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82" r:id="rId3"/>
    <p:sldId id="484" r:id="rId4"/>
    <p:sldId id="485" r:id="rId5"/>
    <p:sldId id="487" r:id="rId6"/>
    <p:sldId id="488" r:id="rId7"/>
    <p:sldId id="489" r:id="rId8"/>
    <p:sldId id="490" r:id="rId9"/>
    <p:sldId id="491" r:id="rId10"/>
    <p:sldId id="479" r:id="rId11"/>
    <p:sldId id="492"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A8007C-09BE-4925-80F5-184619144F4E}" v="61" dt="2026-08-04T15:46:11.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456" autoAdjust="0"/>
    <p:restoredTop sz="94576" autoAdjust="0"/>
  </p:normalViewPr>
  <p:slideViewPr>
    <p:cSldViewPr>
      <p:cViewPr varScale="1">
        <p:scale>
          <a:sx n="79" d="100"/>
          <a:sy n="79" d="100"/>
        </p:scale>
        <p:origin x="557"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mudebo1234@gmail.com" userId="0fac570052c73047" providerId="LiveId" clId="{AAD8F869-CD44-4045-9533-A8613E5ECDC1}"/>
    <pc:docChg chg="undo custSel addSld delSld modSld sldOrd">
      <pc:chgData name="nicholasmudebo1234@gmail.com" userId="0fac570052c73047" providerId="LiveId" clId="{AAD8F869-CD44-4045-9533-A8613E5ECDC1}" dt="2026-08-04T15:48:23.184" v="1864" actId="20577"/>
      <pc:docMkLst>
        <pc:docMk/>
      </pc:docMkLst>
      <pc:sldChg chg="modSp mod">
        <pc:chgData name="nicholasmudebo1234@gmail.com" userId="0fac570052c73047" providerId="LiveId" clId="{AAD8F869-CD44-4045-9533-A8613E5ECDC1}" dt="2026-08-04T15:07:16.532" v="1263" actId="404"/>
        <pc:sldMkLst>
          <pc:docMk/>
          <pc:sldMk cId="0" sldId="277"/>
        </pc:sldMkLst>
        <pc:spChg chg="mod">
          <ac:chgData name="nicholasmudebo1234@gmail.com" userId="0fac570052c73047" providerId="LiveId" clId="{AAD8F869-CD44-4045-9533-A8613E5ECDC1}" dt="2026-08-04T15:07:16.532" v="1263" actId="404"/>
          <ac:spMkLst>
            <pc:docMk/>
            <pc:sldMk cId="0" sldId="277"/>
            <ac:spMk id="6147" creationId="{00000000-0000-0000-0000-000000000000}"/>
          </ac:spMkLst>
        </pc:spChg>
      </pc:sldChg>
      <pc:sldChg chg="modSp del mod">
        <pc:chgData name="nicholasmudebo1234@gmail.com" userId="0fac570052c73047" providerId="LiveId" clId="{AAD8F869-CD44-4045-9533-A8613E5ECDC1}" dt="2026-08-04T15:15:00.044" v="1328" actId="47"/>
        <pc:sldMkLst>
          <pc:docMk/>
          <pc:sldMk cId="2323019882" sldId="472"/>
        </pc:sldMkLst>
      </pc:sldChg>
      <pc:sldChg chg="del">
        <pc:chgData name="nicholasmudebo1234@gmail.com" userId="0fac570052c73047" providerId="LiveId" clId="{AAD8F869-CD44-4045-9533-A8613E5ECDC1}" dt="2026-08-04T15:15:04.977" v="1329" actId="47"/>
        <pc:sldMkLst>
          <pc:docMk/>
          <pc:sldMk cId="1446427416" sldId="473"/>
        </pc:sldMkLst>
      </pc:sldChg>
      <pc:sldChg chg="del">
        <pc:chgData name="nicholasmudebo1234@gmail.com" userId="0fac570052c73047" providerId="LiveId" clId="{AAD8F869-CD44-4045-9533-A8613E5ECDC1}" dt="2026-08-04T15:15:06.873" v="1330" actId="47"/>
        <pc:sldMkLst>
          <pc:docMk/>
          <pc:sldMk cId="1804203998" sldId="474"/>
        </pc:sldMkLst>
      </pc:sldChg>
      <pc:sldChg chg="del">
        <pc:chgData name="nicholasmudebo1234@gmail.com" userId="0fac570052c73047" providerId="LiveId" clId="{AAD8F869-CD44-4045-9533-A8613E5ECDC1}" dt="2026-08-04T15:15:07.691" v="1331" actId="47"/>
        <pc:sldMkLst>
          <pc:docMk/>
          <pc:sldMk cId="2773911049" sldId="475"/>
        </pc:sldMkLst>
      </pc:sldChg>
      <pc:sldChg chg="del">
        <pc:chgData name="nicholasmudebo1234@gmail.com" userId="0fac570052c73047" providerId="LiveId" clId="{AAD8F869-CD44-4045-9533-A8613E5ECDC1}" dt="2026-08-04T15:15:08.836" v="1332" actId="47"/>
        <pc:sldMkLst>
          <pc:docMk/>
          <pc:sldMk cId="180165127" sldId="476"/>
        </pc:sldMkLst>
      </pc:sldChg>
      <pc:sldChg chg="del">
        <pc:chgData name="nicholasmudebo1234@gmail.com" userId="0fac570052c73047" providerId="LiveId" clId="{AAD8F869-CD44-4045-9533-A8613E5ECDC1}" dt="2026-08-04T15:15:10.236" v="1333" actId="47"/>
        <pc:sldMkLst>
          <pc:docMk/>
          <pc:sldMk cId="2642543611" sldId="477"/>
        </pc:sldMkLst>
      </pc:sldChg>
      <pc:sldChg chg="del">
        <pc:chgData name="nicholasmudebo1234@gmail.com" userId="0fac570052c73047" providerId="LiveId" clId="{AAD8F869-CD44-4045-9533-A8613E5ECDC1}" dt="2026-08-04T15:15:11.496" v="1334" actId="47"/>
        <pc:sldMkLst>
          <pc:docMk/>
          <pc:sldMk cId="1976972165" sldId="478"/>
        </pc:sldMkLst>
      </pc:sldChg>
      <pc:sldChg chg="addSp delSp modSp add del mod modClrScheme chgLayout">
        <pc:chgData name="nicholasmudebo1234@gmail.com" userId="0fac570052c73047" providerId="LiveId" clId="{AAD8F869-CD44-4045-9533-A8613E5ECDC1}" dt="2026-08-04T15:48:23.184" v="1864" actId="20577"/>
        <pc:sldMkLst>
          <pc:docMk/>
          <pc:sldMk cId="2515865707" sldId="479"/>
        </pc:sldMkLst>
        <pc:spChg chg="mod">
          <ac:chgData name="nicholasmudebo1234@gmail.com" userId="0fac570052c73047" providerId="LiveId" clId="{AAD8F869-CD44-4045-9533-A8613E5ECDC1}" dt="2026-08-04T15:17:27.864" v="1677" actId="26606"/>
          <ac:spMkLst>
            <pc:docMk/>
            <pc:sldMk cId="2515865707" sldId="479"/>
            <ac:spMk id="2" creationId="{6D68604B-AC6B-0846-C825-2BEC86565B25}"/>
          </ac:spMkLst>
        </pc:spChg>
        <pc:spChg chg="mod">
          <ac:chgData name="nicholasmudebo1234@gmail.com" userId="0fac570052c73047" providerId="LiveId" clId="{AAD8F869-CD44-4045-9533-A8613E5ECDC1}" dt="2026-08-04T15:17:27.864" v="1677" actId="26606"/>
          <ac:spMkLst>
            <pc:docMk/>
            <pc:sldMk cId="2515865707" sldId="479"/>
            <ac:spMk id="4" creationId="{0BC4CF4B-AA00-001B-CFC7-69AA662BA595}"/>
          </ac:spMkLst>
        </pc:spChg>
        <pc:spChg chg="mod">
          <ac:chgData name="nicholasmudebo1234@gmail.com" userId="0fac570052c73047" providerId="LiveId" clId="{AAD8F869-CD44-4045-9533-A8613E5ECDC1}" dt="2026-08-04T15:17:27.864" v="1677" actId="26606"/>
          <ac:spMkLst>
            <pc:docMk/>
            <pc:sldMk cId="2515865707" sldId="479"/>
            <ac:spMk id="5" creationId="{EED03137-7AB2-2A5E-B86B-FAB9F630A66E}"/>
          </ac:spMkLst>
        </pc:spChg>
        <pc:spChg chg="del mod">
          <ac:chgData name="nicholasmudebo1234@gmail.com" userId="0fac570052c73047" providerId="LiveId" clId="{AAD8F869-CD44-4045-9533-A8613E5ECDC1}" dt="2026-08-04T15:16:05.939" v="1674" actId="22"/>
          <ac:spMkLst>
            <pc:docMk/>
            <pc:sldMk cId="2515865707" sldId="479"/>
            <ac:spMk id="6" creationId="{C68C4224-F958-CB66-7629-688D5AD53A53}"/>
          </ac:spMkLst>
        </pc:spChg>
        <pc:spChg chg="add mod ord">
          <ac:chgData name="nicholasmudebo1234@gmail.com" userId="0fac570052c73047" providerId="LiveId" clId="{AAD8F869-CD44-4045-9533-A8613E5ECDC1}" dt="2026-08-04T15:48:23.184" v="1864" actId="20577"/>
          <ac:spMkLst>
            <pc:docMk/>
            <pc:sldMk cId="2515865707" sldId="479"/>
            <ac:spMk id="9" creationId="{AA14DBFE-802C-3ECC-239A-FF9D3E87C793}"/>
          </ac:spMkLst>
        </pc:spChg>
        <pc:spChg chg="add del mod">
          <ac:chgData name="nicholasmudebo1234@gmail.com" userId="0fac570052c73047" providerId="LiveId" clId="{AAD8F869-CD44-4045-9533-A8613E5ECDC1}" dt="2026-08-04T15:19:38.853" v="1686" actId="26606"/>
          <ac:spMkLst>
            <pc:docMk/>
            <pc:sldMk cId="2515865707" sldId="479"/>
            <ac:spMk id="10" creationId="{F4E20066-717C-129E-E12D-6FA74202E687}"/>
          </ac:spMkLst>
        </pc:spChg>
        <pc:picChg chg="add del mod ord">
          <ac:chgData name="nicholasmudebo1234@gmail.com" userId="0fac570052c73047" providerId="LiveId" clId="{AAD8F869-CD44-4045-9533-A8613E5ECDC1}" dt="2026-08-04T15:18:38.731" v="1684" actId="478"/>
          <ac:picMkLst>
            <pc:docMk/>
            <pc:sldMk cId="2515865707" sldId="479"/>
            <ac:picMk id="7" creationId="{9A6E259C-00E8-DC2E-9FF6-746271EB56CC}"/>
          </ac:picMkLst>
        </pc:picChg>
        <pc:picChg chg="add mod ord">
          <ac:chgData name="nicholasmudebo1234@gmail.com" userId="0fac570052c73047" providerId="LiveId" clId="{AAD8F869-CD44-4045-9533-A8613E5ECDC1}" dt="2026-08-04T15:20:02.949" v="1690" actId="14100"/>
          <ac:picMkLst>
            <pc:docMk/>
            <pc:sldMk cId="2515865707" sldId="479"/>
            <ac:picMk id="12" creationId="{FE7DE412-220D-E151-6830-CF76816B0586}"/>
          </ac:picMkLst>
        </pc:picChg>
      </pc:sldChg>
      <pc:sldChg chg="del">
        <pc:chgData name="nicholasmudebo1234@gmail.com" userId="0fac570052c73047" providerId="LiveId" clId="{AAD8F869-CD44-4045-9533-A8613E5ECDC1}" dt="2026-08-04T15:39:03.364" v="1832" actId="47"/>
        <pc:sldMkLst>
          <pc:docMk/>
          <pc:sldMk cId="2021817562" sldId="480"/>
        </pc:sldMkLst>
      </pc:sldChg>
      <pc:sldChg chg="addSp modSp new mod modClrScheme chgLayout">
        <pc:chgData name="nicholasmudebo1234@gmail.com" userId="0fac570052c73047" providerId="LiveId" clId="{AAD8F869-CD44-4045-9533-A8613E5ECDC1}" dt="2026-08-04T15:46:11.257" v="1850" actId="14100"/>
        <pc:sldMkLst>
          <pc:docMk/>
          <pc:sldMk cId="4044611687" sldId="482"/>
        </pc:sldMkLst>
        <pc:spChg chg="mod">
          <ac:chgData name="nicholasmudebo1234@gmail.com" userId="0fac570052c73047" providerId="LiveId" clId="{AAD8F869-CD44-4045-9533-A8613E5ECDC1}" dt="2026-08-04T15:46:11.257" v="1850" actId="14100"/>
          <ac:spMkLst>
            <pc:docMk/>
            <pc:sldMk cId="4044611687" sldId="482"/>
            <ac:spMk id="2" creationId="{633DDCCB-EDBF-EF25-55B9-D6E31EF20720}"/>
          </ac:spMkLst>
        </pc:spChg>
        <pc:spChg chg="mod">
          <ac:chgData name="nicholasmudebo1234@gmail.com" userId="0fac570052c73047" providerId="LiveId" clId="{AAD8F869-CD44-4045-9533-A8613E5ECDC1}" dt="2026-08-04T15:38:32.716" v="1831" actId="27636"/>
          <ac:spMkLst>
            <pc:docMk/>
            <pc:sldMk cId="4044611687" sldId="482"/>
            <ac:spMk id="3" creationId="{B7F9C6FB-FA69-929A-E0F6-F4ABA2740050}"/>
          </ac:spMkLst>
        </pc:spChg>
        <pc:spChg chg="mod">
          <ac:chgData name="nicholasmudebo1234@gmail.com" userId="0fac570052c73047" providerId="LiveId" clId="{AAD8F869-CD44-4045-9533-A8613E5ECDC1}" dt="2026-08-04T15:37:47.626" v="1819" actId="26606"/>
          <ac:spMkLst>
            <pc:docMk/>
            <pc:sldMk cId="4044611687" sldId="482"/>
            <ac:spMk id="4" creationId="{C9F82373-6BA0-8CF4-0DA8-6410BEDB1190}"/>
          </ac:spMkLst>
        </pc:spChg>
        <pc:spChg chg="mod">
          <ac:chgData name="nicholasmudebo1234@gmail.com" userId="0fac570052c73047" providerId="LiveId" clId="{AAD8F869-CD44-4045-9533-A8613E5ECDC1}" dt="2026-08-04T15:37:47.626" v="1819" actId="26606"/>
          <ac:spMkLst>
            <pc:docMk/>
            <pc:sldMk cId="4044611687" sldId="482"/>
            <ac:spMk id="5" creationId="{2A1D9041-EC07-B42A-F62C-0D0E96AB2F58}"/>
          </ac:spMkLst>
        </pc:spChg>
        <pc:picChg chg="add mod ord">
          <ac:chgData name="nicholasmudebo1234@gmail.com" userId="0fac570052c73047" providerId="LiveId" clId="{AAD8F869-CD44-4045-9533-A8613E5ECDC1}" dt="2026-08-04T15:38:10.594" v="1823" actId="14100"/>
          <ac:picMkLst>
            <pc:docMk/>
            <pc:sldMk cId="4044611687" sldId="482"/>
            <ac:picMk id="7" creationId="{09BD5D3F-C101-D97C-C675-D9DB6D577C27}"/>
          </ac:picMkLst>
        </pc:picChg>
      </pc:sldChg>
      <pc:sldChg chg="addSp modSp new mod modClrScheme chgLayout">
        <pc:chgData name="nicholasmudebo1234@gmail.com" userId="0fac570052c73047" providerId="LiveId" clId="{AAD8F869-CD44-4045-9533-A8613E5ECDC1}" dt="2026-08-04T15:45:27.666" v="1846" actId="27636"/>
        <pc:sldMkLst>
          <pc:docMk/>
          <pc:sldMk cId="764514717" sldId="484"/>
        </pc:sldMkLst>
        <pc:spChg chg="mod">
          <ac:chgData name="nicholasmudebo1234@gmail.com" userId="0fac570052c73047" providerId="LiveId" clId="{AAD8F869-CD44-4045-9533-A8613E5ECDC1}" dt="2026-08-04T15:45:12.509" v="1843" actId="404"/>
          <ac:spMkLst>
            <pc:docMk/>
            <pc:sldMk cId="764514717" sldId="484"/>
            <ac:spMk id="2" creationId="{048D502A-C42D-7CC8-C19C-15104CCAD9EE}"/>
          </ac:spMkLst>
        </pc:spChg>
        <pc:spChg chg="mod">
          <ac:chgData name="nicholasmudebo1234@gmail.com" userId="0fac570052c73047" providerId="LiveId" clId="{AAD8F869-CD44-4045-9533-A8613E5ECDC1}" dt="2026-08-04T15:45:27.666" v="1846" actId="27636"/>
          <ac:spMkLst>
            <pc:docMk/>
            <pc:sldMk cId="764514717" sldId="484"/>
            <ac:spMk id="3" creationId="{221AAAB6-3DA0-0853-7FA8-F9E5B7566709}"/>
          </ac:spMkLst>
        </pc:spChg>
        <pc:spChg chg="mod">
          <ac:chgData name="nicholasmudebo1234@gmail.com" userId="0fac570052c73047" providerId="LiveId" clId="{AAD8F869-CD44-4045-9533-A8613E5ECDC1}" dt="2026-08-04T15:44:19.292" v="1834" actId="26606"/>
          <ac:spMkLst>
            <pc:docMk/>
            <pc:sldMk cId="764514717" sldId="484"/>
            <ac:spMk id="4" creationId="{418AFB7C-D14A-425C-47BB-59A60AA9581E}"/>
          </ac:spMkLst>
        </pc:spChg>
        <pc:spChg chg="mod">
          <ac:chgData name="nicholasmudebo1234@gmail.com" userId="0fac570052c73047" providerId="LiveId" clId="{AAD8F869-CD44-4045-9533-A8613E5ECDC1}" dt="2026-08-04T15:44:19.292" v="1834" actId="26606"/>
          <ac:spMkLst>
            <pc:docMk/>
            <pc:sldMk cId="764514717" sldId="484"/>
            <ac:spMk id="5" creationId="{B0A06486-0C97-3AD8-1E8E-BED98ADCBB40}"/>
          </ac:spMkLst>
        </pc:spChg>
        <pc:picChg chg="add mod ord">
          <ac:chgData name="nicholasmudebo1234@gmail.com" userId="0fac570052c73047" providerId="LiveId" clId="{AAD8F869-CD44-4045-9533-A8613E5ECDC1}" dt="2026-08-04T15:44:37.567" v="1836" actId="14100"/>
          <ac:picMkLst>
            <pc:docMk/>
            <pc:sldMk cId="764514717" sldId="484"/>
            <ac:picMk id="7" creationId="{9ED387A5-13FB-4E57-95E9-EECF6D105DD8}"/>
          </ac:picMkLst>
        </pc:picChg>
      </pc:sldChg>
      <pc:sldChg chg="addSp delSp modSp new mod modClrScheme chgLayout">
        <pc:chgData name="nicholasmudebo1234@gmail.com" userId="0fac570052c73047" providerId="LiveId" clId="{AAD8F869-CD44-4045-9533-A8613E5ECDC1}" dt="2026-08-04T15:46:32.142" v="1852" actId="1076"/>
        <pc:sldMkLst>
          <pc:docMk/>
          <pc:sldMk cId="3535555626" sldId="485"/>
        </pc:sldMkLst>
        <pc:spChg chg="mod">
          <ac:chgData name="nicholasmudebo1234@gmail.com" userId="0fac570052c73047" providerId="LiveId" clId="{AAD8F869-CD44-4045-9533-A8613E5ECDC1}" dt="2026-08-04T15:36:05.894" v="1810" actId="27636"/>
          <ac:spMkLst>
            <pc:docMk/>
            <pc:sldMk cId="3535555626" sldId="485"/>
            <ac:spMk id="2" creationId="{C99B72BF-922E-BBD1-5CEC-EEFAE84A7D79}"/>
          </ac:spMkLst>
        </pc:spChg>
        <pc:spChg chg="mod">
          <ac:chgData name="nicholasmudebo1234@gmail.com" userId="0fac570052c73047" providerId="LiveId" clId="{AAD8F869-CD44-4045-9533-A8613E5ECDC1}" dt="2026-08-04T15:36:39.436" v="1817" actId="27636"/>
          <ac:spMkLst>
            <pc:docMk/>
            <pc:sldMk cId="3535555626" sldId="485"/>
            <ac:spMk id="3" creationId="{6F8DA67A-D778-8C7F-C93E-87B61C559DD9}"/>
          </ac:spMkLst>
        </pc:spChg>
        <pc:spChg chg="mod">
          <ac:chgData name="nicholasmudebo1234@gmail.com" userId="0fac570052c73047" providerId="LiveId" clId="{AAD8F869-CD44-4045-9533-A8613E5ECDC1}" dt="2026-08-04T15:34:48.867" v="1789" actId="26606"/>
          <ac:spMkLst>
            <pc:docMk/>
            <pc:sldMk cId="3535555626" sldId="485"/>
            <ac:spMk id="4" creationId="{1AE2D993-BF4F-D082-9786-E9E6EBED41C8}"/>
          </ac:spMkLst>
        </pc:spChg>
        <pc:spChg chg="mod">
          <ac:chgData name="nicholasmudebo1234@gmail.com" userId="0fac570052c73047" providerId="LiveId" clId="{AAD8F869-CD44-4045-9533-A8613E5ECDC1}" dt="2026-08-04T15:34:48.867" v="1789" actId="26606"/>
          <ac:spMkLst>
            <pc:docMk/>
            <pc:sldMk cId="3535555626" sldId="485"/>
            <ac:spMk id="5" creationId="{CDDA18EF-4327-BD51-D8E7-1F1EB63A45AA}"/>
          </ac:spMkLst>
        </pc:spChg>
        <pc:picChg chg="add mod ord">
          <ac:chgData name="nicholasmudebo1234@gmail.com" userId="0fac570052c73047" providerId="LiveId" clId="{AAD8F869-CD44-4045-9533-A8613E5ECDC1}" dt="2026-08-04T15:46:32.142" v="1852" actId="1076"/>
          <ac:picMkLst>
            <pc:docMk/>
            <pc:sldMk cId="3535555626" sldId="485"/>
            <ac:picMk id="7" creationId="{F116E287-6B5D-EE5D-9853-754E2F07E081}"/>
          </ac:picMkLst>
        </pc:picChg>
      </pc:sldChg>
      <pc:sldChg chg="modSp new del mod">
        <pc:chgData name="nicholasmudebo1234@gmail.com" userId="0fac570052c73047" providerId="LiveId" clId="{AAD8F869-CD44-4045-9533-A8613E5ECDC1}" dt="2026-08-04T15:11:16.768" v="1295" actId="47"/>
        <pc:sldMkLst>
          <pc:docMk/>
          <pc:sldMk cId="3142649857" sldId="486"/>
        </pc:sldMkLst>
      </pc:sldChg>
      <pc:sldChg chg="addSp modSp new mod modClrScheme chgLayout">
        <pc:chgData name="nicholasmudebo1234@gmail.com" userId="0fac570052c73047" providerId="LiveId" clId="{AAD8F869-CD44-4045-9533-A8613E5ECDC1}" dt="2026-08-04T15:33:40.248" v="1787" actId="14100"/>
        <pc:sldMkLst>
          <pc:docMk/>
          <pc:sldMk cId="2901390474" sldId="487"/>
        </pc:sldMkLst>
        <pc:spChg chg="mod">
          <ac:chgData name="nicholasmudebo1234@gmail.com" userId="0fac570052c73047" providerId="LiveId" clId="{AAD8F869-CD44-4045-9533-A8613E5ECDC1}" dt="2026-08-04T15:33:40.248" v="1787" actId="14100"/>
          <ac:spMkLst>
            <pc:docMk/>
            <pc:sldMk cId="2901390474" sldId="487"/>
            <ac:spMk id="2" creationId="{EA529008-AAD9-CA94-104F-B7A633EEB6F6}"/>
          </ac:spMkLst>
        </pc:spChg>
        <pc:spChg chg="mod">
          <ac:chgData name="nicholasmudebo1234@gmail.com" userId="0fac570052c73047" providerId="LiveId" clId="{AAD8F869-CD44-4045-9533-A8613E5ECDC1}" dt="2026-08-04T15:33:15.315" v="1783" actId="27636"/>
          <ac:spMkLst>
            <pc:docMk/>
            <pc:sldMk cId="2901390474" sldId="487"/>
            <ac:spMk id="3" creationId="{F55D0E4C-7FF2-A071-07EC-92BF9ED1B7FF}"/>
          </ac:spMkLst>
        </pc:spChg>
        <pc:spChg chg="mod">
          <ac:chgData name="nicholasmudebo1234@gmail.com" userId="0fac570052c73047" providerId="LiveId" clId="{AAD8F869-CD44-4045-9533-A8613E5ECDC1}" dt="2026-08-04T15:32:08.660" v="1769" actId="26606"/>
          <ac:spMkLst>
            <pc:docMk/>
            <pc:sldMk cId="2901390474" sldId="487"/>
            <ac:spMk id="4" creationId="{8DA8824D-5948-E535-0D2E-241547A0DDDD}"/>
          </ac:spMkLst>
        </pc:spChg>
        <pc:spChg chg="mod">
          <ac:chgData name="nicholasmudebo1234@gmail.com" userId="0fac570052c73047" providerId="LiveId" clId="{AAD8F869-CD44-4045-9533-A8613E5ECDC1}" dt="2026-08-04T15:32:08.660" v="1769" actId="26606"/>
          <ac:spMkLst>
            <pc:docMk/>
            <pc:sldMk cId="2901390474" sldId="487"/>
            <ac:spMk id="5" creationId="{2569009D-0F37-FA25-0841-E3AF48AAB2B0}"/>
          </ac:spMkLst>
        </pc:spChg>
        <pc:picChg chg="add mod ord">
          <ac:chgData name="nicholasmudebo1234@gmail.com" userId="0fac570052c73047" providerId="LiveId" clId="{AAD8F869-CD44-4045-9533-A8613E5ECDC1}" dt="2026-08-04T15:33:03.663" v="1778" actId="14100"/>
          <ac:picMkLst>
            <pc:docMk/>
            <pc:sldMk cId="2901390474" sldId="487"/>
            <ac:picMk id="7" creationId="{8DF6F725-E642-1E4B-F107-6E5B86D6F980}"/>
          </ac:picMkLst>
        </pc:picChg>
      </pc:sldChg>
      <pc:sldChg chg="addSp modSp new mod">
        <pc:chgData name="nicholasmudebo1234@gmail.com" userId="0fac570052c73047" providerId="LiveId" clId="{AAD8F869-CD44-4045-9533-A8613E5ECDC1}" dt="2026-08-04T15:31:39.144" v="1766" actId="14100"/>
        <pc:sldMkLst>
          <pc:docMk/>
          <pc:sldMk cId="699213801" sldId="488"/>
        </pc:sldMkLst>
        <pc:spChg chg="mod">
          <ac:chgData name="nicholasmudebo1234@gmail.com" userId="0fac570052c73047" providerId="LiveId" clId="{AAD8F869-CD44-4045-9533-A8613E5ECDC1}" dt="2026-08-04T15:31:39.144" v="1766" actId="14100"/>
          <ac:spMkLst>
            <pc:docMk/>
            <pc:sldMk cId="699213801" sldId="488"/>
            <ac:spMk id="2" creationId="{70F0390E-8110-084B-22F6-77E43DD9D321}"/>
          </ac:spMkLst>
        </pc:spChg>
        <pc:spChg chg="mod">
          <ac:chgData name="nicholasmudebo1234@gmail.com" userId="0fac570052c73047" providerId="LiveId" clId="{AAD8F869-CD44-4045-9533-A8613E5ECDC1}" dt="2026-08-04T15:12:51.383" v="1309" actId="404"/>
          <ac:spMkLst>
            <pc:docMk/>
            <pc:sldMk cId="699213801" sldId="488"/>
            <ac:spMk id="3" creationId="{4FEF7395-A98A-7749-5BE2-87EFD1FBCEE9}"/>
          </ac:spMkLst>
        </pc:spChg>
        <pc:picChg chg="add mod ord">
          <ac:chgData name="nicholasmudebo1234@gmail.com" userId="0fac570052c73047" providerId="LiveId" clId="{AAD8F869-CD44-4045-9533-A8613E5ECDC1}" dt="2026-08-04T15:30:12.116" v="1761" actId="14100"/>
          <ac:picMkLst>
            <pc:docMk/>
            <pc:sldMk cId="699213801" sldId="488"/>
            <ac:picMk id="7" creationId="{A1189BA1-EBDB-EF83-4F71-DA27DC848701}"/>
          </ac:picMkLst>
        </pc:picChg>
      </pc:sldChg>
      <pc:sldChg chg="addSp delSp modSp new mod modClrScheme chgLayout">
        <pc:chgData name="nicholasmudebo1234@gmail.com" userId="0fac570052c73047" providerId="LiveId" clId="{AAD8F869-CD44-4045-9533-A8613E5ECDC1}" dt="2026-08-04T15:31:18.704" v="1763" actId="26606"/>
        <pc:sldMkLst>
          <pc:docMk/>
          <pc:sldMk cId="904819427" sldId="489"/>
        </pc:sldMkLst>
        <pc:spChg chg="mod">
          <ac:chgData name="nicholasmudebo1234@gmail.com" userId="0fac570052c73047" providerId="LiveId" clId="{AAD8F869-CD44-4045-9533-A8613E5ECDC1}" dt="2026-08-04T15:31:18.704" v="1763" actId="26606"/>
          <ac:spMkLst>
            <pc:docMk/>
            <pc:sldMk cId="904819427" sldId="489"/>
            <ac:spMk id="2" creationId="{E2611B31-AAA0-3582-55AC-F15F87749631}"/>
          </ac:spMkLst>
        </pc:spChg>
        <pc:spChg chg="mod">
          <ac:chgData name="nicholasmudebo1234@gmail.com" userId="0fac570052c73047" providerId="LiveId" clId="{AAD8F869-CD44-4045-9533-A8613E5ECDC1}" dt="2026-08-04T15:31:18.704" v="1763" actId="26606"/>
          <ac:spMkLst>
            <pc:docMk/>
            <pc:sldMk cId="904819427" sldId="489"/>
            <ac:spMk id="3" creationId="{87AC741D-9DF9-150C-9F33-F489A7DF79EA}"/>
          </ac:spMkLst>
        </pc:spChg>
        <pc:spChg chg="mod">
          <ac:chgData name="nicholasmudebo1234@gmail.com" userId="0fac570052c73047" providerId="LiveId" clId="{AAD8F869-CD44-4045-9533-A8613E5ECDC1}" dt="2026-08-04T15:31:18.704" v="1763" actId="26606"/>
          <ac:spMkLst>
            <pc:docMk/>
            <pc:sldMk cId="904819427" sldId="489"/>
            <ac:spMk id="4" creationId="{05AAB050-4E23-759C-74CE-F49AD000E4E3}"/>
          </ac:spMkLst>
        </pc:spChg>
        <pc:spChg chg="mod">
          <ac:chgData name="nicholasmudebo1234@gmail.com" userId="0fac570052c73047" providerId="LiveId" clId="{AAD8F869-CD44-4045-9533-A8613E5ECDC1}" dt="2026-08-04T15:31:18.704" v="1763" actId="26606"/>
          <ac:spMkLst>
            <pc:docMk/>
            <pc:sldMk cId="904819427" sldId="489"/>
            <ac:spMk id="5" creationId="{6F6CE129-B6BC-5247-0092-5D05BC160544}"/>
          </ac:spMkLst>
        </pc:spChg>
        <pc:picChg chg="add del mod ord">
          <ac:chgData name="nicholasmudebo1234@gmail.com" userId="0fac570052c73047" providerId="LiveId" clId="{AAD8F869-CD44-4045-9533-A8613E5ECDC1}" dt="2026-08-04T15:31:15.519" v="1762" actId="478"/>
          <ac:picMkLst>
            <pc:docMk/>
            <pc:sldMk cId="904819427" sldId="489"/>
            <ac:picMk id="7" creationId="{BA119A99-984E-166E-C52E-B329EE640C53}"/>
          </ac:picMkLst>
        </pc:picChg>
      </pc:sldChg>
      <pc:sldChg chg="addSp modSp new mod">
        <pc:chgData name="nicholasmudebo1234@gmail.com" userId="0fac570052c73047" providerId="LiveId" clId="{AAD8F869-CD44-4045-9533-A8613E5ECDC1}" dt="2026-08-04T15:24:35.835" v="1720" actId="167"/>
        <pc:sldMkLst>
          <pc:docMk/>
          <pc:sldMk cId="2717274806" sldId="490"/>
        </pc:sldMkLst>
        <pc:spChg chg="mod">
          <ac:chgData name="nicholasmudebo1234@gmail.com" userId="0fac570052c73047" providerId="LiveId" clId="{AAD8F869-CD44-4045-9533-A8613E5ECDC1}" dt="2026-08-04T15:14:00.547" v="1321" actId="123"/>
          <ac:spMkLst>
            <pc:docMk/>
            <pc:sldMk cId="2717274806" sldId="490"/>
            <ac:spMk id="2" creationId="{6E8658A8-3FF6-A558-8A45-5B3E90B1E68B}"/>
          </ac:spMkLst>
        </pc:spChg>
        <pc:spChg chg="mod">
          <ac:chgData name="nicholasmudebo1234@gmail.com" userId="0fac570052c73047" providerId="LiveId" clId="{AAD8F869-CD44-4045-9533-A8613E5ECDC1}" dt="2026-08-04T15:13:55.147" v="1320" actId="123"/>
          <ac:spMkLst>
            <pc:docMk/>
            <pc:sldMk cId="2717274806" sldId="490"/>
            <ac:spMk id="3" creationId="{7D04D395-96F2-77B9-589A-75032A85A34D}"/>
          </ac:spMkLst>
        </pc:spChg>
        <pc:picChg chg="add mod ord">
          <ac:chgData name="nicholasmudebo1234@gmail.com" userId="0fac570052c73047" providerId="LiveId" clId="{AAD8F869-CD44-4045-9533-A8613E5ECDC1}" dt="2026-08-04T15:24:35.835" v="1720" actId="167"/>
          <ac:picMkLst>
            <pc:docMk/>
            <pc:sldMk cId="2717274806" sldId="490"/>
            <ac:picMk id="7" creationId="{77212ADE-8F3F-5CE8-6C62-CD47174D9F4B}"/>
          </ac:picMkLst>
        </pc:picChg>
      </pc:sldChg>
      <pc:sldChg chg="addSp modSp new mod modClrScheme chgLayout">
        <pc:chgData name="nicholasmudebo1234@gmail.com" userId="0fac570052c73047" providerId="LiveId" clId="{AAD8F869-CD44-4045-9533-A8613E5ECDC1}" dt="2026-08-04T15:23:12.282" v="1709" actId="403"/>
        <pc:sldMkLst>
          <pc:docMk/>
          <pc:sldMk cId="3546898560" sldId="491"/>
        </pc:sldMkLst>
        <pc:spChg chg="mod">
          <ac:chgData name="nicholasmudebo1234@gmail.com" userId="0fac570052c73047" providerId="LiveId" clId="{AAD8F869-CD44-4045-9533-A8613E5ECDC1}" dt="2026-08-04T15:23:12.282" v="1709" actId="403"/>
          <ac:spMkLst>
            <pc:docMk/>
            <pc:sldMk cId="3546898560" sldId="491"/>
            <ac:spMk id="2" creationId="{62C66D7D-F663-0F50-B372-1D61990FFD04}"/>
          </ac:spMkLst>
        </pc:spChg>
        <pc:spChg chg="mod">
          <ac:chgData name="nicholasmudebo1234@gmail.com" userId="0fac570052c73047" providerId="LiveId" clId="{AAD8F869-CD44-4045-9533-A8613E5ECDC1}" dt="2026-08-04T15:22:38.428" v="1702" actId="403"/>
          <ac:spMkLst>
            <pc:docMk/>
            <pc:sldMk cId="3546898560" sldId="491"/>
            <ac:spMk id="3" creationId="{3E1E5DD7-9C26-FD3A-AB95-7F11AF039FC5}"/>
          </ac:spMkLst>
        </pc:spChg>
        <pc:spChg chg="mod">
          <ac:chgData name="nicholasmudebo1234@gmail.com" userId="0fac570052c73047" providerId="LiveId" clId="{AAD8F869-CD44-4045-9533-A8613E5ECDC1}" dt="2026-08-04T15:22:15.113" v="1699" actId="26606"/>
          <ac:spMkLst>
            <pc:docMk/>
            <pc:sldMk cId="3546898560" sldId="491"/>
            <ac:spMk id="4" creationId="{EE80F387-8550-8E03-6A34-390707C9EB8A}"/>
          </ac:spMkLst>
        </pc:spChg>
        <pc:spChg chg="mod">
          <ac:chgData name="nicholasmudebo1234@gmail.com" userId="0fac570052c73047" providerId="LiveId" clId="{AAD8F869-CD44-4045-9533-A8613E5ECDC1}" dt="2026-08-04T15:22:15.113" v="1699" actId="26606"/>
          <ac:spMkLst>
            <pc:docMk/>
            <pc:sldMk cId="3546898560" sldId="491"/>
            <ac:spMk id="5" creationId="{1F082F53-77D0-33C8-2C23-E2146A26A1AF}"/>
          </ac:spMkLst>
        </pc:spChg>
        <pc:picChg chg="add mod ord">
          <ac:chgData name="nicholasmudebo1234@gmail.com" userId="0fac570052c73047" providerId="LiveId" clId="{AAD8F869-CD44-4045-9533-A8613E5ECDC1}" dt="2026-08-04T15:22:23.838" v="1700" actId="14100"/>
          <ac:picMkLst>
            <pc:docMk/>
            <pc:sldMk cId="3546898560" sldId="491"/>
            <ac:picMk id="7" creationId="{709052F4-7BCB-5819-B5E1-0F2B1927FF74}"/>
          </ac:picMkLst>
        </pc:picChg>
      </pc:sldChg>
      <pc:sldChg chg="addSp delSp modSp new mod ord">
        <pc:chgData name="nicholasmudebo1234@gmail.com" userId="0fac570052c73047" providerId="LiveId" clId="{AAD8F869-CD44-4045-9533-A8613E5ECDC1}" dt="2026-08-04T15:47:27.425" v="1853" actId="313"/>
        <pc:sldMkLst>
          <pc:docMk/>
          <pc:sldMk cId="1845192966" sldId="492"/>
        </pc:sldMkLst>
        <pc:spChg chg="mod">
          <ac:chgData name="nicholasmudebo1234@gmail.com" userId="0fac570052c73047" providerId="LiveId" clId="{AAD8F869-CD44-4045-9533-A8613E5ECDC1}" dt="2026-08-04T15:14:52.485" v="1327" actId="404"/>
          <ac:spMkLst>
            <pc:docMk/>
            <pc:sldMk cId="1845192966" sldId="492"/>
            <ac:spMk id="2" creationId="{E6C56520-3C11-356E-AA79-7EDEF745DCB2}"/>
          </ac:spMkLst>
        </pc:spChg>
        <pc:spChg chg="mod">
          <ac:chgData name="nicholasmudebo1234@gmail.com" userId="0fac570052c73047" providerId="LiveId" clId="{AAD8F869-CD44-4045-9533-A8613E5ECDC1}" dt="2026-08-04T15:47:27.425" v="1853" actId="313"/>
          <ac:spMkLst>
            <pc:docMk/>
            <pc:sldMk cId="1845192966" sldId="492"/>
            <ac:spMk id="3" creationId="{85E3C268-7F8A-A67E-389C-710DBC9E7A0F}"/>
          </ac:spMkLst>
        </pc:spChg>
        <pc:picChg chg="add del mod">
          <ac:chgData name="nicholasmudebo1234@gmail.com" userId="0fac570052c73047" providerId="LiveId" clId="{AAD8F869-CD44-4045-9533-A8613E5ECDC1}" dt="2026-08-04T15:18:30.249" v="1683" actId="478"/>
          <ac:picMkLst>
            <pc:docMk/>
            <pc:sldMk cId="1845192966" sldId="492"/>
            <ac:picMk id="6" creationId="{599F6970-E714-5368-0F5B-B0D64DDBA19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5.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5.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5.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5.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5.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5.png"/><Relationship Id="rId4" Type="http://schemas.openxmlformats.org/officeDocument/2006/relationships/hyperlink" Target="https://www.nice.org.uk/guidance/ng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just" eaLnBrk="1" hangingPunct="1"/>
            <a:r>
              <a:rPr lang="en-GB" altLang="en-US" sz="2800" b="1" dirty="0">
                <a:solidFill>
                  <a:schemeClr val="bg1"/>
                </a:solidFill>
                <a:latin typeface="Arial" panose="020B0604020202020204" pitchFamily="34" charset="0"/>
                <a:cs typeface="Arial" panose="020B0604020202020204" pitchFamily="34" charset="0"/>
              </a:rPr>
              <a:t>BMHP5032 Introduction to Physiology</a:t>
            </a:r>
          </a:p>
          <a:p>
            <a:pPr algn="just" eaLnBrk="1" hangingPunct="1"/>
            <a:r>
              <a:rPr lang="en-GB" altLang="en-US" sz="2800" b="1" dirty="0">
                <a:solidFill>
                  <a:schemeClr val="bg1"/>
                </a:solidFill>
                <a:latin typeface="Arial" panose="020B0604020202020204" pitchFamily="34" charset="0"/>
                <a:cs typeface="Arial" panose="020B0604020202020204" pitchFamily="34" charset="0"/>
              </a:rPr>
              <a:t>Component 2 – Presentation </a:t>
            </a:r>
          </a:p>
          <a:p>
            <a:pPr algn="just" eaLnBrk="1" hangingPunct="1"/>
            <a:r>
              <a:rPr lang="en-GB" altLang="en-US" sz="2800" b="1" dirty="0">
                <a:solidFill>
                  <a:schemeClr val="bg1"/>
                </a:solidFill>
                <a:latin typeface="Arial" panose="020B0604020202020204" pitchFamily="34" charset="0"/>
                <a:cs typeface="Arial" panose="020B0604020202020204" pitchFamily="34" charset="0"/>
              </a:rPr>
              <a:t>Care Plan</a:t>
            </a:r>
          </a:p>
          <a:p>
            <a:pPr algn="just" eaLnBrk="1" hangingPunct="1"/>
            <a:endParaRPr lang="en-GB" altLang="en-US" sz="2800" b="1" dirty="0">
              <a:solidFill>
                <a:schemeClr val="bg1"/>
              </a:solidFill>
              <a:latin typeface="Arial" panose="020B0604020202020204" pitchFamily="34" charset="0"/>
              <a:cs typeface="Arial" panose="020B0604020202020204" pitchFamily="34" charset="0"/>
            </a:endParaRPr>
          </a:p>
          <a:p>
            <a:pPr algn="just" eaLnBrk="1" hangingPunct="1"/>
            <a:r>
              <a:rPr lang="en-GB" altLang="en-US" sz="2400" dirty="0">
                <a:solidFill>
                  <a:schemeClr val="bg1"/>
                </a:solidFill>
                <a:latin typeface="Arial" panose="020B0604020202020204" pitchFamily="34" charset="0"/>
                <a:cs typeface="Arial" panose="020B0604020202020204" pitchFamily="34" charset="0"/>
              </a:rPr>
              <a:t>Student ID: 2334078</a:t>
            </a:r>
          </a:p>
          <a:p>
            <a:pPr algn="just" eaLnBrk="1" hangingPunct="1"/>
            <a:r>
              <a:rPr lang="en-GB" altLang="en-US" sz="2400" dirty="0">
                <a:solidFill>
                  <a:schemeClr val="bg1"/>
                </a:solidFill>
                <a:latin typeface="Arial" panose="020B0604020202020204" pitchFamily="34" charset="0"/>
                <a:cs typeface="Arial" panose="020B0604020202020204" pitchFamily="34" charset="0"/>
              </a:rPr>
              <a:t>Student name: Nicholas </a:t>
            </a:r>
            <a:r>
              <a:rPr lang="en-GB" altLang="en-US" sz="2400" dirty="0" err="1">
                <a:solidFill>
                  <a:schemeClr val="bg1"/>
                </a:solidFill>
                <a:latin typeface="Arial" panose="020B0604020202020204" pitchFamily="34" charset="0"/>
                <a:cs typeface="Arial" panose="020B0604020202020204" pitchFamily="34" charset="0"/>
              </a:rPr>
              <a:t>Mudebo</a:t>
            </a:r>
            <a:endParaRPr lang="en-GB" altLang="en-US" sz="2400" dirty="0">
              <a:solidFill>
                <a:schemeClr val="bg1"/>
              </a:solidFill>
              <a:latin typeface="Arial" panose="020B0604020202020204" pitchFamily="34" charset="0"/>
              <a:cs typeface="Arial" panose="020B0604020202020204" pitchFamily="34" charset="0"/>
            </a:endParaRPr>
          </a:p>
          <a:p>
            <a:pPr algn="just" eaLnBrk="1" hangingPunct="1"/>
            <a:r>
              <a:rPr lang="en-GB" altLang="en-US" sz="2400" dirty="0">
                <a:solidFill>
                  <a:schemeClr val="bg1"/>
                </a:solidFill>
                <a:latin typeface="Arial" panose="020B0604020202020204" pitchFamily="34" charset="0"/>
                <a:cs typeface="Arial" panose="020B0604020202020204" pitchFamily="34" charset="0"/>
              </a:rPr>
              <a:t>Lecturer Name: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6263" name="Video 6262">
            <a:hlinkClick r:id="" action="ppaction://media"/>
            <a:extLst>
              <a:ext uri="{FF2B5EF4-FFF2-40B4-BE49-F238E27FC236}">
                <a16:creationId xmlns:a16="http://schemas.microsoft.com/office/drawing/2014/main" id="{9E573E45-D262-ACEC-BF65-64F2E2526B3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500"/>
    </mc:Choice>
    <mc:Fallback>
      <p:transition spd="slow" advTm="25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6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263"/>
                </p:tgtEl>
              </p:cMediaNode>
            </p:video>
            <p:seq concurrent="1" nextAc="seek">
              <p:cTn id="8" restart="whenNotActive" fill="hold" evtFilter="cancelBubble" nodeType="interactiveSeq">
                <p:stCondLst>
                  <p:cond evt="onClick" delay="0">
                    <p:tgtEl>
                      <p:spTgt spid="626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263"/>
                                        </p:tgtEl>
                                      </p:cBhvr>
                                    </p:cmd>
                                  </p:childTnLst>
                                </p:cTn>
                              </p:par>
                            </p:childTnLst>
                          </p:cTn>
                        </p:par>
                      </p:childTnLst>
                    </p:cTn>
                  </p:par>
                </p:childTnLst>
              </p:cTn>
              <p:nextCondLst>
                <p:cond evt="onClick" delay="0">
                  <p:tgtEl>
                    <p:spTgt spid="626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DDCCB-EDBF-EF25-55B9-D6E31EF20720}"/>
              </a:ext>
            </a:extLst>
          </p:cNvPr>
          <p:cNvSpPr>
            <a:spLocks noGrp="1"/>
          </p:cNvSpPr>
          <p:nvPr>
            <p:ph type="title"/>
          </p:nvPr>
        </p:nvSpPr>
        <p:spPr>
          <a:xfrm>
            <a:off x="1222375" y="274638"/>
            <a:ext cx="5149826" cy="778098"/>
          </a:xfrm>
        </p:spPr>
        <p:txBody>
          <a:bodyPr wrap="square" anchor="ctr">
            <a:normAutofit/>
          </a:bodyPr>
          <a:lstStyle/>
          <a:p>
            <a:pPr algn="just"/>
            <a:r>
              <a:rPr lang="en-GB"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B7F9C6FB-FA69-929A-E0F6-F4ABA2740050}"/>
              </a:ext>
            </a:extLst>
          </p:cNvPr>
          <p:cNvSpPr>
            <a:spLocks noGrp="1"/>
          </p:cNvSpPr>
          <p:nvPr>
            <p:ph sz="half" idx="1"/>
          </p:nvPr>
        </p:nvSpPr>
        <p:spPr>
          <a:xfrm>
            <a:off x="457200" y="1600201"/>
            <a:ext cx="4038600" cy="3989040"/>
          </a:xfrm>
        </p:spPr>
        <p:txBody>
          <a:bodyPr wrap="square" anchor="t">
            <a:normAutofit fontScale="92500" lnSpcReduction="10000"/>
          </a:bodyPr>
          <a:lstStyle/>
          <a:p>
            <a:pPr marL="0" indent="0" algn="just">
              <a:lnSpc>
                <a:spcPct val="90000"/>
              </a:lnSpc>
              <a:buNone/>
            </a:pPr>
            <a:r>
              <a:rPr lang="en-GB" sz="1900" dirty="0">
                <a:latin typeface="Arial" panose="020B0604020202020204" pitchFamily="34" charset="0"/>
                <a:cs typeface="Arial" panose="020B0604020202020204" pitchFamily="34" charset="0"/>
              </a:rPr>
              <a:t>In introduction, Amina Telie of 55 years old, a secondary school teacher from Greenwich and mother of two. She was recently diagnosed with breast cancer during a routine NHS screening. </a:t>
            </a:r>
          </a:p>
          <a:p>
            <a:pPr marL="0" indent="0" algn="just">
              <a:lnSpc>
                <a:spcPct val="90000"/>
              </a:lnSpc>
              <a:buNone/>
            </a:pPr>
            <a:r>
              <a:rPr lang="en-GB" sz="1900" dirty="0">
                <a:latin typeface="Arial" panose="020B0604020202020204" pitchFamily="34" charset="0"/>
                <a:cs typeface="Arial" panose="020B0604020202020204" pitchFamily="34" charset="0"/>
              </a:rPr>
              <a:t>Cancer is now one of </a:t>
            </a:r>
            <a:r>
              <a:rPr lang="en-GB" sz="1900" b="1" dirty="0">
                <a:latin typeface="Arial" panose="020B0604020202020204" pitchFamily="34" charset="0"/>
                <a:cs typeface="Arial" panose="020B0604020202020204" pitchFamily="34" charset="0"/>
              </a:rPr>
              <a:t>the leading categories of health issues in the United Kingdon (UK), </a:t>
            </a:r>
            <a:r>
              <a:rPr lang="en-GB" sz="1900" dirty="0">
                <a:latin typeface="Arial" panose="020B0604020202020204" pitchFamily="34" charset="0"/>
                <a:cs typeface="Arial" panose="020B0604020202020204" pitchFamily="34" charset="0"/>
              </a:rPr>
              <a:t>with over 375,000 new diagnoses each year. It is important in health and social care today because it places significant demand on NHS services, requires long-term treatment and support, and impacts patients’ physical, emotional and social wellbeing across the life course.</a:t>
            </a:r>
          </a:p>
          <a:p>
            <a:pPr marL="0" indent="0">
              <a:lnSpc>
                <a:spcPct val="90000"/>
              </a:lnSpc>
              <a:buNone/>
            </a:pPr>
            <a:endParaRPr lang="en-GB" sz="1500" dirty="0"/>
          </a:p>
        </p:txBody>
      </p:sp>
      <p:pic>
        <p:nvPicPr>
          <p:cNvPr id="7" name="Picture 6">
            <a:extLst>
              <a:ext uri="{FF2B5EF4-FFF2-40B4-BE49-F238E27FC236}">
                <a16:creationId xmlns:a16="http://schemas.microsoft.com/office/drawing/2014/main" id="{09BD5D3F-C101-D97C-C675-D9DB6D577C27}"/>
              </a:ext>
            </a:extLst>
          </p:cNvPr>
          <p:cNvPicPr>
            <a:picLocks noChangeAspect="1"/>
          </p:cNvPicPr>
          <p:nvPr/>
        </p:nvPicPr>
        <p:blipFill>
          <a:blip r:embed="rId4"/>
          <a:stretch>
            <a:fillRect/>
          </a:stretch>
        </p:blipFill>
        <p:spPr>
          <a:xfrm>
            <a:off x="4648200" y="1700809"/>
            <a:ext cx="4495800" cy="3024335"/>
          </a:xfrm>
          <a:prstGeom prst="rect">
            <a:avLst/>
          </a:prstGeom>
          <a:noFill/>
        </p:spPr>
      </p:pic>
      <p:sp>
        <p:nvSpPr>
          <p:cNvPr id="4" name="Date Placeholder 3">
            <a:extLst>
              <a:ext uri="{FF2B5EF4-FFF2-40B4-BE49-F238E27FC236}">
                <a16:creationId xmlns:a16="http://schemas.microsoft.com/office/drawing/2014/main" id="{C9F82373-6BA0-8CF4-0DA8-6410BEDB119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11/08/2026</a:t>
            </a:fld>
            <a:endParaRPr lang="en-GB" altLang="en-US" sz="900"/>
          </a:p>
        </p:txBody>
      </p:sp>
      <p:sp>
        <p:nvSpPr>
          <p:cNvPr id="5" name="Slide Number Placeholder 4">
            <a:extLst>
              <a:ext uri="{FF2B5EF4-FFF2-40B4-BE49-F238E27FC236}">
                <a16:creationId xmlns:a16="http://schemas.microsoft.com/office/drawing/2014/main" id="{2A1D9041-EC07-B42A-F62C-0D0E96AB2F5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pic>
        <p:nvPicPr>
          <p:cNvPr id="134" name="Video 133">
            <a:hlinkClick r:id="" action="ppaction://media"/>
            <a:extLst>
              <a:ext uri="{FF2B5EF4-FFF2-40B4-BE49-F238E27FC236}">
                <a16:creationId xmlns:a16="http://schemas.microsoft.com/office/drawing/2014/main" id="{485668F1-C25C-ACEA-A4B0-CF447814117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044611687"/>
      </p:ext>
    </p:extLst>
  </p:cSld>
  <p:clrMapOvr>
    <a:masterClrMapping/>
  </p:clrMapOvr>
  <mc:AlternateContent xmlns:mc="http://schemas.openxmlformats.org/markup-compatibility/2006">
    <mc:Choice xmlns:p14="http://schemas.microsoft.com/office/powerpoint/2010/main" Requires="p14">
      <p:transition spd="slow" p14:dur="2000" advTm="223838"/>
    </mc:Choice>
    <mc:Fallback>
      <p:transition spd="slow" advTm="223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4"/>
                </p:tgtEl>
              </p:cMediaNode>
            </p:video>
            <p:seq concurrent="1" nextAc="seek">
              <p:cTn id="8" restart="whenNotActive" fill="hold" evtFilter="cancelBubble" nodeType="interactiveSeq">
                <p:stCondLst>
                  <p:cond evt="onClick" delay="0">
                    <p:tgtEl>
                      <p:spTgt spid="1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4"/>
                                        </p:tgtEl>
                                      </p:cBhvr>
                                    </p:cmd>
                                  </p:childTnLst>
                                </p:cTn>
                              </p:par>
                            </p:childTnLst>
                          </p:cTn>
                        </p:par>
                      </p:childTnLst>
                    </p:cTn>
                  </p:par>
                </p:childTnLst>
              </p:cTn>
              <p:nextCondLst>
                <p:cond evt="onClick" delay="0">
                  <p:tgtEl>
                    <p:spTgt spid="13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D502A-C42D-7CC8-C19C-15104CCAD9EE}"/>
              </a:ext>
            </a:extLst>
          </p:cNvPr>
          <p:cNvSpPr>
            <a:spLocks noGrp="1"/>
          </p:cNvSpPr>
          <p:nvPr>
            <p:ph type="title"/>
          </p:nvPr>
        </p:nvSpPr>
        <p:spPr>
          <a:xfrm>
            <a:off x="457200" y="274638"/>
            <a:ext cx="8229600" cy="706090"/>
          </a:xfrm>
        </p:spPr>
        <p:txBody>
          <a:bodyPr wrap="square" anchor="ctr">
            <a:noAutofit/>
          </a:bodyPr>
          <a:lstStyle/>
          <a:p>
            <a:pPr algn="just">
              <a:lnSpc>
                <a:spcPct val="90000"/>
              </a:lnSpc>
            </a:pPr>
            <a:r>
              <a:rPr lang="en-GB" sz="2800" b="1" dirty="0">
                <a:latin typeface="Arial" panose="020B0604020202020204" pitchFamily="34" charset="0"/>
                <a:cs typeface="Arial" panose="020B0604020202020204" pitchFamily="34" charset="0"/>
              </a:rPr>
              <a:t>Anatomy and Physiology Related to Cancer</a:t>
            </a:r>
          </a:p>
        </p:txBody>
      </p:sp>
      <p:sp>
        <p:nvSpPr>
          <p:cNvPr id="3" name="Content Placeholder 2">
            <a:extLst>
              <a:ext uri="{FF2B5EF4-FFF2-40B4-BE49-F238E27FC236}">
                <a16:creationId xmlns:a16="http://schemas.microsoft.com/office/drawing/2014/main" id="{221AAAB6-3DA0-0853-7FA8-F9E5B7566709}"/>
              </a:ext>
            </a:extLst>
          </p:cNvPr>
          <p:cNvSpPr>
            <a:spLocks noGrp="1"/>
          </p:cNvSpPr>
          <p:nvPr>
            <p:ph sz="half" idx="1"/>
          </p:nvPr>
        </p:nvSpPr>
        <p:spPr>
          <a:xfrm>
            <a:off x="457200" y="1124744"/>
            <a:ext cx="4038600" cy="4464497"/>
          </a:xfrm>
        </p:spPr>
        <p:txBody>
          <a:bodyPr wrap="square" anchor="t">
            <a:normAutofit fontScale="92500" lnSpcReduction="10000"/>
          </a:bodyPr>
          <a:lstStyle/>
          <a:p>
            <a:pPr algn="just">
              <a:lnSpc>
                <a:spcPct val="90000"/>
              </a:lnSpc>
            </a:pPr>
            <a:r>
              <a:rPr lang="en-GB" sz="1400" dirty="0">
                <a:latin typeface="Arial" panose="020B0604020202020204" pitchFamily="34" charset="0"/>
                <a:cs typeface="Arial" panose="020B0604020202020204" pitchFamily="34" charset="0"/>
              </a:rPr>
              <a:t>Using </a:t>
            </a:r>
            <a:r>
              <a:rPr lang="en-GB" sz="1400" b="1" dirty="0">
                <a:latin typeface="Arial" panose="020B0604020202020204" pitchFamily="34" charset="0"/>
                <a:cs typeface="Arial" panose="020B0604020202020204" pitchFamily="34" charset="0"/>
              </a:rPr>
              <a:t>Amina Telie </a:t>
            </a:r>
            <a:r>
              <a:rPr lang="en-GB" sz="1400" dirty="0">
                <a:latin typeface="Arial" panose="020B0604020202020204" pitchFamily="34" charset="0"/>
                <a:cs typeface="Arial" panose="020B0604020202020204" pitchFamily="34" charset="0"/>
              </a:rPr>
              <a:t>of 55 years old, with breast cancer as example, the relevant system is the female reproductive system.</a:t>
            </a:r>
          </a:p>
          <a:p>
            <a:pPr algn="just">
              <a:lnSpc>
                <a:spcPct val="90000"/>
              </a:lnSpc>
            </a:pPr>
            <a:r>
              <a:rPr lang="en-GB" sz="1400" b="1" dirty="0">
                <a:latin typeface="Arial" panose="020B0604020202020204" pitchFamily="34" charset="0"/>
                <a:cs typeface="Arial" panose="020B0604020202020204" pitchFamily="34" charset="0"/>
              </a:rPr>
              <a:t>Anatomy: </a:t>
            </a:r>
            <a:r>
              <a:rPr lang="en-GB" sz="1400" dirty="0">
                <a:latin typeface="Arial" panose="020B0604020202020204" pitchFamily="34" charset="0"/>
                <a:cs typeface="Arial" panose="020B0604020202020204" pitchFamily="34" charset="0"/>
              </a:rPr>
              <a:t>Each breast is made up of 15-20 lobules that produce milk, ducts that carry milk to the nipple, and surrounding fatty and connective tissue. The breast also contains an extensive network of serous vessels and lymph nodes, especially in the axilla, which drain fluid from breast tissue.</a:t>
            </a:r>
          </a:p>
          <a:p>
            <a:pPr algn="just">
              <a:lnSpc>
                <a:spcPct val="90000"/>
              </a:lnSpc>
            </a:pPr>
            <a:r>
              <a:rPr lang="en-GB" sz="1400" dirty="0">
                <a:latin typeface="Arial" panose="020B0604020202020204" pitchFamily="34" charset="0"/>
                <a:cs typeface="Arial" panose="020B0604020202020204" pitchFamily="34" charset="0"/>
              </a:rPr>
              <a:t>Physiology: Under hormonal control from oestrogen and progesterone, lobules produce milk during lactation. Cells in ducts and lobules divide in a controlled way. In breast cancer, genetic mutations cause these epithelial cells to divide uncontrollably, forming a tumour. Cancer cells can then invade surrounding tissue and spread via lymphatics or blood, which is why lymph node involvement is key to staging and treatment planning.</a:t>
            </a:r>
          </a:p>
          <a:p>
            <a:pPr algn="just">
              <a:lnSpc>
                <a:spcPct val="90000"/>
              </a:lnSpc>
            </a:pPr>
            <a:r>
              <a:rPr lang="en-GB" sz="1400" dirty="0">
                <a:latin typeface="Arial" panose="020B0604020202020204" pitchFamily="34" charset="0"/>
                <a:cs typeface="Arial" panose="020B0604020202020204" pitchFamily="34" charset="0"/>
              </a:rPr>
              <a:t>This understanding of normal breast structure and function is essential for explaining disease processes, screening, and treatment options in person-centred care.</a:t>
            </a:r>
          </a:p>
        </p:txBody>
      </p:sp>
      <p:pic>
        <p:nvPicPr>
          <p:cNvPr id="7" name="Picture 6">
            <a:extLst>
              <a:ext uri="{FF2B5EF4-FFF2-40B4-BE49-F238E27FC236}">
                <a16:creationId xmlns:a16="http://schemas.microsoft.com/office/drawing/2014/main" id="{9ED387A5-13FB-4E57-95E9-EECF6D105DD8}"/>
              </a:ext>
            </a:extLst>
          </p:cNvPr>
          <p:cNvPicPr>
            <a:picLocks noChangeAspect="1"/>
          </p:cNvPicPr>
          <p:nvPr/>
        </p:nvPicPr>
        <p:blipFill>
          <a:blip r:embed="rId4"/>
          <a:stretch>
            <a:fillRect/>
          </a:stretch>
        </p:blipFill>
        <p:spPr>
          <a:xfrm>
            <a:off x="4648200" y="1600201"/>
            <a:ext cx="4495800" cy="3317161"/>
          </a:xfrm>
          <a:prstGeom prst="rect">
            <a:avLst/>
          </a:prstGeom>
          <a:noFill/>
        </p:spPr>
      </p:pic>
      <p:sp>
        <p:nvSpPr>
          <p:cNvPr id="4" name="Date Placeholder 3">
            <a:extLst>
              <a:ext uri="{FF2B5EF4-FFF2-40B4-BE49-F238E27FC236}">
                <a16:creationId xmlns:a16="http://schemas.microsoft.com/office/drawing/2014/main" id="{418AFB7C-D14A-425C-47BB-59A60AA9581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11/08/2026</a:t>
            </a:fld>
            <a:endParaRPr lang="en-GB" altLang="en-US" sz="900"/>
          </a:p>
        </p:txBody>
      </p:sp>
      <p:sp>
        <p:nvSpPr>
          <p:cNvPr id="5" name="Slide Number Placeholder 4">
            <a:extLst>
              <a:ext uri="{FF2B5EF4-FFF2-40B4-BE49-F238E27FC236}">
                <a16:creationId xmlns:a16="http://schemas.microsoft.com/office/drawing/2014/main" id="{B0A06486-0C97-3AD8-1E8E-BED98ADCBB4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pic>
        <p:nvPicPr>
          <p:cNvPr id="26" name="Video 25">
            <a:hlinkClick r:id="" action="ppaction://media"/>
            <a:extLst>
              <a:ext uri="{FF2B5EF4-FFF2-40B4-BE49-F238E27FC236}">
                <a16:creationId xmlns:a16="http://schemas.microsoft.com/office/drawing/2014/main" id="{585F9D22-0DB4-94D1-C8E1-EB41B10D426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64514717"/>
      </p:ext>
    </p:extLst>
  </p:cSld>
  <p:clrMapOvr>
    <a:masterClrMapping/>
  </p:clrMapOvr>
  <mc:AlternateContent xmlns:mc="http://schemas.openxmlformats.org/markup-compatibility/2006">
    <mc:Choice xmlns:p14="http://schemas.microsoft.com/office/powerpoint/2010/main" Requires="p14">
      <p:transition spd="slow" p14:dur="2000" advTm="124791"/>
    </mc:Choice>
    <mc:Fallback>
      <p:transition spd="slow" advTm="124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B72BF-922E-BBD1-5CEC-EEFAE84A7D79}"/>
              </a:ext>
            </a:extLst>
          </p:cNvPr>
          <p:cNvSpPr>
            <a:spLocks noGrp="1"/>
          </p:cNvSpPr>
          <p:nvPr>
            <p:ph type="title"/>
          </p:nvPr>
        </p:nvSpPr>
        <p:spPr>
          <a:xfrm>
            <a:off x="755576" y="274639"/>
            <a:ext cx="7056785" cy="634082"/>
          </a:xfrm>
        </p:spPr>
        <p:txBody>
          <a:bodyPr wrap="square" anchor="ctr">
            <a:normAutofit fontScale="90000"/>
          </a:bodyPr>
          <a:lstStyle/>
          <a:p>
            <a:pPr algn="just">
              <a:lnSpc>
                <a:spcPct val="90000"/>
              </a:lnSpc>
            </a:pPr>
            <a:r>
              <a:rPr lang="en-GB" sz="2800" b="1" dirty="0">
                <a:latin typeface="Arial" panose="020B0604020202020204" pitchFamily="34" charset="0"/>
                <a:cs typeface="Arial" panose="020B0604020202020204" pitchFamily="34" charset="0"/>
              </a:rPr>
              <a:t>How Breast Cancer Affects Body Functioning</a:t>
            </a:r>
          </a:p>
        </p:txBody>
      </p:sp>
      <p:sp>
        <p:nvSpPr>
          <p:cNvPr id="3" name="Content Placeholder 2">
            <a:extLst>
              <a:ext uri="{FF2B5EF4-FFF2-40B4-BE49-F238E27FC236}">
                <a16:creationId xmlns:a16="http://schemas.microsoft.com/office/drawing/2014/main" id="{6F8DA67A-D778-8C7F-C93E-87B61C559DD9}"/>
              </a:ext>
            </a:extLst>
          </p:cNvPr>
          <p:cNvSpPr>
            <a:spLocks noGrp="1"/>
          </p:cNvSpPr>
          <p:nvPr>
            <p:ph sz="half" idx="1"/>
          </p:nvPr>
        </p:nvSpPr>
        <p:spPr>
          <a:xfrm>
            <a:off x="457200" y="980728"/>
            <a:ext cx="4038600" cy="4608513"/>
          </a:xfrm>
        </p:spPr>
        <p:txBody>
          <a:bodyPr wrap="square" anchor="t">
            <a:normAutofit fontScale="92500" lnSpcReduction="20000"/>
          </a:bodyPr>
          <a:lstStyle/>
          <a:p>
            <a:pPr marL="0" indent="0" algn="just">
              <a:lnSpc>
                <a:spcPct val="90000"/>
              </a:lnSpc>
              <a:buNone/>
            </a:pPr>
            <a:r>
              <a:rPr lang="en-GB" sz="1600" dirty="0">
                <a:latin typeface="Arial" panose="020B0604020202020204" pitchFamily="34" charset="0"/>
                <a:cs typeface="Arial" panose="020B0604020202020204" pitchFamily="34" charset="0"/>
              </a:rPr>
              <a:t>In Amina’s case of breast cancer, the normal functioning of the mammary system is disrupted. </a:t>
            </a:r>
          </a:p>
          <a:p>
            <a:pPr marL="0" indent="0" algn="just">
              <a:lnSpc>
                <a:spcPct val="90000"/>
              </a:lnSpc>
              <a:buNone/>
            </a:pPr>
            <a:r>
              <a:rPr lang="en-GB" sz="1600" dirty="0">
                <a:latin typeface="Arial" panose="020B0604020202020204" pitchFamily="34" charset="0"/>
                <a:cs typeface="Arial" panose="020B0604020202020204" pitchFamily="34" charset="0"/>
              </a:rPr>
              <a:t>Healthy breast cells in the </a:t>
            </a:r>
            <a:r>
              <a:rPr lang="en-GB" sz="1600" b="1" dirty="0">
                <a:latin typeface="Arial" panose="020B0604020202020204" pitchFamily="34" charset="0"/>
                <a:cs typeface="Arial" panose="020B0604020202020204" pitchFamily="34" charset="0"/>
              </a:rPr>
              <a:t>lobules and ducts </a:t>
            </a:r>
            <a:r>
              <a:rPr lang="en-GB" sz="1600" dirty="0">
                <a:latin typeface="Arial" panose="020B0604020202020204" pitchFamily="34" charset="0"/>
                <a:cs typeface="Arial" panose="020B0604020202020204" pitchFamily="34" charset="0"/>
              </a:rPr>
              <a:t>divide in a controlled way under hormonal regulation. In cancer, genetic mutations cause these epithelial cells to divide uncontrollably, forming a tumour that can block ducts and distort breast tissue.</a:t>
            </a:r>
          </a:p>
          <a:p>
            <a:pPr marL="0" indent="0" algn="just">
              <a:lnSpc>
                <a:spcPct val="90000"/>
              </a:lnSpc>
              <a:buNone/>
            </a:pPr>
            <a:r>
              <a:rPr lang="en-GB" sz="1600" dirty="0">
                <a:latin typeface="Arial" panose="020B0604020202020204" pitchFamily="34" charset="0"/>
                <a:cs typeface="Arial" panose="020B0604020202020204" pitchFamily="34" charset="0"/>
              </a:rPr>
              <a:t>As the tumour grows, it can invade surrounding fatty and connective tissue and blood vessels. Cancer cells may also enter the lymphatic system and spread to axillary lymph nodes, impairing normal lymph drainage and causing swelling. Metastasis can affect other body systems, leading to fatigue, pain, and reduced immune function. Treatment such as surgery, chemotherapy or radiotherapy further impacts hormone balance and tissue repair.</a:t>
            </a:r>
          </a:p>
          <a:p>
            <a:pPr marL="0" indent="0" algn="just">
              <a:lnSpc>
                <a:spcPct val="90000"/>
              </a:lnSpc>
              <a:buNone/>
            </a:pPr>
            <a:r>
              <a:rPr lang="en-GB" sz="1600" dirty="0">
                <a:latin typeface="Arial" panose="020B0604020202020204" pitchFamily="34" charset="0"/>
                <a:cs typeface="Arial" panose="020B0604020202020204" pitchFamily="34" charset="0"/>
              </a:rPr>
              <a:t>Overall, breast cancer shifts the breast from a hormonally regulated organ to a site of abnormal growth, with effects that extend beyond local tissue to wider physical and emotional health.</a:t>
            </a:r>
          </a:p>
        </p:txBody>
      </p:sp>
      <p:pic>
        <p:nvPicPr>
          <p:cNvPr id="7" name="Picture 6">
            <a:extLst>
              <a:ext uri="{FF2B5EF4-FFF2-40B4-BE49-F238E27FC236}">
                <a16:creationId xmlns:a16="http://schemas.microsoft.com/office/drawing/2014/main" id="{F116E287-6B5D-EE5D-9853-754E2F07E081}"/>
              </a:ext>
            </a:extLst>
          </p:cNvPr>
          <p:cNvPicPr>
            <a:picLocks noChangeAspect="1"/>
          </p:cNvPicPr>
          <p:nvPr/>
        </p:nvPicPr>
        <p:blipFill>
          <a:blip r:embed="rId4"/>
          <a:srcRect l="202" r="27156" b="-1"/>
          <a:stretch>
            <a:fillRect/>
          </a:stretch>
        </p:blipFill>
        <p:spPr>
          <a:xfrm>
            <a:off x="4648200" y="1225350"/>
            <a:ext cx="4495800" cy="4507905"/>
          </a:xfrm>
          <a:prstGeom prst="rect">
            <a:avLst/>
          </a:prstGeom>
          <a:noFill/>
        </p:spPr>
      </p:pic>
      <p:sp>
        <p:nvSpPr>
          <p:cNvPr id="4" name="Date Placeholder 3">
            <a:extLst>
              <a:ext uri="{FF2B5EF4-FFF2-40B4-BE49-F238E27FC236}">
                <a16:creationId xmlns:a16="http://schemas.microsoft.com/office/drawing/2014/main" id="{1AE2D993-BF4F-D082-9786-E9E6EBED41C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11/08/2026</a:t>
            </a:fld>
            <a:endParaRPr lang="en-GB" altLang="en-US" sz="900"/>
          </a:p>
        </p:txBody>
      </p:sp>
      <p:sp>
        <p:nvSpPr>
          <p:cNvPr id="5" name="Slide Number Placeholder 4">
            <a:extLst>
              <a:ext uri="{FF2B5EF4-FFF2-40B4-BE49-F238E27FC236}">
                <a16:creationId xmlns:a16="http://schemas.microsoft.com/office/drawing/2014/main" id="{CDDA18EF-4327-BD51-D8E7-1F1EB63A45A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pic>
        <p:nvPicPr>
          <p:cNvPr id="11" name="Video 10">
            <a:hlinkClick r:id="" action="ppaction://media"/>
            <a:extLst>
              <a:ext uri="{FF2B5EF4-FFF2-40B4-BE49-F238E27FC236}">
                <a16:creationId xmlns:a16="http://schemas.microsoft.com/office/drawing/2014/main" id="{DF0F8AE8-D36D-F413-99AE-9A2DE074951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35555626"/>
      </p:ext>
    </p:extLst>
  </p:cSld>
  <p:clrMapOvr>
    <a:masterClrMapping/>
  </p:clrMapOvr>
  <mc:AlternateContent xmlns:mc="http://schemas.openxmlformats.org/markup-compatibility/2006">
    <mc:Choice xmlns:p14="http://schemas.microsoft.com/office/powerpoint/2010/main" Requires="p14">
      <p:transition spd="slow" p14:dur="2000" advTm="109914"/>
    </mc:Choice>
    <mc:Fallback>
      <p:transition spd="slow" advTm="109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29008-AAD9-CA94-104F-B7A633EEB6F6}"/>
              </a:ext>
            </a:extLst>
          </p:cNvPr>
          <p:cNvSpPr>
            <a:spLocks noGrp="1"/>
          </p:cNvSpPr>
          <p:nvPr>
            <p:ph type="title"/>
          </p:nvPr>
        </p:nvSpPr>
        <p:spPr>
          <a:xfrm>
            <a:off x="457200" y="274638"/>
            <a:ext cx="8229600" cy="994121"/>
          </a:xfrm>
        </p:spPr>
        <p:txBody>
          <a:bodyPr wrap="square" anchor="ctr">
            <a:normAutofit/>
          </a:bodyPr>
          <a:lstStyle/>
          <a:p>
            <a:pPr algn="just">
              <a:lnSpc>
                <a:spcPct val="90000"/>
              </a:lnSpc>
            </a:pPr>
            <a:r>
              <a:rPr lang="en-GB" sz="3200" b="1" dirty="0">
                <a:latin typeface="Arial" panose="020B0604020202020204" pitchFamily="34" charset="0"/>
                <a:cs typeface="Arial" panose="020B0604020202020204" pitchFamily="34" charset="0"/>
              </a:rPr>
              <a:t>Care Plan: Demographics &amp; Risk Factors</a:t>
            </a:r>
          </a:p>
        </p:txBody>
      </p:sp>
      <p:sp>
        <p:nvSpPr>
          <p:cNvPr id="3" name="Content Placeholder 2">
            <a:extLst>
              <a:ext uri="{FF2B5EF4-FFF2-40B4-BE49-F238E27FC236}">
                <a16:creationId xmlns:a16="http://schemas.microsoft.com/office/drawing/2014/main" id="{F55D0E4C-7FF2-A071-07EC-92BF9ED1B7FF}"/>
              </a:ext>
            </a:extLst>
          </p:cNvPr>
          <p:cNvSpPr>
            <a:spLocks noGrp="1"/>
          </p:cNvSpPr>
          <p:nvPr>
            <p:ph sz="half" idx="1"/>
          </p:nvPr>
        </p:nvSpPr>
        <p:spPr>
          <a:xfrm>
            <a:off x="457200" y="1600201"/>
            <a:ext cx="4038600" cy="3989040"/>
          </a:xfrm>
        </p:spPr>
        <p:txBody>
          <a:bodyPr wrap="square" anchor="t">
            <a:normAutofit fontScale="85000" lnSpcReduction="10000"/>
          </a:bodyPr>
          <a:lstStyle/>
          <a:p>
            <a:pPr algn="just">
              <a:lnSpc>
                <a:spcPct val="90000"/>
              </a:lnSpc>
            </a:pPr>
            <a:r>
              <a:rPr lang="en-GB" sz="2400" dirty="0">
                <a:latin typeface="Arial" panose="020B0604020202020204" pitchFamily="34" charset="0"/>
                <a:cs typeface="Arial" panose="020B0604020202020204" pitchFamily="34" charset="0"/>
              </a:rPr>
              <a:t>Pa</a:t>
            </a:r>
            <a:r>
              <a:rPr lang="en-GB" sz="2400" b="1" dirty="0">
                <a:latin typeface="Arial" panose="020B0604020202020204" pitchFamily="34" charset="0"/>
                <a:cs typeface="Arial" panose="020B0604020202020204" pitchFamily="34" charset="0"/>
              </a:rPr>
              <a:t>tient: Amina Telie</a:t>
            </a:r>
          </a:p>
          <a:p>
            <a:pPr algn="just">
              <a:lnSpc>
                <a:spcPct val="90000"/>
              </a:lnSpc>
            </a:pPr>
            <a:r>
              <a:rPr lang="en-GB" sz="2400" b="1" dirty="0">
                <a:latin typeface="Arial" panose="020B0604020202020204" pitchFamily="34" charset="0"/>
                <a:cs typeface="Arial" panose="020B0604020202020204" pitchFamily="34" charset="0"/>
              </a:rPr>
              <a:t>Age: </a:t>
            </a:r>
            <a:r>
              <a:rPr lang="en-GB" sz="2400" dirty="0">
                <a:latin typeface="Arial" panose="020B0604020202020204" pitchFamily="34" charset="0"/>
                <a:cs typeface="Arial" panose="020B0604020202020204" pitchFamily="34" charset="0"/>
              </a:rPr>
              <a:t>55 years</a:t>
            </a:r>
          </a:p>
          <a:p>
            <a:pPr algn="just">
              <a:lnSpc>
                <a:spcPct val="90000"/>
              </a:lnSpc>
            </a:pPr>
            <a:r>
              <a:rPr lang="en-GB" sz="2400" b="1" dirty="0">
                <a:latin typeface="Arial" panose="020B0604020202020204" pitchFamily="34" charset="0"/>
                <a:cs typeface="Arial" panose="020B0604020202020204" pitchFamily="34" charset="0"/>
              </a:rPr>
              <a:t>Gender: </a:t>
            </a:r>
            <a:r>
              <a:rPr lang="en-GB" sz="2400" dirty="0">
                <a:latin typeface="Arial" panose="020B0604020202020204" pitchFamily="34" charset="0"/>
                <a:cs typeface="Arial" panose="020B0604020202020204" pitchFamily="34" charset="0"/>
              </a:rPr>
              <a:t>Female</a:t>
            </a:r>
          </a:p>
          <a:p>
            <a:pPr algn="just">
              <a:lnSpc>
                <a:spcPct val="90000"/>
              </a:lnSpc>
            </a:pPr>
            <a:r>
              <a:rPr lang="en-GB" sz="2400" b="1" dirty="0">
                <a:latin typeface="Arial" panose="020B0604020202020204" pitchFamily="34" charset="0"/>
                <a:cs typeface="Arial" panose="020B0604020202020204" pitchFamily="34" charset="0"/>
              </a:rPr>
              <a:t>Background: </a:t>
            </a:r>
            <a:r>
              <a:rPr lang="en-GB" sz="2400" dirty="0">
                <a:latin typeface="Arial" panose="020B0604020202020204" pitchFamily="34" charset="0"/>
                <a:cs typeface="Arial" panose="020B0604020202020204" pitchFamily="34" charset="0"/>
              </a:rPr>
              <a:t>Secondary school teacher from Greenwich. Married with 2 teenage children. Lives in a semi-detached house. Works full-time. Identifies as British Ugandan and Christian.</a:t>
            </a:r>
          </a:p>
          <a:p>
            <a:pPr algn="just">
              <a:lnSpc>
                <a:spcPct val="90000"/>
              </a:lnSpc>
            </a:pPr>
            <a:r>
              <a:rPr lang="en-GB" sz="2400" b="1" dirty="0">
                <a:latin typeface="Arial" panose="020B0604020202020204" pitchFamily="34" charset="0"/>
                <a:cs typeface="Arial" panose="020B0604020202020204" pitchFamily="34" charset="0"/>
              </a:rPr>
              <a:t>Diagnosis: </a:t>
            </a:r>
            <a:r>
              <a:rPr lang="en-GB" sz="2400" dirty="0">
                <a:latin typeface="Arial" panose="020B0604020202020204" pitchFamily="34" charset="0"/>
                <a:cs typeface="Arial" panose="020B0604020202020204" pitchFamily="34" charset="0"/>
              </a:rPr>
              <a:t>Stage 2 Invasive Ductal Breast Cancer, detected through NHS Breast Screening Programme</a:t>
            </a:r>
          </a:p>
        </p:txBody>
      </p:sp>
      <p:pic>
        <p:nvPicPr>
          <p:cNvPr id="7" name="Picture 6">
            <a:extLst>
              <a:ext uri="{FF2B5EF4-FFF2-40B4-BE49-F238E27FC236}">
                <a16:creationId xmlns:a16="http://schemas.microsoft.com/office/drawing/2014/main" id="{8DF6F725-E642-1E4B-F107-6E5B86D6F980}"/>
              </a:ext>
            </a:extLst>
          </p:cNvPr>
          <p:cNvPicPr>
            <a:picLocks noChangeAspect="1"/>
          </p:cNvPicPr>
          <p:nvPr/>
        </p:nvPicPr>
        <p:blipFill>
          <a:blip r:embed="rId4"/>
          <a:srcRect l="12743" r="24740"/>
          <a:stretch>
            <a:fillRect/>
          </a:stretch>
        </p:blipFill>
        <p:spPr>
          <a:xfrm>
            <a:off x="4860032" y="1484784"/>
            <a:ext cx="4248472" cy="4248472"/>
          </a:xfrm>
          <a:prstGeom prst="rect">
            <a:avLst/>
          </a:prstGeom>
          <a:noFill/>
        </p:spPr>
      </p:pic>
      <p:sp>
        <p:nvSpPr>
          <p:cNvPr id="4" name="Date Placeholder 3">
            <a:extLst>
              <a:ext uri="{FF2B5EF4-FFF2-40B4-BE49-F238E27FC236}">
                <a16:creationId xmlns:a16="http://schemas.microsoft.com/office/drawing/2014/main" id="{8DA8824D-5948-E535-0D2E-241547A0DDD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11/08/2026</a:t>
            </a:fld>
            <a:endParaRPr lang="en-GB" altLang="en-US" sz="900"/>
          </a:p>
        </p:txBody>
      </p:sp>
      <p:sp>
        <p:nvSpPr>
          <p:cNvPr id="5" name="Slide Number Placeholder 4">
            <a:extLst>
              <a:ext uri="{FF2B5EF4-FFF2-40B4-BE49-F238E27FC236}">
                <a16:creationId xmlns:a16="http://schemas.microsoft.com/office/drawing/2014/main" id="{2569009D-0F37-FA25-0841-E3AF48AAB2B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11" name="Video 10">
            <a:hlinkClick r:id="" action="ppaction://media"/>
            <a:extLst>
              <a:ext uri="{FF2B5EF4-FFF2-40B4-BE49-F238E27FC236}">
                <a16:creationId xmlns:a16="http://schemas.microsoft.com/office/drawing/2014/main" id="{0AABFAA9-9E84-E9A0-1BAD-4FF3560CFB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901390474"/>
      </p:ext>
    </p:extLst>
  </p:cSld>
  <p:clrMapOvr>
    <a:masterClrMapping/>
  </p:clrMapOvr>
  <mc:AlternateContent xmlns:mc="http://schemas.openxmlformats.org/markup-compatibility/2006">
    <mc:Choice xmlns:p14="http://schemas.microsoft.com/office/powerpoint/2010/main" Requires="p14">
      <p:transition spd="slow" p14:dur="2000" advTm="175229"/>
    </mc:Choice>
    <mc:Fallback>
      <p:transition spd="slow" advTm="175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1189BA1-EBDB-EF83-4F71-DA27DC848701}"/>
              </a:ext>
            </a:extLst>
          </p:cNvPr>
          <p:cNvPicPr>
            <a:picLocks noChangeAspect="1"/>
          </p:cNvPicPr>
          <p:nvPr/>
        </p:nvPicPr>
        <p:blipFill>
          <a:blip r:embed="rId4"/>
          <a:stretch>
            <a:fillRect/>
          </a:stretch>
        </p:blipFill>
        <p:spPr>
          <a:xfrm>
            <a:off x="4067944" y="2636912"/>
            <a:ext cx="5076056" cy="2952328"/>
          </a:xfrm>
          <a:prstGeom prst="rect">
            <a:avLst/>
          </a:prstGeom>
        </p:spPr>
      </p:pic>
      <p:sp>
        <p:nvSpPr>
          <p:cNvPr id="2" name="Title 1">
            <a:extLst>
              <a:ext uri="{FF2B5EF4-FFF2-40B4-BE49-F238E27FC236}">
                <a16:creationId xmlns:a16="http://schemas.microsoft.com/office/drawing/2014/main" id="{70F0390E-8110-084B-22F6-77E43DD9D321}"/>
              </a:ext>
            </a:extLst>
          </p:cNvPr>
          <p:cNvSpPr>
            <a:spLocks noGrp="1"/>
          </p:cNvSpPr>
          <p:nvPr>
            <p:ph type="title"/>
          </p:nvPr>
        </p:nvSpPr>
        <p:spPr>
          <a:xfrm>
            <a:off x="1835696" y="274638"/>
            <a:ext cx="6851103" cy="634082"/>
          </a:xfrm>
        </p:spPr>
        <p:txBody>
          <a:bodyPr/>
          <a:lstStyle/>
          <a:p>
            <a:r>
              <a:rPr lang="en-GB" sz="2400" b="1" dirty="0">
                <a:latin typeface="Arial" panose="020B0604020202020204" pitchFamily="34" charset="0"/>
                <a:cs typeface="Arial" panose="020B0604020202020204" pitchFamily="34" charset="0"/>
              </a:rPr>
              <a:t>Main Risk Factors for Amina ’s Health &amp; for Breast Cancer</a:t>
            </a:r>
          </a:p>
        </p:txBody>
      </p:sp>
      <p:sp>
        <p:nvSpPr>
          <p:cNvPr id="3" name="Content Placeholder 2">
            <a:extLst>
              <a:ext uri="{FF2B5EF4-FFF2-40B4-BE49-F238E27FC236}">
                <a16:creationId xmlns:a16="http://schemas.microsoft.com/office/drawing/2014/main" id="{4FEF7395-A98A-7749-5BE2-87EFD1FBCEE9}"/>
              </a:ext>
            </a:extLst>
          </p:cNvPr>
          <p:cNvSpPr>
            <a:spLocks noGrp="1"/>
          </p:cNvSpPr>
          <p:nvPr>
            <p:ph idx="1"/>
          </p:nvPr>
        </p:nvSpPr>
        <p:spPr>
          <a:xfrm>
            <a:off x="457200" y="1052736"/>
            <a:ext cx="8229600" cy="4464497"/>
          </a:xfrm>
        </p:spPr>
        <p:txBody>
          <a:bodyPr/>
          <a:lstStyle/>
          <a:p>
            <a:pPr algn="just"/>
            <a:r>
              <a:rPr lang="en-GB" sz="1200" b="1" dirty="0"/>
              <a:t>1 </a:t>
            </a:r>
            <a:r>
              <a:rPr lang="en-GB" sz="1200" b="1" dirty="0">
                <a:latin typeface="Arial" panose="020B0604020202020204" pitchFamily="34" charset="0"/>
                <a:cs typeface="Arial" panose="020B0604020202020204" pitchFamily="34" charset="0"/>
              </a:rPr>
              <a:t>Disease-related risk factors:</a:t>
            </a:r>
          </a:p>
          <a:p>
            <a:pPr algn="just"/>
            <a:r>
              <a:rPr lang="en-GB" sz="1200" b="1" dirty="0">
                <a:latin typeface="Arial" panose="020B0604020202020204" pitchFamily="34" charset="0"/>
                <a:cs typeface="Arial" panose="020B0604020202020204" pitchFamily="34" charset="0"/>
              </a:rPr>
              <a:t>Age: </a:t>
            </a:r>
            <a:r>
              <a:rPr lang="en-GB" sz="1200" dirty="0">
                <a:latin typeface="Arial" panose="020B0604020202020204" pitchFamily="34" charset="0"/>
                <a:cs typeface="Arial" panose="020B0604020202020204" pitchFamily="34" charset="0"/>
              </a:rPr>
              <a:t>Risk increases over 50, and Amina is 55</a:t>
            </a:r>
          </a:p>
          <a:p>
            <a:pPr algn="just"/>
            <a:r>
              <a:rPr lang="en-GB" sz="1200" b="1" dirty="0">
                <a:latin typeface="Arial" panose="020B0604020202020204" pitchFamily="34" charset="0"/>
                <a:cs typeface="Arial" panose="020B0604020202020204" pitchFamily="34" charset="0"/>
              </a:rPr>
              <a:t>Hormonal factors: </a:t>
            </a:r>
            <a:r>
              <a:rPr lang="en-GB" sz="1200" dirty="0">
                <a:latin typeface="Arial" panose="020B0604020202020204" pitchFamily="34" charset="0"/>
                <a:cs typeface="Arial" panose="020B0604020202020204" pitchFamily="34" charset="0"/>
              </a:rPr>
              <a:t>Likely prolonged exposure to oestrogen through menstrual history</a:t>
            </a:r>
          </a:p>
          <a:p>
            <a:pPr algn="just"/>
            <a:r>
              <a:rPr lang="en-GB" sz="1200" b="1" dirty="0">
                <a:latin typeface="Arial" panose="020B0604020202020204" pitchFamily="34" charset="0"/>
                <a:cs typeface="Arial" panose="020B0604020202020204" pitchFamily="34" charset="0"/>
              </a:rPr>
              <a:t>Family history: </a:t>
            </a:r>
            <a:r>
              <a:rPr lang="en-GB" sz="1200" dirty="0">
                <a:latin typeface="Arial" panose="020B0604020202020204" pitchFamily="34" charset="0"/>
                <a:cs typeface="Arial" panose="020B0604020202020204" pitchFamily="34" charset="0"/>
              </a:rPr>
              <a:t>No known first-degree relatives, but genetic risk still assessed via BRCA screening. </a:t>
            </a:r>
          </a:p>
          <a:p>
            <a:pPr algn="just"/>
            <a:r>
              <a:rPr lang="en-GB" sz="1200" b="1" dirty="0">
                <a:latin typeface="Arial" panose="020B0604020202020204" pitchFamily="34" charset="0"/>
                <a:cs typeface="Arial" panose="020B0604020202020204" pitchFamily="34" charset="0"/>
              </a:rPr>
              <a:t>2 </a:t>
            </a:r>
            <a:r>
              <a:rPr lang="en-GB" sz="1200" b="1" u="sng" dirty="0">
                <a:latin typeface="Arial" panose="020B0604020202020204" pitchFamily="34" charset="0"/>
                <a:cs typeface="Arial" panose="020B0604020202020204" pitchFamily="34" charset="0"/>
              </a:rPr>
              <a:t>Lifestyle-related risk factors:</a:t>
            </a:r>
          </a:p>
          <a:p>
            <a:pPr algn="just"/>
            <a:r>
              <a:rPr lang="en-GB" sz="1200" b="1" dirty="0">
                <a:latin typeface="Arial" panose="020B0604020202020204" pitchFamily="34" charset="0"/>
                <a:cs typeface="Arial" panose="020B0604020202020204" pitchFamily="34" charset="0"/>
              </a:rPr>
              <a:t>Physical inactivity: </a:t>
            </a:r>
            <a:r>
              <a:rPr lang="en-GB" sz="1200" dirty="0">
                <a:latin typeface="Arial" panose="020B0604020202020204" pitchFamily="34" charset="0"/>
                <a:cs typeface="Arial" panose="020B0604020202020204" pitchFamily="34" charset="0"/>
              </a:rPr>
              <a:t>Sedentary job + limited time for exercise due to work and caring responsibilities</a:t>
            </a:r>
          </a:p>
          <a:p>
            <a:pPr algn="just"/>
            <a:r>
              <a:rPr lang="en-GB" sz="1200" b="1" dirty="0">
                <a:latin typeface="Arial" panose="020B0604020202020204" pitchFamily="34" charset="0"/>
                <a:cs typeface="Arial" panose="020B0604020202020204" pitchFamily="34" charset="0"/>
              </a:rPr>
              <a:t>Diet: </a:t>
            </a:r>
            <a:r>
              <a:rPr lang="en-GB" sz="1200" dirty="0">
                <a:latin typeface="Arial" panose="020B0604020202020204" pitchFamily="34" charset="0"/>
                <a:cs typeface="Arial" panose="020B0604020202020204" pitchFamily="34" charset="0"/>
              </a:rPr>
              <a:t>High intake of processed foods and sugary drinks; low intake of fruit/vegetables due to time pressures</a:t>
            </a:r>
          </a:p>
          <a:p>
            <a:pPr algn="just"/>
            <a:r>
              <a:rPr lang="en-GB" sz="1200" b="1" dirty="0">
                <a:latin typeface="Arial" panose="020B0604020202020204" pitchFamily="34" charset="0"/>
                <a:cs typeface="Arial" panose="020B0604020202020204" pitchFamily="34" charset="0"/>
              </a:rPr>
              <a:t>Alcohol: </a:t>
            </a:r>
            <a:r>
              <a:rPr lang="en-GB" sz="1200" dirty="0">
                <a:latin typeface="Arial" panose="020B0604020202020204" pitchFamily="34" charset="0"/>
                <a:cs typeface="Arial" panose="020B0604020202020204" pitchFamily="34" charset="0"/>
              </a:rPr>
              <a:t>Occasional wine with social events, 2-3 units per week</a:t>
            </a:r>
          </a:p>
          <a:p>
            <a:pPr algn="just"/>
            <a:r>
              <a:rPr lang="en-GB" sz="1200" b="1" dirty="0">
                <a:latin typeface="Arial" panose="020B0604020202020204" pitchFamily="34" charset="0"/>
                <a:cs typeface="Arial" panose="020B0604020202020204" pitchFamily="34" charset="0"/>
              </a:rPr>
              <a:t>Stress &amp; sleep: </a:t>
            </a:r>
            <a:r>
              <a:rPr lang="en-GB" sz="1200" dirty="0">
                <a:latin typeface="Arial" panose="020B0604020202020204" pitchFamily="34" charset="0"/>
                <a:cs typeface="Arial" panose="020B0604020202020204" pitchFamily="34" charset="0"/>
              </a:rPr>
              <a:t>High work stress and caring for children; reports 5-6 hours sleep per night</a:t>
            </a:r>
          </a:p>
          <a:p>
            <a:pPr algn="just"/>
            <a:r>
              <a:rPr lang="en-GB" sz="1200" b="1" dirty="0">
                <a:latin typeface="Arial" panose="020B0604020202020204" pitchFamily="34" charset="0"/>
                <a:cs typeface="Arial" panose="020B0604020202020204" pitchFamily="34" charset="0"/>
              </a:rPr>
              <a:t>3. Social determinants impacting health:</a:t>
            </a:r>
          </a:p>
          <a:p>
            <a:pPr algn="just"/>
            <a:r>
              <a:rPr lang="en-GB" sz="1200" b="1" dirty="0">
                <a:latin typeface="Arial" panose="020B0604020202020204" pitchFamily="34" charset="0"/>
                <a:cs typeface="Arial" panose="020B0604020202020204" pitchFamily="34" charset="0"/>
              </a:rPr>
              <a:t>Work demands: </a:t>
            </a:r>
            <a:r>
              <a:rPr lang="en-GB" sz="1200" dirty="0">
                <a:latin typeface="Arial" panose="020B0604020202020204" pitchFamily="34" charset="0"/>
                <a:cs typeface="Arial" panose="020B0604020202020204" pitchFamily="34" charset="0"/>
              </a:rPr>
              <a:t>Full-time teaching limits time for appointments, self-care and recovery</a:t>
            </a:r>
          </a:p>
          <a:p>
            <a:pPr algn="just"/>
            <a:r>
              <a:rPr lang="en-GB" sz="1200" b="1" dirty="0">
                <a:latin typeface="Arial" panose="020B0604020202020204" pitchFamily="34" charset="0"/>
                <a:cs typeface="Arial" panose="020B0604020202020204" pitchFamily="34" charset="0"/>
              </a:rPr>
              <a:t>Cultural factors: </a:t>
            </a:r>
            <a:r>
              <a:rPr lang="en-GB" sz="1200" dirty="0">
                <a:latin typeface="Arial" panose="020B0604020202020204" pitchFamily="34" charset="0"/>
                <a:cs typeface="Arial" panose="020B0604020202020204" pitchFamily="34" charset="0"/>
              </a:rPr>
              <a:t>May influence discussions about body image and accessing support</a:t>
            </a:r>
          </a:p>
          <a:p>
            <a:pPr algn="just"/>
            <a:r>
              <a:rPr lang="en-GB" sz="1200" b="1" dirty="0">
                <a:latin typeface="Arial" panose="020B0604020202020204" pitchFamily="34" charset="0"/>
                <a:cs typeface="Arial" panose="020B0604020202020204" pitchFamily="34" charset="0"/>
              </a:rPr>
              <a:t>Health literacy: </a:t>
            </a:r>
            <a:r>
              <a:rPr lang="en-GB" sz="1200" dirty="0">
                <a:latin typeface="Arial" panose="020B0604020202020204" pitchFamily="34" charset="0"/>
                <a:cs typeface="Arial" panose="020B0604020202020204" pitchFamily="34" charset="0"/>
              </a:rPr>
              <a:t>Generally good, but needs clear information about treatment options and side effects</a:t>
            </a:r>
          </a:p>
          <a:p>
            <a:pPr marL="0" indent="0" algn="just">
              <a:buNone/>
            </a:pPr>
            <a:r>
              <a:rPr lang="en-GB" sz="1200" b="1" dirty="0">
                <a:latin typeface="Arial" panose="020B0604020202020204" pitchFamily="34" charset="0"/>
                <a:cs typeface="Arial" panose="020B0604020202020204" pitchFamily="34" charset="0"/>
              </a:rPr>
              <a:t>Care Plan Focus: </a:t>
            </a:r>
            <a:r>
              <a:rPr lang="en-GB" sz="1200" dirty="0">
                <a:latin typeface="Arial" panose="020B0604020202020204" pitchFamily="34" charset="0"/>
                <a:cs typeface="Arial" panose="020B0604020202020204" pitchFamily="34" charset="0"/>
              </a:rPr>
              <a:t>Address modifiable risks through nutrition advice, graded physical activity, sleep hygiene, alcohol reduction, and culturally appropriate emotional support. Also ensure timely treatment, screening follow-up, and practical support for work/caring role to reduce overall health impact.</a:t>
            </a:r>
          </a:p>
        </p:txBody>
      </p:sp>
      <p:sp>
        <p:nvSpPr>
          <p:cNvPr id="4" name="Date Placeholder 3">
            <a:extLst>
              <a:ext uri="{FF2B5EF4-FFF2-40B4-BE49-F238E27FC236}">
                <a16:creationId xmlns:a16="http://schemas.microsoft.com/office/drawing/2014/main" id="{FE384C26-52FD-8F07-47E6-1A28DFC3DFB4}"/>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012DDF70-F193-DA50-3AAD-2980B07671D1}"/>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1" name="Video 10">
            <a:hlinkClick r:id="" action="ppaction://media"/>
            <a:extLst>
              <a:ext uri="{FF2B5EF4-FFF2-40B4-BE49-F238E27FC236}">
                <a16:creationId xmlns:a16="http://schemas.microsoft.com/office/drawing/2014/main" id="{C15C7456-C217-EB42-CE81-8D0421440A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699213801"/>
      </p:ext>
    </p:extLst>
  </p:cSld>
  <p:clrMapOvr>
    <a:masterClrMapping/>
  </p:clrMapOvr>
  <mc:AlternateContent xmlns:mc="http://schemas.openxmlformats.org/markup-compatibility/2006">
    <mc:Choice xmlns:p14="http://schemas.microsoft.com/office/powerpoint/2010/main" Requires="p14">
      <p:transition spd="slow" p14:dur="2000" advTm="184307"/>
    </mc:Choice>
    <mc:Fallback>
      <p:transition spd="slow" advTm="184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11B31-AAA0-3582-55AC-F15F87749631}"/>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dirty="0">
                <a:latin typeface="Arial" panose="020B0604020202020204" pitchFamily="34" charset="0"/>
                <a:cs typeface="Arial" panose="020B0604020202020204" pitchFamily="34" charset="0"/>
              </a:rPr>
              <a:t>Care Plan: Evidence-Based Recommendations for Amina Telie</a:t>
            </a:r>
          </a:p>
        </p:txBody>
      </p:sp>
      <p:sp>
        <p:nvSpPr>
          <p:cNvPr id="3" name="Content Placeholder 2">
            <a:extLst>
              <a:ext uri="{FF2B5EF4-FFF2-40B4-BE49-F238E27FC236}">
                <a16:creationId xmlns:a16="http://schemas.microsoft.com/office/drawing/2014/main" id="{87AC741D-9DF9-150C-9F33-F489A7DF79EA}"/>
              </a:ext>
            </a:extLst>
          </p:cNvPr>
          <p:cNvSpPr>
            <a:spLocks noGrp="1"/>
          </p:cNvSpPr>
          <p:nvPr>
            <p:ph idx="1"/>
          </p:nvPr>
        </p:nvSpPr>
        <p:spPr>
          <a:xfrm>
            <a:off x="457200" y="1600201"/>
            <a:ext cx="8229600" cy="3917032"/>
          </a:xfrm>
        </p:spPr>
        <p:txBody>
          <a:bodyPr wrap="square" anchor="t">
            <a:normAutofit/>
          </a:bodyPr>
          <a:lstStyle/>
          <a:p>
            <a:pPr marL="0" indent="0">
              <a:lnSpc>
                <a:spcPct val="90000"/>
              </a:lnSpc>
              <a:buNone/>
            </a:pPr>
            <a:r>
              <a:rPr lang="en-GB" sz="1800" dirty="0">
                <a:latin typeface="Arial" panose="020B0604020202020204" pitchFamily="34" charset="0"/>
                <a:cs typeface="Arial" panose="020B0604020202020204" pitchFamily="34" charset="0"/>
              </a:rPr>
              <a:t>Following NHS &amp; NICE Guidelines: NG101 Early and locally advanced breast cancer, CG81 Advanced breast cancer, and NHS Cancer Plan</a:t>
            </a:r>
          </a:p>
          <a:p>
            <a:pPr>
              <a:lnSpc>
                <a:spcPct val="90000"/>
              </a:lnSpc>
            </a:pPr>
            <a:r>
              <a:rPr lang="en-GB" sz="1800" b="1" dirty="0">
                <a:latin typeface="Arial" panose="020B0604020202020204" pitchFamily="34" charset="0"/>
                <a:cs typeface="Arial" panose="020B0604020202020204" pitchFamily="34" charset="0"/>
              </a:rPr>
              <a:t>1. Care Routine </a:t>
            </a:r>
          </a:p>
          <a:p>
            <a:pPr>
              <a:lnSpc>
                <a:spcPct val="9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Treatment pathway: </a:t>
            </a:r>
            <a:r>
              <a:rPr lang="en-GB" sz="1800" dirty="0">
                <a:latin typeface="Arial" panose="020B0604020202020204" pitchFamily="34" charset="0"/>
                <a:cs typeface="Arial" panose="020B0604020202020204" pitchFamily="34" charset="0"/>
              </a:rPr>
              <a:t>Deliver MDT-led care as per </a:t>
            </a:r>
            <a:r>
              <a:rPr lang="en-GB" sz="1800" b="1" dirty="0">
                <a:latin typeface="Arial" panose="020B0604020202020204" pitchFamily="34" charset="0"/>
                <a:cs typeface="Arial" panose="020B0604020202020204" pitchFamily="34" charset="0"/>
              </a:rPr>
              <a:t>NICE NG101. </a:t>
            </a:r>
          </a:p>
          <a:p>
            <a:pPr marL="0" indent="0">
              <a:lnSpc>
                <a:spcPct val="90000"/>
              </a:lnSpc>
              <a:buNone/>
            </a:pPr>
            <a:r>
              <a:rPr lang="en-GB" sz="1800" dirty="0">
                <a:latin typeface="Arial" panose="020B0604020202020204" pitchFamily="34" charset="0"/>
                <a:cs typeface="Arial" panose="020B0604020202020204" pitchFamily="34" charset="0"/>
              </a:rPr>
              <a:t>For Stage 2 Invasive Ductal Cancer this includes surgery, with adjuvant chemotherapy, radiotherapy, and/or hormone therapy depending on receptor status.</a:t>
            </a:r>
          </a:p>
          <a:p>
            <a:pPr>
              <a:lnSpc>
                <a:spcPct val="90000"/>
              </a:lnSpc>
              <a:buFont typeface="Wingdings" panose="05000000000000000000" pitchFamily="2" charset="2"/>
              <a:buChar char="§"/>
            </a:pP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Symptom management: </a:t>
            </a:r>
            <a:r>
              <a:rPr lang="en-GB" sz="1800" dirty="0">
                <a:latin typeface="Arial" panose="020B0604020202020204" pitchFamily="34" charset="0"/>
                <a:cs typeface="Arial" panose="020B0604020202020204" pitchFamily="34" charset="0"/>
              </a:rPr>
              <a:t>Assess and manage pain, fatigue, lymphoedema risk, and treatment side effects. Offer referral to specialist breast care nurse and Macmillan services.</a:t>
            </a:r>
          </a:p>
          <a:p>
            <a:pPr>
              <a:lnSpc>
                <a:spcPct val="9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Lifestyle support: </a:t>
            </a:r>
            <a:r>
              <a:rPr lang="en-GB" sz="1800" dirty="0">
                <a:latin typeface="Arial" panose="020B0604020202020204" pitchFamily="34" charset="0"/>
                <a:cs typeface="Arial" panose="020B0604020202020204" pitchFamily="34" charset="0"/>
              </a:rPr>
              <a:t>Provide NHS evidence-based advice on diet, physical activity, weight management, alcohol reduction, and smoking cessation to support recovery and reduce recurrence risk.</a:t>
            </a:r>
          </a:p>
        </p:txBody>
      </p:sp>
      <p:sp>
        <p:nvSpPr>
          <p:cNvPr id="4" name="Date Placeholder 3">
            <a:extLst>
              <a:ext uri="{FF2B5EF4-FFF2-40B4-BE49-F238E27FC236}">
                <a16:creationId xmlns:a16="http://schemas.microsoft.com/office/drawing/2014/main" id="{05AAB050-4E23-759C-74CE-F49AD000E4E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11/08/2026</a:t>
            </a:fld>
            <a:endParaRPr lang="en-GB" altLang="en-US" sz="900"/>
          </a:p>
        </p:txBody>
      </p:sp>
      <p:sp>
        <p:nvSpPr>
          <p:cNvPr id="5" name="Slide Number Placeholder 4">
            <a:extLst>
              <a:ext uri="{FF2B5EF4-FFF2-40B4-BE49-F238E27FC236}">
                <a16:creationId xmlns:a16="http://schemas.microsoft.com/office/drawing/2014/main" id="{6F6CE129-B6BC-5247-0092-5D05BC16054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pic>
        <p:nvPicPr>
          <p:cNvPr id="10" name="Video 9">
            <a:hlinkClick r:id="" action="ppaction://media"/>
            <a:extLst>
              <a:ext uri="{FF2B5EF4-FFF2-40B4-BE49-F238E27FC236}">
                <a16:creationId xmlns:a16="http://schemas.microsoft.com/office/drawing/2014/main" id="{D58BB64E-A942-0F8A-FAF7-E3B3F57EA46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904819427"/>
      </p:ext>
    </p:extLst>
  </p:cSld>
  <p:clrMapOvr>
    <a:masterClrMapping/>
  </p:clrMapOvr>
  <mc:AlternateContent xmlns:mc="http://schemas.openxmlformats.org/markup-compatibility/2006">
    <mc:Choice xmlns:p14="http://schemas.microsoft.com/office/powerpoint/2010/main" Requires="p14">
      <p:transition spd="slow" p14:dur="2000" advTm="34761"/>
    </mc:Choice>
    <mc:Fallback>
      <p:transition spd="slow" advTm="34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212ADE-8F3F-5CE8-6C62-CD47174D9F4B}"/>
              </a:ext>
            </a:extLst>
          </p:cNvPr>
          <p:cNvPicPr>
            <a:picLocks noChangeAspect="1"/>
          </p:cNvPicPr>
          <p:nvPr/>
        </p:nvPicPr>
        <p:blipFill>
          <a:blip r:embed="rId4"/>
          <a:stretch>
            <a:fillRect/>
          </a:stretch>
        </p:blipFill>
        <p:spPr>
          <a:xfrm>
            <a:off x="6012160" y="1484784"/>
            <a:ext cx="3131840" cy="3888432"/>
          </a:xfrm>
          <a:prstGeom prst="rect">
            <a:avLst/>
          </a:prstGeom>
        </p:spPr>
      </p:pic>
      <p:sp>
        <p:nvSpPr>
          <p:cNvPr id="2" name="Title 1">
            <a:extLst>
              <a:ext uri="{FF2B5EF4-FFF2-40B4-BE49-F238E27FC236}">
                <a16:creationId xmlns:a16="http://schemas.microsoft.com/office/drawing/2014/main" id="{6E8658A8-3FF6-A558-8A45-5B3E90B1E68B}"/>
              </a:ext>
            </a:extLst>
          </p:cNvPr>
          <p:cNvSpPr>
            <a:spLocks noGrp="1"/>
          </p:cNvSpPr>
          <p:nvPr>
            <p:ph type="title"/>
          </p:nvPr>
        </p:nvSpPr>
        <p:spPr>
          <a:xfrm>
            <a:off x="2267744" y="274638"/>
            <a:ext cx="4752528" cy="634082"/>
          </a:xfrm>
        </p:spPr>
        <p:txBody>
          <a:bodyPr/>
          <a:lstStyle/>
          <a:p>
            <a:pPr algn="just"/>
            <a:r>
              <a:rPr lang="en-GB" b="1" dirty="0"/>
              <a:t>2 Monitoring</a:t>
            </a:r>
          </a:p>
        </p:txBody>
      </p:sp>
      <p:sp>
        <p:nvSpPr>
          <p:cNvPr id="3" name="Content Placeholder 2">
            <a:extLst>
              <a:ext uri="{FF2B5EF4-FFF2-40B4-BE49-F238E27FC236}">
                <a16:creationId xmlns:a16="http://schemas.microsoft.com/office/drawing/2014/main" id="{7D04D395-96F2-77B9-589A-75032A85A34D}"/>
              </a:ext>
            </a:extLst>
          </p:cNvPr>
          <p:cNvSpPr>
            <a:spLocks noGrp="1"/>
          </p:cNvSpPr>
          <p:nvPr>
            <p:ph idx="1"/>
          </p:nvPr>
        </p:nvSpPr>
        <p:spPr>
          <a:xfrm>
            <a:off x="250825" y="908720"/>
            <a:ext cx="8229600" cy="4752528"/>
          </a:xfrm>
        </p:spPr>
        <p:txBody>
          <a:bodyPr/>
          <a:lstStyle/>
          <a:p>
            <a:pPr algn="just"/>
            <a:r>
              <a:rPr lang="en-GB" sz="1200" b="1" dirty="0"/>
              <a:t>Clinical monitoring: </a:t>
            </a:r>
            <a:r>
              <a:rPr lang="en-GB" sz="1200" dirty="0"/>
              <a:t>Regular follow-up in line with NICE NG101: physical examination every 6 months for 5 years, then annually.</a:t>
            </a:r>
          </a:p>
          <a:p>
            <a:pPr algn="just"/>
            <a:r>
              <a:rPr lang="en-GB" sz="1400" b="1" dirty="0"/>
              <a:t>Screening &amp; tests: </a:t>
            </a:r>
            <a:r>
              <a:rPr lang="en-GB" sz="1200" dirty="0"/>
              <a:t>Annual mammography of treated and contralateral breast. Monitor bloods for hormone therapy side effects and bone health.</a:t>
            </a:r>
          </a:p>
          <a:p>
            <a:pPr algn="just"/>
            <a:r>
              <a:rPr lang="en-GB" sz="1200" b="1" dirty="0"/>
              <a:t>Psychological &amp; social monitoring: </a:t>
            </a:r>
            <a:r>
              <a:rPr lang="en-GB" sz="1200" dirty="0"/>
              <a:t>Use holistic needs assessment and distress thermometer at key points. depression, and body image concerns.</a:t>
            </a:r>
          </a:p>
          <a:p>
            <a:pPr algn="just"/>
            <a:r>
              <a:rPr lang="en-GB" sz="1200" b="1" dirty="0"/>
              <a:t>Lymphoedema surveillance: </a:t>
            </a:r>
            <a:r>
              <a:rPr lang="en-GB" sz="1200" dirty="0"/>
              <a:t>Education on early signs and prompt referral to lymphoedema service if swelling occurs.</a:t>
            </a:r>
          </a:p>
          <a:p>
            <a:pPr algn="just"/>
            <a:r>
              <a:rPr lang="en-GB" sz="1200" b="1" dirty="0"/>
              <a:t>3. Care Planning</a:t>
            </a:r>
          </a:p>
          <a:p>
            <a:pPr algn="just"/>
            <a:r>
              <a:rPr lang="en-GB" sz="1200" b="1" dirty="0"/>
              <a:t>Person-centred care plan: </a:t>
            </a:r>
            <a:r>
              <a:rPr lang="en-GB" sz="1200" dirty="0"/>
              <a:t>Co-produce the plan with Aisha, considering her role as teacher and mother, cultural/religious needs, and work commitments. NHS Cancer Care Plan: Provide a written treatment summary and follow-up plan on completion of primary treatment, including who to contact.</a:t>
            </a:r>
          </a:p>
          <a:p>
            <a:pPr algn="just"/>
            <a:r>
              <a:rPr lang="en-GB" sz="1200" b="1" dirty="0"/>
              <a:t>Rehabilitation: </a:t>
            </a:r>
            <a:r>
              <a:rPr lang="en-GB" sz="1200" dirty="0"/>
              <a:t>Refer to occupational therapy, physiotherapy for shoulder mobility post-surgery, and to "Moving NHS cancer rehabilitation programmes.</a:t>
            </a:r>
          </a:p>
          <a:p>
            <a:pPr algn="just"/>
            <a:r>
              <a:rPr lang="en-GB" sz="1200" b="1" dirty="0"/>
              <a:t>4. Communication</a:t>
            </a:r>
          </a:p>
          <a:p>
            <a:pPr algn="just"/>
            <a:r>
              <a:rPr lang="en-GB" sz="1200" b="1" dirty="0"/>
              <a:t>Clear, accessible information: </a:t>
            </a:r>
            <a:r>
              <a:rPr lang="en-GB" sz="1200" dirty="0"/>
              <a:t>Provide information in plain English, with option for interpreter if needed. Respect cultural preferences around gender of clinicians and modesty.</a:t>
            </a:r>
          </a:p>
          <a:p>
            <a:pPr algn="just"/>
            <a:r>
              <a:rPr lang="en-GB" sz="1200" b="1" dirty="0"/>
              <a:t>Shared decision making: </a:t>
            </a:r>
            <a:r>
              <a:rPr lang="en-GB" sz="1200" dirty="0"/>
              <a:t>Ensure Aisha is involved in decisions about surgery type, reconstruction, and hormone therapy, using decision aids from NICE.</a:t>
            </a:r>
          </a:p>
          <a:p>
            <a:pPr algn="just"/>
            <a:r>
              <a:rPr lang="en-GB" sz="1200" b="1" dirty="0"/>
              <a:t>Multi-disciplinary communication: </a:t>
            </a:r>
            <a:r>
              <a:rPr lang="en-GB" sz="1200" dirty="0"/>
              <a:t>Breast MDT, GP, school occupational health, and community nurses to share updates with consent to support continuity.</a:t>
            </a:r>
            <a:endParaRPr lang="en-GB" sz="1400" dirty="0"/>
          </a:p>
        </p:txBody>
      </p:sp>
      <p:sp>
        <p:nvSpPr>
          <p:cNvPr id="4" name="Date Placeholder 3">
            <a:extLst>
              <a:ext uri="{FF2B5EF4-FFF2-40B4-BE49-F238E27FC236}">
                <a16:creationId xmlns:a16="http://schemas.microsoft.com/office/drawing/2014/main" id="{9A2E3B0B-7652-561A-86CC-1F898B303461}"/>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4FEA99C4-4E1F-28CE-A1D0-9EBD8B551D8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1" name="Video 10">
            <a:hlinkClick r:id="" action="ppaction://media"/>
            <a:extLst>
              <a:ext uri="{FF2B5EF4-FFF2-40B4-BE49-F238E27FC236}">
                <a16:creationId xmlns:a16="http://schemas.microsoft.com/office/drawing/2014/main" id="{EEB9F417-2D32-64F3-9B61-DB6DC40103C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17274806"/>
      </p:ext>
    </p:extLst>
  </p:cSld>
  <p:clrMapOvr>
    <a:masterClrMapping/>
  </p:clrMapOvr>
  <mc:AlternateContent xmlns:mc="http://schemas.openxmlformats.org/markup-compatibility/2006">
    <mc:Choice xmlns:p14="http://schemas.microsoft.com/office/powerpoint/2010/main" Requires="p14">
      <p:transition spd="slow" p14:dur="2000" advTm="19226"/>
    </mc:Choice>
    <mc:Fallback>
      <p:transition spd="slow" advTm="19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66D7D-F663-0F50-B372-1D61990FFD04}"/>
              </a:ext>
            </a:extLst>
          </p:cNvPr>
          <p:cNvSpPr>
            <a:spLocks noGrp="1"/>
          </p:cNvSpPr>
          <p:nvPr>
            <p:ph type="title"/>
          </p:nvPr>
        </p:nvSpPr>
        <p:spPr>
          <a:xfrm>
            <a:off x="971600" y="418643"/>
            <a:ext cx="6734175" cy="778098"/>
          </a:xfrm>
        </p:spPr>
        <p:txBody>
          <a:bodyPr wrap="square" anchor="ctr">
            <a:normAutofit/>
          </a:bodyPr>
          <a:lstStyle/>
          <a:p>
            <a:r>
              <a:rPr lang="en-GB" sz="4000" b="1" dirty="0">
                <a:latin typeface="Arial" panose="020B0604020202020204" pitchFamily="34" charset="0"/>
                <a:cs typeface="Arial" panose="020B0604020202020204" pitchFamily="34" charset="0"/>
              </a:rPr>
              <a:t>5. Ethical Considerations</a:t>
            </a:r>
          </a:p>
        </p:txBody>
      </p:sp>
      <p:sp>
        <p:nvSpPr>
          <p:cNvPr id="3" name="Content Placeholder 2">
            <a:extLst>
              <a:ext uri="{FF2B5EF4-FFF2-40B4-BE49-F238E27FC236}">
                <a16:creationId xmlns:a16="http://schemas.microsoft.com/office/drawing/2014/main" id="{3E1E5DD7-9C26-FD3A-AB95-7F11AF039FC5}"/>
              </a:ext>
            </a:extLst>
          </p:cNvPr>
          <p:cNvSpPr>
            <a:spLocks noGrp="1"/>
          </p:cNvSpPr>
          <p:nvPr>
            <p:ph sz="half" idx="1"/>
          </p:nvPr>
        </p:nvSpPr>
        <p:spPr>
          <a:xfrm>
            <a:off x="457200" y="1600201"/>
            <a:ext cx="4038600" cy="3989040"/>
          </a:xfrm>
        </p:spPr>
        <p:txBody>
          <a:bodyPr wrap="square" anchor="t">
            <a:normAutofit/>
          </a:bodyPr>
          <a:lstStyle/>
          <a:p>
            <a:pPr algn="just">
              <a:lnSpc>
                <a:spcPct val="90000"/>
              </a:lnSpc>
            </a:pPr>
            <a:r>
              <a:rPr lang="en-GB" sz="1400" b="1" dirty="0">
                <a:latin typeface="Arial" panose="020B0604020202020204" pitchFamily="34" charset="0"/>
                <a:cs typeface="Arial" panose="020B0604020202020204" pitchFamily="34" charset="0"/>
              </a:rPr>
              <a:t>Autonomy &amp; consent: </a:t>
            </a:r>
            <a:r>
              <a:rPr lang="en-GB" sz="1400" dirty="0">
                <a:latin typeface="Arial" panose="020B0604020202020204" pitchFamily="34" charset="0"/>
                <a:cs typeface="Arial" panose="020B0604020202020204" pitchFamily="34" charset="0"/>
              </a:rPr>
              <a:t>Obtain informed consent for all treatments. Respect Amina’s right to refuse or seek second opinion.</a:t>
            </a:r>
          </a:p>
          <a:p>
            <a:pPr algn="just">
              <a:lnSpc>
                <a:spcPct val="90000"/>
              </a:lnSpc>
            </a:pPr>
            <a:r>
              <a:rPr lang="en-GB" sz="1400" b="1" dirty="0">
                <a:latin typeface="Arial" panose="020B0604020202020204" pitchFamily="34" charset="0"/>
                <a:cs typeface="Arial" panose="020B0604020202020204" pitchFamily="34" charset="0"/>
              </a:rPr>
              <a:t>Confidentiality: </a:t>
            </a:r>
            <a:r>
              <a:rPr lang="en-GB" sz="1400" dirty="0">
                <a:latin typeface="Arial" panose="020B0604020202020204" pitchFamily="34" charset="0"/>
                <a:cs typeface="Arial" panose="020B0604020202020204" pitchFamily="34" charset="0"/>
              </a:rPr>
              <a:t>Maintain GDPR compliance. Discuss information sharing with family only with Amina’s permission.</a:t>
            </a:r>
          </a:p>
          <a:p>
            <a:pPr algn="just">
              <a:lnSpc>
                <a:spcPct val="90000"/>
              </a:lnSpc>
            </a:pPr>
            <a:r>
              <a:rPr lang="en-GB" sz="1400" b="1" dirty="0">
                <a:latin typeface="Arial" panose="020B0604020202020204" pitchFamily="34" charset="0"/>
                <a:cs typeface="Arial" panose="020B0604020202020204" pitchFamily="34" charset="0"/>
              </a:rPr>
              <a:t>Equity &amp; dignity: </a:t>
            </a:r>
            <a:r>
              <a:rPr lang="en-GB" sz="1400" dirty="0">
                <a:latin typeface="Arial" panose="020B0604020202020204" pitchFamily="34" charset="0"/>
                <a:cs typeface="Arial" panose="020B0604020202020204" pitchFamily="34" charset="0"/>
              </a:rPr>
              <a:t>Provide culturally competent care, avoiding bias. Ensure access to faith support, e.g. prayer facilities during hospital visits.</a:t>
            </a:r>
          </a:p>
          <a:p>
            <a:pPr algn="just">
              <a:lnSpc>
                <a:spcPct val="90000"/>
              </a:lnSpc>
            </a:pPr>
            <a:r>
              <a:rPr lang="en-GB" sz="1400" b="1" dirty="0">
                <a:latin typeface="Arial" panose="020B0604020202020204" pitchFamily="34" charset="0"/>
                <a:cs typeface="Arial" panose="020B0604020202020204" pitchFamily="34" charset="0"/>
              </a:rPr>
              <a:t>Safeguarding: </a:t>
            </a:r>
            <a:r>
              <a:rPr lang="en-GB" sz="1400" dirty="0">
                <a:latin typeface="Arial" panose="020B0604020202020204" pitchFamily="34" charset="0"/>
                <a:cs typeface="Arial" panose="020B0604020202020204" pitchFamily="34" charset="0"/>
              </a:rPr>
              <a:t>Assess impact of treatment on caring responsibilities and refer to social care if needed.</a:t>
            </a:r>
          </a:p>
          <a:p>
            <a:pPr marL="0" indent="0" algn="just">
              <a:lnSpc>
                <a:spcPct val="90000"/>
              </a:lnSpc>
              <a:buNone/>
            </a:pPr>
            <a:r>
              <a:rPr lang="en-GB" sz="1400" b="1" dirty="0">
                <a:latin typeface="Arial" panose="020B0604020202020204" pitchFamily="34" charset="0"/>
                <a:cs typeface="Arial" panose="020B0604020202020204" pitchFamily="34" charset="0"/>
              </a:rPr>
              <a:t>In Summary: </a:t>
            </a:r>
            <a:r>
              <a:rPr lang="en-GB" sz="1400" dirty="0">
                <a:latin typeface="Arial" panose="020B0604020202020204" pitchFamily="34" charset="0"/>
                <a:cs typeface="Arial" panose="020B0604020202020204" pitchFamily="34" charset="0"/>
              </a:rPr>
              <a:t>The care plan canters on evidence-based treatment, proactive monitoring, and holistic support that respects Amina’s demographic background, lifestyle, and values, in line with NHS and NICE standards for quality cancer care</a:t>
            </a:r>
          </a:p>
        </p:txBody>
      </p:sp>
      <p:pic>
        <p:nvPicPr>
          <p:cNvPr id="7" name="Picture 6">
            <a:extLst>
              <a:ext uri="{FF2B5EF4-FFF2-40B4-BE49-F238E27FC236}">
                <a16:creationId xmlns:a16="http://schemas.microsoft.com/office/drawing/2014/main" id="{709052F4-7BCB-5819-B5E1-0F2B1927FF74}"/>
              </a:ext>
            </a:extLst>
          </p:cNvPr>
          <p:cNvPicPr>
            <a:picLocks noChangeAspect="1"/>
          </p:cNvPicPr>
          <p:nvPr/>
        </p:nvPicPr>
        <p:blipFill>
          <a:blip r:embed="rId4"/>
          <a:srcRect l="20939" r="12745" b="-2"/>
          <a:stretch>
            <a:fillRect/>
          </a:stretch>
        </p:blipFill>
        <p:spPr>
          <a:xfrm>
            <a:off x="4648200" y="1600201"/>
            <a:ext cx="4388296" cy="3989040"/>
          </a:xfrm>
          <a:prstGeom prst="rect">
            <a:avLst/>
          </a:prstGeom>
          <a:noFill/>
        </p:spPr>
      </p:pic>
      <p:sp>
        <p:nvSpPr>
          <p:cNvPr id="4" name="Date Placeholder 3">
            <a:extLst>
              <a:ext uri="{FF2B5EF4-FFF2-40B4-BE49-F238E27FC236}">
                <a16:creationId xmlns:a16="http://schemas.microsoft.com/office/drawing/2014/main" id="{EE80F387-8550-8E03-6A34-390707C9EB8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11/08/2026</a:t>
            </a:fld>
            <a:endParaRPr lang="en-GB" altLang="en-US" sz="900"/>
          </a:p>
        </p:txBody>
      </p:sp>
      <p:sp>
        <p:nvSpPr>
          <p:cNvPr id="5" name="Slide Number Placeholder 4">
            <a:extLst>
              <a:ext uri="{FF2B5EF4-FFF2-40B4-BE49-F238E27FC236}">
                <a16:creationId xmlns:a16="http://schemas.microsoft.com/office/drawing/2014/main" id="{1F082F53-77D0-33C8-2C23-E2146A26A1A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pic>
        <p:nvPicPr>
          <p:cNvPr id="11" name="Video 10">
            <a:hlinkClick r:id="" action="ppaction://media"/>
            <a:extLst>
              <a:ext uri="{FF2B5EF4-FFF2-40B4-BE49-F238E27FC236}">
                <a16:creationId xmlns:a16="http://schemas.microsoft.com/office/drawing/2014/main" id="{F0B2352E-43E2-4B88-E200-7A9790F6C2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46898560"/>
      </p:ext>
    </p:extLst>
  </p:cSld>
  <p:clrMapOvr>
    <a:masterClrMapping/>
  </p:clrMapOvr>
  <mc:AlternateContent xmlns:mc="http://schemas.openxmlformats.org/markup-compatibility/2006">
    <mc:Choice xmlns:p14="http://schemas.microsoft.com/office/powerpoint/2010/main" Requires="p14">
      <p:transition spd="slow" p14:dur="2000" advTm="14760"/>
    </mc:Choice>
    <mc:Fallback>
      <p:transition spd="slow" advTm="14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2483768" y="274638"/>
            <a:ext cx="3960440" cy="1143000"/>
          </a:xfrm>
        </p:spPr>
        <p:txBody>
          <a:bodyPr vert="horz" wrap="square" lIns="91440" tIns="45720" rIns="91440" bIns="45720" numCol="1" anchor="ctr" anchorCtr="0" compatLnSpc="1">
            <a:prstTxWarp prst="textNoShape">
              <a:avLst/>
            </a:prstTxWarp>
            <a:normAutofit/>
          </a:bodyPr>
          <a:lstStyle/>
          <a:p>
            <a:r>
              <a:rPr lang="en-GB" b="1" dirty="0">
                <a:latin typeface="Arial" panose="020B0604020202020204" pitchFamily="34" charset="0"/>
                <a:cs typeface="Arial" panose="020B0604020202020204" pitchFamily="34" charset="0"/>
              </a:rPr>
              <a:t>Conclusion</a:t>
            </a:r>
          </a:p>
        </p:txBody>
      </p:sp>
      <p:sp>
        <p:nvSpPr>
          <p:cNvPr id="9" name="TextBox 8">
            <a:extLst>
              <a:ext uri="{FF2B5EF4-FFF2-40B4-BE49-F238E27FC236}">
                <a16:creationId xmlns:a16="http://schemas.microsoft.com/office/drawing/2014/main" id="{AA14DBFE-802C-3ECC-239A-FF9D3E87C793}"/>
              </a:ext>
            </a:extLst>
          </p:cNvPr>
          <p:cNvSpPr txBox="1"/>
          <p:nvPr/>
        </p:nvSpPr>
        <p:spPr bwMode="auto">
          <a:xfrm>
            <a:off x="457200" y="1600201"/>
            <a:ext cx="4038600" cy="3989040"/>
          </a:xfrm>
          <a:prstGeom prst="rect">
            <a:avLst/>
          </a:prstGeom>
          <a:noFill/>
          <a:ln>
            <a:noFill/>
          </a:ln>
        </p:spPr>
        <p:txBody>
          <a:bodyPr vert="horz" wrap="square" lIns="91440" tIns="45720" rIns="91440" bIns="45720" numCol="1" anchor="t" anchorCtr="0" compatLnSpc="1">
            <a:prstTxWarp prst="textNoShape">
              <a:avLst/>
            </a:prstTxWarp>
            <a:normAutofit fontScale="92500" lnSpcReduction="10000"/>
          </a:bodyPr>
          <a:lstStyle/>
          <a:p>
            <a:pPr marL="342900" indent="-342900">
              <a:lnSpc>
                <a:spcPct val="90000"/>
              </a:lnSpc>
              <a:spcBef>
                <a:spcPct val="20000"/>
              </a:spcBef>
              <a:buFont typeface="Arial" panose="020B0604020202020204" pitchFamily="34" charset="0"/>
              <a:buChar char="•"/>
            </a:pPr>
            <a:r>
              <a:rPr lang="en-US" dirty="0"/>
              <a:t>This presentation used Amina Tellie’s case to explore breast cancer as a leading UK health issue, linking anatomy and physiology of the breast to disease impact. The care plan highlighted evidence-based NHS and NICE recommendations for routine care, monitoring, communication and ethics. </a:t>
            </a:r>
          </a:p>
          <a:p>
            <a:pPr marL="342900" indent="-342900">
              <a:lnSpc>
                <a:spcPct val="90000"/>
              </a:lnSpc>
              <a:spcBef>
                <a:spcPct val="20000"/>
              </a:spcBef>
              <a:buFont typeface="Arial" panose="020B0604020202020204" pitchFamily="34" charset="0"/>
              <a:buChar char="•"/>
            </a:pPr>
            <a:r>
              <a:rPr lang="en-US" dirty="0"/>
              <a:t>The importance of this presentation lies in demonstrating how person  </a:t>
            </a:r>
            <a:r>
              <a:rPr lang="en-US" dirty="0" err="1"/>
              <a:t>centred</a:t>
            </a:r>
            <a:r>
              <a:rPr lang="en-US" dirty="0"/>
              <a:t>, holistic care improves outcomes. It shows that understanding disease, risk factors, and guidelines enables health and social care professionals to deliver safe</a:t>
            </a:r>
            <a:r>
              <a:rPr lang="en-US" dirty="0">
                <a:latin typeface="+mn-lt"/>
                <a:cs typeface="+mn-cs"/>
              </a:rPr>
              <a:t>,</a:t>
            </a:r>
          </a:p>
        </p:txBody>
      </p:sp>
      <p:pic>
        <p:nvPicPr>
          <p:cNvPr id="12" name="Picture 11">
            <a:extLst>
              <a:ext uri="{FF2B5EF4-FFF2-40B4-BE49-F238E27FC236}">
                <a16:creationId xmlns:a16="http://schemas.microsoft.com/office/drawing/2014/main" id="{FE7DE412-220D-E151-6830-CF76816B0586}"/>
              </a:ext>
            </a:extLst>
          </p:cNvPr>
          <p:cNvPicPr>
            <a:picLocks noChangeAspect="1"/>
          </p:cNvPicPr>
          <p:nvPr/>
        </p:nvPicPr>
        <p:blipFill>
          <a:blip r:embed="rId4"/>
          <a:srcRect b="5919"/>
          <a:stretch>
            <a:fillRect/>
          </a:stretch>
        </p:blipFill>
        <p:spPr>
          <a:xfrm>
            <a:off x="5105400" y="1417638"/>
            <a:ext cx="4038600" cy="4315618"/>
          </a:xfrm>
          <a:prstGeom prst="rect">
            <a:avLst/>
          </a:prstGeom>
          <a:noFill/>
        </p:spPr>
      </p:pic>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11/08/2026</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10</a:t>
            </a:fld>
            <a:endParaRPr lang="en-GB" altLang="en-US" kern="1200">
              <a:latin typeface="Myriad Pro"/>
              <a:ea typeface="+mn-ea"/>
              <a:cs typeface="Arial" panose="020B0604020202020204" pitchFamily="34" charset="0"/>
            </a:endParaRPr>
          </a:p>
        </p:txBody>
      </p:sp>
      <p:pic>
        <p:nvPicPr>
          <p:cNvPr id="10" name="Video 9">
            <a:hlinkClick r:id="" action="ppaction://media"/>
            <a:extLst>
              <a:ext uri="{FF2B5EF4-FFF2-40B4-BE49-F238E27FC236}">
                <a16:creationId xmlns:a16="http://schemas.microsoft.com/office/drawing/2014/main" id="{08085E92-9728-3D18-7A16-21625514CE8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29253"/>
    </mc:Choice>
    <mc:Fallback>
      <p:transition spd="slow" advTm="29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56520-3C11-356E-AA79-7EDEF745DCB2}"/>
              </a:ext>
            </a:extLst>
          </p:cNvPr>
          <p:cNvSpPr>
            <a:spLocks noGrp="1"/>
          </p:cNvSpPr>
          <p:nvPr>
            <p:ph type="title"/>
          </p:nvPr>
        </p:nvSpPr>
        <p:spPr>
          <a:xfrm>
            <a:off x="1979712" y="274638"/>
            <a:ext cx="3960440" cy="562074"/>
          </a:xfrm>
        </p:spPr>
        <p:txBody>
          <a:bodyPr/>
          <a:lstStyle/>
          <a:p>
            <a:pPr algn="just"/>
            <a:r>
              <a:rPr lang="en-GB" sz="3600" b="1" dirty="0"/>
              <a:t>Reference List</a:t>
            </a:r>
          </a:p>
        </p:txBody>
      </p:sp>
      <p:sp>
        <p:nvSpPr>
          <p:cNvPr id="3" name="Content Placeholder 2">
            <a:extLst>
              <a:ext uri="{FF2B5EF4-FFF2-40B4-BE49-F238E27FC236}">
                <a16:creationId xmlns:a16="http://schemas.microsoft.com/office/drawing/2014/main" id="{85E3C268-7F8A-A67E-389C-710DBC9E7A0F}"/>
              </a:ext>
            </a:extLst>
          </p:cNvPr>
          <p:cNvSpPr>
            <a:spLocks noGrp="1"/>
          </p:cNvSpPr>
          <p:nvPr>
            <p:ph idx="1"/>
          </p:nvPr>
        </p:nvSpPr>
        <p:spPr>
          <a:xfrm>
            <a:off x="457200" y="836712"/>
            <a:ext cx="8229600" cy="4752528"/>
          </a:xfrm>
        </p:spPr>
        <p:txBody>
          <a:bodyPr/>
          <a:lstStyle/>
          <a:p>
            <a:pPr algn="just">
              <a:buFont typeface="+mj-lt"/>
              <a:buAutoNum type="arabicPeriod"/>
            </a:pPr>
            <a:r>
              <a:rPr lang="en-GB" sz="1400" dirty="0">
                <a:latin typeface="Arial" panose="020B0604020202020204" pitchFamily="34" charset="0"/>
                <a:cs typeface="Arial" panose="020B0604020202020204" pitchFamily="34" charset="0"/>
              </a:rPr>
              <a:t>Cancer Research UK (2024) Breast cancer statistics. Available at: cancerresearchuk.org (Accessed: 2 August 2026).</a:t>
            </a:r>
          </a:p>
          <a:p>
            <a:pPr algn="just">
              <a:buFont typeface="+mj-lt"/>
              <a:buAutoNum type="arabicPeriod"/>
            </a:pPr>
            <a:r>
              <a:rPr lang="en-GB" sz="1400" dirty="0">
                <a:latin typeface="Arial" panose="020B0604020202020204" pitchFamily="34" charset="0"/>
                <a:cs typeface="Arial" panose="020B0604020202020204" pitchFamily="34" charset="0"/>
              </a:rPr>
              <a:t>Department of Health and Social Care (2019) The NHS Long Term Plan. London: NHS England.</a:t>
            </a:r>
          </a:p>
          <a:p>
            <a:pPr algn="just">
              <a:buFont typeface="+mj-lt"/>
              <a:buAutoNum type="arabicPeriod"/>
            </a:pPr>
            <a:r>
              <a:rPr lang="en-GB" sz="1400" dirty="0">
                <a:latin typeface="Arial" panose="020B0604020202020204" pitchFamily="34" charset="0"/>
                <a:cs typeface="Arial" panose="020B0604020202020204" pitchFamily="34" charset="0"/>
              </a:rPr>
              <a:t>Macmillan Cancer Support (2023) The Cancer Care Review and holistic needs assessment. London: Macmillan Cancer Support.</a:t>
            </a:r>
          </a:p>
          <a:p>
            <a:pPr algn="just">
              <a:buFont typeface="+mj-lt"/>
              <a:buAutoNum type="arabicPeriod"/>
            </a:pPr>
            <a:r>
              <a:rPr lang="en-GB" sz="1400" dirty="0">
                <a:latin typeface="Arial" panose="020B0604020202020204" pitchFamily="34" charset="0"/>
                <a:cs typeface="Arial" panose="020B0604020202020204" pitchFamily="34" charset="0"/>
              </a:rPr>
              <a:t>National Institute for Health and Care Excellence (2018, updated 2024) Early and locally advanced breast cancer: diagnosis and management. NICE Guideline _. London: NICE. Available at: nice.org.uk (Accessed: 2 August 2026).</a:t>
            </a:r>
          </a:p>
          <a:p>
            <a:pPr algn="just">
              <a:buFont typeface="+mj-lt"/>
              <a:buAutoNum type="arabicPeriod"/>
            </a:pPr>
            <a:r>
              <a:rPr lang="en-GB" sz="1400" dirty="0">
                <a:latin typeface="Arial" panose="020B0604020202020204" pitchFamily="34" charset="0"/>
                <a:cs typeface="Arial" panose="020B0604020202020204" pitchFamily="34" charset="0"/>
              </a:rPr>
              <a:t>National Institute for Health and Care Excellence (2018) _Advanced breast cancer: diagnosis and treatment. NICE Guideline _. London: NICE. Available at: nice.org.uk (Accessed: 2 August 2026).</a:t>
            </a:r>
          </a:p>
          <a:p>
            <a:pPr algn="just">
              <a:buFont typeface="+mj-lt"/>
              <a:buAutoNum type="arabicPeriod"/>
            </a:pPr>
            <a:r>
              <a:rPr lang="en-GB" sz="1400" dirty="0">
                <a:latin typeface="Arial" panose="020B0604020202020204" pitchFamily="34" charset="0"/>
                <a:cs typeface="Arial" panose="020B0604020202020204" pitchFamily="34" charset="0"/>
              </a:rPr>
              <a:t>NHS England (2023) NHS Breast Screening Programme. Available at: nhs.uk (Accessed: 2 August 2026).NHS (2024) Breast cancer in women. Available at: nhs.uk (Accessed: 2 August 2026).</a:t>
            </a:r>
          </a:p>
          <a:p>
            <a:pPr algn="just">
              <a:buFont typeface="+mj-lt"/>
              <a:buAutoNum type="arabicPeriod"/>
            </a:pPr>
            <a:r>
              <a:rPr lang="en-GB" sz="1400" dirty="0">
                <a:latin typeface="Arial" panose="020B0604020202020204" pitchFamily="34" charset="0"/>
                <a:cs typeface="Arial" panose="020B0604020202020204" pitchFamily="34" charset="0"/>
              </a:rPr>
              <a:t>Office for Health Improvement and Disparities (2023) Health profile: Birmingham. London: OHID.</a:t>
            </a:r>
          </a:p>
          <a:p>
            <a:pPr algn="just">
              <a:buFont typeface="+mj-lt"/>
              <a:buAutoNum type="arabicPeriod"/>
            </a:pPr>
            <a:r>
              <a:rPr lang="en-GB" sz="1400" dirty="0">
                <a:latin typeface="Arial" panose="020B0604020202020204" pitchFamily="34" charset="0"/>
                <a:cs typeface="Arial" panose="020B0604020202020204" pitchFamily="34" charset="0"/>
              </a:rPr>
              <a:t>World Health Organization (2023) Breast cancer. Geneva: WHO. Available at: who.int (Accessed: 2 August 2026).(NG101) (CG81)</a:t>
            </a:r>
          </a:p>
          <a:p>
            <a:pPr algn="just">
              <a:buFont typeface="+mj-lt"/>
              <a:buAutoNum type="arabicPeriod"/>
            </a:pPr>
            <a:r>
              <a:rPr lang="en-GB" sz="1400" dirty="0">
                <a:latin typeface="Arial" panose="020B0604020202020204" pitchFamily="34" charset="0"/>
                <a:cs typeface="Arial" panose="020B0604020202020204" pitchFamily="34" charset="0"/>
              </a:rPr>
              <a:t>National Institute for Health and Care Excellence (2022) Type 2 Diabetes in Adults: Management. NICE Guideline NG28. London: NICE. Available at: </a:t>
            </a:r>
            <a:r>
              <a:rPr lang="en-GB" sz="1400" u="sng" dirty="0">
                <a:latin typeface="Arial" panose="020B0604020202020204" pitchFamily="34" charset="0"/>
                <a:cs typeface="Arial" panose="020B0604020202020204" pitchFamily="34" charset="0"/>
                <a:hlinkClick r:id="rId4"/>
              </a:rPr>
              <a:t>https://www.nice.org.uk/guidance/ng28</a:t>
            </a:r>
            <a:r>
              <a:rPr lang="en-GB" sz="1400" dirty="0">
                <a:latin typeface="Arial" panose="020B0604020202020204" pitchFamily="34" charset="0"/>
                <a:cs typeface="Arial" panose="020B0604020202020204" pitchFamily="34" charset="0"/>
              </a:rPr>
              <a:t> (Accessed 21 July 2026).</a:t>
            </a:r>
          </a:p>
        </p:txBody>
      </p:sp>
      <p:sp>
        <p:nvSpPr>
          <p:cNvPr id="4" name="Date Placeholder 3">
            <a:extLst>
              <a:ext uri="{FF2B5EF4-FFF2-40B4-BE49-F238E27FC236}">
                <a16:creationId xmlns:a16="http://schemas.microsoft.com/office/drawing/2014/main" id="{F949C9F1-ECA5-4CA9-A4F8-CA9DE73E1028}"/>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75B49F8C-4DCC-E310-B078-C8F234B2CAE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2" name="Video 11">
            <a:hlinkClick r:id="" action="ppaction://media"/>
            <a:extLst>
              <a:ext uri="{FF2B5EF4-FFF2-40B4-BE49-F238E27FC236}">
                <a16:creationId xmlns:a16="http://schemas.microsoft.com/office/drawing/2014/main" id="{74EC3EC7-6221-90CE-367F-C642C727A83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45192966"/>
      </p:ext>
    </p:extLst>
  </p:cSld>
  <p:clrMapOvr>
    <a:masterClrMapping/>
  </p:clrMapOvr>
  <mc:AlternateContent xmlns:mc="http://schemas.openxmlformats.org/markup-compatibility/2006">
    <mc:Choice xmlns:p14="http://schemas.microsoft.com/office/powerpoint/2010/main" Requires="p14">
      <p:transition spd="slow" p14:dur="2000" advTm="9871"/>
    </mc:Choice>
    <mc:Fallback>
      <p:transition spd="slow" advTm="9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0</TotalTime>
  <Words>1670</Words>
  <Application>Microsoft Office PowerPoint</Application>
  <PresentationFormat>On-screen Show (4:3)</PresentationFormat>
  <Paragraphs>100</Paragraphs>
  <Slides>11</Slides>
  <Notes>0</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Myriad Pro</vt:lpstr>
      <vt:lpstr>Verdana</vt:lpstr>
      <vt:lpstr>Wingdings</vt:lpstr>
      <vt:lpstr>20140311PresentationUWTSDTemplate</vt:lpstr>
      <vt:lpstr>PowerPoint Presentation</vt:lpstr>
      <vt:lpstr>Introduction:</vt:lpstr>
      <vt:lpstr>Anatomy and Physiology Related to Cancer</vt:lpstr>
      <vt:lpstr>How Breast Cancer Affects Body Functioning</vt:lpstr>
      <vt:lpstr>Care Plan: Demographics &amp; Risk Factors</vt:lpstr>
      <vt:lpstr>Main Risk Factors for Amina ’s Health &amp; for Breast Cancer</vt:lpstr>
      <vt:lpstr>Care Plan: Evidence-Based Recommendations for Amina Telie</vt:lpstr>
      <vt:lpstr>2 Monitoring</vt:lpstr>
      <vt:lpstr>5. Ethical Considerations</vt:lpstr>
      <vt:lpstr>Conclusion</vt:lpstr>
      <vt:lpstr>Reference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nicholasmudebo1234@gmail.com</cp:lastModifiedBy>
  <cp:revision>242</cp:revision>
  <cp:lastPrinted>2018-07-09T15:27:01Z</cp:lastPrinted>
  <dcterms:created xsi:type="dcterms:W3CDTF">2002-10-07T19:43:58Z</dcterms:created>
  <dcterms:modified xsi:type="dcterms:W3CDTF">2026-08-11T21:58:58Z</dcterms:modified>
</cp:coreProperties>
</file>