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9922" autoAdjust="0"/>
  </p:normalViewPr>
  <p:slideViewPr>
    <p:cSldViewPr>
      <p:cViewPr varScale="1">
        <p:scale>
          <a:sx n="65" d="100"/>
          <a:sy n="65" d="100"/>
        </p:scale>
        <p:origin x="-1536" y="-11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75D1D3-4162-4ECF-8BA4-9DF5E3D7F90D}" type="datetimeFigureOut">
              <a:rPr lang="en-US" smtClean="0"/>
              <a:pPr/>
              <a:t>2/23/2022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8AB6A0-EA3F-42BF-8ADA-782907A75E5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D8AB6A0-EA3F-42BF-8ADA-782907A75E5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smtClean="0">
                <a:solidFill>
                  <a:schemeClr val="tx1"/>
                </a:solidFill>
                <a:latin typeface="Arial" pitchFamily="34" charset="0"/>
                <a:ea typeface="+mn-ea"/>
                <a:cs typeface="Arial" pitchFamily="34" charset="0"/>
              </a:rPr>
              <a:t>The presentation shall scrutinise the confidence amongst staff and students when it comes to utilising technology within University premises for the purpose of collaboration (Hawley and Allen, 2018). The research question, existing research relevant to the topic of investigation besides the proposed method for the examination and hypothesis will be substantiated within the research dissertation.</a:t>
            </a:r>
            <a:endParaRPr lang="en-US" sz="2000" kern="1200" dirty="0" smtClean="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DD8AB6A0-EA3F-42BF-8ADA-782907A75E54}"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smtClean="0">
                <a:solidFill>
                  <a:schemeClr val="tx1"/>
                </a:solidFill>
                <a:latin typeface="Arial" pitchFamily="34" charset="0"/>
                <a:ea typeface="+mn-ea"/>
                <a:cs typeface="Arial" pitchFamily="34" charset="0"/>
              </a:rPr>
              <a:t>The research proposal shall denote the level of confidence found amongst the staff, students and teacher when utilising technology to collaborate effectively within University premises. It is to be mentioned that in this context the research question along with the existing research that is relevant to the research topic shall be signified within the presentation. The proposed method for the analysis as well as the hypothesis will be provided in the research dissertation.  </a:t>
            </a:r>
            <a:endParaRPr lang="en-US" sz="2000" kern="1200" dirty="0" smtClean="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DD8AB6A0-EA3F-42BF-8ADA-782907A75E54}"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smtClean="0">
                <a:solidFill>
                  <a:schemeClr val="tx1"/>
                </a:solidFill>
                <a:latin typeface="Arial" pitchFamily="34" charset="0"/>
                <a:ea typeface="+mn-ea"/>
                <a:cs typeface="Arial" pitchFamily="34" charset="0"/>
              </a:rPr>
              <a:t>Providing students with broad information and database along with the addition of online resources permits them with the opportunity of finding solutions to their own questions. As stated by Walton </a:t>
            </a:r>
            <a:r>
              <a:rPr lang="en-GB" sz="2000" i="1" kern="1200" dirty="0" smtClean="0">
                <a:solidFill>
                  <a:schemeClr val="tx1"/>
                </a:solidFill>
                <a:latin typeface="Arial" pitchFamily="34" charset="0"/>
                <a:ea typeface="+mn-ea"/>
                <a:cs typeface="Arial" pitchFamily="34" charset="0"/>
              </a:rPr>
              <a:t>et al. </a:t>
            </a:r>
            <a:r>
              <a:rPr lang="en-GB" sz="2000" kern="1200" dirty="0" smtClean="0">
                <a:solidFill>
                  <a:schemeClr val="tx1"/>
                </a:solidFill>
                <a:latin typeface="Arial" pitchFamily="34" charset="0"/>
                <a:ea typeface="+mn-ea"/>
                <a:cs typeface="Arial" pitchFamily="34" charset="0"/>
              </a:rPr>
              <a:t>(2019), the students who find the answers themselves enjoy a greater sense of achievement and execution compared to those who rely solely on textbook learning and traditional methods of teaching. Professors and academic staff these days are actively participating in encouraging the pupil to acquire knowledge actively on their own through digital platforms.</a:t>
            </a:r>
            <a:endParaRPr lang="en-US" sz="2000" kern="1200" dirty="0" smtClean="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DD8AB6A0-EA3F-42BF-8ADA-782907A75E5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dirty="0" smtClean="0">
                <a:solidFill>
                  <a:schemeClr val="tx1"/>
                </a:solidFill>
                <a:latin typeface="Arial" pitchFamily="34" charset="0"/>
                <a:ea typeface="+mn-ea"/>
                <a:cs typeface="Arial" pitchFamily="34" charset="0"/>
              </a:rPr>
              <a:t>The interpretation shall require the precise attitude of staff and the students and their sense of confidence towards technology when it comes to effective collaboration (McCallum and Milner, 2021). Thus, survey analysis of 50 staff and students shall be conducted with the aid of 10 survey questionnaires. Further, a primary research data collection and investigation shall be conducted by the researcher. </a:t>
            </a:r>
          </a:p>
          <a:p>
            <a:endParaRPr lang="en-US" sz="2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D8AB6A0-EA3F-42BF-8ADA-782907A75E54}"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smtClean="0">
                <a:solidFill>
                  <a:schemeClr val="tx1"/>
                </a:solidFill>
                <a:latin typeface="Arial" pitchFamily="34" charset="0"/>
                <a:ea typeface="+mn-ea"/>
                <a:cs typeface="Arial" pitchFamily="34" charset="0"/>
              </a:rPr>
              <a:t>The research hypothesis has been a statement between variables and precise, testable and false-work analysis. The presentation shall further emphasise on scrutinising two hypotheses, which are mainly null and alternative hypotheses that can facilitate in generating confidence amongst students and staff when utilising technology to the best of their abilities (Dowling‐Hetherington </a:t>
            </a:r>
            <a:r>
              <a:rPr lang="en-GB" sz="2000" i="1" kern="1200" dirty="0" smtClean="0">
                <a:solidFill>
                  <a:schemeClr val="tx1"/>
                </a:solidFill>
                <a:latin typeface="Arial" pitchFamily="34" charset="0"/>
                <a:ea typeface="+mn-ea"/>
                <a:cs typeface="Arial" pitchFamily="34" charset="0"/>
              </a:rPr>
              <a:t>et al., </a:t>
            </a:r>
            <a:r>
              <a:rPr lang="en-GB" sz="2000" kern="1200" dirty="0" smtClean="0">
                <a:solidFill>
                  <a:schemeClr val="tx1"/>
                </a:solidFill>
                <a:latin typeface="Arial" pitchFamily="34" charset="0"/>
                <a:ea typeface="+mn-ea"/>
                <a:cs typeface="Arial" pitchFamily="34" charset="0"/>
              </a:rPr>
              <a:t>2020). It is to be mentioned in this context that the analysis is reliant on the survey information and data through analysing the variables and their justifications.    </a:t>
            </a:r>
            <a:endParaRPr lang="en-US" sz="2000" kern="1200" dirty="0" smtClean="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DD8AB6A0-EA3F-42BF-8ADA-782907A75E54}" type="slidenum">
              <a:rPr lang="en-US" smtClean="0"/>
              <a:pPr/>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A2F6167-067D-4915-83C1-1E3434B46551}" type="datetimeFigureOut">
              <a:rPr lang="en-US" smtClean="0"/>
              <a:pPr/>
              <a:t>2/23/2022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F0931DD-D77D-4FF5-B85A-AE88093688F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5F0931DD-D77D-4FF5-B85A-AE88093688FE}"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5F0931DD-D77D-4FF5-B85A-AE88093688FE}"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5F0931DD-D77D-4FF5-B85A-AE88093688FE}"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5F0931DD-D77D-4FF5-B85A-AE88093688F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5F0931DD-D77D-4FF5-B85A-AE88093688FE}"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5F0931DD-D77D-4FF5-B85A-AE88093688F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EA2F6167-067D-4915-83C1-1E3434B46551}" type="datetimeFigureOut">
              <a:rPr lang="en-US" smtClean="0"/>
              <a:pPr/>
              <a:t>2/23/2022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5F0931DD-D77D-4FF5-B85A-AE88093688F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A2F6167-067D-4915-83C1-1E3434B46551}" type="datetimeFigureOut">
              <a:rPr lang="en-US" smtClean="0"/>
              <a:pPr/>
              <a:t>2/23/2022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F0931DD-D77D-4FF5-B85A-AE88093688FE}"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5F0931DD-D77D-4FF5-B85A-AE88093688F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2F6167-067D-4915-83C1-1E3434B46551}" type="datetimeFigureOut">
              <a:rPr lang="en-US" smtClean="0"/>
              <a:pPr/>
              <a:t>2/23/2022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5F0931DD-D77D-4FF5-B85A-AE88093688F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alpha val="64000"/>
              </a:srgbClr>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A2F6167-067D-4915-83C1-1E3434B46551}" type="datetimeFigureOut">
              <a:rPr lang="en-US" smtClean="0"/>
              <a:pPr/>
              <a:t>2/23/2022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F0931DD-D77D-4FF5-B85A-AE88093688F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895600"/>
            <a:ext cx="7848600" cy="2362200"/>
          </a:xfrm>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US" sz="2800" cap="all" dirty="0" smtClean="0">
                <a:ln/>
                <a:solidFill>
                  <a:schemeClr val="tx1"/>
                </a:solidFill>
                <a:effectLst>
                  <a:outerShdw blurRad="38100" dist="38100" dir="2700000" algn="tl">
                    <a:srgbClr val="000000">
                      <a:alpha val="43137"/>
                    </a:srgbClr>
                  </a:outerShdw>
                  <a:reflection blurRad="10000" stA="55000" endPos="48000" dist="500" dir="5400000" sy="-100000" algn="bl" rotWithShape="0"/>
                </a:effectLst>
                <a:latin typeface="Arial" pitchFamily="34" charset="0"/>
                <a:cs typeface="Arial" pitchFamily="34" charset="0"/>
              </a:rPr>
              <a:t>Are staff and students </a:t>
            </a:r>
            <a:r>
              <a:rPr lang="en-US" sz="3200" cap="all" dirty="0" smtClean="0">
                <a:ln/>
                <a:solidFill>
                  <a:schemeClr val="tx1"/>
                </a:solidFill>
                <a:effectLst>
                  <a:outerShdw blurRad="38100" dist="38100" dir="2700000" algn="tl">
                    <a:srgbClr val="000000">
                      <a:alpha val="43137"/>
                    </a:srgbClr>
                  </a:outerShdw>
                  <a:reflection blurRad="10000" stA="55000" endPos="48000" dist="500" dir="5400000" sy="-100000" algn="bl" rotWithShape="0"/>
                </a:effectLst>
                <a:latin typeface="Arial" pitchFamily="34" charset="0"/>
                <a:cs typeface="Arial" pitchFamily="34" charset="0"/>
              </a:rPr>
              <a:t>confident</a:t>
            </a:r>
            <a:r>
              <a:rPr lang="en-US" sz="2800" cap="all" dirty="0" smtClean="0">
                <a:ln/>
                <a:solidFill>
                  <a:schemeClr val="tx1"/>
                </a:solidFill>
                <a:effectLst>
                  <a:outerShdw blurRad="38100" dist="38100" dir="2700000" algn="tl">
                    <a:srgbClr val="000000">
                      <a:alpha val="43137"/>
                    </a:srgbClr>
                  </a:outerShdw>
                  <a:reflection blurRad="10000" stA="55000" endPos="48000" dist="500" dir="5400000" sy="-100000" algn="bl" rotWithShape="0"/>
                </a:effectLst>
                <a:latin typeface="Arial" pitchFamily="34" charset="0"/>
                <a:cs typeface="Arial" pitchFamily="34" charset="0"/>
              </a:rPr>
              <a:t> in using technology to collaborate?</a:t>
            </a:r>
            <a:endParaRPr lang="en-US" sz="2800" cap="all" dirty="0">
              <a:ln/>
              <a:solidFill>
                <a:schemeClr val="tx1"/>
              </a:solidFill>
              <a:effectLst>
                <a:outerShdw blurRad="38100" dist="38100" dir="2700000" algn="tl">
                  <a:srgbClr val="000000">
                    <a:alpha val="43137"/>
                  </a:srgbClr>
                </a:outerShdw>
                <a:reflection blurRad="10000" stA="55000" endPos="48000" dist="500" dir="5400000" sy="-100000" algn="bl" rotWithShape="0"/>
              </a:effectLst>
              <a:latin typeface="Arial" pitchFamily="34" charset="0"/>
              <a:cs typeface="Arial" pitchFamily="34" charset="0"/>
            </a:endParaRPr>
          </a:p>
        </p:txBody>
      </p:sp>
      <p:pic>
        <p:nvPicPr>
          <p:cNvPr id="5" name="Picture 2"/>
          <p:cNvPicPr>
            <a:picLocks noChangeAspect="1" noChangeArrowheads="1"/>
          </p:cNvPicPr>
          <p:nvPr/>
        </p:nvPicPr>
        <p:blipFill>
          <a:blip r:embed="rId3"/>
          <a:srcRect/>
          <a:stretch>
            <a:fillRect/>
          </a:stretch>
        </p:blipFill>
        <p:spPr bwMode="auto">
          <a:xfrm>
            <a:off x="838200" y="897206"/>
            <a:ext cx="7474744" cy="2303194"/>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481328"/>
            <a:ext cx="5105400" cy="4538472"/>
          </a:xfrm>
        </p:spPr>
        <p:txBody>
          <a:bodyPr>
            <a:normAutofit/>
          </a:bodyPr>
          <a:lstStyle/>
          <a:p>
            <a:pPr lvl="0" algn="just">
              <a:buFont typeface="Arial" pitchFamily="34" charset="0"/>
              <a:buChar char="•"/>
            </a:pPr>
            <a:r>
              <a:rPr lang="en-GB" sz="1800" dirty="0" smtClean="0">
                <a:latin typeface="Arial" pitchFamily="34" charset="0"/>
                <a:cs typeface="Arial" pitchFamily="34" charset="0"/>
              </a:rPr>
              <a:t>The report shall formulate a research analysis in relation to the utilisation of technology for staff and students</a:t>
            </a:r>
            <a:endParaRPr lang="en-US" sz="1800" dirty="0" smtClean="0">
              <a:latin typeface="Arial" pitchFamily="34" charset="0"/>
              <a:cs typeface="Arial" pitchFamily="34" charset="0"/>
            </a:endParaRPr>
          </a:p>
          <a:p>
            <a:pPr lvl="0" algn="just">
              <a:buFont typeface="Arial" pitchFamily="34" charset="0"/>
              <a:buChar char="•"/>
            </a:pPr>
            <a:r>
              <a:rPr lang="en-GB" sz="1800" dirty="0" smtClean="0">
                <a:latin typeface="Arial" pitchFamily="34" charset="0"/>
                <a:cs typeface="Arial" pitchFamily="34" charset="0"/>
              </a:rPr>
              <a:t>It shall further justify the confidence of utilising technology for efficient collaboration</a:t>
            </a:r>
            <a:endParaRPr lang="en-US" sz="1800" dirty="0" smtClean="0">
              <a:latin typeface="Arial" pitchFamily="34" charset="0"/>
              <a:cs typeface="Arial" pitchFamily="34" charset="0"/>
            </a:endParaRPr>
          </a:p>
          <a:p>
            <a:pPr lvl="0" algn="just">
              <a:buFont typeface="Arial" pitchFamily="34" charset="0"/>
              <a:buChar char="•"/>
            </a:pPr>
            <a:r>
              <a:rPr lang="en-GB" sz="1800" dirty="0" smtClean="0">
                <a:latin typeface="Arial" pitchFamily="34" charset="0"/>
                <a:cs typeface="Arial" pitchFamily="34" charset="0"/>
              </a:rPr>
              <a:t>The presentation will provide the existing research analysis, research question, method and additionally propose a suitable hypothesis</a:t>
            </a:r>
            <a:endParaRPr lang="en-US" sz="1800" dirty="0" smtClean="0">
              <a:latin typeface="Arial" pitchFamily="34" charset="0"/>
              <a:cs typeface="Arial" pitchFamily="34" charset="0"/>
            </a:endParaRPr>
          </a:p>
          <a:p>
            <a:pPr lvl="0" algn="just">
              <a:buFont typeface="Arial" pitchFamily="34" charset="0"/>
              <a:buChar char="•"/>
            </a:pPr>
            <a:r>
              <a:rPr lang="en-GB" sz="1800" dirty="0" smtClean="0">
                <a:latin typeface="Arial" pitchFamily="34" charset="0"/>
                <a:cs typeface="Arial" pitchFamily="34" charset="0"/>
              </a:rPr>
              <a:t>The proposed method for research dissertation shall be provided in the work</a:t>
            </a:r>
            <a:endParaRPr lang="en-US" sz="1800" dirty="0" smtClean="0">
              <a:latin typeface="Arial" pitchFamily="34" charset="0"/>
              <a:cs typeface="Arial" pitchFamily="34" charset="0"/>
            </a:endParaRPr>
          </a:p>
          <a:p>
            <a:pPr algn="just"/>
            <a:endParaRPr lang="en-US" sz="1800" dirty="0"/>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40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Introduction </a:t>
            </a:r>
            <a:endParaRPr lang="en-US" sz="40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pic>
        <p:nvPicPr>
          <p:cNvPr id="1026" name="Picture 2" descr="C:\Users\user\Desktop\tt.jpg"/>
          <p:cNvPicPr>
            <a:picLocks noChangeAspect="1" noChangeArrowheads="1"/>
          </p:cNvPicPr>
          <p:nvPr/>
        </p:nvPicPr>
        <p:blipFill>
          <a:blip r:embed="rId3" cstate="print"/>
          <a:srcRect/>
          <a:stretch>
            <a:fillRect/>
          </a:stretch>
        </p:blipFill>
        <p:spPr bwMode="auto">
          <a:xfrm>
            <a:off x="5715000" y="1143000"/>
            <a:ext cx="3200400" cy="4339589"/>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267200" cy="4767072"/>
          </a:xfrm>
        </p:spPr>
        <p:txBody>
          <a:bodyPr>
            <a:normAutofit/>
          </a:bodyPr>
          <a:lstStyle/>
          <a:p>
            <a:pPr lvl="0" algn="just">
              <a:buFont typeface="Wingdings" pitchFamily="2" charset="2"/>
              <a:buChar char="ü"/>
            </a:pPr>
            <a:r>
              <a:rPr lang="en-GB" sz="1800" dirty="0" smtClean="0">
                <a:latin typeface="Arial" pitchFamily="34" charset="0"/>
                <a:cs typeface="Arial" pitchFamily="34" charset="0"/>
              </a:rPr>
              <a:t>Are the students and the staff are confident in utilising technology for collaborative purposes?</a:t>
            </a:r>
            <a:endParaRPr lang="en-US" sz="1800" dirty="0" smtClean="0">
              <a:latin typeface="Arial" pitchFamily="34" charset="0"/>
              <a:cs typeface="Arial" pitchFamily="34" charset="0"/>
            </a:endParaRPr>
          </a:p>
          <a:p>
            <a:pPr lvl="0" algn="just">
              <a:buFont typeface="Wingdings" pitchFamily="2" charset="2"/>
              <a:buChar char="ü"/>
            </a:pPr>
            <a:r>
              <a:rPr lang="en-GB" sz="1800" dirty="0" smtClean="0">
                <a:latin typeface="Arial" pitchFamily="34" charset="0"/>
                <a:cs typeface="Arial" pitchFamily="34" charset="0"/>
              </a:rPr>
              <a:t>What are the benefits of utilising technology by the students and the staff?</a:t>
            </a:r>
            <a:endParaRPr lang="en-US" sz="1800" dirty="0" smtClean="0">
              <a:latin typeface="Arial" pitchFamily="34" charset="0"/>
              <a:cs typeface="Arial" pitchFamily="34" charset="0"/>
            </a:endParaRPr>
          </a:p>
          <a:p>
            <a:pPr lvl="0" algn="just">
              <a:buFont typeface="Wingdings" pitchFamily="2" charset="2"/>
              <a:buChar char="ü"/>
            </a:pPr>
            <a:r>
              <a:rPr lang="en-GB" sz="1800" dirty="0" smtClean="0">
                <a:latin typeface="Arial" pitchFamily="34" charset="0"/>
                <a:cs typeface="Arial" pitchFamily="34" charset="0"/>
              </a:rPr>
              <a:t>What are the major alterations that are relevant in order to estimate the confidence of students, academic staff and teachers when applying technology for the purpose of collaboration?</a:t>
            </a:r>
            <a:endParaRPr lang="en-US" sz="1800" dirty="0" smtClean="0">
              <a:latin typeface="Arial" pitchFamily="34" charset="0"/>
              <a:cs typeface="Arial" pitchFamily="34" charset="0"/>
            </a:endParaRPr>
          </a:p>
          <a:p>
            <a:pPr algn="just"/>
            <a:endParaRPr lang="en-US" sz="1800" dirty="0"/>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40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Research Question</a:t>
            </a:r>
            <a:endParaRPr lang="en-US" sz="40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4953000" y="1676400"/>
            <a:ext cx="3657600" cy="35433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295400"/>
            <a:ext cx="5562600" cy="5562600"/>
          </a:xfrm>
        </p:spPr>
        <p:txBody>
          <a:bodyPr>
            <a:normAutofit/>
          </a:bodyPr>
          <a:lstStyle/>
          <a:p>
            <a:pPr lvl="0" algn="just">
              <a:buFont typeface="Courier New" pitchFamily="49" charset="0"/>
              <a:buChar char="o"/>
            </a:pPr>
            <a:r>
              <a:rPr lang="en-GB" sz="1800" dirty="0" smtClean="0">
                <a:latin typeface="Arial" pitchFamily="34" charset="0"/>
                <a:cs typeface="Arial" pitchFamily="34" charset="0"/>
              </a:rPr>
              <a:t>As stated by </a:t>
            </a:r>
            <a:r>
              <a:rPr lang="en-GB" sz="1800" dirty="0" err="1" smtClean="0">
                <a:latin typeface="Arial" pitchFamily="34" charset="0"/>
                <a:cs typeface="Arial" pitchFamily="34" charset="0"/>
              </a:rPr>
              <a:t>Maican</a:t>
            </a:r>
            <a:r>
              <a:rPr lang="en-GB" sz="1800" dirty="0" smtClean="0">
                <a:latin typeface="Arial" pitchFamily="34" charset="0"/>
                <a:cs typeface="Arial" pitchFamily="34" charset="0"/>
              </a:rPr>
              <a:t> </a:t>
            </a:r>
            <a:r>
              <a:rPr lang="en-GB" sz="1800" i="1" dirty="0" smtClean="0">
                <a:latin typeface="Arial" pitchFamily="34" charset="0"/>
                <a:cs typeface="Arial" pitchFamily="34" charset="0"/>
              </a:rPr>
              <a:t>et al. </a:t>
            </a:r>
            <a:r>
              <a:rPr lang="en-GB" sz="1800" dirty="0" smtClean="0">
                <a:latin typeface="Arial" pitchFamily="34" charset="0"/>
                <a:cs typeface="Arial" pitchFamily="34" charset="0"/>
              </a:rPr>
              <a:t>(2019), most students develop a base understanding of technology and the way to use it at a young age</a:t>
            </a:r>
            <a:endParaRPr lang="en-US" sz="1800" dirty="0" smtClean="0">
              <a:latin typeface="Arial" pitchFamily="34" charset="0"/>
              <a:cs typeface="Arial" pitchFamily="34" charset="0"/>
            </a:endParaRPr>
          </a:p>
          <a:p>
            <a:pPr lvl="0" algn="just">
              <a:buFont typeface="Courier New" pitchFamily="49" charset="0"/>
              <a:buChar char="o"/>
            </a:pPr>
            <a:r>
              <a:rPr lang="en-GB" sz="1800" dirty="0" smtClean="0">
                <a:latin typeface="Arial" pitchFamily="34" charset="0"/>
                <a:cs typeface="Arial" pitchFamily="34" charset="0"/>
              </a:rPr>
              <a:t>This has been established owing to the modern system of learning and education in schools and colleges. </a:t>
            </a:r>
            <a:endParaRPr lang="en-US" sz="1800" dirty="0" smtClean="0">
              <a:latin typeface="Arial" pitchFamily="34" charset="0"/>
              <a:cs typeface="Arial" pitchFamily="34" charset="0"/>
            </a:endParaRPr>
          </a:p>
          <a:p>
            <a:pPr lvl="0" algn="just">
              <a:buFont typeface="Courier New" pitchFamily="49" charset="0"/>
              <a:buChar char="o"/>
            </a:pPr>
            <a:r>
              <a:rPr lang="en-GB" sz="1800" dirty="0" smtClean="0">
                <a:latin typeface="Arial" pitchFamily="34" charset="0"/>
                <a:cs typeface="Arial" pitchFamily="34" charset="0"/>
              </a:rPr>
              <a:t>Moreover, applying the technologically based information in classrooms can help University students accept and retain information actively.</a:t>
            </a:r>
            <a:endParaRPr lang="en-US" sz="1800" dirty="0" smtClean="0">
              <a:latin typeface="Arial" pitchFamily="34" charset="0"/>
              <a:cs typeface="Arial" pitchFamily="34" charset="0"/>
            </a:endParaRPr>
          </a:p>
          <a:p>
            <a:pPr lvl="0" algn="just">
              <a:buFont typeface="Courier New" pitchFamily="49" charset="0"/>
              <a:buChar char="o"/>
            </a:pPr>
            <a:r>
              <a:rPr lang="en-GB" sz="1800" dirty="0" smtClean="0">
                <a:latin typeface="Arial" pitchFamily="34" charset="0"/>
                <a:cs typeface="Arial" pitchFamily="34" charset="0"/>
              </a:rPr>
              <a:t>According to Mayhew </a:t>
            </a:r>
            <a:r>
              <a:rPr lang="en-GB" sz="1800" i="1" dirty="0" smtClean="0">
                <a:latin typeface="Arial" pitchFamily="34" charset="0"/>
                <a:cs typeface="Arial" pitchFamily="34" charset="0"/>
              </a:rPr>
              <a:t>et al. </a:t>
            </a:r>
            <a:r>
              <a:rPr lang="en-GB" sz="1800" dirty="0" smtClean="0">
                <a:latin typeface="Arial" pitchFamily="34" charset="0"/>
                <a:cs typeface="Arial" pitchFamily="34" charset="0"/>
              </a:rPr>
              <a:t>(2020), an interactive approach amongst teachers and students initiates an active role in education through online assignments, research and discussions.</a:t>
            </a:r>
            <a:endParaRPr lang="en-US" sz="1800" dirty="0" smtClean="0">
              <a:latin typeface="Arial" pitchFamily="34" charset="0"/>
              <a:cs typeface="Arial" pitchFamily="34" charset="0"/>
            </a:endParaRPr>
          </a:p>
          <a:p>
            <a:pPr lvl="0" algn="just">
              <a:buFont typeface="Courier New" pitchFamily="49" charset="0"/>
              <a:buChar char="o"/>
            </a:pPr>
            <a:r>
              <a:rPr lang="en-GB" sz="1800" dirty="0" smtClean="0">
                <a:latin typeface="Arial" pitchFamily="34" charset="0"/>
                <a:cs typeface="Arial" pitchFamily="34" charset="0"/>
              </a:rPr>
              <a:t>The students feel more comfortable in asking their peers and academic staff through e-mails.</a:t>
            </a:r>
            <a:endParaRPr lang="en-US" sz="1800" dirty="0" smtClean="0">
              <a:latin typeface="Arial" pitchFamily="34" charset="0"/>
              <a:cs typeface="Arial" pitchFamily="34" charset="0"/>
            </a:endParaRPr>
          </a:p>
          <a:p>
            <a:pPr lvl="0" algn="just">
              <a:buFont typeface="Courier New" pitchFamily="49" charset="0"/>
              <a:buChar char="o"/>
            </a:pPr>
            <a:r>
              <a:rPr lang="en-GB" sz="1800" dirty="0" smtClean="0">
                <a:latin typeface="Arial" pitchFamily="34" charset="0"/>
                <a:cs typeface="Arial" pitchFamily="34" charset="0"/>
              </a:rPr>
              <a:t>This collaboration assists in transforming staff and student performance.</a:t>
            </a:r>
            <a:endParaRPr lang="en-US" sz="1800" dirty="0" smtClean="0">
              <a:latin typeface="Arial" pitchFamily="34" charset="0"/>
              <a:cs typeface="Arial" pitchFamily="34" charset="0"/>
            </a:endParaRPr>
          </a:p>
          <a:p>
            <a:pPr algn="just"/>
            <a:endParaRPr lang="en-US" sz="1800" dirty="0"/>
          </a:p>
        </p:txBody>
      </p:sp>
      <p:sp>
        <p:nvSpPr>
          <p:cNvPr id="2" name="Title 1"/>
          <p:cNvSpPr>
            <a:spLocks noGrp="1"/>
          </p:cNvSpPr>
          <p:nvPr>
            <p:ph type="title"/>
          </p:nvPr>
        </p:nvSpPr>
        <p:spPr/>
        <p:txBody>
          <a:bodyPr>
            <a:no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36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Relevant Existing Research</a:t>
            </a:r>
            <a:endParaRPr lang="en-US" sz="36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pic>
        <p:nvPicPr>
          <p:cNvPr id="3074" name="Picture 2" descr="C:\Users\user\Desktop\yy.jpg"/>
          <p:cNvPicPr>
            <a:picLocks noChangeAspect="1" noChangeArrowheads="1"/>
          </p:cNvPicPr>
          <p:nvPr/>
        </p:nvPicPr>
        <p:blipFill>
          <a:blip r:embed="rId3"/>
          <a:srcRect/>
          <a:stretch>
            <a:fillRect/>
          </a:stretch>
        </p:blipFill>
        <p:spPr bwMode="auto">
          <a:xfrm>
            <a:off x="5943600" y="2286000"/>
            <a:ext cx="3062416" cy="28956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481328"/>
            <a:ext cx="4724400" cy="4690872"/>
          </a:xfrm>
        </p:spPr>
        <p:txBody>
          <a:bodyPr>
            <a:normAutofit/>
          </a:bodyPr>
          <a:lstStyle/>
          <a:p>
            <a:pPr lvl="0" algn="just">
              <a:buFont typeface="Courier New" pitchFamily="49" charset="0"/>
              <a:buChar char="o"/>
            </a:pPr>
            <a:r>
              <a:rPr lang="en-US" sz="1800" dirty="0" smtClean="0">
                <a:latin typeface="Arial" pitchFamily="34" charset="0"/>
                <a:cs typeface="Arial" pitchFamily="34" charset="0"/>
              </a:rPr>
              <a:t>The survey shall be conducted by interviewing 50 students and staff.</a:t>
            </a:r>
          </a:p>
          <a:p>
            <a:pPr lvl="0" algn="just">
              <a:buFont typeface="Courier New" pitchFamily="49" charset="0"/>
              <a:buChar char="o"/>
            </a:pPr>
            <a:r>
              <a:rPr lang="en-US" sz="1800" dirty="0" smtClean="0">
                <a:latin typeface="Arial" pitchFamily="34" charset="0"/>
                <a:cs typeface="Arial" pitchFamily="34" charset="0"/>
              </a:rPr>
              <a:t>The </a:t>
            </a:r>
            <a:r>
              <a:rPr lang="en-US" sz="1800" dirty="0" err="1" smtClean="0">
                <a:latin typeface="Arial" pitchFamily="34" charset="0"/>
                <a:cs typeface="Arial" pitchFamily="34" charset="0"/>
              </a:rPr>
              <a:t>behavioural</a:t>
            </a:r>
            <a:r>
              <a:rPr lang="en-US" sz="1800" dirty="0" smtClean="0">
                <a:latin typeface="Arial" pitchFamily="34" charset="0"/>
                <a:cs typeface="Arial" pitchFamily="34" charset="0"/>
              </a:rPr>
              <a:t> analysis of the staff and student shall assist in drawing the research analysis.</a:t>
            </a:r>
          </a:p>
          <a:p>
            <a:pPr lvl="0" algn="just">
              <a:buFont typeface="Courier New" pitchFamily="49" charset="0"/>
              <a:buChar char="o"/>
            </a:pPr>
            <a:r>
              <a:rPr lang="en-US" sz="1800" dirty="0" smtClean="0">
                <a:latin typeface="Arial" pitchFamily="34" charset="0"/>
                <a:cs typeface="Arial" pitchFamily="34" charset="0"/>
              </a:rPr>
              <a:t>Methods shall extract the relevant approach of the staff and the students through the applied </a:t>
            </a:r>
            <a:r>
              <a:rPr lang="en-US" sz="1800" dirty="0" err="1" smtClean="0">
                <a:latin typeface="Arial" pitchFamily="34" charset="0"/>
                <a:cs typeface="Arial" pitchFamily="34" charset="0"/>
              </a:rPr>
              <a:t>behavioural</a:t>
            </a:r>
            <a:r>
              <a:rPr lang="en-US" sz="1800" dirty="0" smtClean="0">
                <a:latin typeface="Arial" pitchFamily="34" charset="0"/>
                <a:cs typeface="Arial" pitchFamily="34" charset="0"/>
              </a:rPr>
              <a:t> analysis.</a:t>
            </a:r>
          </a:p>
          <a:p>
            <a:pPr lvl="0" algn="just">
              <a:buFont typeface="Courier New" pitchFamily="49" charset="0"/>
              <a:buChar char="o"/>
            </a:pPr>
            <a:r>
              <a:rPr lang="en-US" sz="1800" dirty="0" smtClean="0">
                <a:latin typeface="Arial" pitchFamily="34" charset="0"/>
                <a:cs typeface="Arial" pitchFamily="34" charset="0"/>
              </a:rPr>
              <a:t>Furthermore, primary research data collection, as well as analysis methods, shall be </a:t>
            </a:r>
            <a:r>
              <a:rPr lang="en-US" sz="1800" dirty="0" err="1" smtClean="0">
                <a:latin typeface="Arial" pitchFamily="34" charset="0"/>
                <a:cs typeface="Arial" pitchFamily="34" charset="0"/>
              </a:rPr>
              <a:t>utilised</a:t>
            </a:r>
            <a:r>
              <a:rPr lang="en-US" sz="1800" dirty="0" smtClean="0">
                <a:latin typeface="Arial" pitchFamily="34" charset="0"/>
                <a:cs typeface="Arial" pitchFamily="34" charset="0"/>
              </a:rPr>
              <a:t> (</a:t>
            </a:r>
            <a:r>
              <a:rPr lang="en-US" sz="1800" dirty="0" err="1" smtClean="0">
                <a:latin typeface="Arial" pitchFamily="34" charset="0"/>
                <a:cs typeface="Arial" pitchFamily="34" charset="0"/>
              </a:rPr>
              <a:t>Mazhar</a:t>
            </a:r>
            <a:r>
              <a:rPr lang="en-US" sz="1800" dirty="0" smtClean="0">
                <a:latin typeface="Arial" pitchFamily="34" charset="0"/>
                <a:cs typeface="Arial" pitchFamily="34" charset="0"/>
              </a:rPr>
              <a:t> </a:t>
            </a:r>
            <a:r>
              <a:rPr lang="en-US" sz="1800" i="1" dirty="0" smtClean="0">
                <a:latin typeface="Arial" pitchFamily="34" charset="0"/>
                <a:cs typeface="Arial" pitchFamily="34" charset="0"/>
              </a:rPr>
              <a:t>et al., </a:t>
            </a:r>
            <a:r>
              <a:rPr lang="en-US" sz="1800" dirty="0" smtClean="0">
                <a:latin typeface="Arial" pitchFamily="34" charset="0"/>
                <a:cs typeface="Arial" pitchFamily="34" charset="0"/>
              </a:rPr>
              <a:t>2021). </a:t>
            </a:r>
          </a:p>
          <a:p>
            <a:pPr algn="just"/>
            <a:endParaRPr lang="en-US" sz="1800" dirty="0"/>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40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Proposed Method </a:t>
            </a:r>
            <a:endParaRPr lang="en-US" sz="40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pic>
        <p:nvPicPr>
          <p:cNvPr id="4098" name="Picture 2" descr="C:\Users\user\Desktop\mm.png"/>
          <p:cNvPicPr>
            <a:picLocks noChangeAspect="1" noChangeArrowheads="1"/>
          </p:cNvPicPr>
          <p:nvPr/>
        </p:nvPicPr>
        <p:blipFill>
          <a:blip r:embed="rId3"/>
          <a:srcRect/>
          <a:stretch>
            <a:fillRect/>
          </a:stretch>
        </p:blipFill>
        <p:spPr bwMode="auto">
          <a:xfrm>
            <a:off x="5410200" y="2057400"/>
            <a:ext cx="3276600" cy="3048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481328"/>
            <a:ext cx="4343400" cy="5148072"/>
          </a:xfrm>
        </p:spPr>
        <p:txBody>
          <a:bodyPr>
            <a:normAutofit/>
          </a:bodyPr>
          <a:lstStyle/>
          <a:p>
            <a:pPr lvl="0" algn="just">
              <a:buFont typeface="Courier New" pitchFamily="49" charset="0"/>
              <a:buChar char="o"/>
            </a:pPr>
            <a:r>
              <a:rPr lang="en-GB" sz="2000" dirty="0" smtClean="0">
                <a:latin typeface="Arial" pitchFamily="34" charset="0"/>
                <a:cs typeface="Arial" pitchFamily="34" charset="0"/>
              </a:rPr>
              <a:t>Null Hypothesis (H0): Staff and Students have been determined to have a lack of confidence and mistrust in utilising technology in order to collaborate. </a:t>
            </a:r>
            <a:endParaRPr lang="en-US" sz="2000" dirty="0" smtClean="0">
              <a:latin typeface="Arial" pitchFamily="34" charset="0"/>
              <a:cs typeface="Arial" pitchFamily="34" charset="0"/>
            </a:endParaRPr>
          </a:p>
          <a:p>
            <a:pPr lvl="0" algn="just">
              <a:buFont typeface="Courier New" pitchFamily="49" charset="0"/>
              <a:buChar char="o"/>
            </a:pPr>
            <a:r>
              <a:rPr lang="en-GB" sz="2000" dirty="0" smtClean="0">
                <a:latin typeface="Arial" pitchFamily="34" charset="0"/>
                <a:cs typeface="Arial" pitchFamily="34" charset="0"/>
              </a:rPr>
              <a:t>Alternative Hypothesis (H1): Staff and Students have been determined to be confident and trust in the procedure when it comes to utilising technology with the aim of collaboration.</a:t>
            </a:r>
            <a:endParaRPr lang="en-US" sz="2000" dirty="0" smtClean="0">
              <a:latin typeface="Arial" pitchFamily="34" charset="0"/>
              <a:cs typeface="Arial" pitchFamily="34" charset="0"/>
            </a:endParaRPr>
          </a:p>
          <a:p>
            <a:pPr algn="just"/>
            <a:endParaRPr lang="en-US" sz="2000" dirty="0"/>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40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Hypothesis</a:t>
            </a:r>
            <a:endParaRPr lang="en-US" sz="40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pic>
        <p:nvPicPr>
          <p:cNvPr id="5122" name="Picture 2" descr="C:\Users\user\Desktop\nn.png"/>
          <p:cNvPicPr>
            <a:picLocks noChangeAspect="1" noChangeArrowheads="1"/>
          </p:cNvPicPr>
          <p:nvPr/>
        </p:nvPicPr>
        <p:blipFill>
          <a:blip r:embed="rId3"/>
          <a:srcRect/>
          <a:stretch>
            <a:fillRect/>
          </a:stretch>
        </p:blipFill>
        <p:spPr bwMode="auto">
          <a:xfrm>
            <a:off x="4749573" y="1981200"/>
            <a:ext cx="4242027" cy="32766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295400"/>
            <a:ext cx="8686800" cy="5562600"/>
          </a:xfrm>
        </p:spPr>
        <p:txBody>
          <a:bodyPr>
            <a:normAutofit/>
          </a:bodyPr>
          <a:lstStyle/>
          <a:p>
            <a:pPr algn="just">
              <a:buFont typeface="Courier New" pitchFamily="49" charset="0"/>
              <a:buChar char="o"/>
            </a:pPr>
            <a:r>
              <a:rPr lang="en-GB" sz="1600" dirty="0" smtClean="0">
                <a:latin typeface="Arial" pitchFamily="34" charset="0"/>
                <a:cs typeface="Arial" pitchFamily="34" charset="0"/>
              </a:rPr>
              <a:t>Dowling‐Hetherington, L., </a:t>
            </a:r>
            <a:r>
              <a:rPr lang="en-GB" sz="1600" dirty="0" err="1" smtClean="0">
                <a:latin typeface="Arial" pitchFamily="34" charset="0"/>
                <a:cs typeface="Arial" pitchFamily="34" charset="0"/>
              </a:rPr>
              <a:t>Glowatz</a:t>
            </a:r>
            <a:r>
              <a:rPr lang="en-GB" sz="1600" dirty="0" smtClean="0">
                <a:latin typeface="Arial" pitchFamily="34" charset="0"/>
                <a:cs typeface="Arial" pitchFamily="34" charset="0"/>
              </a:rPr>
              <a:t>, M., McDonald, E. and Dempsey, A., (2020). Business students’ experiences of technology tools and applications in higher education. </a:t>
            </a:r>
            <a:r>
              <a:rPr lang="en-GB" sz="1600" i="1" dirty="0" smtClean="0">
                <a:latin typeface="Arial" pitchFamily="34" charset="0"/>
                <a:cs typeface="Arial" pitchFamily="34" charset="0"/>
              </a:rPr>
              <a:t>International Journal of Training and Development</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24</a:t>
            </a:r>
            <a:r>
              <a:rPr lang="en-GB" sz="1600" dirty="0" smtClean="0">
                <a:latin typeface="Arial" pitchFamily="34" charset="0"/>
                <a:cs typeface="Arial" pitchFamily="34" charset="0"/>
              </a:rPr>
              <a:t>(1), pp.22-39.</a:t>
            </a:r>
            <a:endParaRPr lang="en-US" sz="1600" dirty="0" smtClean="0">
              <a:latin typeface="Arial" pitchFamily="34" charset="0"/>
              <a:cs typeface="Arial" pitchFamily="34" charset="0"/>
            </a:endParaRPr>
          </a:p>
          <a:p>
            <a:pPr algn="just">
              <a:buFont typeface="Courier New" pitchFamily="49" charset="0"/>
              <a:buChar char="o"/>
            </a:pPr>
            <a:r>
              <a:rPr lang="en-GB" sz="1600" dirty="0" smtClean="0">
                <a:latin typeface="Arial" pitchFamily="34" charset="0"/>
                <a:cs typeface="Arial" pitchFamily="34" charset="0"/>
              </a:rPr>
              <a:t>Hawley, R. and Allen, C., (2018). Student-generated video creation for assessment: can it transform assessment within Higher Education?. </a:t>
            </a:r>
            <a:r>
              <a:rPr lang="en-GB" sz="1600" i="1" dirty="0" smtClean="0">
                <a:latin typeface="Arial" pitchFamily="34" charset="0"/>
                <a:cs typeface="Arial" pitchFamily="34" charset="0"/>
              </a:rPr>
              <a:t>International Journal for Transformative Research</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5</a:t>
            </a:r>
            <a:r>
              <a:rPr lang="en-GB" sz="1600" dirty="0" smtClean="0">
                <a:latin typeface="Arial" pitchFamily="34" charset="0"/>
                <a:cs typeface="Arial" pitchFamily="34" charset="0"/>
              </a:rPr>
              <a:t>(1), pp.1-11.</a:t>
            </a:r>
            <a:endParaRPr lang="en-US" sz="1600" dirty="0" smtClean="0">
              <a:latin typeface="Arial" pitchFamily="34" charset="0"/>
              <a:cs typeface="Arial" pitchFamily="34" charset="0"/>
            </a:endParaRPr>
          </a:p>
          <a:p>
            <a:pPr algn="just">
              <a:buFont typeface="Courier New" pitchFamily="49" charset="0"/>
              <a:buChar char="o"/>
            </a:pPr>
            <a:r>
              <a:rPr lang="en-GB" sz="1600" dirty="0" err="1" smtClean="0">
                <a:latin typeface="Arial" pitchFamily="34" charset="0"/>
                <a:cs typeface="Arial" pitchFamily="34" charset="0"/>
              </a:rPr>
              <a:t>Maican</a:t>
            </a:r>
            <a:r>
              <a:rPr lang="en-GB" sz="1600" dirty="0" smtClean="0">
                <a:latin typeface="Arial" pitchFamily="34" charset="0"/>
                <a:cs typeface="Arial" pitchFamily="34" charset="0"/>
              </a:rPr>
              <a:t>, C.I., </a:t>
            </a:r>
            <a:r>
              <a:rPr lang="en-GB" sz="1600" dirty="0" err="1" smtClean="0">
                <a:latin typeface="Arial" pitchFamily="34" charset="0"/>
                <a:cs typeface="Arial" pitchFamily="34" charset="0"/>
              </a:rPr>
              <a:t>Cazan</a:t>
            </a:r>
            <a:r>
              <a:rPr lang="en-GB" sz="1600" dirty="0" smtClean="0">
                <a:latin typeface="Arial" pitchFamily="34" charset="0"/>
                <a:cs typeface="Arial" pitchFamily="34" charset="0"/>
              </a:rPr>
              <a:t>, A.M., </a:t>
            </a:r>
            <a:r>
              <a:rPr lang="en-GB" sz="1600" dirty="0" err="1" smtClean="0">
                <a:latin typeface="Arial" pitchFamily="34" charset="0"/>
                <a:cs typeface="Arial" pitchFamily="34" charset="0"/>
              </a:rPr>
              <a:t>Lixandroiu</a:t>
            </a:r>
            <a:r>
              <a:rPr lang="en-GB" sz="1600" dirty="0" smtClean="0">
                <a:latin typeface="Arial" pitchFamily="34" charset="0"/>
                <a:cs typeface="Arial" pitchFamily="34" charset="0"/>
              </a:rPr>
              <a:t>, R.C. and </a:t>
            </a:r>
            <a:r>
              <a:rPr lang="en-GB" sz="1600" dirty="0" err="1" smtClean="0">
                <a:latin typeface="Arial" pitchFamily="34" charset="0"/>
                <a:cs typeface="Arial" pitchFamily="34" charset="0"/>
              </a:rPr>
              <a:t>Dovleac</a:t>
            </a:r>
            <a:r>
              <a:rPr lang="en-GB" sz="1600" dirty="0" smtClean="0">
                <a:latin typeface="Arial" pitchFamily="34" charset="0"/>
                <a:cs typeface="Arial" pitchFamily="34" charset="0"/>
              </a:rPr>
              <a:t>, L., (2019). A study on academic staff personality and technology acceptance: The case of communication and collaboration applications. </a:t>
            </a:r>
            <a:r>
              <a:rPr lang="en-GB" sz="1600" i="1" dirty="0" smtClean="0">
                <a:latin typeface="Arial" pitchFamily="34" charset="0"/>
                <a:cs typeface="Arial" pitchFamily="34" charset="0"/>
              </a:rPr>
              <a:t>Computers &amp; Education</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128</a:t>
            </a:r>
            <a:r>
              <a:rPr lang="en-GB" sz="1600" dirty="0" smtClean="0">
                <a:latin typeface="Arial" pitchFamily="34" charset="0"/>
                <a:cs typeface="Arial" pitchFamily="34" charset="0"/>
              </a:rPr>
              <a:t>, pp.113-131.</a:t>
            </a:r>
            <a:endParaRPr lang="en-US" sz="1600" dirty="0" smtClean="0">
              <a:latin typeface="Arial" pitchFamily="34" charset="0"/>
              <a:cs typeface="Arial" pitchFamily="34" charset="0"/>
            </a:endParaRPr>
          </a:p>
          <a:p>
            <a:pPr algn="just">
              <a:buFont typeface="Courier New" pitchFamily="49" charset="0"/>
              <a:buChar char="o"/>
            </a:pPr>
            <a:r>
              <a:rPr lang="en-GB" sz="1600" dirty="0" smtClean="0">
                <a:latin typeface="Arial" pitchFamily="34" charset="0"/>
                <a:cs typeface="Arial" pitchFamily="34" charset="0"/>
              </a:rPr>
              <a:t>Mayhew, E., Davies, M., </a:t>
            </a:r>
            <a:r>
              <a:rPr lang="en-GB" sz="1600" dirty="0" err="1" smtClean="0">
                <a:latin typeface="Arial" pitchFamily="34" charset="0"/>
                <a:cs typeface="Arial" pitchFamily="34" charset="0"/>
              </a:rPr>
              <a:t>Millmore</a:t>
            </a:r>
            <a:r>
              <a:rPr lang="en-GB" sz="1600" dirty="0" smtClean="0">
                <a:latin typeface="Arial" pitchFamily="34" charset="0"/>
                <a:cs typeface="Arial" pitchFamily="34" charset="0"/>
              </a:rPr>
              <a:t>, A., Thompson, L. and Pena, A., (2020). The impact of audience response platform </a:t>
            </a:r>
            <a:r>
              <a:rPr lang="en-GB" sz="1600" dirty="0" err="1" smtClean="0">
                <a:latin typeface="Arial" pitchFamily="34" charset="0"/>
                <a:cs typeface="Arial" pitchFamily="34" charset="0"/>
              </a:rPr>
              <a:t>Mentimeter</a:t>
            </a:r>
            <a:r>
              <a:rPr lang="en-GB" sz="1600" dirty="0" smtClean="0">
                <a:latin typeface="Arial" pitchFamily="34" charset="0"/>
                <a:cs typeface="Arial" pitchFamily="34" charset="0"/>
              </a:rPr>
              <a:t> on the student and staff learning experience. </a:t>
            </a:r>
            <a:r>
              <a:rPr lang="en-GB" sz="1600" i="1" dirty="0" smtClean="0">
                <a:latin typeface="Arial" pitchFamily="34" charset="0"/>
                <a:cs typeface="Arial" pitchFamily="34" charset="0"/>
              </a:rPr>
              <a:t>Research in Learning Technology</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28</a:t>
            </a:r>
            <a:r>
              <a:rPr lang="en-GB" sz="1600" dirty="0" smtClean="0">
                <a:latin typeface="Arial" pitchFamily="34" charset="0"/>
                <a:cs typeface="Arial" pitchFamily="34" charset="0"/>
              </a:rPr>
              <a:t>.</a:t>
            </a:r>
            <a:endParaRPr lang="en-US" sz="1600" dirty="0" smtClean="0">
              <a:latin typeface="Arial" pitchFamily="34" charset="0"/>
              <a:cs typeface="Arial" pitchFamily="34" charset="0"/>
            </a:endParaRPr>
          </a:p>
          <a:p>
            <a:pPr algn="just">
              <a:buFont typeface="Courier New" pitchFamily="49" charset="0"/>
              <a:buChar char="o"/>
            </a:pPr>
            <a:r>
              <a:rPr lang="en-GB" sz="1600" dirty="0" err="1" smtClean="0">
                <a:latin typeface="Arial" pitchFamily="34" charset="0"/>
                <a:cs typeface="Arial" pitchFamily="34" charset="0"/>
              </a:rPr>
              <a:t>Mazhar</a:t>
            </a:r>
            <a:r>
              <a:rPr lang="en-GB" sz="1600" dirty="0" smtClean="0">
                <a:latin typeface="Arial" pitchFamily="34" charset="0"/>
                <a:cs typeface="Arial" pitchFamily="34" charset="0"/>
              </a:rPr>
              <a:t>, S.A., </a:t>
            </a:r>
            <a:r>
              <a:rPr lang="en-GB" sz="1600" dirty="0" err="1" smtClean="0">
                <a:latin typeface="Arial" pitchFamily="34" charset="0"/>
                <a:cs typeface="Arial" pitchFamily="34" charset="0"/>
              </a:rPr>
              <a:t>Anjum</a:t>
            </a:r>
            <a:r>
              <a:rPr lang="en-GB" sz="1600" dirty="0" smtClean="0">
                <a:latin typeface="Arial" pitchFamily="34" charset="0"/>
                <a:cs typeface="Arial" pitchFamily="34" charset="0"/>
              </a:rPr>
              <a:t>, R., Anwar, A.I. and Khan, A.A., (2021). Methods of data collection: A fundamental tool of research. </a:t>
            </a:r>
            <a:r>
              <a:rPr lang="en-GB" sz="1600" i="1" dirty="0" smtClean="0">
                <a:latin typeface="Arial" pitchFamily="34" charset="0"/>
                <a:cs typeface="Arial" pitchFamily="34" charset="0"/>
              </a:rPr>
              <a:t>Journal of Integrated Community Health (ISSN 2319-9113)</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10</a:t>
            </a:r>
            <a:r>
              <a:rPr lang="en-GB" sz="1600" dirty="0" smtClean="0">
                <a:latin typeface="Arial" pitchFamily="34" charset="0"/>
                <a:cs typeface="Arial" pitchFamily="34" charset="0"/>
              </a:rPr>
              <a:t>(1), pp.6-10.</a:t>
            </a:r>
            <a:endParaRPr lang="en-US" sz="1600" dirty="0" smtClean="0">
              <a:latin typeface="Arial" pitchFamily="34" charset="0"/>
              <a:cs typeface="Arial" pitchFamily="34" charset="0"/>
            </a:endParaRPr>
          </a:p>
          <a:p>
            <a:pPr algn="just">
              <a:buFont typeface="Courier New" pitchFamily="49" charset="0"/>
              <a:buChar char="o"/>
            </a:pPr>
            <a:r>
              <a:rPr lang="en-GB" sz="1600" dirty="0" smtClean="0">
                <a:latin typeface="Arial" pitchFamily="34" charset="0"/>
                <a:cs typeface="Arial" pitchFamily="34" charset="0"/>
              </a:rPr>
              <a:t>McCallum, S. and Milner, M.M., (2021). The effectiveness of formative assessment: student views and staff reflections. </a:t>
            </a:r>
            <a:r>
              <a:rPr lang="en-GB" sz="1600" i="1" dirty="0" smtClean="0">
                <a:latin typeface="Arial" pitchFamily="34" charset="0"/>
                <a:cs typeface="Arial" pitchFamily="34" charset="0"/>
              </a:rPr>
              <a:t>Assessment &amp; Evaluation in Higher Education</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46</a:t>
            </a:r>
            <a:r>
              <a:rPr lang="en-GB" sz="1600" dirty="0" smtClean="0">
                <a:latin typeface="Arial" pitchFamily="34" charset="0"/>
                <a:cs typeface="Arial" pitchFamily="34" charset="0"/>
              </a:rPr>
              <a:t>(1), pp.1-16.</a:t>
            </a:r>
            <a:endParaRPr lang="en-US" sz="1600" dirty="0" smtClean="0">
              <a:latin typeface="Arial" pitchFamily="34" charset="0"/>
              <a:cs typeface="Arial" pitchFamily="34" charset="0"/>
            </a:endParaRPr>
          </a:p>
          <a:p>
            <a:pPr algn="just">
              <a:buFont typeface="Courier New" pitchFamily="49" charset="0"/>
              <a:buChar char="o"/>
            </a:pPr>
            <a:r>
              <a:rPr lang="en-GB" sz="1600" dirty="0" smtClean="0">
                <a:latin typeface="Arial" pitchFamily="34" charset="0"/>
                <a:cs typeface="Arial" pitchFamily="34" charset="0"/>
              </a:rPr>
              <a:t>Walton, G., Childs, M. and </a:t>
            </a:r>
            <a:r>
              <a:rPr lang="en-GB" sz="1600" dirty="0" err="1" smtClean="0">
                <a:latin typeface="Arial" pitchFamily="34" charset="0"/>
                <a:cs typeface="Arial" pitchFamily="34" charset="0"/>
              </a:rPr>
              <a:t>Jugo</a:t>
            </a:r>
            <a:r>
              <a:rPr lang="en-GB" sz="1600" dirty="0" smtClean="0">
                <a:latin typeface="Arial" pitchFamily="34" charset="0"/>
                <a:cs typeface="Arial" pitchFamily="34" charset="0"/>
              </a:rPr>
              <a:t>, G., (2019). The creation of digital artefacts as a mechanism to engage students in studying literature. </a:t>
            </a:r>
            <a:r>
              <a:rPr lang="en-GB" sz="1600" i="1" dirty="0" smtClean="0">
                <a:latin typeface="Arial" pitchFamily="34" charset="0"/>
                <a:cs typeface="Arial" pitchFamily="34" charset="0"/>
              </a:rPr>
              <a:t>British Journal of Educational Technology</a:t>
            </a:r>
            <a:r>
              <a:rPr lang="en-GB" sz="1600" dirty="0" smtClean="0">
                <a:latin typeface="Arial" pitchFamily="34" charset="0"/>
                <a:cs typeface="Arial" pitchFamily="34" charset="0"/>
              </a:rPr>
              <a:t>, </a:t>
            </a:r>
            <a:r>
              <a:rPr lang="en-GB" sz="1600" i="1" dirty="0" smtClean="0">
                <a:latin typeface="Arial" pitchFamily="34" charset="0"/>
                <a:cs typeface="Arial" pitchFamily="34" charset="0"/>
              </a:rPr>
              <a:t>50</a:t>
            </a:r>
            <a:r>
              <a:rPr lang="en-GB" sz="1600" dirty="0" smtClean="0">
                <a:latin typeface="Arial" pitchFamily="34" charset="0"/>
                <a:cs typeface="Arial" pitchFamily="34" charset="0"/>
              </a:rPr>
              <a:t>(3), pp.1060-1086.</a:t>
            </a:r>
            <a:endParaRPr lang="en-US" sz="1600" dirty="0" smtClean="0">
              <a:latin typeface="Arial" pitchFamily="34" charset="0"/>
              <a:cs typeface="Arial" pitchFamily="34" charset="0"/>
            </a:endParaRPr>
          </a:p>
          <a:p>
            <a:pPr algn="just">
              <a:buFont typeface="Wingdings" pitchFamily="2" charset="2"/>
              <a:buChar char="q"/>
            </a:pPr>
            <a:endParaRPr lang="en-US" sz="1600" dirty="0">
              <a:latin typeface="Arial" pitchFamily="34" charset="0"/>
              <a:cs typeface="Arial" pitchFamily="34" charset="0"/>
            </a:endParaRPr>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sz="4000" b="1" cap="all" dirty="0" smtClean="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rPr>
              <a:t>References </a:t>
            </a:r>
            <a:endParaRPr lang="en-US" sz="4000" b="1" cap="all" dirty="0">
              <a:ln/>
              <a:solidFill>
                <a:schemeClr val="tx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5000"/>
          </a:stretch>
        </a:blipFill>
        <a:effectLst/>
      </p:bgPr>
    </p:bg>
    <p:spTree>
      <p:nvGrpSpPr>
        <p:cNvPr id="1" name=""/>
        <p:cNvGrpSpPr/>
        <p:nvPr/>
      </p:nvGrpSpPr>
      <p:grpSpPr>
        <a:xfrm>
          <a:off x="0" y="0"/>
          <a:ext cx="0" cy="0"/>
          <a:chOff x="0" y="0"/>
          <a:chExt cx="0" cy="0"/>
        </a:xfrm>
      </p:grpSpPr>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90</TotalTime>
  <Words>810</Words>
  <Application>Microsoft Office PowerPoint</Application>
  <PresentationFormat>On-screen Show (4:3)</PresentationFormat>
  <Paragraphs>44</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Concourse</vt:lpstr>
      <vt:lpstr>Are staff and students confident in using technology to collaborate?</vt:lpstr>
      <vt:lpstr>Introduction </vt:lpstr>
      <vt:lpstr>Research Question</vt:lpstr>
      <vt:lpstr>Relevant Existing Research</vt:lpstr>
      <vt:lpstr>Proposed Method </vt:lpstr>
      <vt:lpstr>Hypothesis</vt:lpstr>
      <vt:lpstr>References </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user</cp:lastModifiedBy>
  <cp:revision>67</cp:revision>
  <dcterms:created xsi:type="dcterms:W3CDTF">2022-02-23T06:59:01Z</dcterms:created>
  <dcterms:modified xsi:type="dcterms:W3CDTF">2022-02-23T10:42:03Z</dcterms:modified>
</cp:coreProperties>
</file>