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61" r:id="rId5"/>
    <p:sldId id="260" r:id="rId6"/>
    <p:sldId id="295" r:id="rId7"/>
    <p:sldId id="298" r:id="rId8"/>
    <p:sldId id="299" r:id="rId9"/>
    <p:sldId id="301" r:id="rId10"/>
    <p:sldId id="296" r:id="rId11"/>
    <p:sldId id="263" r:id="rId12"/>
    <p:sldId id="264" r:id="rId13"/>
    <p:sldId id="266" r:id="rId14"/>
    <p:sldId id="267" r:id="rId15"/>
    <p:sldId id="269" r:id="rId16"/>
    <p:sldId id="268" r:id="rId17"/>
    <p:sldId id="271" r:id="rId18"/>
    <p:sldId id="302" r:id="rId19"/>
    <p:sldId id="303" r:id="rId20"/>
    <p:sldId id="304" r:id="rId21"/>
    <p:sldId id="305" r:id="rId22"/>
    <p:sldId id="307" r:id="rId23"/>
    <p:sldId id="276" r:id="rId24"/>
    <p:sldId id="277" r:id="rId25"/>
    <p:sldId id="278" r:id="rId26"/>
    <p:sldId id="273" r:id="rId27"/>
    <p:sldId id="279" r:id="rId28"/>
    <p:sldId id="274" r:id="rId29"/>
    <p:sldId id="284" r:id="rId30"/>
    <p:sldId id="285" r:id="rId31"/>
    <p:sldId id="286" r:id="rId32"/>
    <p:sldId id="287" r:id="rId33"/>
    <p:sldId id="288" r:id="rId34"/>
    <p:sldId id="291" r:id="rId35"/>
    <p:sldId id="292" r:id="rId36"/>
    <p:sldId id="293" r:id="rId37"/>
    <p:sldId id="297"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1941" autoAdjust="0"/>
  </p:normalViewPr>
  <p:slideViewPr>
    <p:cSldViewPr>
      <p:cViewPr varScale="1">
        <p:scale>
          <a:sx n="43" d="100"/>
          <a:sy n="43" d="100"/>
        </p:scale>
        <p:origin x="1960" y="56"/>
      </p:cViewPr>
      <p:guideLst>
        <p:guide orient="horz" pos="2160"/>
        <p:guide pos="2880"/>
      </p:guideLst>
    </p:cSldViewPr>
  </p:slideViewPr>
  <p:notesTextViewPr>
    <p:cViewPr>
      <p:scale>
        <a:sx n="1" d="1"/>
        <a:sy n="1" d="1"/>
      </p:scale>
      <p:origin x="0" y="0"/>
    </p:cViewPr>
  </p:notesTextViewPr>
  <p:sorterViewPr>
    <p:cViewPr>
      <p:scale>
        <a:sx n="100" d="100"/>
        <a:sy n="100" d="100"/>
      </p:scale>
      <p:origin x="0" y="-8136"/>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B8372B-9E40-4EE7-9EB9-41B8ED3B3181}" type="doc">
      <dgm:prSet loTypeId="urn:microsoft.com/office/officeart/2005/8/layout/default#1" loCatId="list" qsTypeId="urn:microsoft.com/office/officeart/2005/8/quickstyle/simple5" qsCatId="simple" csTypeId="urn:microsoft.com/office/officeart/2005/8/colors/colorful3" csCatId="colorful" phldr="1"/>
      <dgm:spPr/>
      <dgm:t>
        <a:bodyPr/>
        <a:lstStyle/>
        <a:p>
          <a:endParaRPr lang="en-US"/>
        </a:p>
      </dgm:t>
    </dgm:pt>
    <dgm:pt modelId="{47BD4411-9A4C-4630-98D9-9F661F6DA60B}">
      <dgm:prSet phldrT="[Text]"/>
      <dgm:spPr/>
      <dgm:t>
        <a:bodyPr/>
        <a:lstStyle/>
        <a:p>
          <a:r>
            <a:rPr lang="en-GB" dirty="0" smtClean="0"/>
            <a:t>Age</a:t>
          </a:r>
          <a:endParaRPr lang="en-US" dirty="0"/>
        </a:p>
      </dgm:t>
    </dgm:pt>
    <dgm:pt modelId="{E5349FC6-5D6B-414D-B8E5-6C706D190AD6}" type="parTrans" cxnId="{86804DF2-EE6F-4FDC-B8DB-07EFDA284B14}">
      <dgm:prSet/>
      <dgm:spPr/>
      <dgm:t>
        <a:bodyPr/>
        <a:lstStyle/>
        <a:p>
          <a:endParaRPr lang="en-US"/>
        </a:p>
      </dgm:t>
    </dgm:pt>
    <dgm:pt modelId="{17D491FF-656A-445C-B692-A53EB111A0D4}" type="sibTrans" cxnId="{86804DF2-EE6F-4FDC-B8DB-07EFDA284B14}">
      <dgm:prSet/>
      <dgm:spPr/>
      <dgm:t>
        <a:bodyPr/>
        <a:lstStyle/>
        <a:p>
          <a:endParaRPr lang="en-US"/>
        </a:p>
      </dgm:t>
    </dgm:pt>
    <dgm:pt modelId="{4C050CF6-BB22-4466-80FF-0243763799E3}">
      <dgm:prSet phldrT="[Text]"/>
      <dgm:spPr/>
      <dgm:t>
        <a:bodyPr/>
        <a:lstStyle/>
        <a:p>
          <a:r>
            <a:rPr lang="en-GB" dirty="0" smtClean="0"/>
            <a:t>Race</a:t>
          </a:r>
          <a:endParaRPr lang="en-US" dirty="0"/>
        </a:p>
      </dgm:t>
    </dgm:pt>
    <dgm:pt modelId="{3A32C632-CEC9-43FF-A7D4-A7E625E0F983}" type="parTrans" cxnId="{DFED7622-2442-49DE-A6FA-775D86DF8DC4}">
      <dgm:prSet/>
      <dgm:spPr/>
      <dgm:t>
        <a:bodyPr/>
        <a:lstStyle/>
        <a:p>
          <a:endParaRPr lang="en-US"/>
        </a:p>
      </dgm:t>
    </dgm:pt>
    <dgm:pt modelId="{D19CAA09-AFB1-48CF-8C33-B0A02D7D06E0}" type="sibTrans" cxnId="{DFED7622-2442-49DE-A6FA-775D86DF8DC4}">
      <dgm:prSet/>
      <dgm:spPr/>
      <dgm:t>
        <a:bodyPr/>
        <a:lstStyle/>
        <a:p>
          <a:endParaRPr lang="en-US"/>
        </a:p>
      </dgm:t>
    </dgm:pt>
    <dgm:pt modelId="{84FB534B-D433-416F-87A3-A15ED74FE4CA}">
      <dgm:prSet phldrT="[Text]"/>
      <dgm:spPr/>
      <dgm:t>
        <a:bodyPr/>
        <a:lstStyle/>
        <a:p>
          <a:r>
            <a:rPr lang="en-GB" dirty="0" smtClean="0"/>
            <a:t>Disability</a:t>
          </a:r>
          <a:endParaRPr lang="en-US" dirty="0"/>
        </a:p>
      </dgm:t>
    </dgm:pt>
    <dgm:pt modelId="{5487FB3C-6C0C-4E56-80A5-4DAD591DDF09}" type="parTrans" cxnId="{15592EA3-8B5A-4677-8EA7-9793099EF23F}">
      <dgm:prSet/>
      <dgm:spPr/>
      <dgm:t>
        <a:bodyPr/>
        <a:lstStyle/>
        <a:p>
          <a:endParaRPr lang="en-US"/>
        </a:p>
      </dgm:t>
    </dgm:pt>
    <dgm:pt modelId="{0152C27A-F86C-435B-A267-892F0C311110}" type="sibTrans" cxnId="{15592EA3-8B5A-4677-8EA7-9793099EF23F}">
      <dgm:prSet/>
      <dgm:spPr/>
      <dgm:t>
        <a:bodyPr/>
        <a:lstStyle/>
        <a:p>
          <a:endParaRPr lang="en-US"/>
        </a:p>
      </dgm:t>
    </dgm:pt>
    <dgm:pt modelId="{32E2CDE3-5DE8-4C42-B6BB-BB3D25CE7D0D}">
      <dgm:prSet phldrT="[Text]"/>
      <dgm:spPr/>
      <dgm:t>
        <a:bodyPr/>
        <a:lstStyle/>
        <a:p>
          <a:r>
            <a:rPr lang="en-GB" dirty="0" smtClean="0"/>
            <a:t>Sexual Orientation</a:t>
          </a:r>
          <a:endParaRPr lang="en-US" dirty="0"/>
        </a:p>
      </dgm:t>
    </dgm:pt>
    <dgm:pt modelId="{0F94598B-DD8E-41F2-9803-225CFA50BD8E}" type="parTrans" cxnId="{6A4A97E0-8F54-4C3E-9231-CCACF1C182EA}">
      <dgm:prSet/>
      <dgm:spPr/>
      <dgm:t>
        <a:bodyPr/>
        <a:lstStyle/>
        <a:p>
          <a:endParaRPr lang="en-US"/>
        </a:p>
      </dgm:t>
    </dgm:pt>
    <dgm:pt modelId="{D269DF8E-8567-444C-B19F-6EBEEB28C9C2}" type="sibTrans" cxnId="{6A4A97E0-8F54-4C3E-9231-CCACF1C182EA}">
      <dgm:prSet/>
      <dgm:spPr/>
      <dgm:t>
        <a:bodyPr/>
        <a:lstStyle/>
        <a:p>
          <a:endParaRPr lang="en-US"/>
        </a:p>
      </dgm:t>
    </dgm:pt>
    <dgm:pt modelId="{BBBE1971-D0E2-41C1-85F1-759CAFD8CF75}">
      <dgm:prSet phldrT="[Text]"/>
      <dgm:spPr/>
      <dgm:t>
        <a:bodyPr/>
        <a:lstStyle/>
        <a:p>
          <a:r>
            <a:rPr lang="en-GB" dirty="0" smtClean="0"/>
            <a:t>Gender</a:t>
          </a:r>
          <a:endParaRPr lang="en-US" dirty="0"/>
        </a:p>
      </dgm:t>
    </dgm:pt>
    <dgm:pt modelId="{738A10B6-16D0-459A-B536-B5E2770D02DC}" type="parTrans" cxnId="{CBA78BAD-9BD0-4078-B71D-133AD74C9D37}">
      <dgm:prSet/>
      <dgm:spPr/>
      <dgm:t>
        <a:bodyPr/>
        <a:lstStyle/>
        <a:p>
          <a:endParaRPr lang="en-US"/>
        </a:p>
      </dgm:t>
    </dgm:pt>
    <dgm:pt modelId="{A720387A-03EA-4559-940D-23715D317A7B}" type="sibTrans" cxnId="{CBA78BAD-9BD0-4078-B71D-133AD74C9D37}">
      <dgm:prSet/>
      <dgm:spPr/>
      <dgm:t>
        <a:bodyPr/>
        <a:lstStyle/>
        <a:p>
          <a:endParaRPr lang="en-US"/>
        </a:p>
      </dgm:t>
    </dgm:pt>
    <dgm:pt modelId="{BC0BC135-0E94-4FF6-AFA8-E83AEB24AD70}">
      <dgm:prSet/>
      <dgm:spPr/>
      <dgm:t>
        <a:bodyPr/>
        <a:lstStyle/>
        <a:p>
          <a:r>
            <a:rPr lang="en-GB" dirty="0" smtClean="0"/>
            <a:t>Gender Reassignment</a:t>
          </a:r>
          <a:endParaRPr lang="en-US" dirty="0"/>
        </a:p>
      </dgm:t>
    </dgm:pt>
    <dgm:pt modelId="{57770030-69F4-4425-AF3D-9A1C4543F7A6}" type="parTrans" cxnId="{15D60C95-5B85-4E3D-9736-BAC12799520E}">
      <dgm:prSet/>
      <dgm:spPr/>
      <dgm:t>
        <a:bodyPr/>
        <a:lstStyle/>
        <a:p>
          <a:endParaRPr lang="en-US"/>
        </a:p>
      </dgm:t>
    </dgm:pt>
    <dgm:pt modelId="{F9F0C783-8AA2-410D-9B93-BC230B340CB1}" type="sibTrans" cxnId="{15D60C95-5B85-4E3D-9736-BAC12799520E}">
      <dgm:prSet/>
      <dgm:spPr/>
      <dgm:t>
        <a:bodyPr/>
        <a:lstStyle/>
        <a:p>
          <a:endParaRPr lang="en-US"/>
        </a:p>
      </dgm:t>
    </dgm:pt>
    <dgm:pt modelId="{43E108CC-6F03-4281-BC91-B85506CB6C52}">
      <dgm:prSet/>
      <dgm:spPr/>
      <dgm:t>
        <a:bodyPr/>
        <a:lstStyle/>
        <a:p>
          <a:r>
            <a:rPr lang="en-GB" dirty="0" smtClean="0"/>
            <a:t>Pregnancy and Maternity</a:t>
          </a:r>
          <a:endParaRPr lang="en-US" dirty="0"/>
        </a:p>
      </dgm:t>
    </dgm:pt>
    <dgm:pt modelId="{4EC169D1-F221-4A28-B099-E3317AB747EC}" type="parTrans" cxnId="{BBEE6C0C-2C50-47B5-ACD5-00A46049E156}">
      <dgm:prSet/>
      <dgm:spPr/>
      <dgm:t>
        <a:bodyPr/>
        <a:lstStyle/>
        <a:p>
          <a:endParaRPr lang="en-US"/>
        </a:p>
      </dgm:t>
    </dgm:pt>
    <dgm:pt modelId="{F50ABB4E-0AE9-4179-98C5-3DC59C0E4510}" type="sibTrans" cxnId="{BBEE6C0C-2C50-47B5-ACD5-00A46049E156}">
      <dgm:prSet/>
      <dgm:spPr/>
      <dgm:t>
        <a:bodyPr/>
        <a:lstStyle/>
        <a:p>
          <a:endParaRPr lang="en-US"/>
        </a:p>
      </dgm:t>
    </dgm:pt>
    <dgm:pt modelId="{7224D535-C152-4418-B540-7A77C38324A0}">
      <dgm:prSet/>
      <dgm:spPr/>
      <dgm:t>
        <a:bodyPr/>
        <a:lstStyle/>
        <a:p>
          <a:r>
            <a:rPr lang="en-GB" dirty="0" smtClean="0"/>
            <a:t>Marriage and Civil Partnership</a:t>
          </a:r>
          <a:endParaRPr lang="en-US" dirty="0"/>
        </a:p>
      </dgm:t>
    </dgm:pt>
    <dgm:pt modelId="{4FA7C52E-1966-43D8-8678-AF9F32722A37}" type="parTrans" cxnId="{1A919851-67F4-406E-B218-A1F00F9E71C9}">
      <dgm:prSet/>
      <dgm:spPr/>
      <dgm:t>
        <a:bodyPr/>
        <a:lstStyle/>
        <a:p>
          <a:endParaRPr lang="en-US"/>
        </a:p>
      </dgm:t>
    </dgm:pt>
    <dgm:pt modelId="{E3D9AA85-221A-4BE3-A837-0822456D7585}" type="sibTrans" cxnId="{1A919851-67F4-406E-B218-A1F00F9E71C9}">
      <dgm:prSet/>
      <dgm:spPr/>
      <dgm:t>
        <a:bodyPr/>
        <a:lstStyle/>
        <a:p>
          <a:endParaRPr lang="en-US"/>
        </a:p>
      </dgm:t>
    </dgm:pt>
    <dgm:pt modelId="{BDDE066C-B63A-402B-A566-B2E28DADCE5C}">
      <dgm:prSet/>
      <dgm:spPr/>
      <dgm:t>
        <a:bodyPr/>
        <a:lstStyle/>
        <a:p>
          <a:r>
            <a:rPr lang="en-GB" dirty="0" smtClean="0"/>
            <a:t>Religion and Belief</a:t>
          </a:r>
          <a:endParaRPr lang="en-US" dirty="0"/>
        </a:p>
      </dgm:t>
    </dgm:pt>
    <dgm:pt modelId="{EF51AA32-C6A3-4005-BB8B-0C5CCB88F8A1}" type="parTrans" cxnId="{52D8BA9F-15BD-4A70-8C40-D2E154BDF4B5}">
      <dgm:prSet/>
      <dgm:spPr/>
      <dgm:t>
        <a:bodyPr/>
        <a:lstStyle/>
        <a:p>
          <a:endParaRPr lang="en-US"/>
        </a:p>
      </dgm:t>
    </dgm:pt>
    <dgm:pt modelId="{8126FB5C-F972-46F0-9924-DAD33796C20E}" type="sibTrans" cxnId="{52D8BA9F-15BD-4A70-8C40-D2E154BDF4B5}">
      <dgm:prSet/>
      <dgm:spPr/>
      <dgm:t>
        <a:bodyPr/>
        <a:lstStyle/>
        <a:p>
          <a:endParaRPr lang="en-US"/>
        </a:p>
      </dgm:t>
    </dgm:pt>
    <dgm:pt modelId="{4A3A9557-8A5A-4166-9676-651462B6B0BC}" type="pres">
      <dgm:prSet presAssocID="{AEB8372B-9E40-4EE7-9EB9-41B8ED3B3181}" presName="diagram" presStyleCnt="0">
        <dgm:presLayoutVars>
          <dgm:dir/>
          <dgm:resizeHandles val="exact"/>
        </dgm:presLayoutVars>
      </dgm:prSet>
      <dgm:spPr/>
      <dgm:t>
        <a:bodyPr/>
        <a:lstStyle/>
        <a:p>
          <a:endParaRPr lang="en-US"/>
        </a:p>
      </dgm:t>
    </dgm:pt>
    <dgm:pt modelId="{21533A0F-1BCB-4248-AD5C-724C3E5D4306}" type="pres">
      <dgm:prSet presAssocID="{47BD4411-9A4C-4630-98D9-9F661F6DA60B}" presName="node" presStyleLbl="node1" presStyleIdx="0" presStyleCnt="9">
        <dgm:presLayoutVars>
          <dgm:bulletEnabled val="1"/>
        </dgm:presLayoutVars>
      </dgm:prSet>
      <dgm:spPr/>
      <dgm:t>
        <a:bodyPr/>
        <a:lstStyle/>
        <a:p>
          <a:endParaRPr lang="en-US"/>
        </a:p>
      </dgm:t>
    </dgm:pt>
    <dgm:pt modelId="{02161AC5-B597-4636-A23C-F47D77BF9594}" type="pres">
      <dgm:prSet presAssocID="{17D491FF-656A-445C-B692-A53EB111A0D4}" presName="sibTrans" presStyleCnt="0"/>
      <dgm:spPr/>
      <dgm:t>
        <a:bodyPr/>
        <a:lstStyle/>
        <a:p>
          <a:endParaRPr lang="en-US"/>
        </a:p>
      </dgm:t>
    </dgm:pt>
    <dgm:pt modelId="{ADD8151E-72D7-4536-838E-637F893E097F}" type="pres">
      <dgm:prSet presAssocID="{4C050CF6-BB22-4466-80FF-0243763799E3}" presName="node" presStyleLbl="node1" presStyleIdx="1" presStyleCnt="9">
        <dgm:presLayoutVars>
          <dgm:bulletEnabled val="1"/>
        </dgm:presLayoutVars>
      </dgm:prSet>
      <dgm:spPr/>
      <dgm:t>
        <a:bodyPr/>
        <a:lstStyle/>
        <a:p>
          <a:endParaRPr lang="en-US"/>
        </a:p>
      </dgm:t>
    </dgm:pt>
    <dgm:pt modelId="{64CD5708-5636-4549-B5D7-EAD31B76F372}" type="pres">
      <dgm:prSet presAssocID="{D19CAA09-AFB1-48CF-8C33-B0A02D7D06E0}" presName="sibTrans" presStyleCnt="0"/>
      <dgm:spPr/>
      <dgm:t>
        <a:bodyPr/>
        <a:lstStyle/>
        <a:p>
          <a:endParaRPr lang="en-US"/>
        </a:p>
      </dgm:t>
    </dgm:pt>
    <dgm:pt modelId="{EDB9EE7C-D2FE-444A-AC7F-A7BF8FA41742}" type="pres">
      <dgm:prSet presAssocID="{84FB534B-D433-416F-87A3-A15ED74FE4CA}" presName="node" presStyleLbl="node1" presStyleIdx="2" presStyleCnt="9">
        <dgm:presLayoutVars>
          <dgm:bulletEnabled val="1"/>
        </dgm:presLayoutVars>
      </dgm:prSet>
      <dgm:spPr/>
      <dgm:t>
        <a:bodyPr/>
        <a:lstStyle/>
        <a:p>
          <a:endParaRPr lang="en-US"/>
        </a:p>
      </dgm:t>
    </dgm:pt>
    <dgm:pt modelId="{BD59E6E6-E2C7-41CB-9834-0CD04676B638}" type="pres">
      <dgm:prSet presAssocID="{0152C27A-F86C-435B-A267-892F0C311110}" presName="sibTrans" presStyleCnt="0"/>
      <dgm:spPr/>
      <dgm:t>
        <a:bodyPr/>
        <a:lstStyle/>
        <a:p>
          <a:endParaRPr lang="en-US"/>
        </a:p>
      </dgm:t>
    </dgm:pt>
    <dgm:pt modelId="{E66597CA-F7AB-4E13-B12D-2C01048A9ED4}" type="pres">
      <dgm:prSet presAssocID="{32E2CDE3-5DE8-4C42-B6BB-BB3D25CE7D0D}" presName="node" presStyleLbl="node1" presStyleIdx="3" presStyleCnt="9">
        <dgm:presLayoutVars>
          <dgm:bulletEnabled val="1"/>
        </dgm:presLayoutVars>
      </dgm:prSet>
      <dgm:spPr/>
      <dgm:t>
        <a:bodyPr/>
        <a:lstStyle/>
        <a:p>
          <a:endParaRPr lang="en-US"/>
        </a:p>
      </dgm:t>
    </dgm:pt>
    <dgm:pt modelId="{AED6816D-ABB9-4E7D-B9E9-52C08A9D5E9B}" type="pres">
      <dgm:prSet presAssocID="{D269DF8E-8567-444C-B19F-6EBEEB28C9C2}" presName="sibTrans" presStyleCnt="0"/>
      <dgm:spPr/>
      <dgm:t>
        <a:bodyPr/>
        <a:lstStyle/>
        <a:p>
          <a:endParaRPr lang="en-US"/>
        </a:p>
      </dgm:t>
    </dgm:pt>
    <dgm:pt modelId="{29343404-8A79-400B-B797-F93D82263D84}" type="pres">
      <dgm:prSet presAssocID="{BBBE1971-D0E2-41C1-85F1-759CAFD8CF75}" presName="node" presStyleLbl="node1" presStyleIdx="4" presStyleCnt="9">
        <dgm:presLayoutVars>
          <dgm:bulletEnabled val="1"/>
        </dgm:presLayoutVars>
      </dgm:prSet>
      <dgm:spPr/>
      <dgm:t>
        <a:bodyPr/>
        <a:lstStyle/>
        <a:p>
          <a:endParaRPr lang="en-US"/>
        </a:p>
      </dgm:t>
    </dgm:pt>
    <dgm:pt modelId="{2876CD83-DAB3-4FC1-A8E8-E35C5B435D4F}" type="pres">
      <dgm:prSet presAssocID="{A720387A-03EA-4559-940D-23715D317A7B}" presName="sibTrans" presStyleCnt="0"/>
      <dgm:spPr/>
      <dgm:t>
        <a:bodyPr/>
        <a:lstStyle/>
        <a:p>
          <a:endParaRPr lang="en-US"/>
        </a:p>
      </dgm:t>
    </dgm:pt>
    <dgm:pt modelId="{03DCAF1D-A9CA-42A9-8576-8FFF59B043BB}" type="pres">
      <dgm:prSet presAssocID="{BC0BC135-0E94-4FF6-AFA8-E83AEB24AD70}" presName="node" presStyleLbl="node1" presStyleIdx="5" presStyleCnt="9">
        <dgm:presLayoutVars>
          <dgm:bulletEnabled val="1"/>
        </dgm:presLayoutVars>
      </dgm:prSet>
      <dgm:spPr/>
      <dgm:t>
        <a:bodyPr/>
        <a:lstStyle/>
        <a:p>
          <a:endParaRPr lang="en-US"/>
        </a:p>
      </dgm:t>
    </dgm:pt>
    <dgm:pt modelId="{19325C54-A75D-46D9-B9CA-5B155704D638}" type="pres">
      <dgm:prSet presAssocID="{F9F0C783-8AA2-410D-9B93-BC230B340CB1}" presName="sibTrans" presStyleCnt="0"/>
      <dgm:spPr/>
      <dgm:t>
        <a:bodyPr/>
        <a:lstStyle/>
        <a:p>
          <a:endParaRPr lang="en-US"/>
        </a:p>
      </dgm:t>
    </dgm:pt>
    <dgm:pt modelId="{FD1E979A-7B6D-407F-AD4D-0EF1C15937D5}" type="pres">
      <dgm:prSet presAssocID="{43E108CC-6F03-4281-BC91-B85506CB6C52}" presName="node" presStyleLbl="node1" presStyleIdx="6" presStyleCnt="9">
        <dgm:presLayoutVars>
          <dgm:bulletEnabled val="1"/>
        </dgm:presLayoutVars>
      </dgm:prSet>
      <dgm:spPr/>
      <dgm:t>
        <a:bodyPr/>
        <a:lstStyle/>
        <a:p>
          <a:endParaRPr lang="en-US"/>
        </a:p>
      </dgm:t>
    </dgm:pt>
    <dgm:pt modelId="{FABE7356-8EC7-47C1-B931-B8CC2849048F}" type="pres">
      <dgm:prSet presAssocID="{F50ABB4E-0AE9-4179-98C5-3DC59C0E4510}" presName="sibTrans" presStyleCnt="0"/>
      <dgm:spPr/>
      <dgm:t>
        <a:bodyPr/>
        <a:lstStyle/>
        <a:p>
          <a:endParaRPr lang="en-US"/>
        </a:p>
      </dgm:t>
    </dgm:pt>
    <dgm:pt modelId="{F686E81F-37C2-4A10-8114-6FEFE9555805}" type="pres">
      <dgm:prSet presAssocID="{7224D535-C152-4418-B540-7A77C38324A0}" presName="node" presStyleLbl="node1" presStyleIdx="7" presStyleCnt="9">
        <dgm:presLayoutVars>
          <dgm:bulletEnabled val="1"/>
        </dgm:presLayoutVars>
      </dgm:prSet>
      <dgm:spPr/>
      <dgm:t>
        <a:bodyPr/>
        <a:lstStyle/>
        <a:p>
          <a:endParaRPr lang="en-US"/>
        </a:p>
      </dgm:t>
    </dgm:pt>
    <dgm:pt modelId="{A74FB318-0169-47DF-B936-E728ECD7A4BA}" type="pres">
      <dgm:prSet presAssocID="{E3D9AA85-221A-4BE3-A837-0822456D7585}" presName="sibTrans" presStyleCnt="0"/>
      <dgm:spPr/>
      <dgm:t>
        <a:bodyPr/>
        <a:lstStyle/>
        <a:p>
          <a:endParaRPr lang="en-US"/>
        </a:p>
      </dgm:t>
    </dgm:pt>
    <dgm:pt modelId="{3F0254E9-5ACE-49DA-B4BE-09F27371C80C}" type="pres">
      <dgm:prSet presAssocID="{BDDE066C-B63A-402B-A566-B2E28DADCE5C}" presName="node" presStyleLbl="node1" presStyleIdx="8" presStyleCnt="9">
        <dgm:presLayoutVars>
          <dgm:bulletEnabled val="1"/>
        </dgm:presLayoutVars>
      </dgm:prSet>
      <dgm:spPr/>
      <dgm:t>
        <a:bodyPr/>
        <a:lstStyle/>
        <a:p>
          <a:endParaRPr lang="en-US"/>
        </a:p>
      </dgm:t>
    </dgm:pt>
  </dgm:ptLst>
  <dgm:cxnLst>
    <dgm:cxn modelId="{86804DF2-EE6F-4FDC-B8DB-07EFDA284B14}" srcId="{AEB8372B-9E40-4EE7-9EB9-41B8ED3B3181}" destId="{47BD4411-9A4C-4630-98D9-9F661F6DA60B}" srcOrd="0" destOrd="0" parTransId="{E5349FC6-5D6B-414D-B8E5-6C706D190AD6}" sibTransId="{17D491FF-656A-445C-B692-A53EB111A0D4}"/>
    <dgm:cxn modelId="{15592EA3-8B5A-4677-8EA7-9793099EF23F}" srcId="{AEB8372B-9E40-4EE7-9EB9-41B8ED3B3181}" destId="{84FB534B-D433-416F-87A3-A15ED74FE4CA}" srcOrd="2" destOrd="0" parTransId="{5487FB3C-6C0C-4E56-80A5-4DAD591DDF09}" sibTransId="{0152C27A-F86C-435B-A267-892F0C311110}"/>
    <dgm:cxn modelId="{C1BCD9CA-D436-4570-BBFF-15D610D5E74B}" type="presOf" srcId="{32E2CDE3-5DE8-4C42-B6BB-BB3D25CE7D0D}" destId="{E66597CA-F7AB-4E13-B12D-2C01048A9ED4}" srcOrd="0" destOrd="0" presId="urn:microsoft.com/office/officeart/2005/8/layout/default#1"/>
    <dgm:cxn modelId="{C607F1C8-AA66-4ED4-AE48-489B883F89C6}" type="presOf" srcId="{BBBE1971-D0E2-41C1-85F1-759CAFD8CF75}" destId="{29343404-8A79-400B-B797-F93D82263D84}" srcOrd="0" destOrd="0" presId="urn:microsoft.com/office/officeart/2005/8/layout/default#1"/>
    <dgm:cxn modelId="{BEFF9BDE-F06E-4B88-87C7-8575D8127456}" type="presOf" srcId="{BC0BC135-0E94-4FF6-AFA8-E83AEB24AD70}" destId="{03DCAF1D-A9CA-42A9-8576-8FFF59B043BB}" srcOrd="0" destOrd="0" presId="urn:microsoft.com/office/officeart/2005/8/layout/default#1"/>
    <dgm:cxn modelId="{CBA78BAD-9BD0-4078-B71D-133AD74C9D37}" srcId="{AEB8372B-9E40-4EE7-9EB9-41B8ED3B3181}" destId="{BBBE1971-D0E2-41C1-85F1-759CAFD8CF75}" srcOrd="4" destOrd="0" parTransId="{738A10B6-16D0-459A-B536-B5E2770D02DC}" sibTransId="{A720387A-03EA-4559-940D-23715D317A7B}"/>
    <dgm:cxn modelId="{6A4A97E0-8F54-4C3E-9231-CCACF1C182EA}" srcId="{AEB8372B-9E40-4EE7-9EB9-41B8ED3B3181}" destId="{32E2CDE3-5DE8-4C42-B6BB-BB3D25CE7D0D}" srcOrd="3" destOrd="0" parTransId="{0F94598B-DD8E-41F2-9803-225CFA50BD8E}" sibTransId="{D269DF8E-8567-444C-B19F-6EBEEB28C9C2}"/>
    <dgm:cxn modelId="{8839B6A9-A69C-4549-B30E-7BCC47430542}" type="presOf" srcId="{AEB8372B-9E40-4EE7-9EB9-41B8ED3B3181}" destId="{4A3A9557-8A5A-4166-9676-651462B6B0BC}" srcOrd="0" destOrd="0" presId="urn:microsoft.com/office/officeart/2005/8/layout/default#1"/>
    <dgm:cxn modelId="{1A919851-67F4-406E-B218-A1F00F9E71C9}" srcId="{AEB8372B-9E40-4EE7-9EB9-41B8ED3B3181}" destId="{7224D535-C152-4418-B540-7A77C38324A0}" srcOrd="7" destOrd="0" parTransId="{4FA7C52E-1966-43D8-8678-AF9F32722A37}" sibTransId="{E3D9AA85-221A-4BE3-A837-0822456D7585}"/>
    <dgm:cxn modelId="{E5722289-F27B-4697-95C3-8222666AA6AE}" type="presOf" srcId="{47BD4411-9A4C-4630-98D9-9F661F6DA60B}" destId="{21533A0F-1BCB-4248-AD5C-724C3E5D4306}" srcOrd="0" destOrd="0" presId="urn:microsoft.com/office/officeart/2005/8/layout/default#1"/>
    <dgm:cxn modelId="{BBEE6C0C-2C50-47B5-ACD5-00A46049E156}" srcId="{AEB8372B-9E40-4EE7-9EB9-41B8ED3B3181}" destId="{43E108CC-6F03-4281-BC91-B85506CB6C52}" srcOrd="6" destOrd="0" parTransId="{4EC169D1-F221-4A28-B099-E3317AB747EC}" sibTransId="{F50ABB4E-0AE9-4179-98C5-3DC59C0E4510}"/>
    <dgm:cxn modelId="{3499B4BE-72D9-467B-AD6F-AE335DA1DC6C}" type="presOf" srcId="{4C050CF6-BB22-4466-80FF-0243763799E3}" destId="{ADD8151E-72D7-4536-838E-637F893E097F}" srcOrd="0" destOrd="0" presId="urn:microsoft.com/office/officeart/2005/8/layout/default#1"/>
    <dgm:cxn modelId="{CDE6C096-59F1-4AAE-B460-C8A782622A7E}" type="presOf" srcId="{BDDE066C-B63A-402B-A566-B2E28DADCE5C}" destId="{3F0254E9-5ACE-49DA-B4BE-09F27371C80C}" srcOrd="0" destOrd="0" presId="urn:microsoft.com/office/officeart/2005/8/layout/default#1"/>
    <dgm:cxn modelId="{DFED7622-2442-49DE-A6FA-775D86DF8DC4}" srcId="{AEB8372B-9E40-4EE7-9EB9-41B8ED3B3181}" destId="{4C050CF6-BB22-4466-80FF-0243763799E3}" srcOrd="1" destOrd="0" parTransId="{3A32C632-CEC9-43FF-A7D4-A7E625E0F983}" sibTransId="{D19CAA09-AFB1-48CF-8C33-B0A02D7D06E0}"/>
    <dgm:cxn modelId="{52D8BA9F-15BD-4A70-8C40-D2E154BDF4B5}" srcId="{AEB8372B-9E40-4EE7-9EB9-41B8ED3B3181}" destId="{BDDE066C-B63A-402B-A566-B2E28DADCE5C}" srcOrd="8" destOrd="0" parTransId="{EF51AA32-C6A3-4005-BB8B-0C5CCB88F8A1}" sibTransId="{8126FB5C-F972-46F0-9924-DAD33796C20E}"/>
    <dgm:cxn modelId="{15D60C95-5B85-4E3D-9736-BAC12799520E}" srcId="{AEB8372B-9E40-4EE7-9EB9-41B8ED3B3181}" destId="{BC0BC135-0E94-4FF6-AFA8-E83AEB24AD70}" srcOrd="5" destOrd="0" parTransId="{57770030-69F4-4425-AF3D-9A1C4543F7A6}" sibTransId="{F9F0C783-8AA2-410D-9B93-BC230B340CB1}"/>
    <dgm:cxn modelId="{F1776E4D-D2C6-4BCD-A1A8-7975628ACC41}" type="presOf" srcId="{7224D535-C152-4418-B540-7A77C38324A0}" destId="{F686E81F-37C2-4A10-8114-6FEFE9555805}" srcOrd="0" destOrd="0" presId="urn:microsoft.com/office/officeart/2005/8/layout/default#1"/>
    <dgm:cxn modelId="{85DF23EF-94BC-47E6-880B-9CCA3F389845}" type="presOf" srcId="{84FB534B-D433-416F-87A3-A15ED74FE4CA}" destId="{EDB9EE7C-D2FE-444A-AC7F-A7BF8FA41742}" srcOrd="0" destOrd="0" presId="urn:microsoft.com/office/officeart/2005/8/layout/default#1"/>
    <dgm:cxn modelId="{91EFE30C-A29E-451A-B488-DDDC46F9669E}" type="presOf" srcId="{43E108CC-6F03-4281-BC91-B85506CB6C52}" destId="{FD1E979A-7B6D-407F-AD4D-0EF1C15937D5}" srcOrd="0" destOrd="0" presId="urn:microsoft.com/office/officeart/2005/8/layout/default#1"/>
    <dgm:cxn modelId="{3CD681B3-2D85-4560-8EEC-7476618EB471}" type="presParOf" srcId="{4A3A9557-8A5A-4166-9676-651462B6B0BC}" destId="{21533A0F-1BCB-4248-AD5C-724C3E5D4306}" srcOrd="0" destOrd="0" presId="urn:microsoft.com/office/officeart/2005/8/layout/default#1"/>
    <dgm:cxn modelId="{BB2C1A27-9E31-4E2E-934F-A56AA356CCD0}" type="presParOf" srcId="{4A3A9557-8A5A-4166-9676-651462B6B0BC}" destId="{02161AC5-B597-4636-A23C-F47D77BF9594}" srcOrd="1" destOrd="0" presId="urn:microsoft.com/office/officeart/2005/8/layout/default#1"/>
    <dgm:cxn modelId="{52B03288-CB4A-4956-850D-61955D5F4635}" type="presParOf" srcId="{4A3A9557-8A5A-4166-9676-651462B6B0BC}" destId="{ADD8151E-72D7-4536-838E-637F893E097F}" srcOrd="2" destOrd="0" presId="urn:microsoft.com/office/officeart/2005/8/layout/default#1"/>
    <dgm:cxn modelId="{16697B46-B7D3-4ABC-AB87-50A6406E30CA}" type="presParOf" srcId="{4A3A9557-8A5A-4166-9676-651462B6B0BC}" destId="{64CD5708-5636-4549-B5D7-EAD31B76F372}" srcOrd="3" destOrd="0" presId="urn:microsoft.com/office/officeart/2005/8/layout/default#1"/>
    <dgm:cxn modelId="{5D64AD45-9643-448A-ABE6-6A18F2C47485}" type="presParOf" srcId="{4A3A9557-8A5A-4166-9676-651462B6B0BC}" destId="{EDB9EE7C-D2FE-444A-AC7F-A7BF8FA41742}" srcOrd="4" destOrd="0" presId="urn:microsoft.com/office/officeart/2005/8/layout/default#1"/>
    <dgm:cxn modelId="{F570F727-080A-4618-9DE2-CBDB6510D7F1}" type="presParOf" srcId="{4A3A9557-8A5A-4166-9676-651462B6B0BC}" destId="{BD59E6E6-E2C7-41CB-9834-0CD04676B638}" srcOrd="5" destOrd="0" presId="urn:microsoft.com/office/officeart/2005/8/layout/default#1"/>
    <dgm:cxn modelId="{5B4E9670-0386-4211-AD29-01F5B004BAAC}" type="presParOf" srcId="{4A3A9557-8A5A-4166-9676-651462B6B0BC}" destId="{E66597CA-F7AB-4E13-B12D-2C01048A9ED4}" srcOrd="6" destOrd="0" presId="urn:microsoft.com/office/officeart/2005/8/layout/default#1"/>
    <dgm:cxn modelId="{20B02586-54DB-4E2E-B2B3-8FFC610E04EC}" type="presParOf" srcId="{4A3A9557-8A5A-4166-9676-651462B6B0BC}" destId="{AED6816D-ABB9-4E7D-B9E9-52C08A9D5E9B}" srcOrd="7" destOrd="0" presId="urn:microsoft.com/office/officeart/2005/8/layout/default#1"/>
    <dgm:cxn modelId="{C054803A-A28F-4AD3-851D-2C0E103E5DF3}" type="presParOf" srcId="{4A3A9557-8A5A-4166-9676-651462B6B0BC}" destId="{29343404-8A79-400B-B797-F93D82263D84}" srcOrd="8" destOrd="0" presId="urn:microsoft.com/office/officeart/2005/8/layout/default#1"/>
    <dgm:cxn modelId="{F47CC405-0D8C-4C34-AC90-F97B58C0FBAF}" type="presParOf" srcId="{4A3A9557-8A5A-4166-9676-651462B6B0BC}" destId="{2876CD83-DAB3-4FC1-A8E8-E35C5B435D4F}" srcOrd="9" destOrd="0" presId="urn:microsoft.com/office/officeart/2005/8/layout/default#1"/>
    <dgm:cxn modelId="{A7B4BA11-CA88-4BFB-B6BF-C89299CCA2A0}" type="presParOf" srcId="{4A3A9557-8A5A-4166-9676-651462B6B0BC}" destId="{03DCAF1D-A9CA-42A9-8576-8FFF59B043BB}" srcOrd="10" destOrd="0" presId="urn:microsoft.com/office/officeart/2005/8/layout/default#1"/>
    <dgm:cxn modelId="{4490687A-4E5E-4DD2-A7CE-11BEE9C75781}" type="presParOf" srcId="{4A3A9557-8A5A-4166-9676-651462B6B0BC}" destId="{19325C54-A75D-46D9-B9CA-5B155704D638}" srcOrd="11" destOrd="0" presId="urn:microsoft.com/office/officeart/2005/8/layout/default#1"/>
    <dgm:cxn modelId="{A8D96388-D4CD-41AE-9845-A87428BD625A}" type="presParOf" srcId="{4A3A9557-8A5A-4166-9676-651462B6B0BC}" destId="{FD1E979A-7B6D-407F-AD4D-0EF1C15937D5}" srcOrd="12" destOrd="0" presId="urn:microsoft.com/office/officeart/2005/8/layout/default#1"/>
    <dgm:cxn modelId="{C8DC2CBE-5ECC-4E8C-A2E8-E80F55FD87AB}" type="presParOf" srcId="{4A3A9557-8A5A-4166-9676-651462B6B0BC}" destId="{FABE7356-8EC7-47C1-B931-B8CC2849048F}" srcOrd="13" destOrd="0" presId="urn:microsoft.com/office/officeart/2005/8/layout/default#1"/>
    <dgm:cxn modelId="{9BD780FF-6496-4F44-B9C2-3A0A8664D794}" type="presParOf" srcId="{4A3A9557-8A5A-4166-9676-651462B6B0BC}" destId="{F686E81F-37C2-4A10-8114-6FEFE9555805}" srcOrd="14" destOrd="0" presId="urn:microsoft.com/office/officeart/2005/8/layout/default#1"/>
    <dgm:cxn modelId="{0D11CEEE-37FD-4AB1-A46F-04F8ECA645E6}" type="presParOf" srcId="{4A3A9557-8A5A-4166-9676-651462B6B0BC}" destId="{A74FB318-0169-47DF-B936-E728ECD7A4BA}" srcOrd="15" destOrd="0" presId="urn:microsoft.com/office/officeart/2005/8/layout/default#1"/>
    <dgm:cxn modelId="{8A63D458-E956-4164-941F-E60B2E345171}" type="presParOf" srcId="{4A3A9557-8A5A-4166-9676-651462B6B0BC}" destId="{3F0254E9-5ACE-49DA-B4BE-09F27371C80C}" srcOrd="16"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20/11/2017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20/11/2017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sfbn-equality-diversity.org.uk/meaning.htm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107005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676654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2847662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Quiz slide</a:t>
            </a:r>
            <a:endParaRPr lang="en-GB" dirty="0"/>
          </a:p>
        </p:txBody>
      </p:sp>
      <p:sp>
        <p:nvSpPr>
          <p:cNvPr id="4" name="Slide Number Placeholder 3"/>
          <p:cNvSpPr>
            <a:spLocks noGrp="1"/>
          </p:cNvSpPr>
          <p:nvPr>
            <p:ph type="sldNum" sz="quarter" idx="10"/>
          </p:nvPr>
        </p:nvSpPr>
        <p:spPr/>
        <p:txBody>
          <a:bodyPr/>
          <a:lstStyle/>
          <a:p>
            <a:fld id="{058C5AAF-6AD9-44C0-A62B-A3E6C0F580B9}" type="slidenum">
              <a:rPr lang="en-US" smtClean="0"/>
              <a:pPr/>
              <a:t>4</a:t>
            </a:fld>
            <a:endParaRPr lang="en-US"/>
          </a:p>
        </p:txBody>
      </p:sp>
    </p:spTree>
    <p:extLst>
      <p:ext uri="{BB962C8B-B14F-4D97-AF65-F5344CB8AC3E}">
        <p14:creationId xmlns:p14="http://schemas.microsoft.com/office/powerpoint/2010/main" val="30527762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Equality is about creating a fairer society based on the legal obligations to comply with anti-discrimination legislation.  Equality protects people from being discriminated against on the grounds of group membership.</a:t>
            </a:r>
            <a:endParaRPr lang="en-US" sz="1200" kern="1200" dirty="0" smtClean="0">
              <a:solidFill>
                <a:schemeClr val="tx1"/>
              </a:solidFill>
              <a:latin typeface="+mn-lt"/>
              <a:ea typeface="+mn-ea"/>
              <a:cs typeface="+mn-cs"/>
            </a:endParaRPr>
          </a:p>
          <a:p>
            <a:r>
              <a:rPr lang="en-GB" sz="1200" u="sng" kern="1200" dirty="0" smtClean="0">
                <a:solidFill>
                  <a:schemeClr val="tx1"/>
                </a:solidFill>
                <a:latin typeface="+mn-lt"/>
                <a:ea typeface="+mn-ea"/>
                <a:cs typeface="+mn-cs"/>
                <a:hlinkClick r:id="rId3"/>
              </a:rPr>
              <a:t>http://www.sfbn-equality-diversity.org.uk/meaning.html</a:t>
            </a:r>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 </a:t>
            </a:r>
          </a:p>
          <a:p>
            <a:r>
              <a:rPr lang="en-GB" sz="1200" kern="1200" dirty="0" smtClean="0">
                <a:solidFill>
                  <a:schemeClr val="tx1"/>
                </a:solidFill>
                <a:latin typeface="+mn-lt"/>
                <a:ea typeface="+mn-ea"/>
                <a:cs typeface="+mn-cs"/>
              </a:rPr>
              <a:t>These are the 9 ‘protected characteristics’ that are offered protection under the Equality Act 2010.  This act </a:t>
            </a:r>
            <a:r>
              <a:rPr lang="en-US" sz="1200" kern="1200" dirty="0" smtClean="0">
                <a:solidFill>
                  <a:schemeClr val="tx1"/>
                </a:solidFill>
                <a:latin typeface="+mn-lt"/>
                <a:ea typeface="+mn-ea"/>
                <a:cs typeface="+mn-cs"/>
              </a:rPr>
              <a:t>consolidated 9 separate anti-discrimination legislations into a single Act.</a:t>
            </a: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D85991C-7D11-4149-A075-1CF6CA10090A}" type="slidenum">
              <a:rPr lang="en-US" smtClean="0"/>
              <a:pPr/>
              <a:t>5</a:t>
            </a:fld>
            <a:endParaRPr lang="en-US"/>
          </a:p>
        </p:txBody>
      </p:sp>
    </p:spTree>
    <p:extLst>
      <p:ext uri="{BB962C8B-B14F-4D97-AF65-F5344CB8AC3E}">
        <p14:creationId xmlns:p14="http://schemas.microsoft.com/office/powerpoint/2010/main" val="2350636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2750236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Which</a:t>
            </a:r>
            <a:r>
              <a:rPr lang="en-GB" baseline="0" dirty="0" smtClean="0"/>
              <a:t> of these do we share with others and which are unique to an individual?</a:t>
            </a:r>
          </a:p>
          <a:p>
            <a:r>
              <a:rPr lang="en-GB" baseline="0" dirty="0" smtClean="0"/>
              <a:t>Our background, culture, upbringing, genes, values, beliefs, motivations, </a:t>
            </a:r>
            <a:r>
              <a:rPr lang="en-GB" baseline="0" dirty="0" err="1" smtClean="0"/>
              <a:t>etc</a:t>
            </a:r>
            <a:r>
              <a:rPr lang="en-GB" baseline="0" dirty="0" smtClean="0"/>
              <a:t> all combine to make each person an individual, give them their own identity, or personality.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Personality is at the heart of individual difference.</a:t>
            </a:r>
          </a:p>
          <a:p>
            <a:endParaRPr lang="en-GB" baseline="0" dirty="0" smtClean="0"/>
          </a:p>
          <a:p>
            <a:r>
              <a:rPr lang="en-GB" baseline="0" dirty="0" smtClean="0"/>
              <a:t>Some people think we’re born a certain way (hereditary factors) others that we learn and change as we deal with the world around us (environmental) .    </a:t>
            </a:r>
          </a:p>
          <a:p>
            <a:endParaRPr lang="en-GB" baseline="0" dirty="0" smtClean="0"/>
          </a:p>
          <a:p>
            <a:r>
              <a:rPr lang="en-GB" baseline="0" dirty="0" smtClean="0"/>
              <a:t>All these factors come together in a big bowl of soup to make us what we are – we’re going to look at this in more detail today </a:t>
            </a:r>
          </a:p>
          <a:p>
            <a:endParaRPr lang="en-GB" baseline="0" dirty="0" smtClean="0"/>
          </a:p>
          <a:p>
            <a:r>
              <a:rPr lang="en-GB" baseline="0" dirty="0" smtClean="0"/>
              <a:t> </a:t>
            </a:r>
          </a:p>
          <a:p>
            <a:endParaRPr lang="en-GB" dirty="0" smtClean="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3078758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E3A65C65-52B4-4917-B2C4-89B98C3E818F}" type="slidenum">
              <a:rPr lang="en-US"/>
              <a:pPr/>
              <a:t>8</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679768" y="4715153"/>
            <a:ext cx="5438140" cy="4466987"/>
          </a:xfrm>
          <a:noFill/>
          <a:ln/>
        </p:spPr>
        <p:txBody>
          <a:bodyPr/>
          <a:lstStyle/>
          <a:p>
            <a:pPr eaLnBrk="1" hangingPunct="1"/>
            <a:r>
              <a:rPr lang="en-AU" baseline="0" dirty="0" smtClean="0"/>
              <a:t>Why are organisations interested in these individual attributes?</a:t>
            </a:r>
          </a:p>
          <a:p>
            <a:pPr eaLnBrk="1" hangingPunct="1"/>
            <a:r>
              <a:rPr lang="en-AU" baseline="0" dirty="0" smtClean="0"/>
              <a:t>Performance is an outcome of…</a:t>
            </a:r>
          </a:p>
          <a:p>
            <a:pPr eaLnBrk="1" hangingPunct="1"/>
            <a:r>
              <a:rPr lang="en-AU" baseline="0" dirty="0" smtClean="0"/>
              <a:t>People’s own personal attributes/characteristics (shown here as someone’s capacity to perform)</a:t>
            </a:r>
          </a:p>
          <a:p>
            <a:pPr eaLnBrk="1" hangingPunct="1"/>
            <a:r>
              <a:rPr lang="en-AU" baseline="0" dirty="0" smtClean="0"/>
              <a:t>How much effort they put in to their job / (their willingness to perform)</a:t>
            </a:r>
          </a:p>
          <a:p>
            <a:pPr eaLnBrk="1" hangingPunct="1"/>
            <a:r>
              <a:rPr lang="en-AU" baseline="0" dirty="0" smtClean="0"/>
              <a:t>How much support they get from the organisation  (their opportunity to perform) </a:t>
            </a:r>
          </a:p>
          <a:p>
            <a:pPr eaLnBrk="1" hangingPunct="1"/>
            <a:endParaRPr lang="en-AU" baseline="0" dirty="0" smtClean="0"/>
          </a:p>
          <a:p>
            <a:pPr eaLnBrk="1" hangingPunct="1"/>
            <a:endParaRPr lang="en-AU" dirty="0" smtClean="0"/>
          </a:p>
        </p:txBody>
      </p:sp>
    </p:spTree>
    <p:extLst>
      <p:ext uri="{BB962C8B-B14F-4D97-AF65-F5344CB8AC3E}">
        <p14:creationId xmlns:p14="http://schemas.microsoft.com/office/powerpoint/2010/main" val="3163416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98DD1057-A1F9-4230-B00F-1908EEE5DA5B}" type="slidenum">
              <a:rPr lang="en-US"/>
              <a:pPr/>
              <a:t>9</a:t>
            </a:fld>
            <a:endParaRPr 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xfrm>
            <a:off x="679768" y="4715153"/>
            <a:ext cx="5438140" cy="4466987"/>
          </a:xfrm>
          <a:noFill/>
          <a:ln/>
        </p:spPr>
        <p:txBody>
          <a:bodyPr/>
          <a:lstStyle/>
          <a:p>
            <a:pPr eaLnBrk="1" hangingPunct="1"/>
            <a:r>
              <a:rPr lang="en-AU" dirty="0" smtClean="0"/>
              <a:t>Several things are important when we look at individual</a:t>
            </a:r>
            <a:r>
              <a:rPr lang="en-AU" baseline="0" dirty="0" smtClean="0"/>
              <a:t> characteristics/attributes</a:t>
            </a:r>
          </a:p>
          <a:p>
            <a:pPr eaLnBrk="1" hangingPunct="1"/>
            <a:endParaRPr lang="en-AU" baseline="0" dirty="0" smtClean="0"/>
          </a:p>
          <a:p>
            <a:pPr eaLnBrk="1" hangingPunct="1">
              <a:buFontTx/>
              <a:buChar char="-"/>
            </a:pPr>
            <a:r>
              <a:rPr lang="en-AU" baseline="0" dirty="0" smtClean="0"/>
              <a:t>Demographic factors – e.g. gender, age, ethnic origin</a:t>
            </a:r>
          </a:p>
          <a:p>
            <a:pPr eaLnBrk="1" hangingPunct="1">
              <a:buFontTx/>
              <a:buChar char="-"/>
            </a:pPr>
            <a:r>
              <a:rPr lang="en-AU" baseline="0" dirty="0" smtClean="0"/>
              <a:t>Competency characteristics e.g. Aptitude or ability or what a person can do</a:t>
            </a:r>
          </a:p>
          <a:p>
            <a:pPr eaLnBrk="1" hangingPunct="1">
              <a:buFontTx/>
              <a:buChar char="-"/>
            </a:pPr>
            <a:r>
              <a:rPr lang="en-AU" baseline="0" dirty="0" smtClean="0"/>
              <a:t>Personality characteristics – those things which affect a person’s individual characteristic behaviour </a:t>
            </a:r>
          </a:p>
          <a:p>
            <a:pPr eaLnBrk="1" hangingPunct="1">
              <a:buFontTx/>
              <a:buChar char="-"/>
            </a:pPr>
            <a:endParaRPr lang="en-AU" baseline="0" dirty="0" smtClean="0"/>
          </a:p>
          <a:p>
            <a:pPr eaLnBrk="1" hangingPunct="1">
              <a:buFontTx/>
              <a:buChar char="-"/>
            </a:pPr>
            <a:r>
              <a:rPr lang="en-AU" baseline="0" dirty="0" smtClean="0"/>
              <a:t>Plus the values, attitudes and perceptions we all have which affect how we see the world.</a:t>
            </a:r>
          </a:p>
          <a:p>
            <a:pPr eaLnBrk="1" hangingPunct="1">
              <a:buFontTx/>
              <a:buChar char="-"/>
            </a:pPr>
            <a:endParaRPr lang="en-AU" baseline="0" dirty="0" smtClean="0"/>
          </a:p>
          <a:p>
            <a:pPr eaLnBrk="1" hangingPunct="1">
              <a:buFontTx/>
              <a:buNone/>
            </a:pPr>
            <a:r>
              <a:rPr lang="en-AU" baseline="0" dirty="0" smtClean="0"/>
              <a:t>How important each of these are depends on what we’re going and the type of job involved.</a:t>
            </a:r>
          </a:p>
          <a:p>
            <a:pPr eaLnBrk="1" hangingPunct="1">
              <a:buFontTx/>
              <a:buNone/>
            </a:pPr>
            <a:endParaRPr lang="en-AU" baseline="0" dirty="0" smtClean="0"/>
          </a:p>
          <a:p>
            <a:pPr eaLnBrk="1" hangingPunct="1">
              <a:buFontTx/>
              <a:buNone/>
            </a:pPr>
            <a:r>
              <a:rPr lang="en-AU" baseline="0" dirty="0" smtClean="0"/>
              <a:t>Our own attributes should wherever possible try to match job or task needs to make job performance possible. – if people have to do something they don’t like they may do it less well than something they prefer doing.   </a:t>
            </a:r>
            <a:endParaRPr lang="en-AU" dirty="0" smtClean="0"/>
          </a:p>
        </p:txBody>
      </p:sp>
    </p:spTree>
    <p:extLst>
      <p:ext uri="{BB962C8B-B14F-4D97-AF65-F5344CB8AC3E}">
        <p14:creationId xmlns:p14="http://schemas.microsoft.com/office/powerpoint/2010/main" val="1886777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is personality?</a:t>
            </a:r>
          </a:p>
          <a:p>
            <a:r>
              <a:rPr lang="en-GB" dirty="0" smtClean="0"/>
              <a:t>Personality’s a term often used to explain people’s differences – a single factor that’s different about them compared to others.  </a:t>
            </a:r>
          </a:p>
          <a:p>
            <a:endParaRPr lang="en-GB" dirty="0" smtClean="0"/>
          </a:p>
          <a:p>
            <a:r>
              <a:rPr lang="en-GB" dirty="0" smtClean="0"/>
              <a:t>What types of things do we say about peoples personality – ‘outgoing personality’  or  ‘she’s shy’.  Introvert/extrovert / she’s like her mother / it’s the way he was brought up / she’s a born leader </a:t>
            </a:r>
          </a:p>
          <a:p>
            <a:endParaRPr lang="en-GB" baseline="0" dirty="0" smtClean="0"/>
          </a:p>
          <a:p>
            <a:r>
              <a:rPr lang="en-GB" baseline="0" dirty="0" smtClean="0"/>
              <a:t>The definition given here focuses on a person’s stable characteristics – as evidenced by their normal or consistent behaviour.  How they generally deal with the world around them – how they think, feel and behave a person. </a:t>
            </a:r>
          </a:p>
          <a:p>
            <a:endParaRPr lang="en-GB" baseline="0" dirty="0" smtClean="0"/>
          </a:p>
          <a:p>
            <a:r>
              <a:rPr lang="en-GB" dirty="0" smtClean="0"/>
              <a:t>Some personality characteristics</a:t>
            </a:r>
            <a:r>
              <a:rPr lang="en-GB" baseline="0" dirty="0" smtClean="0"/>
              <a:t> are shown here – </a:t>
            </a:r>
          </a:p>
          <a:p>
            <a:endParaRPr lang="en-GB" baseline="0" dirty="0" smtClean="0"/>
          </a:p>
          <a:p>
            <a:r>
              <a:rPr lang="en-GB" baseline="0" dirty="0" smtClean="0"/>
              <a:t>Have you ever been shocked by someone who behaves ‘out of character’? i.e. Not in the way you’d normally expect them to behave?  You’d only feel that way if you were used to them ‘behaving normally’ beforehand.  </a:t>
            </a:r>
          </a:p>
          <a:p>
            <a:endParaRPr lang="en-GB" baseline="0" dirty="0" smtClean="0"/>
          </a:p>
          <a:p>
            <a:r>
              <a:rPr lang="en-GB" baseline="0" dirty="0" smtClean="0"/>
              <a:t>In work managers need to identify and read people’s behaviour to manage working relationships correctly.  </a:t>
            </a:r>
          </a:p>
          <a:p>
            <a:endParaRPr lang="en-GB" baseline="0"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10</a:t>
            </a:fld>
            <a:endParaRPr lang="en-GB"/>
          </a:p>
        </p:txBody>
      </p:sp>
    </p:spTree>
    <p:extLst>
      <p:ext uri="{BB962C8B-B14F-4D97-AF65-F5344CB8AC3E}">
        <p14:creationId xmlns:p14="http://schemas.microsoft.com/office/powerpoint/2010/main" val="10680819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64B25E-8E46-4413-A806-F73D9C5A63DD}" type="slidenum">
              <a:rPr lang="en-GB"/>
              <a:pPr/>
              <a:t>11</a:t>
            </a:fld>
            <a:endParaRPr lang="en-GB"/>
          </a:p>
        </p:txBody>
      </p:sp>
      <p:sp>
        <p:nvSpPr>
          <p:cNvPr id="209922" name="Rectangle 2"/>
          <p:cNvSpPr>
            <a:spLocks noGrp="1" noRot="1" noChangeAspect="1" noChangeArrowheads="1" noTextEdit="1"/>
          </p:cNvSpPr>
          <p:nvPr>
            <p:ph type="sldImg"/>
          </p:nvPr>
        </p:nvSpPr>
        <p:spPr>
          <a:ln/>
        </p:spPr>
      </p:sp>
      <p:sp>
        <p:nvSpPr>
          <p:cNvPr id="209923" name="Rectangle 3"/>
          <p:cNvSpPr>
            <a:spLocks noGrp="1" noChangeArrowheads="1"/>
          </p:cNvSpPr>
          <p:nvPr>
            <p:ph type="body" idx="1"/>
          </p:nvPr>
        </p:nvSpPr>
        <p:spPr/>
        <p:txBody>
          <a:bodyPr/>
          <a:lstStyle/>
          <a:p>
            <a:r>
              <a:rPr lang="en-US" dirty="0" smtClean="0">
                <a:latin typeface="Arial" charset="0"/>
              </a:rPr>
              <a:t>How are personalities made up.</a:t>
            </a:r>
            <a:endParaRPr lang="en-US" dirty="0">
              <a:latin typeface="Arial" charset="0"/>
            </a:endParaRPr>
          </a:p>
        </p:txBody>
      </p:sp>
    </p:spTree>
    <p:extLst>
      <p:ext uri="{BB962C8B-B14F-4D97-AF65-F5344CB8AC3E}">
        <p14:creationId xmlns:p14="http://schemas.microsoft.com/office/powerpoint/2010/main" val="1962975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 are we</a:t>
            </a:r>
            <a:r>
              <a:rPr lang="en-GB" baseline="0" dirty="0" smtClean="0"/>
              <a:t> born with our personalities or are they made as we go through life?   Does our personality change over time? </a:t>
            </a:r>
          </a:p>
          <a:p>
            <a:r>
              <a:rPr lang="en-GB" baseline="0" dirty="0" smtClean="0"/>
              <a:t>Can we compare different people’s different personalities and draw meaningful conclusions about them? </a:t>
            </a:r>
          </a:p>
          <a:p>
            <a:endParaRPr lang="en-GB" baseline="0" dirty="0" smtClean="0"/>
          </a:p>
          <a:p>
            <a:r>
              <a:rPr lang="en-GB" baseline="0" dirty="0" smtClean="0"/>
              <a:t>We need some theories to help do this</a:t>
            </a:r>
          </a:p>
          <a:p>
            <a:endParaRPr lang="en-GB" baseline="0" dirty="0" smtClean="0"/>
          </a:p>
        </p:txBody>
      </p:sp>
      <p:sp>
        <p:nvSpPr>
          <p:cNvPr id="4" name="Slide Number Placeholder 3"/>
          <p:cNvSpPr>
            <a:spLocks noGrp="1"/>
          </p:cNvSpPr>
          <p:nvPr>
            <p:ph type="sldNum" sz="quarter" idx="10"/>
          </p:nvPr>
        </p:nvSpPr>
        <p:spPr/>
        <p:txBody>
          <a:bodyPr/>
          <a:lstStyle/>
          <a:p>
            <a:fld id="{80948AD5-76BC-478E-8D73-01AEAEFCEE58}" type="slidenum">
              <a:rPr lang="en-GB" smtClean="0"/>
              <a:pPr/>
              <a:t>12</a:t>
            </a:fld>
            <a:endParaRPr lang="en-GB"/>
          </a:p>
        </p:txBody>
      </p:sp>
    </p:spTree>
    <p:extLst>
      <p:ext uri="{BB962C8B-B14F-4D97-AF65-F5344CB8AC3E}">
        <p14:creationId xmlns:p14="http://schemas.microsoft.com/office/powerpoint/2010/main" val="2292975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smtClean="0"/>
              <a:t>2 main</a:t>
            </a:r>
            <a:r>
              <a:rPr lang="en-GB" baseline="0" dirty="0" smtClean="0"/>
              <a:t> approaches to the study of personality – </a:t>
            </a:r>
            <a:r>
              <a:rPr lang="en-GB" baseline="0" dirty="0" err="1" smtClean="0"/>
              <a:t>nomothetic</a:t>
            </a:r>
            <a:r>
              <a:rPr lang="en-GB" baseline="0" dirty="0" smtClean="0"/>
              <a:t> and idiographic.  </a:t>
            </a:r>
          </a:p>
          <a:p>
            <a:endParaRPr lang="en-GB" baseline="0" dirty="0" smtClean="0"/>
          </a:p>
          <a:p>
            <a:r>
              <a:rPr lang="en-GB" baseline="0" dirty="0" err="1" smtClean="0"/>
              <a:t>Nomothetic</a:t>
            </a:r>
            <a:r>
              <a:rPr lang="en-GB" baseline="0" dirty="0" smtClean="0"/>
              <a:t> – ‘scientific’ approach –  </a:t>
            </a:r>
          </a:p>
          <a:p>
            <a:r>
              <a:rPr lang="en-GB" baseline="0" dirty="0" smtClean="0"/>
              <a:t> - argues personality is more or less fixed and various elements of it (called ‘traits’ or characteristics) are the same from person to person.  A person has a selection of these traits which tend to go together in clusters making different people have different personalities.  </a:t>
            </a:r>
          </a:p>
          <a:p>
            <a:r>
              <a:rPr lang="en-GB" baseline="0" dirty="0" smtClean="0"/>
              <a:t>These can be </a:t>
            </a:r>
            <a:r>
              <a:rPr lang="en-GB" u="sng" baseline="0" dirty="0" smtClean="0"/>
              <a:t>measured</a:t>
            </a:r>
            <a:r>
              <a:rPr lang="en-GB" baseline="0" dirty="0" smtClean="0"/>
              <a:t> – useful for managers when, for example, recruiting and selecting people.  By measuring them we can compare them between different people and draw conclusions as a result.  Managers have to understand people at work.   </a:t>
            </a:r>
          </a:p>
          <a:p>
            <a:r>
              <a:rPr lang="en-GB" baseline="0" dirty="0" smtClean="0"/>
              <a:t>It’s the WHAT approach – what’s an individual’s personality</a:t>
            </a:r>
          </a:p>
          <a:p>
            <a:endParaRPr lang="en-GB" baseline="0" dirty="0" smtClean="0"/>
          </a:p>
          <a:p>
            <a:endParaRPr lang="en-GB" baseline="0" dirty="0" smtClean="0"/>
          </a:p>
          <a:p>
            <a:r>
              <a:rPr lang="en-GB" baseline="0" dirty="0" smtClean="0"/>
              <a:t>Q – think of a job which ideally requires a calm personality?   Air traffic controller</a:t>
            </a:r>
          </a:p>
          <a:p>
            <a:r>
              <a:rPr lang="en-GB" baseline="0" dirty="0" smtClean="0"/>
              <a:t>Q - A more excitable person would be better suited to what sort of job perhaps?  Entertainer,  Salesman perhaps? </a:t>
            </a:r>
          </a:p>
          <a:p>
            <a:endParaRPr lang="en-GB" baseline="0" dirty="0" smtClean="0"/>
          </a:p>
          <a:p>
            <a:r>
              <a:rPr lang="en-GB" baseline="0" dirty="0" smtClean="0"/>
              <a:t>Idiographic – ‘holistic’ approach – looking at the whole – the world makes us what we are</a:t>
            </a:r>
          </a:p>
          <a:p>
            <a:pPr>
              <a:buFontTx/>
              <a:buChar char="-"/>
            </a:pPr>
            <a:r>
              <a:rPr lang="en-GB" baseline="0" dirty="0" smtClean="0"/>
              <a:t>Argues personality develops through a person’s interaction with the environment, their experiences in life, and is based on how the person sees him or herself.  This means you can really only look at an individual’s personality at a set point in time – you take an imaginary photograph and analyse it.  </a:t>
            </a:r>
          </a:p>
          <a:p>
            <a:pPr>
              <a:buFontTx/>
              <a:buChar char="-"/>
            </a:pPr>
            <a:endParaRPr lang="en-GB" baseline="0" dirty="0" smtClean="0"/>
          </a:p>
          <a:p>
            <a:pPr>
              <a:buFontTx/>
              <a:buNone/>
            </a:pPr>
            <a:r>
              <a:rPr lang="en-GB" baseline="0" dirty="0" smtClean="0"/>
              <a:t>Here a manager would have to look at the totality of the person to understand them at work, not just at the workplace itself – social relationships, behaviours etc – help us understand their motivations, team relationships, aspirations.  </a:t>
            </a:r>
          </a:p>
          <a:p>
            <a:pPr>
              <a:buFontTx/>
              <a:buChar char="-"/>
            </a:pPr>
            <a:endParaRPr lang="en-GB" baseline="0" dirty="0" smtClean="0"/>
          </a:p>
          <a:p>
            <a:pPr>
              <a:buFontTx/>
              <a:buNone/>
            </a:pPr>
            <a:r>
              <a:rPr lang="en-GB" baseline="0" dirty="0" smtClean="0"/>
              <a:t>So here people are unique beings – personality develops and can change as people interact with the world around them – all that measuring and scoring is not necessary because different people will by definition respond in different ways – you can’t assess it through giving them a questionnaire to complete.  </a:t>
            </a:r>
          </a:p>
          <a:p>
            <a:pPr>
              <a:buFontTx/>
              <a:buChar char="-"/>
            </a:pPr>
            <a:endParaRPr lang="en-GB" baseline="0" dirty="0" smtClean="0"/>
          </a:p>
          <a:p>
            <a:pPr>
              <a:buFontTx/>
              <a:buChar char="-"/>
            </a:pPr>
            <a:r>
              <a:rPr lang="en-GB" baseline="0" dirty="0" smtClean="0"/>
              <a:t>It’s the WHY approach – why is their personality this way. – people are unique, their personality develops and is shaped by the world – no need to measure as everyone’s different and responds differently </a:t>
            </a:r>
          </a:p>
          <a:p>
            <a:pPr>
              <a:buFontTx/>
              <a:buNone/>
            </a:pPr>
            <a:r>
              <a:rPr lang="en-GB" baseline="0" dirty="0" smtClean="0"/>
              <a:t> </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13</a:t>
            </a:fld>
            <a:endParaRPr lang="en-GB"/>
          </a:p>
        </p:txBody>
      </p:sp>
    </p:spTree>
    <p:extLst>
      <p:ext uri="{BB962C8B-B14F-4D97-AF65-F5344CB8AC3E}">
        <p14:creationId xmlns:p14="http://schemas.microsoft.com/office/powerpoint/2010/main" val="14639989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Mnemonic</a:t>
            </a:r>
            <a:r>
              <a:rPr lang="en-GB" baseline="0" dirty="0" smtClean="0"/>
              <a:t> will help you to remember – the opposite is given also for comparison.</a:t>
            </a:r>
          </a:p>
          <a:p>
            <a:r>
              <a:rPr lang="en-GB" baseline="0" dirty="0" smtClean="0"/>
              <a:t>There is a broad body of evidence that these five dimensions provide a common basis by which to capture distinct difference between people. </a:t>
            </a:r>
          </a:p>
          <a:p>
            <a:endParaRPr lang="en-GB" baseline="0" dirty="0" smtClean="0"/>
          </a:p>
          <a:p>
            <a:r>
              <a:rPr lang="en-GB" baseline="0" dirty="0" smtClean="0"/>
              <a:t>O – how curious, open, interested, adaptable are we?  Do we resist change?  Like new experiences or prefer routine?</a:t>
            </a:r>
          </a:p>
          <a:p>
            <a:r>
              <a:rPr lang="en-GB" baseline="0" dirty="0" smtClean="0"/>
              <a:t>C – how organised, dependable, focused on detail, disorganised, unreliable, give up easily</a:t>
            </a:r>
          </a:p>
          <a:p>
            <a:r>
              <a:rPr lang="en-GB" baseline="0" dirty="0" smtClean="0"/>
              <a:t>E – do we like the social side of dealing with people, events, relationships (tend to be outgoing, sociable, talkative)  or introverted – quieter, happier spending time along with few close friends.</a:t>
            </a:r>
          </a:p>
          <a:p>
            <a:r>
              <a:rPr lang="en-GB" baseline="0" dirty="0" smtClean="0"/>
              <a:t>A – friendly, helpful, reliable or disagreeable, </a:t>
            </a:r>
            <a:r>
              <a:rPr lang="en-GB" baseline="0" dirty="0" err="1" smtClean="0"/>
              <a:t>unco</a:t>
            </a:r>
            <a:r>
              <a:rPr lang="en-GB" baseline="0" dirty="0" smtClean="0"/>
              <a:t>-operative, argumentative </a:t>
            </a:r>
          </a:p>
          <a:p>
            <a:r>
              <a:rPr lang="en-GB" baseline="0" dirty="0" smtClean="0"/>
              <a:t>N – secure, resilient, calm or anxious, reactive, moody </a:t>
            </a:r>
          </a:p>
          <a:p>
            <a:endParaRPr lang="en-GB" baseline="0" dirty="0" smtClean="0"/>
          </a:p>
          <a:p>
            <a:r>
              <a:rPr lang="en-GB" baseline="0" dirty="0" smtClean="0"/>
              <a:t>Taking this test requires a questionnaire to be completed which once scored give positive or negative scores for each of these factors.  Differences can help explain differences between people.  High scores on conscientiousness and stability seem the two which seem to most affect people’s work performance.</a:t>
            </a:r>
          </a:p>
          <a:p>
            <a:endParaRPr lang="en-GB" baseline="0" dirty="0" smtClean="0"/>
          </a:p>
        </p:txBody>
      </p:sp>
      <p:sp>
        <p:nvSpPr>
          <p:cNvPr id="4" name="Slide Number Placeholder 3"/>
          <p:cNvSpPr>
            <a:spLocks noGrp="1"/>
          </p:cNvSpPr>
          <p:nvPr>
            <p:ph type="sldNum" sz="quarter" idx="10"/>
          </p:nvPr>
        </p:nvSpPr>
        <p:spPr/>
        <p:txBody>
          <a:bodyPr/>
          <a:lstStyle/>
          <a:p>
            <a:fld id="{80948AD5-76BC-478E-8D73-01AEAEFCEE58}" type="slidenum">
              <a:rPr lang="en-GB" smtClean="0"/>
              <a:pPr/>
              <a:t>14</a:t>
            </a:fld>
            <a:endParaRPr lang="en-GB"/>
          </a:p>
        </p:txBody>
      </p:sp>
    </p:spTree>
    <p:extLst>
      <p:ext uri="{BB962C8B-B14F-4D97-AF65-F5344CB8AC3E}">
        <p14:creationId xmlns:p14="http://schemas.microsoft.com/office/powerpoint/2010/main" val="1400728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Now we turn to the idiographic theories</a:t>
            </a:r>
            <a:r>
              <a:rPr lang="en-GB" baseline="0" dirty="0" smtClean="0"/>
              <a:t> – the WHY side of things – it looks at whole people as they are and as they change over time.  </a:t>
            </a:r>
          </a:p>
          <a:p>
            <a:endParaRPr lang="en-GB" baseline="0" dirty="0" smtClean="0"/>
          </a:p>
          <a:p>
            <a:r>
              <a:rPr lang="en-GB" baseline="0" dirty="0" smtClean="0"/>
              <a:t>Here personality is a complex product of a dynamic process of personal development and growth – how someone interacts with their environment and other people through experience.</a:t>
            </a:r>
          </a:p>
          <a:p>
            <a:endParaRPr lang="en-GB" dirty="0" smtClean="0"/>
          </a:p>
          <a:p>
            <a:r>
              <a:rPr lang="en-GB" dirty="0" smtClean="0"/>
              <a:t>Here as</a:t>
            </a:r>
            <a:r>
              <a:rPr lang="en-GB" baseline="0" dirty="0" smtClean="0"/>
              <a:t> we go through life we develop through stages by age – see right hand column – there are different tensions and conflicts which need to be resolved at every age </a:t>
            </a:r>
          </a:p>
          <a:p>
            <a:r>
              <a:rPr lang="en-GB" baseline="0" dirty="0" smtClean="0"/>
              <a:t>– do it right and you get a healthy personality,</a:t>
            </a:r>
          </a:p>
          <a:p>
            <a:r>
              <a:rPr lang="en-GB" baseline="0" dirty="0" smtClean="0"/>
              <a:t> whereas do it wrong early on and you get problems later.  </a:t>
            </a:r>
          </a:p>
          <a:p>
            <a:endParaRPr lang="en-GB" baseline="0" dirty="0" smtClean="0"/>
          </a:p>
          <a:p>
            <a:r>
              <a:rPr lang="en-GB" baseline="0" dirty="0" smtClean="0"/>
              <a:t>Q – agree with that broad assessment? </a:t>
            </a:r>
          </a:p>
          <a:p>
            <a:endParaRPr lang="en-GB" baseline="0" dirty="0" smtClean="0"/>
          </a:p>
          <a:p>
            <a:r>
              <a:rPr lang="en-GB" dirty="0" smtClean="0"/>
              <a:t>Early childhood</a:t>
            </a:r>
            <a:r>
              <a:rPr lang="en-GB" baseline="0" dirty="0" smtClean="0"/>
              <a:t> is important in shaping how we see things later on in life, but we evolve at every stage</a:t>
            </a:r>
          </a:p>
          <a:p>
            <a:r>
              <a:rPr lang="en-GB" baseline="0" dirty="0" smtClean="0"/>
              <a:t>So at different times in our lives some things will ‘feel right’</a:t>
            </a:r>
          </a:p>
          <a:p>
            <a:r>
              <a:rPr lang="en-GB" baseline="0" dirty="0" smtClean="0"/>
              <a:t>For managers it suggests that what’s most important to you will change with your age – your motivation and goals may therefore change </a:t>
            </a:r>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20</a:t>
            </a:fld>
            <a:endParaRPr lang="en-GB"/>
          </a:p>
        </p:txBody>
      </p:sp>
    </p:spTree>
    <p:extLst>
      <p:ext uri="{BB962C8B-B14F-4D97-AF65-F5344CB8AC3E}">
        <p14:creationId xmlns:p14="http://schemas.microsoft.com/office/powerpoint/2010/main" val="40493752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the Myers Briggs Type Indicator (MBTI) is a famous way of examining the links between personality type, jobs and management style.  He argues people are most attracted to the sort of work which allows them to express and use their own personality type the best – we should do what we like and works for us.  </a:t>
            </a:r>
          </a:p>
          <a:p>
            <a:endParaRPr lang="en-GB" baseline="0" dirty="0" smtClean="0"/>
          </a:p>
          <a:p>
            <a:r>
              <a:rPr lang="en-GB" baseline="0" dirty="0" smtClean="0"/>
              <a:t>We match ourselves up to the right job – then people are likely to perhaps be happier and more productive as a result.</a:t>
            </a:r>
          </a:p>
          <a:p>
            <a:endParaRPr lang="en-GB" baseline="0" dirty="0" smtClean="0"/>
          </a:p>
          <a:p>
            <a:r>
              <a:rPr lang="en-GB" baseline="0" dirty="0" smtClean="0"/>
              <a:t>4 universal aspects of everyone’s personality – ‘archetypes’</a:t>
            </a:r>
          </a:p>
          <a:p>
            <a:r>
              <a:rPr lang="en-GB" baseline="0" dirty="0" smtClean="0"/>
              <a:t>We all want to get to the top of Maslow’s hierarchy of needs (self actualisation)</a:t>
            </a:r>
          </a:p>
          <a:p>
            <a:r>
              <a:rPr lang="en-GB" baseline="0" dirty="0" smtClean="0"/>
              <a:t>- We all have a dark side, masculine and feminine qualities, and a persona (a role we play)</a:t>
            </a:r>
          </a:p>
          <a:p>
            <a:endParaRPr lang="en-GB" baseline="0" dirty="0" smtClean="0"/>
          </a:p>
          <a:p>
            <a:endParaRPr lang="en-GB" baseline="0" dirty="0" smtClean="0"/>
          </a:p>
          <a:p>
            <a:endParaRPr lang="en-GB" baseline="0" dirty="0" smtClean="0"/>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21</a:t>
            </a:fld>
            <a:endParaRPr lang="en-GB"/>
          </a:p>
        </p:txBody>
      </p:sp>
    </p:spTree>
    <p:extLst>
      <p:ext uri="{BB962C8B-B14F-4D97-AF65-F5344CB8AC3E}">
        <p14:creationId xmlns:p14="http://schemas.microsoft.com/office/powerpoint/2010/main" val="8505678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Myers Briggs developed this into leadership types as</a:t>
            </a:r>
            <a:r>
              <a:rPr lang="en-GB" baseline="0" dirty="0" smtClean="0"/>
              <a:t> we see here.  Mullins p137 for the detail</a:t>
            </a:r>
          </a:p>
          <a:p>
            <a:endParaRPr lang="en-GB" baseline="0" dirty="0" smtClean="0"/>
          </a:p>
          <a:p>
            <a:r>
              <a:rPr lang="en-GB" baseline="0" dirty="0" smtClean="0"/>
              <a:t>It measures a person’s Intuition (I), Sensation (S), Thinking (T), and Feeling (F)  - widely used today.  We’ll be doing this in our next tutorial so you can see how you all turn out on the scale.  </a:t>
            </a:r>
          </a:p>
          <a:p>
            <a:endParaRPr lang="en-GB" baseline="0" dirty="0" smtClean="0"/>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22</a:t>
            </a:fld>
            <a:endParaRPr lang="en-GB"/>
          </a:p>
        </p:txBody>
      </p:sp>
    </p:spTree>
    <p:extLst>
      <p:ext uri="{BB962C8B-B14F-4D97-AF65-F5344CB8AC3E}">
        <p14:creationId xmlns:p14="http://schemas.microsoft.com/office/powerpoint/2010/main" val="30634075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a:t>
            </a:r>
            <a:r>
              <a:rPr lang="en-GB" baseline="0" dirty="0" smtClean="0"/>
              <a:t> do you think?  Why/why not? </a:t>
            </a:r>
          </a:p>
          <a:p>
            <a:r>
              <a:rPr lang="en-GB" baseline="0" dirty="0" smtClean="0"/>
              <a:t>Can you lie?  What’s ‘desirable’ and what isn’t – who decides?  Do we want people who’ll do as they’re told or to be creative?  Are they reliable predictors of future behaviour, just a guide or flawed?</a:t>
            </a:r>
          </a:p>
          <a:p>
            <a:endParaRPr lang="en-GB" baseline="0" dirty="0" smtClean="0"/>
          </a:p>
          <a:p>
            <a:r>
              <a:rPr lang="en-GB" baseline="0" dirty="0" smtClean="0"/>
              <a:t>Lots of things will affect job performance not just personality – dangerous to over-rely on this.</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23</a:t>
            </a:fld>
            <a:endParaRPr lang="en-GB"/>
          </a:p>
        </p:txBody>
      </p:sp>
    </p:spTree>
    <p:extLst>
      <p:ext uri="{BB962C8B-B14F-4D97-AF65-F5344CB8AC3E}">
        <p14:creationId xmlns:p14="http://schemas.microsoft.com/office/powerpoint/2010/main" val="13885550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Why does all this personality stuff matter to us</a:t>
            </a:r>
            <a:r>
              <a:rPr lang="en-GB" baseline="0" dirty="0" smtClean="0"/>
              <a:t> in the world of work?</a:t>
            </a:r>
          </a:p>
          <a:p>
            <a:endParaRPr lang="en-GB" baseline="0" dirty="0" smtClean="0"/>
          </a:p>
          <a:p>
            <a:r>
              <a:rPr lang="en-GB" baseline="0" dirty="0" smtClean="0"/>
              <a:t>Recruitment and selection – personality important in determining suitability for a job</a:t>
            </a:r>
          </a:p>
          <a:p>
            <a:r>
              <a:rPr lang="en-GB" baseline="0" dirty="0" smtClean="0"/>
              <a:t>Take hospitality industry – why would it be important there? </a:t>
            </a:r>
          </a:p>
          <a:p>
            <a:endParaRPr lang="en-GB" baseline="0" dirty="0" smtClean="0"/>
          </a:p>
          <a:p>
            <a:r>
              <a:rPr lang="en-GB" baseline="0" dirty="0" smtClean="0"/>
              <a:t>Done by interview but increasingly psychometric tests as discussed earlier  - but are they reliable?  </a:t>
            </a:r>
          </a:p>
          <a:p>
            <a:r>
              <a:rPr lang="en-GB" baseline="0" dirty="0" smtClean="0"/>
              <a:t>Can they be faked?</a:t>
            </a:r>
          </a:p>
          <a:p>
            <a:r>
              <a:rPr lang="en-GB" baseline="0" dirty="0" smtClean="0"/>
              <a:t>Does what they tell us about how people are outside work matter to how people do their jobs in practice? </a:t>
            </a:r>
          </a:p>
          <a:p>
            <a:r>
              <a:rPr lang="en-GB" baseline="0" dirty="0" smtClean="0"/>
              <a:t>Are they an infringement of personal privacy/a form of social engineering, or a sinister Orwellian instrument of organisational control?</a:t>
            </a:r>
          </a:p>
          <a:p>
            <a:endParaRPr lang="en-GB" baseline="0" dirty="0" smtClean="0"/>
          </a:p>
          <a:p>
            <a:r>
              <a:rPr lang="en-GB" dirty="0" smtClean="0"/>
              <a:t>Strict guidelines</a:t>
            </a:r>
            <a:r>
              <a:rPr lang="en-GB" baseline="0" dirty="0" smtClean="0"/>
              <a:t> about who can use them and how they’re used try to mitigate against this.</a:t>
            </a:r>
          </a:p>
          <a:p>
            <a:endParaRPr lang="en-GB" baseline="0" dirty="0" smtClean="0"/>
          </a:p>
          <a:p>
            <a:endParaRPr lang="en-GB" baseline="0" dirty="0" smtClean="0"/>
          </a:p>
          <a:p>
            <a:r>
              <a:rPr lang="en-GB" baseline="0" dirty="0" smtClean="0"/>
              <a:t>Personal development – tests/questionnaires can help people identify their personal development needs</a:t>
            </a:r>
          </a:p>
          <a:p>
            <a:endParaRPr lang="en-GB" baseline="0" dirty="0" smtClean="0"/>
          </a:p>
          <a:p>
            <a:r>
              <a:rPr lang="en-GB" baseline="0" dirty="0" smtClean="0"/>
              <a:t>Teamwork – teams need a mixture of different types of people to function effectively so identifying people’s preferences can be important at the selection stage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24</a:t>
            </a:fld>
            <a:endParaRPr lang="en-GB"/>
          </a:p>
        </p:txBody>
      </p:sp>
    </p:spTree>
    <p:extLst>
      <p:ext uri="{BB962C8B-B14F-4D97-AF65-F5344CB8AC3E}">
        <p14:creationId xmlns:p14="http://schemas.microsoft.com/office/powerpoint/2010/main" val="13381958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Q:</a:t>
            </a:r>
            <a:r>
              <a:rPr lang="en-GB" baseline="0" dirty="0" smtClean="0"/>
              <a:t> Earlier I asked whether you agreed with their use?  What’s your view now?</a:t>
            </a:r>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25</a:t>
            </a:fld>
            <a:endParaRPr lang="en-GB"/>
          </a:p>
        </p:txBody>
      </p:sp>
    </p:spTree>
    <p:extLst>
      <p:ext uri="{BB962C8B-B14F-4D97-AF65-F5344CB8AC3E}">
        <p14:creationId xmlns:p14="http://schemas.microsoft.com/office/powerpoint/2010/main" val="20705299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is why it matters in the workplace</a:t>
            </a:r>
          </a:p>
          <a:p>
            <a:endParaRPr lang="en-GB" dirty="0" smtClean="0"/>
          </a:p>
          <a:p>
            <a:r>
              <a:rPr lang="en-GB" dirty="0" smtClean="0"/>
              <a:t>Whatever someone’s skills/abilities/qualifications- their personality is the most important factor to consider when</a:t>
            </a:r>
            <a:r>
              <a:rPr lang="en-GB" baseline="0" dirty="0" smtClean="0"/>
              <a:t> selecting them – this will determine their future workplace relationships</a:t>
            </a:r>
          </a:p>
          <a:p>
            <a:endParaRPr lang="en-GB" baseline="0" dirty="0" smtClean="0"/>
          </a:p>
          <a:p>
            <a:r>
              <a:rPr lang="en-GB" baseline="0" dirty="0" smtClean="0"/>
              <a:t>So to what extent does it influence someone’s suitability or ability to do a job?</a:t>
            </a:r>
            <a:r>
              <a:rPr lang="en-GB" dirty="0" smtClean="0"/>
              <a:t> </a:t>
            </a:r>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26</a:t>
            </a:fld>
            <a:endParaRPr lang="en-GB"/>
          </a:p>
        </p:txBody>
      </p:sp>
    </p:spTree>
    <p:extLst>
      <p:ext uri="{BB962C8B-B14F-4D97-AF65-F5344CB8AC3E}">
        <p14:creationId xmlns:p14="http://schemas.microsoft.com/office/powerpoint/2010/main" val="10115292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We’re now going to examine some other main</a:t>
            </a:r>
            <a:r>
              <a:rPr lang="en-GB" baseline="0" dirty="0" smtClean="0"/>
              <a:t> factors relating to individual difference - ability and intelligence</a:t>
            </a:r>
          </a:p>
          <a:p>
            <a:r>
              <a:rPr lang="en-GB" dirty="0" smtClean="0"/>
              <a:t>People</a:t>
            </a:r>
            <a:r>
              <a:rPr lang="en-GB" baseline="0" dirty="0" smtClean="0"/>
              <a:t> – different mental abilities, how much they apply them at work varies</a:t>
            </a:r>
          </a:p>
          <a:p>
            <a:r>
              <a:rPr lang="en-GB" baseline="0" dirty="0" smtClean="0"/>
              <a:t>Jobs – require different skills, competencies and abilities</a:t>
            </a:r>
          </a:p>
          <a:p>
            <a:r>
              <a:rPr lang="en-GB" baseline="0" dirty="0" smtClean="0"/>
              <a:t>Ideally – match between job and person’s needs – not always so </a:t>
            </a:r>
          </a:p>
          <a:p>
            <a:endParaRPr lang="en-GB" baseline="0" dirty="0" smtClean="0"/>
          </a:p>
          <a:p>
            <a:r>
              <a:rPr lang="en-GB" baseline="0" dirty="0" smtClean="0"/>
              <a:t>Could argue personality and intelligence are linked – is intelligence inherited/stay the same throughout life/change as we develop?</a:t>
            </a:r>
          </a:p>
          <a:p>
            <a:r>
              <a:rPr lang="en-GB" baseline="0" dirty="0" smtClean="0"/>
              <a:t>Can it be measured?</a:t>
            </a:r>
          </a:p>
          <a:p>
            <a:r>
              <a:rPr lang="en-GB" baseline="0" dirty="0" err="1" smtClean="0"/>
              <a:t>Nativists</a:t>
            </a:r>
            <a:r>
              <a:rPr lang="en-GB" baseline="0" dirty="0" smtClean="0"/>
              <a:t> – (nature) – intelligence mostly inherited</a:t>
            </a:r>
          </a:p>
          <a:p>
            <a:r>
              <a:rPr lang="en-GB" baseline="0" dirty="0" smtClean="0"/>
              <a:t>Empiricists – shaped by our environment (nurture) </a:t>
            </a:r>
          </a:p>
          <a:p>
            <a:endParaRPr lang="en-GB" baseline="0" dirty="0" smtClean="0"/>
          </a:p>
          <a:p>
            <a:r>
              <a:rPr lang="en-GB" baseline="0" dirty="0" smtClean="0"/>
              <a:t>Born or made?</a:t>
            </a:r>
          </a:p>
          <a:p>
            <a:r>
              <a:rPr lang="en-GB" baseline="0" dirty="0" smtClean="0"/>
              <a:t>Matters for things like educational policy – streaming in schools, selection, entry requirements for universities, etc </a:t>
            </a:r>
          </a:p>
          <a:p>
            <a:endParaRPr lang="en-GB" baseline="0" dirty="0" smtClean="0"/>
          </a:p>
          <a:p>
            <a:r>
              <a:rPr lang="en-GB" baseline="0" dirty="0" smtClean="0"/>
              <a:t> More on this in Mullins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27</a:t>
            </a:fld>
            <a:endParaRPr lang="en-GB"/>
          </a:p>
        </p:txBody>
      </p:sp>
    </p:spTree>
    <p:extLst>
      <p:ext uri="{BB962C8B-B14F-4D97-AF65-F5344CB8AC3E}">
        <p14:creationId xmlns:p14="http://schemas.microsoft.com/office/powerpoint/2010/main" val="20830709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dirty="0" smtClean="0"/>
              <a:t>Goleman felt intelligence measurement had been too narrow and thought</a:t>
            </a:r>
            <a:r>
              <a:rPr lang="en-GB" baseline="0" dirty="0" smtClean="0"/>
              <a:t> that emotions should be considered too.</a:t>
            </a:r>
          </a:p>
          <a:p>
            <a:endParaRPr lang="en-GB" baseline="0" dirty="0" smtClean="0"/>
          </a:p>
          <a:p>
            <a:r>
              <a:rPr lang="en-GB" baseline="0" dirty="0" smtClean="0"/>
              <a:t>EQ – Emotional Quotient – helps predict top performance – accounts for 85% of what makes leaders successful (</a:t>
            </a:r>
            <a:r>
              <a:rPr lang="en-GB" baseline="0" dirty="0" err="1" smtClean="0"/>
              <a:t>Goleman</a:t>
            </a:r>
            <a:r>
              <a:rPr lang="en-GB" baseline="0" dirty="0" smtClean="0"/>
              <a:t>)</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28</a:t>
            </a:fld>
            <a:endParaRPr lang="en-GB"/>
          </a:p>
        </p:txBody>
      </p:sp>
    </p:spTree>
    <p:extLst>
      <p:ext uri="{BB962C8B-B14F-4D97-AF65-F5344CB8AC3E}">
        <p14:creationId xmlns:p14="http://schemas.microsoft.com/office/powerpoint/2010/main" val="36147952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His model boils down to this – the argument being that top performing managers exhibit more</a:t>
            </a:r>
            <a:r>
              <a:rPr lang="en-GB" baseline="0" dirty="0" smtClean="0"/>
              <a:t> empathy and this behaviour can be predicted through a questionnaire and scoring by measuring ‘emotional competence’ </a:t>
            </a:r>
          </a:p>
          <a:p>
            <a:r>
              <a:rPr lang="en-GB" baseline="0" dirty="0" smtClean="0"/>
              <a:t>Significance of this – being able to accurately self-assess yourself helps you to become a better leader – being able to tune in and read what others are feeling and experiencing is an important managerial skill too.  </a:t>
            </a:r>
          </a:p>
          <a:p>
            <a:endParaRPr lang="en-GB" baseline="0" dirty="0" smtClean="0"/>
          </a:p>
          <a:p>
            <a:r>
              <a:rPr lang="en-GB" baseline="0" dirty="0" smtClean="0"/>
              <a:t>This is the modern approach to management – business is changing – flatter organisation structures mean fewer people – should be easier to get to know and understand them better and therefore manage them better – it’s all about relationships  - EQ been described as the glue that holds people and teams together</a:t>
            </a:r>
          </a:p>
          <a:p>
            <a:endParaRPr lang="en-GB" baseline="0" dirty="0" smtClean="0"/>
          </a:p>
          <a:p>
            <a:r>
              <a:rPr lang="en-GB" baseline="0" dirty="0" smtClean="0"/>
              <a:t>Mullins says how to do it</a:t>
            </a:r>
          </a:p>
          <a:p>
            <a:r>
              <a:rPr lang="en-GB" baseline="0" dirty="0" smtClean="0"/>
              <a:t>- You know what you feel; you know why you feel it ; you know how to manage this feeling; you know how to motivate /how to feel better; you recognise other people’s emotions and can empathise with them ; you express your feelings appropriately and can manage your relationship with others</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29</a:t>
            </a:fld>
            <a:endParaRPr lang="en-GB"/>
          </a:p>
        </p:txBody>
      </p:sp>
    </p:spTree>
    <p:extLst>
      <p:ext uri="{BB962C8B-B14F-4D97-AF65-F5344CB8AC3E}">
        <p14:creationId xmlns:p14="http://schemas.microsoft.com/office/powerpoint/2010/main" val="39611388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People have attitudes about</a:t>
            </a:r>
            <a:r>
              <a:rPr lang="en-GB" baseline="0" dirty="0" smtClean="0"/>
              <a:t> everything – they learn them through life   </a:t>
            </a:r>
          </a:p>
          <a:p>
            <a:r>
              <a:rPr lang="en-GB" baseline="0" dirty="0" smtClean="0"/>
              <a:t>Some things such as religious belief can be core for some people and be hard to change; other things change regularly – tastes vary and change</a:t>
            </a:r>
          </a:p>
          <a:p>
            <a:r>
              <a:rPr lang="en-GB" baseline="0" dirty="0" smtClean="0"/>
              <a:t>Events can change our attitudes  (Lance Armstrong)</a:t>
            </a:r>
          </a:p>
          <a:p>
            <a:endParaRPr lang="en-GB" baseline="0" dirty="0" smtClean="0"/>
          </a:p>
          <a:p>
            <a:r>
              <a:rPr lang="en-GB" baseline="0" dirty="0" smtClean="0"/>
              <a:t>Attitudes get us ready to respond in a certain way</a:t>
            </a:r>
          </a:p>
          <a:p>
            <a:r>
              <a:rPr lang="en-GB" baseline="0" dirty="0" smtClean="0"/>
              <a:t>Beliefs – our view of reality – what we understand</a:t>
            </a:r>
          </a:p>
          <a:p>
            <a:r>
              <a:rPr lang="en-GB" baseline="0" dirty="0" smtClean="0"/>
              <a:t>Values – about what should be and what’s desirable – we tend to prefer certain things over other things </a:t>
            </a:r>
          </a:p>
          <a:p>
            <a:r>
              <a:rPr lang="en-GB" baseline="0" dirty="0" smtClean="0"/>
              <a:t>All affect us, shape us and may influence our behaviour</a:t>
            </a:r>
          </a:p>
          <a:p>
            <a:endParaRPr lang="en-GB" baseline="0" dirty="0" smtClean="0"/>
          </a:p>
          <a:p>
            <a:r>
              <a:rPr lang="en-GB" baseline="0" dirty="0" smtClean="0"/>
              <a:t>Can we change these? Can we influence others to change?  How?</a:t>
            </a:r>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30</a:t>
            </a:fld>
            <a:endParaRPr lang="en-GB"/>
          </a:p>
        </p:txBody>
      </p:sp>
    </p:spTree>
    <p:extLst>
      <p:ext uri="{BB962C8B-B14F-4D97-AF65-F5344CB8AC3E}">
        <p14:creationId xmlns:p14="http://schemas.microsoft.com/office/powerpoint/2010/main" val="6443573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Diversity management goes beyond what is</a:t>
            </a:r>
            <a:r>
              <a:rPr lang="en-GB" baseline="0" dirty="0" smtClean="0"/>
              <a:t> required by legislation.   Comprises an approach which recognising and values differences and aims to make positive use of unique talents and perspectives within the workforce.  The focus is on individuals rather than minority groups.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31</a:t>
            </a:fld>
            <a:endParaRPr lang="en-GB"/>
          </a:p>
        </p:txBody>
      </p:sp>
    </p:spTree>
    <p:extLst>
      <p:ext uri="{BB962C8B-B14F-4D97-AF65-F5344CB8AC3E}">
        <p14:creationId xmlns:p14="http://schemas.microsoft.com/office/powerpoint/2010/main" val="30498743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32</a:t>
            </a:fld>
            <a:endParaRPr lang="en-GB"/>
          </a:p>
        </p:txBody>
      </p:sp>
    </p:spTree>
    <p:extLst>
      <p:ext uri="{BB962C8B-B14F-4D97-AF65-F5344CB8AC3E}">
        <p14:creationId xmlns:p14="http://schemas.microsoft.com/office/powerpoint/2010/main" val="18510873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33</a:t>
            </a:fld>
            <a:endParaRPr lang="en-GB"/>
          </a:p>
        </p:txBody>
      </p:sp>
    </p:spTree>
    <p:extLst>
      <p:ext uri="{BB962C8B-B14F-4D97-AF65-F5344CB8AC3E}">
        <p14:creationId xmlns:p14="http://schemas.microsoft.com/office/powerpoint/2010/main" val="13077965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34</a:t>
            </a:fld>
            <a:endParaRPr lang="en-GB"/>
          </a:p>
        </p:txBody>
      </p:sp>
    </p:spTree>
    <p:extLst>
      <p:ext uri="{BB962C8B-B14F-4D97-AF65-F5344CB8AC3E}">
        <p14:creationId xmlns:p14="http://schemas.microsoft.com/office/powerpoint/2010/main" val="32797198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20/11/2017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20/11/2017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20/11/2017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20/11/2017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4032868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213440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youtu.be/66REF9vFB1Q" TargetMode="External"/><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sz="4400" dirty="0" smtClean="0">
                <a:solidFill>
                  <a:schemeClr val="bg1"/>
                </a:solidFill>
              </a:rPr>
              <a:t/>
            </a:r>
            <a:br>
              <a:rPr lang="en-GB" sz="4400" dirty="0" smtClean="0">
                <a:solidFill>
                  <a:schemeClr val="bg1"/>
                </a:solidFill>
              </a:rPr>
            </a:br>
            <a:r>
              <a:rPr lang="en-GB" dirty="0" smtClean="0">
                <a:solidFill>
                  <a:schemeClr val="bg1"/>
                </a:solidFill>
              </a:rPr>
              <a:t>Introducing the Modern Workplace:</a:t>
            </a:r>
            <a:r>
              <a:rPr lang="en-GB" sz="4400" dirty="0" smtClean="0">
                <a:solidFill>
                  <a:schemeClr val="bg1"/>
                </a:solidFill>
              </a:rPr>
              <a:t> </a:t>
            </a:r>
            <a:br>
              <a:rPr lang="en-GB" sz="4400" dirty="0" smtClean="0">
                <a:solidFill>
                  <a:schemeClr val="bg1"/>
                </a:solidFill>
              </a:rPr>
            </a:br>
            <a:r>
              <a:rPr lang="en-GB" sz="4000" dirty="0" smtClean="0">
                <a:solidFill>
                  <a:schemeClr val="bg1"/>
                </a:solidFill>
              </a:rPr>
              <a:t>Personality, Individual </a:t>
            </a:r>
            <a:r>
              <a:rPr lang="en-GB" sz="4000" dirty="0">
                <a:solidFill>
                  <a:schemeClr val="bg1"/>
                </a:solidFill>
              </a:rPr>
              <a:t>Difference </a:t>
            </a:r>
            <a:br>
              <a:rPr lang="en-GB" sz="4000" dirty="0">
                <a:solidFill>
                  <a:schemeClr val="bg1"/>
                </a:solidFill>
              </a:rPr>
            </a:br>
            <a:r>
              <a:rPr lang="en-GB" sz="4000" dirty="0">
                <a:solidFill>
                  <a:schemeClr val="bg1"/>
                </a:solidFill>
              </a:rPr>
              <a:t>&amp; Diversity </a:t>
            </a:r>
            <a:r>
              <a:rPr lang="en-GB" b="1" dirty="0">
                <a:solidFill>
                  <a:schemeClr val="tx2"/>
                </a:solidFill>
              </a:rPr>
              <a:t/>
            </a:r>
            <a:br>
              <a:rPr lang="en-GB" b="1" dirty="0">
                <a:solidFill>
                  <a:schemeClr val="tx2"/>
                </a:solidFill>
              </a:rPr>
            </a:br>
            <a:endParaRPr lang="en-GB" sz="4400" dirty="0">
              <a:solidFill>
                <a:schemeClr val="bg1"/>
              </a:solidFill>
            </a:endParaRPr>
          </a:p>
        </p:txBody>
      </p:sp>
    </p:spTree>
    <p:extLst>
      <p:ext uri="{BB962C8B-B14F-4D97-AF65-F5344CB8AC3E}">
        <p14:creationId xmlns:p14="http://schemas.microsoft.com/office/powerpoint/2010/main" val="3136167561"/>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1506949054"/>
              </p:ext>
            </p:extLst>
          </p:nvPr>
        </p:nvGraphicFramePr>
        <p:xfrm>
          <a:off x="404813" y="1070607"/>
          <a:ext cx="8310562" cy="4357690"/>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What makes us different?</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Personality</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Testing &amp; Assessment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dirty="0" smtClean="0"/>
                        <a:t>Other Individual Differences</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r h="871538">
                <a:tc>
                  <a:txBody>
                    <a:bodyPr/>
                    <a:lstStyle/>
                    <a:p>
                      <a:pPr algn="ctr"/>
                      <a:r>
                        <a:rPr lang="en-US" sz="2000" b="1" dirty="0" smtClean="0">
                          <a:solidFill>
                            <a:schemeClr val="bg1"/>
                          </a:solidFill>
                        </a:rPr>
                        <a:t>5</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r>
                        <a:rPr lang="en-US" sz="1700" dirty="0" smtClean="0"/>
                        <a:t>Diversity Management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a:p>
        </p:txBody>
      </p:sp>
    </p:spTree>
    <p:extLst>
      <p:ext uri="{BB962C8B-B14F-4D97-AF65-F5344CB8AC3E}">
        <p14:creationId xmlns:p14="http://schemas.microsoft.com/office/powerpoint/2010/main" val="1163141054"/>
      </p:ext>
    </p:extLst>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p:txBody>
          <a:bodyPr anchor="t"/>
          <a:lstStyle/>
          <a:p>
            <a:pPr marL="0" indent="0" algn="ctr">
              <a:buNone/>
            </a:pPr>
            <a:endParaRPr lang="en-GB" dirty="0" smtClean="0"/>
          </a:p>
          <a:p>
            <a:pPr marL="0" indent="0" algn="ctr">
              <a:buNone/>
            </a:pPr>
            <a:r>
              <a:rPr lang="en-GB" dirty="0" smtClean="0"/>
              <a:t>‘</a:t>
            </a:r>
            <a:r>
              <a:rPr lang="en-GB" i="1" dirty="0" smtClean="0"/>
              <a:t>Being yourself is being unique because there is only one of you, take it as a gift, a gift that is possessed only by you.  Everyone has one, but they are all different’</a:t>
            </a:r>
          </a:p>
          <a:p>
            <a:pPr marL="0" indent="0" algn="ctr">
              <a:buNone/>
            </a:pPr>
            <a:endParaRPr lang="en-GB" i="1" dirty="0"/>
          </a:p>
          <a:p>
            <a:pPr marL="0" indent="0" algn="r">
              <a:buNone/>
            </a:pPr>
            <a:r>
              <a:rPr lang="en-GB" i="1" dirty="0" smtClean="0"/>
              <a:t>Unknown</a:t>
            </a:r>
            <a:endParaRPr lang="en-GB" i="1" dirty="0"/>
          </a:p>
        </p:txBody>
      </p:sp>
    </p:spTree>
    <p:extLst>
      <p:ext uri="{BB962C8B-B14F-4D97-AF65-F5344CB8AC3E}">
        <p14:creationId xmlns:p14="http://schemas.microsoft.com/office/powerpoint/2010/main" val="31095480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www.roadtransport.com/blogs/big-lorry-blog/assets_c/2011/03/Quiz-thumb-250x142-120832-thumb-300x170-120833.jpg"/>
          <p:cNvPicPr>
            <a:picLocks noChangeAspect="1" noChangeArrowheads="1"/>
          </p:cNvPicPr>
          <p:nvPr/>
        </p:nvPicPr>
        <p:blipFill>
          <a:blip r:embed="rId3"/>
          <a:srcRect l="6000" t="14085" r="8000" b="8450"/>
          <a:stretch>
            <a:fillRect/>
          </a:stretch>
        </p:blipFill>
        <p:spPr bwMode="auto">
          <a:xfrm>
            <a:off x="3857652" y="44624"/>
            <a:ext cx="3071802" cy="1571636"/>
          </a:xfrm>
          <a:prstGeom prst="rect">
            <a:avLst/>
          </a:prstGeom>
          <a:noFill/>
        </p:spPr>
      </p:pic>
      <p:sp>
        <p:nvSpPr>
          <p:cNvPr id="4" name="Rounded Rectangle 3"/>
          <p:cNvSpPr/>
          <p:nvPr/>
        </p:nvSpPr>
        <p:spPr>
          <a:xfrm>
            <a:off x="571472" y="1071546"/>
            <a:ext cx="8072494" cy="1071570"/>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smtClean="0"/>
          </a:p>
          <a:p>
            <a:r>
              <a:rPr lang="en-GB" dirty="0" smtClean="0"/>
              <a:t>How Many People In the UK have a disability?</a:t>
            </a:r>
          </a:p>
          <a:p>
            <a:pPr marL="1257300" lvl="2" indent="-342900">
              <a:buAutoNum type="alphaUcPeriod"/>
            </a:pPr>
            <a:r>
              <a:rPr lang="en-GB" dirty="0" smtClean="0"/>
              <a:t>1 in 5</a:t>
            </a:r>
          </a:p>
          <a:p>
            <a:pPr marL="1257300" lvl="2" indent="-342900">
              <a:buAutoNum type="alphaUcPeriod"/>
            </a:pPr>
            <a:r>
              <a:rPr lang="en-GB" dirty="0" smtClean="0"/>
              <a:t>1 in 10</a:t>
            </a:r>
          </a:p>
          <a:p>
            <a:pPr algn="ctr"/>
            <a:endParaRPr lang="en-US" dirty="0"/>
          </a:p>
        </p:txBody>
      </p:sp>
      <p:sp>
        <p:nvSpPr>
          <p:cNvPr id="11" name="Rounded Rectangle 10"/>
          <p:cNvSpPr/>
          <p:nvPr/>
        </p:nvSpPr>
        <p:spPr>
          <a:xfrm>
            <a:off x="571472" y="2214554"/>
            <a:ext cx="8072494" cy="1071570"/>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smtClean="0"/>
          </a:p>
          <a:p>
            <a:r>
              <a:rPr lang="en-GB" sz="1600" dirty="0" smtClean="0"/>
              <a:t>If you were in a room with 100 people how many of them would you expect to have dyslexia?</a:t>
            </a:r>
          </a:p>
          <a:p>
            <a:pPr marL="1257300" lvl="2" indent="-342900">
              <a:buAutoNum type="alphaUcPeriod"/>
            </a:pPr>
            <a:r>
              <a:rPr lang="en-GB" dirty="0" smtClean="0">
                <a:sym typeface="Symbol"/>
              </a:rPr>
              <a:t>34</a:t>
            </a:r>
            <a:endParaRPr lang="en-GB" dirty="0" smtClean="0"/>
          </a:p>
          <a:p>
            <a:pPr marL="1257300" lvl="2" indent="-342900">
              <a:buAutoNum type="alphaUcPeriod"/>
            </a:pPr>
            <a:r>
              <a:rPr lang="en-GB" dirty="0" smtClean="0"/>
              <a:t>12</a:t>
            </a:r>
          </a:p>
          <a:p>
            <a:pPr algn="ctr"/>
            <a:endParaRPr lang="en-US" dirty="0"/>
          </a:p>
        </p:txBody>
      </p:sp>
      <p:sp>
        <p:nvSpPr>
          <p:cNvPr id="12" name="Multiply 11"/>
          <p:cNvSpPr/>
          <p:nvPr/>
        </p:nvSpPr>
        <p:spPr>
          <a:xfrm>
            <a:off x="1210766" y="2928934"/>
            <a:ext cx="285752" cy="214314"/>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pic>
        <p:nvPicPr>
          <p:cNvPr id="13" name="Picture 4" descr="http://www.vienergy.co.uk/big-tick.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210766" y="2578119"/>
            <a:ext cx="360838" cy="350815"/>
          </a:xfrm>
          <a:prstGeom prst="rect">
            <a:avLst/>
          </a:prstGeom>
          <a:noFill/>
        </p:spPr>
      </p:pic>
      <p:sp>
        <p:nvSpPr>
          <p:cNvPr id="14" name="Rounded Rectangle 13"/>
          <p:cNvSpPr/>
          <p:nvPr/>
        </p:nvSpPr>
        <p:spPr>
          <a:xfrm>
            <a:off x="571472" y="3357562"/>
            <a:ext cx="8072494" cy="107157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smtClean="0"/>
          </a:p>
          <a:p>
            <a:r>
              <a:rPr lang="en-GB" dirty="0" smtClean="0"/>
              <a:t>Approximately what % of the population of Wales is white?</a:t>
            </a:r>
          </a:p>
          <a:p>
            <a:pPr marL="1257300" lvl="2" indent="-342900">
              <a:buAutoNum type="alphaUcPeriod"/>
            </a:pPr>
            <a:r>
              <a:rPr lang="en-GB" dirty="0" smtClean="0"/>
              <a:t>98%</a:t>
            </a:r>
          </a:p>
          <a:p>
            <a:pPr marL="1257300" lvl="2" indent="-342900">
              <a:buAutoNum type="alphaUcPeriod"/>
            </a:pPr>
            <a:r>
              <a:rPr lang="en-GB" dirty="0" smtClean="0"/>
              <a:t>88%</a:t>
            </a:r>
          </a:p>
          <a:p>
            <a:pPr algn="ctr"/>
            <a:endParaRPr lang="en-US" dirty="0"/>
          </a:p>
        </p:txBody>
      </p:sp>
      <p:sp>
        <p:nvSpPr>
          <p:cNvPr id="15" name="Multiply 14"/>
          <p:cNvSpPr/>
          <p:nvPr/>
        </p:nvSpPr>
        <p:spPr>
          <a:xfrm>
            <a:off x="1210766" y="4071942"/>
            <a:ext cx="285752" cy="214314"/>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pic>
        <p:nvPicPr>
          <p:cNvPr id="16" name="Picture 4" descr="http://www.vienergy.co.uk/big-tick.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210766" y="3721127"/>
            <a:ext cx="360838" cy="350815"/>
          </a:xfrm>
          <a:prstGeom prst="rect">
            <a:avLst/>
          </a:prstGeom>
          <a:noFill/>
        </p:spPr>
      </p:pic>
      <p:sp>
        <p:nvSpPr>
          <p:cNvPr id="17" name="Rounded Rectangle 16"/>
          <p:cNvSpPr/>
          <p:nvPr/>
        </p:nvSpPr>
        <p:spPr>
          <a:xfrm>
            <a:off x="571472" y="4500570"/>
            <a:ext cx="8072494" cy="1071570"/>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smtClean="0"/>
          </a:p>
          <a:p>
            <a:r>
              <a:rPr lang="en-GB" dirty="0" smtClean="0"/>
              <a:t>Is atheism considered a religious belief?</a:t>
            </a:r>
          </a:p>
          <a:p>
            <a:pPr marL="1257300" lvl="2" indent="-342900">
              <a:buAutoNum type="alphaUcPeriod"/>
            </a:pPr>
            <a:r>
              <a:rPr lang="en-GB" dirty="0" smtClean="0"/>
              <a:t>Yes</a:t>
            </a:r>
          </a:p>
          <a:p>
            <a:pPr marL="1257300" lvl="2" indent="-342900">
              <a:buAutoNum type="alphaUcPeriod"/>
            </a:pPr>
            <a:r>
              <a:rPr lang="en-GB" dirty="0" smtClean="0"/>
              <a:t>No</a:t>
            </a:r>
          </a:p>
          <a:p>
            <a:pPr algn="ctr"/>
            <a:endParaRPr lang="en-US" dirty="0"/>
          </a:p>
        </p:txBody>
      </p:sp>
      <p:sp>
        <p:nvSpPr>
          <p:cNvPr id="18" name="Multiply 17"/>
          <p:cNvSpPr/>
          <p:nvPr/>
        </p:nvSpPr>
        <p:spPr>
          <a:xfrm>
            <a:off x="1210766" y="5214950"/>
            <a:ext cx="285752" cy="214314"/>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pic>
        <p:nvPicPr>
          <p:cNvPr id="19" name="Picture 4" descr="http://www.vienergy.co.uk/big-tick.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210766" y="4864135"/>
            <a:ext cx="360838" cy="350815"/>
          </a:xfrm>
          <a:prstGeom prst="rect">
            <a:avLst/>
          </a:prstGeom>
          <a:noFill/>
        </p:spPr>
      </p:pic>
      <p:sp>
        <p:nvSpPr>
          <p:cNvPr id="20" name="Rounded Rectangle 19"/>
          <p:cNvSpPr/>
          <p:nvPr/>
        </p:nvSpPr>
        <p:spPr>
          <a:xfrm>
            <a:off x="571472" y="5643578"/>
            <a:ext cx="8072494" cy="1071570"/>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smtClean="0"/>
          </a:p>
          <a:p>
            <a:r>
              <a:rPr lang="en-GB" dirty="0" smtClean="0"/>
              <a:t>Most disabilities are associated with… ?</a:t>
            </a:r>
          </a:p>
          <a:p>
            <a:pPr marL="1257300" lvl="2" indent="-342900">
              <a:buAutoNum type="alphaUcPeriod"/>
            </a:pPr>
            <a:r>
              <a:rPr lang="en-GB" dirty="0" smtClean="0"/>
              <a:t>Accidents</a:t>
            </a:r>
          </a:p>
          <a:p>
            <a:pPr marL="1257300" lvl="2" indent="-342900">
              <a:buAutoNum type="alphaUcPeriod"/>
            </a:pPr>
            <a:r>
              <a:rPr lang="en-GB" dirty="0" smtClean="0"/>
              <a:t>Age</a:t>
            </a:r>
          </a:p>
          <a:p>
            <a:pPr algn="ctr"/>
            <a:endParaRPr lang="en-US" dirty="0"/>
          </a:p>
        </p:txBody>
      </p:sp>
      <p:sp>
        <p:nvSpPr>
          <p:cNvPr id="21" name="Multiply 20"/>
          <p:cNvSpPr/>
          <p:nvPr/>
        </p:nvSpPr>
        <p:spPr>
          <a:xfrm>
            <a:off x="1210766" y="6143644"/>
            <a:ext cx="285752" cy="214314"/>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pic>
        <p:nvPicPr>
          <p:cNvPr id="22" name="Picture 4" descr="http://www.vienergy.co.uk/big-tick.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210766" y="6292895"/>
            <a:ext cx="360838" cy="350815"/>
          </a:xfrm>
          <a:prstGeom prst="rect">
            <a:avLst/>
          </a:prstGeom>
          <a:noFill/>
        </p:spPr>
      </p:pic>
      <p:sp>
        <p:nvSpPr>
          <p:cNvPr id="23" name="Multiply 22"/>
          <p:cNvSpPr/>
          <p:nvPr/>
        </p:nvSpPr>
        <p:spPr>
          <a:xfrm>
            <a:off x="1282204" y="1779551"/>
            <a:ext cx="285752" cy="214314"/>
          </a:xfrm>
          <a:prstGeom prst="mathMultiply">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pic>
        <p:nvPicPr>
          <p:cNvPr id="24" name="Picture 4" descr="http://www.vienergy.co.uk/big-tick.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282204" y="1428736"/>
            <a:ext cx="360838" cy="350815"/>
          </a:xfrm>
          <a:prstGeom prst="rect">
            <a:avLst/>
          </a:prstGeom>
          <a:noFill/>
        </p:spPr>
      </p:pic>
      <p:sp>
        <p:nvSpPr>
          <p:cNvPr id="26" name="TextBox 25"/>
          <p:cNvSpPr txBox="1"/>
          <p:nvPr/>
        </p:nvSpPr>
        <p:spPr>
          <a:xfrm>
            <a:off x="1763688" y="272649"/>
            <a:ext cx="2380254" cy="707886"/>
          </a:xfrm>
          <a:prstGeom prst="rect">
            <a:avLst/>
          </a:prstGeom>
          <a:noFill/>
          <a:effectLst>
            <a:glow rad="101600">
              <a:schemeClr val="accent3">
                <a:satMod val="175000"/>
                <a:alpha val="40000"/>
              </a:schemeClr>
            </a:glow>
            <a:outerShdw blurRad="50800" dist="38100" dir="8100000" algn="tr" rotWithShape="0">
              <a:prstClr val="black">
                <a:alpha val="40000"/>
              </a:prstClr>
            </a:outerShdw>
          </a:effectLst>
        </p:spPr>
        <p:txBody>
          <a:bodyPr wrap="square" rtlCol="0">
            <a:spAutoFit/>
          </a:bodyPr>
          <a:lstStyle/>
          <a:p>
            <a:r>
              <a:rPr lang="en-GB" sz="4000" dirty="0" smtClean="0">
                <a:solidFill>
                  <a:srgbClr val="92D050"/>
                </a:solidFill>
                <a:latin typeface="Comic Sans MS" pitchFamily="66" charset="0"/>
              </a:rPr>
              <a:t>A quick </a:t>
            </a:r>
            <a:endParaRPr lang="en-US" sz="4000" dirty="0">
              <a:solidFill>
                <a:srgbClr val="92D050"/>
              </a:solidFill>
              <a:latin typeface="Comic Sans MS" pitchFamily="66" charset="0"/>
            </a:endParaRPr>
          </a:p>
        </p:txBody>
      </p:sp>
    </p:spTree>
    <p:extLst>
      <p:ext uri="{BB962C8B-B14F-4D97-AF65-F5344CB8AC3E}">
        <p14:creationId xmlns:p14="http://schemas.microsoft.com/office/powerpoint/2010/main" val="2002220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1" nodeType="click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7"/>
                                        </p:tgtEl>
                                        <p:attrNameLst>
                                          <p:attrName>style.visibility</p:attrName>
                                        </p:attrNameLst>
                                      </p:cBhvr>
                                      <p:to>
                                        <p:strVal val="visible"/>
                                      </p:to>
                                    </p:set>
                                    <p:anim calcmode="lin" valueType="num">
                                      <p:cBhvr additive="base">
                                        <p:cTn id="45" dur="500" fill="hold"/>
                                        <p:tgtEl>
                                          <p:spTgt spid="17"/>
                                        </p:tgtEl>
                                        <p:attrNameLst>
                                          <p:attrName>ppt_x</p:attrName>
                                        </p:attrNameLst>
                                      </p:cBhvr>
                                      <p:tavLst>
                                        <p:tav tm="0">
                                          <p:val>
                                            <p:strVal val="#ppt_x"/>
                                          </p:val>
                                        </p:tav>
                                        <p:tav tm="100000">
                                          <p:val>
                                            <p:strVal val="#ppt_x"/>
                                          </p:val>
                                        </p:tav>
                                      </p:tavLst>
                                    </p:anim>
                                    <p:anim calcmode="lin" valueType="num">
                                      <p:cBhvr additive="base">
                                        <p:cTn id="4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9"/>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anim calcmode="lin" valueType="num">
                                      <p:cBhvr additive="base">
                                        <p:cTn id="59" dur="500" fill="hold"/>
                                        <p:tgtEl>
                                          <p:spTgt spid="20"/>
                                        </p:tgtEl>
                                        <p:attrNameLst>
                                          <p:attrName>ppt_x</p:attrName>
                                        </p:attrNameLst>
                                      </p:cBhvr>
                                      <p:tavLst>
                                        <p:tav tm="0">
                                          <p:val>
                                            <p:strVal val="#ppt_x"/>
                                          </p:val>
                                        </p:tav>
                                        <p:tav tm="100000">
                                          <p:val>
                                            <p:strVal val="#ppt_x"/>
                                          </p:val>
                                        </p:tav>
                                      </p:tavLst>
                                    </p:anim>
                                    <p:anim calcmode="lin" valueType="num">
                                      <p:cBhvr additive="base">
                                        <p:cTn id="6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21"/>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1" grpId="0" animBg="1"/>
      <p:bldP spid="12" grpId="0" animBg="1"/>
      <p:bldP spid="14" grpId="0" animBg="1"/>
      <p:bldP spid="14" grpId="1" animBg="1"/>
      <p:bldP spid="15" grpId="0" animBg="1"/>
      <p:bldP spid="17" grpId="0" animBg="1"/>
      <p:bldP spid="17" grpId="1" animBg="1"/>
      <p:bldP spid="18" grpId="0" animBg="1"/>
      <p:bldP spid="20" grpId="0" animBg="1"/>
      <p:bldP spid="21" grpId="0" animBg="1"/>
      <p:bldP spid="2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p:cNvSpPr txBox="1"/>
          <p:nvPr/>
        </p:nvSpPr>
        <p:spPr>
          <a:xfrm>
            <a:off x="357190" y="101499"/>
            <a:ext cx="2270594" cy="461665"/>
          </a:xfrm>
          <a:prstGeom prst="rect">
            <a:avLst/>
          </a:prstGeom>
          <a:noFill/>
        </p:spPr>
        <p:txBody>
          <a:bodyPr wrap="square" rtlCol="0">
            <a:spAutoFit/>
          </a:bodyPr>
          <a:lstStyle/>
          <a:p>
            <a:r>
              <a:rPr lang="en-GB" sz="2400" b="1" dirty="0" smtClean="0"/>
              <a:t>EQUALITY</a:t>
            </a:r>
            <a:endParaRPr lang="en-US" b="1" dirty="0"/>
          </a:p>
        </p:txBody>
      </p:sp>
      <p:graphicFrame>
        <p:nvGraphicFramePr>
          <p:cNvPr id="45" name="Diagram 44"/>
          <p:cNvGraphicFramePr/>
          <p:nvPr>
            <p:extLst/>
          </p:nvPr>
        </p:nvGraphicFramePr>
        <p:xfrm>
          <a:off x="928662" y="1825628"/>
          <a:ext cx="6811690" cy="36916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357190" y="685145"/>
            <a:ext cx="8176422" cy="1015663"/>
          </a:xfrm>
          <a:prstGeom prst="rect">
            <a:avLst/>
          </a:prstGeom>
          <a:noFill/>
        </p:spPr>
        <p:txBody>
          <a:bodyPr wrap="square" rtlCol="0">
            <a:spAutoFit/>
          </a:bodyPr>
          <a:lstStyle/>
          <a:p>
            <a:r>
              <a:rPr lang="en-GB" sz="2000" b="1" dirty="0" smtClean="0">
                <a:solidFill>
                  <a:schemeClr val="accent6">
                    <a:lumMod val="75000"/>
                  </a:schemeClr>
                </a:solidFill>
              </a:rPr>
              <a:t>Creating a fairer society supported by legal obligations to comply with anti-discrimination legislation.  What are considered to be protected characteristics?</a:t>
            </a:r>
            <a:endParaRPr lang="en-US" sz="2000" b="1" dirty="0">
              <a:solidFill>
                <a:schemeClr val="accent6">
                  <a:lumMod val="75000"/>
                </a:schemeClr>
              </a:solidFill>
            </a:endParaRPr>
          </a:p>
        </p:txBody>
      </p:sp>
    </p:spTree>
    <p:extLst>
      <p:ext uri="{BB962C8B-B14F-4D97-AF65-F5344CB8AC3E}">
        <p14:creationId xmlns:p14="http://schemas.microsoft.com/office/powerpoint/2010/main" val="381554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7442" y="0"/>
            <a:ext cx="9126558" cy="6844919"/>
          </a:xfrm>
          <a:prstGeom prst="rect">
            <a:avLst/>
          </a:prstGeom>
        </p:spPr>
      </p:pic>
    </p:spTree>
    <p:extLst>
      <p:ext uri="{BB962C8B-B14F-4D97-AF65-F5344CB8AC3E}">
        <p14:creationId xmlns:p14="http://schemas.microsoft.com/office/powerpoint/2010/main" val="10895663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1. What makes us different?</a:t>
            </a:r>
            <a:endParaRPr lang="en-GB" dirty="0"/>
          </a:p>
        </p:txBody>
      </p:sp>
      <p:sp>
        <p:nvSpPr>
          <p:cNvPr id="6" name="Vertical Text Placeholder 5"/>
          <p:cNvSpPr>
            <a:spLocks noGrp="1"/>
          </p:cNvSpPr>
          <p:nvPr>
            <p:ph type="body" orient="vert" idx="1"/>
          </p:nvPr>
        </p:nvSpPr>
        <p:spPr>
          <a:xfrm>
            <a:off x="405584" y="1802698"/>
            <a:ext cx="4094408" cy="3831818"/>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smtClean="0"/>
              <a:t>Ethnic origin</a:t>
            </a:r>
          </a:p>
          <a:p>
            <a:r>
              <a:rPr lang="en-GB" dirty="0" smtClean="0"/>
              <a:t>Physique</a:t>
            </a:r>
          </a:p>
          <a:p>
            <a:r>
              <a:rPr lang="en-GB" dirty="0" smtClean="0"/>
              <a:t>Gender</a:t>
            </a:r>
          </a:p>
          <a:p>
            <a:r>
              <a:rPr lang="en-GB" dirty="0" smtClean="0"/>
              <a:t>Early family experience</a:t>
            </a:r>
          </a:p>
          <a:p>
            <a:r>
              <a:rPr lang="en-GB" dirty="0" smtClean="0"/>
              <a:t>Social &amp; cultural factors</a:t>
            </a:r>
          </a:p>
          <a:p>
            <a:r>
              <a:rPr lang="en-GB" dirty="0" smtClean="0"/>
              <a:t>Sexual orientation</a:t>
            </a:r>
          </a:p>
          <a:p>
            <a:r>
              <a:rPr lang="en-GB" dirty="0"/>
              <a:t>National culture</a:t>
            </a:r>
          </a:p>
          <a:p>
            <a:endParaRPr lang="en-GB" dirty="0" smtClean="0"/>
          </a:p>
        </p:txBody>
      </p:sp>
      <p:sp>
        <p:nvSpPr>
          <p:cNvPr id="7" name="Vertical Text Placeholder 6"/>
          <p:cNvSpPr>
            <a:spLocks noGrp="1"/>
          </p:cNvSpPr>
          <p:nvPr>
            <p:ph type="body" orient="vert" idx="13"/>
          </p:nvPr>
        </p:nvSpPr>
        <p:spPr/>
        <p:txBody>
          <a:bodyPr/>
          <a:lstStyle/>
          <a:p>
            <a:pPr marL="0" indent="0">
              <a:buNone/>
            </a:pPr>
            <a:r>
              <a:rPr lang="en-GB" sz="2400" dirty="0" smtClean="0"/>
              <a:t>What are the differences among individuals?</a:t>
            </a:r>
            <a:endParaRPr lang="en-GB" sz="2400" dirty="0"/>
          </a:p>
        </p:txBody>
      </p:sp>
      <p:sp>
        <p:nvSpPr>
          <p:cNvPr id="9" name="TextBox 8"/>
          <p:cNvSpPr txBox="1"/>
          <p:nvPr/>
        </p:nvSpPr>
        <p:spPr>
          <a:xfrm>
            <a:off x="4716016" y="1802697"/>
            <a:ext cx="3888432" cy="38318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342900" indent="-342900">
              <a:buFont typeface="Arial" panose="020B0604020202020204" pitchFamily="34" charset="0"/>
              <a:buChar char="•"/>
            </a:pPr>
            <a:r>
              <a:rPr lang="en-GB" sz="2700" dirty="0" smtClean="0"/>
              <a:t>Motivation</a:t>
            </a:r>
            <a:endParaRPr lang="en-GB" sz="2700" dirty="0"/>
          </a:p>
          <a:p>
            <a:pPr marL="342900" indent="-342900">
              <a:buFont typeface="Arial" panose="020B0604020202020204" pitchFamily="34" charset="0"/>
              <a:buChar char="•"/>
            </a:pPr>
            <a:r>
              <a:rPr lang="en-GB" sz="2700" dirty="0"/>
              <a:t>Attitudes</a:t>
            </a:r>
          </a:p>
          <a:p>
            <a:pPr marL="342900" indent="-342900">
              <a:buFont typeface="Arial" panose="020B0604020202020204" pitchFamily="34" charset="0"/>
              <a:buChar char="•"/>
            </a:pPr>
            <a:r>
              <a:rPr lang="en-GB" sz="2700" dirty="0"/>
              <a:t>Personality traits and types</a:t>
            </a:r>
          </a:p>
          <a:p>
            <a:pPr marL="342900" indent="-342900">
              <a:buFont typeface="Arial" panose="020B0604020202020204" pitchFamily="34" charset="0"/>
              <a:buChar char="•"/>
            </a:pPr>
            <a:r>
              <a:rPr lang="en-GB" sz="2700" dirty="0"/>
              <a:t>Intelligence and ability</a:t>
            </a:r>
          </a:p>
          <a:p>
            <a:pPr marL="342900" indent="-342900">
              <a:buFont typeface="Arial" panose="020B0604020202020204" pitchFamily="34" charset="0"/>
              <a:buChar char="•"/>
            </a:pPr>
            <a:r>
              <a:rPr lang="en-GB" sz="2700" dirty="0"/>
              <a:t>Perception</a:t>
            </a:r>
          </a:p>
          <a:p>
            <a:pPr marL="342900" indent="-342900">
              <a:buFont typeface="Arial" panose="020B0604020202020204" pitchFamily="34" charset="0"/>
              <a:buChar char="•"/>
            </a:pPr>
            <a:r>
              <a:rPr lang="en-GB" sz="2700" dirty="0" smtClean="0"/>
              <a:t>Value</a:t>
            </a:r>
          </a:p>
          <a:p>
            <a:endParaRPr lang="en-GB" sz="2700" dirty="0"/>
          </a:p>
        </p:txBody>
      </p:sp>
    </p:spTree>
    <p:extLst>
      <p:ext uri="{BB962C8B-B14F-4D97-AF65-F5344CB8AC3E}">
        <p14:creationId xmlns:p14="http://schemas.microsoft.com/office/powerpoint/2010/main" val="548045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Grp="1" noChangeArrowheads="1"/>
          </p:cNvSpPr>
          <p:nvPr>
            <p:ph type="title"/>
          </p:nvPr>
        </p:nvSpPr>
        <p:spPr>
          <a:xfrm>
            <a:off x="528488" y="335113"/>
            <a:ext cx="8229600" cy="1143000"/>
          </a:xfrm>
        </p:spPr>
        <p:txBody>
          <a:bodyPr>
            <a:normAutofit/>
          </a:bodyPr>
          <a:lstStyle/>
          <a:p>
            <a:pPr eaLnBrk="1" hangingPunct="1">
              <a:defRPr/>
            </a:pPr>
            <a:r>
              <a:rPr lang="en-AU" dirty="0" smtClean="0"/>
              <a:t>1. What makes us different?</a:t>
            </a:r>
            <a:endParaRPr lang="en-AU" dirty="0"/>
          </a:p>
        </p:txBody>
      </p:sp>
      <p:sp>
        <p:nvSpPr>
          <p:cNvPr id="11266" name="Slide Number Placeholder 4"/>
          <p:cNvSpPr>
            <a:spLocks noGrp="1"/>
          </p:cNvSpPr>
          <p:nvPr>
            <p:ph type="sldNum" sz="quarter" idx="15"/>
          </p:nvPr>
        </p:nvSpPr>
        <p:spPr>
          <a:noFill/>
        </p:spPr>
        <p:txBody>
          <a:bodyPr/>
          <a:lstStyle/>
          <a:p>
            <a:fld id="{E4FD59F9-53AE-4ADC-B6DC-34DBC9B5BE35}" type="slidenum">
              <a:rPr lang="en-US"/>
              <a:pPr/>
              <a:t>8</a:t>
            </a:fld>
            <a:endParaRPr lang="en-US"/>
          </a:p>
        </p:txBody>
      </p:sp>
      <p:sp>
        <p:nvSpPr>
          <p:cNvPr id="11270" name="Footer Placeholder 3"/>
          <p:cNvSpPr>
            <a:spLocks noGrp="1"/>
          </p:cNvSpPr>
          <p:nvPr>
            <p:ph type="ftr" sz="quarter" idx="4294967295"/>
          </p:nvPr>
        </p:nvSpPr>
        <p:spPr>
          <a:xfrm>
            <a:off x="0" y="6524625"/>
            <a:ext cx="9144000" cy="333375"/>
          </a:xfrm>
          <a:prstGeom prst="rect">
            <a:avLst/>
          </a:prstGeom>
          <a:noFill/>
        </p:spPr>
        <p:txBody>
          <a:bodyPr/>
          <a:lstStyle/>
          <a:p>
            <a:r>
              <a:rPr lang="en-GB" sz="1100" dirty="0">
                <a:solidFill>
                  <a:schemeClr val="bg1"/>
                </a:solidFill>
              </a:rPr>
              <a:t>© 2011 John Wiley &amp; Sons </a:t>
            </a:r>
            <a:r>
              <a:rPr lang="en-GB" sz="1100" dirty="0" smtClean="0">
                <a:solidFill>
                  <a:schemeClr val="bg1"/>
                </a:solidFill>
              </a:rPr>
              <a:t>Ltd.www.wileyeurope.com/college/</a:t>
            </a:r>
            <a:r>
              <a:rPr lang="en-GB" sz="1100" dirty="0" err="1" smtClean="0">
                <a:solidFill>
                  <a:schemeClr val="bg1"/>
                </a:solidFill>
              </a:rPr>
              <a:t>french</a:t>
            </a:r>
            <a:endParaRPr lang="en-GB" sz="1100" dirty="0">
              <a:solidFill>
                <a:schemeClr val="bg1"/>
              </a:solidFill>
            </a:endParaRPr>
          </a:p>
          <a:p>
            <a:endParaRPr lang="en-GB" sz="1100" dirty="0">
              <a:solidFill>
                <a:schemeClr val="bg1"/>
              </a:solidFill>
            </a:endParaRPr>
          </a:p>
          <a:p>
            <a:endParaRPr lang="en-US" sz="1100" dirty="0">
              <a:solidFill>
                <a:schemeClr val="bg1"/>
              </a:solidFill>
            </a:endParaRPr>
          </a:p>
          <a:p>
            <a:endParaRPr lang="en-US" sz="1100" dirty="0">
              <a:solidFill>
                <a:schemeClr val="bg1"/>
              </a:solidFill>
            </a:endParaRPr>
          </a:p>
        </p:txBody>
      </p:sp>
      <p:pic>
        <p:nvPicPr>
          <p:cNvPr id="7" name="Picture 7"/>
          <p:cNvPicPr>
            <a:picLocks noChangeAspect="1" noChangeArrowheads="1"/>
          </p:cNvPicPr>
          <p:nvPr/>
        </p:nvPicPr>
        <p:blipFill>
          <a:blip r:embed="rId3" cstate="print"/>
          <a:srcRect/>
          <a:stretch>
            <a:fillRect/>
          </a:stretch>
        </p:blipFill>
        <p:spPr bwMode="auto">
          <a:xfrm>
            <a:off x="826144" y="1772816"/>
            <a:ext cx="7634288" cy="3860800"/>
          </a:xfrm>
          <a:prstGeom prst="rect">
            <a:avLst/>
          </a:prstGeom>
          <a:noFill/>
          <a:ln w="9525">
            <a:solidFill>
              <a:schemeClr val="accent2">
                <a:lumMod val="75000"/>
              </a:schemeClr>
            </a:solidFill>
            <a:miter lim="800000"/>
            <a:headEnd/>
            <a:tailEnd/>
          </a:ln>
        </p:spPr>
      </p:pic>
      <p:pic>
        <p:nvPicPr>
          <p:cNvPr id="11269" name="Picture 8"/>
          <p:cNvPicPr>
            <a:picLocks noChangeAspect="1" noChangeArrowheads="1"/>
          </p:cNvPicPr>
          <p:nvPr/>
        </p:nvPicPr>
        <p:blipFill>
          <a:blip r:embed="rId4" cstate="print"/>
          <a:srcRect/>
          <a:stretch>
            <a:fillRect/>
          </a:stretch>
        </p:blipFill>
        <p:spPr bwMode="auto">
          <a:xfrm>
            <a:off x="747617" y="1226122"/>
            <a:ext cx="6553200" cy="534988"/>
          </a:xfrm>
          <a:prstGeom prst="rect">
            <a:avLst/>
          </a:prstGeom>
          <a:noFill/>
          <a:ln w="9525">
            <a:noFill/>
            <a:miter lim="800000"/>
            <a:headEnd/>
            <a:tailEnd/>
          </a:ln>
        </p:spPr>
      </p:pic>
    </p:spTree>
    <p:extLst>
      <p:ext uri="{BB962C8B-B14F-4D97-AF65-F5344CB8AC3E}">
        <p14:creationId xmlns:p14="http://schemas.microsoft.com/office/powerpoint/2010/main" val="587860605"/>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7"/>
          <p:cNvSpPr>
            <a:spLocks noGrp="1" noChangeArrowheads="1"/>
          </p:cNvSpPr>
          <p:nvPr>
            <p:ph type="title"/>
          </p:nvPr>
        </p:nvSpPr>
        <p:spPr/>
        <p:txBody>
          <a:bodyPr>
            <a:normAutofit/>
          </a:bodyPr>
          <a:lstStyle/>
          <a:p>
            <a:pPr>
              <a:defRPr/>
            </a:pPr>
            <a:r>
              <a:rPr lang="en-AU" dirty="0" smtClean="0"/>
              <a:t>1. </a:t>
            </a:r>
            <a:r>
              <a:rPr lang="en-AU" dirty="0"/>
              <a:t>What makes us different?</a:t>
            </a:r>
          </a:p>
        </p:txBody>
      </p:sp>
      <p:sp>
        <p:nvSpPr>
          <p:cNvPr id="12290" name="Slide Number Placeholder 4"/>
          <p:cNvSpPr>
            <a:spLocks noGrp="1"/>
          </p:cNvSpPr>
          <p:nvPr>
            <p:ph type="sldNum" sz="quarter" idx="15"/>
          </p:nvPr>
        </p:nvSpPr>
        <p:spPr>
          <a:noFill/>
        </p:spPr>
        <p:txBody>
          <a:bodyPr/>
          <a:lstStyle/>
          <a:p>
            <a:fld id="{1ECC2449-FB1A-4582-95D0-FD69DD173BD9}" type="slidenum">
              <a:rPr lang="en-US"/>
              <a:pPr/>
              <a:t>9</a:t>
            </a:fld>
            <a:endParaRPr lang="en-US"/>
          </a:p>
        </p:txBody>
      </p:sp>
      <p:sp>
        <p:nvSpPr>
          <p:cNvPr id="12293" name="Footer Placeholder 3"/>
          <p:cNvSpPr>
            <a:spLocks noGrp="1"/>
          </p:cNvSpPr>
          <p:nvPr>
            <p:ph type="ftr" sz="quarter" idx="4294967295"/>
          </p:nvPr>
        </p:nvSpPr>
        <p:spPr>
          <a:xfrm>
            <a:off x="0" y="6524626"/>
            <a:ext cx="8929688" cy="196850"/>
          </a:xfrm>
          <a:prstGeom prst="rect">
            <a:avLst/>
          </a:prstGeom>
          <a:noFill/>
        </p:spPr>
        <p:txBody>
          <a:bodyPr/>
          <a:lstStyle/>
          <a:p>
            <a:r>
              <a:rPr lang="en-GB" dirty="0">
                <a:solidFill>
                  <a:schemeClr val="bg1"/>
                </a:solidFill>
              </a:rPr>
              <a:t>© 2011 John Wiley &amp; </a:t>
            </a:r>
            <a:r>
              <a:rPr lang="en-GB" dirty="0" smtClean="0">
                <a:solidFill>
                  <a:schemeClr val="bg1"/>
                </a:solidFill>
              </a:rPr>
              <a:t>Sons Ltd. www.wileyeurope.com/college/french</a:t>
            </a:r>
            <a:endParaRPr lang="en-GB" dirty="0">
              <a:solidFill>
                <a:schemeClr val="bg1"/>
              </a:solidFill>
            </a:endParaRPr>
          </a:p>
          <a:p>
            <a:endParaRPr lang="en-GB" dirty="0">
              <a:solidFill>
                <a:schemeClr val="bg1"/>
              </a:solidFill>
            </a:endParaRPr>
          </a:p>
          <a:p>
            <a:endParaRPr lang="en-US" dirty="0">
              <a:solidFill>
                <a:schemeClr val="bg1"/>
              </a:solidFill>
            </a:endParaRPr>
          </a:p>
          <a:p>
            <a:endParaRPr lang="en-US" dirty="0">
              <a:solidFill>
                <a:schemeClr val="bg1"/>
              </a:solidFill>
            </a:endParaRPr>
          </a:p>
        </p:txBody>
      </p:sp>
      <p:pic>
        <p:nvPicPr>
          <p:cNvPr id="7" name="Picture 9"/>
          <p:cNvPicPr>
            <a:picLocks noChangeAspect="1" noChangeArrowheads="1"/>
          </p:cNvPicPr>
          <p:nvPr/>
        </p:nvPicPr>
        <p:blipFill>
          <a:blip r:embed="rId3" cstate="print"/>
          <a:srcRect/>
          <a:stretch>
            <a:fillRect/>
          </a:stretch>
        </p:blipFill>
        <p:spPr bwMode="auto">
          <a:xfrm>
            <a:off x="150813" y="2428875"/>
            <a:ext cx="8778875" cy="2000250"/>
          </a:xfrm>
          <a:prstGeom prst="rect">
            <a:avLst/>
          </a:prstGeom>
          <a:noFill/>
          <a:ln w="9525">
            <a:solidFill>
              <a:schemeClr val="accent2">
                <a:lumMod val="75000"/>
              </a:schemeClr>
            </a:solidFill>
            <a:miter lim="800000"/>
            <a:headEnd/>
            <a:tailEnd/>
          </a:ln>
        </p:spPr>
      </p:pic>
    </p:spTree>
    <p:extLst>
      <p:ext uri="{BB962C8B-B14F-4D97-AF65-F5344CB8AC3E}">
        <p14:creationId xmlns:p14="http://schemas.microsoft.com/office/powerpoint/2010/main" val="913856848"/>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lgn="l"/>
            <a:r>
              <a:rPr lang="en-GB" dirty="0" smtClean="0">
                <a:solidFill>
                  <a:schemeClr val="tx2"/>
                </a:solidFill>
              </a:rPr>
              <a:t>2. Personality</a:t>
            </a:r>
            <a:endParaRPr lang="en-GB" dirty="0">
              <a:solidFill>
                <a:schemeClr val="tx2"/>
              </a:solidFill>
            </a:endParaRPr>
          </a:p>
        </p:txBody>
      </p:sp>
      <p:sp>
        <p:nvSpPr>
          <p:cNvPr id="44035" name="Rectangle 3"/>
          <p:cNvSpPr>
            <a:spLocks noGrp="1" noChangeArrowheads="1"/>
          </p:cNvSpPr>
          <p:nvPr>
            <p:ph type="body" orient="vert" idx="1"/>
          </p:nvPr>
        </p:nvSpPr>
        <p:spPr/>
        <p:txBody>
          <a:bodyPr>
            <a:normAutofit fontScale="92500"/>
          </a:bodyPr>
          <a:lstStyle/>
          <a:p>
            <a:r>
              <a:rPr lang="en-GB" sz="2800" dirty="0" smtClean="0"/>
              <a:t>Stable </a:t>
            </a:r>
            <a:r>
              <a:rPr lang="en-GB" sz="2800" dirty="0"/>
              <a:t>characteristics that explain why a person behaves in a particular way</a:t>
            </a:r>
          </a:p>
          <a:p>
            <a:r>
              <a:rPr lang="en-GB" sz="2800" dirty="0"/>
              <a:t>‘Stable’ </a:t>
            </a:r>
            <a:r>
              <a:rPr lang="en-GB" sz="2800" dirty="0" smtClean="0"/>
              <a:t>= a </a:t>
            </a:r>
            <a:r>
              <a:rPr lang="en-GB" sz="2800" dirty="0"/>
              <a:t>consistent part of </a:t>
            </a:r>
            <a:r>
              <a:rPr lang="en-GB" sz="2800" dirty="0" smtClean="0"/>
              <a:t>someone’s </a:t>
            </a:r>
            <a:r>
              <a:rPr lang="en-GB" sz="2800" dirty="0"/>
              <a:t>behaviour</a:t>
            </a:r>
          </a:p>
          <a:p>
            <a:r>
              <a:rPr lang="en-GB" sz="2800" dirty="0" smtClean="0"/>
              <a:t>What characterises someone – their unique nature:</a:t>
            </a:r>
            <a:endParaRPr lang="en-GB" sz="2800" dirty="0"/>
          </a:p>
          <a:p>
            <a:pPr lvl="1"/>
            <a:r>
              <a:rPr lang="en-GB" sz="2400" dirty="0"/>
              <a:t>Independence</a:t>
            </a:r>
          </a:p>
          <a:p>
            <a:pPr lvl="1"/>
            <a:r>
              <a:rPr lang="en-GB" sz="2400" dirty="0"/>
              <a:t>Conscientiousness</a:t>
            </a:r>
          </a:p>
          <a:p>
            <a:pPr lvl="1"/>
            <a:r>
              <a:rPr lang="en-GB" sz="2400" dirty="0"/>
              <a:t>Agreeableness</a:t>
            </a:r>
          </a:p>
          <a:p>
            <a:pPr lvl="1"/>
            <a:r>
              <a:rPr lang="en-GB" sz="2400" dirty="0"/>
              <a:t>Self control</a:t>
            </a:r>
          </a:p>
        </p:txBody>
      </p:sp>
      <p:sp>
        <p:nvSpPr>
          <p:cNvPr id="2" name="Vertical Text Placeholder 1"/>
          <p:cNvSpPr>
            <a:spLocks noGrp="1"/>
          </p:cNvSpPr>
          <p:nvPr>
            <p:ph type="body" orient="vert" idx="13"/>
          </p:nvPr>
        </p:nvSpPr>
        <p:spPr/>
        <p:txBody>
          <a:bodyPr/>
          <a:lstStyle/>
          <a:p>
            <a:pPr marL="0" indent="0">
              <a:buNone/>
            </a:pPr>
            <a:r>
              <a:rPr lang="en-GB" dirty="0" smtClean="0"/>
              <a:t>What is Personality?</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6136" y="3779821"/>
            <a:ext cx="2609850" cy="1752600"/>
          </a:xfrm>
          <a:prstGeom prst="rect">
            <a:avLst/>
          </a:prstGeom>
        </p:spPr>
      </p:pic>
    </p:spTree>
    <p:extLst>
      <p:ext uri="{BB962C8B-B14F-4D97-AF65-F5344CB8AC3E}">
        <p14:creationId xmlns:p14="http://schemas.microsoft.com/office/powerpoint/2010/main" val="1981822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0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403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403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403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403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403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Text Box 2"/>
          <p:cNvSpPr txBox="1">
            <a:spLocks noChangeArrowheads="1"/>
          </p:cNvSpPr>
          <p:nvPr/>
        </p:nvSpPr>
        <p:spPr bwMode="auto">
          <a:xfrm>
            <a:off x="609600" y="296585"/>
            <a:ext cx="8534400" cy="366712"/>
          </a:xfrm>
          <a:prstGeom prst="rect">
            <a:avLst/>
          </a:prstGeom>
          <a:noFill/>
          <a:ln w="9525">
            <a:noFill/>
            <a:miter lim="800000"/>
            <a:headEnd/>
            <a:tailEnd/>
          </a:ln>
          <a:effectLst/>
        </p:spPr>
        <p:txBody>
          <a:bodyPr>
            <a:spAutoFit/>
          </a:bodyPr>
          <a:lstStyle/>
          <a:p>
            <a:r>
              <a:rPr lang="en-GB" sz="1800" dirty="0" smtClean="0">
                <a:latin typeface="Arial" charset="0"/>
              </a:rPr>
              <a:t>Sources </a:t>
            </a:r>
            <a:r>
              <a:rPr lang="en-GB" sz="1800" dirty="0">
                <a:latin typeface="Arial" charset="0"/>
              </a:rPr>
              <a:t>of </a:t>
            </a:r>
            <a:r>
              <a:rPr lang="en-GB" sz="1800" dirty="0" smtClean="0">
                <a:latin typeface="Arial" charset="0"/>
              </a:rPr>
              <a:t>personality  </a:t>
            </a:r>
            <a:r>
              <a:rPr lang="en-GB" sz="1800" dirty="0" err="1" smtClean="0">
                <a:latin typeface="Arial" charset="0"/>
              </a:rPr>
              <a:t>Rollinson</a:t>
            </a:r>
            <a:r>
              <a:rPr lang="en-GB" sz="1800" dirty="0" smtClean="0">
                <a:latin typeface="Arial" charset="0"/>
              </a:rPr>
              <a:t> (2008)</a:t>
            </a:r>
            <a:endParaRPr lang="en-GB" sz="1800" dirty="0">
              <a:latin typeface="Arial" charset="0"/>
            </a:endParaRPr>
          </a:p>
        </p:txBody>
      </p:sp>
      <p:pic>
        <p:nvPicPr>
          <p:cNvPr id="208900" name="Picture 4" descr="C03NF001"/>
          <p:cNvPicPr>
            <a:picLocks noChangeAspect="1" noChangeArrowheads="1"/>
          </p:cNvPicPr>
          <p:nvPr/>
        </p:nvPicPr>
        <p:blipFill>
          <a:blip r:embed="rId3" cstate="print"/>
          <a:srcRect/>
          <a:stretch>
            <a:fillRect/>
          </a:stretch>
        </p:blipFill>
        <p:spPr bwMode="auto">
          <a:xfrm>
            <a:off x="1766888" y="692150"/>
            <a:ext cx="5610225" cy="5000625"/>
          </a:xfrm>
          <a:prstGeom prst="rect">
            <a:avLst/>
          </a:prstGeom>
          <a:noFill/>
        </p:spPr>
      </p:pic>
    </p:spTree>
    <p:extLst>
      <p:ext uri="{BB962C8B-B14F-4D97-AF65-F5344CB8AC3E}">
        <p14:creationId xmlns:p14="http://schemas.microsoft.com/office/powerpoint/2010/main" val="765672157"/>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2. Personality</a:t>
            </a:r>
            <a:endParaRPr lang="en-GB" sz="3600" dirty="0"/>
          </a:p>
        </p:txBody>
      </p:sp>
      <p:sp>
        <p:nvSpPr>
          <p:cNvPr id="4" name="Vertical Text Placeholder 3"/>
          <p:cNvSpPr>
            <a:spLocks noGrp="1"/>
          </p:cNvSpPr>
          <p:nvPr>
            <p:ph type="body" orient="vert" idx="13"/>
          </p:nvPr>
        </p:nvSpPr>
        <p:spPr/>
        <p:txBody>
          <a:bodyPr/>
          <a:lstStyle/>
          <a:p>
            <a:pPr marL="0" indent="0">
              <a:buNone/>
            </a:pPr>
            <a:r>
              <a:rPr lang="en-GB" sz="2400" dirty="0" smtClean="0"/>
              <a:t>Can personality change over time?</a:t>
            </a:r>
            <a:endParaRPr lang="en-GB"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1680" y="1700808"/>
            <a:ext cx="5577408" cy="3959960"/>
          </a:xfrm>
          <a:prstGeom prst="rect">
            <a:avLst/>
          </a:prstGeom>
        </p:spPr>
      </p:pic>
    </p:spTree>
    <p:extLst>
      <p:ext uri="{BB962C8B-B14F-4D97-AF65-F5344CB8AC3E}">
        <p14:creationId xmlns:p14="http://schemas.microsoft.com/office/powerpoint/2010/main" val="4222571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116632"/>
            <a:ext cx="8229600" cy="1311275"/>
          </a:xfrm>
          <a:noFill/>
          <a:ln/>
        </p:spPr>
        <p:txBody>
          <a:bodyPr>
            <a:normAutofit/>
          </a:bodyPr>
          <a:lstStyle/>
          <a:p>
            <a:pPr algn="l"/>
            <a:r>
              <a:rPr lang="en-GB" sz="4000" dirty="0" smtClean="0">
                <a:solidFill>
                  <a:schemeClr val="tx2"/>
                </a:solidFill>
              </a:rPr>
              <a:t>2. Personality </a:t>
            </a:r>
            <a:endParaRPr lang="en-GB" sz="4000" dirty="0">
              <a:solidFill>
                <a:schemeClr val="tx2"/>
              </a:solidFill>
            </a:endParaRPr>
          </a:p>
        </p:txBody>
      </p:sp>
      <p:sp>
        <p:nvSpPr>
          <p:cNvPr id="45059" name="Rectangle 3"/>
          <p:cNvSpPr>
            <a:spLocks noGrp="1" noChangeArrowheads="1"/>
          </p:cNvSpPr>
          <p:nvPr>
            <p:ph type="body" sz="half" idx="1"/>
          </p:nvPr>
        </p:nvSpPr>
        <p:spPr>
          <a:xfrm>
            <a:off x="423863" y="1628800"/>
            <a:ext cx="4038600" cy="4081117"/>
          </a:xfrm>
        </p:spPr>
        <p:txBody>
          <a:bodyPr>
            <a:spAutoFit/>
          </a:bodyPr>
          <a:lstStyle/>
          <a:p>
            <a:pPr>
              <a:buFontTx/>
              <a:buNone/>
            </a:pPr>
            <a:r>
              <a:rPr lang="en-GB" sz="2400" b="1" dirty="0" err="1" smtClean="0"/>
              <a:t>Nomothetic</a:t>
            </a:r>
            <a:r>
              <a:rPr lang="en-GB" sz="2400" b="1" dirty="0" smtClean="0"/>
              <a:t>  (WHAT)</a:t>
            </a:r>
            <a:endParaRPr lang="en-GB" sz="2400" b="1" dirty="0"/>
          </a:p>
          <a:p>
            <a:r>
              <a:rPr lang="en-GB" sz="2400" dirty="0"/>
              <a:t>‘Scientific’ approach</a:t>
            </a:r>
          </a:p>
          <a:p>
            <a:r>
              <a:rPr lang="en-GB" sz="2400" dirty="0"/>
              <a:t>Identification of traits and characteristics</a:t>
            </a:r>
          </a:p>
          <a:p>
            <a:r>
              <a:rPr lang="en-GB" sz="2400" dirty="0"/>
              <a:t>Uses observation, measurement and testing of these traits</a:t>
            </a:r>
          </a:p>
          <a:p>
            <a:r>
              <a:rPr lang="en-GB" sz="2400" dirty="0"/>
              <a:t>Personality is consistent, largely inherited and resistant to change</a:t>
            </a:r>
          </a:p>
        </p:txBody>
      </p:sp>
      <p:sp>
        <p:nvSpPr>
          <p:cNvPr id="45060" name="Rectangle 4"/>
          <p:cNvSpPr>
            <a:spLocks noGrp="1" noChangeArrowheads="1"/>
          </p:cNvSpPr>
          <p:nvPr>
            <p:ph type="body" sz="half" idx="2"/>
          </p:nvPr>
        </p:nvSpPr>
        <p:spPr>
          <a:xfrm>
            <a:off x="4484688" y="1628800"/>
            <a:ext cx="4038600" cy="3711785"/>
          </a:xfrm>
        </p:spPr>
        <p:txBody>
          <a:bodyPr>
            <a:spAutoFit/>
          </a:bodyPr>
          <a:lstStyle/>
          <a:p>
            <a:pPr>
              <a:buFontTx/>
              <a:buNone/>
            </a:pPr>
            <a:r>
              <a:rPr lang="en-GB" sz="2400" b="1" dirty="0" smtClean="0"/>
              <a:t>Idiographic (WHY) </a:t>
            </a:r>
            <a:endParaRPr lang="en-GB" sz="2400" b="1" dirty="0"/>
          </a:p>
          <a:p>
            <a:r>
              <a:rPr lang="en-GB" sz="2400" dirty="0"/>
              <a:t>Holistic approach</a:t>
            </a:r>
          </a:p>
          <a:p>
            <a:r>
              <a:rPr lang="en-GB" sz="2400" dirty="0"/>
              <a:t>Study of the individual in a social context</a:t>
            </a:r>
          </a:p>
          <a:p>
            <a:r>
              <a:rPr lang="en-GB" sz="2400" dirty="0"/>
              <a:t>Attempts to understand the uniqueness of the individual</a:t>
            </a:r>
          </a:p>
          <a:p>
            <a:r>
              <a:rPr lang="en-GB" sz="2400" dirty="0"/>
              <a:t>Personality is importantly shaped by environment and experience</a:t>
            </a:r>
          </a:p>
        </p:txBody>
      </p:sp>
      <p:sp>
        <p:nvSpPr>
          <p:cNvPr id="6" name="Vertical Text Placeholder 1"/>
          <p:cNvSpPr txBox="1">
            <a:spLocks/>
          </p:cNvSpPr>
          <p:nvPr/>
        </p:nvSpPr>
        <p:spPr>
          <a:xfrm>
            <a:off x="406146" y="1210043"/>
            <a:ext cx="8317230" cy="369741"/>
          </a:xfrm>
          <a:prstGeom prst="rect">
            <a:avLst/>
          </a:prstGeom>
          <a:solidFill>
            <a:srgbClr val="00B0F0"/>
          </a:solidFill>
          <a:ln>
            <a:solidFill>
              <a:schemeClr val="accent1"/>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b="1" dirty="0" smtClean="0">
                <a:solidFill>
                  <a:schemeClr val="bg1"/>
                </a:solidFill>
              </a:rPr>
              <a:t>Approaches to the study of personality</a:t>
            </a:r>
            <a:endParaRPr lang="en-GB" sz="2400" b="1" dirty="0">
              <a:solidFill>
                <a:schemeClr val="bg1"/>
              </a:solidFill>
            </a:endParaRPr>
          </a:p>
        </p:txBody>
      </p:sp>
    </p:spTree>
    <p:extLst>
      <p:ext uri="{BB962C8B-B14F-4D97-AF65-F5344CB8AC3E}">
        <p14:creationId xmlns:p14="http://schemas.microsoft.com/office/powerpoint/2010/main" val="251862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05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5059">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5060">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5060">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5060">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5060">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506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pPr algn="l"/>
            <a:r>
              <a:rPr lang="en-GB" b="1" dirty="0" smtClean="0">
                <a:solidFill>
                  <a:schemeClr val="tx2"/>
                </a:solidFill>
              </a:rPr>
              <a:t>Personality</a:t>
            </a:r>
            <a:endParaRPr lang="en-GB" b="1" dirty="0">
              <a:solidFill>
                <a:schemeClr val="tx2"/>
              </a:solidFill>
            </a:endParaRPr>
          </a:p>
        </p:txBody>
      </p:sp>
      <p:sp>
        <p:nvSpPr>
          <p:cNvPr id="47107" name="Rectangle 3"/>
          <p:cNvSpPr>
            <a:spLocks noGrp="1" noChangeArrowheads="1"/>
          </p:cNvSpPr>
          <p:nvPr>
            <p:ph type="body" orient="vert" idx="1"/>
          </p:nvPr>
        </p:nvSpPr>
        <p:spPr/>
        <p:txBody>
          <a:bodyPr>
            <a:normAutofit fontScale="77500" lnSpcReduction="20000"/>
          </a:bodyPr>
          <a:lstStyle/>
          <a:p>
            <a:pPr>
              <a:buFontTx/>
              <a:buNone/>
            </a:pPr>
            <a:endParaRPr lang="en-GB" dirty="0" smtClean="0"/>
          </a:p>
          <a:p>
            <a:pPr>
              <a:buFontTx/>
              <a:buNone/>
            </a:pPr>
            <a:r>
              <a:rPr lang="en-GB" b="1" dirty="0" smtClean="0"/>
              <a:t>Nomothetic</a:t>
            </a:r>
            <a:r>
              <a:rPr lang="en-GB" dirty="0" smtClean="0"/>
              <a:t> approach	</a:t>
            </a:r>
          </a:p>
          <a:p>
            <a:pPr>
              <a:buFontTx/>
              <a:buNone/>
            </a:pPr>
            <a:r>
              <a:rPr lang="en-GB" dirty="0" smtClean="0"/>
              <a:t> - inherited characteristics</a:t>
            </a:r>
          </a:p>
          <a:p>
            <a:pPr>
              <a:buFontTx/>
              <a:buNone/>
            </a:pPr>
            <a:r>
              <a:rPr lang="en-GB" dirty="0" smtClean="0"/>
              <a:t>UK/US studies of personality traits:  </a:t>
            </a:r>
          </a:p>
          <a:p>
            <a:pPr>
              <a:buFontTx/>
              <a:buNone/>
            </a:pPr>
            <a:endParaRPr lang="en-GB" dirty="0"/>
          </a:p>
          <a:p>
            <a:pPr>
              <a:buClr>
                <a:schemeClr val="tx2"/>
              </a:buClr>
              <a:buFont typeface="Wingdings" pitchFamily="2" charset="2"/>
              <a:buChar char="§"/>
            </a:pPr>
            <a:r>
              <a:rPr lang="en-AU" b="1" dirty="0" smtClean="0">
                <a:latin typeface="Helvetica" pitchFamily="34" charset="0"/>
              </a:rPr>
              <a:t>O</a:t>
            </a:r>
            <a:r>
              <a:rPr lang="en-AU" dirty="0" smtClean="0">
                <a:latin typeface="Helvetica" pitchFamily="34" charset="0"/>
              </a:rPr>
              <a:t>penness to experience</a:t>
            </a:r>
          </a:p>
          <a:p>
            <a:pPr>
              <a:buClr>
                <a:schemeClr val="tx2"/>
              </a:buClr>
              <a:buFont typeface="Wingdings" pitchFamily="2" charset="2"/>
              <a:buChar char="§"/>
            </a:pPr>
            <a:r>
              <a:rPr lang="en-AU" b="1" dirty="0" smtClean="0">
                <a:latin typeface="Helvetica" pitchFamily="34" charset="0"/>
              </a:rPr>
              <a:t>C</a:t>
            </a:r>
            <a:r>
              <a:rPr lang="en-AU" dirty="0" smtClean="0">
                <a:latin typeface="Helvetica" pitchFamily="34" charset="0"/>
              </a:rPr>
              <a:t>onscientiousness</a:t>
            </a:r>
          </a:p>
          <a:p>
            <a:pPr>
              <a:buClr>
                <a:schemeClr val="tx2"/>
              </a:buClr>
              <a:buFont typeface="Wingdings" pitchFamily="2" charset="2"/>
              <a:buChar char="§"/>
            </a:pPr>
            <a:r>
              <a:rPr lang="en-AU" b="1" dirty="0" smtClean="0">
                <a:latin typeface="Helvetica" pitchFamily="34" charset="0"/>
              </a:rPr>
              <a:t>E</a:t>
            </a:r>
            <a:r>
              <a:rPr lang="en-AU" dirty="0" smtClean="0">
                <a:latin typeface="Helvetica" pitchFamily="34" charset="0"/>
              </a:rPr>
              <a:t>xtroversion/introversion</a:t>
            </a:r>
            <a:endParaRPr lang="en-AU" sz="1400" dirty="0" smtClean="0">
              <a:latin typeface="Helvetica" pitchFamily="34" charset="0"/>
            </a:endParaRPr>
          </a:p>
          <a:p>
            <a:pPr>
              <a:buClr>
                <a:schemeClr val="tx2"/>
              </a:buClr>
              <a:buFont typeface="Wingdings" pitchFamily="2" charset="2"/>
              <a:buChar char="§"/>
            </a:pPr>
            <a:r>
              <a:rPr lang="en-AU" b="1" dirty="0" smtClean="0">
                <a:latin typeface="Helvetica" pitchFamily="34" charset="0"/>
              </a:rPr>
              <a:t>A</a:t>
            </a:r>
            <a:r>
              <a:rPr lang="en-AU" dirty="0" smtClean="0">
                <a:latin typeface="Helvetica" pitchFamily="34" charset="0"/>
              </a:rPr>
              <a:t>greeableness</a:t>
            </a:r>
            <a:endParaRPr lang="en-AU" sz="1400" dirty="0" smtClean="0">
              <a:latin typeface="Helvetica" pitchFamily="34" charset="0"/>
            </a:endParaRPr>
          </a:p>
          <a:p>
            <a:pPr>
              <a:buClr>
                <a:schemeClr val="tx2"/>
              </a:buClr>
              <a:buFont typeface="Wingdings" pitchFamily="2" charset="2"/>
              <a:buChar char="§"/>
            </a:pPr>
            <a:r>
              <a:rPr lang="en-AU" b="1" dirty="0" smtClean="0">
                <a:latin typeface="Helvetica" pitchFamily="34" charset="0"/>
              </a:rPr>
              <a:t>N</a:t>
            </a:r>
            <a:r>
              <a:rPr lang="en-AU" dirty="0" smtClean="0">
                <a:latin typeface="Helvetica" pitchFamily="34" charset="0"/>
              </a:rPr>
              <a:t>euroticism /Emotional stability</a:t>
            </a:r>
          </a:p>
          <a:p>
            <a:endParaRPr lang="en-GB" dirty="0"/>
          </a:p>
        </p:txBody>
      </p:sp>
      <p:sp>
        <p:nvSpPr>
          <p:cNvPr id="2" name="Vertical Text Placeholder 1"/>
          <p:cNvSpPr>
            <a:spLocks noGrp="1"/>
          </p:cNvSpPr>
          <p:nvPr>
            <p:ph type="body" orient="vert" idx="13"/>
          </p:nvPr>
        </p:nvSpPr>
        <p:spPr/>
        <p:txBody>
          <a:bodyPr/>
          <a:lstStyle/>
          <a:p>
            <a:pPr marL="0" indent="0">
              <a:buNone/>
            </a:pPr>
            <a:r>
              <a:rPr lang="en-GB" dirty="0" smtClean="0"/>
              <a:t>The Big Five</a:t>
            </a:r>
            <a:endParaRPr lang="en-GB" dirty="0"/>
          </a:p>
        </p:txBody>
      </p:sp>
      <p:pic>
        <p:nvPicPr>
          <p:cNvPr id="3" name="Picture 2"/>
          <p:cNvPicPr>
            <a:picLocks noChangeAspect="1"/>
          </p:cNvPicPr>
          <p:nvPr/>
        </p:nvPicPr>
        <p:blipFill>
          <a:blip r:embed="rId3"/>
          <a:stretch>
            <a:fillRect/>
          </a:stretch>
        </p:blipFill>
        <p:spPr>
          <a:xfrm>
            <a:off x="5682553" y="3645024"/>
            <a:ext cx="2952631" cy="1660855"/>
          </a:xfrm>
          <a:prstGeom prst="rect">
            <a:avLst/>
          </a:prstGeom>
        </p:spPr>
      </p:pic>
    </p:spTree>
    <p:extLst>
      <p:ext uri="{BB962C8B-B14F-4D97-AF65-F5344CB8AC3E}">
        <p14:creationId xmlns:p14="http://schemas.microsoft.com/office/powerpoint/2010/main" val="8285691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Openness to Experience</a:t>
            </a:r>
            <a:endParaRPr lang="en-GB" dirty="0"/>
          </a:p>
        </p:txBody>
      </p:sp>
      <p:sp>
        <p:nvSpPr>
          <p:cNvPr id="3" name="Vertical Text Placeholder 2"/>
          <p:cNvSpPr>
            <a:spLocks noGrp="1"/>
          </p:cNvSpPr>
          <p:nvPr>
            <p:ph type="body" orient="vert" idx="1"/>
          </p:nvPr>
        </p:nvSpPr>
        <p:spPr/>
        <p:txBody>
          <a:bodyPr/>
          <a:lstStyle/>
          <a:p>
            <a:r>
              <a:rPr lang="en-GB" dirty="0" smtClean="0"/>
              <a:t>How </a:t>
            </a:r>
            <a:r>
              <a:rPr lang="en-GB" dirty="0"/>
              <a:t>curious, open, interested, adaptable are we?  </a:t>
            </a:r>
            <a:endParaRPr lang="en-GB" dirty="0" smtClean="0"/>
          </a:p>
          <a:p>
            <a:r>
              <a:rPr lang="en-GB" dirty="0"/>
              <a:t>Like new </a:t>
            </a:r>
            <a:r>
              <a:rPr lang="en-GB" dirty="0" smtClean="0"/>
              <a:t>experiences</a:t>
            </a:r>
            <a:endParaRPr lang="en-GB" dirty="0"/>
          </a:p>
          <a:p>
            <a:pPr marL="0" indent="0">
              <a:buNone/>
            </a:pPr>
            <a:r>
              <a:rPr lang="en-GB" dirty="0" smtClean="0"/>
              <a:t>or</a:t>
            </a:r>
          </a:p>
          <a:p>
            <a:r>
              <a:rPr lang="en-GB" dirty="0" smtClean="0"/>
              <a:t>Do </a:t>
            </a:r>
            <a:r>
              <a:rPr lang="en-GB" dirty="0"/>
              <a:t>we resist change?  </a:t>
            </a:r>
            <a:endParaRPr lang="en-GB" dirty="0" smtClean="0"/>
          </a:p>
          <a:p>
            <a:r>
              <a:rPr lang="en-GB" dirty="0" smtClean="0"/>
              <a:t>Prefer routine</a:t>
            </a:r>
            <a:endParaRPr lang="en-GB" dirty="0"/>
          </a:p>
          <a:p>
            <a:endParaRPr lang="en-GB" dirty="0"/>
          </a:p>
        </p:txBody>
      </p:sp>
      <p:pic>
        <p:nvPicPr>
          <p:cNvPr id="5" name="Picture 4"/>
          <p:cNvPicPr>
            <a:picLocks noChangeAspect="1"/>
          </p:cNvPicPr>
          <p:nvPr/>
        </p:nvPicPr>
        <p:blipFill>
          <a:blip r:embed="rId2"/>
          <a:stretch>
            <a:fillRect/>
          </a:stretch>
        </p:blipFill>
        <p:spPr>
          <a:xfrm>
            <a:off x="5698061" y="3227840"/>
            <a:ext cx="2937123" cy="2289392"/>
          </a:xfrm>
          <a:prstGeom prst="rect">
            <a:avLst/>
          </a:prstGeom>
        </p:spPr>
      </p:pic>
    </p:spTree>
    <p:extLst>
      <p:ext uri="{BB962C8B-B14F-4D97-AF65-F5344CB8AC3E}">
        <p14:creationId xmlns:p14="http://schemas.microsoft.com/office/powerpoint/2010/main" val="3247845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Conscientiousness </a:t>
            </a:r>
            <a:endParaRPr lang="en-GB" dirty="0"/>
          </a:p>
        </p:txBody>
      </p:sp>
      <p:sp>
        <p:nvSpPr>
          <p:cNvPr id="3" name="Vertical Text Placeholder 2"/>
          <p:cNvSpPr>
            <a:spLocks noGrp="1"/>
          </p:cNvSpPr>
          <p:nvPr>
            <p:ph type="body" orient="vert" idx="1"/>
          </p:nvPr>
        </p:nvSpPr>
        <p:spPr/>
        <p:txBody>
          <a:bodyPr/>
          <a:lstStyle/>
          <a:p>
            <a:r>
              <a:rPr lang="en-GB" dirty="0" smtClean="0"/>
              <a:t>organised</a:t>
            </a:r>
            <a:r>
              <a:rPr lang="en-GB" dirty="0"/>
              <a:t>, dependable, focused on </a:t>
            </a:r>
            <a:r>
              <a:rPr lang="en-GB" dirty="0" smtClean="0"/>
              <a:t>detail</a:t>
            </a:r>
          </a:p>
          <a:p>
            <a:pPr marL="0" indent="0">
              <a:buNone/>
            </a:pPr>
            <a:r>
              <a:rPr lang="en-GB" dirty="0" smtClean="0"/>
              <a:t>Or</a:t>
            </a:r>
          </a:p>
          <a:p>
            <a:r>
              <a:rPr lang="en-GB" dirty="0" smtClean="0"/>
              <a:t>disorganised</a:t>
            </a:r>
            <a:r>
              <a:rPr lang="en-GB" dirty="0"/>
              <a:t>, unreliable, give up easily</a:t>
            </a:r>
          </a:p>
          <a:p>
            <a:endParaRPr lang="en-GB" dirty="0"/>
          </a:p>
        </p:txBody>
      </p:sp>
      <p:pic>
        <p:nvPicPr>
          <p:cNvPr id="4" name="Picture 3"/>
          <p:cNvPicPr>
            <a:picLocks noChangeAspect="1"/>
          </p:cNvPicPr>
          <p:nvPr/>
        </p:nvPicPr>
        <p:blipFill>
          <a:blip r:embed="rId2"/>
          <a:stretch>
            <a:fillRect/>
          </a:stretch>
        </p:blipFill>
        <p:spPr>
          <a:xfrm>
            <a:off x="3136250" y="3717032"/>
            <a:ext cx="2857500" cy="2276475"/>
          </a:xfrm>
          <a:prstGeom prst="rect">
            <a:avLst/>
          </a:prstGeom>
        </p:spPr>
      </p:pic>
    </p:spTree>
    <p:extLst>
      <p:ext uri="{BB962C8B-B14F-4D97-AF65-F5344CB8AC3E}">
        <p14:creationId xmlns:p14="http://schemas.microsoft.com/office/powerpoint/2010/main" val="4203172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Extraversion/Introversion </a:t>
            </a:r>
            <a:endParaRPr lang="en-GB" dirty="0"/>
          </a:p>
        </p:txBody>
      </p:sp>
      <p:sp>
        <p:nvSpPr>
          <p:cNvPr id="3" name="Vertical Text Placeholder 2"/>
          <p:cNvSpPr>
            <a:spLocks noGrp="1"/>
          </p:cNvSpPr>
          <p:nvPr>
            <p:ph type="body" orient="vert" idx="1"/>
          </p:nvPr>
        </p:nvSpPr>
        <p:spPr/>
        <p:txBody>
          <a:bodyPr/>
          <a:lstStyle/>
          <a:p>
            <a:r>
              <a:rPr lang="en-GB" dirty="0" smtClean="0"/>
              <a:t>like </a:t>
            </a:r>
            <a:r>
              <a:rPr lang="en-GB" dirty="0"/>
              <a:t>the social side of dealing with people, events, relationships (tend to be outgoing, sociable, talkative)  </a:t>
            </a:r>
            <a:endParaRPr lang="en-GB" dirty="0" smtClean="0"/>
          </a:p>
          <a:p>
            <a:pPr marL="0" indent="0">
              <a:buNone/>
            </a:pPr>
            <a:r>
              <a:rPr lang="en-GB" dirty="0" smtClean="0"/>
              <a:t>Or</a:t>
            </a:r>
          </a:p>
          <a:p>
            <a:r>
              <a:rPr lang="en-GB" dirty="0" smtClean="0"/>
              <a:t>quieter</a:t>
            </a:r>
            <a:r>
              <a:rPr lang="en-GB" dirty="0"/>
              <a:t>, happier spending time along with few close friends.</a:t>
            </a:r>
          </a:p>
          <a:p>
            <a:endParaRPr lang="en-GB" dirty="0"/>
          </a:p>
        </p:txBody>
      </p:sp>
      <p:pic>
        <p:nvPicPr>
          <p:cNvPr id="4" name="Picture 3"/>
          <p:cNvPicPr>
            <a:picLocks noChangeAspect="1"/>
          </p:cNvPicPr>
          <p:nvPr/>
        </p:nvPicPr>
        <p:blipFill>
          <a:blip r:embed="rId2"/>
          <a:stretch>
            <a:fillRect/>
          </a:stretch>
        </p:blipFill>
        <p:spPr>
          <a:xfrm>
            <a:off x="5866916" y="4478704"/>
            <a:ext cx="2857500" cy="1219200"/>
          </a:xfrm>
          <a:prstGeom prst="rect">
            <a:avLst/>
          </a:prstGeom>
        </p:spPr>
      </p:pic>
    </p:spTree>
    <p:extLst>
      <p:ext uri="{BB962C8B-B14F-4D97-AF65-F5344CB8AC3E}">
        <p14:creationId xmlns:p14="http://schemas.microsoft.com/office/powerpoint/2010/main" val="3942393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Agreeableness</a:t>
            </a:r>
            <a:endParaRPr lang="en-GB" dirty="0"/>
          </a:p>
        </p:txBody>
      </p:sp>
      <p:sp>
        <p:nvSpPr>
          <p:cNvPr id="3" name="Vertical Text Placeholder 2"/>
          <p:cNvSpPr>
            <a:spLocks noGrp="1"/>
          </p:cNvSpPr>
          <p:nvPr>
            <p:ph type="body" orient="vert" idx="1"/>
          </p:nvPr>
        </p:nvSpPr>
        <p:spPr/>
        <p:txBody>
          <a:bodyPr/>
          <a:lstStyle/>
          <a:p>
            <a:r>
              <a:rPr lang="en-GB" dirty="0"/>
              <a:t>friendly, helpful, reliable </a:t>
            </a:r>
            <a:endParaRPr lang="en-GB" dirty="0" smtClean="0"/>
          </a:p>
          <a:p>
            <a:endParaRPr lang="en-GB" dirty="0"/>
          </a:p>
          <a:p>
            <a:pPr marL="0" indent="0">
              <a:buNone/>
            </a:pPr>
            <a:r>
              <a:rPr lang="en-GB" dirty="0" smtClean="0"/>
              <a:t>or </a:t>
            </a:r>
          </a:p>
          <a:p>
            <a:pPr marL="0" indent="0">
              <a:buNone/>
            </a:pPr>
            <a:endParaRPr lang="en-GB" dirty="0" smtClean="0"/>
          </a:p>
          <a:p>
            <a:r>
              <a:rPr lang="en-GB" dirty="0" smtClean="0"/>
              <a:t>disagreeable</a:t>
            </a:r>
            <a:r>
              <a:rPr lang="en-GB" dirty="0"/>
              <a:t>, </a:t>
            </a:r>
            <a:r>
              <a:rPr lang="en-GB" dirty="0" smtClean="0"/>
              <a:t>uncooperative</a:t>
            </a:r>
            <a:r>
              <a:rPr lang="en-GB" dirty="0"/>
              <a:t>, argumentative </a:t>
            </a:r>
          </a:p>
        </p:txBody>
      </p:sp>
    </p:spTree>
    <p:extLst>
      <p:ext uri="{BB962C8B-B14F-4D97-AF65-F5344CB8AC3E}">
        <p14:creationId xmlns:p14="http://schemas.microsoft.com/office/powerpoint/2010/main" val="2368283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buClr>
                <a:schemeClr val="tx2"/>
              </a:buClr>
            </a:pPr>
            <a:r>
              <a:rPr lang="en-AU" dirty="0" smtClean="0">
                <a:latin typeface="Helvetica" pitchFamily="34" charset="0"/>
              </a:rPr>
              <a:t>Neuroticism </a:t>
            </a:r>
            <a:r>
              <a:rPr lang="en-AU" dirty="0">
                <a:latin typeface="Helvetica" pitchFamily="34" charset="0"/>
              </a:rPr>
              <a:t>/Emotional stability</a:t>
            </a:r>
          </a:p>
        </p:txBody>
      </p:sp>
      <p:sp>
        <p:nvSpPr>
          <p:cNvPr id="3" name="Vertical Text Placeholder 2"/>
          <p:cNvSpPr>
            <a:spLocks noGrp="1"/>
          </p:cNvSpPr>
          <p:nvPr>
            <p:ph type="body" orient="vert" idx="1"/>
          </p:nvPr>
        </p:nvSpPr>
        <p:spPr/>
        <p:txBody>
          <a:bodyPr/>
          <a:lstStyle/>
          <a:p>
            <a:r>
              <a:rPr lang="en-GB" dirty="0"/>
              <a:t>secure, resilient, calm </a:t>
            </a:r>
            <a:endParaRPr lang="en-GB" dirty="0" smtClean="0"/>
          </a:p>
          <a:p>
            <a:endParaRPr lang="en-GB" dirty="0"/>
          </a:p>
          <a:p>
            <a:pPr marL="0" indent="0">
              <a:buNone/>
            </a:pPr>
            <a:r>
              <a:rPr lang="en-GB" dirty="0" smtClean="0"/>
              <a:t>or </a:t>
            </a:r>
          </a:p>
          <a:p>
            <a:pPr marL="0" indent="0">
              <a:buNone/>
            </a:pPr>
            <a:endParaRPr lang="en-GB" dirty="0"/>
          </a:p>
          <a:p>
            <a:r>
              <a:rPr lang="en-GB" dirty="0" smtClean="0"/>
              <a:t>anxious</a:t>
            </a:r>
            <a:r>
              <a:rPr lang="en-GB" dirty="0"/>
              <a:t>, reactive, moody </a:t>
            </a:r>
          </a:p>
          <a:p>
            <a:endParaRPr lang="en-GB" dirty="0"/>
          </a:p>
        </p:txBody>
      </p:sp>
    </p:spTree>
    <p:extLst>
      <p:ext uri="{BB962C8B-B14F-4D97-AF65-F5344CB8AC3E}">
        <p14:creationId xmlns:p14="http://schemas.microsoft.com/office/powerpoint/2010/main" val="25058464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Autofit/>
          </a:bodyPr>
          <a:lstStyle/>
          <a:p>
            <a:pPr algn="l"/>
            <a:r>
              <a:rPr lang="en-GB" sz="3600" dirty="0" smtClean="0"/>
              <a:t>2. Personality</a:t>
            </a:r>
            <a:endParaRPr lang="en-GB" sz="3600" dirty="0">
              <a:solidFill>
                <a:schemeClr val="tx2"/>
              </a:solidFill>
            </a:endParaRPr>
          </a:p>
        </p:txBody>
      </p:sp>
      <p:sp>
        <p:nvSpPr>
          <p:cNvPr id="2" name="Vertical Text Placeholder 1"/>
          <p:cNvSpPr>
            <a:spLocks noGrp="1"/>
          </p:cNvSpPr>
          <p:nvPr>
            <p:ph type="body" orient="vert" idx="1"/>
          </p:nvPr>
        </p:nvSpPr>
        <p:spPr/>
        <p:txBody>
          <a:bodyPr>
            <a:normAutofit/>
          </a:bodyPr>
          <a:lstStyle/>
          <a:p>
            <a:pPr marL="0" indent="0">
              <a:buNone/>
            </a:pPr>
            <a:r>
              <a:rPr lang="en-GB" sz="2400" dirty="0" smtClean="0"/>
              <a:t>Erik Erikson – the effect of experience on development </a:t>
            </a:r>
            <a:endParaRPr lang="en-GB" sz="2400" dirty="0"/>
          </a:p>
        </p:txBody>
      </p:sp>
      <p:sp>
        <p:nvSpPr>
          <p:cNvPr id="3" name="Vertical Text Placeholder 2"/>
          <p:cNvSpPr>
            <a:spLocks noGrp="1"/>
          </p:cNvSpPr>
          <p:nvPr>
            <p:ph type="body" orient="vert" idx="13"/>
          </p:nvPr>
        </p:nvSpPr>
        <p:spPr/>
        <p:txBody>
          <a:bodyPr/>
          <a:lstStyle/>
          <a:p>
            <a:pPr marL="0" indent="0">
              <a:buNone/>
            </a:pPr>
            <a:r>
              <a:rPr lang="en-GB" dirty="0" smtClean="0"/>
              <a:t>An Idiographic Approach</a:t>
            </a:r>
            <a:endParaRPr lang="en-GB" dirty="0"/>
          </a:p>
        </p:txBody>
      </p:sp>
      <p:sp>
        <p:nvSpPr>
          <p:cNvPr id="51204" name="Text Box 4"/>
          <p:cNvSpPr txBox="1">
            <a:spLocks noChangeArrowheads="1"/>
          </p:cNvSpPr>
          <p:nvPr/>
        </p:nvSpPr>
        <p:spPr bwMode="auto">
          <a:xfrm>
            <a:off x="405584" y="4851021"/>
            <a:ext cx="8534400" cy="673100"/>
          </a:xfrm>
          <a:prstGeom prst="rect">
            <a:avLst/>
          </a:prstGeom>
          <a:noFill/>
          <a:ln w="9525">
            <a:noFill/>
            <a:miter lim="800000"/>
            <a:headEnd/>
            <a:tailEnd/>
          </a:ln>
          <a:effectLst/>
        </p:spPr>
        <p:txBody>
          <a:bodyPr>
            <a:spAutoFit/>
          </a:bodyPr>
          <a:lstStyle/>
          <a:p>
            <a:pPr eaLnBrk="0" hangingPunct="0">
              <a:spcBef>
                <a:spcPct val="50000"/>
              </a:spcBef>
            </a:pPr>
            <a:r>
              <a:rPr lang="en-GB" dirty="0" smtClean="0"/>
              <a:t>Erikson’s </a:t>
            </a:r>
            <a:r>
              <a:rPr lang="en-GB" dirty="0"/>
              <a:t>eight stages of personality development</a:t>
            </a:r>
          </a:p>
          <a:p>
            <a:pPr eaLnBrk="0" hangingPunct="0">
              <a:spcBef>
                <a:spcPct val="50000"/>
              </a:spcBef>
            </a:pPr>
            <a:r>
              <a:rPr lang="en-GB" sz="800" i="1" dirty="0"/>
              <a:t>Source</a:t>
            </a:r>
            <a:r>
              <a:rPr lang="en-GB" sz="800" dirty="0"/>
              <a:t>: From </a:t>
            </a:r>
            <a:r>
              <a:rPr lang="en-GB" sz="800" i="1" dirty="0"/>
              <a:t>Identity and the Life Cycle </a:t>
            </a:r>
            <a:r>
              <a:rPr lang="en-GB" sz="800" dirty="0"/>
              <a:t>by Erik H. Erikson, Copyright © 1980 by W. W. Norton &amp; Company, Inc. Copyright © 1959 by International Universities Press, Inc.</a:t>
            </a:r>
            <a:br>
              <a:rPr lang="en-GB" sz="800" dirty="0"/>
            </a:br>
            <a:r>
              <a:rPr lang="en-GB" sz="800" dirty="0"/>
              <a:t>Used by permission of W. W. Norton &amp; Company, Inc.</a:t>
            </a:r>
          </a:p>
        </p:txBody>
      </p:sp>
      <p:pic>
        <p:nvPicPr>
          <p:cNvPr id="51206" name="Picture 6" descr="F:\Powerpoint\pe_uk\PE105-Mullins\Final_Files\GIF\ch04\C04NT004.gif"/>
          <p:cNvPicPr>
            <a:picLocks noChangeAspect="1" noChangeArrowheads="1"/>
          </p:cNvPicPr>
          <p:nvPr/>
        </p:nvPicPr>
        <p:blipFill>
          <a:blip r:embed="rId3" cstate="print"/>
          <a:srcRect/>
          <a:stretch>
            <a:fillRect/>
          </a:stretch>
        </p:blipFill>
        <p:spPr bwMode="auto">
          <a:xfrm>
            <a:off x="379413" y="2304777"/>
            <a:ext cx="8385175" cy="2492375"/>
          </a:xfrm>
          <a:prstGeom prst="rect">
            <a:avLst/>
          </a:prstGeom>
          <a:noFill/>
        </p:spPr>
      </p:pic>
    </p:spTree>
    <p:extLst>
      <p:ext uri="{BB962C8B-B14F-4D97-AF65-F5344CB8AC3E}">
        <p14:creationId xmlns:p14="http://schemas.microsoft.com/office/powerpoint/2010/main" val="3383362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Autofit/>
          </a:bodyPr>
          <a:lstStyle/>
          <a:p>
            <a:pPr algn="l"/>
            <a:r>
              <a:rPr lang="en-GB" sz="3200" dirty="0" smtClean="0">
                <a:solidFill>
                  <a:schemeClr val="tx2"/>
                </a:solidFill>
              </a:rPr>
              <a:t>2. Personality</a:t>
            </a:r>
            <a:endParaRPr lang="en-GB" sz="3200" dirty="0">
              <a:solidFill>
                <a:schemeClr val="tx2"/>
              </a:solidFill>
            </a:endParaRPr>
          </a:p>
        </p:txBody>
      </p:sp>
      <p:sp>
        <p:nvSpPr>
          <p:cNvPr id="53251" name="Rectangle 3"/>
          <p:cNvSpPr>
            <a:spLocks noGrp="1" noChangeArrowheads="1"/>
          </p:cNvSpPr>
          <p:nvPr>
            <p:ph type="body" orient="vert" idx="1"/>
          </p:nvPr>
        </p:nvSpPr>
        <p:spPr>
          <a:xfrm>
            <a:off x="405584" y="1586673"/>
            <a:ext cx="8318832" cy="3825832"/>
          </a:xfrm>
          <a:noFill/>
          <a:ln/>
        </p:spPr>
        <p:txBody>
          <a:bodyPr>
            <a:spAutoFit/>
          </a:bodyPr>
          <a:lstStyle/>
          <a:p>
            <a:pPr marL="0" indent="0">
              <a:buNone/>
            </a:pPr>
            <a:r>
              <a:rPr lang="en-GB" dirty="0" smtClean="0"/>
              <a:t>Carl Jung/The Myers Briggs Type Indicator (MBTI)</a:t>
            </a:r>
          </a:p>
          <a:p>
            <a:pPr lvl="1"/>
            <a:r>
              <a:rPr lang="en-GB" b="1" i="1" dirty="0" smtClean="0"/>
              <a:t>I</a:t>
            </a:r>
            <a:r>
              <a:rPr lang="en-GB" dirty="0" smtClean="0"/>
              <a:t>ntroversion </a:t>
            </a:r>
            <a:r>
              <a:rPr lang="en-GB" dirty="0"/>
              <a:t>/ </a:t>
            </a:r>
            <a:r>
              <a:rPr lang="en-GB" b="1" i="1" dirty="0"/>
              <a:t>E</a:t>
            </a:r>
            <a:r>
              <a:rPr lang="en-GB" dirty="0"/>
              <a:t>xtroversion</a:t>
            </a:r>
          </a:p>
          <a:p>
            <a:pPr lvl="1"/>
            <a:r>
              <a:rPr lang="en-GB" b="1" i="1" dirty="0"/>
              <a:t>S</a:t>
            </a:r>
            <a:r>
              <a:rPr lang="en-GB" dirty="0"/>
              <a:t>ensing / </a:t>
            </a:r>
            <a:r>
              <a:rPr lang="en-GB" b="1" i="1" dirty="0"/>
              <a:t>I</a:t>
            </a:r>
            <a:r>
              <a:rPr lang="en-GB" dirty="0"/>
              <a:t>ntuition</a:t>
            </a:r>
          </a:p>
          <a:p>
            <a:pPr lvl="1"/>
            <a:r>
              <a:rPr lang="en-GB" b="1" i="1" dirty="0"/>
              <a:t>T</a:t>
            </a:r>
            <a:r>
              <a:rPr lang="en-GB" dirty="0"/>
              <a:t>hinking / </a:t>
            </a:r>
            <a:r>
              <a:rPr lang="en-GB" b="1" i="1" dirty="0"/>
              <a:t>F</a:t>
            </a:r>
            <a:r>
              <a:rPr lang="en-GB" dirty="0"/>
              <a:t>eeling</a:t>
            </a:r>
          </a:p>
          <a:p>
            <a:pPr lvl="1"/>
            <a:r>
              <a:rPr lang="en-GB" b="1" i="1" dirty="0"/>
              <a:t>P</a:t>
            </a:r>
            <a:r>
              <a:rPr lang="en-GB" dirty="0"/>
              <a:t>erceiving / </a:t>
            </a:r>
            <a:r>
              <a:rPr lang="en-GB" b="1" i="1" dirty="0"/>
              <a:t>J</a:t>
            </a:r>
            <a:r>
              <a:rPr lang="en-GB" dirty="0"/>
              <a:t>udging</a:t>
            </a:r>
            <a:endParaRPr lang="en-GB" b="1" i="1" dirty="0"/>
          </a:p>
          <a:p>
            <a:pPr marL="0" indent="0">
              <a:buNone/>
            </a:pPr>
            <a:r>
              <a:rPr lang="en-GB" dirty="0" smtClean="0"/>
              <a:t>Combine </a:t>
            </a:r>
            <a:r>
              <a:rPr lang="en-GB" dirty="0"/>
              <a:t>to give 16 personality types</a:t>
            </a:r>
          </a:p>
        </p:txBody>
      </p:sp>
      <p:sp>
        <p:nvSpPr>
          <p:cNvPr id="2" name="Vertical Text Placeholder 1"/>
          <p:cNvSpPr>
            <a:spLocks noGrp="1"/>
          </p:cNvSpPr>
          <p:nvPr>
            <p:ph type="body" orient="vert" idx="13"/>
          </p:nvPr>
        </p:nvSpPr>
        <p:spPr/>
        <p:txBody>
          <a:bodyPr/>
          <a:lstStyle/>
          <a:p>
            <a:pPr marL="0" indent="0">
              <a:buNone/>
            </a:pPr>
            <a:r>
              <a:rPr lang="en-GB" dirty="0" smtClean="0"/>
              <a:t>Complimentary Approach</a:t>
            </a:r>
            <a:endParaRPr lang="en-GB" dirty="0"/>
          </a:p>
        </p:txBody>
      </p:sp>
    </p:spTree>
    <p:extLst>
      <p:ext uri="{BB962C8B-B14F-4D97-AF65-F5344CB8AC3E}">
        <p14:creationId xmlns:p14="http://schemas.microsoft.com/office/powerpoint/2010/main" val="9474679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a:bodyPr>
          <a:lstStyle/>
          <a:p>
            <a:pPr algn="l"/>
            <a:r>
              <a:rPr lang="en-GB" sz="3200" dirty="0">
                <a:solidFill>
                  <a:schemeClr val="tx2"/>
                </a:solidFill>
              </a:rPr>
              <a:t>2. Personality</a:t>
            </a:r>
          </a:p>
        </p:txBody>
      </p:sp>
      <p:sp>
        <p:nvSpPr>
          <p:cNvPr id="3" name="Vertical Text Placeholder 2"/>
          <p:cNvSpPr>
            <a:spLocks noGrp="1"/>
          </p:cNvSpPr>
          <p:nvPr>
            <p:ph type="body" orient="vert" idx="13"/>
          </p:nvPr>
        </p:nvSpPr>
        <p:spPr/>
        <p:txBody>
          <a:bodyPr/>
          <a:lstStyle/>
          <a:p>
            <a:pPr marL="0" indent="0">
              <a:buNone/>
            </a:pPr>
            <a:r>
              <a:rPr lang="en-GB" sz="2400" dirty="0"/>
              <a:t>Leadership types and the </a:t>
            </a:r>
            <a:r>
              <a:rPr lang="en-GB" sz="2400" dirty="0" smtClean="0"/>
              <a:t>Myers–Briggs</a:t>
            </a:r>
            <a:endParaRPr lang="en-GB" sz="2400" dirty="0"/>
          </a:p>
        </p:txBody>
      </p:sp>
      <p:pic>
        <p:nvPicPr>
          <p:cNvPr id="54280" name="Picture 8" descr="C04NT005"/>
          <p:cNvPicPr>
            <a:picLocks noChangeAspect="1" noChangeArrowheads="1"/>
          </p:cNvPicPr>
          <p:nvPr/>
        </p:nvPicPr>
        <p:blipFill>
          <a:blip r:embed="rId3" cstate="print"/>
          <a:srcRect/>
          <a:stretch>
            <a:fillRect/>
          </a:stretch>
        </p:blipFill>
        <p:spPr bwMode="auto">
          <a:xfrm>
            <a:off x="385763" y="2408238"/>
            <a:ext cx="8320087" cy="2039937"/>
          </a:xfrm>
          <a:prstGeom prst="rect">
            <a:avLst/>
          </a:prstGeom>
          <a:noFill/>
        </p:spPr>
      </p:pic>
    </p:spTree>
    <p:extLst>
      <p:ext uri="{BB962C8B-B14F-4D97-AF65-F5344CB8AC3E}">
        <p14:creationId xmlns:p14="http://schemas.microsoft.com/office/powerpoint/2010/main" val="135549153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tx2"/>
                </a:solidFill>
              </a:rPr>
              <a:t>3. Testing &amp; Assessment </a:t>
            </a:r>
            <a:endParaRPr lang="en-GB" dirty="0">
              <a:solidFill>
                <a:schemeClr val="tx2"/>
              </a:solidFill>
            </a:endParaRPr>
          </a:p>
        </p:txBody>
      </p:sp>
      <p:sp>
        <p:nvSpPr>
          <p:cNvPr id="3" name="Content Placeholder 2"/>
          <p:cNvSpPr>
            <a:spLocks noGrp="1"/>
          </p:cNvSpPr>
          <p:nvPr>
            <p:ph idx="1"/>
          </p:nvPr>
        </p:nvSpPr>
        <p:spPr/>
        <p:txBody>
          <a:bodyPr>
            <a:normAutofit/>
          </a:bodyPr>
          <a:lstStyle/>
          <a:p>
            <a:pPr>
              <a:buNone/>
            </a:pPr>
            <a:r>
              <a:rPr lang="en-GB" dirty="0" smtClean="0"/>
              <a:t>	</a:t>
            </a:r>
          </a:p>
          <a:p>
            <a:pPr>
              <a:buNone/>
            </a:pPr>
            <a:r>
              <a:rPr lang="en-GB" dirty="0" smtClean="0"/>
              <a:t>	</a:t>
            </a:r>
            <a:r>
              <a:rPr lang="en-GB" sz="3600" dirty="0" smtClean="0"/>
              <a:t>Should an organisation assess someone’s personality before deciding whether to employ them?  </a:t>
            </a:r>
            <a:endParaRPr lang="en-GB" dirty="0" smtClean="0"/>
          </a:p>
          <a:p>
            <a:pPr>
              <a:buNone/>
            </a:pPr>
            <a:r>
              <a:rPr lang="en-GB" dirty="0" smtClean="0"/>
              <a:t>	</a:t>
            </a:r>
          </a:p>
          <a:p>
            <a:pPr>
              <a:buNone/>
            </a:pPr>
            <a:endParaRPr lang="en-GB" dirty="0"/>
          </a:p>
        </p:txBody>
      </p:sp>
    </p:spTree>
    <p:extLst>
      <p:ext uri="{BB962C8B-B14F-4D97-AF65-F5344CB8AC3E}">
        <p14:creationId xmlns:p14="http://schemas.microsoft.com/office/powerpoint/2010/main" val="349338960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a:bodyPr>
          <a:lstStyle/>
          <a:p>
            <a:pPr algn="l"/>
            <a:r>
              <a:rPr lang="en-GB" sz="3600" dirty="0" smtClean="0">
                <a:solidFill>
                  <a:schemeClr val="tx2"/>
                </a:solidFill>
              </a:rPr>
              <a:t>3. Testing &amp; Assessment </a:t>
            </a:r>
            <a:endParaRPr lang="en-GB" sz="3600" dirty="0">
              <a:solidFill>
                <a:schemeClr val="tx2"/>
              </a:solidFill>
            </a:endParaRPr>
          </a:p>
        </p:txBody>
      </p:sp>
      <p:sp>
        <p:nvSpPr>
          <p:cNvPr id="56323" name="Rectangle 3"/>
          <p:cNvSpPr>
            <a:spLocks noGrp="1" noChangeArrowheads="1"/>
          </p:cNvSpPr>
          <p:nvPr>
            <p:ph type="body" orient="vert" idx="1"/>
          </p:nvPr>
        </p:nvSpPr>
        <p:spPr/>
        <p:txBody>
          <a:bodyPr>
            <a:normAutofit fontScale="92500" lnSpcReduction="10000"/>
          </a:bodyPr>
          <a:lstStyle/>
          <a:p>
            <a:r>
              <a:rPr lang="en-GB" dirty="0"/>
              <a:t>Recruitment and selection</a:t>
            </a:r>
          </a:p>
          <a:p>
            <a:pPr lvl="1"/>
            <a:r>
              <a:rPr lang="en-GB" dirty="0" smtClean="0"/>
              <a:t>Used to asses a persons suitability</a:t>
            </a:r>
          </a:p>
          <a:p>
            <a:r>
              <a:rPr lang="en-GB" dirty="0" smtClean="0"/>
              <a:t>Personal </a:t>
            </a:r>
            <a:r>
              <a:rPr lang="en-GB" dirty="0"/>
              <a:t>development planning</a:t>
            </a:r>
          </a:p>
          <a:p>
            <a:pPr lvl="1"/>
            <a:r>
              <a:rPr lang="en-GB" dirty="0"/>
              <a:t>Training coaching and career planning</a:t>
            </a:r>
          </a:p>
          <a:p>
            <a:r>
              <a:rPr lang="en-GB" dirty="0"/>
              <a:t>Teamwork</a:t>
            </a:r>
          </a:p>
          <a:p>
            <a:pPr lvl="1"/>
            <a:r>
              <a:rPr lang="en-GB" dirty="0"/>
              <a:t>Team composition and development</a:t>
            </a:r>
          </a:p>
          <a:p>
            <a:r>
              <a:rPr lang="en-GB" dirty="0" smtClean="0"/>
              <a:t>Leadership Development </a:t>
            </a:r>
            <a:endParaRPr lang="en-GB" dirty="0"/>
          </a:p>
          <a:p>
            <a:pPr lvl="1"/>
            <a:r>
              <a:rPr lang="en-GB" dirty="0" smtClean="0"/>
              <a:t>Assessing leadership qualities</a:t>
            </a:r>
            <a:endParaRPr lang="en-GB" dirty="0"/>
          </a:p>
        </p:txBody>
      </p:sp>
      <p:sp>
        <p:nvSpPr>
          <p:cNvPr id="2" name="Vertical Text Placeholder 1"/>
          <p:cNvSpPr>
            <a:spLocks noGrp="1"/>
          </p:cNvSpPr>
          <p:nvPr>
            <p:ph type="body" orient="vert" idx="13"/>
          </p:nvPr>
        </p:nvSpPr>
        <p:spPr/>
        <p:txBody>
          <a:bodyPr/>
          <a:lstStyle/>
          <a:p>
            <a:pPr marL="0" indent="0">
              <a:buNone/>
            </a:pPr>
            <a:r>
              <a:rPr lang="en-GB" dirty="0" smtClean="0"/>
              <a:t>Psychometric Testing in the Workplace</a:t>
            </a:r>
            <a:endParaRPr lang="en-GB" dirty="0"/>
          </a:p>
        </p:txBody>
      </p:sp>
    </p:spTree>
    <p:extLst>
      <p:ext uri="{BB962C8B-B14F-4D97-AF65-F5344CB8AC3E}">
        <p14:creationId xmlns:p14="http://schemas.microsoft.com/office/powerpoint/2010/main" val="4057241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animEffect transition="in" filter="fade">
                                      <p:cBhvr>
                                        <p:cTn id="7" dur="2000"/>
                                        <p:tgtEl>
                                          <p:spTgt spid="5632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6323">
                                            <p:txEl>
                                              <p:pRg st="1" end="1"/>
                                            </p:txEl>
                                          </p:spTgt>
                                        </p:tgtEl>
                                        <p:attrNameLst>
                                          <p:attrName>style.visibility</p:attrName>
                                        </p:attrNameLst>
                                      </p:cBhvr>
                                      <p:to>
                                        <p:strVal val="visible"/>
                                      </p:to>
                                    </p:set>
                                    <p:animEffect transition="in" filter="fade">
                                      <p:cBhvr>
                                        <p:cTn id="10" dur="2000"/>
                                        <p:tgtEl>
                                          <p:spTgt spid="5632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6323">
                                            <p:txEl>
                                              <p:pRg st="2" end="2"/>
                                            </p:txEl>
                                          </p:spTgt>
                                        </p:tgtEl>
                                        <p:attrNameLst>
                                          <p:attrName>style.visibility</p:attrName>
                                        </p:attrNameLst>
                                      </p:cBhvr>
                                      <p:to>
                                        <p:strVal val="visible"/>
                                      </p:to>
                                    </p:set>
                                    <p:animEffect transition="in" filter="fade">
                                      <p:cBhvr>
                                        <p:cTn id="15" dur="2000"/>
                                        <p:tgtEl>
                                          <p:spTgt spid="5632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6323">
                                            <p:txEl>
                                              <p:pRg st="3" end="3"/>
                                            </p:txEl>
                                          </p:spTgt>
                                        </p:tgtEl>
                                        <p:attrNameLst>
                                          <p:attrName>style.visibility</p:attrName>
                                        </p:attrNameLst>
                                      </p:cBhvr>
                                      <p:to>
                                        <p:strVal val="visible"/>
                                      </p:to>
                                    </p:set>
                                    <p:animEffect transition="in" filter="fade">
                                      <p:cBhvr>
                                        <p:cTn id="18" dur="2000"/>
                                        <p:tgtEl>
                                          <p:spTgt spid="5632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6323">
                                            <p:txEl>
                                              <p:pRg st="4" end="4"/>
                                            </p:txEl>
                                          </p:spTgt>
                                        </p:tgtEl>
                                        <p:attrNameLst>
                                          <p:attrName>style.visibility</p:attrName>
                                        </p:attrNameLst>
                                      </p:cBhvr>
                                      <p:to>
                                        <p:strVal val="visible"/>
                                      </p:to>
                                    </p:set>
                                    <p:animEffect transition="in" filter="fade">
                                      <p:cBhvr>
                                        <p:cTn id="23" dur="2000"/>
                                        <p:tgtEl>
                                          <p:spTgt spid="5632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6323">
                                            <p:txEl>
                                              <p:pRg st="5" end="5"/>
                                            </p:txEl>
                                          </p:spTgt>
                                        </p:tgtEl>
                                        <p:attrNameLst>
                                          <p:attrName>style.visibility</p:attrName>
                                        </p:attrNameLst>
                                      </p:cBhvr>
                                      <p:to>
                                        <p:strVal val="visible"/>
                                      </p:to>
                                    </p:set>
                                    <p:animEffect transition="in" filter="fade">
                                      <p:cBhvr>
                                        <p:cTn id="26" dur="2000"/>
                                        <p:tgtEl>
                                          <p:spTgt spid="5632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6323">
                                            <p:txEl>
                                              <p:pRg st="6" end="6"/>
                                            </p:txEl>
                                          </p:spTgt>
                                        </p:tgtEl>
                                        <p:attrNameLst>
                                          <p:attrName>style.visibility</p:attrName>
                                        </p:attrNameLst>
                                      </p:cBhvr>
                                      <p:to>
                                        <p:strVal val="visible"/>
                                      </p:to>
                                    </p:set>
                                    <p:animEffect transition="in" filter="fade">
                                      <p:cBhvr>
                                        <p:cTn id="31" dur="2000"/>
                                        <p:tgtEl>
                                          <p:spTgt spid="5632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6323">
                                            <p:txEl>
                                              <p:pRg st="7" end="7"/>
                                            </p:txEl>
                                          </p:spTgt>
                                        </p:tgtEl>
                                        <p:attrNameLst>
                                          <p:attrName>style.visibility</p:attrName>
                                        </p:attrNameLst>
                                      </p:cBhvr>
                                      <p:to>
                                        <p:strVal val="visible"/>
                                      </p:to>
                                    </p:set>
                                    <p:animEffect transition="in" filter="fade">
                                      <p:cBhvr>
                                        <p:cTn id="34" dur="2000"/>
                                        <p:tgtEl>
                                          <p:spTgt spid="563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27384"/>
            <a:ext cx="8229600" cy="1143000"/>
          </a:xfrm>
        </p:spPr>
        <p:txBody>
          <a:bodyPr>
            <a:normAutofit/>
          </a:bodyPr>
          <a:lstStyle/>
          <a:p>
            <a:pPr algn="l"/>
            <a:r>
              <a:rPr lang="en-GB" sz="3600" dirty="0" smtClean="0">
                <a:solidFill>
                  <a:schemeClr val="tx2"/>
                </a:solidFill>
              </a:rPr>
              <a:t>3. Testing &amp; Assessment </a:t>
            </a:r>
            <a:endParaRPr lang="en-GB" sz="3600" dirty="0">
              <a:solidFill>
                <a:schemeClr val="tx2"/>
              </a:solidFill>
            </a:endParaRPr>
          </a:p>
        </p:txBody>
      </p:sp>
      <p:sp>
        <p:nvSpPr>
          <p:cNvPr id="69635" name="Rectangle 3"/>
          <p:cNvSpPr>
            <a:spLocks noGrp="1" noChangeArrowheads="1"/>
          </p:cNvSpPr>
          <p:nvPr>
            <p:ph type="body" sz="half" idx="1"/>
          </p:nvPr>
        </p:nvSpPr>
        <p:spPr>
          <a:xfrm>
            <a:off x="423863" y="966738"/>
            <a:ext cx="4038600" cy="4776692"/>
          </a:xfrm>
          <a:noFill/>
          <a:ln/>
        </p:spPr>
        <p:txBody>
          <a:bodyPr wrap="square">
            <a:spAutoFit/>
          </a:bodyPr>
          <a:lstStyle/>
          <a:p>
            <a:pPr>
              <a:lnSpc>
                <a:spcPct val="90000"/>
              </a:lnSpc>
              <a:buFontTx/>
              <a:buNone/>
            </a:pPr>
            <a:r>
              <a:rPr lang="en-GB" b="1" dirty="0"/>
              <a:t>Advantages</a:t>
            </a:r>
          </a:p>
          <a:p>
            <a:pPr>
              <a:lnSpc>
                <a:spcPct val="90000"/>
              </a:lnSpc>
            </a:pPr>
            <a:r>
              <a:rPr lang="en-GB" sz="2400" dirty="0"/>
              <a:t>They make decisions about people:</a:t>
            </a:r>
          </a:p>
          <a:p>
            <a:pPr lvl="1">
              <a:lnSpc>
                <a:spcPct val="90000"/>
              </a:lnSpc>
            </a:pPr>
            <a:r>
              <a:rPr lang="en-GB" sz="2000" dirty="0"/>
              <a:t>More systematic</a:t>
            </a:r>
          </a:p>
          <a:p>
            <a:pPr lvl="1">
              <a:lnSpc>
                <a:spcPct val="90000"/>
              </a:lnSpc>
            </a:pPr>
            <a:r>
              <a:rPr lang="en-GB" sz="2000" dirty="0"/>
              <a:t>More precise</a:t>
            </a:r>
          </a:p>
          <a:p>
            <a:pPr>
              <a:lnSpc>
                <a:spcPct val="90000"/>
              </a:lnSpc>
            </a:pPr>
            <a:r>
              <a:rPr lang="en-GB" sz="2400" dirty="0"/>
              <a:t>They predict future performance and reduce uncertainty</a:t>
            </a:r>
          </a:p>
          <a:p>
            <a:pPr>
              <a:lnSpc>
                <a:spcPct val="90000"/>
              </a:lnSpc>
            </a:pPr>
            <a:r>
              <a:rPr lang="en-GB" sz="2400" dirty="0"/>
              <a:t>They provide relatively accurate descriptions of people and behaviour</a:t>
            </a:r>
          </a:p>
          <a:p>
            <a:pPr>
              <a:lnSpc>
                <a:spcPct val="90000"/>
              </a:lnSpc>
            </a:pPr>
            <a:r>
              <a:rPr lang="en-GB" sz="2400" dirty="0"/>
              <a:t>They add sources of information</a:t>
            </a:r>
          </a:p>
        </p:txBody>
      </p:sp>
      <p:sp>
        <p:nvSpPr>
          <p:cNvPr id="69636" name="Rectangle 4"/>
          <p:cNvSpPr>
            <a:spLocks noGrp="1" noChangeArrowheads="1"/>
          </p:cNvSpPr>
          <p:nvPr>
            <p:ph type="body" sz="half" idx="2"/>
          </p:nvPr>
        </p:nvSpPr>
        <p:spPr>
          <a:xfrm>
            <a:off x="4481513" y="966738"/>
            <a:ext cx="4329112" cy="4364272"/>
          </a:xfrm>
          <a:noFill/>
          <a:ln/>
        </p:spPr>
        <p:txBody>
          <a:bodyPr wrap="square">
            <a:spAutoFit/>
          </a:bodyPr>
          <a:lstStyle/>
          <a:p>
            <a:pPr>
              <a:lnSpc>
                <a:spcPct val="90000"/>
              </a:lnSpc>
              <a:spcAft>
                <a:spcPct val="10000"/>
              </a:spcAft>
              <a:buFontTx/>
              <a:buNone/>
            </a:pPr>
            <a:r>
              <a:rPr lang="en-GB" b="1" dirty="0"/>
              <a:t>Problems</a:t>
            </a:r>
          </a:p>
          <a:p>
            <a:pPr>
              <a:lnSpc>
                <a:spcPct val="90000"/>
              </a:lnSpc>
              <a:spcAft>
                <a:spcPct val="10000"/>
              </a:spcAft>
            </a:pPr>
            <a:r>
              <a:rPr lang="en-GB" sz="2400" dirty="0"/>
              <a:t>They can be expensive and time consuming</a:t>
            </a:r>
          </a:p>
          <a:p>
            <a:pPr>
              <a:lnSpc>
                <a:spcPct val="90000"/>
              </a:lnSpc>
              <a:spcAft>
                <a:spcPct val="10000"/>
              </a:spcAft>
            </a:pPr>
            <a:r>
              <a:rPr lang="en-GB" sz="2400" dirty="0"/>
              <a:t>If handled unprofessionally, they can be misused or abused</a:t>
            </a:r>
          </a:p>
          <a:p>
            <a:pPr>
              <a:lnSpc>
                <a:spcPct val="90000"/>
              </a:lnSpc>
              <a:spcAft>
                <a:spcPct val="10000"/>
              </a:spcAft>
            </a:pPr>
            <a:r>
              <a:rPr lang="en-GB" sz="2400" dirty="0"/>
              <a:t>They can be seen as intrusive by candidates</a:t>
            </a:r>
          </a:p>
          <a:p>
            <a:pPr>
              <a:lnSpc>
                <a:spcPct val="90000"/>
              </a:lnSpc>
              <a:spcAft>
                <a:spcPct val="10000"/>
              </a:spcAft>
            </a:pPr>
            <a:r>
              <a:rPr lang="en-GB" sz="2400" dirty="0"/>
              <a:t>They may be inappropriate</a:t>
            </a:r>
          </a:p>
          <a:p>
            <a:pPr>
              <a:lnSpc>
                <a:spcPct val="90000"/>
              </a:lnSpc>
              <a:spcAft>
                <a:spcPct val="10000"/>
              </a:spcAft>
            </a:pPr>
            <a:r>
              <a:rPr lang="en-GB" sz="2400" dirty="0"/>
              <a:t>Candidates who practice tests can </a:t>
            </a:r>
            <a:r>
              <a:rPr lang="en-GB" sz="2400" dirty="0" smtClean="0"/>
              <a:t>affect </a:t>
            </a:r>
            <a:r>
              <a:rPr lang="en-GB" sz="2400" dirty="0"/>
              <a:t>their results</a:t>
            </a:r>
          </a:p>
        </p:txBody>
      </p:sp>
    </p:spTree>
    <p:extLst>
      <p:ext uri="{BB962C8B-B14F-4D97-AF65-F5344CB8AC3E}">
        <p14:creationId xmlns:p14="http://schemas.microsoft.com/office/powerpoint/2010/main" val="146191535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solidFill>
                  <a:schemeClr val="tx2"/>
                </a:solidFill>
              </a:rPr>
              <a:t>3. Testing &amp; Assessment</a:t>
            </a:r>
            <a:endParaRPr lang="en-GB" dirty="0">
              <a:solidFill>
                <a:schemeClr val="tx2"/>
              </a:solidFill>
            </a:endParaRPr>
          </a:p>
        </p:txBody>
      </p:sp>
      <p:sp>
        <p:nvSpPr>
          <p:cNvPr id="3" name="Content Placeholder 2"/>
          <p:cNvSpPr>
            <a:spLocks noGrp="1"/>
          </p:cNvSpPr>
          <p:nvPr>
            <p:ph type="body" orient="vert" idx="1"/>
          </p:nvPr>
        </p:nvSpPr>
        <p:spPr/>
        <p:txBody>
          <a:bodyPr>
            <a:normAutofit fontScale="92500" lnSpcReduction="20000"/>
          </a:bodyPr>
          <a:lstStyle/>
          <a:p>
            <a:pPr>
              <a:buNone/>
            </a:pPr>
            <a:r>
              <a:rPr lang="en-GB" dirty="0" smtClean="0"/>
              <a:t>Managers need to assess a person’s</a:t>
            </a:r>
          </a:p>
          <a:p>
            <a:r>
              <a:rPr lang="en-GB" dirty="0" smtClean="0"/>
              <a:t>Compatibility with the task</a:t>
            </a:r>
          </a:p>
          <a:p>
            <a:r>
              <a:rPr lang="en-GB" dirty="0" smtClean="0"/>
              <a:t>Compatibility with the organisation’s systems and culture</a:t>
            </a:r>
          </a:p>
          <a:p>
            <a:r>
              <a:rPr lang="en-GB" dirty="0" smtClean="0"/>
              <a:t>Compatibility with other team members</a:t>
            </a:r>
          </a:p>
          <a:p>
            <a:pPr>
              <a:buNone/>
            </a:pPr>
            <a:endParaRPr lang="en-GB" dirty="0" smtClean="0"/>
          </a:p>
          <a:p>
            <a:pPr>
              <a:buNone/>
            </a:pPr>
            <a:r>
              <a:rPr lang="en-GB" dirty="0" smtClean="0"/>
              <a:t>And take corrective action where necessary</a:t>
            </a:r>
          </a:p>
          <a:p>
            <a:pPr>
              <a:buNone/>
            </a:pPr>
            <a:r>
              <a:rPr lang="en-GB" dirty="0" smtClean="0">
                <a:hlinkClick r:id="rId3"/>
              </a:rPr>
              <a:t>http://youtu.be/66REF9vFB1Q</a:t>
            </a:r>
            <a:endParaRPr lang="en-GB" dirty="0" smtClean="0"/>
          </a:p>
          <a:p>
            <a:pPr>
              <a:buNone/>
            </a:pPr>
            <a:endParaRPr lang="en-GB" dirty="0" smtClean="0"/>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Why it matters in the Workplace</a:t>
            </a:r>
            <a:endParaRPr lang="en-GB" dirty="0"/>
          </a:p>
        </p:txBody>
      </p:sp>
    </p:spTree>
    <p:extLst>
      <p:ext uri="{BB962C8B-B14F-4D97-AF65-F5344CB8AC3E}">
        <p14:creationId xmlns:p14="http://schemas.microsoft.com/office/powerpoint/2010/main" val="311427159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algn="l"/>
            <a:r>
              <a:rPr lang="en-GB" dirty="0" smtClean="0">
                <a:solidFill>
                  <a:schemeClr val="tx2"/>
                </a:solidFill>
              </a:rPr>
              <a:t>4. Other Individual Differences</a:t>
            </a:r>
            <a:endParaRPr lang="en-GB" dirty="0">
              <a:solidFill>
                <a:schemeClr val="tx2"/>
              </a:solidFill>
            </a:endParaRPr>
          </a:p>
        </p:txBody>
      </p:sp>
      <p:sp>
        <p:nvSpPr>
          <p:cNvPr id="58371" name="Rectangle 3"/>
          <p:cNvSpPr>
            <a:spLocks noGrp="1" noChangeArrowheads="1"/>
          </p:cNvSpPr>
          <p:nvPr>
            <p:ph type="body" orient="vert" idx="1"/>
          </p:nvPr>
        </p:nvSpPr>
        <p:spPr/>
        <p:txBody>
          <a:bodyPr>
            <a:normAutofit lnSpcReduction="10000"/>
          </a:bodyPr>
          <a:lstStyle/>
          <a:p>
            <a:r>
              <a:rPr lang="en-GB" dirty="0" smtClean="0"/>
              <a:t>Intelligence </a:t>
            </a:r>
            <a:r>
              <a:rPr lang="en-GB" dirty="0"/>
              <a:t>is mostly inherited </a:t>
            </a:r>
            <a:endParaRPr lang="en-GB" dirty="0" smtClean="0"/>
          </a:p>
          <a:p>
            <a:pPr>
              <a:buNone/>
            </a:pPr>
            <a:r>
              <a:rPr lang="en-GB" dirty="0" smtClean="0"/>
              <a:t>	(nature/ </a:t>
            </a:r>
            <a:r>
              <a:rPr lang="en-GB" dirty="0" err="1" smtClean="0"/>
              <a:t>nativists</a:t>
            </a:r>
            <a:r>
              <a:rPr lang="en-GB" dirty="0" smtClean="0"/>
              <a:t>)</a:t>
            </a:r>
            <a:endParaRPr lang="en-GB" dirty="0"/>
          </a:p>
          <a:p>
            <a:endParaRPr lang="en-GB" dirty="0"/>
          </a:p>
          <a:p>
            <a:r>
              <a:rPr lang="en-GB" dirty="0" smtClean="0"/>
              <a:t>Our </a:t>
            </a:r>
            <a:r>
              <a:rPr lang="en-GB" dirty="0"/>
              <a:t>environment shapes our behaviour and mental abilities (</a:t>
            </a:r>
            <a:r>
              <a:rPr lang="en-GB" dirty="0" smtClean="0"/>
              <a:t>nurture / empiricists)</a:t>
            </a:r>
          </a:p>
          <a:p>
            <a:endParaRPr lang="en-GB" dirty="0" smtClean="0"/>
          </a:p>
          <a:p>
            <a:pPr algn="ctr">
              <a:buNone/>
            </a:pPr>
            <a:r>
              <a:rPr lang="en-GB" b="1" dirty="0" smtClean="0"/>
              <a:t>Debate = Nature v Nurture</a:t>
            </a:r>
            <a:endParaRPr lang="en-GB" b="1" dirty="0"/>
          </a:p>
        </p:txBody>
      </p:sp>
      <p:sp>
        <p:nvSpPr>
          <p:cNvPr id="2" name="Vertical Text Placeholder 1"/>
          <p:cNvSpPr>
            <a:spLocks noGrp="1"/>
          </p:cNvSpPr>
          <p:nvPr>
            <p:ph type="body" orient="vert" idx="13"/>
          </p:nvPr>
        </p:nvSpPr>
        <p:spPr/>
        <p:txBody>
          <a:bodyPr/>
          <a:lstStyle/>
          <a:p>
            <a:pPr marL="0" indent="0">
              <a:buNone/>
            </a:pPr>
            <a:r>
              <a:rPr lang="en-GB" dirty="0"/>
              <a:t>Ability and intelligence</a:t>
            </a:r>
          </a:p>
        </p:txBody>
      </p:sp>
    </p:spTree>
    <p:extLst>
      <p:ext uri="{BB962C8B-B14F-4D97-AF65-F5344CB8AC3E}">
        <p14:creationId xmlns:p14="http://schemas.microsoft.com/office/powerpoint/2010/main" val="2064515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8371">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8371">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58371">
                                            <p:txEl>
                                              <p:pRg st="5" end="5"/>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405584" y="485800"/>
            <a:ext cx="8229600" cy="1143000"/>
          </a:xfrm>
        </p:spPr>
        <p:txBody>
          <a:bodyPr>
            <a:normAutofit/>
          </a:bodyPr>
          <a:lstStyle/>
          <a:p>
            <a:pPr algn="l"/>
            <a:r>
              <a:rPr lang="en-GB" dirty="0" smtClean="0">
                <a:solidFill>
                  <a:schemeClr val="tx2"/>
                </a:solidFill>
              </a:rPr>
              <a:t>4. Other </a:t>
            </a:r>
            <a:r>
              <a:rPr lang="en-GB" dirty="0" smtClean="0"/>
              <a:t>Individual Differences</a:t>
            </a:r>
            <a:r>
              <a:rPr lang="en-GB" dirty="0" smtClean="0">
                <a:solidFill>
                  <a:schemeClr val="tx2"/>
                </a:solidFill>
              </a:rPr>
              <a:t/>
            </a:r>
            <a:br>
              <a:rPr lang="en-GB" dirty="0" smtClean="0">
                <a:solidFill>
                  <a:schemeClr val="tx2"/>
                </a:solidFill>
              </a:rPr>
            </a:br>
            <a:endParaRPr lang="en-GB" dirty="0">
              <a:solidFill>
                <a:schemeClr val="tx2"/>
              </a:solidFill>
            </a:endParaRPr>
          </a:p>
        </p:txBody>
      </p:sp>
      <p:sp>
        <p:nvSpPr>
          <p:cNvPr id="63491" name="Rectangle 3"/>
          <p:cNvSpPr>
            <a:spLocks noGrp="1" noChangeArrowheads="1"/>
          </p:cNvSpPr>
          <p:nvPr>
            <p:ph type="body" orient="vert" idx="1"/>
          </p:nvPr>
        </p:nvSpPr>
        <p:spPr>
          <a:xfrm>
            <a:off x="405584" y="1586673"/>
            <a:ext cx="8318832" cy="3653477"/>
          </a:xfrm>
        </p:spPr>
        <p:txBody>
          <a:bodyPr>
            <a:spAutoFit/>
          </a:bodyPr>
          <a:lstStyle/>
          <a:p>
            <a:pPr algn="just">
              <a:buFontTx/>
              <a:buNone/>
            </a:pPr>
            <a:r>
              <a:rPr lang="en-GB" i="1" dirty="0" smtClean="0"/>
              <a:t>‘</a:t>
            </a:r>
            <a:r>
              <a:rPr lang="en-GB" i="1" dirty="0"/>
              <a:t>Abilities such as being able to motivate oneself and persist in the face of frustration; to control impulse and delay gratification; to regulate one’s moods and keep distress from swamping the ability to think; to empathise and to hope.’</a:t>
            </a:r>
            <a:endParaRPr lang="en-GB" dirty="0"/>
          </a:p>
          <a:p>
            <a:pPr>
              <a:buFontTx/>
              <a:buNone/>
            </a:pPr>
            <a:r>
              <a:rPr lang="en-GB" sz="2800" dirty="0" smtClean="0"/>
              <a:t>Goleman</a:t>
            </a:r>
            <a:endParaRPr lang="en-GB" sz="2800" dirty="0"/>
          </a:p>
        </p:txBody>
      </p:sp>
      <p:sp>
        <p:nvSpPr>
          <p:cNvPr id="2" name="Vertical Text Placeholder 1"/>
          <p:cNvSpPr>
            <a:spLocks noGrp="1"/>
          </p:cNvSpPr>
          <p:nvPr>
            <p:ph type="body" orient="vert" idx="13"/>
          </p:nvPr>
        </p:nvSpPr>
        <p:spPr/>
        <p:txBody>
          <a:bodyPr/>
          <a:lstStyle/>
          <a:p>
            <a:pPr marL="0" indent="0">
              <a:buNone/>
            </a:pPr>
            <a:r>
              <a:rPr lang="en-GB" dirty="0" smtClean="0"/>
              <a:t>Emotional Intelligence</a:t>
            </a:r>
            <a:endParaRPr lang="en-GB" dirty="0"/>
          </a:p>
        </p:txBody>
      </p:sp>
    </p:spTree>
    <p:extLst>
      <p:ext uri="{BB962C8B-B14F-4D97-AF65-F5344CB8AC3E}">
        <p14:creationId xmlns:p14="http://schemas.microsoft.com/office/powerpoint/2010/main" val="317501124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6" name="Text Box 4"/>
          <p:cNvSpPr txBox="1">
            <a:spLocks noChangeArrowheads="1"/>
          </p:cNvSpPr>
          <p:nvPr/>
        </p:nvSpPr>
        <p:spPr bwMode="auto">
          <a:xfrm>
            <a:off x="371475" y="692696"/>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dirty="0" smtClean="0"/>
              <a:t>Emotional </a:t>
            </a:r>
            <a:r>
              <a:rPr lang="en-GB" dirty="0"/>
              <a:t>Intelligence Competence Model</a:t>
            </a:r>
          </a:p>
          <a:p>
            <a:pPr eaLnBrk="0" hangingPunct="0">
              <a:spcBef>
                <a:spcPct val="50000"/>
              </a:spcBef>
            </a:pPr>
            <a:r>
              <a:rPr lang="en-GB" sz="800" i="1" dirty="0"/>
              <a:t>Source</a:t>
            </a:r>
            <a:r>
              <a:rPr lang="en-GB" sz="800" dirty="0"/>
              <a:t>: Copyright © 2002 Hay Acquisition Company, Inc. From Emotional Competence Inventory, Version 2. All rights reserved. Reproduced with permission</a:t>
            </a:r>
          </a:p>
        </p:txBody>
      </p:sp>
      <p:pic>
        <p:nvPicPr>
          <p:cNvPr id="64520" name="Picture 8" descr="C04NF006"/>
          <p:cNvPicPr>
            <a:picLocks noChangeAspect="1" noChangeArrowheads="1"/>
          </p:cNvPicPr>
          <p:nvPr/>
        </p:nvPicPr>
        <p:blipFill>
          <a:blip r:embed="rId3" cstate="print"/>
          <a:srcRect/>
          <a:stretch>
            <a:fillRect/>
          </a:stretch>
        </p:blipFill>
        <p:spPr bwMode="auto">
          <a:xfrm>
            <a:off x="371475" y="1419225"/>
            <a:ext cx="8397875" cy="4016375"/>
          </a:xfrm>
          <a:prstGeom prst="rect">
            <a:avLst/>
          </a:prstGeom>
          <a:noFill/>
        </p:spPr>
      </p:pic>
    </p:spTree>
    <p:extLst>
      <p:ext uri="{BB962C8B-B14F-4D97-AF65-F5344CB8AC3E}">
        <p14:creationId xmlns:p14="http://schemas.microsoft.com/office/powerpoint/2010/main" val="719659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normAutofit/>
          </a:bodyPr>
          <a:lstStyle/>
          <a:p>
            <a:pPr algn="l"/>
            <a:r>
              <a:rPr lang="en-GB" dirty="0" smtClean="0">
                <a:solidFill>
                  <a:schemeClr val="tx2"/>
                </a:solidFill>
              </a:rPr>
              <a:t>4. Other Individual Differences</a:t>
            </a:r>
            <a:endParaRPr lang="en-GB" dirty="0">
              <a:solidFill>
                <a:schemeClr val="tx2"/>
              </a:solidFill>
            </a:endParaRPr>
          </a:p>
        </p:txBody>
      </p:sp>
      <p:sp>
        <p:nvSpPr>
          <p:cNvPr id="70659" name="Rectangle 3"/>
          <p:cNvSpPr>
            <a:spLocks noGrp="1" noChangeArrowheads="1"/>
          </p:cNvSpPr>
          <p:nvPr>
            <p:ph type="body" orient="vert" idx="1"/>
          </p:nvPr>
        </p:nvSpPr>
        <p:spPr>
          <a:xfrm>
            <a:off x="405584" y="1586673"/>
            <a:ext cx="4670472" cy="4290599"/>
          </a:xfrm>
        </p:spPr>
        <p:txBody>
          <a:bodyPr>
            <a:normAutofit fontScale="85000" lnSpcReduction="20000"/>
          </a:bodyPr>
          <a:lstStyle/>
          <a:p>
            <a:pPr>
              <a:lnSpc>
                <a:spcPct val="95000"/>
              </a:lnSpc>
            </a:pPr>
            <a:r>
              <a:rPr lang="en-GB" dirty="0">
                <a:solidFill>
                  <a:schemeClr val="tx2"/>
                </a:solidFill>
              </a:rPr>
              <a:t>Attitudes</a:t>
            </a:r>
          </a:p>
          <a:p>
            <a:pPr lvl="1">
              <a:lnSpc>
                <a:spcPct val="95000"/>
              </a:lnSpc>
            </a:pPr>
            <a:r>
              <a:rPr lang="en-GB" dirty="0"/>
              <a:t>Providing a state of readiness or tendency to respond in a particular way</a:t>
            </a:r>
          </a:p>
          <a:p>
            <a:pPr>
              <a:lnSpc>
                <a:spcPct val="95000"/>
              </a:lnSpc>
            </a:pPr>
            <a:r>
              <a:rPr lang="en-GB" dirty="0">
                <a:solidFill>
                  <a:schemeClr val="tx2"/>
                </a:solidFill>
              </a:rPr>
              <a:t>Beliefs</a:t>
            </a:r>
          </a:p>
          <a:p>
            <a:pPr lvl="1">
              <a:lnSpc>
                <a:spcPct val="95000"/>
              </a:lnSpc>
            </a:pPr>
            <a:r>
              <a:rPr lang="en-GB" dirty="0"/>
              <a:t>Concerned with what is known about the world; reality as it is understood</a:t>
            </a:r>
          </a:p>
          <a:p>
            <a:pPr>
              <a:lnSpc>
                <a:spcPct val="95000"/>
              </a:lnSpc>
            </a:pPr>
            <a:r>
              <a:rPr lang="en-GB" dirty="0">
                <a:solidFill>
                  <a:schemeClr val="tx2"/>
                </a:solidFill>
              </a:rPr>
              <a:t>Values</a:t>
            </a:r>
          </a:p>
          <a:p>
            <a:pPr lvl="1">
              <a:lnSpc>
                <a:spcPct val="95000"/>
              </a:lnSpc>
            </a:pPr>
            <a:r>
              <a:rPr lang="en-GB" dirty="0"/>
              <a:t>Concerned with what ‘should’ be and what is desirable</a:t>
            </a:r>
          </a:p>
        </p:txBody>
      </p:sp>
      <p:sp>
        <p:nvSpPr>
          <p:cNvPr id="2" name="Vertical Text Placeholder 1"/>
          <p:cNvSpPr>
            <a:spLocks noGrp="1"/>
          </p:cNvSpPr>
          <p:nvPr>
            <p:ph type="body" orient="vert" idx="13"/>
          </p:nvPr>
        </p:nvSpPr>
        <p:spPr/>
        <p:txBody>
          <a:bodyPr/>
          <a:lstStyle/>
          <a:p>
            <a:pPr marL="0" indent="0">
              <a:buNone/>
            </a:pPr>
            <a:r>
              <a:rPr lang="en-GB" dirty="0" smtClean="0"/>
              <a:t>Attitudes, Beliefs and Values </a:t>
            </a:r>
            <a:endParaRPr lang="en-GB" dirty="0"/>
          </a:p>
        </p:txBody>
      </p:sp>
      <p:pic>
        <p:nvPicPr>
          <p:cNvPr id="6" name="Picture 5" descr="Values.gif"/>
          <p:cNvPicPr>
            <a:picLocks noChangeAspect="1"/>
          </p:cNvPicPr>
          <p:nvPr/>
        </p:nvPicPr>
        <p:blipFill>
          <a:blip r:embed="rId3" cstate="print"/>
          <a:stretch>
            <a:fillRect/>
          </a:stretch>
        </p:blipFill>
        <p:spPr>
          <a:xfrm>
            <a:off x="5770621" y="1712360"/>
            <a:ext cx="2952755" cy="3679183"/>
          </a:xfrm>
          <a:prstGeom prst="rect">
            <a:avLst/>
          </a:prstGeom>
        </p:spPr>
      </p:pic>
    </p:spTree>
    <p:extLst>
      <p:ext uri="{BB962C8B-B14F-4D97-AF65-F5344CB8AC3E}">
        <p14:creationId xmlns:p14="http://schemas.microsoft.com/office/powerpoint/2010/main" val="343820859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pPr algn="l"/>
            <a:r>
              <a:rPr lang="en-GB" dirty="0" smtClean="0">
                <a:solidFill>
                  <a:schemeClr val="tx2"/>
                </a:solidFill>
              </a:rPr>
              <a:t>5. Diversity </a:t>
            </a:r>
            <a:r>
              <a:rPr lang="en-GB" dirty="0"/>
              <a:t>M</a:t>
            </a:r>
            <a:r>
              <a:rPr lang="en-GB" dirty="0" smtClean="0">
                <a:solidFill>
                  <a:schemeClr val="tx2"/>
                </a:solidFill>
              </a:rPr>
              <a:t>anagement</a:t>
            </a:r>
            <a:endParaRPr lang="en-GB" dirty="0">
              <a:solidFill>
                <a:schemeClr val="tx2"/>
              </a:solidFill>
            </a:endParaRPr>
          </a:p>
        </p:txBody>
      </p:sp>
      <p:sp>
        <p:nvSpPr>
          <p:cNvPr id="2" name="Vertical Text Placeholder 1"/>
          <p:cNvSpPr>
            <a:spLocks noGrp="1"/>
          </p:cNvSpPr>
          <p:nvPr>
            <p:ph type="body" orient="vert" idx="1"/>
          </p:nvPr>
        </p:nvSpPr>
        <p:spPr/>
        <p:txBody>
          <a:bodyPr>
            <a:noAutofit/>
          </a:bodyPr>
          <a:lstStyle/>
          <a:p>
            <a:r>
              <a:rPr lang="en-GB" sz="2800" dirty="0" smtClean="0"/>
              <a:t>Changing social attitudes</a:t>
            </a:r>
          </a:p>
          <a:p>
            <a:r>
              <a:rPr lang="en-GB" sz="2800" dirty="0" smtClean="0"/>
              <a:t>Equal employment opportunities legislation</a:t>
            </a:r>
          </a:p>
          <a:p>
            <a:r>
              <a:rPr lang="en-GB" sz="2800" dirty="0" smtClean="0"/>
              <a:t>Global environment</a:t>
            </a:r>
          </a:p>
          <a:p>
            <a:r>
              <a:rPr lang="en-GB" sz="2800" dirty="0" smtClean="0"/>
              <a:t>Demographic changes</a:t>
            </a:r>
          </a:p>
          <a:p>
            <a:r>
              <a:rPr lang="en-GB" sz="2800" dirty="0" smtClean="0"/>
              <a:t>A shortage of higher level skills</a:t>
            </a:r>
          </a:p>
          <a:p>
            <a:r>
              <a:rPr lang="en-GB" sz="2800" dirty="0" smtClean="0"/>
              <a:t>Affirmative action programmes</a:t>
            </a:r>
          </a:p>
          <a:p>
            <a:r>
              <a:rPr lang="en-GB" sz="2800" dirty="0" smtClean="0"/>
              <a:t>Increasing number of women entering the workforce</a:t>
            </a:r>
          </a:p>
        </p:txBody>
      </p:sp>
      <p:sp>
        <p:nvSpPr>
          <p:cNvPr id="3" name="Vertical Text Placeholder 2"/>
          <p:cNvSpPr>
            <a:spLocks noGrp="1"/>
          </p:cNvSpPr>
          <p:nvPr>
            <p:ph type="body" orient="vert" idx="13"/>
          </p:nvPr>
        </p:nvSpPr>
        <p:spPr/>
        <p:txBody>
          <a:bodyPr/>
          <a:lstStyle/>
          <a:p>
            <a:pPr marL="0" indent="0">
              <a:buNone/>
            </a:pPr>
            <a:r>
              <a:rPr lang="en-GB" sz="2400" dirty="0"/>
              <a:t>From Equal Opportunity to Diversity </a:t>
            </a:r>
            <a:r>
              <a:rPr lang="en-GB" sz="2400" dirty="0" smtClean="0"/>
              <a:t>Management</a:t>
            </a:r>
            <a:endParaRPr lang="en-GB" sz="2400" dirty="0"/>
          </a:p>
        </p:txBody>
      </p:sp>
    </p:spTree>
    <p:extLst>
      <p:ext uri="{BB962C8B-B14F-4D97-AF65-F5344CB8AC3E}">
        <p14:creationId xmlns:p14="http://schemas.microsoft.com/office/powerpoint/2010/main" val="402451743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sz="half" idx="1"/>
          </p:nvPr>
        </p:nvSpPr>
        <p:spPr>
          <a:xfrm>
            <a:off x="423863" y="1556792"/>
            <a:ext cx="4038600" cy="4525963"/>
          </a:xfrm>
        </p:spPr>
        <p:txBody>
          <a:bodyPr/>
          <a:lstStyle/>
          <a:p>
            <a:pPr>
              <a:lnSpc>
                <a:spcPct val="90000"/>
              </a:lnSpc>
              <a:buFontTx/>
              <a:buNone/>
            </a:pPr>
            <a:r>
              <a:rPr lang="en-GB" b="1" dirty="0"/>
              <a:t>Primary (genetic)</a:t>
            </a:r>
          </a:p>
          <a:p>
            <a:pPr>
              <a:lnSpc>
                <a:spcPct val="90000"/>
              </a:lnSpc>
            </a:pPr>
            <a:r>
              <a:rPr lang="en-GB" dirty="0"/>
              <a:t>Age</a:t>
            </a:r>
          </a:p>
          <a:p>
            <a:pPr>
              <a:lnSpc>
                <a:spcPct val="90000"/>
              </a:lnSpc>
            </a:pPr>
            <a:r>
              <a:rPr lang="en-GB" dirty="0"/>
              <a:t>Race</a:t>
            </a:r>
          </a:p>
          <a:p>
            <a:pPr>
              <a:lnSpc>
                <a:spcPct val="90000"/>
              </a:lnSpc>
            </a:pPr>
            <a:r>
              <a:rPr lang="en-GB" dirty="0"/>
              <a:t>Ethnicity</a:t>
            </a:r>
          </a:p>
          <a:p>
            <a:pPr>
              <a:lnSpc>
                <a:spcPct val="90000"/>
              </a:lnSpc>
            </a:pPr>
            <a:r>
              <a:rPr lang="en-GB" dirty="0"/>
              <a:t>Gender</a:t>
            </a:r>
          </a:p>
          <a:p>
            <a:pPr>
              <a:lnSpc>
                <a:spcPct val="90000"/>
              </a:lnSpc>
            </a:pPr>
            <a:r>
              <a:rPr lang="en-GB" dirty="0"/>
              <a:t>Physical abilities and qualities</a:t>
            </a:r>
          </a:p>
          <a:p>
            <a:pPr>
              <a:lnSpc>
                <a:spcPct val="90000"/>
              </a:lnSpc>
            </a:pPr>
            <a:r>
              <a:rPr lang="en-GB" dirty="0"/>
              <a:t>Sexual orientation</a:t>
            </a:r>
          </a:p>
        </p:txBody>
      </p:sp>
      <p:sp>
        <p:nvSpPr>
          <p:cNvPr id="73732" name="Rectangle 4"/>
          <p:cNvSpPr>
            <a:spLocks noGrp="1" noChangeArrowheads="1"/>
          </p:cNvSpPr>
          <p:nvPr>
            <p:ph type="body" sz="half" idx="2"/>
          </p:nvPr>
        </p:nvSpPr>
        <p:spPr>
          <a:xfrm>
            <a:off x="4637088" y="1556792"/>
            <a:ext cx="4038600" cy="4525963"/>
          </a:xfrm>
        </p:spPr>
        <p:txBody>
          <a:bodyPr/>
          <a:lstStyle/>
          <a:p>
            <a:pPr>
              <a:lnSpc>
                <a:spcPct val="90000"/>
              </a:lnSpc>
              <a:buFontTx/>
              <a:buNone/>
            </a:pPr>
            <a:r>
              <a:rPr lang="en-GB" b="1" dirty="0"/>
              <a:t>Secondary (learned)</a:t>
            </a:r>
          </a:p>
          <a:p>
            <a:pPr>
              <a:lnSpc>
                <a:spcPct val="90000"/>
              </a:lnSpc>
            </a:pPr>
            <a:r>
              <a:rPr lang="en-GB" dirty="0"/>
              <a:t>Education</a:t>
            </a:r>
          </a:p>
          <a:p>
            <a:pPr>
              <a:lnSpc>
                <a:spcPct val="90000"/>
              </a:lnSpc>
            </a:pPr>
            <a:r>
              <a:rPr lang="en-GB" dirty="0"/>
              <a:t>Work experience</a:t>
            </a:r>
          </a:p>
          <a:p>
            <a:pPr>
              <a:lnSpc>
                <a:spcPct val="90000"/>
              </a:lnSpc>
            </a:pPr>
            <a:r>
              <a:rPr lang="en-GB" dirty="0"/>
              <a:t>Income</a:t>
            </a:r>
          </a:p>
          <a:p>
            <a:pPr>
              <a:lnSpc>
                <a:spcPct val="90000"/>
              </a:lnSpc>
            </a:pPr>
            <a:r>
              <a:rPr lang="en-GB" dirty="0"/>
              <a:t>Marital status</a:t>
            </a:r>
          </a:p>
          <a:p>
            <a:pPr>
              <a:lnSpc>
                <a:spcPct val="90000"/>
              </a:lnSpc>
            </a:pPr>
            <a:r>
              <a:rPr lang="en-GB" dirty="0"/>
              <a:t>Religious belief</a:t>
            </a:r>
          </a:p>
          <a:p>
            <a:pPr>
              <a:lnSpc>
                <a:spcPct val="90000"/>
              </a:lnSpc>
            </a:pPr>
            <a:r>
              <a:rPr lang="en-GB" dirty="0"/>
              <a:t>Geographical location</a:t>
            </a:r>
          </a:p>
          <a:p>
            <a:pPr>
              <a:lnSpc>
                <a:spcPct val="90000"/>
              </a:lnSpc>
            </a:pPr>
            <a:r>
              <a:rPr lang="en-GB" dirty="0"/>
              <a:t>Parental status</a:t>
            </a:r>
          </a:p>
          <a:p>
            <a:pPr>
              <a:lnSpc>
                <a:spcPct val="90000"/>
              </a:lnSpc>
            </a:pPr>
            <a:r>
              <a:rPr lang="en-GB" dirty="0"/>
              <a:t>Personal style</a:t>
            </a:r>
          </a:p>
        </p:txBody>
      </p:sp>
      <p:sp>
        <p:nvSpPr>
          <p:cNvPr id="73733" name="Text Box 5"/>
          <p:cNvSpPr txBox="1">
            <a:spLocks noChangeArrowheads="1"/>
          </p:cNvSpPr>
          <p:nvPr/>
        </p:nvSpPr>
        <p:spPr bwMode="auto">
          <a:xfrm>
            <a:off x="249238" y="5373216"/>
            <a:ext cx="3954462" cy="396875"/>
          </a:xfrm>
          <a:prstGeom prst="rect">
            <a:avLst/>
          </a:prstGeom>
          <a:noFill/>
          <a:ln w="9525">
            <a:noFill/>
            <a:miter lim="800000"/>
            <a:headEnd/>
            <a:tailEnd/>
          </a:ln>
          <a:effectLst/>
        </p:spPr>
        <p:txBody>
          <a:bodyPr wrap="none">
            <a:spAutoFit/>
          </a:bodyPr>
          <a:lstStyle/>
          <a:p>
            <a:r>
              <a:rPr lang="en-GB" sz="2000" dirty="0" err="1"/>
              <a:t>Hellriegel</a:t>
            </a:r>
            <a:r>
              <a:rPr lang="en-GB" sz="2000" dirty="0"/>
              <a:t>, Slocum and Woodman</a:t>
            </a:r>
          </a:p>
        </p:txBody>
      </p:sp>
      <p:sp>
        <p:nvSpPr>
          <p:cNvPr id="8" name="Rectangle 2"/>
          <p:cNvSpPr txBox="1">
            <a:spLocks noChangeArrowheads="1"/>
          </p:cNvSpPr>
          <p:nvPr/>
        </p:nvSpPr>
        <p:spPr>
          <a:xfrm>
            <a:off x="405584" y="1886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dirty="0" smtClean="0">
                <a:solidFill>
                  <a:schemeClr val="tx2"/>
                </a:solidFill>
              </a:rPr>
              <a:t>5. Diversity Management</a:t>
            </a:r>
            <a:endParaRPr lang="en-GB" dirty="0">
              <a:solidFill>
                <a:schemeClr val="tx2"/>
              </a:solidFill>
            </a:endParaRPr>
          </a:p>
        </p:txBody>
      </p:sp>
      <p:sp>
        <p:nvSpPr>
          <p:cNvPr id="9" name="Vertical Text Placeholder 2"/>
          <p:cNvSpPr txBox="1">
            <a:spLocks/>
          </p:cNvSpPr>
          <p:nvPr/>
        </p:nvSpPr>
        <p:spPr>
          <a:xfrm>
            <a:off x="406146" y="1124744"/>
            <a:ext cx="8317230" cy="369741"/>
          </a:xfrm>
          <a:prstGeom prst="rect">
            <a:avLst/>
          </a:prstGeom>
          <a:solidFill>
            <a:srgbClr val="00B0F0"/>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b="1" dirty="0" smtClean="0">
                <a:solidFill>
                  <a:schemeClr val="bg1"/>
                </a:solidFill>
              </a:rPr>
              <a:t>Dimensions of Diversity</a:t>
            </a:r>
            <a:endParaRPr lang="en-GB" sz="2400" b="1" dirty="0">
              <a:solidFill>
                <a:schemeClr val="bg1"/>
              </a:solidFill>
            </a:endParaRPr>
          </a:p>
        </p:txBody>
      </p:sp>
    </p:spTree>
    <p:extLst>
      <p:ext uri="{BB962C8B-B14F-4D97-AF65-F5344CB8AC3E}">
        <p14:creationId xmlns:p14="http://schemas.microsoft.com/office/powerpoint/2010/main" val="126359841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fontScale="92500" lnSpcReduction="10000"/>
          </a:bodyPr>
          <a:lstStyle/>
          <a:p>
            <a:r>
              <a:rPr lang="en-GB" dirty="0" smtClean="0"/>
              <a:t>Global workforce</a:t>
            </a:r>
          </a:p>
          <a:p>
            <a:r>
              <a:rPr lang="en-GB" dirty="0" smtClean="0"/>
              <a:t>Diverse customers</a:t>
            </a:r>
          </a:p>
          <a:p>
            <a:r>
              <a:rPr lang="en-GB" dirty="0" smtClean="0"/>
              <a:t>Understand their needs better = more sales</a:t>
            </a:r>
          </a:p>
          <a:p>
            <a:r>
              <a:rPr lang="en-GB" dirty="0" smtClean="0"/>
              <a:t>Reflect customer attitudes</a:t>
            </a:r>
          </a:p>
          <a:p>
            <a:r>
              <a:rPr lang="en-GB" dirty="0" smtClean="0"/>
              <a:t>Improved job satisfaction/retention</a:t>
            </a:r>
          </a:p>
          <a:p>
            <a:r>
              <a:rPr lang="en-GB" dirty="0" smtClean="0"/>
              <a:t>Manager EI	</a:t>
            </a:r>
          </a:p>
          <a:p>
            <a:pPr>
              <a:buNone/>
            </a:pP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Equal opportunities</a:t>
            </a:r>
          </a:p>
          <a:p>
            <a:r>
              <a:rPr lang="en-GB" dirty="0" smtClean="0"/>
              <a:t>Value people = value creation</a:t>
            </a:r>
          </a:p>
          <a:p>
            <a:r>
              <a:rPr lang="en-GB" dirty="0" smtClean="0"/>
              <a:t>Bottom line impact</a:t>
            </a:r>
          </a:p>
          <a:p>
            <a:r>
              <a:rPr lang="en-GB" dirty="0" smtClean="0"/>
              <a:t>Affordable?</a:t>
            </a:r>
          </a:p>
          <a:p>
            <a:r>
              <a:rPr lang="en-GB" dirty="0" smtClean="0"/>
              <a:t>Harmonious</a:t>
            </a:r>
          </a:p>
          <a:p>
            <a:r>
              <a:rPr lang="en-GB" dirty="0" smtClean="0"/>
              <a:t>Action plans</a:t>
            </a:r>
          </a:p>
          <a:p>
            <a:endParaRPr lang="en-GB" dirty="0"/>
          </a:p>
        </p:txBody>
      </p:sp>
      <p:sp>
        <p:nvSpPr>
          <p:cNvPr id="7" name="Rectangle 2"/>
          <p:cNvSpPr txBox="1">
            <a:spLocks noChangeArrowheads="1"/>
          </p:cNvSpPr>
          <p:nvPr/>
        </p:nvSpPr>
        <p:spPr>
          <a:xfrm>
            <a:off x="502680" y="9599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dirty="0" smtClean="0">
                <a:solidFill>
                  <a:schemeClr val="tx2"/>
                </a:solidFill>
              </a:rPr>
              <a:t>5. Diversity management</a:t>
            </a:r>
            <a:endParaRPr lang="en-GB" dirty="0">
              <a:solidFill>
                <a:schemeClr val="tx2"/>
              </a:solidFill>
            </a:endParaRPr>
          </a:p>
        </p:txBody>
      </p:sp>
      <p:sp>
        <p:nvSpPr>
          <p:cNvPr id="8" name="Vertical Text Placeholder 2"/>
          <p:cNvSpPr txBox="1">
            <a:spLocks/>
          </p:cNvSpPr>
          <p:nvPr/>
        </p:nvSpPr>
        <p:spPr>
          <a:xfrm>
            <a:off x="503242" y="1043035"/>
            <a:ext cx="8317230" cy="369741"/>
          </a:xfrm>
          <a:prstGeom prst="rect">
            <a:avLst/>
          </a:prstGeom>
          <a:solidFill>
            <a:srgbClr val="00B0F0"/>
          </a:solidFill>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400" dirty="0" smtClean="0">
                <a:solidFill>
                  <a:schemeClr val="bg1"/>
                </a:solidFill>
              </a:rPr>
              <a:t>The Business Case for Diversity</a:t>
            </a:r>
            <a:endParaRPr lang="en-GB" sz="2400" dirty="0">
              <a:solidFill>
                <a:schemeClr val="bg1"/>
              </a:solidFill>
            </a:endParaRPr>
          </a:p>
        </p:txBody>
      </p:sp>
    </p:spTree>
    <p:extLst>
      <p:ext uri="{BB962C8B-B14F-4D97-AF65-F5344CB8AC3E}">
        <p14:creationId xmlns:p14="http://schemas.microsoft.com/office/powerpoint/2010/main" val="2070804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solidFill>
                  <a:schemeClr val="bg1"/>
                </a:solidFill>
              </a:rPr>
              <a:t>TUTORIAL 2</a:t>
            </a:r>
            <a:endParaRPr lang="en-GB" dirty="0">
              <a:solidFill>
                <a:schemeClr val="bg1"/>
              </a:solidFill>
            </a:endParaRPr>
          </a:p>
        </p:txBody>
      </p:sp>
      <p:sp>
        <p:nvSpPr>
          <p:cNvPr id="6" name="Subtitle 5"/>
          <p:cNvSpPr>
            <a:spLocks noGrp="1"/>
          </p:cNvSpPr>
          <p:nvPr>
            <p:ph type="subTitle" idx="1"/>
          </p:nvPr>
        </p:nvSpPr>
        <p:spPr/>
        <p:txBody>
          <a:bodyPr>
            <a:normAutofit fontScale="92500" lnSpcReduction="20000"/>
          </a:bodyPr>
          <a:lstStyle/>
          <a:p>
            <a:r>
              <a:rPr lang="en-GB" dirty="0" smtClean="0">
                <a:solidFill>
                  <a:schemeClr val="bg1"/>
                </a:solidFill>
              </a:rPr>
              <a:t>MBTI with Dr Maggie </a:t>
            </a:r>
            <a:r>
              <a:rPr lang="en-GB" dirty="0" smtClean="0">
                <a:solidFill>
                  <a:schemeClr val="bg1"/>
                </a:solidFill>
              </a:rPr>
              <a:t>Inman</a:t>
            </a:r>
          </a:p>
          <a:p>
            <a:endParaRPr lang="en-GB" dirty="0">
              <a:solidFill>
                <a:schemeClr val="bg1"/>
              </a:solidFill>
            </a:endParaRPr>
          </a:p>
          <a:p>
            <a:r>
              <a:rPr lang="en-GB" dirty="0" smtClean="0">
                <a:solidFill>
                  <a:schemeClr val="bg1"/>
                </a:solidFill>
              </a:rPr>
              <a:t>Don’t forget your item/picture to share with the group</a:t>
            </a:r>
            <a:endParaRPr lang="en-GB" dirty="0">
              <a:solidFill>
                <a:schemeClr val="bg1"/>
              </a:solidFill>
            </a:endParaRPr>
          </a:p>
        </p:txBody>
      </p:sp>
    </p:spTree>
    <p:extLst>
      <p:ext uri="{BB962C8B-B14F-4D97-AF65-F5344CB8AC3E}">
        <p14:creationId xmlns:p14="http://schemas.microsoft.com/office/powerpoint/2010/main" val="31069327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schemas.microsoft.com/office/2006/documentManagement/types"/>
    <ds:schemaRef ds:uri="http://purl.org/dc/terms/"/>
    <ds:schemaRef ds:uri="http://www.w3.org/XML/1998/namespace"/>
    <ds:schemaRef ds:uri="303dbf9b-b85b-46a0-94f1-894078c07ecd"/>
    <ds:schemaRef ds:uri="http://schemas.microsoft.com/office/infopath/2007/PartnerControls"/>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565</TotalTime>
  <Words>3364</Words>
  <Application>Microsoft Office PowerPoint</Application>
  <PresentationFormat>On-screen Show (4:3)</PresentationFormat>
  <Paragraphs>464</Paragraphs>
  <Slides>34</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Arial</vt:lpstr>
      <vt:lpstr>Calibri</vt:lpstr>
      <vt:lpstr>Comic Sans MS</vt:lpstr>
      <vt:lpstr>Helvetica</vt:lpstr>
      <vt:lpstr>Myriad Pro</vt:lpstr>
      <vt:lpstr>Symbol</vt:lpstr>
      <vt:lpstr>Tahoma</vt:lpstr>
      <vt:lpstr>Wingdings</vt:lpstr>
      <vt:lpstr>20140311PresentationUWTSDTemplate</vt:lpstr>
      <vt:lpstr> Introducing the Modern Workplace:  Personality, Individual Difference  &amp; Diversity  </vt:lpstr>
      <vt:lpstr>Session Overview</vt:lpstr>
      <vt:lpstr>PowerPoint Presentation</vt:lpstr>
      <vt:lpstr>PowerPoint Presentation</vt:lpstr>
      <vt:lpstr>PowerPoint Presentation</vt:lpstr>
      <vt:lpstr>PowerPoint Presentation</vt:lpstr>
      <vt:lpstr>1. What makes us different?</vt:lpstr>
      <vt:lpstr>1. What makes us different?</vt:lpstr>
      <vt:lpstr>1. What makes us different?</vt:lpstr>
      <vt:lpstr>2. Personality</vt:lpstr>
      <vt:lpstr>PowerPoint Presentation</vt:lpstr>
      <vt:lpstr>2. Personality</vt:lpstr>
      <vt:lpstr>2. Personality </vt:lpstr>
      <vt:lpstr>Personality</vt:lpstr>
      <vt:lpstr>Openness to Experience</vt:lpstr>
      <vt:lpstr>Conscientiousness </vt:lpstr>
      <vt:lpstr>Extraversion/Introversion </vt:lpstr>
      <vt:lpstr>Agreeableness</vt:lpstr>
      <vt:lpstr>Neuroticism /Emotional stability</vt:lpstr>
      <vt:lpstr>2. Personality</vt:lpstr>
      <vt:lpstr>2. Personality</vt:lpstr>
      <vt:lpstr>2. Personality</vt:lpstr>
      <vt:lpstr>3. Testing &amp; Assessment </vt:lpstr>
      <vt:lpstr>3. Testing &amp; Assessment </vt:lpstr>
      <vt:lpstr>3. Testing &amp; Assessment </vt:lpstr>
      <vt:lpstr>3. Testing &amp; Assessment</vt:lpstr>
      <vt:lpstr>4. Other Individual Differences</vt:lpstr>
      <vt:lpstr>4. Other Individual Differences </vt:lpstr>
      <vt:lpstr>PowerPoint Presentation</vt:lpstr>
      <vt:lpstr>4. Other Individual Differences</vt:lpstr>
      <vt:lpstr>5. Diversity Management</vt:lpstr>
      <vt:lpstr>PowerPoint Presentation</vt:lpstr>
      <vt:lpstr>PowerPoint Presentation</vt:lpstr>
      <vt:lpstr>TUTORIAL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Potter</cp:lastModifiedBy>
  <cp:revision>18</cp:revision>
  <cp:lastPrinted>2016-09-26T15:51:51Z</cp:lastPrinted>
  <dcterms:created xsi:type="dcterms:W3CDTF">2015-04-14T15:21:28Z</dcterms:created>
  <dcterms:modified xsi:type="dcterms:W3CDTF">2017-11-20T10:59:17Z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