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000" autoAdjust="0"/>
    <p:restoredTop sz="94660"/>
  </p:normalViewPr>
  <p:slideViewPr>
    <p:cSldViewPr snapToGrid="0">
      <p:cViewPr varScale="1">
        <p:scale>
          <a:sx n="67" d="100"/>
          <a:sy n="67" d="100"/>
        </p:scale>
        <p:origin x="126" y="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A68D9B34-5EB4-458F-A84A-7FAC6C3450C6}" type="datetimeFigureOut">
              <a:rPr lang="en-IN" smtClean="0"/>
              <a:t>26/03/23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BA26B3-50C6-4DDE-A882-81DC04B2E1ED}" type="slidenum">
              <a:rPr lang="en-IN" smtClean="0"/>
              <a:t>‹#›</a:t>
            </a:fld>
            <a:endParaRPr lang="en-IN"/>
          </a:p>
        </p:txBody>
      </p:sp>
    </p:spTree>
    <p:extLst>
      <p:ext uri="{BB962C8B-B14F-4D97-AF65-F5344CB8AC3E}">
        <p14:creationId xmlns:p14="http://schemas.microsoft.com/office/powerpoint/2010/main" val="24077480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kern="0" dirty="0">
                <a:effectLst/>
                <a:latin typeface="Arial" panose="020B0604020202020204" pitchFamily="34" charset="0"/>
                <a:ea typeface="Calibri" panose="020F0502020204030204" pitchFamily="34" charset="0"/>
                <a:cs typeface="Times New Roman" panose="02020603050405020304" pitchFamily="18" charset="0"/>
              </a:rPr>
              <a:t>This is the reason to conduct this part of the study as a sustainable product has been chosen by a good company. This part of this study is divided into several segments just to meet the assessment details and make sure that all the necessary information is being provided here. </a:t>
            </a:r>
            <a:endParaRPr lang="en-IN" dirty="0"/>
          </a:p>
        </p:txBody>
      </p:sp>
      <p:sp>
        <p:nvSpPr>
          <p:cNvPr id="4" name="Slide Number Placeholder 3"/>
          <p:cNvSpPr>
            <a:spLocks noGrp="1"/>
          </p:cNvSpPr>
          <p:nvPr>
            <p:ph type="sldNum" sz="quarter" idx="5"/>
          </p:nvPr>
        </p:nvSpPr>
        <p:spPr/>
        <p:txBody>
          <a:bodyPr/>
          <a:lstStyle/>
          <a:p>
            <a:fld id="{26BA26B3-50C6-4DDE-A882-81DC04B2E1ED}" type="slidenum">
              <a:rPr lang="en-IN" smtClean="0"/>
              <a:t>2</a:t>
            </a:fld>
            <a:endParaRPr lang="en-IN"/>
          </a:p>
        </p:txBody>
      </p:sp>
    </p:spTree>
    <p:extLst>
      <p:ext uri="{BB962C8B-B14F-4D97-AF65-F5344CB8AC3E}">
        <p14:creationId xmlns:p14="http://schemas.microsoft.com/office/powerpoint/2010/main" val="8489465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kern="0" dirty="0">
                <a:effectLst/>
                <a:latin typeface="Arial" panose="020B0604020202020204" pitchFamily="34" charset="0"/>
                <a:ea typeface="Calibri" panose="020F0502020204030204" pitchFamily="34" charset="0"/>
                <a:cs typeface="Times New Roman" panose="02020603050405020304" pitchFamily="18" charset="0"/>
              </a:rPr>
              <a:t>By </a:t>
            </a:r>
            <a:r>
              <a:rPr lang="en-US" sz="1800" kern="0" dirty="0" err="1">
                <a:effectLst/>
                <a:latin typeface="Arial" panose="020B0604020202020204" pitchFamily="34" charset="0"/>
                <a:ea typeface="Calibri" panose="020F0502020204030204" pitchFamily="34" charset="0"/>
                <a:cs typeface="Times New Roman" panose="02020603050405020304" pitchFamily="18" charset="0"/>
              </a:rPr>
              <a:t>emphasising</a:t>
            </a:r>
            <a:r>
              <a:rPr lang="en-US" sz="1800" kern="0" dirty="0">
                <a:effectLst/>
                <a:latin typeface="Arial" panose="020B0604020202020204" pitchFamily="34" charset="0"/>
                <a:ea typeface="Calibri" panose="020F0502020204030204" pitchFamily="34" charset="0"/>
                <a:cs typeface="Times New Roman" panose="02020603050405020304" pitchFamily="18" charset="0"/>
              </a:rPr>
              <a:t> its corporate ideals, logistics, assortment, advertising, costing, as well as partnerships, the firm may create a lucrative while environmentally friendly clothing segment in London.</a:t>
            </a:r>
            <a:endParaRPr lang="en-IN" dirty="0"/>
          </a:p>
        </p:txBody>
      </p:sp>
      <p:sp>
        <p:nvSpPr>
          <p:cNvPr id="4" name="Slide Number Placeholder 3"/>
          <p:cNvSpPr>
            <a:spLocks noGrp="1"/>
          </p:cNvSpPr>
          <p:nvPr>
            <p:ph type="sldNum" sz="quarter" idx="5"/>
          </p:nvPr>
        </p:nvSpPr>
        <p:spPr/>
        <p:txBody>
          <a:bodyPr/>
          <a:lstStyle/>
          <a:p>
            <a:fld id="{26BA26B3-50C6-4DDE-A882-81DC04B2E1ED}" type="slidenum">
              <a:rPr lang="en-IN" smtClean="0"/>
              <a:t>3</a:t>
            </a:fld>
            <a:endParaRPr lang="en-IN"/>
          </a:p>
        </p:txBody>
      </p:sp>
    </p:spTree>
    <p:extLst>
      <p:ext uri="{BB962C8B-B14F-4D97-AF65-F5344CB8AC3E}">
        <p14:creationId xmlns:p14="http://schemas.microsoft.com/office/powerpoint/2010/main" val="86300126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kern="0" dirty="0">
                <a:effectLst/>
                <a:latin typeface="Arial" panose="020B0604020202020204" pitchFamily="34" charset="0"/>
                <a:ea typeface="Calibri" panose="020F0502020204030204" pitchFamily="34" charset="0"/>
                <a:cs typeface="Times New Roman" panose="02020603050405020304" pitchFamily="18" charset="0"/>
              </a:rPr>
              <a:t>Furthermore, they will receive a significant bonus for working overtime if they want to do so. Additionally, the required minimum amount of paid vacation time will be provided. The business will also look after its associates, including architects, specialists, as well as accountants.</a:t>
            </a:r>
            <a:endParaRPr lang="en-IN" dirty="0"/>
          </a:p>
        </p:txBody>
      </p:sp>
      <p:sp>
        <p:nvSpPr>
          <p:cNvPr id="4" name="Slide Number Placeholder 3"/>
          <p:cNvSpPr>
            <a:spLocks noGrp="1"/>
          </p:cNvSpPr>
          <p:nvPr>
            <p:ph type="sldNum" sz="quarter" idx="5"/>
          </p:nvPr>
        </p:nvSpPr>
        <p:spPr/>
        <p:txBody>
          <a:bodyPr/>
          <a:lstStyle/>
          <a:p>
            <a:fld id="{26BA26B3-50C6-4DDE-A882-81DC04B2E1ED}" type="slidenum">
              <a:rPr lang="en-IN" smtClean="0"/>
              <a:t>4</a:t>
            </a:fld>
            <a:endParaRPr lang="en-IN"/>
          </a:p>
        </p:txBody>
      </p:sp>
    </p:spTree>
    <p:extLst>
      <p:ext uri="{BB962C8B-B14F-4D97-AF65-F5344CB8AC3E}">
        <p14:creationId xmlns:p14="http://schemas.microsoft.com/office/powerpoint/2010/main" val="13580727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kern="0" dirty="0">
                <a:effectLst/>
                <a:latin typeface="Arial" panose="020B0604020202020204" pitchFamily="34" charset="0"/>
                <a:ea typeface="Calibri" panose="020F0502020204030204" pitchFamily="34" charset="0"/>
                <a:cs typeface="Times New Roman" panose="02020603050405020304" pitchFamily="18" charset="0"/>
              </a:rPr>
              <a:t>The top-notch employees who work in the T-shirt manufacturing facility and the state-of-the-art machinery that the company employs are two of the most valuable assets. In order to compete with multibillion-dollar fashion brands like Nike Levi Strauss, Adidas, and Tommy Hilfiger in market domination and trend recognition, there aren't sufficient financial resources available.</a:t>
            </a:r>
            <a:endParaRPr lang="en-IN" dirty="0"/>
          </a:p>
        </p:txBody>
      </p:sp>
      <p:sp>
        <p:nvSpPr>
          <p:cNvPr id="4" name="Slide Number Placeholder 3"/>
          <p:cNvSpPr>
            <a:spLocks noGrp="1"/>
          </p:cNvSpPr>
          <p:nvPr>
            <p:ph type="sldNum" sz="quarter" idx="5"/>
          </p:nvPr>
        </p:nvSpPr>
        <p:spPr/>
        <p:txBody>
          <a:bodyPr/>
          <a:lstStyle/>
          <a:p>
            <a:fld id="{26BA26B3-50C6-4DDE-A882-81DC04B2E1ED}" type="slidenum">
              <a:rPr lang="en-IN" smtClean="0"/>
              <a:t>5</a:t>
            </a:fld>
            <a:endParaRPr lang="en-IN"/>
          </a:p>
        </p:txBody>
      </p:sp>
    </p:spTree>
    <p:extLst>
      <p:ext uri="{BB962C8B-B14F-4D97-AF65-F5344CB8AC3E}">
        <p14:creationId xmlns:p14="http://schemas.microsoft.com/office/powerpoint/2010/main" val="2702568959"/>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kern="0" dirty="0">
                <a:effectLst/>
                <a:latin typeface="Arial" panose="020B0604020202020204" pitchFamily="34" charset="0"/>
                <a:ea typeface="Calibri" panose="020F0502020204030204" pitchFamily="34" charset="0"/>
                <a:cs typeface="Times New Roman" panose="02020603050405020304" pitchFamily="18" charset="0"/>
              </a:rPr>
              <a:t>Due to their affordability and accessibility, t-shirts are the most common article of apparel that people of all moods choose to wear. One of the biggest issues </a:t>
            </a:r>
            <a:r>
              <a:rPr lang="en-US" sz="1800" kern="0" dirty="0" err="1">
                <a:effectLst/>
                <a:latin typeface="Arial" panose="020B0604020202020204" pitchFamily="34" charset="0"/>
                <a:ea typeface="Calibri" panose="020F0502020204030204" pitchFamily="34" charset="0"/>
                <a:cs typeface="Times New Roman" panose="02020603050405020304" pitchFamily="18" charset="0"/>
              </a:rPr>
              <a:t>sustainyle</a:t>
            </a:r>
            <a:r>
              <a:rPr lang="en-US" sz="1800" kern="0" dirty="0">
                <a:effectLst/>
                <a:latin typeface="Arial" panose="020B0604020202020204" pitchFamily="34" charset="0"/>
                <a:ea typeface="Calibri" panose="020F0502020204030204" pitchFamily="34" charset="0"/>
                <a:cs typeface="Times New Roman" panose="02020603050405020304" pitchFamily="18" charset="0"/>
              </a:rPr>
              <a:t> faces is an economic downturn, which makes them susceptible like any other firm. It is only normal for buying power to decline during economic downturns.</a:t>
            </a:r>
            <a:endParaRPr lang="en-IN" dirty="0"/>
          </a:p>
        </p:txBody>
      </p:sp>
      <p:sp>
        <p:nvSpPr>
          <p:cNvPr id="4" name="Slide Number Placeholder 3"/>
          <p:cNvSpPr>
            <a:spLocks noGrp="1"/>
          </p:cNvSpPr>
          <p:nvPr>
            <p:ph type="sldNum" sz="quarter" idx="5"/>
          </p:nvPr>
        </p:nvSpPr>
        <p:spPr/>
        <p:txBody>
          <a:bodyPr/>
          <a:lstStyle/>
          <a:p>
            <a:fld id="{26BA26B3-50C6-4DDE-A882-81DC04B2E1ED}" type="slidenum">
              <a:rPr lang="en-IN" smtClean="0"/>
              <a:t>6</a:t>
            </a:fld>
            <a:endParaRPr lang="en-IN"/>
          </a:p>
        </p:txBody>
      </p:sp>
    </p:spTree>
    <p:extLst>
      <p:ext uri="{BB962C8B-B14F-4D97-AF65-F5344CB8AC3E}">
        <p14:creationId xmlns:p14="http://schemas.microsoft.com/office/powerpoint/2010/main" val="1821424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The company will employ the best resources and materials to provide high-quality t-shirts. The cost of manufacture per unit and shipping costs for customers who demand delivery will be added to the price of the goods.</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6BA26B3-50C6-4DDE-A882-81DC04B2E1ED}" type="slidenum">
              <a:rPr lang="en-IN" smtClean="0"/>
              <a:t>7</a:t>
            </a:fld>
            <a:endParaRPr lang="en-IN"/>
          </a:p>
        </p:txBody>
      </p:sp>
    </p:spTree>
    <p:extLst>
      <p:ext uri="{BB962C8B-B14F-4D97-AF65-F5344CB8AC3E}">
        <p14:creationId xmlns:p14="http://schemas.microsoft.com/office/powerpoint/2010/main" val="12529559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The company will launch a website to make it easier for clients to place orders. To help spread the word about the items, develop a market presence, and make money for the company, the fashion industry will employ a variety of strategies as part of its promotional mix. Advertising, direct sales, and public relations are among the business's marketing tactics.</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6BA26B3-50C6-4DDE-A882-81DC04B2E1ED}" type="slidenum">
              <a:rPr lang="en-IN" smtClean="0"/>
              <a:t>8</a:t>
            </a:fld>
            <a:endParaRPr lang="en-IN"/>
          </a:p>
        </p:txBody>
      </p:sp>
    </p:spTree>
    <p:extLst>
      <p:ext uri="{BB962C8B-B14F-4D97-AF65-F5344CB8AC3E}">
        <p14:creationId xmlns:p14="http://schemas.microsoft.com/office/powerpoint/2010/main" val="409551169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800" kern="0" dirty="0">
                <a:effectLst/>
                <a:latin typeface="Arial" panose="020B0604020202020204" pitchFamily="34" charset="0"/>
                <a:ea typeface="Calibri" panose="020F0502020204030204" pitchFamily="34" charset="0"/>
                <a:cs typeface="Times New Roman" panose="02020603050405020304" pitchFamily="18" charset="0"/>
              </a:rPr>
              <a:t>Sponsoring student </a:t>
            </a:r>
            <a:r>
              <a:rPr lang="en-US" sz="1800" kern="0" dirty="0" err="1">
                <a:effectLst/>
                <a:latin typeface="Arial" panose="020B0604020202020204" pitchFamily="34" charset="0"/>
                <a:ea typeface="Calibri" panose="020F0502020204030204" pitchFamily="34" charset="0"/>
                <a:cs typeface="Times New Roman" panose="02020603050405020304" pitchFamily="18" charset="0"/>
              </a:rPr>
              <a:t>organisation</a:t>
            </a:r>
            <a:r>
              <a:rPr lang="en-US" sz="1800" kern="0" dirty="0">
                <a:effectLst/>
                <a:latin typeface="Arial" panose="020B0604020202020204" pitchFamily="34" charset="0"/>
                <a:ea typeface="Calibri" panose="020F0502020204030204" pitchFamily="34" charset="0"/>
                <a:cs typeface="Times New Roman" panose="02020603050405020304" pitchFamily="18" charset="0"/>
              </a:rPr>
              <a:t> activities and placing advertisements in publications with a clear target audience are just two of the tactics being used to increase awareness.</a:t>
            </a:r>
            <a:endParaRPr lang="en-IN" dirty="0"/>
          </a:p>
        </p:txBody>
      </p:sp>
      <p:sp>
        <p:nvSpPr>
          <p:cNvPr id="4" name="Slide Number Placeholder 3"/>
          <p:cNvSpPr>
            <a:spLocks noGrp="1"/>
          </p:cNvSpPr>
          <p:nvPr>
            <p:ph type="sldNum" sz="quarter" idx="5"/>
          </p:nvPr>
        </p:nvSpPr>
        <p:spPr/>
        <p:txBody>
          <a:bodyPr/>
          <a:lstStyle/>
          <a:p>
            <a:fld id="{26BA26B3-50C6-4DDE-A882-81DC04B2E1ED}" type="slidenum">
              <a:rPr lang="en-IN" smtClean="0"/>
              <a:t>9</a:t>
            </a:fld>
            <a:endParaRPr lang="en-IN"/>
          </a:p>
        </p:txBody>
      </p:sp>
    </p:spTree>
    <p:extLst>
      <p:ext uri="{BB962C8B-B14F-4D97-AF65-F5344CB8AC3E}">
        <p14:creationId xmlns:p14="http://schemas.microsoft.com/office/powerpoint/2010/main" val="327781308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Anyone who provides a coupon code for the influencers will receive a fair discount on the merchandise. Additionally, a pricing promotion strategy will be used. The business will first establish a price for the item, and depending on demand, the price may increase or decrease.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6BA26B3-50C6-4DDE-A882-81DC04B2E1ED}" type="slidenum">
              <a:rPr lang="en-IN" smtClean="0"/>
              <a:t>10</a:t>
            </a:fld>
            <a:endParaRPr lang="en-IN"/>
          </a:p>
        </p:txBody>
      </p:sp>
    </p:spTree>
    <p:extLst>
      <p:ext uri="{BB962C8B-B14F-4D97-AF65-F5344CB8AC3E}">
        <p14:creationId xmlns:p14="http://schemas.microsoft.com/office/powerpoint/2010/main" val="403724131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800" dirty="0">
                <a:effectLst/>
                <a:latin typeface="Arial" panose="020B0604020202020204" pitchFamily="34" charset="0"/>
                <a:ea typeface="Calibri" panose="020F0502020204030204" pitchFamily="34" charset="0"/>
                <a:cs typeface="Times New Roman" panose="02020603050405020304" pitchFamily="18" charset="0"/>
              </a:rPr>
              <a:t>The strategic plan provides the entity with a strong foundation as well as can guide making choices as the company expands. The corporation is prepared to use a variety of techniques to market that sustainable product successfully.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Sustainyle</a:t>
            </a:r>
            <a:r>
              <a:rPr lang="en-US" sz="1800" dirty="0">
                <a:effectLst/>
                <a:latin typeface="Arial" panose="020B0604020202020204" pitchFamily="34" charset="0"/>
                <a:ea typeface="Calibri" panose="020F0502020204030204" pitchFamily="34" charset="0"/>
                <a:cs typeface="Times New Roman" panose="02020603050405020304" pitchFamily="18" charset="0"/>
              </a:rPr>
              <a:t> has great hopes thanks to its business idea.</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endParaRPr lang="en-IN" dirty="0"/>
          </a:p>
        </p:txBody>
      </p:sp>
      <p:sp>
        <p:nvSpPr>
          <p:cNvPr id="4" name="Slide Number Placeholder 3"/>
          <p:cNvSpPr>
            <a:spLocks noGrp="1"/>
          </p:cNvSpPr>
          <p:nvPr>
            <p:ph type="sldNum" sz="quarter" idx="5"/>
          </p:nvPr>
        </p:nvSpPr>
        <p:spPr/>
        <p:txBody>
          <a:bodyPr/>
          <a:lstStyle/>
          <a:p>
            <a:fld id="{26BA26B3-50C6-4DDE-A882-81DC04B2E1ED}" type="slidenum">
              <a:rPr lang="en-IN" smtClean="0"/>
              <a:t>11</a:t>
            </a:fld>
            <a:endParaRPr lang="en-IN"/>
          </a:p>
        </p:txBody>
      </p:sp>
    </p:spTree>
    <p:extLst>
      <p:ext uri="{BB962C8B-B14F-4D97-AF65-F5344CB8AC3E}">
        <p14:creationId xmlns:p14="http://schemas.microsoft.com/office/powerpoint/2010/main" val="30510148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2F1C56-8A72-4858-851C-F15B634C74F2}"/>
              </a:ext>
            </a:extLst>
          </p:cNvPr>
          <p:cNvSpPr>
            <a:spLocks noGrp="1"/>
          </p:cNvSpPr>
          <p:nvPr>
            <p:ph type="ctrTitle"/>
          </p:nvPr>
        </p:nvSpPr>
        <p:spPr>
          <a:xfrm>
            <a:off x="1485900" y="1122362"/>
            <a:ext cx="8609322" cy="3744209"/>
          </a:xfrm>
        </p:spPr>
        <p:txBody>
          <a:bodyPr anchor="b">
            <a:normAutofit/>
          </a:bodyPr>
          <a:lstStyle>
            <a:lvl1pPr algn="l">
              <a:defRPr sz="5400"/>
            </a:lvl1pPr>
          </a:lstStyle>
          <a:p>
            <a:r>
              <a:rPr lang="en-US"/>
              <a:t>Click to edit Master title style</a:t>
            </a:r>
            <a:endParaRPr lang="en-US" dirty="0"/>
          </a:p>
        </p:txBody>
      </p:sp>
      <p:sp>
        <p:nvSpPr>
          <p:cNvPr id="3" name="Subtitle 2">
            <a:extLst>
              <a:ext uri="{FF2B5EF4-FFF2-40B4-BE49-F238E27FC236}">
                <a16:creationId xmlns:a16="http://schemas.microsoft.com/office/drawing/2014/main" id="{3C1834EB-45A5-426C-824A-8F07CA8F6DBE}"/>
              </a:ext>
            </a:extLst>
          </p:cNvPr>
          <p:cNvSpPr>
            <a:spLocks noGrp="1"/>
          </p:cNvSpPr>
          <p:nvPr>
            <p:ph type="subTitle" idx="1"/>
          </p:nvPr>
        </p:nvSpPr>
        <p:spPr>
          <a:xfrm>
            <a:off x="1485900" y="5230134"/>
            <a:ext cx="4610100" cy="942065"/>
          </a:xfrm>
        </p:spPr>
        <p:txBody>
          <a:bodyPr>
            <a:normAutofit/>
          </a:bodyPr>
          <a:lstStyle>
            <a:lvl1pPr marL="0" indent="0" algn="l">
              <a:buNone/>
              <a:defRPr sz="16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293D55F2-5374-4778-B1EE-98996792D07B}"/>
              </a:ext>
            </a:extLst>
          </p:cNvPr>
          <p:cNvSpPr>
            <a:spLocks noGrp="1"/>
          </p:cNvSpPr>
          <p:nvPr>
            <p:ph type="dt" sz="half" idx="10"/>
          </p:nvPr>
        </p:nvSpPr>
        <p:spPr/>
        <p:txBody>
          <a:bodyPr/>
          <a:lstStyle/>
          <a:p>
            <a:fld id="{8C1E1FAD-7351-4908-963A-08EA8E4AB7A0}" type="datetimeFigureOut">
              <a:rPr lang="en-US" smtClean="0"/>
              <a:t>3/26/23</a:t>
            </a:fld>
            <a:endParaRPr lang="en-US"/>
          </a:p>
        </p:txBody>
      </p:sp>
      <p:sp>
        <p:nvSpPr>
          <p:cNvPr id="5" name="Footer Placeholder 4">
            <a:extLst>
              <a:ext uri="{FF2B5EF4-FFF2-40B4-BE49-F238E27FC236}">
                <a16:creationId xmlns:a16="http://schemas.microsoft.com/office/drawing/2014/main" id="{944044F8-E727-4D63-B6D6-26482F83D3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141F76-D956-4205-AD99-E91FD5FCC027}"/>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5637832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911A1B-E09A-4F93-BC68-B160114AFCEA}"/>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0CC8C4A9-27ED-4E86-A256-5009E31342B6}"/>
              </a:ext>
            </a:extLst>
          </p:cNvPr>
          <p:cNvSpPr>
            <a:spLocks noGrp="1"/>
          </p:cNvSpPr>
          <p:nvPr>
            <p:ph idx="1"/>
          </p:nvPr>
        </p:nvSpPr>
        <p:spPr/>
        <p:txBody>
          <a:bodyPr/>
          <a:lstStyle>
            <a:lvl1pPr>
              <a:lnSpc>
                <a:spcPct val="120000"/>
              </a:lnSpc>
              <a:defRPr/>
            </a:lvl1pPr>
            <a:lvl2pPr>
              <a:lnSpc>
                <a:spcPct val="120000"/>
              </a:lnSpc>
              <a:defRPr/>
            </a:lvl2pPr>
            <a:lvl3pPr>
              <a:lnSpc>
                <a:spcPct val="120000"/>
              </a:lnSpc>
              <a:defRPr sz="1400"/>
            </a:lvl3pPr>
            <a:lvl4pPr>
              <a:lnSpc>
                <a:spcPct val="120000"/>
              </a:lnSpc>
              <a:defRPr sz="1200"/>
            </a:lvl4pPr>
            <a:lvl5pPr>
              <a:lnSpc>
                <a:spcPct val="120000"/>
              </a:lnSpc>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385CF91C-8771-4949-A397-928A5743EBC7}"/>
              </a:ext>
            </a:extLst>
          </p:cNvPr>
          <p:cNvSpPr>
            <a:spLocks noGrp="1"/>
          </p:cNvSpPr>
          <p:nvPr>
            <p:ph type="dt" sz="half" idx="10"/>
          </p:nvPr>
        </p:nvSpPr>
        <p:spPr/>
        <p:txBody>
          <a:bodyPr/>
          <a:lstStyle/>
          <a:p>
            <a:fld id="{8C1E1FAD-7351-4908-963A-08EA8E4AB7A0}" type="datetimeFigureOut">
              <a:rPr lang="en-US" smtClean="0"/>
              <a:t>3/26/23</a:t>
            </a:fld>
            <a:endParaRPr lang="en-US"/>
          </a:p>
        </p:txBody>
      </p:sp>
      <p:sp>
        <p:nvSpPr>
          <p:cNvPr id="5" name="Footer Placeholder 4">
            <a:extLst>
              <a:ext uri="{FF2B5EF4-FFF2-40B4-BE49-F238E27FC236}">
                <a16:creationId xmlns:a16="http://schemas.microsoft.com/office/drawing/2014/main" id="{013EA0ED-4961-4254-B34E-71D14C4E051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2497152-BD97-4A72-8B07-CD2BC57B84F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9003971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B4EAF4-C10D-4650-9587-15DA8E9F9C08}"/>
              </a:ext>
            </a:extLst>
          </p:cNvPr>
          <p:cNvSpPr>
            <a:spLocks noGrp="1"/>
          </p:cNvSpPr>
          <p:nvPr>
            <p:ph type="title"/>
          </p:nvPr>
        </p:nvSpPr>
        <p:spPr>
          <a:xfrm>
            <a:off x="1219200" y="1368862"/>
            <a:ext cx="9486900" cy="3679656"/>
          </a:xfrm>
        </p:spPr>
        <p:txBody>
          <a:bodyPr anchor="b"/>
          <a:lstStyle>
            <a:lvl1pPr>
              <a:defRPr sz="6000"/>
            </a:lvl1pPr>
          </a:lstStyle>
          <a:p>
            <a:r>
              <a:rPr lang="en-US" dirty="0"/>
              <a:t>Click to edit Master title style</a:t>
            </a:r>
          </a:p>
        </p:txBody>
      </p:sp>
      <p:sp>
        <p:nvSpPr>
          <p:cNvPr id="3" name="Text Placeholder 2">
            <a:extLst>
              <a:ext uri="{FF2B5EF4-FFF2-40B4-BE49-F238E27FC236}">
                <a16:creationId xmlns:a16="http://schemas.microsoft.com/office/drawing/2014/main" id="{BBA1D5C2-6E93-4B23-A0CA-D5D7E735C718}"/>
              </a:ext>
            </a:extLst>
          </p:cNvPr>
          <p:cNvSpPr>
            <a:spLocks noGrp="1"/>
          </p:cNvSpPr>
          <p:nvPr>
            <p:ph type="body" idx="1"/>
          </p:nvPr>
        </p:nvSpPr>
        <p:spPr>
          <a:xfrm>
            <a:off x="1219200" y="5318974"/>
            <a:ext cx="9486900" cy="853225"/>
          </a:xfrm>
        </p:spPr>
        <p:txBody>
          <a:bodyPr>
            <a:normAutofit/>
          </a:bodyPr>
          <a:lstStyle>
            <a:lvl1pPr marL="0" indent="0">
              <a:buNone/>
              <a:defRPr sz="20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DE815BFB-5D28-4ABE-AD37-0C6C3FD949FE}"/>
              </a:ext>
            </a:extLst>
          </p:cNvPr>
          <p:cNvSpPr>
            <a:spLocks noGrp="1"/>
          </p:cNvSpPr>
          <p:nvPr>
            <p:ph type="dt" sz="half" idx="10"/>
          </p:nvPr>
        </p:nvSpPr>
        <p:spPr/>
        <p:txBody>
          <a:bodyPr/>
          <a:lstStyle/>
          <a:p>
            <a:fld id="{8C1E1FAD-7351-4908-963A-08EA8E4AB7A0}" type="datetimeFigureOut">
              <a:rPr lang="en-US" smtClean="0"/>
              <a:t>3/26/23</a:t>
            </a:fld>
            <a:endParaRPr lang="en-US"/>
          </a:p>
        </p:txBody>
      </p:sp>
      <p:sp>
        <p:nvSpPr>
          <p:cNvPr id="5" name="Footer Placeholder 4">
            <a:extLst>
              <a:ext uri="{FF2B5EF4-FFF2-40B4-BE49-F238E27FC236}">
                <a16:creationId xmlns:a16="http://schemas.microsoft.com/office/drawing/2014/main" id="{65A4035B-0539-4A03-87C0-22E52C98B27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327ADF-48C9-49CF-BD4D-82399BF64AD3}"/>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8929894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91A2FB-0310-4935-B7F7-E47876CD4E9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EA987C14-52AB-4AAC-9038-29CF58EA6EA8}"/>
              </a:ext>
            </a:extLst>
          </p:cNvPr>
          <p:cNvSpPr>
            <a:spLocks noGrp="1"/>
          </p:cNvSpPr>
          <p:nvPr>
            <p:ph sz="half" idx="1"/>
          </p:nvPr>
        </p:nvSpPr>
        <p:spPr>
          <a:xfrm>
            <a:off x="1219200" y="2168278"/>
            <a:ext cx="4702921" cy="4008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ECB2E45A-DCC0-4701-9D67-EF56AECE3432}"/>
              </a:ext>
            </a:extLst>
          </p:cNvPr>
          <p:cNvSpPr>
            <a:spLocks noGrp="1"/>
          </p:cNvSpPr>
          <p:nvPr>
            <p:ph sz="half" idx="2"/>
          </p:nvPr>
        </p:nvSpPr>
        <p:spPr>
          <a:xfrm>
            <a:off x="6269880" y="2168278"/>
            <a:ext cx="4782699" cy="4008684"/>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11AF0813-A167-4D17-AA79-07BD9765FE0D}"/>
              </a:ext>
            </a:extLst>
          </p:cNvPr>
          <p:cNvSpPr>
            <a:spLocks noGrp="1"/>
          </p:cNvSpPr>
          <p:nvPr>
            <p:ph type="dt" sz="half" idx="10"/>
          </p:nvPr>
        </p:nvSpPr>
        <p:spPr/>
        <p:txBody>
          <a:bodyPr/>
          <a:lstStyle/>
          <a:p>
            <a:fld id="{8C1E1FAD-7351-4908-963A-08EA8E4AB7A0}" type="datetimeFigureOut">
              <a:rPr lang="en-US" smtClean="0"/>
              <a:t>3/26/23</a:t>
            </a:fld>
            <a:endParaRPr lang="en-US"/>
          </a:p>
        </p:txBody>
      </p:sp>
      <p:sp>
        <p:nvSpPr>
          <p:cNvPr id="6" name="Footer Placeholder 5">
            <a:extLst>
              <a:ext uri="{FF2B5EF4-FFF2-40B4-BE49-F238E27FC236}">
                <a16:creationId xmlns:a16="http://schemas.microsoft.com/office/drawing/2014/main" id="{40A940D7-D4C1-4C24-95F3-29A849CEEE3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7949AB7-007E-4D4D-A2C1-2C5C3310C0B6}"/>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5055986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2B0184-BDFD-48DE-B858-B81887BFD302}"/>
              </a:ext>
            </a:extLst>
          </p:cNvPr>
          <p:cNvSpPr>
            <a:spLocks noGrp="1"/>
          </p:cNvSpPr>
          <p:nvPr>
            <p:ph type="title"/>
          </p:nvPr>
        </p:nvSpPr>
        <p:spPr>
          <a:xfrm>
            <a:off x="1219200" y="365125"/>
            <a:ext cx="9753599" cy="1577975"/>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1724FEB2-6EEC-49D4-9466-0F7A6EDB0CB6}"/>
              </a:ext>
            </a:extLst>
          </p:cNvPr>
          <p:cNvSpPr>
            <a:spLocks noGrp="1"/>
          </p:cNvSpPr>
          <p:nvPr>
            <p:ph type="body" idx="1"/>
          </p:nvPr>
        </p:nvSpPr>
        <p:spPr>
          <a:xfrm>
            <a:off x="1219201" y="2109789"/>
            <a:ext cx="4507931" cy="837257"/>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CBDE8CF0-BAB6-4BF2-836F-FED0AF88A8AA}"/>
              </a:ext>
            </a:extLst>
          </p:cNvPr>
          <p:cNvSpPr>
            <a:spLocks noGrp="1"/>
          </p:cNvSpPr>
          <p:nvPr>
            <p:ph sz="half" idx="2"/>
          </p:nvPr>
        </p:nvSpPr>
        <p:spPr>
          <a:xfrm>
            <a:off x="1219201" y="3063530"/>
            <a:ext cx="4507930" cy="312613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5F0751AB-FCF0-450B-A6DF-9B9A2AD2C24A}"/>
              </a:ext>
            </a:extLst>
          </p:cNvPr>
          <p:cNvSpPr>
            <a:spLocks noGrp="1"/>
          </p:cNvSpPr>
          <p:nvPr>
            <p:ph type="body" sz="quarter" idx="3"/>
          </p:nvPr>
        </p:nvSpPr>
        <p:spPr>
          <a:xfrm>
            <a:off x="6464867" y="2109789"/>
            <a:ext cx="4507932" cy="837257"/>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7D3898E7-3130-4CE6-AA11-C9CC8214EA1D}"/>
              </a:ext>
            </a:extLst>
          </p:cNvPr>
          <p:cNvSpPr>
            <a:spLocks noGrp="1"/>
          </p:cNvSpPr>
          <p:nvPr>
            <p:ph sz="quarter" idx="4"/>
          </p:nvPr>
        </p:nvSpPr>
        <p:spPr>
          <a:xfrm>
            <a:off x="6464867" y="3063530"/>
            <a:ext cx="4507932" cy="3126131"/>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55D85675-9678-4CB3-9AAB-D727D2B58E7A}"/>
              </a:ext>
            </a:extLst>
          </p:cNvPr>
          <p:cNvSpPr>
            <a:spLocks noGrp="1"/>
          </p:cNvSpPr>
          <p:nvPr>
            <p:ph type="dt" sz="half" idx="10"/>
          </p:nvPr>
        </p:nvSpPr>
        <p:spPr/>
        <p:txBody>
          <a:bodyPr/>
          <a:lstStyle/>
          <a:p>
            <a:fld id="{8C1E1FAD-7351-4908-963A-08EA8E4AB7A0}" type="datetimeFigureOut">
              <a:rPr lang="en-US" smtClean="0"/>
              <a:t>3/26/23</a:t>
            </a:fld>
            <a:endParaRPr lang="en-US"/>
          </a:p>
        </p:txBody>
      </p:sp>
      <p:sp>
        <p:nvSpPr>
          <p:cNvPr id="8" name="Footer Placeholder 7">
            <a:extLst>
              <a:ext uri="{FF2B5EF4-FFF2-40B4-BE49-F238E27FC236}">
                <a16:creationId xmlns:a16="http://schemas.microsoft.com/office/drawing/2014/main" id="{445F8314-1849-461A-AAF2-BF149646D52C}"/>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B69738E-5865-473C-BAFB-BDB385C06931}"/>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4740200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97AC40-59FF-4CE3-B49C-C824A784C5F7}"/>
              </a:ext>
            </a:extLst>
          </p:cNvPr>
          <p:cNvSpPr>
            <a:spLocks noGrp="1"/>
          </p:cNvSpPr>
          <p:nvPr>
            <p:ph type="title"/>
          </p:nvPr>
        </p:nvSpPr>
        <p:spPr>
          <a:xfrm>
            <a:off x="1219200" y="365125"/>
            <a:ext cx="9493249" cy="1577975"/>
          </a:xfrm>
        </p:spPr>
        <p:txBody>
          <a:bodyPr/>
          <a:lstStyle/>
          <a:p>
            <a:r>
              <a:rPr lang="en-US" dirty="0"/>
              <a:t>Click to edit Master title style</a:t>
            </a:r>
          </a:p>
        </p:txBody>
      </p:sp>
      <p:sp>
        <p:nvSpPr>
          <p:cNvPr id="3" name="Date Placeholder 2">
            <a:extLst>
              <a:ext uri="{FF2B5EF4-FFF2-40B4-BE49-F238E27FC236}">
                <a16:creationId xmlns:a16="http://schemas.microsoft.com/office/drawing/2014/main" id="{F92FAB63-E9CE-4359-A54B-07AC7E9BBAE3}"/>
              </a:ext>
            </a:extLst>
          </p:cNvPr>
          <p:cNvSpPr>
            <a:spLocks noGrp="1"/>
          </p:cNvSpPr>
          <p:nvPr>
            <p:ph type="dt" sz="half" idx="10"/>
          </p:nvPr>
        </p:nvSpPr>
        <p:spPr/>
        <p:txBody>
          <a:bodyPr/>
          <a:lstStyle/>
          <a:p>
            <a:fld id="{8C1E1FAD-7351-4908-963A-08EA8E4AB7A0}" type="datetimeFigureOut">
              <a:rPr lang="en-US" smtClean="0"/>
              <a:t>3/26/23</a:t>
            </a:fld>
            <a:endParaRPr lang="en-US"/>
          </a:p>
        </p:txBody>
      </p:sp>
      <p:sp>
        <p:nvSpPr>
          <p:cNvPr id="4" name="Footer Placeholder 3">
            <a:extLst>
              <a:ext uri="{FF2B5EF4-FFF2-40B4-BE49-F238E27FC236}">
                <a16:creationId xmlns:a16="http://schemas.microsoft.com/office/drawing/2014/main" id="{C7939854-5165-4C41-8DCA-D42DFD7D906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F1768E0-4535-4B0D-8B94-4C10740B0A6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9343574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84678E3-D115-4E49-9ECB-656CF2319E94}"/>
              </a:ext>
            </a:extLst>
          </p:cNvPr>
          <p:cNvSpPr>
            <a:spLocks noGrp="1"/>
          </p:cNvSpPr>
          <p:nvPr>
            <p:ph type="dt" sz="half" idx="10"/>
          </p:nvPr>
        </p:nvSpPr>
        <p:spPr/>
        <p:txBody>
          <a:bodyPr/>
          <a:lstStyle/>
          <a:p>
            <a:fld id="{8C1E1FAD-7351-4908-963A-08EA8E4AB7A0}" type="datetimeFigureOut">
              <a:rPr lang="en-US" smtClean="0"/>
              <a:t>3/26/23</a:t>
            </a:fld>
            <a:endParaRPr lang="en-US"/>
          </a:p>
        </p:txBody>
      </p:sp>
      <p:sp>
        <p:nvSpPr>
          <p:cNvPr id="3" name="Footer Placeholder 2">
            <a:extLst>
              <a:ext uri="{FF2B5EF4-FFF2-40B4-BE49-F238E27FC236}">
                <a16:creationId xmlns:a16="http://schemas.microsoft.com/office/drawing/2014/main" id="{E521E6FC-7F84-4673-81D6-B85FE26DA0B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480318A-245C-4841-AB57-CEC5CC124D02}"/>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21227286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F847B-9D86-47FF-B24A-EEA5F73EA144}"/>
              </a:ext>
            </a:extLst>
          </p:cNvPr>
          <p:cNvSpPr>
            <a:spLocks noGrp="1"/>
          </p:cNvSpPr>
          <p:nvPr>
            <p:ph type="title"/>
          </p:nvPr>
        </p:nvSpPr>
        <p:spPr>
          <a:xfrm>
            <a:off x="1219200" y="457200"/>
            <a:ext cx="3776472" cy="2852928"/>
          </a:xfrm>
        </p:spPr>
        <p:txBody>
          <a:bodyPr anchor="b">
            <a:normAutofit/>
          </a:bodyPr>
          <a:lstStyle>
            <a:lvl1pPr>
              <a:defRPr sz="4000"/>
            </a:lvl1pPr>
          </a:lstStyle>
          <a:p>
            <a:r>
              <a:rPr lang="en-US" dirty="0"/>
              <a:t>Click to edit Master title style</a:t>
            </a:r>
          </a:p>
        </p:txBody>
      </p:sp>
      <p:sp>
        <p:nvSpPr>
          <p:cNvPr id="3" name="Content Placeholder 2">
            <a:extLst>
              <a:ext uri="{FF2B5EF4-FFF2-40B4-BE49-F238E27FC236}">
                <a16:creationId xmlns:a16="http://schemas.microsoft.com/office/drawing/2014/main" id="{ADAC0675-AD2F-44DC-8FF3-4454258A5908}"/>
              </a:ext>
            </a:extLst>
          </p:cNvPr>
          <p:cNvSpPr>
            <a:spLocks noGrp="1"/>
          </p:cNvSpPr>
          <p:nvPr>
            <p:ph idx="1"/>
          </p:nvPr>
        </p:nvSpPr>
        <p:spPr>
          <a:xfrm>
            <a:off x="5557582" y="987425"/>
            <a:ext cx="5948618" cy="4873625"/>
          </a:xfrm>
        </p:spPr>
        <p:txBody>
          <a:bodyPr>
            <a:normAutofit/>
          </a:bodyPr>
          <a:lstStyle>
            <a:lvl1pPr>
              <a:defRPr sz="2400"/>
            </a:lvl1pPr>
            <a:lvl2pPr>
              <a:defRPr sz="2000"/>
            </a:lvl2pPr>
            <a:lvl3pPr>
              <a:defRPr sz="1800"/>
            </a:lvl3pPr>
            <a:lvl4pPr>
              <a:defRPr sz="1600"/>
            </a:lvl4pPr>
            <a:lvl5pPr>
              <a:defRPr sz="16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E1D96356-C0F0-4C22-B9B6-C7E0BE4F3702}"/>
              </a:ext>
            </a:extLst>
          </p:cNvPr>
          <p:cNvSpPr>
            <a:spLocks noGrp="1"/>
          </p:cNvSpPr>
          <p:nvPr>
            <p:ph type="body" sz="half" idx="2"/>
          </p:nvPr>
        </p:nvSpPr>
        <p:spPr>
          <a:xfrm>
            <a:off x="1219200" y="3484210"/>
            <a:ext cx="3768934" cy="238477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AF3EFD71-2ACA-4041-9EA2-86E7B81C314D}"/>
              </a:ext>
            </a:extLst>
          </p:cNvPr>
          <p:cNvSpPr>
            <a:spLocks noGrp="1"/>
          </p:cNvSpPr>
          <p:nvPr>
            <p:ph type="dt" sz="half" idx="10"/>
          </p:nvPr>
        </p:nvSpPr>
        <p:spPr/>
        <p:txBody>
          <a:bodyPr/>
          <a:lstStyle/>
          <a:p>
            <a:fld id="{8C1E1FAD-7351-4908-963A-08EA8E4AB7A0}" type="datetimeFigureOut">
              <a:rPr lang="en-US" smtClean="0"/>
              <a:t>3/26/23</a:t>
            </a:fld>
            <a:endParaRPr lang="en-US"/>
          </a:p>
        </p:txBody>
      </p:sp>
      <p:sp>
        <p:nvSpPr>
          <p:cNvPr id="6" name="Footer Placeholder 5">
            <a:extLst>
              <a:ext uri="{FF2B5EF4-FFF2-40B4-BE49-F238E27FC236}">
                <a16:creationId xmlns:a16="http://schemas.microsoft.com/office/drawing/2014/main" id="{14ECACE3-32A8-4245-97AC-5797C147E71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4D63845-314D-499C-BB75-CE9162BE6EE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14740884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66D3DB-B1F8-4892-96F7-0BE21DE637CD}"/>
              </a:ext>
            </a:extLst>
          </p:cNvPr>
          <p:cNvSpPr>
            <a:spLocks noGrp="1"/>
          </p:cNvSpPr>
          <p:nvPr>
            <p:ph type="title"/>
          </p:nvPr>
        </p:nvSpPr>
        <p:spPr>
          <a:xfrm>
            <a:off x="1219200" y="457200"/>
            <a:ext cx="3932349" cy="2852670"/>
          </a:xfrm>
        </p:spPr>
        <p:txBody>
          <a:bodyPr anchor="b">
            <a:noAutofit/>
          </a:bodyPr>
          <a:lstStyle>
            <a:lvl1pPr>
              <a:defRPr sz="4000"/>
            </a:lvl1pPr>
          </a:lstStyle>
          <a:p>
            <a:r>
              <a:rPr lang="en-US" dirty="0"/>
              <a:t>Click to edit Master title style</a:t>
            </a:r>
          </a:p>
        </p:txBody>
      </p:sp>
      <p:sp>
        <p:nvSpPr>
          <p:cNvPr id="3" name="Picture Placeholder 2">
            <a:extLst>
              <a:ext uri="{FF2B5EF4-FFF2-40B4-BE49-F238E27FC236}">
                <a16:creationId xmlns:a16="http://schemas.microsoft.com/office/drawing/2014/main" id="{A40AB405-B2E9-4C4B-930C-CF1B63342F1D}"/>
              </a:ext>
            </a:extLst>
          </p:cNvPr>
          <p:cNvSpPr>
            <a:spLocks noGrp="1"/>
          </p:cNvSpPr>
          <p:nvPr>
            <p:ph type="pic" idx="1"/>
          </p:nvPr>
        </p:nvSpPr>
        <p:spPr>
          <a:xfrm>
            <a:off x="5674810" y="657055"/>
            <a:ext cx="5831389" cy="551514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F8AF82ED-5295-4670-A3A8-B7813FF4713F}"/>
              </a:ext>
            </a:extLst>
          </p:cNvPr>
          <p:cNvSpPr>
            <a:spLocks noGrp="1"/>
          </p:cNvSpPr>
          <p:nvPr>
            <p:ph type="body" sz="half" idx="2"/>
          </p:nvPr>
        </p:nvSpPr>
        <p:spPr>
          <a:xfrm>
            <a:off x="1219199" y="3484210"/>
            <a:ext cx="3768934" cy="237684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F8BCDD2-4389-41FA-BE68-6805E3290FCE}"/>
              </a:ext>
            </a:extLst>
          </p:cNvPr>
          <p:cNvSpPr>
            <a:spLocks noGrp="1"/>
          </p:cNvSpPr>
          <p:nvPr>
            <p:ph type="dt" sz="half" idx="10"/>
          </p:nvPr>
        </p:nvSpPr>
        <p:spPr/>
        <p:txBody>
          <a:bodyPr/>
          <a:lstStyle/>
          <a:p>
            <a:fld id="{8C1E1FAD-7351-4908-963A-08EA8E4AB7A0}" type="datetimeFigureOut">
              <a:rPr lang="en-US" smtClean="0"/>
              <a:t>3/26/23</a:t>
            </a:fld>
            <a:endParaRPr lang="en-US"/>
          </a:p>
        </p:txBody>
      </p:sp>
      <p:sp>
        <p:nvSpPr>
          <p:cNvPr id="6" name="Footer Placeholder 5">
            <a:extLst>
              <a:ext uri="{FF2B5EF4-FFF2-40B4-BE49-F238E27FC236}">
                <a16:creationId xmlns:a16="http://schemas.microsoft.com/office/drawing/2014/main" id="{33C1D4C8-D966-41BE-B38F-54B9134FF78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3A7339F-1169-4FB1-8FAA-781335ECB2AB}"/>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858943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A6D4F-1C6D-40FB-9A92-C86C4E15C05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BB67BDDB-F95B-4041-AA53-71BBCB26D9C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5977052-C8EA-459E-9E10-8EE28C50E166}"/>
              </a:ext>
            </a:extLst>
          </p:cNvPr>
          <p:cNvSpPr>
            <a:spLocks noGrp="1"/>
          </p:cNvSpPr>
          <p:nvPr>
            <p:ph type="dt" sz="half" idx="10"/>
          </p:nvPr>
        </p:nvSpPr>
        <p:spPr/>
        <p:txBody>
          <a:bodyPr/>
          <a:lstStyle/>
          <a:p>
            <a:fld id="{8C1E1FAD-7351-4908-963A-08EA8E4AB7A0}" type="datetimeFigureOut">
              <a:rPr lang="en-US" smtClean="0"/>
              <a:t>3/26/23</a:t>
            </a:fld>
            <a:endParaRPr lang="en-US"/>
          </a:p>
        </p:txBody>
      </p:sp>
      <p:sp>
        <p:nvSpPr>
          <p:cNvPr id="5" name="Footer Placeholder 4">
            <a:extLst>
              <a:ext uri="{FF2B5EF4-FFF2-40B4-BE49-F238E27FC236}">
                <a16:creationId xmlns:a16="http://schemas.microsoft.com/office/drawing/2014/main" id="{1F3E6650-E3AD-4C98-88FE-F5152966FE9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354FED5-B228-4E3C-BFEE-0BC47D950694}"/>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7359492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B0A243A-5463-4C65-85DA-03BECDAE63E2}"/>
              </a:ext>
            </a:extLst>
          </p:cNvPr>
          <p:cNvSpPr>
            <a:spLocks noGrp="1"/>
          </p:cNvSpPr>
          <p:nvPr>
            <p:ph type="title" orient="vert"/>
          </p:nvPr>
        </p:nvSpPr>
        <p:spPr>
          <a:xfrm>
            <a:off x="8831898" y="897973"/>
            <a:ext cx="2674301" cy="5278989"/>
          </a:xfrm>
        </p:spPr>
        <p:txBody>
          <a:bodyPr vert="eaVert"/>
          <a:lstStyle/>
          <a:p>
            <a:r>
              <a:rPr lang="en-US" dirty="0"/>
              <a:t>Click to edit Master title style</a:t>
            </a:r>
          </a:p>
        </p:txBody>
      </p:sp>
      <p:sp>
        <p:nvSpPr>
          <p:cNvPr id="3" name="Vertical Text Placeholder 2">
            <a:extLst>
              <a:ext uri="{FF2B5EF4-FFF2-40B4-BE49-F238E27FC236}">
                <a16:creationId xmlns:a16="http://schemas.microsoft.com/office/drawing/2014/main" id="{9E10153C-6948-4108-8FF1-033F66D4CABA}"/>
              </a:ext>
            </a:extLst>
          </p:cNvPr>
          <p:cNvSpPr>
            <a:spLocks noGrp="1"/>
          </p:cNvSpPr>
          <p:nvPr>
            <p:ph type="body" orient="vert" idx="1"/>
          </p:nvPr>
        </p:nvSpPr>
        <p:spPr>
          <a:xfrm>
            <a:off x="838200" y="854169"/>
            <a:ext cx="7734300" cy="5322793"/>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79345988-B24C-46FE-87B0-55D4FB7CBC42}"/>
              </a:ext>
            </a:extLst>
          </p:cNvPr>
          <p:cNvSpPr>
            <a:spLocks noGrp="1"/>
          </p:cNvSpPr>
          <p:nvPr>
            <p:ph type="dt" sz="half" idx="10"/>
          </p:nvPr>
        </p:nvSpPr>
        <p:spPr/>
        <p:txBody>
          <a:bodyPr/>
          <a:lstStyle/>
          <a:p>
            <a:fld id="{8C1E1FAD-7351-4908-963A-08EA8E4AB7A0}" type="datetimeFigureOut">
              <a:rPr lang="en-US" smtClean="0"/>
              <a:t>3/26/23</a:t>
            </a:fld>
            <a:endParaRPr lang="en-US"/>
          </a:p>
        </p:txBody>
      </p:sp>
      <p:sp>
        <p:nvSpPr>
          <p:cNvPr id="5" name="Footer Placeholder 4">
            <a:extLst>
              <a:ext uri="{FF2B5EF4-FFF2-40B4-BE49-F238E27FC236}">
                <a16:creationId xmlns:a16="http://schemas.microsoft.com/office/drawing/2014/main" id="{493AB2DB-BD1F-41F7-AC5E-57249C270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81E3DB-BDAB-40CA-ABA3-A3662C06881F}"/>
              </a:ext>
            </a:extLst>
          </p:cNvPr>
          <p:cNvSpPr>
            <a:spLocks noGrp="1"/>
          </p:cNvSpPr>
          <p:nvPr>
            <p:ph type="sldNum" sz="quarter" idx="12"/>
          </p:nvPr>
        </p:nvSpPr>
        <p:spPr/>
        <p:txBody>
          <a:bodyPr/>
          <a:lstStyle/>
          <a:p>
            <a:fld id="{1CF2D47E-0AF1-4C27-801F-64E3E5BF7F72}" type="slidenum">
              <a:rPr lang="en-US" smtClean="0"/>
              <a:t>‹#›</a:t>
            </a:fld>
            <a:endParaRPr lang="en-US"/>
          </a:p>
        </p:txBody>
      </p:sp>
    </p:spTree>
    <p:extLst>
      <p:ext uri="{BB962C8B-B14F-4D97-AF65-F5344CB8AC3E}">
        <p14:creationId xmlns:p14="http://schemas.microsoft.com/office/powerpoint/2010/main" val="37696858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2104591-A10E-46C3-952B-F25DCBDAD1BC}"/>
              </a:ext>
            </a:extLst>
          </p:cNvPr>
          <p:cNvSpPr>
            <a:spLocks noGrp="1"/>
          </p:cNvSpPr>
          <p:nvPr>
            <p:ph type="title"/>
          </p:nvPr>
        </p:nvSpPr>
        <p:spPr>
          <a:xfrm>
            <a:off x="1219200" y="365125"/>
            <a:ext cx="9493249" cy="1577975"/>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E1F77F62-7300-4B81-8F9B-D040A0EE1797}"/>
              </a:ext>
            </a:extLst>
          </p:cNvPr>
          <p:cNvSpPr>
            <a:spLocks noGrp="1"/>
          </p:cNvSpPr>
          <p:nvPr>
            <p:ph type="body" idx="1"/>
          </p:nvPr>
        </p:nvSpPr>
        <p:spPr>
          <a:xfrm>
            <a:off x="1219200" y="2318032"/>
            <a:ext cx="9493250" cy="3854167"/>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B6252CF0-2C7E-4A4C-BD7E-B7CEFF0DC458}"/>
              </a:ext>
            </a:extLst>
          </p:cNvPr>
          <p:cNvSpPr>
            <a:spLocks noGrp="1"/>
          </p:cNvSpPr>
          <p:nvPr>
            <p:ph type="dt" sz="half" idx="2"/>
          </p:nvPr>
        </p:nvSpPr>
        <p:spPr>
          <a:xfrm rot="16200000">
            <a:off x="-1029207" y="4680813"/>
            <a:ext cx="2758330" cy="365125"/>
          </a:xfrm>
          <a:prstGeom prst="rect">
            <a:avLst/>
          </a:prstGeom>
        </p:spPr>
        <p:txBody>
          <a:bodyPr vert="horz" lIns="91440" tIns="45720" rIns="91440" bIns="45720" rtlCol="0" anchor="ctr"/>
          <a:lstStyle>
            <a:lvl1pPr algn="l">
              <a:defRPr sz="1100">
                <a:solidFill>
                  <a:schemeClr val="tx1"/>
                </a:solidFill>
              </a:defRPr>
            </a:lvl1pPr>
          </a:lstStyle>
          <a:p>
            <a:fld id="{8C1E1FAD-7351-4908-963A-08EA8E4AB7A0}" type="datetimeFigureOut">
              <a:rPr lang="en-US" smtClean="0"/>
              <a:t>3/26/23</a:t>
            </a:fld>
            <a:endParaRPr lang="en-US"/>
          </a:p>
        </p:txBody>
      </p:sp>
      <p:sp>
        <p:nvSpPr>
          <p:cNvPr id="5" name="Footer Placeholder 4">
            <a:extLst>
              <a:ext uri="{FF2B5EF4-FFF2-40B4-BE49-F238E27FC236}">
                <a16:creationId xmlns:a16="http://schemas.microsoft.com/office/drawing/2014/main" id="{D2B49E98-61B4-4398-B18F-534336EA1747}"/>
              </a:ext>
            </a:extLst>
          </p:cNvPr>
          <p:cNvSpPr>
            <a:spLocks noGrp="1"/>
          </p:cNvSpPr>
          <p:nvPr>
            <p:ph type="ftr" sz="quarter" idx="3"/>
          </p:nvPr>
        </p:nvSpPr>
        <p:spPr>
          <a:xfrm>
            <a:off x="661112" y="6356350"/>
            <a:ext cx="5509684" cy="365125"/>
          </a:xfrm>
          <a:prstGeom prst="rect">
            <a:avLst/>
          </a:prstGeom>
        </p:spPr>
        <p:txBody>
          <a:bodyPr vert="horz" lIns="91440" tIns="45720" rIns="91440" bIns="45720" rtlCol="0" anchor="ctr"/>
          <a:lstStyle>
            <a:lvl1pPr algn="l">
              <a:defRPr sz="1100">
                <a:solidFill>
                  <a:schemeClr val="tx1"/>
                </a:solidFill>
              </a:defRPr>
            </a:lvl1pPr>
          </a:lstStyle>
          <a:p>
            <a:endParaRPr lang="en-US"/>
          </a:p>
        </p:txBody>
      </p:sp>
      <p:sp>
        <p:nvSpPr>
          <p:cNvPr id="6" name="Slide Number Placeholder 5">
            <a:extLst>
              <a:ext uri="{FF2B5EF4-FFF2-40B4-BE49-F238E27FC236}">
                <a16:creationId xmlns:a16="http://schemas.microsoft.com/office/drawing/2014/main" id="{A676DC5D-5820-4314-ADE6-9CD1C7D4AB68}"/>
              </a:ext>
            </a:extLst>
          </p:cNvPr>
          <p:cNvSpPr>
            <a:spLocks noGrp="1"/>
          </p:cNvSpPr>
          <p:nvPr>
            <p:ph type="sldNum" sz="quarter" idx="4"/>
          </p:nvPr>
        </p:nvSpPr>
        <p:spPr>
          <a:xfrm>
            <a:off x="10905482" y="6356350"/>
            <a:ext cx="1112082" cy="365125"/>
          </a:xfrm>
          <a:prstGeom prst="rect">
            <a:avLst/>
          </a:prstGeom>
        </p:spPr>
        <p:txBody>
          <a:bodyPr vert="horz" lIns="91440" tIns="45720" rIns="91440" bIns="45720" rtlCol="0" anchor="ctr"/>
          <a:lstStyle>
            <a:lvl1pPr algn="r">
              <a:defRPr sz="1100">
                <a:solidFill>
                  <a:schemeClr val="tx1"/>
                </a:solidFill>
              </a:defRPr>
            </a:lvl1pPr>
          </a:lstStyle>
          <a:p>
            <a:fld id="{1CF2D47E-0AF1-4C27-801F-64E3E5BF7F72}" type="slidenum">
              <a:rPr lang="en-US" smtClean="0"/>
              <a:t>‹#›</a:t>
            </a:fld>
            <a:endParaRPr lang="en-US"/>
          </a:p>
        </p:txBody>
      </p:sp>
      <p:grpSp>
        <p:nvGrpSpPr>
          <p:cNvPr id="7" name="Group 6">
            <a:extLst>
              <a:ext uri="{FF2B5EF4-FFF2-40B4-BE49-F238E27FC236}">
                <a16:creationId xmlns:a16="http://schemas.microsoft.com/office/drawing/2014/main" id="{23F5135F-115E-423C-BE4A-B56C35DC9F3E}"/>
              </a:ext>
            </a:extLst>
          </p:cNvPr>
          <p:cNvGrpSpPr/>
          <p:nvPr/>
        </p:nvGrpSpPr>
        <p:grpSpPr>
          <a:xfrm>
            <a:off x="174436" y="6356005"/>
            <a:ext cx="358083" cy="358083"/>
            <a:chOff x="4135740" y="1745599"/>
            <a:chExt cx="558732" cy="558732"/>
          </a:xfrm>
        </p:grpSpPr>
        <p:grpSp>
          <p:nvGrpSpPr>
            <p:cNvPr id="8" name="Group 7">
              <a:extLst>
                <a:ext uri="{FF2B5EF4-FFF2-40B4-BE49-F238E27FC236}">
                  <a16:creationId xmlns:a16="http://schemas.microsoft.com/office/drawing/2014/main" id="{82C1E318-0F1F-4920-8C7D-FBAC66631B54}"/>
                </a:ext>
              </a:extLst>
            </p:cNvPr>
            <p:cNvGrpSpPr/>
            <p:nvPr/>
          </p:nvGrpSpPr>
          <p:grpSpPr>
            <a:xfrm>
              <a:off x="4135740" y="1745599"/>
              <a:ext cx="558732" cy="558732"/>
              <a:chOff x="1028007" y="1706560"/>
              <a:chExt cx="575710" cy="575710"/>
            </a:xfrm>
          </p:grpSpPr>
          <p:cxnSp>
            <p:nvCxnSpPr>
              <p:cNvPr id="10" name="Straight Connector 9">
                <a:extLst>
                  <a:ext uri="{FF2B5EF4-FFF2-40B4-BE49-F238E27FC236}">
                    <a16:creationId xmlns:a16="http://schemas.microsoft.com/office/drawing/2014/main" id="{DE4A7237-B6EB-4FB7-8B68-7C27438D477D}"/>
                  </a:ext>
                </a:extLst>
              </p:cNvPr>
              <p:cNvCxnSpPr>
                <a:cxnSpLocks/>
              </p:cNvCxnSpPr>
              <p:nvPr/>
            </p:nvCxnSpPr>
            <p:spPr>
              <a:xfrm>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84E00FDE-0838-4B5B-A782-6B6C92DB0A89}"/>
                  </a:ext>
                </a:extLst>
              </p:cNvPr>
              <p:cNvCxnSpPr>
                <a:cxnSpLocks/>
              </p:cNvCxnSpPr>
              <p:nvPr/>
            </p:nvCxnSpPr>
            <p:spPr>
              <a:xfrm rot="16200000">
                <a:off x="1028007" y="1994415"/>
                <a:ext cx="575710" cy="0"/>
              </a:xfrm>
              <a:prstGeom prst="line">
                <a:avLst/>
              </a:prstGeom>
              <a:ln w="9525">
                <a:solidFill>
                  <a:schemeClr val="tx1"/>
                </a:solidFill>
              </a:ln>
            </p:spPr>
            <p:style>
              <a:lnRef idx="1">
                <a:schemeClr val="accent1"/>
              </a:lnRef>
              <a:fillRef idx="0">
                <a:schemeClr val="accent1"/>
              </a:fillRef>
              <a:effectRef idx="0">
                <a:schemeClr val="accent1"/>
              </a:effectRef>
              <a:fontRef idx="minor">
                <a:schemeClr val="tx1"/>
              </a:fontRef>
            </p:style>
          </p:cxnSp>
        </p:grpSp>
        <p:sp>
          <p:nvSpPr>
            <p:cNvPr id="9" name="Oval 8">
              <a:extLst>
                <a:ext uri="{FF2B5EF4-FFF2-40B4-BE49-F238E27FC236}">
                  <a16:creationId xmlns:a16="http://schemas.microsoft.com/office/drawing/2014/main" id="{2BC1B2F3-8E83-4A70-B103-979C67EECED1}"/>
                </a:ext>
              </a:extLst>
            </p:cNvPr>
            <p:cNvSpPr/>
            <p:nvPr/>
          </p:nvSpPr>
          <p:spPr>
            <a:xfrm>
              <a:off x="4336389" y="1946248"/>
              <a:ext cx="157434" cy="157434"/>
            </a:xfrm>
            <a:prstGeom prst="ellipse">
              <a:avLst/>
            </a:prstGeom>
            <a:noFill/>
            <a:ln w="952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993562623"/>
      </p:ext>
    </p:extLst>
  </p:cSld>
  <p:clrMap bg1="lt1" tx1="dk1" bg2="lt2" tx2="dk2" accent1="accent1" accent2="accent2" accent3="accent3" accent4="accent4" accent5="accent5" accent6="accent6" hlink="hlink" folHlink="folHlink"/>
  <p:sldLayoutIdLst>
    <p:sldLayoutId id="2147483671" r:id="rId1"/>
    <p:sldLayoutId id="2147483670" r:id="rId2"/>
    <p:sldLayoutId id="2147483669" r:id="rId3"/>
    <p:sldLayoutId id="2147483668" r:id="rId4"/>
    <p:sldLayoutId id="2147483667" r:id="rId5"/>
    <p:sldLayoutId id="2147483666" r:id="rId6"/>
    <p:sldLayoutId id="2147483665" r:id="rId7"/>
    <p:sldLayoutId id="2147483664" r:id="rId8"/>
    <p:sldLayoutId id="2147483663" r:id="rId9"/>
    <p:sldLayoutId id="2147483662" r:id="rId10"/>
    <p:sldLayoutId id="2147483661" r:id="rId11"/>
  </p:sldLayoutIdLst>
  <p:txStyles>
    <p:titleStyle>
      <a:lvl1pPr algn="l" defTabSz="914400" rtl="0" eaLnBrk="1" latinLnBrk="0" hangingPunct="1">
        <a:lnSpc>
          <a:spcPct val="120000"/>
        </a:lnSpc>
        <a:spcBef>
          <a:spcPct val="0"/>
        </a:spcBef>
        <a:buNone/>
        <a:defRPr sz="4000" i="1" kern="1200">
          <a:solidFill>
            <a:srgbClr val="000000"/>
          </a:solidFill>
          <a:highlight>
            <a:srgbClr val="FFFF00"/>
          </a:highlight>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16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Consolas" panose="020B0609020204030204" pitchFamily="49" charset="0"/>
        <a:buChar char="+"/>
        <a:defRPr sz="1400" kern="1200">
          <a:solidFill>
            <a:schemeClr val="tx1"/>
          </a:solidFill>
          <a:latin typeface="+mn-lt"/>
          <a:ea typeface="+mn-ea"/>
          <a:cs typeface="+mn-cs"/>
        </a:defRPr>
      </a:lvl2pPr>
      <a:lvl3pPr marL="64008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3pPr>
      <a:lvl4pPr marL="822960" indent="-228600" algn="l" defTabSz="914400" rtl="0" eaLnBrk="1" latinLnBrk="0" hangingPunct="1">
        <a:lnSpc>
          <a:spcPct val="120000"/>
        </a:lnSpc>
        <a:spcBef>
          <a:spcPts val="500"/>
        </a:spcBef>
        <a:buFont typeface="Consolas" panose="020B0609020204030204" pitchFamily="49" charset="0"/>
        <a:buChar char="+"/>
        <a:defRPr sz="1200" kern="1200">
          <a:solidFill>
            <a:schemeClr val="tx1"/>
          </a:solidFill>
          <a:latin typeface="+mn-lt"/>
          <a:ea typeface="+mn-ea"/>
          <a:cs typeface="+mn-cs"/>
        </a:defRPr>
      </a:lvl4pPr>
      <a:lvl5pPr marL="100584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5.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8" Type="http://schemas.openxmlformats.org/officeDocument/2006/relationships/hyperlink" Target="https://www.nature.com/articles/d41586-019-02849-1" TargetMode="External"/><Relationship Id="rId3" Type="http://schemas.openxmlformats.org/officeDocument/2006/relationships/hyperlink" Target="https://www.sciencedirect.com/science/article/pii/S0959652620307460" TargetMode="External"/><Relationship Id="rId7" Type="http://schemas.openxmlformats.org/officeDocument/2006/relationships/hyperlink" Target="https://link.springer.com/article/10.1007/s40685-018-0069-z" TargetMode="External"/><Relationship Id="rId2" Type="http://schemas.openxmlformats.org/officeDocument/2006/relationships/hyperlink" Target="https://www.tandfonline.com/doi/pdf/10.1080/15487733.2022.2068225?needAccess=true&amp;role=button" TargetMode="External"/><Relationship Id="rId1" Type="http://schemas.openxmlformats.org/officeDocument/2006/relationships/slideLayout" Target="../slideLayouts/slideLayout4.xml"/><Relationship Id="rId6" Type="http://schemas.openxmlformats.org/officeDocument/2006/relationships/hyperlink" Target="https://dl.acm.org/doi/abs/10.1145/3351095.3372828" TargetMode="External"/><Relationship Id="rId11" Type="http://schemas.openxmlformats.org/officeDocument/2006/relationships/hyperlink" Target="https://www.sciencedirect.com/science/article/pii/S0148296320302885" TargetMode="External"/><Relationship Id="rId5" Type="http://schemas.openxmlformats.org/officeDocument/2006/relationships/hyperlink" Target="https://doi.org/10.1108/JFMM-03-2021-0060" TargetMode="External"/><Relationship Id="rId10" Type="http://schemas.openxmlformats.org/officeDocument/2006/relationships/hyperlink" Target="https://onlinelibrary.wiley.com/doi/abs/10.1111/ijcs.12647" TargetMode="External"/><Relationship Id="rId4" Type="http://schemas.openxmlformats.org/officeDocument/2006/relationships/hyperlink" Target="https://sajesbm.co.za/index.php/sajesbm/article/download/483/641" TargetMode="External"/><Relationship Id="rId9" Type="http://schemas.openxmlformats.org/officeDocument/2006/relationships/hyperlink" Target="https://www.researchgate.net/profile/Nguyen-Tien-32/publication/338752307_The_role_of_international_marketing_in_international_business_strategy/links/632c5662873eca0c00a8f7ae/The-role-of-international-marketing-in-international-business-strategy.pdf" TargetMode="Externa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41" name="Rectangle 40">
            <a:extLst>
              <a:ext uri="{FF2B5EF4-FFF2-40B4-BE49-F238E27FC236}">
                <a16:creationId xmlns:a16="http://schemas.microsoft.com/office/drawing/2014/main" id="{A5ECCDF4-68BF-4317-9351-AA54FC3E48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DEAF34AB-AE16-45B5-ABC1-801F062234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blipFill dpi="0" rotWithShape="1">
            <a:blip r:embed="rId2"/>
            <a:srcRect/>
            <a:tile tx="0" ty="0" sx="100000" sy="100000" flip="none" algn="tl"/>
          </a:blip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Aesthetic liquid watercolor and ink">
            <a:extLst>
              <a:ext uri="{FF2B5EF4-FFF2-40B4-BE49-F238E27FC236}">
                <a16:creationId xmlns:a16="http://schemas.microsoft.com/office/drawing/2014/main" id="{9EFE3071-38F3-7FC4-0ABD-A3DEAE25FEEF}"/>
              </a:ext>
            </a:extLst>
          </p:cNvPr>
          <p:cNvPicPr>
            <a:picLocks noChangeAspect="1"/>
          </p:cNvPicPr>
          <p:nvPr/>
        </p:nvPicPr>
        <p:blipFill rotWithShape="1">
          <a:blip r:embed="rId3">
            <a:alphaModFix amt="84000"/>
          </a:blip>
          <a:srcRect t="2697" b="5839"/>
          <a:stretch/>
        </p:blipFill>
        <p:spPr>
          <a:xfrm>
            <a:off x="20" y="10"/>
            <a:ext cx="12191980" cy="6857990"/>
          </a:xfrm>
          <a:prstGeom prst="rect">
            <a:avLst/>
          </a:prstGeom>
        </p:spPr>
      </p:pic>
      <p:sp>
        <p:nvSpPr>
          <p:cNvPr id="45" name="Rectangle 44">
            <a:extLst>
              <a:ext uri="{FF2B5EF4-FFF2-40B4-BE49-F238E27FC236}">
                <a16:creationId xmlns:a16="http://schemas.microsoft.com/office/drawing/2014/main" id="{7B20F68C-33F0-439B-8625-CDC2BA6761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1" y="3429000"/>
            <a:ext cx="12191999" cy="3429000"/>
          </a:xfrm>
          <a:prstGeom prst="rect">
            <a:avLst/>
          </a:prstGeom>
          <a:gradFill flip="none" rotWithShape="1">
            <a:gsLst>
              <a:gs pos="0">
                <a:srgbClr val="000000">
                  <a:alpha val="35000"/>
                </a:srgbClr>
              </a:gs>
              <a:gs pos="100000">
                <a:srgbClr val="000000">
                  <a:alpha val="0"/>
                </a:srgbClr>
              </a:gs>
              <a:gs pos="37000">
                <a:srgbClr val="000000">
                  <a:alpha val="20000"/>
                </a:srgbClr>
              </a:gs>
            </a:gsLst>
            <a:lin ang="54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a:extLst>
              <a:ext uri="{FF2B5EF4-FFF2-40B4-BE49-F238E27FC236}">
                <a16:creationId xmlns:a16="http://schemas.microsoft.com/office/drawing/2014/main" id="{1E98FAAE-02FC-383D-A4BB-E69B4B46C191}"/>
              </a:ext>
            </a:extLst>
          </p:cNvPr>
          <p:cNvSpPr>
            <a:spLocks noGrp="1"/>
          </p:cNvSpPr>
          <p:nvPr>
            <p:ph type="ctrTitle"/>
          </p:nvPr>
        </p:nvSpPr>
        <p:spPr>
          <a:xfrm>
            <a:off x="3834938" y="2427209"/>
            <a:ext cx="7671262" cy="2915971"/>
          </a:xfrm>
        </p:spPr>
        <p:txBody>
          <a:bodyPr>
            <a:normAutofit/>
          </a:bodyPr>
          <a:lstStyle/>
          <a:p>
            <a:pPr algn="r">
              <a:lnSpc>
                <a:spcPct val="110000"/>
              </a:lnSpc>
            </a:pPr>
            <a:r>
              <a:rPr lang="en-US" sz="3800" b="1" dirty="0" err="1">
                <a:effectLst/>
                <a:latin typeface="Arial" panose="020B0604020202020204" pitchFamily="34" charset="0"/>
                <a:ea typeface="Calibri" panose="020F0502020204030204" pitchFamily="34" charset="0"/>
                <a:cs typeface="Times New Roman" panose="02020603050405020304" pitchFamily="18" charset="0"/>
              </a:rPr>
              <a:t>Programme</a:t>
            </a:r>
            <a:r>
              <a:rPr lang="en-US" sz="3800" b="1" dirty="0">
                <a:effectLst/>
                <a:latin typeface="Arial" panose="020B0604020202020204" pitchFamily="34" charset="0"/>
                <a:ea typeface="Calibri" panose="020F0502020204030204" pitchFamily="34" charset="0"/>
                <a:cs typeface="Times New Roman" panose="02020603050405020304" pitchFamily="18" charset="0"/>
              </a:rPr>
              <a:t>: BA Business Management</a:t>
            </a:r>
            <a:br>
              <a:rPr lang="en-IN" sz="3800" dirty="0">
                <a:effectLst/>
                <a:latin typeface="Arial" panose="020B0604020202020204" pitchFamily="34" charset="0"/>
                <a:ea typeface="Calibri" panose="020F0502020204030204" pitchFamily="34" charset="0"/>
                <a:cs typeface="Times New Roman" panose="02020603050405020304" pitchFamily="18" charset="0"/>
              </a:rPr>
            </a:br>
            <a:r>
              <a:rPr lang="en-US" sz="3800" b="1" dirty="0">
                <a:effectLst/>
                <a:latin typeface="Arial" panose="020B0604020202020204" pitchFamily="34" charset="0"/>
                <a:ea typeface="Calibri" panose="020F0502020204030204" pitchFamily="34" charset="0"/>
                <a:cs typeface="Times New Roman" panose="02020603050405020304" pitchFamily="18" charset="0"/>
              </a:rPr>
              <a:t>Module: ENTREPRENEURSHIP</a:t>
            </a:r>
            <a:br>
              <a:rPr lang="en-IN" sz="3800" dirty="0">
                <a:effectLst/>
                <a:latin typeface="Arial" panose="020B0604020202020204" pitchFamily="34" charset="0"/>
                <a:ea typeface="Calibri" panose="020F0502020204030204" pitchFamily="34" charset="0"/>
                <a:cs typeface="Times New Roman" panose="02020603050405020304" pitchFamily="18" charset="0"/>
              </a:rPr>
            </a:br>
            <a:endParaRPr lang="en-IN" sz="3800" dirty="0"/>
          </a:p>
        </p:txBody>
      </p:sp>
      <p:sp>
        <p:nvSpPr>
          <p:cNvPr id="3" name="Subtitle 2">
            <a:extLst>
              <a:ext uri="{FF2B5EF4-FFF2-40B4-BE49-F238E27FC236}">
                <a16:creationId xmlns:a16="http://schemas.microsoft.com/office/drawing/2014/main" id="{57E9E70A-FFF9-769F-F295-AFCE63D0F032}"/>
              </a:ext>
            </a:extLst>
          </p:cNvPr>
          <p:cNvSpPr>
            <a:spLocks noGrp="1"/>
          </p:cNvSpPr>
          <p:nvPr>
            <p:ph type="subTitle" idx="1"/>
          </p:nvPr>
        </p:nvSpPr>
        <p:spPr>
          <a:xfrm>
            <a:off x="4852933" y="5479705"/>
            <a:ext cx="6653267" cy="692495"/>
          </a:xfrm>
        </p:spPr>
        <p:txBody>
          <a:bodyPr>
            <a:normAutofit/>
          </a:bodyPr>
          <a:lstStyle/>
          <a:p>
            <a:pPr algn="r">
              <a:lnSpc>
                <a:spcPct val="110000"/>
              </a:lnSpc>
            </a:pPr>
            <a:r>
              <a:rPr lang="en-US" sz="1400" b="1">
                <a:solidFill>
                  <a:srgbClr val="FFFFFF"/>
                </a:solidFill>
                <a:effectLst/>
                <a:latin typeface="Arial" panose="020B0604020202020204" pitchFamily="34" charset="0"/>
                <a:ea typeface="Calibri" panose="020F0502020204030204" pitchFamily="34" charset="0"/>
                <a:cs typeface="Times New Roman" panose="02020603050405020304" pitchFamily="18" charset="0"/>
              </a:rPr>
              <a:t>Student name:</a:t>
            </a:r>
            <a:r>
              <a:rPr lang="en-GB" sz="1400" b="1">
                <a:solidFill>
                  <a:srgbClr val="FFFFFF"/>
                </a:solidFill>
                <a:effectLst/>
                <a:latin typeface="Arial" panose="020B0604020202020204" pitchFamily="34" charset="0"/>
                <a:ea typeface="Calibri" panose="020F0502020204030204" pitchFamily="34" charset="0"/>
                <a:cs typeface="Times New Roman" panose="02020603050405020304" pitchFamily="18" charset="0"/>
              </a:rPr>
              <a:t>Florin Baituc</a:t>
            </a:r>
            <a:endParaRPr lang="en-IN" sz="1400">
              <a:solidFill>
                <a:srgbClr val="FFFFFF"/>
              </a:solidFill>
              <a:effectLst/>
              <a:latin typeface="Arial" panose="020B0604020202020204" pitchFamily="34" charset="0"/>
              <a:ea typeface="Calibri" panose="020F0502020204030204" pitchFamily="34" charset="0"/>
              <a:cs typeface="Times New Roman" panose="02020603050405020304" pitchFamily="18" charset="0"/>
            </a:endParaRPr>
          </a:p>
          <a:p>
            <a:pPr algn="r">
              <a:lnSpc>
                <a:spcPct val="110000"/>
              </a:lnSpc>
            </a:pPr>
            <a:r>
              <a:rPr lang="en-US" sz="1400" b="1">
                <a:solidFill>
                  <a:srgbClr val="FFFFFF"/>
                </a:solidFill>
                <a:effectLst/>
                <a:latin typeface="Arial" panose="020B0604020202020204" pitchFamily="34" charset="0"/>
                <a:ea typeface="Calibri" panose="020F0502020204030204" pitchFamily="34" charset="0"/>
                <a:cs typeface="Times New Roman" panose="02020603050405020304" pitchFamily="18" charset="0"/>
              </a:rPr>
              <a:t>Student id:</a:t>
            </a:r>
            <a:r>
              <a:rPr lang="en-GB" sz="1400" b="1">
                <a:solidFill>
                  <a:srgbClr val="FFFFFF"/>
                </a:solidFill>
                <a:effectLst/>
                <a:latin typeface="Arial" panose="020B0604020202020204" pitchFamily="34" charset="0"/>
                <a:ea typeface="Calibri" panose="020F0502020204030204" pitchFamily="34" charset="0"/>
                <a:cs typeface="Times New Roman" panose="02020603050405020304" pitchFamily="18" charset="0"/>
              </a:rPr>
              <a:t>2114268</a:t>
            </a:r>
            <a:endParaRPr lang="en-IN" sz="1400">
              <a:solidFill>
                <a:srgbClr val="FFFFFF"/>
              </a:solidFill>
              <a:effectLst/>
              <a:latin typeface="Arial" panose="020B0604020202020204" pitchFamily="34" charset="0"/>
              <a:ea typeface="Calibri" panose="020F0502020204030204" pitchFamily="34" charset="0"/>
              <a:cs typeface="Times New Roman" panose="02020603050405020304" pitchFamily="18" charset="0"/>
            </a:endParaRPr>
          </a:p>
          <a:p>
            <a:pPr algn="r">
              <a:lnSpc>
                <a:spcPct val="110000"/>
              </a:lnSpc>
            </a:pPr>
            <a:endParaRPr lang="en-IN" sz="1400">
              <a:solidFill>
                <a:srgbClr val="FFFFFF"/>
              </a:solidFill>
            </a:endParaRPr>
          </a:p>
        </p:txBody>
      </p:sp>
      <p:grpSp>
        <p:nvGrpSpPr>
          <p:cNvPr id="47" name="Group 46">
            <a:extLst>
              <a:ext uri="{FF2B5EF4-FFF2-40B4-BE49-F238E27FC236}">
                <a16:creationId xmlns:a16="http://schemas.microsoft.com/office/drawing/2014/main" id="{936874C3-9DE1-4DA7-9A95-46D3B54C9E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74436" y="6388259"/>
            <a:ext cx="358083" cy="368964"/>
            <a:chOff x="4135740" y="1795926"/>
            <a:chExt cx="558732" cy="575710"/>
          </a:xfrm>
        </p:grpSpPr>
        <p:grpSp>
          <p:nvGrpSpPr>
            <p:cNvPr id="48" name="Group 47">
              <a:extLst>
                <a:ext uri="{FF2B5EF4-FFF2-40B4-BE49-F238E27FC236}">
                  <a16:creationId xmlns:a16="http://schemas.microsoft.com/office/drawing/2014/main" id="{9B9FB324-F0AC-4E44-8E8B-4498E99E0A4E}"/>
                </a:ext>
                <a:ext uri="{C183D7F6-B498-43B3-948B-1728B52AA6E4}">
                  <adec:decorative xmlns:adec="http://schemas.microsoft.com/office/drawing/2017/decorative" val="1"/>
                </a:ext>
              </a:extLst>
            </p:cNvPr>
            <p:cNvGrpSpPr/>
            <p:nvPr>
              <p:extLst>
                <p:ext uri="{386F3935-93C4-4BCD-93E2-E3B085C9AB24}">
                  <p16:designElem xmlns:p16="http://schemas.microsoft.com/office/powerpoint/2015/main" val="1"/>
                </p:ext>
              </p:extLst>
            </p:nvPr>
          </p:nvGrpSpPr>
          <p:grpSpPr>
            <a:xfrm>
              <a:off x="4135740" y="1795926"/>
              <a:ext cx="558732" cy="575710"/>
              <a:chOff x="1028007" y="1706560"/>
              <a:chExt cx="575710" cy="575710"/>
            </a:xfrm>
          </p:grpSpPr>
          <p:cxnSp>
            <p:nvCxnSpPr>
              <p:cNvPr id="50" name="Straight Connector 49">
                <a:extLst>
                  <a:ext uri="{FF2B5EF4-FFF2-40B4-BE49-F238E27FC236}">
                    <a16:creationId xmlns:a16="http://schemas.microsoft.com/office/drawing/2014/main" id="{7E96AAC4-72D1-40B5-A0B9-477E8E790AB2}"/>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D0AF58BF-BABE-4A68-9708-802D20DA80B9}"/>
                  </a:ext>
                  <a:ext uri="{C183D7F6-B498-43B3-948B-1728B52AA6E4}">
                    <adec:decorative xmlns:adec="http://schemas.microsoft.com/office/drawing/2017/decorative" val="1"/>
                  </a:ext>
                </a:extLst>
              </p:cNvPr>
              <p:cNvCxnSpPr>
                <a:cxnSpLocks/>
              </p:cNvCxnSpPr>
              <p:nvPr>
                <p:extLst>
                  <p:ext uri="{386F3935-93C4-4BCD-93E2-E3B085C9AB24}">
                    <p16:designElem xmlns:p16="http://schemas.microsoft.com/office/powerpoint/2015/main" val="1"/>
                  </p:ext>
                </p:extLst>
              </p:nvPr>
            </p:nvCxnSpPr>
            <p:spPr>
              <a:xfrm rot="16200000">
                <a:off x="1028007" y="1994415"/>
                <a:ext cx="575710" cy="0"/>
              </a:xfrm>
              <a:prstGeom prst="line">
                <a:avLst/>
              </a:prstGeom>
              <a:ln w="9525">
                <a:solidFill>
                  <a:srgbClr val="FFFFFF"/>
                </a:solidFill>
              </a:ln>
            </p:spPr>
            <p:style>
              <a:lnRef idx="1">
                <a:schemeClr val="accent1"/>
              </a:lnRef>
              <a:fillRef idx="0">
                <a:schemeClr val="accent1"/>
              </a:fillRef>
              <a:effectRef idx="0">
                <a:schemeClr val="accent1"/>
              </a:effectRef>
              <a:fontRef idx="minor">
                <a:schemeClr val="tx1"/>
              </a:fontRef>
            </p:style>
          </p:cxnSp>
        </p:grpSp>
        <p:sp>
          <p:nvSpPr>
            <p:cNvPr id="49" name="Oval 48">
              <a:extLst>
                <a:ext uri="{FF2B5EF4-FFF2-40B4-BE49-F238E27FC236}">
                  <a16:creationId xmlns:a16="http://schemas.microsoft.com/office/drawing/2014/main" id="{4EB0E3F4-099C-4AEF-89AE-49745562433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336389" y="1946248"/>
              <a:ext cx="157434" cy="157434"/>
            </a:xfrm>
            <a:prstGeom prst="ellipse">
              <a:avLst/>
            </a:prstGeom>
            <a:noFill/>
            <a:ln w="952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293093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FE0C5F-17F3-74CC-DF82-CBF57DC7EEF0}"/>
              </a:ext>
            </a:extLst>
          </p:cNvPr>
          <p:cNvSpPr>
            <a:spLocks noGrp="1"/>
          </p:cNvSpPr>
          <p:nvPr>
            <p:ph type="title"/>
          </p:nvPr>
        </p:nvSpPr>
        <p:spPr/>
        <p:txBody>
          <a:bodyPr/>
          <a:lstStyle/>
          <a:p>
            <a:pPr algn="ctr"/>
            <a:r>
              <a:rPr lang="en-US" sz="1800" b="1" kern="0" dirty="0">
                <a:effectLst/>
                <a:latin typeface="Arial" panose="020B0604020202020204" pitchFamily="34" charset="0"/>
                <a:ea typeface="Calibri" panose="020F0502020204030204" pitchFamily="34" charset="0"/>
                <a:cs typeface="Times New Roman" panose="02020603050405020304" pitchFamily="18" charset="0"/>
              </a:rPr>
              <a:t>Introduction </a:t>
            </a:r>
            <a:endParaRPr lang="en-IN" b="1" dirty="0"/>
          </a:p>
        </p:txBody>
      </p:sp>
      <p:sp>
        <p:nvSpPr>
          <p:cNvPr id="3" name="Content Placeholder 2">
            <a:extLst>
              <a:ext uri="{FF2B5EF4-FFF2-40B4-BE49-F238E27FC236}">
                <a16:creationId xmlns:a16="http://schemas.microsoft.com/office/drawing/2014/main" id="{71F21BE8-322D-508F-6AD4-CFAA0BDCBBFC}"/>
              </a:ext>
            </a:extLst>
          </p:cNvPr>
          <p:cNvSpPr>
            <a:spLocks noGrp="1"/>
          </p:cNvSpPr>
          <p:nvPr>
            <p:ph sz="half" idx="1"/>
          </p:nvPr>
        </p:nvSpPr>
        <p:spPr/>
        <p:txBody>
          <a:bodyPr>
            <a:normAutofit fontScale="92500"/>
          </a:bodyPr>
          <a:lstStyle/>
          <a:p>
            <a:pPr marL="342900" lvl="0" indent="-342900" algn="just">
              <a:lnSpc>
                <a:spcPct val="150000"/>
              </a:lnSpc>
              <a:buFont typeface="Symbol" panose="05050102010706020507" pitchFamily="18"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Supervision and governance of company tasks, operations, and finances to achieve a certain goal are referred to as corporate leadership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Roetzel</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2019</a:t>
            </a:r>
            <a:r>
              <a:rPr lang="en-US" sz="1800" dirty="0">
                <a:effectLst/>
                <a:latin typeface="Arial" panose="020B0604020202020204" pitchFamily="34" charset="0"/>
                <a:ea typeface="Calibri" panose="020F0502020204030204" pitchFamily="34" charset="0"/>
                <a:cs typeface="Times New Roman" panose="02020603050405020304" pitchFamily="18" charset="0"/>
              </a:rPr>
              <a:t>).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People do have a negative idea that the fashion sector is not sustainable at all (</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Legere and Kang, 2020</a:t>
            </a:r>
            <a:r>
              <a:rPr lang="en-US" sz="1800" dirty="0">
                <a:effectLst/>
                <a:latin typeface="Arial" panose="020B0604020202020204" pitchFamily="34" charset="0"/>
                <a:ea typeface="Calibri" panose="020F0502020204030204" pitchFamily="34" charset="0"/>
                <a:cs typeface="Times New Roman" panose="02020603050405020304" pitchFamily="18" charset="0"/>
              </a:rPr>
              <a:t>).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Most of the products and companies in this sector are highly linked to unsustainability.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IN" dirty="0"/>
          </a:p>
        </p:txBody>
      </p:sp>
      <p:pic>
        <p:nvPicPr>
          <p:cNvPr id="1026" name="Picture 2" descr="How does the fashion industry work?">
            <a:extLst>
              <a:ext uri="{FF2B5EF4-FFF2-40B4-BE49-F238E27FC236}">
                <a16:creationId xmlns:a16="http://schemas.microsoft.com/office/drawing/2014/main" id="{430C5D5F-F4F8-2A34-B86B-0CB6F895F304}"/>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727825" y="2385020"/>
            <a:ext cx="4781550" cy="268962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08915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023997-76DF-A8D1-B0E9-F753BE740874}"/>
              </a:ext>
            </a:extLst>
          </p:cNvPr>
          <p:cNvSpPr>
            <a:spLocks noGrp="1"/>
          </p:cNvSpPr>
          <p:nvPr>
            <p:ph type="title"/>
          </p:nvPr>
        </p:nvSpPr>
        <p:spPr/>
        <p:txBody>
          <a:bodyPr/>
          <a:lstStyle/>
          <a:p>
            <a:pPr algn="ctr"/>
            <a:r>
              <a:rPr lang="en-US" sz="1800" b="1" kern="0" dirty="0">
                <a:effectLst/>
                <a:latin typeface="Arial" panose="020B0604020202020204" pitchFamily="34" charset="0"/>
                <a:ea typeface="Calibri" panose="020F0502020204030204" pitchFamily="34" charset="0"/>
                <a:cs typeface="Times New Roman" panose="02020603050405020304" pitchFamily="18" charset="0"/>
              </a:rPr>
              <a:t>An overview of the business idea, product and/or service</a:t>
            </a:r>
            <a:endParaRPr lang="en-IN" b="1" dirty="0"/>
          </a:p>
        </p:txBody>
      </p:sp>
      <p:sp>
        <p:nvSpPr>
          <p:cNvPr id="3" name="Content Placeholder 2">
            <a:extLst>
              <a:ext uri="{FF2B5EF4-FFF2-40B4-BE49-F238E27FC236}">
                <a16:creationId xmlns:a16="http://schemas.microsoft.com/office/drawing/2014/main" id="{D9866BFD-6192-7CF9-022F-8DE9CF4AC274}"/>
              </a:ext>
            </a:extLst>
          </p:cNvPr>
          <p:cNvSpPr>
            <a:spLocks noGrp="1"/>
          </p:cNvSpPr>
          <p:nvPr>
            <p:ph sz="half" idx="1"/>
          </p:nvPr>
        </p:nvSpPr>
        <p:spPr/>
        <p:txBody>
          <a:bodyPr>
            <a:normAutofit fontScale="85000" lnSpcReduction="10000"/>
          </a:bodyPr>
          <a:lstStyle/>
          <a:p>
            <a:pPr marL="342900" lvl="0" indent="-342900" algn="just">
              <a:lnSpc>
                <a:spcPct val="150000"/>
              </a:lnSpc>
              <a:buFont typeface="Symbol" panose="05050102010706020507" pitchFamily="18"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The firm behind this study is called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Sustainyle</a:t>
            </a:r>
            <a:r>
              <a:rPr lang="en-US" sz="1800" dirty="0">
                <a:effectLst/>
                <a:latin typeface="Arial" panose="020B0604020202020204" pitchFamily="34" charset="0"/>
                <a:ea typeface="Calibri" panose="020F0502020204030204" pitchFamily="34" charset="0"/>
                <a:cs typeface="Times New Roman" panose="02020603050405020304" pitchFamily="18" charset="0"/>
              </a:rPr>
              <a:t>, and it plans to introduce a new product called Sustainable shirts.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This shirt will be constructed of organic cotton, and recyclable plastic will be used for the product packaging.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The item will be available in a variety of hues and patterns, and it is made specifically for summer days.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It could be a great idea to start a sustainable clothing company in London.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IN" dirty="0"/>
          </a:p>
        </p:txBody>
      </p:sp>
      <p:pic>
        <p:nvPicPr>
          <p:cNvPr id="2050" name="Picture 2" descr="7,561 Sustainable Fashion Stock Photos - Free &amp; Royalty-Free Stock Photos  from Dreamstime">
            <a:extLst>
              <a:ext uri="{FF2B5EF4-FFF2-40B4-BE49-F238E27FC236}">
                <a16:creationId xmlns:a16="http://schemas.microsoft.com/office/drawing/2014/main" id="{494BCDD7-7400-2B45-D6AC-26A0E5D3923E}"/>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576050" y="2274608"/>
            <a:ext cx="4781550" cy="35861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297680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32EE92-93EB-DBA8-822E-56DAAAA29498}"/>
              </a:ext>
            </a:extLst>
          </p:cNvPr>
          <p:cNvSpPr>
            <a:spLocks noGrp="1"/>
          </p:cNvSpPr>
          <p:nvPr>
            <p:ph type="title"/>
          </p:nvPr>
        </p:nvSpPr>
        <p:spPr/>
        <p:txBody>
          <a:bodyPr/>
          <a:lstStyle/>
          <a:p>
            <a:pPr algn="ctr">
              <a:lnSpc>
                <a:spcPct val="150000"/>
              </a:lnSpc>
              <a:spcBef>
                <a:spcPts val="1200"/>
              </a:spcBef>
            </a:pPr>
            <a:r>
              <a:rPr lang="en-US" sz="1800" b="1" dirty="0">
                <a:solidFill>
                  <a:srgbClr val="212121"/>
                </a:solidFill>
                <a:effectLst/>
                <a:latin typeface="Arial" panose="020B0604020202020204" pitchFamily="34" charset="0"/>
                <a:cs typeface="Times New Roman" panose="02020603050405020304" pitchFamily="18" charset="0"/>
              </a:rPr>
              <a:t>Ownership, Legal format and management of the company</a:t>
            </a:r>
            <a:endParaRPr lang="en-IN" sz="1800" b="1" dirty="0">
              <a:solidFill>
                <a:srgbClr val="212121"/>
              </a:solidFill>
              <a:effectLst/>
              <a:latin typeface="Arial" panose="020B0604020202020204" pitchFamily="34"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F52BC59A-B238-C3E0-0AE1-C20C9F23964A}"/>
              </a:ext>
            </a:extLst>
          </p:cNvPr>
          <p:cNvSpPr>
            <a:spLocks noGrp="1"/>
          </p:cNvSpPr>
          <p:nvPr>
            <p:ph sz="half" idx="1"/>
          </p:nvPr>
        </p:nvSpPr>
        <p:spPr/>
        <p:txBody>
          <a:bodyPr>
            <a:normAutofit fontScale="77500" lnSpcReduction="20000"/>
          </a:bodyPr>
          <a:lstStyle/>
          <a:p>
            <a:pPr marL="342900" lvl="0" indent="-342900" algn="just">
              <a:lnSpc>
                <a:spcPct val="150000"/>
              </a:lnSpc>
              <a:buFont typeface="Symbol" panose="05050102010706020507" pitchFamily="18"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This refers to an especially basic and usual legal structure for startups (</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Raghavan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et al</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2020, January</a:t>
            </a:r>
            <a:r>
              <a:rPr lang="en-US" sz="1800" dirty="0">
                <a:effectLst/>
                <a:latin typeface="Arial" panose="020B0604020202020204" pitchFamily="34" charset="0"/>
                <a:ea typeface="Calibri" panose="020F0502020204030204" pitchFamily="34" charset="0"/>
                <a:cs typeface="Times New Roman" panose="02020603050405020304" pitchFamily="18" charset="0"/>
              </a:rPr>
              <a:t>).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The person who owns this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organisation</a:t>
            </a:r>
            <a:r>
              <a:rPr lang="en-US" sz="1800" dirty="0">
                <a:effectLst/>
                <a:latin typeface="Arial" panose="020B0604020202020204" pitchFamily="34" charset="0"/>
                <a:ea typeface="Calibri" panose="020F0502020204030204" pitchFamily="34" charset="0"/>
                <a:cs typeface="Times New Roman" panose="02020603050405020304" pitchFamily="18" charset="0"/>
              </a:rPr>
              <a:t> has been in charge of the business at general times as well as taking responsibility for the entirety of its debts.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Once the constitutional basis of the enterprise is officially established, the management of the corporation is contingent on the dimensions as well as the nature of the firm (</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Tao and Qi, 2019</a:t>
            </a:r>
            <a:r>
              <a:rPr lang="en-US" sz="1800" dirty="0">
                <a:effectLst/>
                <a:latin typeface="Arial" panose="020B0604020202020204" pitchFamily="34" charset="0"/>
                <a:ea typeface="Calibri" panose="020F0502020204030204" pitchFamily="34" charset="0"/>
                <a:cs typeface="Times New Roman" panose="02020603050405020304" pitchFamily="18" charset="0"/>
              </a:rPr>
              <a:t>). </a:t>
            </a:r>
          </a:p>
          <a:p>
            <a:pPr marL="342900" lvl="0" indent="-342900" algn="just">
              <a:lnSpc>
                <a:spcPct val="150000"/>
              </a:lnSpc>
              <a:buFont typeface="Symbol" panose="05050102010706020507" pitchFamily="18" charset="2"/>
              <a:buChar char=""/>
            </a:pPr>
            <a:r>
              <a:rPr lang="en-US" sz="1800" kern="0" dirty="0">
                <a:effectLst/>
                <a:latin typeface="Arial" panose="020B0604020202020204" pitchFamily="34" charset="0"/>
                <a:ea typeface="Calibri" panose="020F0502020204030204" pitchFamily="34" charset="0"/>
                <a:cs typeface="Times New Roman" panose="02020603050405020304" pitchFamily="18" charset="0"/>
              </a:rPr>
              <a:t>The employer will see to it that employees only put in 8 hours a day</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IN" dirty="0"/>
          </a:p>
        </p:txBody>
      </p:sp>
      <p:pic>
        <p:nvPicPr>
          <p:cNvPr id="3074" name="Picture 2" descr="Why do we have Employment Law UK? | Qredible">
            <a:extLst>
              <a:ext uri="{FF2B5EF4-FFF2-40B4-BE49-F238E27FC236}">
                <a16:creationId xmlns:a16="http://schemas.microsoft.com/office/drawing/2014/main" id="{1AB37F64-E1DB-4695-3474-3EB1C43D28C1}"/>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742113" y="2278857"/>
            <a:ext cx="4781550" cy="31877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762752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85FF8B-779F-E078-49BB-A11BB5BF5290}"/>
              </a:ext>
            </a:extLst>
          </p:cNvPr>
          <p:cNvSpPr>
            <a:spLocks noGrp="1"/>
          </p:cNvSpPr>
          <p:nvPr>
            <p:ph type="title"/>
          </p:nvPr>
        </p:nvSpPr>
        <p:spPr/>
        <p:txBody>
          <a:bodyPr/>
          <a:lstStyle/>
          <a:p>
            <a:pPr algn="ctr"/>
            <a:r>
              <a:rPr lang="en-US" sz="1800" b="1" kern="0" dirty="0">
                <a:effectLst/>
                <a:latin typeface="Arial" panose="020B0604020202020204" pitchFamily="34" charset="0"/>
                <a:ea typeface="Calibri" panose="020F0502020204030204" pitchFamily="34" charset="0"/>
                <a:cs typeface="Times New Roman" panose="02020603050405020304" pitchFamily="18" charset="0"/>
              </a:rPr>
              <a:t>SWOT analysis </a:t>
            </a:r>
            <a:endParaRPr lang="en-IN" b="1" dirty="0"/>
          </a:p>
        </p:txBody>
      </p:sp>
      <p:sp>
        <p:nvSpPr>
          <p:cNvPr id="3" name="Content Placeholder 2">
            <a:extLst>
              <a:ext uri="{FF2B5EF4-FFF2-40B4-BE49-F238E27FC236}">
                <a16:creationId xmlns:a16="http://schemas.microsoft.com/office/drawing/2014/main" id="{87DBC651-16E7-C7CE-2EEB-37C8BF2C4F50}"/>
              </a:ext>
            </a:extLst>
          </p:cNvPr>
          <p:cNvSpPr>
            <a:spLocks noGrp="1"/>
          </p:cNvSpPr>
          <p:nvPr>
            <p:ph sz="half" idx="1"/>
          </p:nvPr>
        </p:nvSpPr>
        <p:spPr/>
        <p:txBody>
          <a:bodyPr>
            <a:normAutofit fontScale="85000" lnSpcReduction="10000"/>
          </a:bodyPr>
          <a:lstStyle/>
          <a:p>
            <a:pPr marL="342900" lvl="0" indent="-342900" algn="just">
              <a:lnSpc>
                <a:spcPct val="150000"/>
              </a:lnSpc>
              <a:buFont typeface="Symbol" panose="05050102010706020507" pitchFamily="18"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A SWOT analysis enables a corporation to strategically position itself to take advantage of opportunities and counter threats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Mkhonza</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and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Sifolo</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2022</a:t>
            </a:r>
            <a:r>
              <a:rPr lang="en-US" sz="1800" dirty="0">
                <a:effectLst/>
                <a:latin typeface="Arial" panose="020B0604020202020204" pitchFamily="34" charset="0"/>
                <a:ea typeface="Calibri" panose="020F0502020204030204" pitchFamily="34" charset="0"/>
                <a:cs typeface="Times New Roman" panose="02020603050405020304" pitchFamily="18" charset="0"/>
              </a:rPr>
              <a:t>).</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b="1" dirty="0">
                <a:effectLst/>
                <a:latin typeface="Arial" panose="020B0604020202020204" pitchFamily="34" charset="0"/>
                <a:ea typeface="Calibri" panose="020F0502020204030204" pitchFamily="34" charset="0"/>
                <a:cs typeface="Times New Roman" panose="02020603050405020304" pitchFamily="18" charset="0"/>
              </a:rPr>
              <a:t>Strengths:</a:t>
            </a:r>
            <a:r>
              <a:rPr lang="en-US" sz="1800" dirty="0">
                <a:effectLst/>
                <a:latin typeface="Arial" panose="020B0604020202020204" pitchFamily="34" charset="0"/>
                <a:ea typeface="Calibri" panose="020F0502020204030204" pitchFamily="34" charset="0"/>
                <a:cs typeface="Times New Roman" panose="02020603050405020304" pitchFamily="18" charset="0"/>
              </a:rPr>
              <a:t> Using eco-friendly materials, fair trade and ethical production methods, and waste reduction may all help businesses stand out from other fashion companies.</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b="1" dirty="0">
                <a:effectLst/>
                <a:latin typeface="Arial" panose="020B0604020202020204" pitchFamily="34" charset="0"/>
                <a:ea typeface="Calibri" panose="020F0502020204030204" pitchFamily="34" charset="0"/>
                <a:cs typeface="Times New Roman" panose="02020603050405020304" pitchFamily="18" charset="0"/>
              </a:rPr>
              <a:t>Weaknesses: </a:t>
            </a:r>
            <a:r>
              <a:rPr lang="en-US" sz="1800" dirty="0">
                <a:effectLst/>
                <a:latin typeface="Arial" panose="020B0604020202020204" pitchFamily="34" charset="0"/>
                <a:ea typeface="Calibri" panose="020F0502020204030204" pitchFamily="34" charset="0"/>
                <a:cs typeface="Times New Roman" panose="02020603050405020304" pitchFamily="18" charset="0"/>
              </a:rPr>
              <a:t>Finding affordable and environmentally friendly production facilities and resources is challenging.</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IN" dirty="0"/>
          </a:p>
        </p:txBody>
      </p:sp>
      <p:pic>
        <p:nvPicPr>
          <p:cNvPr id="4098" name="Picture 2" descr="How to Complete a Personal SWOT Analysis | by Jodie Shaw | Thrive Global |  Medium">
            <a:extLst>
              <a:ext uri="{FF2B5EF4-FFF2-40B4-BE49-F238E27FC236}">
                <a16:creationId xmlns:a16="http://schemas.microsoft.com/office/drawing/2014/main" id="{9C57961F-CFB7-A2DD-FA15-71D29651358A}"/>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799263" y="2316897"/>
            <a:ext cx="4781550" cy="274014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078459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74DC8-7598-11E9-6015-FD252B9CA00F}"/>
              </a:ext>
            </a:extLst>
          </p:cNvPr>
          <p:cNvSpPr>
            <a:spLocks noGrp="1"/>
          </p:cNvSpPr>
          <p:nvPr>
            <p:ph type="title"/>
          </p:nvPr>
        </p:nvSpPr>
        <p:spPr/>
        <p:txBody>
          <a:bodyPr/>
          <a:lstStyle/>
          <a:p>
            <a:pPr algn="ctr"/>
            <a:r>
              <a:rPr lang="en-US" sz="1800" b="1" kern="0" dirty="0">
                <a:effectLst/>
                <a:latin typeface="Arial" panose="020B0604020202020204" pitchFamily="34" charset="0"/>
                <a:ea typeface="Calibri" panose="020F0502020204030204" pitchFamily="34" charset="0"/>
                <a:cs typeface="Times New Roman" panose="02020603050405020304" pitchFamily="18" charset="0"/>
              </a:rPr>
              <a:t>SWOT analysis (cont.) </a:t>
            </a:r>
            <a:endParaRPr lang="en-IN" b="1" dirty="0"/>
          </a:p>
        </p:txBody>
      </p:sp>
      <p:sp>
        <p:nvSpPr>
          <p:cNvPr id="3" name="Content Placeholder 2">
            <a:extLst>
              <a:ext uri="{FF2B5EF4-FFF2-40B4-BE49-F238E27FC236}">
                <a16:creationId xmlns:a16="http://schemas.microsoft.com/office/drawing/2014/main" id="{3F21B641-0666-8962-4072-F2B47E5EDB26}"/>
              </a:ext>
            </a:extLst>
          </p:cNvPr>
          <p:cNvSpPr>
            <a:spLocks noGrp="1"/>
          </p:cNvSpPr>
          <p:nvPr>
            <p:ph sz="half" idx="1"/>
          </p:nvPr>
        </p:nvSpPr>
        <p:spPr/>
        <p:txBody>
          <a:bodyPr>
            <a:normAutofit fontScale="92500"/>
          </a:bodyPr>
          <a:lstStyle/>
          <a:p>
            <a:pPr marL="342900" lvl="0" indent="-342900" algn="just">
              <a:lnSpc>
                <a:spcPct val="150000"/>
              </a:lnSpc>
              <a:buFont typeface="Symbol" panose="05050102010706020507" pitchFamily="18" charset="2"/>
              <a:buChar char=""/>
            </a:pPr>
            <a:r>
              <a:rPr lang="en-US" sz="1800" b="1" dirty="0">
                <a:effectLst/>
                <a:latin typeface="Arial" panose="020B0604020202020204" pitchFamily="34" charset="0"/>
                <a:ea typeface="Calibri" panose="020F0502020204030204" pitchFamily="34" charset="0"/>
                <a:cs typeface="Times New Roman" panose="02020603050405020304" pitchFamily="18" charset="0"/>
              </a:rPr>
              <a:t>Opportunities:</a:t>
            </a:r>
            <a:r>
              <a:rPr lang="en-US" sz="1800" dirty="0">
                <a:effectLst/>
                <a:latin typeface="Arial" panose="020B0604020202020204" pitchFamily="34" charset="0"/>
                <a:ea typeface="Calibri" panose="020F0502020204030204" pitchFamily="34" charset="0"/>
                <a:cs typeface="Times New Roman" panose="02020603050405020304" pitchFamily="18" charset="0"/>
              </a:rPr>
              <a:t> Customers seeking ethically and environmentally responsible clothing are becoming more and more attracted to sustainable fashion because of the rising need for it (</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Mohr et al., 2022</a:t>
            </a:r>
            <a:r>
              <a:rPr lang="en-US" sz="1800" dirty="0">
                <a:effectLst/>
                <a:latin typeface="Arial" panose="020B0604020202020204" pitchFamily="34" charset="0"/>
                <a:ea typeface="Calibri" panose="020F0502020204030204" pitchFamily="34" charset="0"/>
                <a:cs typeface="Times New Roman" panose="02020603050405020304" pitchFamily="18" charset="0"/>
              </a:rPr>
              <a:t>).</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b="1" dirty="0">
                <a:effectLst/>
                <a:latin typeface="Arial" panose="020B0604020202020204" pitchFamily="34" charset="0"/>
                <a:ea typeface="Calibri" panose="020F0502020204030204" pitchFamily="34" charset="0"/>
                <a:cs typeface="Times New Roman" panose="02020603050405020304" pitchFamily="18" charset="0"/>
              </a:rPr>
              <a:t>Threats:</a:t>
            </a:r>
            <a:r>
              <a:rPr lang="en-US" sz="1800" dirty="0">
                <a:effectLst/>
                <a:latin typeface="Arial" panose="020B0604020202020204" pitchFamily="34" charset="0"/>
                <a:ea typeface="Calibri" panose="020F0502020204030204" pitchFamily="34" charset="0"/>
                <a:cs typeface="Times New Roman" panose="02020603050405020304" pitchFamily="18" charset="0"/>
              </a:rPr>
              <a:t> Imports of cheap clothing and fast fashion companies challenge sustainable fashion. Competition in the local industrial market is also a threat to the company.</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IN" dirty="0"/>
          </a:p>
        </p:txBody>
      </p:sp>
      <p:pic>
        <p:nvPicPr>
          <p:cNvPr id="5124" name="Picture 4" descr="A SWOT Analysis Template For The Overwhelmed Marketer | QuestionPro">
            <a:extLst>
              <a:ext uri="{FF2B5EF4-FFF2-40B4-BE49-F238E27FC236}">
                <a16:creationId xmlns:a16="http://schemas.microsoft.com/office/drawing/2014/main" id="{B4A51A8E-417B-FDD8-D77B-10A17D40B833}"/>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400131" y="2268538"/>
            <a:ext cx="4008438" cy="40084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1333999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F69CF6-6DDF-3F9F-DDDB-2DD243814AA3}"/>
              </a:ext>
            </a:extLst>
          </p:cNvPr>
          <p:cNvSpPr>
            <a:spLocks noGrp="1"/>
          </p:cNvSpPr>
          <p:nvPr>
            <p:ph type="title"/>
          </p:nvPr>
        </p:nvSpPr>
        <p:spPr/>
        <p:txBody>
          <a:bodyPr/>
          <a:lstStyle/>
          <a:p>
            <a:pPr algn="ctr"/>
            <a:r>
              <a:rPr lang="en-US" sz="1800" b="1" kern="0" dirty="0">
                <a:effectLst/>
                <a:latin typeface="Arial" panose="020B0604020202020204" pitchFamily="34" charset="0"/>
                <a:ea typeface="Calibri" panose="020F0502020204030204" pitchFamily="34" charset="0"/>
                <a:cs typeface="Times New Roman" panose="02020603050405020304" pitchFamily="18" charset="0"/>
              </a:rPr>
              <a:t>4Ps of the marketing mix</a:t>
            </a:r>
            <a:endParaRPr lang="en-IN" b="1" dirty="0"/>
          </a:p>
        </p:txBody>
      </p:sp>
      <p:sp>
        <p:nvSpPr>
          <p:cNvPr id="3" name="Content Placeholder 2">
            <a:extLst>
              <a:ext uri="{FF2B5EF4-FFF2-40B4-BE49-F238E27FC236}">
                <a16:creationId xmlns:a16="http://schemas.microsoft.com/office/drawing/2014/main" id="{900F4579-B66F-C465-19B7-1630CEEACA53}"/>
              </a:ext>
            </a:extLst>
          </p:cNvPr>
          <p:cNvSpPr>
            <a:spLocks noGrp="1"/>
          </p:cNvSpPr>
          <p:nvPr>
            <p:ph sz="half" idx="1"/>
          </p:nvPr>
        </p:nvSpPr>
        <p:spPr/>
        <p:txBody>
          <a:bodyPr>
            <a:normAutofit fontScale="85000" lnSpcReduction="20000"/>
          </a:bodyPr>
          <a:lstStyle/>
          <a:p>
            <a:pPr marL="342900" lvl="0" indent="-342900" algn="just">
              <a:lnSpc>
                <a:spcPct val="150000"/>
              </a:lnSpc>
              <a:buFont typeface="Symbol" panose="05050102010706020507" pitchFamily="18"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A marketing strategy is a plan developed by businesses to assist in obtaining specific target audiences for their goods and services (</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Tien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et al</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2019</a:t>
            </a:r>
            <a:r>
              <a:rPr lang="en-US" sz="1800" dirty="0">
                <a:effectLst/>
                <a:latin typeface="Arial" panose="020B0604020202020204" pitchFamily="34" charset="0"/>
                <a:ea typeface="Calibri" panose="020F0502020204030204" pitchFamily="34" charset="0"/>
                <a:cs typeface="Times New Roman" panose="02020603050405020304" pitchFamily="18" charset="0"/>
              </a:rPr>
              <a:t>).</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b="1" dirty="0">
                <a:effectLst/>
                <a:latin typeface="Arial" panose="020B0604020202020204" pitchFamily="34" charset="0"/>
                <a:ea typeface="Calibri" panose="020F0502020204030204" pitchFamily="34" charset="0"/>
                <a:cs typeface="Times New Roman" panose="02020603050405020304" pitchFamily="18" charset="0"/>
              </a:rPr>
              <a:t>Product:</a:t>
            </a:r>
            <a:r>
              <a:rPr lang="en-US" sz="1800" dirty="0">
                <a:effectLst/>
                <a:latin typeface="Arial" panose="020B0604020202020204" pitchFamily="34" charset="0"/>
                <a:ea typeface="Calibri" panose="020F0502020204030204" pitchFamily="34" charset="0"/>
                <a:cs typeface="Times New Roman" panose="02020603050405020304" pitchFamily="18" charset="0"/>
              </a:rPr>
              <a:t> In order to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minimise</a:t>
            </a:r>
            <a:r>
              <a:rPr lang="en-US" sz="1800" dirty="0">
                <a:effectLst/>
                <a:latin typeface="Arial" panose="020B0604020202020204" pitchFamily="34" charset="0"/>
                <a:ea typeface="Calibri" panose="020F0502020204030204" pitchFamily="34" charset="0"/>
                <a:cs typeface="Times New Roman" panose="02020603050405020304" pitchFamily="18" charset="0"/>
              </a:rPr>
              <a:t> waste, the most crucial concept is to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utilise</a:t>
            </a:r>
            <a:r>
              <a:rPr lang="en-US" sz="1800" dirty="0">
                <a:effectLst/>
                <a:latin typeface="Arial" panose="020B0604020202020204" pitchFamily="34" charset="0"/>
                <a:ea typeface="Calibri" panose="020F0502020204030204" pitchFamily="34" charset="0"/>
                <a:cs typeface="Times New Roman" panose="02020603050405020304" pitchFamily="18" charset="0"/>
              </a:rPr>
              <a:t> environmentally friendly items that are durable and long-lasting.</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b="1" dirty="0">
                <a:effectLst/>
                <a:latin typeface="Arial" panose="020B0604020202020204" pitchFamily="34" charset="0"/>
                <a:ea typeface="Calibri" panose="020F0502020204030204" pitchFamily="34" charset="0"/>
                <a:cs typeface="Times New Roman" panose="02020603050405020304" pitchFamily="18" charset="0"/>
              </a:rPr>
              <a:t>Price:</a:t>
            </a:r>
            <a:r>
              <a:rPr lang="en-US" sz="1800" dirty="0">
                <a:effectLst/>
                <a:latin typeface="Arial" panose="020B0604020202020204" pitchFamily="34" charset="0"/>
                <a:ea typeface="Calibri" panose="020F0502020204030204" pitchFamily="34" charset="0"/>
                <a:cs typeface="Times New Roman" panose="02020603050405020304" pitchFamily="18" charset="0"/>
              </a:rPr>
              <a:t> In order to guarantee that their target market is able to purchase them and to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emphasise</a:t>
            </a:r>
            <a:r>
              <a:rPr lang="en-US" sz="1800" dirty="0">
                <a:effectLst/>
                <a:latin typeface="Arial" panose="020B0604020202020204" pitchFamily="34" charset="0"/>
                <a:ea typeface="Calibri" panose="020F0502020204030204" pitchFamily="34" charset="0"/>
                <a:cs typeface="Times New Roman" panose="02020603050405020304" pitchFamily="18" charset="0"/>
              </a:rPr>
              <a:t> the value of sustainability and ethical manufacturing, sustainable fashion labels should be priced appropriately.</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IN" dirty="0"/>
          </a:p>
        </p:txBody>
      </p:sp>
      <p:pic>
        <p:nvPicPr>
          <p:cNvPr id="6146" name="Picture 2" descr="Marketing Mix - Definition, 4 P, 7 P of Marketing, Example, Elements">
            <a:extLst>
              <a:ext uri="{FF2B5EF4-FFF2-40B4-BE49-F238E27FC236}">
                <a16:creationId xmlns:a16="http://schemas.microsoft.com/office/drawing/2014/main" id="{52AAEA82-C8FC-4A08-A071-DD6CDE699878}"/>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657181" y="2168525"/>
            <a:ext cx="4008438" cy="40084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960470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E1ADAC-F4B1-E737-B7DA-F41288A825A1}"/>
              </a:ext>
            </a:extLst>
          </p:cNvPr>
          <p:cNvSpPr>
            <a:spLocks noGrp="1"/>
          </p:cNvSpPr>
          <p:nvPr>
            <p:ph type="title"/>
          </p:nvPr>
        </p:nvSpPr>
        <p:spPr/>
        <p:txBody>
          <a:bodyPr/>
          <a:lstStyle/>
          <a:p>
            <a:pPr algn="ctr"/>
            <a:r>
              <a:rPr lang="en-US" sz="1800" b="1" kern="0" dirty="0">
                <a:effectLst/>
                <a:latin typeface="Arial" panose="020B0604020202020204" pitchFamily="34" charset="0"/>
                <a:ea typeface="Calibri" panose="020F0502020204030204" pitchFamily="34" charset="0"/>
                <a:cs typeface="Times New Roman" panose="02020603050405020304" pitchFamily="18" charset="0"/>
              </a:rPr>
              <a:t>4Ps of the marketing mix (cont.)</a:t>
            </a:r>
            <a:endParaRPr lang="en-IN" b="1" dirty="0"/>
          </a:p>
        </p:txBody>
      </p:sp>
      <p:sp>
        <p:nvSpPr>
          <p:cNvPr id="3" name="Content Placeholder 2">
            <a:extLst>
              <a:ext uri="{FF2B5EF4-FFF2-40B4-BE49-F238E27FC236}">
                <a16:creationId xmlns:a16="http://schemas.microsoft.com/office/drawing/2014/main" id="{74C54489-07B6-F7B0-8EC1-9B2B7AD99726}"/>
              </a:ext>
            </a:extLst>
          </p:cNvPr>
          <p:cNvSpPr>
            <a:spLocks noGrp="1"/>
          </p:cNvSpPr>
          <p:nvPr>
            <p:ph sz="half" idx="1"/>
          </p:nvPr>
        </p:nvSpPr>
        <p:spPr/>
        <p:txBody>
          <a:bodyPr>
            <a:normAutofit fontScale="92500"/>
          </a:bodyPr>
          <a:lstStyle/>
          <a:p>
            <a:pPr marL="342900" lvl="0" indent="-342900" algn="just">
              <a:lnSpc>
                <a:spcPct val="150000"/>
              </a:lnSpc>
              <a:buFont typeface="Symbol" panose="05050102010706020507" pitchFamily="18" charset="2"/>
              <a:buChar char=""/>
            </a:pPr>
            <a:r>
              <a:rPr lang="en-US" sz="1800" b="1" dirty="0">
                <a:effectLst/>
                <a:latin typeface="Arial" panose="020B0604020202020204" pitchFamily="34" charset="0"/>
                <a:ea typeface="Calibri" panose="020F0502020204030204" pitchFamily="34" charset="0"/>
                <a:cs typeface="Times New Roman" panose="02020603050405020304" pitchFamily="18" charset="0"/>
              </a:rPr>
              <a:t>Place:</a:t>
            </a:r>
            <a:r>
              <a:rPr lang="en-US" sz="1800" dirty="0">
                <a:effectLst/>
                <a:latin typeface="Arial" panose="020B0604020202020204" pitchFamily="34" charset="0"/>
                <a:ea typeface="Calibri" panose="020F0502020204030204" pitchFamily="34" charset="0"/>
                <a:cs typeface="Times New Roman" panose="02020603050405020304" pitchFamily="18" charset="0"/>
              </a:rPr>
              <a:t> In order to maintain brand identity, sustainable fashion businesses should sell online, through eco-friendly retail locations, or at fairs (</a:t>
            </a:r>
            <a:r>
              <a:rPr lang="en-US" sz="1800" dirty="0" err="1">
                <a:solidFill>
                  <a:srgbClr val="222222"/>
                </a:solidFill>
                <a:effectLst/>
                <a:latin typeface="Arial" panose="020B0604020202020204" pitchFamily="34" charset="0"/>
                <a:ea typeface="Calibri" panose="020F0502020204030204" pitchFamily="34" charset="0"/>
                <a:cs typeface="Times New Roman" panose="02020603050405020304" pitchFamily="18" charset="0"/>
              </a:rPr>
              <a:t>Brydges</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et al</a:t>
            </a:r>
            <a:r>
              <a:rPr lang="en-US" sz="1800" dirty="0">
                <a:solidFill>
                  <a:srgbClr val="222222"/>
                </a:solidFill>
                <a:effectLst/>
                <a:latin typeface="Arial" panose="020B0604020202020204" pitchFamily="34" charset="0"/>
                <a:ea typeface="Calibri" panose="020F0502020204030204" pitchFamily="34" charset="0"/>
                <a:cs typeface="Times New Roman" panose="02020603050405020304" pitchFamily="18" charset="0"/>
              </a:rPr>
              <a:t>., 2022</a:t>
            </a:r>
            <a:r>
              <a:rPr lang="en-US" sz="1800" dirty="0">
                <a:effectLst/>
                <a:latin typeface="Arial" panose="020B0604020202020204" pitchFamily="34" charset="0"/>
                <a:ea typeface="Calibri" panose="020F0502020204030204" pitchFamily="34" charset="0"/>
                <a:cs typeface="Times New Roman" panose="02020603050405020304" pitchFamily="18" charset="0"/>
              </a:rPr>
              <a:t>).</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b="1" dirty="0">
                <a:effectLst/>
                <a:latin typeface="Arial" panose="020B0604020202020204" pitchFamily="34" charset="0"/>
                <a:ea typeface="Calibri" panose="020F0502020204030204" pitchFamily="34" charset="0"/>
                <a:cs typeface="Times New Roman" panose="02020603050405020304" pitchFamily="18" charset="0"/>
              </a:rPr>
              <a:t>Promotion:</a:t>
            </a:r>
            <a:r>
              <a:rPr lang="en-US" sz="1800" dirty="0">
                <a:effectLst/>
                <a:latin typeface="Arial" panose="020B0604020202020204" pitchFamily="34" charset="0"/>
                <a:ea typeface="Calibri" panose="020F0502020204030204" pitchFamily="34" charset="0"/>
                <a:cs typeface="Times New Roman" panose="02020603050405020304" pitchFamily="18" charset="0"/>
              </a:rPr>
              <a:t> Through digital marketing, social media, events, and collaborations, promotion is crucial for sustainable fashion firms to communicate their mission and guiding principles.</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IN" dirty="0"/>
          </a:p>
        </p:txBody>
      </p:sp>
      <p:pic>
        <p:nvPicPr>
          <p:cNvPr id="7170" name="Picture 2" descr="Understanding the Marketing Mix Concept - 4Ps">
            <a:extLst>
              <a:ext uri="{FF2B5EF4-FFF2-40B4-BE49-F238E27FC236}">
                <a16:creationId xmlns:a16="http://schemas.microsoft.com/office/drawing/2014/main" id="{8F170869-3620-7BDE-D116-D1D82A919112}"/>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140069" y="2168524"/>
            <a:ext cx="4700011" cy="40084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9676540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CE7925-3154-2E8A-87D2-1A92594F06CB}"/>
              </a:ext>
            </a:extLst>
          </p:cNvPr>
          <p:cNvSpPr>
            <a:spLocks noGrp="1"/>
          </p:cNvSpPr>
          <p:nvPr>
            <p:ph type="title"/>
          </p:nvPr>
        </p:nvSpPr>
        <p:spPr/>
        <p:txBody>
          <a:bodyPr/>
          <a:lstStyle/>
          <a:p>
            <a:pPr algn="ctr"/>
            <a:r>
              <a:rPr lang="en-US" sz="1800" b="1" dirty="0">
                <a:solidFill>
                  <a:srgbClr val="212121"/>
                </a:solidFill>
                <a:effectLst/>
                <a:latin typeface="Arial" panose="020B0604020202020204" pitchFamily="34" charset="0"/>
                <a:cs typeface="Times New Roman" panose="02020603050405020304" pitchFamily="18" charset="0"/>
              </a:rPr>
              <a:t>Target market</a:t>
            </a:r>
            <a:endParaRPr lang="en-IN" dirty="0"/>
          </a:p>
        </p:txBody>
      </p:sp>
      <p:sp>
        <p:nvSpPr>
          <p:cNvPr id="3" name="Content Placeholder 2">
            <a:extLst>
              <a:ext uri="{FF2B5EF4-FFF2-40B4-BE49-F238E27FC236}">
                <a16:creationId xmlns:a16="http://schemas.microsoft.com/office/drawing/2014/main" id="{FF715069-0AA8-58FD-188E-45531C7E1519}"/>
              </a:ext>
            </a:extLst>
          </p:cNvPr>
          <p:cNvSpPr>
            <a:spLocks noGrp="1"/>
          </p:cNvSpPr>
          <p:nvPr>
            <p:ph sz="half" idx="1"/>
          </p:nvPr>
        </p:nvSpPr>
        <p:spPr/>
        <p:txBody>
          <a:bodyPr/>
          <a:lstStyle/>
          <a:p>
            <a:pPr marL="342900" lvl="0" indent="-342900" algn="just">
              <a:lnSpc>
                <a:spcPct val="150000"/>
              </a:lnSpc>
              <a:buFont typeface="Symbol" panose="05050102010706020507" pitchFamily="18"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The company's target market consists of consumers seeking products that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prioritise</a:t>
            </a:r>
            <a:r>
              <a:rPr lang="en-US" sz="1800" dirty="0">
                <a:effectLst/>
                <a:latin typeface="Arial" panose="020B0604020202020204" pitchFamily="34" charset="0"/>
                <a:ea typeface="Calibri" panose="020F0502020204030204" pitchFamily="34" charset="0"/>
                <a:cs typeface="Times New Roman" panose="02020603050405020304" pitchFamily="18" charset="0"/>
              </a:rPr>
              <a:t> ethical treatment of employees and fair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labour</a:t>
            </a:r>
            <a:r>
              <a:rPr lang="en-US" sz="1800" dirty="0">
                <a:effectLst/>
                <a:latin typeface="Arial" panose="020B0604020202020204" pitchFamily="34" charset="0"/>
                <a:ea typeface="Calibri" panose="020F0502020204030204" pitchFamily="34" charset="0"/>
                <a:cs typeface="Times New Roman" panose="02020603050405020304" pitchFamily="18" charset="0"/>
              </a:rPr>
              <a:t> </a:t>
            </a:r>
            <a:r>
              <a:rPr lang="en-US" sz="1800" dirty="0" err="1">
                <a:effectLst/>
                <a:latin typeface="Arial" panose="020B0604020202020204" pitchFamily="34" charset="0"/>
                <a:ea typeface="Calibri" panose="020F0502020204030204" pitchFamily="34" charset="0"/>
                <a:cs typeface="Times New Roman" panose="02020603050405020304" pitchFamily="18" charset="0"/>
              </a:rPr>
              <a:t>practises</a:t>
            </a:r>
            <a:r>
              <a:rPr lang="en-US" sz="1800" dirty="0">
                <a:effectLst/>
                <a:latin typeface="Arial" panose="020B0604020202020204" pitchFamily="34" charset="0"/>
                <a:ea typeface="Calibri" panose="020F0502020204030204" pitchFamily="34" charset="0"/>
                <a:cs typeface="Times New Roman" panose="02020603050405020304" pitchFamily="18" charset="0"/>
              </a:rPr>
              <a:t> in order to lessen their carbon impact.</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The target market for the business is consumers who appreciate natural and organic materials, respect simplicity and minimalism, and seek timeless goods.</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IN" dirty="0"/>
          </a:p>
        </p:txBody>
      </p:sp>
      <p:pic>
        <p:nvPicPr>
          <p:cNvPr id="8194" name="Picture 2" descr="What Is Target Marketing?">
            <a:extLst>
              <a:ext uri="{FF2B5EF4-FFF2-40B4-BE49-F238E27FC236}">
                <a16:creationId xmlns:a16="http://schemas.microsoft.com/office/drawing/2014/main" id="{8D519821-98BE-74DD-403F-D172C81034D8}"/>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756400" y="2380044"/>
            <a:ext cx="4781550" cy="358515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86093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93DF32-7E53-26E0-6A38-3C9B56F62FDB}"/>
              </a:ext>
            </a:extLst>
          </p:cNvPr>
          <p:cNvSpPr>
            <a:spLocks noGrp="1"/>
          </p:cNvSpPr>
          <p:nvPr>
            <p:ph type="title"/>
          </p:nvPr>
        </p:nvSpPr>
        <p:spPr/>
        <p:txBody>
          <a:bodyPr/>
          <a:lstStyle/>
          <a:p>
            <a:pPr algn="ctr"/>
            <a:r>
              <a:rPr lang="en-US" sz="1800" b="1" kern="0" dirty="0">
                <a:effectLst/>
                <a:latin typeface="Arial" panose="020B0604020202020204" pitchFamily="34" charset="0"/>
                <a:ea typeface="Calibri" panose="020F0502020204030204" pitchFamily="34" charset="0"/>
                <a:cs typeface="Times New Roman" panose="02020603050405020304" pitchFamily="18" charset="0"/>
              </a:rPr>
              <a:t>Marketing strategies </a:t>
            </a:r>
            <a:endParaRPr lang="en-IN" b="1" dirty="0"/>
          </a:p>
        </p:txBody>
      </p:sp>
      <p:sp>
        <p:nvSpPr>
          <p:cNvPr id="3" name="Content Placeholder 2">
            <a:extLst>
              <a:ext uri="{FF2B5EF4-FFF2-40B4-BE49-F238E27FC236}">
                <a16:creationId xmlns:a16="http://schemas.microsoft.com/office/drawing/2014/main" id="{336DAEF6-CE32-2C56-AC0D-725C0A8C8D19}"/>
              </a:ext>
            </a:extLst>
          </p:cNvPr>
          <p:cNvSpPr>
            <a:spLocks noGrp="1"/>
          </p:cNvSpPr>
          <p:nvPr>
            <p:ph sz="half" idx="1"/>
          </p:nvPr>
        </p:nvSpPr>
        <p:spPr/>
        <p:txBody>
          <a:bodyPr>
            <a:normAutofit fontScale="77500" lnSpcReduction="20000"/>
          </a:bodyPr>
          <a:lstStyle/>
          <a:p>
            <a:pPr marL="342900" lvl="0" indent="-342900" algn="just">
              <a:lnSpc>
                <a:spcPct val="150000"/>
              </a:lnSpc>
              <a:buFont typeface="Symbol" panose="05050102010706020507" pitchFamily="18"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The company will employ a social media marketing plan.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When promoting on multiple sources like Instagram, YouTube, Facebook, and LinkedIn, businesses may draw a multitude of customers at once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Zollo</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et al</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2020</a:t>
            </a:r>
            <a:r>
              <a:rPr lang="en-US" sz="1800" dirty="0">
                <a:effectLst/>
                <a:latin typeface="Arial" panose="020B0604020202020204" pitchFamily="34" charset="0"/>
                <a:ea typeface="Calibri" panose="020F0502020204030204" pitchFamily="34" charset="0"/>
                <a:cs typeface="Times New Roman" panose="02020603050405020304" pitchFamily="18" charset="0"/>
              </a:rPr>
              <a:t>).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Additionally, this business plans to leverage influencer marketing.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Influential people can provide paid advertising that showcases the goods of the company and spreads its sustainability statement to its following (</a:t>
            </a:r>
            <a:r>
              <a:rPr lang="en-US" sz="18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Vrontis</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US" sz="1800" i="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et al</a:t>
            </a:r>
            <a:r>
              <a:rPr lang="en-US" sz="18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2021</a:t>
            </a:r>
            <a:r>
              <a:rPr lang="en-US" sz="1800" dirty="0">
                <a:effectLst/>
                <a:latin typeface="Arial" panose="020B0604020202020204" pitchFamily="34" charset="0"/>
                <a:ea typeface="Calibri" panose="020F0502020204030204" pitchFamily="34" charset="0"/>
                <a:cs typeface="Times New Roman" panose="02020603050405020304" pitchFamily="18" charset="0"/>
              </a:rPr>
              <a:t>).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IN" dirty="0"/>
          </a:p>
        </p:txBody>
      </p:sp>
      <p:pic>
        <p:nvPicPr>
          <p:cNvPr id="9218" name="Picture 2" descr="Promotional Pricing - Meaning, Importance, Types &amp; Example | MBA Skool">
            <a:extLst>
              <a:ext uri="{FF2B5EF4-FFF2-40B4-BE49-F238E27FC236}">
                <a16:creationId xmlns:a16="http://schemas.microsoft.com/office/drawing/2014/main" id="{4757C982-8FB8-AEFE-3826-983B1B4523A1}"/>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7699375" y="2315369"/>
            <a:ext cx="3467100" cy="3400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2696185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FB534-5F17-2D60-66F3-E40300348779}"/>
              </a:ext>
            </a:extLst>
          </p:cNvPr>
          <p:cNvSpPr>
            <a:spLocks noGrp="1"/>
          </p:cNvSpPr>
          <p:nvPr>
            <p:ph type="title"/>
          </p:nvPr>
        </p:nvSpPr>
        <p:spPr/>
        <p:txBody>
          <a:bodyPr/>
          <a:lstStyle/>
          <a:p>
            <a:pPr algn="ctr"/>
            <a:r>
              <a:rPr lang="en-US" sz="1800" b="1" kern="0" dirty="0">
                <a:effectLst/>
                <a:latin typeface="Arial" panose="020B0604020202020204" pitchFamily="34" charset="0"/>
                <a:ea typeface="Calibri" panose="020F0502020204030204" pitchFamily="34" charset="0"/>
                <a:cs typeface="Times New Roman" panose="02020603050405020304" pitchFamily="18" charset="0"/>
              </a:rPr>
              <a:t>Conclusion</a:t>
            </a:r>
            <a:endParaRPr lang="en-IN" b="1" dirty="0"/>
          </a:p>
        </p:txBody>
      </p:sp>
      <p:sp>
        <p:nvSpPr>
          <p:cNvPr id="3" name="Content Placeholder 2">
            <a:extLst>
              <a:ext uri="{FF2B5EF4-FFF2-40B4-BE49-F238E27FC236}">
                <a16:creationId xmlns:a16="http://schemas.microsoft.com/office/drawing/2014/main" id="{C3E35359-43A4-8B1D-9134-E93414EBF6F0}"/>
              </a:ext>
            </a:extLst>
          </p:cNvPr>
          <p:cNvSpPr>
            <a:spLocks noGrp="1"/>
          </p:cNvSpPr>
          <p:nvPr>
            <p:ph sz="half" idx="1"/>
          </p:nvPr>
        </p:nvSpPr>
        <p:spPr/>
        <p:txBody>
          <a:bodyPr>
            <a:normAutofit fontScale="85000" lnSpcReduction="10000"/>
          </a:bodyPr>
          <a:lstStyle/>
          <a:p>
            <a:pPr marL="342900" lvl="0" indent="-342900" algn="just">
              <a:lnSpc>
                <a:spcPct val="150000"/>
              </a:lnSpc>
              <a:buFont typeface="Symbol" panose="05050102010706020507" pitchFamily="18"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This study has concluded by outlining the corporation's executive arrangement, customer base, as well as advertising approaches.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The organisation's assets and liabilities along with potential opportunities and dangers beyond this firm.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US" sz="1800" dirty="0">
                <a:effectLst/>
                <a:latin typeface="Arial" panose="020B0604020202020204" pitchFamily="34" charset="0"/>
                <a:ea typeface="Calibri" panose="020F0502020204030204" pitchFamily="34" charset="0"/>
                <a:cs typeface="Times New Roman" panose="02020603050405020304" pitchFamily="18" charset="0"/>
              </a:rPr>
              <a:t>The company's strategy can assess the current outside setting as well as pinpoint significant factors that may have an impact on the operation.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p:txBody>
      </p:sp>
      <p:pic>
        <p:nvPicPr>
          <p:cNvPr id="10242" name="Picture 2" descr="Sustainable development—50 years of progress">
            <a:extLst>
              <a:ext uri="{FF2B5EF4-FFF2-40B4-BE49-F238E27FC236}">
                <a16:creationId xmlns:a16="http://schemas.microsoft.com/office/drawing/2014/main" id="{B6266878-8A09-7BD7-0663-DAA1CA13F008}"/>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842125" y="2223825"/>
            <a:ext cx="4781550" cy="269107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865965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FD21AE-56D6-EE57-44F0-29B12FD56D40}"/>
              </a:ext>
            </a:extLst>
          </p:cNvPr>
          <p:cNvSpPr>
            <a:spLocks noGrp="1"/>
          </p:cNvSpPr>
          <p:nvPr>
            <p:ph type="title"/>
          </p:nvPr>
        </p:nvSpPr>
        <p:spPr/>
        <p:txBody>
          <a:bodyPr/>
          <a:lstStyle/>
          <a:p>
            <a:pPr algn="ctr"/>
            <a:r>
              <a:rPr lang="en-US" sz="1800" b="1" kern="0" dirty="0">
                <a:effectLst/>
                <a:latin typeface="Arial" panose="020B0604020202020204" pitchFamily="34" charset="0"/>
                <a:ea typeface="Calibri" panose="020F0502020204030204" pitchFamily="34" charset="0"/>
                <a:cs typeface="Times New Roman" panose="02020603050405020304" pitchFamily="18" charset="0"/>
              </a:rPr>
              <a:t>Reference List </a:t>
            </a:r>
            <a:endParaRPr lang="en-IN" b="1" dirty="0"/>
          </a:p>
        </p:txBody>
      </p:sp>
      <p:sp>
        <p:nvSpPr>
          <p:cNvPr id="3" name="Content Placeholder 2">
            <a:extLst>
              <a:ext uri="{FF2B5EF4-FFF2-40B4-BE49-F238E27FC236}">
                <a16:creationId xmlns:a16="http://schemas.microsoft.com/office/drawing/2014/main" id="{ADC76558-26FB-1639-6B65-D498BE0EDCBB}"/>
              </a:ext>
            </a:extLst>
          </p:cNvPr>
          <p:cNvSpPr>
            <a:spLocks noGrp="1"/>
          </p:cNvSpPr>
          <p:nvPr>
            <p:ph sz="half" idx="1"/>
          </p:nvPr>
        </p:nvSpPr>
        <p:spPr/>
        <p:txBody>
          <a:bodyPr>
            <a:normAutofit fontScale="40000" lnSpcReduction="20000"/>
          </a:bodyPr>
          <a:lstStyle/>
          <a:p>
            <a:pPr algn="just">
              <a:lnSpc>
                <a:spcPct val="150000"/>
              </a:lnSpc>
            </a:pPr>
            <a:r>
              <a:rPr lang="en-US"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Brydges</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T., Henninger, C.E. and Hanlon, M., (2022). Selling sustainability: Investigating how Swedish fashion brands communicate sustainability to consumers. Sustainability: Science, Practice and Policy, 18(1), pp.357-370. </a:t>
            </a:r>
            <a:r>
              <a:rPr lang="en-US"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https://www.tandfonline.com/doi/pdf/10.1080/15487733.2022.2068225?needAccess=true&amp;role=button</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pP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Legere, A. and Kang, J., (2020). The role of self-concept in shaping sustainable consumption: A model of slow fashion. </a:t>
            </a:r>
            <a:r>
              <a:rPr lang="en-US"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Journal of Cleaner Production</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258</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p.120699. </a:t>
            </a:r>
            <a:r>
              <a:rPr lang="en-US"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https://www.sciencedirect.com/science/article/pii/S0959652620307460</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pPr>
            <a:r>
              <a:rPr lang="en-US"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Mkhonza</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V.M. and </a:t>
            </a:r>
            <a:r>
              <a:rPr lang="en-US"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Sifolo</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P.P., (2022). Investigating small, medium and micro-scale enterprises strategic planning techniques in Johannesburg central business district post-COVID-19 lockdown. The Southern African Journal of Entrepreneurship and Small Business Management, 14(1), p.483. </a:t>
            </a:r>
            <a:r>
              <a:rPr lang="en-US" sz="1800" u="sng" dirty="0">
                <a:solidFill>
                  <a:srgbClr val="1155CC"/>
                </a:solidFill>
                <a:effectLst/>
                <a:latin typeface="Arial" panose="020B0604020202020204" pitchFamily="34" charset="0"/>
                <a:ea typeface="Calibri" panose="020F0502020204030204" pitchFamily="34" charset="0"/>
                <a:cs typeface="Arial" panose="020B0604020202020204" pitchFamily="34" charset="0"/>
                <a:hlinkClick r:id="rId4"/>
              </a:rPr>
              <a:t>https://sajesbm.co.za/index.php/sajesbm/article/download/483/641</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pP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Mohr, I., </a:t>
            </a:r>
            <a:r>
              <a:rPr lang="en-US"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Fuxman</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L. and Mahmoud, A.B., (2022). A triple-trickle theory for sustainable fashion adoption: the rise of a luxury trend. Journal of Fashion Marketing and Management: An International Journal, 26(4), pp.640-660. </a:t>
            </a:r>
            <a:r>
              <a:rPr lang="en-US"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5"/>
              </a:rPr>
              <a:t>https://doi.org/10.1108/JFMM-03-2021-0060</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pP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Raghavan, M., </a:t>
            </a:r>
            <a:r>
              <a:rPr lang="en-US"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Barocas</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S., Kleinberg, J. and Levy, K., (2020, January). Mitigating bias in algorithmic hiring: Evaluating claims and practices. In </a:t>
            </a:r>
            <a:r>
              <a:rPr lang="en-US"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Proceedings of the (2020) conference on fairness, accountability, and transparency</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(pp. 469-481). </a:t>
            </a:r>
            <a:r>
              <a:rPr lang="en-US"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6"/>
              </a:rPr>
              <a:t>https://dl.acm.org/doi/abs/10.1145/3351095.3372828</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marL="0" indent="0">
              <a:buNone/>
            </a:pPr>
            <a:endParaRPr lang="en-IN" dirty="0"/>
          </a:p>
        </p:txBody>
      </p:sp>
      <p:sp>
        <p:nvSpPr>
          <p:cNvPr id="4" name="Content Placeholder 3">
            <a:extLst>
              <a:ext uri="{FF2B5EF4-FFF2-40B4-BE49-F238E27FC236}">
                <a16:creationId xmlns:a16="http://schemas.microsoft.com/office/drawing/2014/main" id="{8E3F5C98-857B-FBBF-1BFE-8CABE30B6D85}"/>
              </a:ext>
            </a:extLst>
          </p:cNvPr>
          <p:cNvSpPr>
            <a:spLocks noGrp="1"/>
          </p:cNvSpPr>
          <p:nvPr>
            <p:ph sz="half" idx="2"/>
          </p:nvPr>
        </p:nvSpPr>
        <p:spPr/>
        <p:txBody>
          <a:bodyPr>
            <a:normAutofit fontScale="40000" lnSpcReduction="20000"/>
          </a:bodyPr>
          <a:lstStyle/>
          <a:p>
            <a:pPr algn="just">
              <a:lnSpc>
                <a:spcPct val="150000"/>
              </a:lnSpc>
            </a:pPr>
            <a:r>
              <a:rPr lang="en-US"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Roetzel</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P.G., (2019). Information overload in the information age: a review of the literature from business administration, business psychology, and related disciplines with a bibliometric approach and framework development. </a:t>
            </a:r>
            <a:r>
              <a:rPr lang="en-US"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Business research</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12</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(2), pp.479-522. </a:t>
            </a:r>
            <a:r>
              <a:rPr lang="en-US"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7"/>
              </a:rPr>
              <a:t>https://link.springer.com/article/10.1007/s40685-018-0069-z</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pP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Tao, F. and Qi, Q., (2019). Make more digital twins. </a:t>
            </a:r>
            <a:r>
              <a:rPr lang="en-US"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Nature</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573</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(7775), pp.490-491. </a:t>
            </a:r>
            <a:r>
              <a:rPr lang="en-US"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8"/>
              </a:rPr>
              <a:t>https://www.nature.com/articles/d41586-019-02849-1</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pP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Tien, N.H., </a:t>
            </a:r>
            <a:r>
              <a:rPr lang="en-US"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Phu</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P.P. and Chi, D.T.P., (2019). The role of international marketing in international business strategy. International journal of research in marketing management and sales, 1(2), pp.134-138. </a:t>
            </a:r>
            <a:r>
              <a:rPr lang="en-US" sz="1800" u="sng" dirty="0">
                <a:solidFill>
                  <a:srgbClr val="1155CC"/>
                </a:solidFill>
                <a:effectLst/>
                <a:latin typeface="Arial" panose="020B0604020202020204" pitchFamily="34" charset="0"/>
                <a:ea typeface="Calibri" panose="020F0502020204030204" pitchFamily="34" charset="0"/>
                <a:cs typeface="Arial" panose="020B0604020202020204" pitchFamily="34" charset="0"/>
                <a:hlinkClick r:id="rId9"/>
              </a:rPr>
              <a:t>https://www.researchgate.net/profile/Nguyen-Tien-32/publication/338752307_The_role_of_international_marketing_in_international_business_strategy/links/632c5662873eca0c00a8f7ae/The-role-of-international-marketing-in-international-business-strategy.pdf</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pPr algn="just">
              <a:lnSpc>
                <a:spcPct val="150000"/>
              </a:lnSpc>
            </a:pPr>
            <a:r>
              <a:rPr lang="en-US"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Vrontis</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D., </a:t>
            </a:r>
            <a:r>
              <a:rPr lang="en-US"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Makrides</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 </a:t>
            </a:r>
            <a:r>
              <a:rPr lang="en-US"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Christofi</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M. and </a:t>
            </a:r>
            <a:r>
              <a:rPr lang="en-US" sz="1800" dirty="0" err="1">
                <a:solidFill>
                  <a:srgbClr val="000000"/>
                </a:solidFill>
                <a:effectLst/>
                <a:latin typeface="Arial" panose="020B0604020202020204" pitchFamily="34" charset="0"/>
                <a:ea typeface="Calibri" panose="020F0502020204030204" pitchFamily="34" charset="0"/>
                <a:cs typeface="Arial" panose="020B0604020202020204" pitchFamily="34" charset="0"/>
              </a:rPr>
              <a:t>Thrassou</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 (2021). Social media influencer marketing: A systematic review, integrative framework and future research agenda. </a:t>
            </a:r>
            <a:r>
              <a:rPr lang="en-US"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International Journal of Consumer Studies</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a:t>
            </a:r>
            <a:r>
              <a:rPr lang="en-US" sz="1800" i="1" dirty="0">
                <a:solidFill>
                  <a:srgbClr val="000000"/>
                </a:solidFill>
                <a:effectLst/>
                <a:latin typeface="Arial" panose="020B0604020202020204" pitchFamily="34" charset="0"/>
                <a:ea typeface="Calibri" panose="020F0502020204030204" pitchFamily="34" charset="0"/>
                <a:cs typeface="Arial" panose="020B0604020202020204" pitchFamily="34" charset="0"/>
              </a:rPr>
              <a:t>45</a:t>
            </a:r>
            <a:r>
              <a:rPr lang="en-US"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(4), pp.617-644. </a:t>
            </a:r>
            <a:r>
              <a:rPr lang="en-US" sz="1800" u="sng"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0"/>
              </a:rPr>
              <a:t>https://onlinelibrary.wiley.com/doi/abs/10.1111/ijcs.12647</a:t>
            </a:r>
            <a:endParaRPr lang="en-IN" sz="1800" dirty="0">
              <a:effectLst/>
              <a:latin typeface="Arial" panose="020B0604020202020204" pitchFamily="34" charset="0"/>
              <a:ea typeface="Calibri" panose="020F0502020204030204" pitchFamily="34" charset="0"/>
              <a:cs typeface="Times New Roman" panose="02020603050405020304" pitchFamily="18" charset="0"/>
            </a:endParaRPr>
          </a:p>
          <a:p>
            <a:r>
              <a:rPr lang="en-US" sz="1800" kern="0" dirty="0" err="1">
                <a:solidFill>
                  <a:srgbClr val="000000"/>
                </a:solidFill>
                <a:effectLst/>
                <a:latin typeface="Arial" panose="020B0604020202020204" pitchFamily="34" charset="0"/>
                <a:ea typeface="Calibri" panose="020F0502020204030204" pitchFamily="34" charset="0"/>
              </a:rPr>
              <a:t>Zollo</a:t>
            </a:r>
            <a:r>
              <a:rPr lang="en-US" sz="1800" kern="0" dirty="0">
                <a:solidFill>
                  <a:srgbClr val="000000"/>
                </a:solidFill>
                <a:effectLst/>
                <a:latin typeface="Arial" panose="020B0604020202020204" pitchFamily="34" charset="0"/>
                <a:ea typeface="Calibri" panose="020F0502020204030204" pitchFamily="34" charset="0"/>
              </a:rPr>
              <a:t>, L., </a:t>
            </a:r>
            <a:r>
              <a:rPr lang="en-US" sz="1800" kern="0" dirty="0" err="1">
                <a:solidFill>
                  <a:srgbClr val="000000"/>
                </a:solidFill>
                <a:effectLst/>
                <a:latin typeface="Arial" panose="020B0604020202020204" pitchFamily="34" charset="0"/>
                <a:ea typeface="Calibri" panose="020F0502020204030204" pitchFamily="34" charset="0"/>
              </a:rPr>
              <a:t>Filieri</a:t>
            </a:r>
            <a:r>
              <a:rPr lang="en-US" sz="1800" kern="0" dirty="0">
                <a:solidFill>
                  <a:srgbClr val="000000"/>
                </a:solidFill>
                <a:effectLst/>
                <a:latin typeface="Arial" panose="020B0604020202020204" pitchFamily="34" charset="0"/>
                <a:ea typeface="Calibri" panose="020F0502020204030204" pitchFamily="34" charset="0"/>
              </a:rPr>
              <a:t>, R., </a:t>
            </a:r>
            <a:r>
              <a:rPr lang="en-US" sz="1800" kern="0" dirty="0" err="1">
                <a:solidFill>
                  <a:srgbClr val="000000"/>
                </a:solidFill>
                <a:effectLst/>
                <a:latin typeface="Arial" panose="020B0604020202020204" pitchFamily="34" charset="0"/>
                <a:ea typeface="Calibri" panose="020F0502020204030204" pitchFamily="34" charset="0"/>
              </a:rPr>
              <a:t>Rialti</a:t>
            </a:r>
            <a:r>
              <a:rPr lang="en-US" sz="1800" kern="0" dirty="0">
                <a:solidFill>
                  <a:srgbClr val="000000"/>
                </a:solidFill>
                <a:effectLst/>
                <a:latin typeface="Arial" panose="020B0604020202020204" pitchFamily="34" charset="0"/>
                <a:ea typeface="Calibri" panose="020F0502020204030204" pitchFamily="34" charset="0"/>
              </a:rPr>
              <a:t>, R. and Yoon, S., (2020). Unpacking the relationship between social media marketing and brand equity: The mediating role of consumers’ benefits and experience. </a:t>
            </a:r>
            <a:r>
              <a:rPr lang="en-US" sz="1800" i="1" kern="0" dirty="0">
                <a:solidFill>
                  <a:srgbClr val="000000"/>
                </a:solidFill>
                <a:effectLst/>
                <a:latin typeface="Arial" panose="020B0604020202020204" pitchFamily="34" charset="0"/>
                <a:ea typeface="Calibri" panose="020F0502020204030204" pitchFamily="34" charset="0"/>
              </a:rPr>
              <a:t>Journal of Business research</a:t>
            </a:r>
            <a:r>
              <a:rPr lang="en-US" sz="1800" kern="0" dirty="0">
                <a:solidFill>
                  <a:srgbClr val="000000"/>
                </a:solidFill>
                <a:effectLst/>
                <a:latin typeface="Arial" panose="020B0604020202020204" pitchFamily="34" charset="0"/>
                <a:ea typeface="Calibri" panose="020F0502020204030204" pitchFamily="34" charset="0"/>
              </a:rPr>
              <a:t>, </a:t>
            </a:r>
            <a:r>
              <a:rPr lang="en-US" sz="1800" i="1" kern="0" dirty="0">
                <a:solidFill>
                  <a:srgbClr val="000000"/>
                </a:solidFill>
                <a:effectLst/>
                <a:latin typeface="Arial" panose="020B0604020202020204" pitchFamily="34" charset="0"/>
                <a:ea typeface="Calibri" panose="020F0502020204030204" pitchFamily="34" charset="0"/>
              </a:rPr>
              <a:t>117</a:t>
            </a:r>
            <a:r>
              <a:rPr lang="en-US" sz="1800" kern="0" dirty="0">
                <a:solidFill>
                  <a:srgbClr val="000000"/>
                </a:solidFill>
                <a:effectLst/>
                <a:latin typeface="Arial" panose="020B0604020202020204" pitchFamily="34" charset="0"/>
                <a:ea typeface="Calibri" panose="020F0502020204030204" pitchFamily="34" charset="0"/>
              </a:rPr>
              <a:t>, pp.256-267. </a:t>
            </a:r>
            <a:r>
              <a:rPr lang="en-US" sz="1800" u="sng" kern="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11"/>
              </a:rPr>
              <a:t>https://www.sciencedirect.com/science/article/pii/S0148296320302885</a:t>
            </a:r>
            <a:endParaRPr lang="en-IN" dirty="0"/>
          </a:p>
        </p:txBody>
      </p:sp>
    </p:spTree>
    <p:extLst>
      <p:ext uri="{BB962C8B-B14F-4D97-AF65-F5344CB8AC3E}">
        <p14:creationId xmlns:p14="http://schemas.microsoft.com/office/powerpoint/2010/main" val="40155393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ED2427-BC02-D6F5-F471-7699F59CD585}"/>
              </a:ext>
            </a:extLst>
          </p:cNvPr>
          <p:cNvSpPr>
            <a:spLocks noGrp="1"/>
          </p:cNvSpPr>
          <p:nvPr>
            <p:ph type="title"/>
          </p:nvPr>
        </p:nvSpPr>
        <p:spPr>
          <a:solidFill>
            <a:schemeClr val="accent6">
              <a:lumMod val="60000"/>
              <a:lumOff val="40000"/>
            </a:schemeClr>
          </a:solidFill>
        </p:spPr>
        <p:txBody>
          <a:bodyPr/>
          <a:lstStyle/>
          <a:p>
            <a:pPr algn="ctr"/>
            <a:r>
              <a:rPr lang="en-IN" dirty="0"/>
              <a:t>THANK YOU</a:t>
            </a:r>
          </a:p>
        </p:txBody>
      </p:sp>
    </p:spTree>
    <p:extLst>
      <p:ext uri="{BB962C8B-B14F-4D97-AF65-F5344CB8AC3E}">
        <p14:creationId xmlns:p14="http://schemas.microsoft.com/office/powerpoint/2010/main" val="43780506"/>
      </p:ext>
    </p:extLst>
  </p:cSld>
  <p:clrMapOvr>
    <a:masterClrMapping/>
  </p:clrMapOvr>
</p:sld>
</file>

<file path=ppt/theme/theme1.xml><?xml version="1.0" encoding="utf-8"?>
<a:theme xmlns:a="http://schemas.openxmlformats.org/drawingml/2006/main" name="StreetscapeVTI">
  <a:themeElements>
    <a:clrScheme name="AnalogousFromRegularSeedRightStep">
      <a:dk1>
        <a:srgbClr val="000000"/>
      </a:dk1>
      <a:lt1>
        <a:srgbClr val="FFFFFF"/>
      </a:lt1>
      <a:dk2>
        <a:srgbClr val="2E1B30"/>
      </a:dk2>
      <a:lt2>
        <a:srgbClr val="F3F0F0"/>
      </a:lt2>
      <a:accent1>
        <a:srgbClr val="45AFAD"/>
      </a:accent1>
      <a:accent2>
        <a:srgbClr val="3B82B1"/>
      </a:accent2>
      <a:accent3>
        <a:srgbClr val="4D63C3"/>
      </a:accent3>
      <a:accent4>
        <a:srgbClr val="593EB3"/>
      </a:accent4>
      <a:accent5>
        <a:srgbClr val="994DC3"/>
      </a:accent5>
      <a:accent6>
        <a:srgbClr val="B13BAA"/>
      </a:accent6>
      <a:hlink>
        <a:srgbClr val="BF3F42"/>
      </a:hlink>
      <a:folHlink>
        <a:srgbClr val="7F7F7F"/>
      </a:folHlink>
    </a:clrScheme>
    <a:fontScheme name="Street">
      <a:majorFont>
        <a:latin typeface="Franklin Gothic Heavy"/>
        <a:ea typeface=""/>
        <a:cs typeface=""/>
      </a:majorFont>
      <a:minorFont>
        <a:latin typeface="Consolas"/>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treetscapeVTI" id="{B20F88EA-96D0-4E96-9207-A1488DAC5867}" vid="{3F7E5CFE-E584-4E58-A75E-141AC45B14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TotalTime>
  <Words>1899</Words>
  <Application>Microsoft Office PowerPoint</Application>
  <PresentationFormat>Ecran lat</PresentationFormat>
  <Paragraphs>75</Paragraphs>
  <Slides>13</Slides>
  <Notes>10</Notes>
  <HiddenSlides>0</HiddenSlides>
  <MMClips>0</MMClips>
  <ScaleCrop>false</ScaleCrop>
  <HeadingPairs>
    <vt:vector size="4" baseType="variant">
      <vt:variant>
        <vt:lpstr>Temă</vt:lpstr>
      </vt:variant>
      <vt:variant>
        <vt:i4>1</vt:i4>
      </vt:variant>
      <vt:variant>
        <vt:lpstr>Titluri diapozitive</vt:lpstr>
      </vt:variant>
      <vt:variant>
        <vt:i4>13</vt:i4>
      </vt:variant>
    </vt:vector>
  </HeadingPairs>
  <TitlesOfParts>
    <vt:vector size="14" baseType="lpstr">
      <vt:lpstr>StreetscapeVTI</vt:lpstr>
      <vt:lpstr>Programme: BA Business Management Module: ENTREPRENEURSHIP </vt:lpstr>
      <vt:lpstr>Introduction </vt:lpstr>
      <vt:lpstr>An overview of the business idea, product and/or service</vt:lpstr>
      <vt:lpstr>Ownership, Legal format and management of the company</vt:lpstr>
      <vt:lpstr>SWOT analysis </vt:lpstr>
      <vt:lpstr>SWOT analysis (cont.) </vt:lpstr>
      <vt:lpstr>4Ps of the marketing mix</vt:lpstr>
      <vt:lpstr>4Ps of the marketing mix (cont.)</vt:lpstr>
      <vt:lpstr>Target market</vt:lpstr>
      <vt:lpstr>Marketing strategies </vt:lpstr>
      <vt:lpstr>Conclusion</vt:lpstr>
      <vt:lpstr>Reference List </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Programme: BA Business Management Module: ENTREPRENEURSHIP </dc:title>
  <cp:lastModifiedBy>Florin Baituc</cp:lastModifiedBy>
  <cp:revision>1</cp:revision>
  <dcterms:created xsi:type="dcterms:W3CDTF">2023-03-24T12:06:54Z</dcterms:created>
  <dcterms:modified xsi:type="dcterms:W3CDTF">2023-03-26T08:27:16Z</dcterms:modified>
</cp:coreProperties>
</file>