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97" r:id="rId2"/>
    <p:sldId id="393" r:id="rId3"/>
    <p:sldId id="357" r:id="rId4"/>
    <p:sldId id="376" r:id="rId5"/>
    <p:sldId id="396" r:id="rId6"/>
    <p:sldId id="375" r:id="rId7"/>
    <p:sldId id="377" r:id="rId8"/>
    <p:sldId id="358" r:id="rId9"/>
    <p:sldId id="394" r:id="rId10"/>
    <p:sldId id="395" r:id="rId11"/>
    <p:sldId id="397" r:id="rId12"/>
    <p:sldId id="379" r:id="rId13"/>
    <p:sldId id="380" r:id="rId14"/>
    <p:sldId id="381" r:id="rId15"/>
    <p:sldId id="382" r:id="rId16"/>
    <p:sldId id="384" r:id="rId17"/>
    <p:sldId id="383" r:id="rId18"/>
    <p:sldId id="385" r:id="rId19"/>
    <p:sldId id="386" r:id="rId20"/>
    <p:sldId id="387" r:id="rId21"/>
    <p:sldId id="389" r:id="rId22"/>
    <p:sldId id="388" r:id="rId23"/>
    <p:sldId id="390" r:id="rId24"/>
    <p:sldId id="391" r:id="rId25"/>
    <p:sldId id="392" r:id="rId26"/>
    <p:sldId id="398" r:id="rId27"/>
    <p:sldId id="343"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4903" autoAdjust="0"/>
  </p:normalViewPr>
  <p:slideViewPr>
    <p:cSldViewPr snapToGrid="0">
      <p:cViewPr varScale="1">
        <p:scale>
          <a:sx n="74" d="100"/>
          <a:sy n="74" d="100"/>
        </p:scale>
        <p:origin x="68" y="1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598255-D100-4253-877A-18DC00A83062}" type="datetimeFigureOut">
              <a:rPr lang="en-GB" smtClean="0"/>
              <a:t>31/01/2026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1DCEA4-479B-4973-AD6D-EC81CA3640B2}" type="slidenum">
              <a:rPr lang="en-GB" smtClean="0"/>
              <a:t>‹#›</a:t>
            </a:fld>
            <a:endParaRPr lang="en-GB"/>
          </a:p>
        </p:txBody>
      </p:sp>
    </p:spTree>
    <p:extLst>
      <p:ext uri="{BB962C8B-B14F-4D97-AF65-F5344CB8AC3E}">
        <p14:creationId xmlns:p14="http://schemas.microsoft.com/office/powerpoint/2010/main" val="4289196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1DCEA4-479B-4973-AD6D-EC81CA3640B2}" type="slidenum">
              <a:rPr lang="en-GB" smtClean="0"/>
              <a:t>8</a:t>
            </a:fld>
            <a:endParaRPr lang="en-GB"/>
          </a:p>
        </p:txBody>
      </p:sp>
    </p:spTree>
    <p:extLst>
      <p:ext uri="{BB962C8B-B14F-4D97-AF65-F5344CB8AC3E}">
        <p14:creationId xmlns:p14="http://schemas.microsoft.com/office/powerpoint/2010/main" val="19498325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51DCEA4-479B-4973-AD6D-EC81CA3640B2}" type="slidenum">
              <a:rPr lang="en-GB" smtClean="0"/>
              <a:t>9</a:t>
            </a:fld>
            <a:endParaRPr lang="en-GB"/>
          </a:p>
        </p:txBody>
      </p:sp>
    </p:spTree>
    <p:extLst>
      <p:ext uri="{BB962C8B-B14F-4D97-AF65-F5344CB8AC3E}">
        <p14:creationId xmlns:p14="http://schemas.microsoft.com/office/powerpoint/2010/main" val="4941659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31/01/2026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802171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992664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305147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31/01/2026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76851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31/01/2026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61974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31/01/2026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37883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31/01/2026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606257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437524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31/01/2026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400920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329672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31/01/2026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78507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31/01/2026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2622877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simplypsychology.org/autocratic-leadership.html"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hyperlink" Target="https://www.youtube.com/watch?v=PJLEei_86n0"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leadershipacademy.nhs.uk/healthcare-leadership-model/explore-the-healthcare-leadership-model/engaging-the-team/" TargetMode="External"/><Relationship Id="rId2" Type="http://schemas.openxmlformats.org/officeDocument/2006/relationships/hyperlink" Target="https://www.verywellmind.com/what-is-laissez-faire-leadership-2795316"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495600" y="1916833"/>
            <a:ext cx="7992888" cy="1440160"/>
          </a:xfrm>
        </p:spPr>
        <p:txBody>
          <a:bodyPr>
            <a:noAutofit/>
          </a:bodyPr>
          <a:lstStyle/>
          <a:p>
            <a:pPr algn="l"/>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i="1" dirty="0">
                <a:solidFill>
                  <a:schemeClr val="bg1"/>
                </a:solidFill>
                <a:latin typeface="Arial" panose="020B0604020202020204" pitchFamily="34" charset="0"/>
                <a:cs typeface="Arial" panose="020B0604020202020204" pitchFamily="34" charset="0"/>
              </a:rPr>
            </a:br>
            <a:br>
              <a:rPr lang="en-GB" sz="3600" b="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br>
              <a:rPr kumimoji="0" lang="en-GB" sz="2000" b="1" i="0" u="none" strike="noStrike" kern="1200" cap="none" spc="0" normalizeH="0" baseline="0" noProof="0" dirty="0">
                <a:ln>
                  <a:noFill/>
                </a:ln>
                <a:solidFill>
                  <a:prstClr val="white"/>
                </a:solidFill>
                <a:effectLst/>
                <a:uLnTx/>
                <a:uFillTx/>
                <a:latin typeface="Arial" panose="020B0604020202020204" pitchFamily="34" charset="0"/>
                <a:ea typeface="+mj-ea"/>
                <a:cs typeface="Arial" panose="020B0604020202020204" pitchFamily="34" charset="0"/>
              </a:rPr>
            </a:br>
            <a:br>
              <a:rPr lang="en-GB" sz="2000" dirty="0">
                <a:solidFill>
                  <a:prstClr val="black">
                    <a:tint val="75000"/>
                  </a:prstClr>
                </a:solidFill>
                <a:latin typeface="Arial" panose="020B0604020202020204" pitchFamily="34" charset="0"/>
                <a:cs typeface="Arial" panose="020B0604020202020204" pitchFamily="34" charset="0"/>
              </a:rPr>
            </a:br>
            <a:endParaRPr lang="en-GB" sz="2000" b="1" dirty="0">
              <a:solidFill>
                <a:schemeClr val="bg1"/>
              </a:solidFill>
              <a:latin typeface="Arial" panose="020B0604020202020204" pitchFamily="34" charset="0"/>
              <a:cs typeface="Arial" panose="020B0604020202020204" pitchFamily="34" charset="0"/>
            </a:endParaRPr>
          </a:p>
        </p:txBody>
      </p:sp>
      <p:sp>
        <p:nvSpPr>
          <p:cNvPr id="4" name="Rectangle 3">
            <a:extLst>
              <a:ext uri="{FF2B5EF4-FFF2-40B4-BE49-F238E27FC236}">
                <a16:creationId xmlns:a16="http://schemas.microsoft.com/office/drawing/2014/main" id="{63DE40DA-47CD-4349-9D54-BB22EFAEF32A}"/>
              </a:ext>
            </a:extLst>
          </p:cNvPr>
          <p:cNvSpPr/>
          <p:nvPr/>
        </p:nvSpPr>
        <p:spPr>
          <a:xfrm>
            <a:off x="2661749" y="3278563"/>
            <a:ext cx="7200800" cy="2062103"/>
          </a:xfrm>
          <a:prstGeom prst="rect">
            <a:avLst/>
          </a:prstGeom>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Leadership- Theories</a:t>
            </a:r>
            <a:r>
              <a:rPr lang="en-GB" sz="3200" b="1" i="1" dirty="0">
                <a:solidFill>
                  <a:prstClr val="white"/>
                </a:solidFill>
                <a:latin typeface="Arial" panose="020B0604020202020204" pitchFamily="34" charset="0"/>
                <a:cs typeface="Arial" panose="020B0604020202020204" pitchFamily="34" charset="0"/>
              </a:rPr>
              <a:t> </a:t>
            </a:r>
            <a:r>
              <a:rPr kumimoji="0" lang="en-GB" sz="3200" b="1" i="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and its importance </a:t>
            </a:r>
          </a:p>
          <a:p>
            <a:pPr marL="0" marR="0" lvl="0" indent="0" algn="ctr" defTabSz="914400" rtl="0" eaLnBrk="1" fontAlgn="auto" latinLnBrk="0" hangingPunct="1">
              <a:lnSpc>
                <a:spcPct val="100000"/>
              </a:lnSpc>
              <a:spcBef>
                <a:spcPts val="0"/>
              </a:spcBef>
              <a:spcAft>
                <a:spcPts val="0"/>
              </a:spcAft>
              <a:buClrTx/>
              <a:buSzTx/>
              <a:buFontTx/>
              <a:buNone/>
              <a:tabLst/>
              <a:defRPr/>
            </a:pPr>
            <a:endParaRPr lang="en-GB" sz="3200" b="1" i="1" dirty="0">
              <a:solidFill>
                <a:prstClr val="white"/>
              </a:solidFill>
              <a:latin typeface="Arial" panose="020B0604020202020204" pitchFamily="34" charset="0"/>
              <a:cs typeface="Arial" panose="020B0604020202020204" pitchFamily="34" charset="0"/>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1"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Week 4</a:t>
            </a:r>
          </a:p>
        </p:txBody>
      </p:sp>
      <p:graphicFrame>
        <p:nvGraphicFramePr>
          <p:cNvPr id="7" name="Table 6">
            <a:extLst>
              <a:ext uri="{FF2B5EF4-FFF2-40B4-BE49-F238E27FC236}">
                <a16:creationId xmlns:a16="http://schemas.microsoft.com/office/drawing/2014/main" id="{CC949F96-606C-B728-A826-98FA063EE213}"/>
              </a:ext>
            </a:extLst>
          </p:cNvPr>
          <p:cNvGraphicFramePr>
            <a:graphicFrameLocks noGrp="1"/>
          </p:cNvGraphicFramePr>
          <p:nvPr/>
        </p:nvGraphicFramePr>
        <p:xfrm>
          <a:off x="989045" y="1328803"/>
          <a:ext cx="10375641" cy="1735802"/>
        </p:xfrm>
        <a:graphic>
          <a:graphicData uri="http://schemas.openxmlformats.org/drawingml/2006/table">
            <a:tbl>
              <a:tblPr firstRow="1" firstCol="1" bandRow="1">
                <a:tableStyleId>{2D5ABB26-0587-4C30-8999-92F81FD0307C}</a:tableStyleId>
              </a:tblPr>
              <a:tblGrid>
                <a:gridCol w="10375641">
                  <a:extLst>
                    <a:ext uri="{9D8B030D-6E8A-4147-A177-3AD203B41FA5}">
                      <a16:colId xmlns:a16="http://schemas.microsoft.com/office/drawing/2014/main" val="4081449409"/>
                    </a:ext>
                  </a:extLst>
                </a:gridCol>
              </a:tblGrid>
              <a:tr h="1735802">
                <a:tc>
                  <a:txBody>
                    <a:bodyPr/>
                    <a:lstStyle/>
                    <a:p>
                      <a:pPr algn="ctr">
                        <a:tabLst>
                          <a:tab pos="2865755" algn="ctr"/>
                          <a:tab pos="5731510" algn="r"/>
                        </a:tabLst>
                      </a:pPr>
                      <a:r>
                        <a:rPr lang="en-GB" sz="3600" b="1" kern="100" dirty="0">
                          <a:solidFill>
                            <a:schemeClr val="bg1"/>
                          </a:solidFill>
                          <a:effectLst/>
                        </a:rPr>
                        <a:t>Module: LCHS7002</a:t>
                      </a:r>
                    </a:p>
                    <a:p>
                      <a:pPr algn="ctr">
                        <a:tabLst>
                          <a:tab pos="2865755" algn="ctr"/>
                          <a:tab pos="5731510" algn="r"/>
                        </a:tabLst>
                      </a:pPr>
                      <a:r>
                        <a:rPr lang="en-US" sz="3600" b="1" kern="100" dirty="0">
                          <a:solidFill>
                            <a:schemeClr val="bg1"/>
                          </a:solidFill>
                          <a:effectLst/>
                        </a:rPr>
                        <a:t>Health Care System Organization and Leadership</a:t>
                      </a:r>
                      <a:endParaRPr lang="en-GB" sz="3600" kern="1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264112554"/>
                  </a:ext>
                </a:extLst>
              </a:tr>
            </a:tbl>
          </a:graphicData>
        </a:graphic>
      </p:graphicFrame>
    </p:spTree>
    <p:extLst>
      <p:ext uri="{BB962C8B-B14F-4D97-AF65-F5344CB8AC3E}">
        <p14:creationId xmlns:p14="http://schemas.microsoft.com/office/powerpoint/2010/main" val="3720944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12D0476-FB49-9503-7E4B-475A5BA1FA57}"/>
              </a:ext>
            </a:extLst>
          </p:cNvPr>
          <p:cNvSpPr>
            <a:spLocks noGrp="1"/>
          </p:cNvSpPr>
          <p:nvPr>
            <p:ph idx="1"/>
          </p:nvPr>
        </p:nvSpPr>
        <p:spPr>
          <a:xfrm>
            <a:off x="114300" y="0"/>
            <a:ext cx="11468100" cy="5517233"/>
          </a:xfrm>
        </p:spPr>
        <p:txBody>
          <a:bodyPr>
            <a:normAutofit fontScale="62500" lnSpcReduction="20000"/>
          </a:bodyPr>
          <a:lstStyle/>
          <a:p>
            <a:pPr marL="0" indent="0">
              <a:buNone/>
            </a:pPr>
            <a:r>
              <a:rPr lang="en-GB" b="1" dirty="0"/>
              <a:t>Session Aim</a:t>
            </a:r>
          </a:p>
          <a:p>
            <a:pPr marL="0" indent="0">
              <a:buNone/>
            </a:pPr>
            <a:r>
              <a:rPr lang="en-GB" dirty="0"/>
              <a:t>To explore and evaluate the impact of different leadership styles- autocratic, democratic, and laissez-faire- within healthcare settings, especially the NHS, and understand when and how to apply them effectively for improved team performance and patient outcomes.</a:t>
            </a:r>
          </a:p>
          <a:p>
            <a:pPr marL="0" indent="0">
              <a:buNone/>
            </a:pPr>
            <a:endParaRPr lang="en-GB" dirty="0"/>
          </a:p>
          <a:p>
            <a:pPr marL="0" indent="0">
              <a:buNone/>
            </a:pPr>
            <a:r>
              <a:rPr lang="en-GB" b="1" dirty="0"/>
              <a:t>Session Objectives</a:t>
            </a:r>
          </a:p>
          <a:p>
            <a:pPr marL="0" indent="0">
              <a:buNone/>
            </a:pPr>
            <a:endParaRPr lang="en-GB" dirty="0"/>
          </a:p>
          <a:p>
            <a:pPr marL="0" indent="0">
              <a:buNone/>
            </a:pPr>
            <a:r>
              <a:rPr lang="en-GB" dirty="0"/>
              <a:t>By the end of this session, participants will be able to:</a:t>
            </a:r>
          </a:p>
          <a:p>
            <a:r>
              <a:rPr lang="en-GB" dirty="0"/>
              <a:t>Define and distinguish between autocratic, democratic, and laissez-faire leadership styles.</a:t>
            </a:r>
          </a:p>
          <a:p>
            <a:r>
              <a:rPr lang="en-GB" dirty="0" err="1"/>
              <a:t>Analyze</a:t>
            </a:r>
            <a:r>
              <a:rPr lang="en-GB" dirty="0"/>
              <a:t> real-world NHS case examples to evaluate the strengths, weaknesses, and contextual relevance of each leadership style.</a:t>
            </a:r>
          </a:p>
          <a:p>
            <a:r>
              <a:rPr lang="en-GB" dirty="0"/>
              <a:t>Understand the implications of leadership style on team dynamics, patient safety, innovation, and staff morale.</a:t>
            </a:r>
          </a:p>
          <a:p>
            <a:r>
              <a:rPr lang="en-GB" dirty="0"/>
              <a:t>Apply appropriate leadership styles to specific healthcare scenarios through group-based problem-solving activities.</a:t>
            </a:r>
          </a:p>
          <a:p>
            <a:r>
              <a:rPr lang="en-GB" dirty="0"/>
              <a:t>Critically reflect on the risks and benefits of different leadership approaches in high-pressure or complex healthcare environments.</a:t>
            </a:r>
          </a:p>
          <a:p>
            <a:r>
              <a:rPr lang="en-GB" dirty="0"/>
              <a:t>Develop insights into balanced leadership, integrating the need for autonomy with accountability and oversight in modern health systems.</a:t>
            </a:r>
          </a:p>
        </p:txBody>
      </p:sp>
    </p:spTree>
    <p:extLst>
      <p:ext uri="{BB962C8B-B14F-4D97-AF65-F5344CB8AC3E}">
        <p14:creationId xmlns:p14="http://schemas.microsoft.com/office/powerpoint/2010/main" val="4179640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83413-EEF5-9F9F-56F0-61B98B9E819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3162C3E-AC02-7E36-ECE6-D516A57195EC}"/>
              </a:ext>
            </a:extLst>
          </p:cNvPr>
          <p:cNvSpPr>
            <a:spLocks noGrp="1"/>
          </p:cNvSpPr>
          <p:nvPr>
            <p:ph idx="1"/>
          </p:nvPr>
        </p:nvSpPr>
        <p:spPr/>
        <p:txBody>
          <a:bodyPr/>
          <a:lstStyle/>
          <a:p>
            <a:r>
              <a:rPr lang="en-GB" b="1" i="1" dirty="0"/>
              <a:t>Icebreaker</a:t>
            </a:r>
            <a:r>
              <a:rPr lang="en-GB" dirty="0"/>
              <a:t> – If you had to lead a team tomorrow during a public health emergency, what’s your first instinct?</a:t>
            </a:r>
          </a:p>
        </p:txBody>
      </p:sp>
    </p:spTree>
    <p:extLst>
      <p:ext uri="{BB962C8B-B14F-4D97-AF65-F5344CB8AC3E}">
        <p14:creationId xmlns:p14="http://schemas.microsoft.com/office/powerpoint/2010/main" val="28876156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2661672-9484-1098-12E1-A61DBEE12398}"/>
              </a:ext>
            </a:extLst>
          </p:cNvPr>
          <p:cNvSpPr>
            <a:spLocks noGrp="1"/>
          </p:cNvSpPr>
          <p:nvPr>
            <p:ph type="title"/>
          </p:nvPr>
        </p:nvSpPr>
        <p:spPr/>
        <p:txBody>
          <a:bodyPr/>
          <a:lstStyle/>
          <a:p>
            <a:r>
              <a:rPr lang="en-GB" dirty="0"/>
              <a:t>Autocratic Leadership</a:t>
            </a:r>
          </a:p>
        </p:txBody>
      </p:sp>
      <p:sp>
        <p:nvSpPr>
          <p:cNvPr id="6" name="Content Placeholder 5">
            <a:extLst>
              <a:ext uri="{FF2B5EF4-FFF2-40B4-BE49-F238E27FC236}">
                <a16:creationId xmlns:a16="http://schemas.microsoft.com/office/drawing/2014/main" id="{A47CAA1D-A5F8-5A1D-54E6-3AE6E06FDF4A}"/>
              </a:ext>
            </a:extLst>
          </p:cNvPr>
          <p:cNvSpPr>
            <a:spLocks noGrp="1"/>
          </p:cNvSpPr>
          <p:nvPr>
            <p:ph idx="1"/>
          </p:nvPr>
        </p:nvSpPr>
        <p:spPr/>
        <p:txBody>
          <a:bodyPr>
            <a:normAutofit fontScale="70000" lnSpcReduction="20000"/>
          </a:bodyPr>
          <a:lstStyle/>
          <a:p>
            <a:r>
              <a:rPr lang="en-GB" dirty="0"/>
              <a:t>Definition: Autocratic (authoritarian) leadership is a command-and-control style where the leader makes decisions unilaterally and expects strict compliance . </a:t>
            </a:r>
          </a:p>
          <a:p>
            <a:r>
              <a:rPr lang="en-GB" dirty="0"/>
              <a:t>The leader provides clear directives (“Do as I say”) and little input from others . </a:t>
            </a:r>
          </a:p>
          <a:p>
            <a:r>
              <a:rPr lang="en-GB" dirty="0"/>
              <a:t>This style can speed up decision-making but often stifles team input and morale . </a:t>
            </a:r>
          </a:p>
          <a:p>
            <a:r>
              <a:rPr lang="en-GB" dirty="0"/>
              <a:t>It is used less in modern NHS settings except in urgent situations when quick, decisive action is needed . </a:t>
            </a:r>
          </a:p>
          <a:p>
            <a:pPr marL="0" indent="0">
              <a:buNone/>
            </a:pPr>
            <a:endParaRPr lang="en-GB" dirty="0"/>
          </a:p>
          <a:p>
            <a:pPr>
              <a:buFont typeface="Wingdings" panose="05000000000000000000" pitchFamily="2" charset="2"/>
              <a:buChar char="v"/>
            </a:pPr>
            <a:r>
              <a:rPr lang="en-GB" b="1" dirty="0"/>
              <a:t>Key Traits: </a:t>
            </a:r>
            <a:r>
              <a:rPr lang="en-GB" dirty="0"/>
              <a:t>Centralized authority, clear instructions, close supervision. </a:t>
            </a:r>
          </a:p>
          <a:p>
            <a:pPr>
              <a:buFont typeface="Wingdings" panose="05000000000000000000" pitchFamily="2" charset="2"/>
              <a:buChar char="Ø"/>
            </a:pPr>
            <a:r>
              <a:rPr lang="en-GB" dirty="0"/>
              <a:t>Team members have defined roles but little autonomy . </a:t>
            </a:r>
          </a:p>
          <a:p>
            <a:pPr>
              <a:buFont typeface="Wingdings" panose="05000000000000000000" pitchFamily="2" charset="2"/>
              <a:buChar char="Ø"/>
            </a:pPr>
            <a:r>
              <a:rPr lang="en-GB" dirty="0"/>
              <a:t>Creativity and feedback may be discouraged in this style</a:t>
            </a:r>
          </a:p>
          <a:p>
            <a:pPr marL="0" indent="0">
              <a:buNone/>
            </a:pPr>
            <a:endParaRPr lang="en-GB" dirty="0"/>
          </a:p>
        </p:txBody>
      </p:sp>
    </p:spTree>
    <p:extLst>
      <p:ext uri="{BB962C8B-B14F-4D97-AF65-F5344CB8AC3E}">
        <p14:creationId xmlns:p14="http://schemas.microsoft.com/office/powerpoint/2010/main" val="31003842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D7EFA-6F7D-9F46-CA9A-09BF02E8F4A2}"/>
              </a:ext>
            </a:extLst>
          </p:cNvPr>
          <p:cNvSpPr>
            <a:spLocks noGrp="1"/>
          </p:cNvSpPr>
          <p:nvPr>
            <p:ph type="title"/>
          </p:nvPr>
        </p:nvSpPr>
        <p:spPr/>
        <p:txBody>
          <a:bodyPr/>
          <a:lstStyle/>
          <a:p>
            <a:r>
              <a:rPr lang="en-GB" dirty="0"/>
              <a:t>Autocratic Leadership</a:t>
            </a:r>
          </a:p>
        </p:txBody>
      </p:sp>
      <p:sp>
        <p:nvSpPr>
          <p:cNvPr id="3" name="Content Placeholder 2">
            <a:extLst>
              <a:ext uri="{FF2B5EF4-FFF2-40B4-BE49-F238E27FC236}">
                <a16:creationId xmlns:a16="http://schemas.microsoft.com/office/drawing/2014/main" id="{D12F69D8-C4EA-0B09-8DF7-816F24C26296}"/>
              </a:ext>
            </a:extLst>
          </p:cNvPr>
          <p:cNvSpPr>
            <a:spLocks noGrp="1"/>
          </p:cNvSpPr>
          <p:nvPr>
            <p:ph idx="1"/>
          </p:nvPr>
        </p:nvSpPr>
        <p:spPr/>
        <p:txBody>
          <a:bodyPr>
            <a:normAutofit/>
          </a:bodyPr>
          <a:lstStyle/>
          <a:p>
            <a:r>
              <a:rPr lang="en-GB" dirty="0"/>
              <a:t>In groups of 4, let us read this extract and share the key points in the whole class discussion. The whole class discussion will focus on the pros and cons of autocratic leadership.</a:t>
            </a:r>
            <a:endParaRPr lang="en-GB" dirty="0">
              <a:hlinkClick r:id="rId2"/>
            </a:endParaRPr>
          </a:p>
          <a:p>
            <a:r>
              <a:rPr lang="en-GB" dirty="0">
                <a:hlinkClick r:id="rId2"/>
              </a:rPr>
              <a:t>Autocratic Leadership Style: Definition, Examples, Pros &amp; Cons</a:t>
            </a:r>
            <a:endParaRPr lang="en-GB" dirty="0"/>
          </a:p>
        </p:txBody>
      </p:sp>
    </p:spTree>
    <p:extLst>
      <p:ext uri="{BB962C8B-B14F-4D97-AF65-F5344CB8AC3E}">
        <p14:creationId xmlns:p14="http://schemas.microsoft.com/office/powerpoint/2010/main" val="26908252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large building with a large glass roof&#10;&#10;AI-generated content may be incorrect.">
            <a:extLst>
              <a:ext uri="{FF2B5EF4-FFF2-40B4-BE49-F238E27FC236}">
                <a16:creationId xmlns:a16="http://schemas.microsoft.com/office/drawing/2014/main" id="{2B861045-E183-578D-F273-94934FAE6DA1}"/>
              </a:ext>
            </a:extLst>
          </p:cNvPr>
          <p:cNvPicPr>
            <a:picLocks noGrp="1" noChangeAspect="1"/>
          </p:cNvPicPr>
          <p:nvPr>
            <p:ph sz="half" idx="1"/>
          </p:nvPr>
        </p:nvPicPr>
        <p:blipFill>
          <a:blip r:embed="rId2"/>
          <a:stretch>
            <a:fillRect/>
          </a:stretch>
        </p:blipFill>
        <p:spPr>
          <a:xfrm>
            <a:off x="642640" y="1600201"/>
            <a:ext cx="5318720" cy="3989040"/>
          </a:xfrm>
          <a:prstGeom prst="rect">
            <a:avLst/>
          </a:prstGeom>
          <a:noFill/>
        </p:spPr>
      </p:pic>
      <p:sp>
        <p:nvSpPr>
          <p:cNvPr id="12" name="Content Placeholder 3">
            <a:extLst>
              <a:ext uri="{FF2B5EF4-FFF2-40B4-BE49-F238E27FC236}">
                <a16:creationId xmlns:a16="http://schemas.microsoft.com/office/drawing/2014/main" id="{13ABFABD-DD5B-356E-4B43-C3975F94BB5D}"/>
              </a:ext>
            </a:extLst>
          </p:cNvPr>
          <p:cNvSpPr>
            <a:spLocks noGrp="1"/>
          </p:cNvSpPr>
          <p:nvPr>
            <p:ph sz="half" idx="2"/>
          </p:nvPr>
        </p:nvSpPr>
        <p:spPr>
          <a:xfrm>
            <a:off x="6197600" y="1600201"/>
            <a:ext cx="5384800" cy="3989040"/>
          </a:xfrm>
        </p:spPr>
        <p:txBody>
          <a:bodyPr/>
          <a:lstStyle/>
          <a:p>
            <a:r>
              <a:rPr lang="en-GB" dirty="0"/>
              <a:t>Figure: NHS Nightingale Hospital (London) was rapidly built in 9 days with a centralized, top-down approach during the COVID-19 crisis.</a:t>
            </a:r>
            <a:endParaRPr lang="en-US" dirty="0"/>
          </a:p>
        </p:txBody>
      </p:sp>
    </p:spTree>
    <p:extLst>
      <p:ext uri="{BB962C8B-B14F-4D97-AF65-F5344CB8AC3E}">
        <p14:creationId xmlns:p14="http://schemas.microsoft.com/office/powerpoint/2010/main" val="13902263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7176B3-C161-0D88-37FD-A41F003A197A}"/>
              </a:ext>
            </a:extLst>
          </p:cNvPr>
          <p:cNvSpPr>
            <a:spLocks noGrp="1"/>
          </p:cNvSpPr>
          <p:nvPr>
            <p:ph sz="half" idx="2"/>
          </p:nvPr>
        </p:nvSpPr>
        <p:spPr>
          <a:xfrm>
            <a:off x="274320" y="80010"/>
            <a:ext cx="5722197" cy="5509231"/>
          </a:xfrm>
        </p:spPr>
        <p:txBody>
          <a:bodyPr>
            <a:normAutofit/>
          </a:bodyPr>
          <a:lstStyle/>
          <a:p>
            <a:pPr marL="0" indent="0">
              <a:lnSpc>
                <a:spcPct val="90000"/>
              </a:lnSpc>
              <a:buNone/>
            </a:pPr>
            <a:r>
              <a:rPr lang="en-GB" sz="1400" dirty="0"/>
              <a:t>When Useful: Emergencies or crises when time is critical. E.g., during a fire or disaster scenario one person must direct others swiftly without debate . The NHS sometimes employs autocratic command structures in crisis response (such as rapid pandemic measures). </a:t>
            </a:r>
          </a:p>
          <a:p>
            <a:pPr marL="0" indent="0">
              <a:lnSpc>
                <a:spcPct val="90000"/>
              </a:lnSpc>
              <a:buNone/>
            </a:pPr>
            <a:endParaRPr lang="en-GB" sz="1400" dirty="0"/>
          </a:p>
          <a:p>
            <a:pPr marL="0" indent="0">
              <a:lnSpc>
                <a:spcPct val="90000"/>
              </a:lnSpc>
              <a:buNone/>
            </a:pPr>
            <a:r>
              <a:rPr lang="en-GB" sz="1400" dirty="0"/>
              <a:t>NHS Example: COVID-19 Response (2020): NHS England’s top-down decision-making enabled the Nightingale field hospitals to be built at record pace. In London, 500 fully-equipped ICU beds were installed in 9 days (with capacity for 4,000) by military and NHS teams working under clear, autocratic coordination . This centralized leadership allowed urgent mobilization of</a:t>
            </a:r>
          </a:p>
          <a:p>
            <a:pPr marL="0" indent="0">
              <a:lnSpc>
                <a:spcPct val="90000"/>
              </a:lnSpc>
              <a:buNone/>
            </a:pPr>
            <a:r>
              <a:rPr lang="en-GB" sz="1400" dirty="0"/>
              <a:t>resources.</a:t>
            </a:r>
          </a:p>
          <a:p>
            <a:pPr marL="0" indent="0">
              <a:lnSpc>
                <a:spcPct val="90000"/>
              </a:lnSpc>
              <a:buNone/>
            </a:pPr>
            <a:r>
              <a:rPr lang="en-GB" sz="1400" dirty="0"/>
              <a:t>Another example is historical NHS management culture – Mid Staffordshire Trust’s scandal (2005–2009) where a bullying, target-driven autocratic culture prevailed .</a:t>
            </a:r>
          </a:p>
          <a:p>
            <a:pPr marL="0" indent="0">
              <a:lnSpc>
                <a:spcPct val="90000"/>
              </a:lnSpc>
              <a:buNone/>
            </a:pPr>
            <a:r>
              <a:rPr lang="en-GB" sz="1400" dirty="0"/>
              <a:t>Leadership was overly focused on meeting targets and silencing criticism, contributing to appalling care. An inquiry estimated 400–1,200 excess patient deaths occurred due to poor care during that period . Francis (2013) noted the “command-and-control” style at Mid Staffs created a climate of fear, denial, and lack of transparency . This shows how autocratic leadership, when misused, can harm staff morale and patient outcomes. On the other hand, in the right context (crisis management), it can produce swift, coordinated results.</a:t>
            </a:r>
          </a:p>
          <a:p>
            <a:pPr>
              <a:lnSpc>
                <a:spcPct val="90000"/>
              </a:lnSpc>
            </a:pPr>
            <a:endParaRPr lang="en-GB" sz="1000" dirty="0"/>
          </a:p>
        </p:txBody>
      </p:sp>
      <p:sp>
        <p:nvSpPr>
          <p:cNvPr id="13" name="Text Placeholder 4">
            <a:extLst>
              <a:ext uri="{FF2B5EF4-FFF2-40B4-BE49-F238E27FC236}">
                <a16:creationId xmlns:a16="http://schemas.microsoft.com/office/drawing/2014/main" id="{335A21D4-197E-7DC9-32A1-89AC0CF94181}"/>
              </a:ext>
            </a:extLst>
          </p:cNvPr>
          <p:cNvSpPr>
            <a:spLocks noGrp="1"/>
          </p:cNvSpPr>
          <p:nvPr>
            <p:ph type="body" sz="quarter" idx="3"/>
          </p:nvPr>
        </p:nvSpPr>
        <p:spPr>
          <a:xfrm>
            <a:off x="6195910" y="186373"/>
            <a:ext cx="5389033" cy="639762"/>
          </a:xfrm>
        </p:spPr>
        <p:txBody>
          <a:bodyPr anchor="b">
            <a:normAutofit/>
          </a:bodyPr>
          <a:lstStyle/>
          <a:p>
            <a:r>
              <a:rPr lang="en-US" b="0" dirty="0"/>
              <a:t>Nightingale hospital- London</a:t>
            </a:r>
          </a:p>
        </p:txBody>
      </p:sp>
      <p:pic>
        <p:nvPicPr>
          <p:cNvPr id="4" name="Picture 3">
            <a:extLst>
              <a:ext uri="{FF2B5EF4-FFF2-40B4-BE49-F238E27FC236}">
                <a16:creationId xmlns:a16="http://schemas.microsoft.com/office/drawing/2014/main" id="{59393AB7-DE5B-8DCE-EA1D-7EFF4518B77B}"/>
              </a:ext>
            </a:extLst>
          </p:cNvPr>
          <p:cNvPicPr>
            <a:picLocks noChangeAspect="1"/>
          </p:cNvPicPr>
          <p:nvPr/>
        </p:nvPicPr>
        <p:blipFill>
          <a:blip r:embed="rId2"/>
          <a:srcRect t="2981" r="3" b="12544"/>
          <a:stretch>
            <a:fillRect/>
          </a:stretch>
        </p:blipFill>
        <p:spPr>
          <a:xfrm>
            <a:off x="6195485" y="1127442"/>
            <a:ext cx="5388987" cy="3414365"/>
          </a:xfrm>
          <a:prstGeom prst="rect">
            <a:avLst/>
          </a:prstGeom>
          <a:noFill/>
        </p:spPr>
      </p:pic>
    </p:spTree>
    <p:extLst>
      <p:ext uri="{BB962C8B-B14F-4D97-AF65-F5344CB8AC3E}">
        <p14:creationId xmlns:p14="http://schemas.microsoft.com/office/powerpoint/2010/main" val="1845562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D5BB57-2612-2641-0539-5A7F5C986E93}"/>
              </a:ext>
            </a:extLst>
          </p:cNvPr>
          <p:cNvSpPr>
            <a:spLocks noGrp="1"/>
          </p:cNvSpPr>
          <p:nvPr>
            <p:ph type="title"/>
          </p:nvPr>
        </p:nvSpPr>
        <p:spPr/>
        <p:txBody>
          <a:bodyPr/>
          <a:lstStyle/>
          <a:p>
            <a:r>
              <a:rPr lang="en-GB" dirty="0"/>
              <a:t>Democratic</a:t>
            </a:r>
          </a:p>
        </p:txBody>
      </p:sp>
      <p:sp>
        <p:nvSpPr>
          <p:cNvPr id="3" name="Content Placeholder 2">
            <a:extLst>
              <a:ext uri="{FF2B5EF4-FFF2-40B4-BE49-F238E27FC236}">
                <a16:creationId xmlns:a16="http://schemas.microsoft.com/office/drawing/2014/main" id="{3CDD51A5-ADE9-26CF-4FAF-AFD06F39515D}"/>
              </a:ext>
            </a:extLst>
          </p:cNvPr>
          <p:cNvSpPr>
            <a:spLocks noGrp="1"/>
          </p:cNvSpPr>
          <p:nvPr>
            <p:ph idx="1"/>
          </p:nvPr>
        </p:nvSpPr>
        <p:spPr>
          <a:xfrm>
            <a:off x="609600" y="1378226"/>
            <a:ext cx="10972800" cy="4253948"/>
          </a:xfrm>
        </p:spPr>
        <p:txBody>
          <a:bodyPr>
            <a:normAutofit fontScale="55000" lnSpcReduction="20000"/>
          </a:bodyPr>
          <a:lstStyle/>
          <a:p>
            <a:pPr marL="0" indent="0">
              <a:buNone/>
            </a:pPr>
            <a:r>
              <a:rPr lang="en-GB" b="1" dirty="0"/>
              <a:t>Definition: </a:t>
            </a:r>
            <a:r>
              <a:rPr lang="en-GB" dirty="0"/>
              <a:t>Democratic (participative) leadership is a collaborative style where the leader actively involves team members in decision-making . </a:t>
            </a:r>
          </a:p>
          <a:p>
            <a:r>
              <a:rPr lang="en-GB" dirty="0"/>
              <a:t>Ideas and feedback are encouraged, and the leader acts as a facilitator, guiding the group to consensus. </a:t>
            </a:r>
          </a:p>
          <a:p>
            <a:r>
              <a:rPr lang="en-GB" dirty="0"/>
              <a:t>Communication is two-way, and authority is shared to a degree. </a:t>
            </a:r>
          </a:p>
          <a:p>
            <a:r>
              <a:rPr lang="en-GB" dirty="0"/>
              <a:t>This style is common in healthcare teams, as it leverages multidisciplinary expertise and improves staff ownership of decisions. </a:t>
            </a:r>
          </a:p>
          <a:p>
            <a:r>
              <a:rPr lang="en-GB" dirty="0"/>
              <a:t>It generally boosts morale and innovation, though decision making may be slower than in an autocratic approach.</a:t>
            </a:r>
          </a:p>
          <a:p>
            <a:pPr marL="0" indent="0">
              <a:buNone/>
            </a:pPr>
            <a:endParaRPr lang="en-GB" dirty="0"/>
          </a:p>
          <a:p>
            <a:pPr>
              <a:buFont typeface="Wingdings" panose="05000000000000000000" pitchFamily="2" charset="2"/>
              <a:buChar char="v"/>
            </a:pPr>
            <a:r>
              <a:rPr lang="en-GB" b="1" dirty="0"/>
              <a:t>Key Traits: </a:t>
            </a:r>
            <a:r>
              <a:rPr lang="en-GB" dirty="0"/>
              <a:t>Inclusive discussions, team meetings for input, voting or consensus on important decisions. </a:t>
            </a:r>
          </a:p>
          <a:p>
            <a:pPr>
              <a:buFont typeface="Wingdings" panose="05000000000000000000" pitchFamily="2" charset="2"/>
              <a:buChar char="Ø"/>
            </a:pPr>
            <a:r>
              <a:rPr lang="en-GB" dirty="0"/>
              <a:t>The leader still makes final decisions but values others’ contributions. </a:t>
            </a:r>
          </a:p>
          <a:p>
            <a:pPr>
              <a:buFont typeface="Wingdings" panose="05000000000000000000" pitchFamily="2" charset="2"/>
              <a:buChar char="Ø"/>
            </a:pPr>
            <a:r>
              <a:rPr lang="en-GB" dirty="0"/>
              <a:t>This often leads to higher engagement and satisfaction among staff . </a:t>
            </a:r>
          </a:p>
          <a:p>
            <a:pPr>
              <a:buFont typeface="Wingdings" panose="05000000000000000000" pitchFamily="2" charset="2"/>
              <a:buChar char="Ø"/>
            </a:pPr>
            <a:endParaRPr lang="en-GB" dirty="0"/>
          </a:p>
          <a:p>
            <a:pPr>
              <a:buFont typeface="Wingdings" panose="05000000000000000000" pitchFamily="2" charset="2"/>
              <a:buChar char="Ø"/>
            </a:pPr>
            <a:r>
              <a:rPr lang="en-GB" dirty="0"/>
              <a:t>The following video summarises key points about autocratic vs democratic leadership in nursing. Let us watch and have a whole class discussion on this: </a:t>
            </a:r>
            <a:r>
              <a:rPr lang="en-GB" dirty="0">
                <a:hlinkClick r:id="rId3"/>
              </a:rPr>
              <a:t>Autocratic vs. Democratic Leadership Styles in Nursing - Essay Example</a:t>
            </a:r>
            <a:endParaRPr lang="en-GB" dirty="0"/>
          </a:p>
          <a:p>
            <a:pPr marL="0" indent="0">
              <a:buNone/>
            </a:pPr>
            <a:endParaRPr lang="en-GB" dirty="0"/>
          </a:p>
        </p:txBody>
      </p:sp>
    </p:spTree>
    <p:extLst>
      <p:ext uri="{BB962C8B-B14F-4D97-AF65-F5344CB8AC3E}">
        <p14:creationId xmlns:p14="http://schemas.microsoft.com/office/powerpoint/2010/main" val="42160219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B33A378-EB1A-6B5A-60A2-C10E38908167}"/>
              </a:ext>
            </a:extLst>
          </p:cNvPr>
          <p:cNvPicPr>
            <a:picLocks noChangeAspect="1"/>
          </p:cNvPicPr>
          <p:nvPr/>
        </p:nvPicPr>
        <p:blipFill>
          <a:blip r:embed="rId3"/>
          <a:srcRect b="10359"/>
          <a:stretch>
            <a:fillRect/>
          </a:stretch>
        </p:blipFill>
        <p:spPr>
          <a:xfrm>
            <a:off x="20" y="10"/>
            <a:ext cx="12191980" cy="6857990"/>
          </a:xfrm>
          <a:prstGeom prst="rect">
            <a:avLst/>
          </a:prstGeom>
          <a:noFill/>
        </p:spPr>
      </p:pic>
    </p:spTree>
    <p:extLst>
      <p:ext uri="{BB962C8B-B14F-4D97-AF65-F5344CB8AC3E}">
        <p14:creationId xmlns:p14="http://schemas.microsoft.com/office/powerpoint/2010/main" val="15909057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55B4A-9139-68E2-A6F9-C1D4B3DA07F0}"/>
              </a:ext>
            </a:extLst>
          </p:cNvPr>
          <p:cNvSpPr>
            <a:spLocks noGrp="1"/>
          </p:cNvSpPr>
          <p:nvPr>
            <p:ph type="title"/>
          </p:nvPr>
        </p:nvSpPr>
        <p:spPr/>
        <p:txBody>
          <a:bodyPr/>
          <a:lstStyle/>
          <a:p>
            <a:r>
              <a:rPr lang="en-GB" dirty="0"/>
              <a:t>Benefits of Democratic Leadership</a:t>
            </a:r>
          </a:p>
        </p:txBody>
      </p:sp>
      <p:sp>
        <p:nvSpPr>
          <p:cNvPr id="3" name="Content Placeholder 2">
            <a:extLst>
              <a:ext uri="{FF2B5EF4-FFF2-40B4-BE49-F238E27FC236}">
                <a16:creationId xmlns:a16="http://schemas.microsoft.com/office/drawing/2014/main" id="{FC96482F-0201-D887-F9CB-3F038BD05859}"/>
              </a:ext>
            </a:extLst>
          </p:cNvPr>
          <p:cNvSpPr>
            <a:spLocks noGrp="1"/>
          </p:cNvSpPr>
          <p:nvPr>
            <p:ph idx="1"/>
          </p:nvPr>
        </p:nvSpPr>
        <p:spPr/>
        <p:txBody>
          <a:bodyPr>
            <a:normAutofit fontScale="85000" lnSpcReduction="20000"/>
          </a:bodyPr>
          <a:lstStyle/>
          <a:p>
            <a:r>
              <a:rPr lang="en-GB" b="1" dirty="0"/>
              <a:t>Benefits: </a:t>
            </a:r>
            <a:r>
              <a:rPr lang="en-GB" dirty="0"/>
              <a:t>Research in nursing shows that staff prefer managers who are participative, empowering, and emotionally intelligent, leading to better team cohesion, lower stress levels, and higher self-efficacy . </a:t>
            </a:r>
          </a:p>
          <a:p>
            <a:r>
              <a:rPr lang="en-GB" dirty="0"/>
              <a:t>In NHS settings, democratic leadership has been linked to positive outcomes like higher staff motivation and better patient care quality. </a:t>
            </a:r>
          </a:p>
          <a:p>
            <a:r>
              <a:rPr lang="en-GB" dirty="0"/>
              <a:t>It aligns with the NHS’s push for inclusive and compassionate leadership (as emphasized in the NHS People Plan). </a:t>
            </a:r>
          </a:p>
          <a:p>
            <a:r>
              <a:rPr lang="en-GB" dirty="0"/>
              <a:t>NHS Example: Many NHS trusts now use democratic approaches</a:t>
            </a:r>
          </a:p>
          <a:p>
            <a:r>
              <a:rPr lang="en-GB" dirty="0"/>
              <a:t>through staff forums, interdisciplinary committees, and “ward councils.”</a:t>
            </a:r>
          </a:p>
          <a:p>
            <a:endParaRPr lang="en-GB" dirty="0"/>
          </a:p>
        </p:txBody>
      </p:sp>
    </p:spTree>
    <p:extLst>
      <p:ext uri="{BB962C8B-B14F-4D97-AF65-F5344CB8AC3E}">
        <p14:creationId xmlns:p14="http://schemas.microsoft.com/office/powerpoint/2010/main" val="20217088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5AED28-C53F-42E6-8C29-529FD855C3B6}"/>
              </a:ext>
            </a:extLst>
          </p:cNvPr>
          <p:cNvSpPr>
            <a:spLocks noGrp="1"/>
          </p:cNvSpPr>
          <p:nvPr>
            <p:ph type="title"/>
          </p:nvPr>
        </p:nvSpPr>
        <p:spPr/>
        <p:txBody>
          <a:bodyPr/>
          <a:lstStyle/>
          <a:p>
            <a:r>
              <a:rPr lang="en-GB" dirty="0"/>
              <a:t>Democratic Leadership</a:t>
            </a:r>
          </a:p>
        </p:txBody>
      </p:sp>
      <p:sp>
        <p:nvSpPr>
          <p:cNvPr id="3" name="Content Placeholder 2">
            <a:extLst>
              <a:ext uri="{FF2B5EF4-FFF2-40B4-BE49-F238E27FC236}">
                <a16:creationId xmlns:a16="http://schemas.microsoft.com/office/drawing/2014/main" id="{7A7CA90B-A298-2783-BFD3-29F80EFFF171}"/>
              </a:ext>
            </a:extLst>
          </p:cNvPr>
          <p:cNvSpPr>
            <a:spLocks noGrp="1"/>
          </p:cNvSpPr>
          <p:nvPr>
            <p:ph idx="1"/>
          </p:nvPr>
        </p:nvSpPr>
        <p:spPr>
          <a:xfrm>
            <a:off x="609600" y="1497496"/>
            <a:ext cx="10972800" cy="4134678"/>
          </a:xfrm>
        </p:spPr>
        <p:txBody>
          <a:bodyPr>
            <a:normAutofit fontScale="47500" lnSpcReduction="20000"/>
          </a:bodyPr>
          <a:lstStyle/>
          <a:p>
            <a:pPr marL="0" indent="0">
              <a:buNone/>
            </a:pPr>
            <a:endParaRPr lang="en-GB" dirty="0"/>
          </a:p>
          <a:p>
            <a:r>
              <a:rPr lang="en-GB" sz="3400" b="1" dirty="0"/>
              <a:t>For instance</a:t>
            </a:r>
            <a:r>
              <a:rPr lang="en-GB" sz="3400" dirty="0"/>
              <a:t>, Salford Royal NHS Foundation Trust is known for its highly engaged workforce and patient-safety culture. Leaders at Salford Royal consistently involved frontline clinicians in decision-making and quality improvement. </a:t>
            </a:r>
          </a:p>
          <a:p>
            <a:r>
              <a:rPr lang="en-GB" sz="3400" dirty="0"/>
              <a:t>As a result, the trust achieved one of the highest staff engagement levels and safest care records in the NHS . Outcomes under this inclusive leadership have been impressive – for example, after 2008 Salford Royal saw hospital-acquired infections plummet (96% reduction in MRSA, 90% reduction in C. diff), and a 46% drop in pressure ulcers. </a:t>
            </a:r>
          </a:p>
          <a:p>
            <a:r>
              <a:rPr lang="en-GB" sz="3400" dirty="0"/>
              <a:t>These stats reflect how democratic, team-oriented leadership (empowering staff to improve care) produced tangible quality improvements. </a:t>
            </a:r>
          </a:p>
          <a:p>
            <a:r>
              <a:rPr lang="en-GB" sz="3400" dirty="0"/>
              <a:t>Another example is the widespread use of multidisciplinary team meetings in NHS hospitals (for instance, in cancer care or intensive care units) where doctors, nurses, and allied health professionals jointly discuss and decide patient management plans. </a:t>
            </a:r>
          </a:p>
          <a:p>
            <a:r>
              <a:rPr lang="en-GB" sz="3400" dirty="0"/>
              <a:t>This collaborative approach ensures diverse perspectives are considered, improving patient outcomes and staff morale. </a:t>
            </a:r>
          </a:p>
          <a:p>
            <a:r>
              <a:rPr lang="en-GB" sz="3400" dirty="0"/>
              <a:t>Staff surveys in the NHS consistently show higher satisfaction in units where managers listen to and value employee input – employees who feel their voice is heard are more motivated to “go the extra mile”, contributing to better patient experiences.</a:t>
            </a:r>
          </a:p>
          <a:p>
            <a:pPr marL="0" indent="0">
              <a:buNone/>
            </a:pPr>
            <a:endParaRPr lang="en-GB" dirty="0"/>
          </a:p>
        </p:txBody>
      </p:sp>
    </p:spTree>
    <p:extLst>
      <p:ext uri="{BB962C8B-B14F-4D97-AF65-F5344CB8AC3E}">
        <p14:creationId xmlns:p14="http://schemas.microsoft.com/office/powerpoint/2010/main" val="17501935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A4849-D009-CBCE-476A-1149A8197C9A}"/>
              </a:ext>
            </a:extLst>
          </p:cNvPr>
          <p:cNvSpPr>
            <a:spLocks noGrp="1"/>
          </p:cNvSpPr>
          <p:nvPr>
            <p:ph type="title"/>
          </p:nvPr>
        </p:nvSpPr>
        <p:spPr/>
        <p:txBody>
          <a:bodyPr/>
          <a:lstStyle/>
          <a:p>
            <a:r>
              <a:rPr lang="en-GB" dirty="0"/>
              <a:t>Implementation of Democratic Leadership</a:t>
            </a:r>
          </a:p>
        </p:txBody>
      </p:sp>
      <p:sp>
        <p:nvSpPr>
          <p:cNvPr id="3" name="Content Placeholder 2">
            <a:extLst>
              <a:ext uri="{FF2B5EF4-FFF2-40B4-BE49-F238E27FC236}">
                <a16:creationId xmlns:a16="http://schemas.microsoft.com/office/drawing/2014/main" id="{2B08146D-2F6C-96C7-B90E-71E1BA570834}"/>
              </a:ext>
            </a:extLst>
          </p:cNvPr>
          <p:cNvSpPr>
            <a:spLocks noGrp="1"/>
          </p:cNvSpPr>
          <p:nvPr>
            <p:ph idx="1"/>
          </p:nvPr>
        </p:nvSpPr>
        <p:spPr/>
        <p:txBody>
          <a:bodyPr>
            <a:normAutofit fontScale="77500" lnSpcReduction="20000"/>
          </a:bodyPr>
          <a:lstStyle/>
          <a:p>
            <a:r>
              <a:rPr lang="en-GB" dirty="0"/>
              <a:t>Implementation: NHS England has built democratic principles into its leadership frameworks.</a:t>
            </a:r>
          </a:p>
          <a:p>
            <a:r>
              <a:rPr lang="en-GB" dirty="0"/>
              <a:t>The NHS Leadership Model encourages “Engaging the Team” and “Inspiring Shared Purpose, "which require leaders to involve staff in shaping goals and changes. </a:t>
            </a:r>
          </a:p>
          <a:p>
            <a:r>
              <a:rPr lang="en-GB" dirty="0"/>
              <a:t>Many hospital trusts hold regular open forums or “Ask the CEO” sessions to solicit ideas from staff at all levels. </a:t>
            </a:r>
          </a:p>
          <a:p>
            <a:r>
              <a:rPr lang="en-GB" dirty="0"/>
              <a:t>This inclusion fosters a culture of trust and continuous improvement. While democratic leadership can be time-intensive (decisions require discussion and buy-in), the payoff is improved staff engagement and innovation, which ultimately benefits patient care . </a:t>
            </a:r>
          </a:p>
          <a:p>
            <a:pPr marL="0" indent="0">
              <a:buNone/>
            </a:pPr>
            <a:endParaRPr lang="en-GB" dirty="0"/>
          </a:p>
        </p:txBody>
      </p:sp>
    </p:spTree>
    <p:extLst>
      <p:ext uri="{BB962C8B-B14F-4D97-AF65-F5344CB8AC3E}">
        <p14:creationId xmlns:p14="http://schemas.microsoft.com/office/powerpoint/2010/main" val="15938489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C7D65A-ACBB-C17F-64B2-92D7AA12A29E}"/>
              </a:ext>
            </a:extLst>
          </p:cNvPr>
          <p:cNvSpPr>
            <a:spLocks noGrp="1"/>
          </p:cNvSpPr>
          <p:nvPr>
            <p:ph type="title"/>
          </p:nvPr>
        </p:nvSpPr>
        <p:spPr/>
        <p:txBody>
          <a:bodyPr/>
          <a:lstStyle/>
          <a:p>
            <a:r>
              <a:rPr lang="en-GB" dirty="0"/>
              <a:t>Laissez-faire Leadership Style</a:t>
            </a:r>
          </a:p>
        </p:txBody>
      </p:sp>
      <p:sp>
        <p:nvSpPr>
          <p:cNvPr id="3" name="Content Placeholder 2">
            <a:extLst>
              <a:ext uri="{FF2B5EF4-FFF2-40B4-BE49-F238E27FC236}">
                <a16:creationId xmlns:a16="http://schemas.microsoft.com/office/drawing/2014/main" id="{09B5B7E3-CF0B-7A18-6266-61F08E54DBE3}"/>
              </a:ext>
            </a:extLst>
          </p:cNvPr>
          <p:cNvSpPr>
            <a:spLocks noGrp="1"/>
          </p:cNvSpPr>
          <p:nvPr>
            <p:ph idx="1"/>
          </p:nvPr>
        </p:nvSpPr>
        <p:spPr/>
        <p:txBody>
          <a:bodyPr>
            <a:normAutofit fontScale="62500" lnSpcReduction="20000"/>
          </a:bodyPr>
          <a:lstStyle/>
          <a:p>
            <a:r>
              <a:rPr lang="en-GB" b="1" dirty="0"/>
              <a:t>Definition:</a:t>
            </a:r>
            <a:r>
              <a:rPr lang="en-GB" dirty="0"/>
              <a:t> Laissez-faire (delegative) leadership is a hands-off style where the leader provides minimal direction and delegates decision-making to team members. </a:t>
            </a:r>
          </a:p>
          <a:p>
            <a:r>
              <a:rPr lang="en-GB" dirty="0"/>
              <a:t>Essentially, the leader steps back and allows the group to self-manage, offering support only when asked. </a:t>
            </a:r>
          </a:p>
          <a:p>
            <a:r>
              <a:rPr lang="en-GB" dirty="0"/>
              <a:t>This style works best with highly skilled, independent teams, but can falter if the team lacks clarity or motivation. </a:t>
            </a:r>
          </a:p>
          <a:p>
            <a:r>
              <a:rPr lang="en-GB" dirty="0"/>
              <a:t>In healthcare, laissez-faire leadership is the extreme opposite of autocratic – it grants freedom, but risks lack of coordination. </a:t>
            </a:r>
          </a:p>
          <a:p>
            <a:pPr>
              <a:buFont typeface="Wingdings" panose="05000000000000000000" pitchFamily="2" charset="2"/>
              <a:buChar char="v"/>
            </a:pPr>
            <a:r>
              <a:rPr lang="en-GB" b="1" dirty="0"/>
              <a:t>Key Traits: </a:t>
            </a:r>
            <a:r>
              <a:rPr lang="en-GB" dirty="0"/>
              <a:t>Little supervision or intervention from the leader; team members have full autonomy to make decisions in their areas. </a:t>
            </a:r>
          </a:p>
          <a:p>
            <a:pPr>
              <a:buFont typeface="Wingdings" panose="05000000000000000000" pitchFamily="2" charset="2"/>
              <a:buChar char="Ø"/>
            </a:pPr>
            <a:r>
              <a:rPr lang="en-GB" dirty="0"/>
              <a:t>There are few formal guidelines or policies enforced by leadership beyond broad goals. </a:t>
            </a:r>
          </a:p>
          <a:p>
            <a:pPr>
              <a:buFont typeface="Wingdings" panose="05000000000000000000" pitchFamily="2" charset="2"/>
              <a:buChar char="Ø"/>
            </a:pPr>
            <a:r>
              <a:rPr lang="en-GB" dirty="0"/>
              <a:t>Leaders may appear “absent” or unengaged, and they trust staff to know what to do.</a:t>
            </a:r>
          </a:p>
        </p:txBody>
      </p:sp>
    </p:spTree>
    <p:extLst>
      <p:ext uri="{BB962C8B-B14F-4D97-AF65-F5344CB8AC3E}">
        <p14:creationId xmlns:p14="http://schemas.microsoft.com/office/powerpoint/2010/main" val="22128923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2C262-1314-2D92-AB92-FF37E2FB8C14}"/>
              </a:ext>
            </a:extLst>
          </p:cNvPr>
          <p:cNvSpPr>
            <a:spLocks noGrp="1"/>
          </p:cNvSpPr>
          <p:nvPr>
            <p:ph type="title"/>
          </p:nvPr>
        </p:nvSpPr>
        <p:spPr/>
        <p:txBody>
          <a:bodyPr/>
          <a:lstStyle/>
          <a:p>
            <a:r>
              <a:rPr lang="en-GB" dirty="0"/>
              <a:t>Challenges of Laissez-faire</a:t>
            </a:r>
          </a:p>
        </p:txBody>
      </p:sp>
      <p:sp>
        <p:nvSpPr>
          <p:cNvPr id="3" name="Content Placeholder 2">
            <a:extLst>
              <a:ext uri="{FF2B5EF4-FFF2-40B4-BE49-F238E27FC236}">
                <a16:creationId xmlns:a16="http://schemas.microsoft.com/office/drawing/2014/main" id="{F1D1DBC7-D10A-9476-2428-DFAD8E7FDFCE}"/>
              </a:ext>
            </a:extLst>
          </p:cNvPr>
          <p:cNvSpPr>
            <a:spLocks noGrp="1"/>
          </p:cNvSpPr>
          <p:nvPr>
            <p:ph idx="1"/>
          </p:nvPr>
        </p:nvSpPr>
        <p:spPr/>
        <p:txBody>
          <a:bodyPr>
            <a:normAutofit/>
          </a:bodyPr>
          <a:lstStyle/>
          <a:p>
            <a:r>
              <a:rPr lang="en-GB" sz="2400" b="1" dirty="0"/>
              <a:t>Challenges: </a:t>
            </a:r>
            <a:r>
              <a:rPr lang="en-GB" sz="2400" dirty="0"/>
              <a:t>If team members are not self-driven or if roles are unclear, laissez-faire leadership can lead to confusion, low accountability, and poor performance. </a:t>
            </a:r>
          </a:p>
          <a:p>
            <a:r>
              <a:rPr lang="en-GB" sz="2400" dirty="0"/>
              <a:t>Studies indicate this style often results in the lowest productivity and morale of all three classic styles, especially in high stress fields like healthcare . </a:t>
            </a:r>
          </a:p>
          <a:p>
            <a:r>
              <a:rPr lang="en-GB" sz="2400" dirty="0"/>
              <a:t>In an NHS context, a lack of active leadership can mean important issues (like patient safety or staff disputes) go unaddressed.</a:t>
            </a:r>
          </a:p>
        </p:txBody>
      </p:sp>
    </p:spTree>
    <p:extLst>
      <p:ext uri="{BB962C8B-B14F-4D97-AF65-F5344CB8AC3E}">
        <p14:creationId xmlns:p14="http://schemas.microsoft.com/office/powerpoint/2010/main" val="38238368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DDAA54B0-A578-D1CC-C634-A84E910C4F9C}"/>
              </a:ext>
            </a:extLst>
          </p:cNvPr>
          <p:cNvSpPr>
            <a:spLocks noGrp="1"/>
          </p:cNvSpPr>
          <p:nvPr>
            <p:ph type="title"/>
          </p:nvPr>
        </p:nvSpPr>
        <p:spPr>
          <a:xfrm>
            <a:off x="609600" y="274638"/>
            <a:ext cx="10972800" cy="1143000"/>
          </a:xfrm>
        </p:spPr>
        <p:txBody>
          <a:bodyPr/>
          <a:lstStyle/>
          <a:p>
            <a:endParaRPr lang="en-US" dirty="0"/>
          </a:p>
        </p:txBody>
      </p:sp>
      <p:sp>
        <p:nvSpPr>
          <p:cNvPr id="3" name="Content Placeholder 2">
            <a:extLst>
              <a:ext uri="{FF2B5EF4-FFF2-40B4-BE49-F238E27FC236}">
                <a16:creationId xmlns:a16="http://schemas.microsoft.com/office/drawing/2014/main" id="{7F7C0666-B372-3960-0B00-D4BCFD08B76E}"/>
              </a:ext>
            </a:extLst>
          </p:cNvPr>
          <p:cNvSpPr>
            <a:spLocks noGrp="1"/>
          </p:cNvSpPr>
          <p:nvPr>
            <p:ph sz="half" idx="1"/>
          </p:nvPr>
        </p:nvSpPr>
        <p:spPr>
          <a:xfrm>
            <a:off x="609599" y="1600200"/>
            <a:ext cx="6294783" cy="4098235"/>
          </a:xfrm>
        </p:spPr>
        <p:txBody>
          <a:bodyPr>
            <a:normAutofit lnSpcReduction="10000"/>
          </a:bodyPr>
          <a:lstStyle/>
          <a:p>
            <a:pPr marL="0" indent="0">
              <a:lnSpc>
                <a:spcPct val="90000"/>
              </a:lnSpc>
              <a:buNone/>
            </a:pPr>
            <a:r>
              <a:rPr lang="en-GB" sz="1300" b="1" dirty="0"/>
              <a:t>NHS Example</a:t>
            </a:r>
            <a:r>
              <a:rPr lang="en-GB" sz="1300" dirty="0"/>
              <a:t>: </a:t>
            </a:r>
            <a:r>
              <a:rPr lang="en-GB" sz="1300" i="1" u="sng" dirty="0"/>
              <a:t>The case of </a:t>
            </a:r>
            <a:r>
              <a:rPr lang="en-GB" sz="1300" i="1" u="sng" dirty="0" err="1"/>
              <a:t>Dr.</a:t>
            </a:r>
            <a:r>
              <a:rPr lang="en-GB" sz="1300" i="1" u="sng" dirty="0"/>
              <a:t> Pippa </a:t>
            </a:r>
            <a:r>
              <a:rPr lang="en-GB" sz="1300" i="1" u="sng" dirty="0" err="1"/>
              <a:t>Stallworthy</a:t>
            </a:r>
            <a:r>
              <a:rPr lang="en-GB" sz="1300" i="1" u="sng" dirty="0"/>
              <a:t> at the South West London &amp; St George's Mental Health NHS Trust</a:t>
            </a:r>
            <a:r>
              <a:rPr lang="en-GB" sz="1300" dirty="0"/>
              <a:t>. </a:t>
            </a:r>
          </a:p>
          <a:p>
            <a:pPr>
              <a:lnSpc>
                <a:spcPct val="90000"/>
              </a:lnSpc>
            </a:pPr>
            <a:r>
              <a:rPr lang="en-GB" sz="1600" dirty="0"/>
              <a:t>Dr. </a:t>
            </a:r>
            <a:r>
              <a:rPr lang="en-GB" sz="1600" dirty="0" err="1"/>
              <a:t>Stallworthy</a:t>
            </a:r>
            <a:r>
              <a:rPr lang="en-GB" sz="1600" dirty="0"/>
              <a:t>, a consultant clinical psychologist and clinical lead for the Traumatic Stress Service, worked between 11 and 13 hours daily over an eight-month period due to a significant increase in patient referrals. Despite raising concerns about the unsustainable workload and requesting additional support, she felt "totally unsupported" by her superiors. </a:t>
            </a:r>
          </a:p>
          <a:p>
            <a:pPr>
              <a:lnSpc>
                <a:spcPct val="90000"/>
              </a:lnSpc>
            </a:pPr>
            <a:r>
              <a:rPr lang="en-GB" sz="1600" dirty="0"/>
              <a:t>This lack of managerial intervention and oversight is indicative of a laissez-faire leadership approach, where leaders provide minimal guidance and allow employees to make decisions independently.</a:t>
            </a:r>
          </a:p>
          <a:p>
            <a:pPr>
              <a:lnSpc>
                <a:spcPct val="90000"/>
              </a:lnSpc>
            </a:pPr>
            <a:r>
              <a:rPr lang="en-GB" sz="1600" dirty="0"/>
              <a:t>The employment tribunal found that the trust had breached its duty of care, leading to Dr. </a:t>
            </a:r>
            <a:r>
              <a:rPr lang="en-GB" sz="1600" dirty="0" err="1"/>
              <a:t>Stallworthy's</a:t>
            </a:r>
            <a:r>
              <a:rPr lang="en-GB" sz="1600" dirty="0"/>
              <a:t> constructive unfair dismissal and awarding her nearly £90,000 in compensation. </a:t>
            </a:r>
          </a:p>
          <a:p>
            <a:pPr>
              <a:lnSpc>
                <a:spcPct val="90000"/>
              </a:lnSpc>
            </a:pPr>
            <a:r>
              <a:rPr lang="en-GB" sz="1600" dirty="0"/>
              <a:t>This case underscores the potential negative consequences of a hands-off leadership style in healthcare settings, where inadequate support and oversight can lead to staff burnout and compromised patient care.</a:t>
            </a:r>
          </a:p>
        </p:txBody>
      </p:sp>
      <p:pic>
        <p:nvPicPr>
          <p:cNvPr id="4" name="Picture 3">
            <a:extLst>
              <a:ext uri="{FF2B5EF4-FFF2-40B4-BE49-F238E27FC236}">
                <a16:creationId xmlns:a16="http://schemas.microsoft.com/office/drawing/2014/main" id="{4DCB786F-947F-36B3-98BB-EAA90740641A}"/>
              </a:ext>
            </a:extLst>
          </p:cNvPr>
          <p:cNvPicPr>
            <a:picLocks noChangeAspect="1"/>
          </p:cNvPicPr>
          <p:nvPr/>
        </p:nvPicPr>
        <p:blipFill>
          <a:blip r:embed="rId2"/>
          <a:stretch>
            <a:fillRect/>
          </a:stretch>
        </p:blipFill>
        <p:spPr>
          <a:xfrm>
            <a:off x="7063409" y="1863632"/>
            <a:ext cx="4558748" cy="3145691"/>
          </a:xfrm>
          <a:prstGeom prst="rect">
            <a:avLst/>
          </a:prstGeom>
          <a:noFill/>
        </p:spPr>
      </p:pic>
    </p:spTree>
    <p:extLst>
      <p:ext uri="{BB962C8B-B14F-4D97-AF65-F5344CB8AC3E}">
        <p14:creationId xmlns:p14="http://schemas.microsoft.com/office/powerpoint/2010/main" val="1723357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7E835665-7BF1-8B49-3AF4-A613C40BD631}"/>
              </a:ext>
            </a:extLst>
          </p:cNvPr>
          <p:cNvSpPr>
            <a:spLocks noGrp="1"/>
          </p:cNvSpPr>
          <p:nvPr>
            <p:ph type="title"/>
          </p:nvPr>
        </p:nvSpPr>
        <p:spPr>
          <a:xfrm>
            <a:off x="609600" y="274638"/>
            <a:ext cx="10972800" cy="1143000"/>
          </a:xfrm>
        </p:spPr>
        <p:txBody>
          <a:bodyPr/>
          <a:lstStyle/>
          <a:p>
            <a:endParaRPr lang="en-US"/>
          </a:p>
        </p:txBody>
      </p:sp>
      <p:sp>
        <p:nvSpPr>
          <p:cNvPr id="3" name="Content Placeholder 2">
            <a:extLst>
              <a:ext uri="{FF2B5EF4-FFF2-40B4-BE49-F238E27FC236}">
                <a16:creationId xmlns:a16="http://schemas.microsoft.com/office/drawing/2014/main" id="{637C95C1-9F6D-4CED-53F4-DF9CEA5A945B}"/>
              </a:ext>
            </a:extLst>
          </p:cNvPr>
          <p:cNvSpPr>
            <a:spLocks noGrp="1"/>
          </p:cNvSpPr>
          <p:nvPr>
            <p:ph sz="half" idx="1"/>
          </p:nvPr>
        </p:nvSpPr>
        <p:spPr>
          <a:xfrm>
            <a:off x="609600" y="1600201"/>
            <a:ext cx="5384800" cy="3989040"/>
          </a:xfrm>
        </p:spPr>
        <p:txBody>
          <a:bodyPr>
            <a:normAutofit lnSpcReduction="10000"/>
          </a:bodyPr>
          <a:lstStyle/>
          <a:p>
            <a:pPr>
              <a:lnSpc>
                <a:spcPct val="90000"/>
              </a:lnSpc>
              <a:buFont typeface="Wingdings" panose="05000000000000000000" pitchFamily="2" charset="2"/>
              <a:buChar char="Ø"/>
            </a:pPr>
            <a:r>
              <a:rPr lang="en-GB" sz="2000" b="1" dirty="0"/>
              <a:t>Another example- </a:t>
            </a:r>
            <a:r>
              <a:rPr lang="en-GB" sz="2000" dirty="0"/>
              <a:t>Southern Health was investigated in 2015–2016 after multiple failures in patient care, particularly in mental health and learning disability services. </a:t>
            </a:r>
          </a:p>
          <a:p>
            <a:pPr>
              <a:lnSpc>
                <a:spcPct val="90000"/>
              </a:lnSpc>
            </a:pPr>
            <a:r>
              <a:rPr lang="en-GB" sz="2000" dirty="0"/>
              <a:t>A critical report by Mazars (2015) revealed that Over 1,000 unexpected patient deaths were not properly investigated between 2011 and 2015.</a:t>
            </a:r>
          </a:p>
          <a:p>
            <a:pPr>
              <a:lnSpc>
                <a:spcPct val="90000"/>
              </a:lnSpc>
            </a:pPr>
            <a:r>
              <a:rPr lang="en-GB" sz="2000" dirty="0"/>
              <a:t>There was a lack of clear accountability, with executives failing to monitor or act on safety concerns raised by staff or families.</a:t>
            </a:r>
          </a:p>
          <a:p>
            <a:pPr>
              <a:lnSpc>
                <a:spcPct val="90000"/>
              </a:lnSpc>
            </a:pPr>
            <a:r>
              <a:rPr lang="en-GB" sz="2000" dirty="0"/>
              <a:t>Staff reported inconsistent communication, minimal involvement from leadership, and a culture of passivity and inaction. </a:t>
            </a:r>
          </a:p>
        </p:txBody>
      </p:sp>
      <p:pic>
        <p:nvPicPr>
          <p:cNvPr id="5" name="Picture 4" descr="A diagram of a health care&#10;&#10;AI-generated content may be incorrect.">
            <a:extLst>
              <a:ext uri="{FF2B5EF4-FFF2-40B4-BE49-F238E27FC236}">
                <a16:creationId xmlns:a16="http://schemas.microsoft.com/office/drawing/2014/main" id="{92C5CF52-A5E5-661E-F638-E8BB92BDA11D}"/>
              </a:ext>
            </a:extLst>
          </p:cNvPr>
          <p:cNvPicPr>
            <a:picLocks noChangeAspect="1"/>
          </p:cNvPicPr>
          <p:nvPr/>
        </p:nvPicPr>
        <p:blipFill>
          <a:blip r:embed="rId2">
            <a:extLst>
              <a:ext uri="{28A0092B-C50C-407E-A947-70E740481C1C}">
                <a14:useLocalDpi xmlns:a14="http://schemas.microsoft.com/office/drawing/2010/main" val="0"/>
              </a:ext>
            </a:extLst>
          </a:blip>
          <a:srcRect t="2486" b="6058"/>
          <a:stretch>
            <a:fillRect/>
          </a:stretch>
        </p:blipFill>
        <p:spPr>
          <a:xfrm>
            <a:off x="6197600" y="1600201"/>
            <a:ext cx="5384800" cy="3989040"/>
          </a:xfrm>
          <a:prstGeom prst="rect">
            <a:avLst/>
          </a:prstGeom>
          <a:noFill/>
        </p:spPr>
      </p:pic>
    </p:spTree>
    <p:extLst>
      <p:ext uri="{BB962C8B-B14F-4D97-AF65-F5344CB8AC3E}">
        <p14:creationId xmlns:p14="http://schemas.microsoft.com/office/powerpoint/2010/main" val="30927486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D1A80B5-069F-135D-7596-C78E02598F78}"/>
              </a:ext>
            </a:extLst>
          </p:cNvPr>
          <p:cNvSpPr>
            <a:spLocks noGrp="1"/>
          </p:cNvSpPr>
          <p:nvPr>
            <p:ph idx="1"/>
          </p:nvPr>
        </p:nvSpPr>
        <p:spPr/>
        <p:txBody>
          <a:bodyPr>
            <a:normAutofit/>
          </a:bodyPr>
          <a:lstStyle/>
          <a:p>
            <a:r>
              <a:rPr lang="en-GB" sz="2000" b="1" dirty="0"/>
              <a:t>Balance: </a:t>
            </a:r>
            <a:r>
              <a:rPr lang="en-GB" sz="2000" dirty="0"/>
              <a:t>Modern NHS leadership practice </a:t>
            </a:r>
            <a:r>
              <a:rPr lang="en-GB" sz="2000" dirty="0" err="1"/>
              <a:t>favors</a:t>
            </a:r>
            <a:r>
              <a:rPr lang="en-GB" sz="2000" dirty="0"/>
              <a:t> a balanced delegation rather than true laissez-faire. </a:t>
            </a:r>
          </a:p>
          <a:p>
            <a:r>
              <a:rPr lang="en-GB" sz="2000" dirty="0"/>
              <a:t>Leaders are expected to empower teams (give autonomy) but also maintain accountability and offer guidance. </a:t>
            </a:r>
          </a:p>
          <a:p>
            <a:r>
              <a:rPr lang="en-GB" sz="2000" dirty="0"/>
              <a:t>For example, a ward manager might let senior nurses arrange day-to-day staffing (delegating responsibility), yet still monitor outcomes and step in to help with problems. </a:t>
            </a:r>
          </a:p>
          <a:p>
            <a:r>
              <a:rPr lang="en-GB" sz="2000" dirty="0"/>
              <a:t>This ensures freedom doesn’t turn into neglect. </a:t>
            </a:r>
          </a:p>
          <a:p>
            <a:r>
              <a:rPr lang="en-GB" sz="2000" dirty="0"/>
              <a:t>A completely laissez-faire approach is generally discouraged in healthcare because patient safety requires consistent oversight. </a:t>
            </a:r>
          </a:p>
        </p:txBody>
      </p:sp>
    </p:spTree>
    <p:extLst>
      <p:ext uri="{BB962C8B-B14F-4D97-AF65-F5344CB8AC3E}">
        <p14:creationId xmlns:p14="http://schemas.microsoft.com/office/powerpoint/2010/main" val="196445821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7F454-291C-B932-41CD-1BB86C7B218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9D4BAFE-9C65-4C49-CA66-E87C02FCA9C1}"/>
              </a:ext>
            </a:extLst>
          </p:cNvPr>
          <p:cNvSpPr>
            <a:spLocks noGrp="1"/>
          </p:cNvSpPr>
          <p:nvPr>
            <p:ph idx="1"/>
          </p:nvPr>
        </p:nvSpPr>
        <p:spPr/>
        <p:txBody>
          <a:bodyPr>
            <a:normAutofit fontScale="85000" lnSpcReduction="10000"/>
          </a:bodyPr>
          <a:lstStyle/>
          <a:p>
            <a:r>
              <a:rPr lang="en-GB" b="1" i="1" dirty="0"/>
              <a:t>Why It's Laissez-Faire is not an affected Leadership style</a:t>
            </a:r>
          </a:p>
          <a:p>
            <a:r>
              <a:rPr lang="en-GB" dirty="0"/>
              <a:t>Minimal oversight: Senior leaders delegated responsibilities to middle managers and clinicians but did not ensure follow-through or quality checks. </a:t>
            </a:r>
          </a:p>
          <a:p>
            <a:r>
              <a:rPr lang="en-GB" dirty="0"/>
              <a:t>Lack of direction: There was no clear strategy for learning from incidents or ensuring consistent processes across the trust. </a:t>
            </a:r>
          </a:p>
          <a:p>
            <a:r>
              <a:rPr lang="en-GB" dirty="0"/>
              <a:t>Staff felt unsupported: Feedback loops were weak, and frontline staff had to manage without adequate leadership presence or support.</a:t>
            </a:r>
          </a:p>
        </p:txBody>
      </p:sp>
    </p:spTree>
    <p:extLst>
      <p:ext uri="{BB962C8B-B14F-4D97-AF65-F5344CB8AC3E}">
        <p14:creationId xmlns:p14="http://schemas.microsoft.com/office/powerpoint/2010/main" val="33292981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AE223-8CF6-29D5-B7B5-F187B0D6148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CE255A2-58E2-3425-0259-B12F0EAA7C80}"/>
              </a:ext>
            </a:extLst>
          </p:cNvPr>
          <p:cNvSpPr>
            <a:spLocks noGrp="1"/>
          </p:cNvSpPr>
          <p:nvPr>
            <p:ph idx="1"/>
          </p:nvPr>
        </p:nvSpPr>
        <p:spPr/>
        <p:txBody>
          <a:bodyPr>
            <a:normAutofit/>
          </a:bodyPr>
          <a:lstStyle/>
          <a:p>
            <a:pPr marL="0" indent="0">
              <a:buNone/>
            </a:pPr>
            <a:r>
              <a:rPr lang="en-GB" dirty="0"/>
              <a:t>Consequences:</a:t>
            </a:r>
          </a:p>
          <a:p>
            <a:pPr marL="0" indent="0">
              <a:buNone/>
            </a:pPr>
            <a:r>
              <a:rPr lang="en-GB" dirty="0"/>
              <a:t>Critical failures in safeguarding and learning. NHS England and the CQC (Care Quality Commission) stepped in with stronger regulatory action. Public trust was damaged, and the leadership was heavily criticised for neglect and lack of accountability. </a:t>
            </a:r>
          </a:p>
        </p:txBody>
      </p:sp>
    </p:spTree>
    <p:extLst>
      <p:ext uri="{BB962C8B-B14F-4D97-AF65-F5344CB8AC3E}">
        <p14:creationId xmlns:p14="http://schemas.microsoft.com/office/powerpoint/2010/main" val="22910628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9D33B-DC6F-1D0F-DC1D-44346E5B67BD}"/>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A5CFBE2-1E8F-4639-6718-748E4921FF17}"/>
              </a:ext>
            </a:extLst>
          </p:cNvPr>
          <p:cNvSpPr>
            <a:spLocks noGrp="1"/>
          </p:cNvSpPr>
          <p:nvPr>
            <p:ph idx="1"/>
          </p:nvPr>
        </p:nvSpPr>
        <p:spPr/>
        <p:txBody>
          <a:bodyPr/>
          <a:lstStyle/>
          <a:p>
            <a:pPr marL="0" indent="0">
              <a:buNone/>
            </a:pPr>
            <a:r>
              <a:rPr lang="en-GB" b="1" i="1" dirty="0"/>
              <a:t>Learning Point- </a:t>
            </a:r>
            <a:r>
              <a:rPr lang="en-GB" dirty="0"/>
              <a:t>Laissez-faire leadership can work in highly autonomous, expert teams, but in high-stakes environments like healthcare, especially mental health, it often leads to poor performance and serious safety risks when not paired with oversight and support.</a:t>
            </a:r>
          </a:p>
          <a:p>
            <a:pPr marL="0" indent="0">
              <a:buNone/>
            </a:pPr>
            <a:endParaRPr lang="en-GB" dirty="0"/>
          </a:p>
        </p:txBody>
      </p:sp>
    </p:spTree>
    <p:extLst>
      <p:ext uri="{BB962C8B-B14F-4D97-AF65-F5344CB8AC3E}">
        <p14:creationId xmlns:p14="http://schemas.microsoft.com/office/powerpoint/2010/main" val="5307608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15A1B-337F-67FF-2359-6063669BE1D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845C6920-2872-D041-F494-D8055F5C36F4}"/>
              </a:ext>
            </a:extLst>
          </p:cNvPr>
          <p:cNvSpPr>
            <a:spLocks noGrp="1"/>
          </p:cNvSpPr>
          <p:nvPr>
            <p:ph idx="1"/>
          </p:nvPr>
        </p:nvSpPr>
        <p:spPr/>
        <p:txBody>
          <a:bodyPr/>
          <a:lstStyle/>
          <a:p>
            <a:pPr algn="ctr"/>
            <a:endParaRPr lang="en-GB" b="1" i="1" dirty="0"/>
          </a:p>
          <a:p>
            <a:pPr algn="ctr"/>
            <a:endParaRPr lang="en-GB" b="1" i="1" dirty="0"/>
          </a:p>
          <a:p>
            <a:pPr marL="0" indent="0" algn="ctr">
              <a:buNone/>
            </a:pPr>
            <a:r>
              <a:rPr lang="en-GB" b="1" i="1" dirty="0"/>
              <a:t>Students Activity- 20 minutes </a:t>
            </a:r>
          </a:p>
        </p:txBody>
      </p:sp>
    </p:spTree>
    <p:extLst>
      <p:ext uri="{BB962C8B-B14F-4D97-AF65-F5344CB8AC3E}">
        <p14:creationId xmlns:p14="http://schemas.microsoft.com/office/powerpoint/2010/main" val="407256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4216C1-1ED3-0D47-FC88-9EE66C4DF75D}"/>
              </a:ext>
            </a:extLst>
          </p:cNvPr>
          <p:cNvSpPr>
            <a:spLocks noGrp="1"/>
          </p:cNvSpPr>
          <p:nvPr>
            <p:ph idx="1"/>
          </p:nvPr>
        </p:nvSpPr>
        <p:spPr>
          <a:xfrm>
            <a:off x="102870" y="102870"/>
            <a:ext cx="11479530" cy="5414363"/>
          </a:xfrm>
        </p:spPr>
        <p:txBody>
          <a:bodyPr>
            <a:normAutofit/>
          </a:bodyPr>
          <a:lstStyle/>
          <a:p>
            <a:pPr marL="0" indent="0">
              <a:buNone/>
            </a:pPr>
            <a:r>
              <a:rPr lang="en-GB" sz="1600" dirty="0"/>
              <a:t>Group A – Scenario 1: Autocratic Style “Mass Casualty Incident in the A&amp;E”</a:t>
            </a:r>
          </a:p>
          <a:p>
            <a:pPr marL="0" indent="0">
              <a:buNone/>
            </a:pPr>
            <a:r>
              <a:rPr lang="en-GB" sz="1600" dirty="0"/>
              <a:t>A major road traffic accident floods your NHS hospital’s Emergency Department with 15+ trauma patients in under 30 minutes. Resources are limited, emotions are high, and decisions must be made </a:t>
            </a:r>
            <a:r>
              <a:rPr lang="en-GB" sz="1600" dirty="0" err="1"/>
              <a:t>fast.You</a:t>
            </a:r>
            <a:r>
              <a:rPr lang="en-GB" sz="1600" dirty="0"/>
              <a:t> are the senior nurse in charge. Junior staff look to you for clear instructions, but tensions rise. There's no time for </a:t>
            </a:r>
            <a:r>
              <a:rPr lang="en-GB" sz="1600" dirty="0" err="1"/>
              <a:t>consensus.Task:Use</a:t>
            </a:r>
            <a:r>
              <a:rPr lang="en-GB" sz="1600" dirty="0"/>
              <a:t> an autocratic leadership style to manage this </a:t>
            </a:r>
            <a:r>
              <a:rPr lang="en-GB" sz="1600" dirty="0" err="1"/>
              <a:t>crisis.Decide</a:t>
            </a:r>
            <a:r>
              <a:rPr lang="en-GB" sz="1600" dirty="0"/>
              <a:t> how to assign roles, prioritize patients, and keep </a:t>
            </a:r>
            <a:r>
              <a:rPr lang="en-GB" sz="1600" dirty="0" err="1"/>
              <a:t>control.Consider</a:t>
            </a:r>
            <a:r>
              <a:rPr lang="en-GB" sz="1600" dirty="0"/>
              <a:t> the advantages (speed, control) and risks (staff morale, mistakes) of this approach.</a:t>
            </a:r>
          </a:p>
          <a:p>
            <a:pPr marL="0" indent="0">
              <a:buNone/>
            </a:pPr>
            <a:endParaRPr lang="en-GB" sz="1600" dirty="0"/>
          </a:p>
          <a:p>
            <a:pPr marL="0" indent="0">
              <a:buNone/>
            </a:pPr>
            <a:r>
              <a:rPr lang="en-GB" sz="1600" dirty="0"/>
              <a:t>Group B – Scenario 2: Democratic Style “Designing a Mental Health Outreach Program”</a:t>
            </a:r>
          </a:p>
          <a:p>
            <a:pPr marL="0" indent="0">
              <a:buNone/>
            </a:pPr>
            <a:r>
              <a:rPr lang="en-GB" sz="1600" dirty="0"/>
              <a:t>You’re leading a multidisciplinary NHS team tasked with creating a community mental health initiative for underserved populations. The project includes clinicians, social workers, service users, and data </a:t>
            </a:r>
            <a:r>
              <a:rPr lang="en-GB" sz="1600" dirty="0" err="1"/>
              <a:t>analysts.Everyone</a:t>
            </a:r>
            <a:r>
              <a:rPr lang="en-GB" sz="1600" dirty="0"/>
              <a:t> has ideas. Some propose online access, others prefer community </a:t>
            </a:r>
            <a:r>
              <a:rPr lang="en-GB" sz="1600" dirty="0" err="1"/>
              <a:t>centers</a:t>
            </a:r>
            <a:r>
              <a:rPr lang="en-GB" sz="1600" dirty="0"/>
              <a:t>. There’s no clear right </a:t>
            </a:r>
            <a:r>
              <a:rPr lang="en-GB" sz="1600" dirty="0" err="1"/>
              <a:t>answer.Task:Use</a:t>
            </a:r>
            <a:r>
              <a:rPr lang="en-GB" sz="1600" dirty="0"/>
              <a:t> a democratic leadership style to co-develop this </a:t>
            </a:r>
            <a:r>
              <a:rPr lang="en-GB" sz="1600" dirty="0" err="1"/>
              <a:t>strategy.Decide</a:t>
            </a:r>
            <a:r>
              <a:rPr lang="en-GB" sz="1600" dirty="0"/>
              <a:t> how you’ll gather input, build consensus, and ensure everyone </a:t>
            </a:r>
            <a:r>
              <a:rPr lang="en-GB" sz="1600" dirty="0" err="1"/>
              <a:t>contributes.Consider</a:t>
            </a:r>
            <a:r>
              <a:rPr lang="en-GB" sz="1600" dirty="0"/>
              <a:t> how you’ll balance collaboration with meeting deadlines and funding constraints.</a:t>
            </a:r>
          </a:p>
          <a:p>
            <a:pPr marL="0" indent="0">
              <a:buNone/>
            </a:pPr>
            <a:endParaRPr lang="en-GB" sz="1600" dirty="0"/>
          </a:p>
          <a:p>
            <a:pPr marL="0" indent="0">
              <a:buNone/>
            </a:pPr>
            <a:r>
              <a:rPr lang="en-GB" sz="1600" dirty="0"/>
              <a:t>Group C – Scenario 3: Laissez-Faire Style “Autonomous NHS Research Unit”</a:t>
            </a:r>
          </a:p>
          <a:p>
            <a:pPr marL="0" indent="0">
              <a:buNone/>
            </a:pPr>
            <a:r>
              <a:rPr lang="en-GB" sz="1600" dirty="0"/>
              <a:t>You’re leading a highly experienced NHS research team investigating vaccine hesitancy. Each member is a top expert in epidemiology, behavioural science, or communications. They are self-driven but siloed in their </a:t>
            </a:r>
            <a:r>
              <a:rPr lang="en-GB" sz="1600" dirty="0" err="1"/>
              <a:t>work.You’re</a:t>
            </a:r>
            <a:r>
              <a:rPr lang="en-GB" sz="1600" dirty="0"/>
              <a:t> told to minimize micromanagement and let the team operate independently—but deadlines are approaching and the final report is </a:t>
            </a:r>
            <a:r>
              <a:rPr lang="en-GB" sz="1600" dirty="0" err="1"/>
              <a:t>delayed.Task:Apply</a:t>
            </a:r>
            <a:r>
              <a:rPr lang="en-GB" sz="1600" dirty="0"/>
              <a:t> a laissez-faire leadership style to this </a:t>
            </a:r>
            <a:r>
              <a:rPr lang="en-GB" sz="1600" dirty="0" err="1"/>
              <a:t>scenario.Decide</a:t>
            </a:r>
            <a:r>
              <a:rPr lang="en-GB" sz="1600" dirty="0"/>
              <a:t> how to support the team without giving orders, and how to recover if the project </a:t>
            </a:r>
            <a:r>
              <a:rPr lang="en-GB" sz="1600" dirty="0" err="1"/>
              <a:t>stalls.Reflect</a:t>
            </a:r>
            <a:r>
              <a:rPr lang="en-GB" sz="1600" dirty="0"/>
              <a:t> on when “hands-off” becomes neglectful.</a:t>
            </a:r>
          </a:p>
        </p:txBody>
      </p:sp>
    </p:spTree>
    <p:extLst>
      <p:ext uri="{BB962C8B-B14F-4D97-AF65-F5344CB8AC3E}">
        <p14:creationId xmlns:p14="http://schemas.microsoft.com/office/powerpoint/2010/main" val="41664402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029E67-D992-2FFD-7587-5830C7B91DF9}"/>
              </a:ext>
            </a:extLst>
          </p:cNvPr>
          <p:cNvSpPr>
            <a:spLocks noGrp="1"/>
          </p:cNvSpPr>
          <p:nvPr>
            <p:ph type="title"/>
          </p:nvPr>
        </p:nvSpPr>
        <p:spPr/>
        <p:txBody>
          <a:bodyPr/>
          <a:lstStyle/>
          <a:p>
            <a:r>
              <a:rPr lang="en-GB" dirty="0"/>
              <a:t>NOW YOU MAY HAVE QUESTIONS??</a:t>
            </a:r>
          </a:p>
        </p:txBody>
      </p:sp>
      <p:sp>
        <p:nvSpPr>
          <p:cNvPr id="3" name="Content Placeholder 2">
            <a:extLst>
              <a:ext uri="{FF2B5EF4-FFF2-40B4-BE49-F238E27FC236}">
                <a16:creationId xmlns:a16="http://schemas.microsoft.com/office/drawing/2014/main" id="{50D93026-9066-0516-9E88-D112AA5BEECF}"/>
              </a:ext>
            </a:extLst>
          </p:cNvPr>
          <p:cNvSpPr>
            <a:spLocks noGrp="1"/>
          </p:cNvSpPr>
          <p:nvPr>
            <p:ph idx="1"/>
          </p:nvPr>
        </p:nvSpPr>
        <p:spPr/>
        <p:txBody>
          <a:bodyPr>
            <a:normAutofit/>
          </a:bodyPr>
          <a:lstStyle/>
          <a:p>
            <a:pPr marL="0" indent="0">
              <a:buNone/>
            </a:pPr>
            <a:r>
              <a:rPr lang="en-GB" dirty="0"/>
              <a:t>Given our existing knowledge of leadership styles- such as autocratic, democratic, and laissez-faire- why is it still necessary to engage with foundational leadership theories like the Great Man Theory, Trait Theory, and </a:t>
            </a:r>
            <a:r>
              <a:rPr lang="en-GB" dirty="0" err="1"/>
              <a:t>Behavioral</a:t>
            </a:r>
            <a:r>
              <a:rPr lang="en-GB" dirty="0"/>
              <a:t> Theory etc.? What additional insights do these theoretical frameworks offer in deepening our understanding of leadership beyond stylistic classifications?</a:t>
            </a:r>
          </a:p>
        </p:txBody>
      </p:sp>
    </p:spTree>
    <p:extLst>
      <p:ext uri="{BB962C8B-B14F-4D97-AF65-F5344CB8AC3E}">
        <p14:creationId xmlns:p14="http://schemas.microsoft.com/office/powerpoint/2010/main" val="26919112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5313F-E747-CE01-2434-B09521078A9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98A494A6-C91F-3643-713E-7A37DF6D12FE}"/>
              </a:ext>
            </a:extLst>
          </p:cNvPr>
          <p:cNvSpPr>
            <a:spLocks noGrp="1"/>
          </p:cNvSpPr>
          <p:nvPr>
            <p:ph idx="1"/>
          </p:nvPr>
        </p:nvSpPr>
        <p:spPr/>
        <p:txBody>
          <a:bodyPr>
            <a:normAutofit fontScale="55000" lnSpcReduction="20000"/>
          </a:bodyPr>
          <a:lstStyle/>
          <a:p>
            <a:pPr marL="0" indent="0">
              <a:buNone/>
            </a:pPr>
            <a:r>
              <a:rPr lang="en-GB" dirty="0"/>
              <a:t>Answer is……</a:t>
            </a:r>
          </a:p>
          <a:p>
            <a:r>
              <a:rPr lang="en-GB" dirty="0"/>
              <a:t>While understanding leadership styles such as autocratic, democratic, and laissez-faire provides a practical framework for observing how leaders behave, studying foundational leadership theories remains essential for a </a:t>
            </a:r>
            <a:r>
              <a:rPr lang="en-GB" b="1" dirty="0"/>
              <a:t>deeper, more analytical understanding</a:t>
            </a:r>
            <a:r>
              <a:rPr lang="en-GB" dirty="0"/>
              <a:t> of leadership itself.</a:t>
            </a:r>
          </a:p>
          <a:p>
            <a:r>
              <a:rPr lang="en-GB" dirty="0"/>
              <a:t>Theories like the Great Man Theory, Trait Theory, and </a:t>
            </a:r>
            <a:r>
              <a:rPr lang="en-GB" dirty="0" err="1"/>
              <a:t>Behavioral</a:t>
            </a:r>
            <a:r>
              <a:rPr lang="en-GB" dirty="0"/>
              <a:t> Theory offer insights into the underlying characteristics, historical assumptions, and psychological foundations that shape leadership </a:t>
            </a:r>
            <a:r>
              <a:rPr lang="en-GB" dirty="0" err="1"/>
              <a:t>behavior</a:t>
            </a:r>
            <a:r>
              <a:rPr lang="en-GB" dirty="0"/>
              <a:t>. For instance:</a:t>
            </a:r>
          </a:p>
          <a:p>
            <a:pPr>
              <a:buFont typeface="Arial" panose="020B0604020202020204" pitchFamily="34" charset="0"/>
              <a:buChar char="•"/>
            </a:pPr>
            <a:r>
              <a:rPr lang="en-GB" dirty="0"/>
              <a:t>The Great Man Theory introduces the idea that leadership may be influenced by historical and contextual factors, framing leadership as a phenomenon that can emerge in critical moments.</a:t>
            </a:r>
          </a:p>
          <a:p>
            <a:pPr>
              <a:buFont typeface="Arial" panose="020B0604020202020204" pitchFamily="34" charset="0"/>
              <a:buChar char="•"/>
            </a:pPr>
            <a:r>
              <a:rPr lang="en-GB" dirty="0"/>
              <a:t>Trait Theory focuses on identifying consistent personal attributes (e.g., intelligence, integrity) associated with effective leaders, encouraging the analysis of who becomes a leader and why.</a:t>
            </a:r>
          </a:p>
          <a:p>
            <a:pPr>
              <a:buFont typeface="Arial" panose="020B0604020202020204" pitchFamily="34" charset="0"/>
              <a:buChar char="•"/>
            </a:pPr>
            <a:r>
              <a:rPr lang="en-GB" dirty="0" err="1"/>
              <a:t>Behavioral</a:t>
            </a:r>
            <a:r>
              <a:rPr lang="en-GB" dirty="0"/>
              <a:t> Theories shift the emphasis from inherent traits to observable actions, exploring how leadership can be learned and developed through practice.</a:t>
            </a:r>
          </a:p>
          <a:p>
            <a:pPr marL="0" indent="0">
              <a:buNone/>
            </a:pPr>
            <a:endParaRPr lang="en-GB" dirty="0"/>
          </a:p>
        </p:txBody>
      </p:sp>
    </p:spTree>
    <p:extLst>
      <p:ext uri="{BB962C8B-B14F-4D97-AF65-F5344CB8AC3E}">
        <p14:creationId xmlns:p14="http://schemas.microsoft.com/office/powerpoint/2010/main" val="40856327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D3F95-71D8-95F2-C4A9-A0A7357A0DA2}"/>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032B8EF4-8505-F572-00C5-37F20B420E88}"/>
              </a:ext>
            </a:extLst>
          </p:cNvPr>
          <p:cNvSpPr>
            <a:spLocks noGrp="1"/>
          </p:cNvSpPr>
          <p:nvPr>
            <p:ph idx="1"/>
          </p:nvPr>
        </p:nvSpPr>
        <p:spPr/>
        <p:txBody>
          <a:bodyPr>
            <a:normAutofit fontScale="85000" lnSpcReduction="20000"/>
          </a:bodyPr>
          <a:lstStyle/>
          <a:p>
            <a:pPr marL="0" indent="0">
              <a:buNone/>
            </a:pPr>
            <a:r>
              <a:rPr lang="en-GB" dirty="0"/>
              <a:t>These theories complement leadership styles by helping us understand not only how leaders act, but why they act in particular ways. They also provide a foundation for evaluating leadership effectiveness, developing future leaders, and designing interventions in complex systems like healthcare or education.</a:t>
            </a:r>
          </a:p>
          <a:p>
            <a:pPr marL="0" indent="0">
              <a:buNone/>
            </a:pPr>
            <a:r>
              <a:rPr lang="en-GB" dirty="0"/>
              <a:t>In summary, leadership styles tell us what leaders do in practice, whereas leadership theories help us explore why they do it, under what conditions, and with what consequences. A well-rounded understanding of leadership requires both perspectives.</a:t>
            </a:r>
          </a:p>
          <a:p>
            <a:pPr marL="0" indent="0" algn="ctr">
              <a:buNone/>
            </a:pPr>
            <a:r>
              <a:rPr lang="en-GB" b="1" i="1"/>
              <a:t>“AND </a:t>
            </a:r>
            <a:r>
              <a:rPr lang="en-GB" b="1" i="1" dirty="0"/>
              <a:t>WE LEARN </a:t>
            </a:r>
            <a:r>
              <a:rPr lang="en-GB" b="1" i="1"/>
              <a:t>ABOUT THESE THEORIES </a:t>
            </a:r>
            <a:r>
              <a:rPr lang="en-GB" b="1" i="1" dirty="0"/>
              <a:t>IN </a:t>
            </a:r>
            <a:r>
              <a:rPr lang="en-GB" b="1" i="1"/>
              <a:t>UPCOMING SESSIONS”</a:t>
            </a:r>
            <a:endParaRPr lang="en-GB" b="1" i="1" dirty="0"/>
          </a:p>
        </p:txBody>
      </p:sp>
    </p:spTree>
    <p:extLst>
      <p:ext uri="{BB962C8B-B14F-4D97-AF65-F5344CB8AC3E}">
        <p14:creationId xmlns:p14="http://schemas.microsoft.com/office/powerpoint/2010/main" val="22692353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B666F-5A4D-28E5-5C9A-2E0133682302}"/>
              </a:ext>
            </a:extLst>
          </p:cNvPr>
          <p:cNvSpPr>
            <a:spLocks noGrp="1"/>
          </p:cNvSpPr>
          <p:nvPr>
            <p:ph type="title"/>
          </p:nvPr>
        </p:nvSpPr>
        <p:spPr/>
        <p:txBody>
          <a:bodyPr/>
          <a:lstStyle/>
          <a:p>
            <a:r>
              <a:rPr lang="en-GB" dirty="0"/>
              <a:t>Seminar</a:t>
            </a:r>
          </a:p>
        </p:txBody>
      </p:sp>
      <p:sp>
        <p:nvSpPr>
          <p:cNvPr id="3" name="Content Placeholder 2">
            <a:extLst>
              <a:ext uri="{FF2B5EF4-FFF2-40B4-BE49-F238E27FC236}">
                <a16:creationId xmlns:a16="http://schemas.microsoft.com/office/drawing/2014/main" id="{040EB1B8-ED75-B4C5-7DDE-CB9D30AC4D84}"/>
              </a:ext>
            </a:extLst>
          </p:cNvPr>
          <p:cNvSpPr>
            <a:spLocks noGrp="1"/>
          </p:cNvSpPr>
          <p:nvPr>
            <p:ph idx="1"/>
          </p:nvPr>
        </p:nvSpPr>
        <p:spPr/>
        <p:txBody>
          <a:bodyPr/>
          <a:lstStyle/>
          <a:p>
            <a:r>
              <a:rPr lang="en-GB" dirty="0"/>
              <a:t>Complete the tutorial assignment(s) following your lecturers' instructions.</a:t>
            </a:r>
          </a:p>
          <a:p>
            <a:r>
              <a:rPr lang="en-GB" dirty="0"/>
              <a:t>Find the documentation on the module Moodle page.</a:t>
            </a:r>
          </a:p>
          <a:p>
            <a:endParaRPr lang="en-GB" dirty="0"/>
          </a:p>
        </p:txBody>
      </p:sp>
      <p:pic>
        <p:nvPicPr>
          <p:cNvPr id="1030" name="Picture 6" descr="Seminar/Tutorial Etiquette | by Library Student Team | Medium">
            <a:extLst>
              <a:ext uri="{FF2B5EF4-FFF2-40B4-BE49-F238E27FC236}">
                <a16:creationId xmlns:a16="http://schemas.microsoft.com/office/drawing/2014/main" id="{569BA1B2-2141-2A2F-A615-280BDC81CC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93279" y="3956721"/>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055209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26504-5643-7FF7-FFC4-BE653909561D}"/>
              </a:ext>
            </a:extLst>
          </p:cNvPr>
          <p:cNvSpPr>
            <a:spLocks noGrp="1"/>
          </p:cNvSpPr>
          <p:nvPr>
            <p:ph type="title"/>
          </p:nvPr>
        </p:nvSpPr>
        <p:spPr>
          <a:xfrm>
            <a:off x="0" y="274638"/>
            <a:ext cx="2727960" cy="251142"/>
          </a:xfrm>
        </p:spPr>
        <p:txBody>
          <a:bodyPr>
            <a:normAutofit fontScale="90000"/>
          </a:bodyPr>
          <a:lstStyle/>
          <a:p>
            <a:r>
              <a:rPr lang="en-GB" dirty="0"/>
              <a:t>References</a:t>
            </a:r>
          </a:p>
        </p:txBody>
      </p:sp>
      <p:sp>
        <p:nvSpPr>
          <p:cNvPr id="5" name="Rectangle 2">
            <a:extLst>
              <a:ext uri="{FF2B5EF4-FFF2-40B4-BE49-F238E27FC236}">
                <a16:creationId xmlns:a16="http://schemas.microsoft.com/office/drawing/2014/main" id="{B10F313A-C0F1-64C9-BF04-FCDED5DE42EB}"/>
              </a:ext>
            </a:extLst>
          </p:cNvPr>
          <p:cNvSpPr>
            <a:spLocks noGrp="1" noChangeArrowheads="1"/>
          </p:cNvSpPr>
          <p:nvPr>
            <p:ph idx="1"/>
          </p:nvPr>
        </p:nvSpPr>
        <p:spPr bwMode="auto">
          <a:xfrm>
            <a:off x="114300" y="609966"/>
            <a:ext cx="12077700" cy="5078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r>
              <a:rPr kumimoji="0" lang="en-US" altLang="en-US" sz="1800" b="0" i="0" u="none" strike="noStrike" cap="none" normalizeH="0" baseline="0" dirty="0" err="1">
                <a:ln>
                  <a:noFill/>
                </a:ln>
                <a:solidFill>
                  <a:schemeClr val="tx1"/>
                </a:solidFill>
                <a:effectLst/>
                <a:latin typeface="Arial" panose="020B0604020202020204" pitchFamily="34" charset="0"/>
              </a:rPr>
              <a:t>Verywell</a:t>
            </a:r>
            <a:r>
              <a:rPr kumimoji="0" lang="en-US" altLang="en-US" sz="1800" b="0" i="0" u="none" strike="noStrike" cap="none" normalizeH="0" baseline="0" dirty="0">
                <a:ln>
                  <a:noFill/>
                </a:ln>
                <a:solidFill>
                  <a:schemeClr val="tx1"/>
                </a:solidFill>
                <a:effectLst/>
                <a:latin typeface="Arial" panose="020B0604020202020204" pitchFamily="34" charset="0"/>
              </a:rPr>
              <a:t> Mind. (2024). </a:t>
            </a:r>
            <a:r>
              <a:rPr kumimoji="0" lang="en-US" altLang="en-US" sz="1800" b="0" i="1" u="none" strike="noStrike" cap="none" normalizeH="0" baseline="0" dirty="0">
                <a:ln>
                  <a:noFill/>
                </a:ln>
                <a:solidFill>
                  <a:schemeClr val="tx1"/>
                </a:solidFill>
                <a:effectLst/>
                <a:latin typeface="Arial" panose="020B0604020202020204" pitchFamily="34" charset="0"/>
              </a:rPr>
              <a:t>Laissez-Faire Leadership: Examples and Advantages</a:t>
            </a:r>
            <a:r>
              <a:rPr kumimoji="0" lang="en-US" altLang="en-US" sz="1800" b="0" i="0" u="none" strike="noStrike" cap="none" normalizeH="0" baseline="0" dirty="0">
                <a:ln>
                  <a:noFill/>
                </a:ln>
                <a:solidFill>
                  <a:schemeClr val="tx1"/>
                </a:solidFill>
                <a:effectLst/>
                <a:latin typeface="Arial" panose="020B0604020202020204" pitchFamily="34" charset="0"/>
              </a:rPr>
              <a:t>. [online]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2"/>
              </a:rPr>
              <a:t>https://www.verywellmind.com/what-is-laissez-faire-leadership-2795316</a:t>
            </a:r>
            <a:r>
              <a:rPr kumimoji="0" lang="en-US" altLang="en-US" sz="1800" b="0" i="0" u="none" strike="noStrike" cap="none" normalizeH="0" baseline="0" dirty="0">
                <a:ln>
                  <a:noFill/>
                </a:ln>
                <a:solidFill>
                  <a:schemeClr val="tx1"/>
                </a:solidFill>
                <a:effectLst/>
                <a:latin typeface="Arial" panose="020B0604020202020204" pitchFamily="34" charset="0"/>
              </a:rPr>
              <a:t> [Accessed 22 May 2025].</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Relias. (2023). </a:t>
            </a:r>
            <a:r>
              <a:rPr kumimoji="0" lang="en-US" altLang="en-US" sz="1800" b="0" i="1" u="none" strike="noStrike" cap="none" normalizeH="0" baseline="0" dirty="0">
                <a:ln>
                  <a:noFill/>
                </a:ln>
                <a:solidFill>
                  <a:schemeClr val="tx1"/>
                </a:solidFill>
                <a:effectLst/>
                <a:latin typeface="Arial" panose="020B0604020202020204" pitchFamily="34" charset="0"/>
              </a:rPr>
              <a:t>7 Leadership Styles in Nursing — Which Is Yours?</a:t>
            </a:r>
            <a:r>
              <a:rPr kumimoji="0" lang="en-US" altLang="en-US" sz="1800" b="0" i="0" u="none" strike="noStrike" cap="none" normalizeH="0" baseline="0" dirty="0">
                <a:ln>
                  <a:noFill/>
                </a:ln>
                <a:solidFill>
                  <a:schemeClr val="tx1"/>
                </a:solidFill>
                <a:effectLst/>
                <a:latin typeface="Arial" panose="020B0604020202020204" pitchFamily="34" charset="0"/>
              </a:rPr>
              <a:t>. [online] Available at: https://www.relias.com/blog/7-leadership-styles-in-nursing [Accessed 22 May 2025].</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Pacific College. (2022). </a:t>
            </a:r>
            <a:r>
              <a:rPr kumimoji="0" lang="en-US" altLang="en-US" sz="1800" b="0" i="1" u="none" strike="noStrike" cap="none" normalizeH="0" baseline="0" dirty="0">
                <a:ln>
                  <a:noFill/>
                </a:ln>
                <a:solidFill>
                  <a:schemeClr val="tx1"/>
                </a:solidFill>
                <a:effectLst/>
                <a:latin typeface="Arial" panose="020B0604020202020204" pitchFamily="34" charset="0"/>
              </a:rPr>
              <a:t>7 Leadership Styles in Nursing</a:t>
            </a:r>
            <a:r>
              <a:rPr kumimoji="0" lang="en-US" altLang="en-US" sz="1800" b="0" i="0" u="none" strike="noStrike" cap="none" normalizeH="0" baseline="0" dirty="0">
                <a:ln>
                  <a:noFill/>
                </a:ln>
                <a:solidFill>
                  <a:schemeClr val="tx1"/>
                </a:solidFill>
                <a:effectLst/>
                <a:latin typeface="Arial" panose="020B0604020202020204" pitchFamily="34" charset="0"/>
              </a:rPr>
              <a:t>. [online] Available at: https://www.pacific-college.edu/blog/leadership-styles-nursing [Accessed 22 May 2025].</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Simply Psychology. (2024). </a:t>
            </a:r>
            <a:r>
              <a:rPr kumimoji="0" lang="en-US" altLang="en-US" sz="1800" b="0" i="1" u="none" strike="noStrike" cap="none" normalizeH="0" baseline="0" dirty="0">
                <a:ln>
                  <a:noFill/>
                </a:ln>
                <a:solidFill>
                  <a:schemeClr val="tx1"/>
                </a:solidFill>
                <a:effectLst/>
                <a:latin typeface="Arial" panose="020B0604020202020204" pitchFamily="34" charset="0"/>
              </a:rPr>
              <a:t>Autocratic Leadership Style: Definition, Examples, Pros &amp; Cons</a:t>
            </a:r>
            <a:r>
              <a:rPr kumimoji="0" lang="en-US" altLang="en-US" sz="1800" b="0" i="0" u="none" strike="noStrike" cap="none" normalizeH="0" baseline="0" dirty="0">
                <a:ln>
                  <a:noFill/>
                </a:ln>
                <a:solidFill>
                  <a:schemeClr val="tx1"/>
                </a:solidFill>
                <a:effectLst/>
                <a:latin typeface="Arial" panose="020B0604020202020204" pitchFamily="34" charset="0"/>
              </a:rPr>
              <a:t>. [online] Available at: https://www.simplypsychology.org/autocratic-leadership.html [Accessed 22 May 2025].</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Southern New Hampshire University. (2025). </a:t>
            </a:r>
            <a:r>
              <a:rPr kumimoji="0" lang="en-US" altLang="en-US" sz="1800" b="0" i="1" u="none" strike="noStrike" cap="none" normalizeH="0" baseline="0" dirty="0">
                <a:ln>
                  <a:noFill/>
                </a:ln>
                <a:solidFill>
                  <a:schemeClr val="tx1"/>
                </a:solidFill>
                <a:effectLst/>
                <a:latin typeface="Arial" panose="020B0604020202020204" pitchFamily="34" charset="0"/>
              </a:rPr>
              <a:t>What Are the 5 Most Influential Leadership Styles in Nursing?</a:t>
            </a:r>
            <a:r>
              <a:rPr kumimoji="0" lang="en-US" altLang="en-US" sz="1800" b="0" i="0" u="none" strike="noStrike" cap="none" normalizeH="0" baseline="0" dirty="0">
                <a:ln>
                  <a:noFill/>
                </a:ln>
                <a:solidFill>
                  <a:schemeClr val="tx1"/>
                </a:solidFill>
                <a:effectLst/>
                <a:latin typeface="Arial" panose="020B0604020202020204" pitchFamily="34" charset="0"/>
              </a:rPr>
              <a:t>. [online] Available at: https://www.snhu.edu/about-us/newsroom/health/5-leadership-styles-in-nursing [Accessed 22 May 2025].</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Oklahoma City University. (2024). </a:t>
            </a:r>
            <a:r>
              <a:rPr kumimoji="0" lang="en-US" altLang="en-US" sz="1800" b="0" i="1" u="none" strike="noStrike" cap="none" normalizeH="0" baseline="0" dirty="0">
                <a:ln>
                  <a:noFill/>
                </a:ln>
                <a:solidFill>
                  <a:schemeClr val="tx1"/>
                </a:solidFill>
                <a:effectLst/>
                <a:latin typeface="Arial" panose="020B0604020202020204" pitchFamily="34" charset="0"/>
              </a:rPr>
              <a:t>Top 5 Leadership Styles in Nursing</a:t>
            </a:r>
            <a:r>
              <a:rPr kumimoji="0" lang="en-US" altLang="en-US" sz="1800" b="0" i="0" u="none" strike="noStrike" cap="none" normalizeH="0" baseline="0" dirty="0">
                <a:ln>
                  <a:noFill/>
                </a:ln>
                <a:solidFill>
                  <a:schemeClr val="tx1"/>
                </a:solidFill>
                <a:effectLst/>
                <a:latin typeface="Arial" panose="020B0604020202020204" pitchFamily="34" charset="0"/>
              </a:rPr>
              <a:t>. [online] Available at: https://online.okcu.edu/nursing/blog/leadership-styles-in-nursing [Accessed 22 May 2025].</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NHS Leadership Academy. (n.d.). </a:t>
            </a:r>
            <a:r>
              <a:rPr kumimoji="0" lang="en-US" altLang="en-US" sz="1800" b="0" i="1" u="none" strike="noStrike" cap="none" normalizeH="0" baseline="0" dirty="0">
                <a:ln>
                  <a:noFill/>
                </a:ln>
                <a:solidFill>
                  <a:schemeClr val="tx1"/>
                </a:solidFill>
                <a:effectLst/>
                <a:latin typeface="Arial" panose="020B0604020202020204" pitchFamily="34" charset="0"/>
              </a:rPr>
              <a:t>Engaging the Team</a:t>
            </a:r>
            <a:r>
              <a:rPr kumimoji="0" lang="en-US" altLang="en-US" sz="1800" b="0" i="0" u="none" strike="noStrike" cap="none" normalizeH="0" baseline="0" dirty="0">
                <a:ln>
                  <a:noFill/>
                </a:ln>
                <a:solidFill>
                  <a:schemeClr val="tx1"/>
                </a:solidFill>
                <a:effectLst/>
                <a:latin typeface="Arial" panose="020B0604020202020204" pitchFamily="34" charset="0"/>
              </a:rPr>
              <a:t>. [online]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3"/>
              </a:rPr>
              <a:t>https://www.leadershipacademy.nhs.uk/healthcare-leadership-model/explore-the-healthcare-leadership-model/engaging-the-team/</a:t>
            </a:r>
            <a:r>
              <a:rPr kumimoji="0" lang="en-US" altLang="en-US" sz="1800" b="0" i="0" u="none" strike="noStrike" cap="none" normalizeH="0" baseline="0" dirty="0">
                <a:ln>
                  <a:noFill/>
                </a:ln>
                <a:solidFill>
                  <a:schemeClr val="tx1"/>
                </a:solidFill>
                <a:effectLst/>
                <a:latin typeface="Arial" panose="020B0604020202020204" pitchFamily="34" charset="0"/>
              </a:rPr>
              <a:t> [Accessed 22 May </a:t>
            </a:r>
            <a:r>
              <a:rPr kumimoji="0" lang="en-US" altLang="en-US" sz="1800" b="0" i="0" u="none" strike="noStrike" cap="none" normalizeH="0" baseline="0">
                <a:ln>
                  <a:noFill/>
                </a:ln>
                <a:solidFill>
                  <a:schemeClr val="tx1"/>
                </a:solidFill>
                <a:effectLst/>
                <a:latin typeface="Arial" panose="020B0604020202020204" pitchFamily="34" charset="0"/>
              </a:rPr>
              <a:t>2025].</a:t>
            </a:r>
          </a:p>
          <a:p>
            <a:pPr marR="0" lvl="0" algn="l" defTabSz="914400" rtl="0" eaLnBrk="0" fontAlgn="base" latinLnBrk="0" hangingPunct="0">
              <a:lnSpc>
                <a:spcPct val="100000"/>
              </a:lnSpc>
              <a:spcBef>
                <a:spcPct val="0"/>
              </a:spcBef>
              <a:spcAft>
                <a:spcPct val="0"/>
              </a:spcAft>
              <a:buClrTx/>
              <a:buSzTx/>
              <a:buFont typeface="Wingdings" panose="05000000000000000000" pitchFamily="2" charset="2"/>
              <a:buChar char="§"/>
              <a:tabLst/>
            </a:pPr>
            <a:r>
              <a:rPr kumimoji="0" lang="en-US" altLang="en-US" sz="1800" b="0" i="0" u="none" strike="noStrike" cap="none" normalizeH="0" baseline="0">
                <a:ln>
                  <a:noFill/>
                </a:ln>
                <a:solidFill>
                  <a:schemeClr val="tx1"/>
                </a:solidFill>
                <a:effectLst/>
                <a:latin typeface="Arial" panose="020B0604020202020204" pitchFamily="34" charset="0"/>
              </a:rPr>
              <a:t>NHS </a:t>
            </a:r>
            <a:r>
              <a:rPr kumimoji="0" lang="en-US" altLang="en-US" sz="1800" b="0" i="0" u="none" strike="noStrike" cap="none" normalizeH="0" baseline="0" dirty="0">
                <a:ln>
                  <a:noFill/>
                </a:ln>
                <a:solidFill>
                  <a:schemeClr val="tx1"/>
                </a:solidFill>
                <a:effectLst/>
                <a:latin typeface="Arial" panose="020B0604020202020204" pitchFamily="34" charset="0"/>
              </a:rPr>
              <a:t>Confederation. (2022). </a:t>
            </a:r>
            <a:r>
              <a:rPr kumimoji="0" lang="en-US" altLang="en-US" sz="1800" b="0" i="1" u="none" strike="noStrike" cap="none" normalizeH="0" baseline="0" dirty="0">
                <a:ln>
                  <a:noFill/>
                </a:ln>
                <a:solidFill>
                  <a:schemeClr val="tx1"/>
                </a:solidFill>
                <a:effectLst/>
                <a:latin typeface="Arial" panose="020B0604020202020204" pitchFamily="34" charset="0"/>
              </a:rPr>
              <a:t>A More Democratic NHS?</a:t>
            </a:r>
            <a:r>
              <a:rPr kumimoji="0" lang="en-US" altLang="en-US" sz="1800" b="0" i="0" u="none" strike="noStrike" cap="none" normalizeH="0" baseline="0" dirty="0">
                <a:ln>
                  <a:noFill/>
                </a:ln>
                <a:solidFill>
                  <a:schemeClr val="tx1"/>
                </a:solidFill>
                <a:effectLst/>
                <a:latin typeface="Arial" panose="020B0604020202020204" pitchFamily="34" charset="0"/>
              </a:rPr>
              <a:t>. [online] Available at: https://www.nhsconfed.org/articles/more-democratic-nhs [Accessed 22 May 2025].</a:t>
            </a:r>
          </a:p>
        </p:txBody>
      </p:sp>
    </p:spTree>
    <p:extLst>
      <p:ext uri="{BB962C8B-B14F-4D97-AF65-F5344CB8AC3E}">
        <p14:creationId xmlns:p14="http://schemas.microsoft.com/office/powerpoint/2010/main" val="387248670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2969</Words>
  <Application>Microsoft Office PowerPoint</Application>
  <PresentationFormat>Widescreen</PresentationFormat>
  <Paragraphs>140</Paragraphs>
  <Slides>27</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Myriad Pro</vt:lpstr>
      <vt:lpstr>Wingdings</vt:lpstr>
      <vt:lpstr>20140311PresentationUWTSDTemplate</vt:lpstr>
      <vt:lpstr>          </vt:lpstr>
      <vt:lpstr>PowerPoint Presentation</vt:lpstr>
      <vt:lpstr>PowerPoint Presentation</vt:lpstr>
      <vt:lpstr>Autocratic Leadership</vt:lpstr>
      <vt:lpstr>Autocratic Leadership</vt:lpstr>
      <vt:lpstr>PowerPoint Presentation</vt:lpstr>
      <vt:lpstr>PowerPoint Presentation</vt:lpstr>
      <vt:lpstr>Democratic</vt:lpstr>
      <vt:lpstr>PowerPoint Presentation</vt:lpstr>
      <vt:lpstr>Benefits of Democratic Leadership</vt:lpstr>
      <vt:lpstr>Democratic Leadership</vt:lpstr>
      <vt:lpstr>Implementation of Democratic Leadership</vt:lpstr>
      <vt:lpstr>Laissez-faire Leadership Style</vt:lpstr>
      <vt:lpstr>Challenges of Laissez-faire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NOW YOU MAY HAVE QUESTIONS??</vt:lpstr>
      <vt:lpstr>PowerPoint Presentation</vt:lpstr>
      <vt:lpstr>Summary</vt:lpstr>
      <vt:lpstr>Seminar</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Dr Fahad Khan PhD (Medical sciences), MSc. in Public health BDS (Bachelor of Dentistry) Diploma in Public health, Diploma in Epidemiology</dc:title>
  <dc:creator>Fahad Khan</dc:creator>
  <cp:lastModifiedBy>Diola Bijlhout</cp:lastModifiedBy>
  <cp:revision>52</cp:revision>
  <dcterms:created xsi:type="dcterms:W3CDTF">2023-05-20T05:18:05Z</dcterms:created>
  <dcterms:modified xsi:type="dcterms:W3CDTF">2026-01-31T13:03:11Z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a321a15a-c71d-40d3-b0cd-3b0ec0033fdd_Enabled">
    <vt:lpwstr>true</vt:lpwstr>
  </property>
  <property fmtid="{D5CDD505-2E9C-101B-9397-08002B2CF9AE}" pid="3" name="MSIP_Label_a321a15a-c71d-40d3-b0cd-3b0ec0033fdd_SetDate">
    <vt:lpwstr>2025-06-12T14:16:45Z</vt:lpwstr>
  </property>
  <property fmtid="{D5CDD505-2E9C-101B-9397-08002B2CF9AE}" pid="4" name="MSIP_Label_a321a15a-c71d-40d3-b0cd-3b0ec0033fdd_Method">
    <vt:lpwstr>Standard</vt:lpwstr>
  </property>
  <property fmtid="{D5CDD505-2E9C-101B-9397-08002B2CF9AE}" pid="5" name="MSIP_Label_a321a15a-c71d-40d3-b0cd-3b0ec0033fdd_Name">
    <vt:lpwstr>Restricted</vt:lpwstr>
  </property>
  <property fmtid="{D5CDD505-2E9C-101B-9397-08002B2CF9AE}" pid="6" name="MSIP_Label_a321a15a-c71d-40d3-b0cd-3b0ec0033fdd_SiteId">
    <vt:lpwstr>f89944b7-4a4e-4ea7-9156-3299f3411647</vt:lpwstr>
  </property>
  <property fmtid="{D5CDD505-2E9C-101B-9397-08002B2CF9AE}" pid="7" name="MSIP_Label_a321a15a-c71d-40d3-b0cd-3b0ec0033fdd_ActionId">
    <vt:lpwstr>6f37a628-22e5-4813-a2bf-de5c00223bd3</vt:lpwstr>
  </property>
  <property fmtid="{D5CDD505-2E9C-101B-9397-08002B2CF9AE}" pid="8" name="MSIP_Label_a321a15a-c71d-40d3-b0cd-3b0ec0033fdd_ContentBits">
    <vt:lpwstr>0</vt:lpwstr>
  </property>
  <property fmtid="{D5CDD505-2E9C-101B-9397-08002B2CF9AE}" pid="9" name="MSIP_Label_a321a15a-c71d-40d3-b0cd-3b0ec0033fdd_Tag">
    <vt:lpwstr>10, 3, 0, 1</vt:lpwstr>
  </property>
</Properties>
</file>