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66" r:id="rId3"/>
    <p:sldId id="268" r:id="rId4"/>
    <p:sldId id="270" r:id="rId5"/>
    <p:sldId id="271" r:id="rId6"/>
    <p:sldId id="263" r:id="rId7"/>
    <p:sldId id="257" r:id="rId8"/>
    <p:sldId id="272" r:id="rId9"/>
    <p:sldId id="258" r:id="rId10"/>
    <p:sldId id="259" r:id="rId11"/>
    <p:sldId id="260" r:id="rId12"/>
    <p:sldId id="273" r:id="rId13"/>
    <p:sldId id="274" r:id="rId14"/>
    <p:sldId id="261" r:id="rId15"/>
    <p:sldId id="265" r:id="rId16"/>
    <p:sldId id="267"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9978" autoAdjust="0"/>
  </p:normalViewPr>
  <p:slideViewPr>
    <p:cSldViewPr snapToGrid="0">
      <p:cViewPr varScale="1">
        <p:scale>
          <a:sx n="54" d="100"/>
          <a:sy n="54" d="100"/>
        </p:scale>
        <p:origin x="1762" y="67"/>
      </p:cViewPr>
      <p:guideLst/>
    </p:cSldViewPr>
  </p:slideViewPr>
  <p:notesTextViewPr>
    <p:cViewPr>
      <p:scale>
        <a:sx n="3" d="2"/>
        <a:sy n="3" d="2"/>
      </p:scale>
      <p:origin x="0" y="0"/>
    </p:cViewPr>
  </p:notesTextViewPr>
  <p:notesViewPr>
    <p:cSldViewPr snapToGrid="0">
      <p:cViewPr varScale="1">
        <p:scale>
          <a:sx n="91" d="100"/>
          <a:sy n="91" d="100"/>
        </p:scale>
        <p:origin x="3749" y="8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DA777C-5533-4793-8538-42F32C309285}" type="datetimeFigureOut">
              <a:rPr lang="en-GB" smtClean="0"/>
              <a:t>05/02/2019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D37159-D59F-4415-BFB3-1362BF25B958}" type="slidenum">
              <a:rPr lang="en-GB" smtClean="0"/>
              <a:t>‹#›</a:t>
            </a:fld>
            <a:endParaRPr lang="en-GB"/>
          </a:p>
        </p:txBody>
      </p:sp>
    </p:spTree>
    <p:extLst>
      <p:ext uri="{BB962C8B-B14F-4D97-AF65-F5344CB8AC3E}">
        <p14:creationId xmlns:p14="http://schemas.microsoft.com/office/powerpoint/2010/main" val="2588942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D37159-D59F-4415-BFB3-1362BF25B958}" type="slidenum">
              <a:rPr lang="en-GB" smtClean="0"/>
              <a:t>1</a:t>
            </a:fld>
            <a:endParaRPr lang="en-GB"/>
          </a:p>
        </p:txBody>
      </p:sp>
    </p:spTree>
    <p:extLst>
      <p:ext uri="{BB962C8B-B14F-4D97-AF65-F5344CB8AC3E}">
        <p14:creationId xmlns:p14="http://schemas.microsoft.com/office/powerpoint/2010/main" val="1954444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start just with a definition of place, we can quickly move from thinking that it pretty much goes without saying (we all know what a place is right?)  To thinking that it can actually be quite hard to define, because it is something that we completely take for granted in our everyday experience of the world.  </a:t>
            </a:r>
          </a:p>
          <a:p>
            <a:endParaRPr lang="en-GB" dirty="0"/>
          </a:p>
          <a:p>
            <a:r>
              <a:rPr lang="en-GB" dirty="0"/>
              <a:t>Here </a:t>
            </a:r>
            <a:r>
              <a:rPr lang="en-GB" dirty="0" err="1"/>
              <a:t>Trigg</a:t>
            </a:r>
            <a:r>
              <a:rPr lang="en-GB" dirty="0"/>
              <a:t> is saying that the experts--people who think about place for a living– have two main ways of looking at place, one is that it is independent of us, that is that places exist without people.  That is certainly true in a way, you can find coordinates for a certain place and go there, it will look pretty much as it did before you got there.</a:t>
            </a:r>
          </a:p>
          <a:p>
            <a:endParaRPr lang="en-GB" dirty="0"/>
          </a:p>
          <a:p>
            <a:r>
              <a:rPr lang="en-GB" dirty="0"/>
              <a:t>However </a:t>
            </a:r>
            <a:r>
              <a:rPr lang="en-GB" dirty="0" err="1"/>
              <a:t>Trigg</a:t>
            </a:r>
            <a:r>
              <a:rPr lang="en-GB" dirty="0"/>
              <a:t> goes on to say, that place is thought of as a ‘constructive product of human experience’ and that without people then place loses some of its definition or strength or even reality.</a:t>
            </a:r>
          </a:p>
          <a:p>
            <a:endParaRPr lang="en-GB" dirty="0"/>
          </a:p>
          <a:p>
            <a:r>
              <a:rPr lang="en-GB" dirty="0"/>
              <a:t>Certainly a large part of the places that we are familiar with wouldn’t even exist without people, for example houses, airports, towns, etc…these are all very important places to people.  But also we can think of so-called natural landscapes as material products of humanity, in the Great Plains of the United States for example the ecosystem was largely formed by the grasslands being periodically burned off, and you have your wildflower meadows here formed by coppicing etc</a:t>
            </a:r>
          </a:p>
          <a:p>
            <a:endParaRPr lang="en-GB" dirty="0"/>
          </a:p>
          <a:p>
            <a:endParaRPr lang="en-GB" dirty="0"/>
          </a:p>
        </p:txBody>
      </p:sp>
      <p:sp>
        <p:nvSpPr>
          <p:cNvPr id="4" name="Slide Number Placeholder 3"/>
          <p:cNvSpPr>
            <a:spLocks noGrp="1"/>
          </p:cNvSpPr>
          <p:nvPr>
            <p:ph type="sldNum" sz="quarter" idx="10"/>
          </p:nvPr>
        </p:nvSpPr>
        <p:spPr/>
        <p:txBody>
          <a:bodyPr/>
          <a:lstStyle/>
          <a:p>
            <a:fld id="{D2D37159-D59F-4415-BFB3-1362BF25B958}" type="slidenum">
              <a:rPr lang="en-GB" smtClean="0"/>
              <a:t>2</a:t>
            </a:fld>
            <a:endParaRPr lang="en-GB"/>
          </a:p>
        </p:txBody>
      </p:sp>
    </p:spTree>
    <p:extLst>
      <p:ext uri="{BB962C8B-B14F-4D97-AF65-F5344CB8AC3E}">
        <p14:creationId xmlns:p14="http://schemas.microsoft.com/office/powerpoint/2010/main" val="3863732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even places that have no real material connection to human beings (and that is pretty rare these days) are still layered up by human interaction.  So a waterfall in a forest clearing isn’t really peaceful in the sense that we would say it is, without an actual person to experience it, perhaps they would write a poem about it or tell a story about how peaceful it was, or even just sitting there experiencing that environment and being aware of it as peaceful.  So the idea goes that the definition of that place would lose something without a consciousness experiencing it and interpreting it.  That isn’t necessarily just human consciousness either in my opinion but we can put that aside as incidental for todays talk.</a:t>
            </a:r>
          </a:p>
          <a:p>
            <a:endParaRPr lang="en-GB" dirty="0"/>
          </a:p>
          <a:p>
            <a:r>
              <a:rPr lang="en-GB" dirty="0"/>
              <a:t>Tuan says that place is a stable object that catches our attention.  And from there it goes on to relate to other stable objects that have caught our attention, we collect all these impressions constantly and might not even be conscious of them happening.  You could think of one of your kitchens that you have lived in as an example, you might think of being in front of the refrigerator with the door open, cooking something on the hob, using the toaster, moving the kettle to make room for the cutting board, opening the junk draw etc.</a:t>
            </a:r>
          </a:p>
          <a:p>
            <a:endParaRPr lang="en-GB" dirty="0"/>
          </a:p>
          <a:p>
            <a:r>
              <a:rPr lang="en-GB" dirty="0"/>
              <a:t>All these objects have you also with them, and it defines lots of small places, these are grouped together then in what could be called regions, in this case the region of your kitchen, and they make that bigger place of all the component parts.</a:t>
            </a:r>
          </a:p>
        </p:txBody>
      </p:sp>
      <p:sp>
        <p:nvSpPr>
          <p:cNvPr id="4" name="Slide Number Placeholder 3"/>
          <p:cNvSpPr>
            <a:spLocks noGrp="1"/>
          </p:cNvSpPr>
          <p:nvPr>
            <p:ph type="sldNum" sz="quarter" idx="10"/>
          </p:nvPr>
        </p:nvSpPr>
        <p:spPr/>
        <p:txBody>
          <a:bodyPr/>
          <a:lstStyle/>
          <a:p>
            <a:fld id="{D2D37159-D59F-4415-BFB3-1362BF25B958}" type="slidenum">
              <a:rPr lang="en-GB" smtClean="0"/>
              <a:t>3</a:t>
            </a:fld>
            <a:endParaRPr lang="en-GB"/>
          </a:p>
        </p:txBody>
      </p:sp>
    </p:spTree>
    <p:extLst>
      <p:ext uri="{BB962C8B-B14F-4D97-AF65-F5344CB8AC3E}">
        <p14:creationId xmlns:p14="http://schemas.microsoft.com/office/powerpoint/2010/main" val="1789866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Tuan describes this process as pauses in movement.  And in this way outward from your kitchen you could explore an adjoining room, whatever that is—until eventually your whole house or flat was deconstructed in a way into each little pause that you have ever made with any object or area in the flat.  Tuan describes these pauses as centres of felt value.  Is your kettle a pain in the neck and needs a new little pebble filter thing? That is a felt value, all of the places in your flat have these categorised feelings as part of their existence, things you love, things you hate, things that might even be neutral or mixed.  From strong feelings to very slight feelings, all the places take part in this level of feeling and value, perhaps we are just evolved this way from natural selection.  Definitely place is there at every point of our existence and deeply intertwined in our memories</a:t>
            </a:r>
          </a:p>
        </p:txBody>
      </p:sp>
      <p:sp>
        <p:nvSpPr>
          <p:cNvPr id="4" name="Slide Number Placeholder 3"/>
          <p:cNvSpPr>
            <a:spLocks noGrp="1"/>
          </p:cNvSpPr>
          <p:nvPr>
            <p:ph type="sldNum" sz="quarter" idx="10"/>
          </p:nvPr>
        </p:nvSpPr>
        <p:spPr/>
        <p:txBody>
          <a:bodyPr/>
          <a:lstStyle/>
          <a:p>
            <a:fld id="{D2D37159-D59F-4415-BFB3-1362BF25B958}" type="slidenum">
              <a:rPr lang="en-GB" smtClean="0"/>
              <a:t>4</a:t>
            </a:fld>
            <a:endParaRPr lang="en-GB"/>
          </a:p>
        </p:txBody>
      </p:sp>
    </p:spTree>
    <p:extLst>
      <p:ext uri="{BB962C8B-B14F-4D97-AF65-F5344CB8AC3E}">
        <p14:creationId xmlns:p14="http://schemas.microsoft.com/office/powerpoint/2010/main" val="1438767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this way we can say that our sensing of place is embodied, it comes about from our sensory perception (sight, sound, smell, touch, taste) plus a time based perspective of these things, our memory.  Also our own thoughts and feelings play a role, what Julia might have described in earlier lectures as ‘narratives’ mini-narratives etc.</a:t>
            </a:r>
          </a:p>
          <a:p>
            <a:endParaRPr lang="en-GB" dirty="0"/>
          </a:p>
          <a:p>
            <a:r>
              <a:rPr lang="en-GB" dirty="0"/>
              <a:t>As we move from Tuan’s notion of ‘pauses’ we are literally moving to new places, that is we are either pausing at a place or we are on our way to pause at a place.  Part of the way we relate to places is to compare them to other similar places, this similarity can be like comparing kitchens to kitchens, as in ‘I like my mom’s kitchen a lot better than the dump I’m living in now’ or it can be any feature that we find a similarity in, so maybe I relax either in my kitchen or my </a:t>
            </a:r>
            <a:r>
              <a:rPr lang="en-GB" dirty="0" err="1"/>
              <a:t>toolshed</a:t>
            </a:r>
            <a:r>
              <a:rPr lang="en-GB" dirty="0"/>
              <a:t>, so they form a region.  A region in the sense of places that are kitchens or places that are relaxing.  It also lets me imagine a perfect kitchen, or a perfect place of relaxation.</a:t>
            </a:r>
          </a:p>
        </p:txBody>
      </p:sp>
      <p:sp>
        <p:nvSpPr>
          <p:cNvPr id="4" name="Slide Number Placeholder 3"/>
          <p:cNvSpPr>
            <a:spLocks noGrp="1"/>
          </p:cNvSpPr>
          <p:nvPr>
            <p:ph type="sldNum" sz="quarter" idx="10"/>
          </p:nvPr>
        </p:nvSpPr>
        <p:spPr/>
        <p:txBody>
          <a:bodyPr/>
          <a:lstStyle/>
          <a:p>
            <a:fld id="{D2D37159-D59F-4415-BFB3-1362BF25B958}" type="slidenum">
              <a:rPr lang="en-GB" smtClean="0"/>
              <a:t>5</a:t>
            </a:fld>
            <a:endParaRPr lang="en-GB"/>
          </a:p>
        </p:txBody>
      </p:sp>
    </p:spTree>
    <p:extLst>
      <p:ext uri="{BB962C8B-B14F-4D97-AF65-F5344CB8AC3E}">
        <p14:creationId xmlns:p14="http://schemas.microsoft.com/office/powerpoint/2010/main" val="2818727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Casey describes ‘dwelling’ as a connection to a place, Dwelling means to ‘live in’ of course, but you wouldn't ask someone ‘oh what part of town do you dwell in?’  Here Casey is using a more formal word, maybe an old-fashioned one, so that he can get a nuanced meaning out of it, he doesn’t mean just normal ‘living’ somewhere, but ‘dwelling’ an acute sensitivity to the effects of places on our lives.</a:t>
            </a:r>
          </a:p>
          <a:p>
            <a:endParaRPr lang="en-GB" dirty="0"/>
          </a:p>
          <a:p>
            <a:r>
              <a:rPr lang="en-GB" dirty="0"/>
              <a:t>Journeying between places for Casey, is an opportunity to reflect that these intermediate places on the journey (between places) are places themselves, he says that even moving we are in place, we must exist in places, there is no other option.</a:t>
            </a:r>
          </a:p>
          <a:p>
            <a:endParaRPr lang="en-GB" dirty="0"/>
          </a:p>
        </p:txBody>
      </p:sp>
      <p:sp>
        <p:nvSpPr>
          <p:cNvPr id="4" name="Slide Number Placeholder 3"/>
          <p:cNvSpPr>
            <a:spLocks noGrp="1"/>
          </p:cNvSpPr>
          <p:nvPr>
            <p:ph type="sldNum" sz="quarter" idx="10"/>
          </p:nvPr>
        </p:nvSpPr>
        <p:spPr/>
        <p:txBody>
          <a:bodyPr/>
          <a:lstStyle/>
          <a:p>
            <a:fld id="{D2D37159-D59F-4415-BFB3-1362BF25B958}" type="slidenum">
              <a:rPr lang="en-GB" smtClean="0"/>
              <a:t>6</a:t>
            </a:fld>
            <a:endParaRPr lang="en-GB"/>
          </a:p>
        </p:txBody>
      </p:sp>
    </p:spTree>
    <p:extLst>
      <p:ext uri="{BB962C8B-B14F-4D97-AF65-F5344CB8AC3E}">
        <p14:creationId xmlns:p14="http://schemas.microsoft.com/office/powerpoint/2010/main" val="3853436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a ‘Spirit of Place’ comes down from the term in Latin, Genius Loci, where the Romans believed in places having their own small gods and spirits that gave identity to places.  Today it means the distinctive identity of a place, and it isn’t often used for small places, unless they have a really high distinctiveness of course.</a:t>
            </a:r>
          </a:p>
          <a:p>
            <a:endParaRPr lang="en-GB" dirty="0"/>
          </a:p>
          <a:p>
            <a:r>
              <a:rPr lang="en-GB" dirty="0"/>
              <a:t>As an example if we look at this picture of a seaside fishing town, where the houses are built almost vertically up a steep slope and they overlook a lovely blue sea with– we can see at a glance some of the persistent qualities of this place-just as a feature of where it is located and how it has been built with the natural environment.  Even from so far away, just a single blurry photo we could make some assumptions about what daily life would be like in this town, if we were to actually visit the town and stay for a period we would understand it’s spirit of place even better.</a:t>
            </a:r>
          </a:p>
        </p:txBody>
      </p:sp>
      <p:sp>
        <p:nvSpPr>
          <p:cNvPr id="4" name="Slide Number Placeholder 3"/>
          <p:cNvSpPr>
            <a:spLocks noGrp="1"/>
          </p:cNvSpPr>
          <p:nvPr>
            <p:ph type="sldNum" sz="quarter" idx="10"/>
          </p:nvPr>
        </p:nvSpPr>
        <p:spPr/>
        <p:txBody>
          <a:bodyPr/>
          <a:lstStyle/>
          <a:p>
            <a:fld id="{D2D37159-D59F-4415-BFB3-1362BF25B958}" type="slidenum">
              <a:rPr lang="en-GB" smtClean="0"/>
              <a:t>7</a:t>
            </a:fld>
            <a:endParaRPr lang="en-GB"/>
          </a:p>
        </p:txBody>
      </p:sp>
    </p:spTree>
    <p:extLst>
      <p:ext uri="{BB962C8B-B14F-4D97-AF65-F5344CB8AC3E}">
        <p14:creationId xmlns:p14="http://schemas.microsoft.com/office/powerpoint/2010/main" val="417944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of Spirit of Place’s definition is that it also incorporates the human relationship with a place, not just its ‘natural’ features.  So it isn’t considered to be inherent in a particular place, but comes about through the fundamental relationship between people and places.</a:t>
            </a:r>
          </a:p>
        </p:txBody>
      </p:sp>
      <p:sp>
        <p:nvSpPr>
          <p:cNvPr id="4" name="Slide Number Placeholder 3"/>
          <p:cNvSpPr>
            <a:spLocks noGrp="1"/>
          </p:cNvSpPr>
          <p:nvPr>
            <p:ph type="sldNum" sz="quarter" idx="10"/>
          </p:nvPr>
        </p:nvSpPr>
        <p:spPr/>
        <p:txBody>
          <a:bodyPr/>
          <a:lstStyle/>
          <a:p>
            <a:fld id="{D2D37159-D59F-4415-BFB3-1362BF25B958}" type="slidenum">
              <a:rPr lang="en-GB" smtClean="0"/>
              <a:t>8</a:t>
            </a:fld>
            <a:endParaRPr lang="en-GB"/>
          </a:p>
        </p:txBody>
      </p:sp>
    </p:spTree>
    <p:extLst>
      <p:ext uri="{BB962C8B-B14F-4D97-AF65-F5344CB8AC3E}">
        <p14:creationId xmlns:p14="http://schemas.microsoft.com/office/powerpoint/2010/main" val="708530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Sense of Place sound quite similar to Spirit of Place, but if you focus on the word Sense as important, as meaning that your combined senses allow you to perceive a place, and then that the Sense of Place means your ability to understand and appreciate the distinctive qualities of places (with Spirit of Place being that distinctive quality of Place).</a:t>
            </a:r>
          </a:p>
          <a:p>
            <a:endParaRPr lang="en-GB" dirty="0"/>
          </a:p>
          <a:p>
            <a:r>
              <a:rPr lang="en-GB" dirty="0"/>
              <a:t>Sense of Place and Spirit of Place are related in a reflexive way of course, the better that someone can perceive a distinctiveness of a certain place, then they can communicate that to others and can act either individually or collectively to develop that distinctiveness.  Also in turn the greater distinctiveness a place has, the more likely perhaps it is to be perceived.</a:t>
            </a:r>
          </a:p>
          <a:p>
            <a:endParaRPr lang="en-GB" dirty="0"/>
          </a:p>
          <a:p>
            <a:r>
              <a:rPr lang="en-GB" dirty="0"/>
              <a:t>If we turn now to the representation of Spirit of Place, we can we can see that it could be a tool to communicate this distinctiveness-in a way it provides an alternative sense object or a surrogate place, with some abstraction of the original to better communicate aspects of the place to others.  </a:t>
            </a:r>
          </a:p>
          <a:p>
            <a:endParaRPr lang="en-GB" dirty="0"/>
          </a:p>
          <a:p>
            <a:r>
              <a:rPr lang="en-GB" dirty="0"/>
              <a:t>Likewise we can have the visualization of the Sense of Place, and here we are talking not about representation of the actual place so much as the sensations or perceptions of that place, I like to think of this as being able to communicate how to better perceive places, to think in a metacognitive way about how we perceive place distinctiveness.</a:t>
            </a:r>
          </a:p>
        </p:txBody>
      </p:sp>
      <p:sp>
        <p:nvSpPr>
          <p:cNvPr id="4" name="Slide Number Placeholder 3"/>
          <p:cNvSpPr>
            <a:spLocks noGrp="1"/>
          </p:cNvSpPr>
          <p:nvPr>
            <p:ph type="sldNum" sz="quarter" idx="10"/>
          </p:nvPr>
        </p:nvSpPr>
        <p:spPr/>
        <p:txBody>
          <a:bodyPr/>
          <a:lstStyle/>
          <a:p>
            <a:fld id="{D2D37159-D59F-4415-BFB3-1362BF25B958}" type="slidenum">
              <a:rPr lang="en-GB" smtClean="0"/>
              <a:t>9</a:t>
            </a:fld>
            <a:endParaRPr lang="en-GB"/>
          </a:p>
        </p:txBody>
      </p:sp>
    </p:spTree>
    <p:extLst>
      <p:ext uri="{BB962C8B-B14F-4D97-AF65-F5344CB8AC3E}">
        <p14:creationId xmlns:p14="http://schemas.microsoft.com/office/powerpoint/2010/main" val="2470346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are talking about representations and visualizations, we can also start to describe places as Actual and Virtual.  </a:t>
            </a:r>
          </a:p>
          <a:p>
            <a:endParaRPr lang="en-GB" dirty="0"/>
          </a:p>
          <a:p>
            <a:r>
              <a:rPr lang="en-GB" dirty="0"/>
              <a:t>The video game Grand Theft Auto was inspired by elements of Miami a place that I have lived, specifically my first teaching job was in a middle school in Liberty City, which is a section of Miami (Miami is actually made up of a collection of communities and places, it describes a region of places as we described before).</a:t>
            </a:r>
          </a:p>
          <a:p>
            <a:endParaRPr lang="en-GB" dirty="0"/>
          </a:p>
          <a:p>
            <a:r>
              <a:rPr lang="en-GB" dirty="0"/>
              <a:t>Vice City was heavily influenced by the actual Liberty City community, so would we say that Vice City is ‘unreal’? Because it’s virtual nature means that it doesn’t have an independent existence?  It is better to say that it is both real and virtual, especially as regards a navigable virtual space as is created in a video game, that one can move around in through ways that approximate actual mobility.</a:t>
            </a:r>
          </a:p>
          <a:p>
            <a:endParaRPr lang="en-GB" dirty="0"/>
          </a:p>
          <a:p>
            <a:r>
              <a:rPr lang="en-GB" dirty="0" err="1"/>
              <a:t>Massumi</a:t>
            </a:r>
            <a:r>
              <a:rPr lang="en-GB" dirty="0"/>
              <a:t> feels that the virtual is then a dimension of reality, it isn’t the opposite of reality.  He also describes it as formative, that is that it partakes of a creative force in production of a reality.</a:t>
            </a:r>
          </a:p>
          <a:p>
            <a:endParaRPr lang="en-GB" dirty="0"/>
          </a:p>
          <a:p>
            <a:endParaRPr lang="en-GB" dirty="0"/>
          </a:p>
        </p:txBody>
      </p:sp>
      <p:sp>
        <p:nvSpPr>
          <p:cNvPr id="4" name="Slide Number Placeholder 3"/>
          <p:cNvSpPr>
            <a:spLocks noGrp="1"/>
          </p:cNvSpPr>
          <p:nvPr>
            <p:ph type="sldNum" sz="quarter" idx="10"/>
          </p:nvPr>
        </p:nvSpPr>
        <p:spPr/>
        <p:txBody>
          <a:bodyPr/>
          <a:lstStyle/>
          <a:p>
            <a:fld id="{D2D37159-D59F-4415-BFB3-1362BF25B958}" type="slidenum">
              <a:rPr lang="en-GB" smtClean="0"/>
              <a:t>10</a:t>
            </a:fld>
            <a:endParaRPr lang="en-GB"/>
          </a:p>
        </p:txBody>
      </p:sp>
    </p:spTree>
    <p:extLst>
      <p:ext uri="{BB962C8B-B14F-4D97-AF65-F5344CB8AC3E}">
        <p14:creationId xmlns:p14="http://schemas.microsoft.com/office/powerpoint/2010/main" val="3677340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Massumi</a:t>
            </a:r>
            <a:r>
              <a:rPr lang="en-GB" dirty="0"/>
              <a:t> describes the opportunity in the virtual question, being that it asks us to reconsider the role of abstraction in our lives.  The question of the virtual forbids us to say that the abstract in life is opposite to the concrete.  He maintains that the artificial has its own mode of reality.</a:t>
            </a:r>
          </a:p>
        </p:txBody>
      </p:sp>
      <p:sp>
        <p:nvSpPr>
          <p:cNvPr id="4" name="Slide Number Placeholder 3"/>
          <p:cNvSpPr>
            <a:spLocks noGrp="1"/>
          </p:cNvSpPr>
          <p:nvPr>
            <p:ph type="sldNum" sz="quarter" idx="10"/>
          </p:nvPr>
        </p:nvSpPr>
        <p:spPr/>
        <p:txBody>
          <a:bodyPr/>
          <a:lstStyle/>
          <a:p>
            <a:fld id="{D2D37159-D59F-4415-BFB3-1362BF25B958}" type="slidenum">
              <a:rPr lang="en-GB" smtClean="0"/>
              <a:t>11</a:t>
            </a:fld>
            <a:endParaRPr lang="en-GB"/>
          </a:p>
        </p:txBody>
      </p:sp>
    </p:spTree>
    <p:extLst>
      <p:ext uri="{BB962C8B-B14F-4D97-AF65-F5344CB8AC3E}">
        <p14:creationId xmlns:p14="http://schemas.microsoft.com/office/powerpoint/2010/main" val="718471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Massumi</a:t>
            </a:r>
            <a:r>
              <a:rPr lang="en-GB" dirty="0"/>
              <a:t> links the issue to one of the relationship between the virtual and the actual, especially as it pertains to perception.  </a:t>
            </a:r>
          </a:p>
          <a:p>
            <a:endParaRPr lang="en-GB" dirty="0"/>
          </a:p>
          <a:p>
            <a:r>
              <a:rPr lang="en-GB" dirty="0"/>
              <a:t>By looking at the formative relationship between the virtual and what actually appears as a result, rather than focusing on a perceived struggle between the artificial and the real.</a:t>
            </a:r>
          </a:p>
        </p:txBody>
      </p:sp>
      <p:sp>
        <p:nvSpPr>
          <p:cNvPr id="4" name="Slide Number Placeholder 3"/>
          <p:cNvSpPr>
            <a:spLocks noGrp="1"/>
          </p:cNvSpPr>
          <p:nvPr>
            <p:ph type="sldNum" sz="quarter" idx="10"/>
          </p:nvPr>
        </p:nvSpPr>
        <p:spPr/>
        <p:txBody>
          <a:bodyPr/>
          <a:lstStyle/>
          <a:p>
            <a:fld id="{D2D37159-D59F-4415-BFB3-1362BF25B958}" type="slidenum">
              <a:rPr lang="en-GB" smtClean="0"/>
              <a:t>12</a:t>
            </a:fld>
            <a:endParaRPr lang="en-GB"/>
          </a:p>
        </p:txBody>
      </p:sp>
    </p:spTree>
    <p:extLst>
      <p:ext uri="{BB962C8B-B14F-4D97-AF65-F5344CB8AC3E}">
        <p14:creationId xmlns:p14="http://schemas.microsoft.com/office/powerpoint/2010/main" val="39007465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for </a:t>
            </a:r>
            <a:r>
              <a:rPr lang="en-GB" dirty="0" err="1"/>
              <a:t>Massumi</a:t>
            </a:r>
            <a:r>
              <a:rPr lang="en-GB" dirty="0"/>
              <a:t>, these same tools (that can be used to look at the formative question of Virtuality) are of use in what we call our natural perception of the actual.  He wonders if we might find just as much artificiality in our natural perception as that which we find on-screen.</a:t>
            </a:r>
          </a:p>
          <a:p>
            <a:endParaRPr lang="en-GB" dirty="0"/>
          </a:p>
          <a:p>
            <a:r>
              <a:rPr lang="en-GB" dirty="0"/>
              <a:t>He feels that the question of perception becomes, not about truth or illusion, but of different modes of reality, and how experience comes to happen in whatever dimension of reality it forms from.</a:t>
            </a:r>
          </a:p>
        </p:txBody>
      </p:sp>
      <p:sp>
        <p:nvSpPr>
          <p:cNvPr id="4" name="Slide Number Placeholder 3"/>
          <p:cNvSpPr>
            <a:spLocks noGrp="1"/>
          </p:cNvSpPr>
          <p:nvPr>
            <p:ph type="sldNum" sz="quarter" idx="10"/>
          </p:nvPr>
        </p:nvSpPr>
        <p:spPr/>
        <p:txBody>
          <a:bodyPr/>
          <a:lstStyle/>
          <a:p>
            <a:fld id="{D2D37159-D59F-4415-BFB3-1362BF25B958}" type="slidenum">
              <a:rPr lang="en-GB" smtClean="0"/>
              <a:t>13</a:t>
            </a:fld>
            <a:endParaRPr lang="en-GB"/>
          </a:p>
        </p:txBody>
      </p:sp>
    </p:spTree>
    <p:extLst>
      <p:ext uri="{BB962C8B-B14F-4D97-AF65-F5344CB8AC3E}">
        <p14:creationId xmlns:p14="http://schemas.microsoft.com/office/powerpoint/2010/main" val="397536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an animation that has what I would call a metacognitive approach, that is that some of the content deals with perception itself and also is concerned with </a:t>
            </a:r>
            <a:r>
              <a:rPr lang="en-GB" dirty="0" err="1"/>
              <a:t>Massumi’s</a:t>
            </a:r>
            <a:r>
              <a:rPr lang="en-GB" dirty="0"/>
              <a:t> formative principle between different dimensions of reality.</a:t>
            </a:r>
          </a:p>
        </p:txBody>
      </p:sp>
      <p:sp>
        <p:nvSpPr>
          <p:cNvPr id="4" name="Slide Number Placeholder 3"/>
          <p:cNvSpPr>
            <a:spLocks noGrp="1"/>
          </p:cNvSpPr>
          <p:nvPr>
            <p:ph type="sldNum" sz="quarter" idx="10"/>
          </p:nvPr>
        </p:nvSpPr>
        <p:spPr/>
        <p:txBody>
          <a:bodyPr/>
          <a:lstStyle/>
          <a:p>
            <a:fld id="{D2D37159-D59F-4415-BFB3-1362BF25B958}" type="slidenum">
              <a:rPr lang="en-GB" smtClean="0"/>
              <a:t>14</a:t>
            </a:fld>
            <a:endParaRPr lang="en-GB"/>
          </a:p>
        </p:txBody>
      </p:sp>
    </p:spTree>
    <p:extLst>
      <p:ext uri="{BB962C8B-B14F-4D97-AF65-F5344CB8AC3E}">
        <p14:creationId xmlns:p14="http://schemas.microsoft.com/office/powerpoint/2010/main" val="755957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D37159-D59F-4415-BFB3-1362BF25B958}" type="slidenum">
              <a:rPr lang="en-GB" smtClean="0"/>
              <a:t>15</a:t>
            </a:fld>
            <a:endParaRPr lang="en-GB"/>
          </a:p>
        </p:txBody>
      </p:sp>
    </p:spTree>
    <p:extLst>
      <p:ext uri="{BB962C8B-B14F-4D97-AF65-F5344CB8AC3E}">
        <p14:creationId xmlns:p14="http://schemas.microsoft.com/office/powerpoint/2010/main" val="18670104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D37159-D59F-4415-BFB3-1362BF25B958}" type="slidenum">
              <a:rPr lang="en-GB" smtClean="0"/>
              <a:t>16</a:t>
            </a:fld>
            <a:endParaRPr lang="en-GB"/>
          </a:p>
        </p:txBody>
      </p:sp>
    </p:spTree>
    <p:extLst>
      <p:ext uri="{BB962C8B-B14F-4D97-AF65-F5344CB8AC3E}">
        <p14:creationId xmlns:p14="http://schemas.microsoft.com/office/powerpoint/2010/main" val="21545984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D37159-D59F-4415-BFB3-1362BF25B958}" type="slidenum">
              <a:rPr lang="en-GB" smtClean="0"/>
              <a:t>17</a:t>
            </a:fld>
            <a:endParaRPr lang="en-GB"/>
          </a:p>
        </p:txBody>
      </p:sp>
    </p:spTree>
    <p:extLst>
      <p:ext uri="{BB962C8B-B14F-4D97-AF65-F5344CB8AC3E}">
        <p14:creationId xmlns:p14="http://schemas.microsoft.com/office/powerpoint/2010/main" val="1966615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47F3-DAD2-4512-9BB0-C54757ECAD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B9001F-699E-4CFE-B72F-02AEFDF78A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0D33B4-DF10-4A21-8ECB-409F27D03E1C}"/>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5" name="Footer Placeholder 4">
            <a:extLst>
              <a:ext uri="{FF2B5EF4-FFF2-40B4-BE49-F238E27FC236}">
                <a16:creationId xmlns:a16="http://schemas.microsoft.com/office/drawing/2014/main" id="{4E22D6EE-1880-4CBA-910E-56EA036E0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AB99D-B400-4FDC-A5BC-5620003DCB63}"/>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3661602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9F3AE-A628-4FD4-8075-44EC25C43F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EDF486-702E-49D9-A914-C142B75C177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7D0C39-574E-4C51-BF91-40BC11059624}"/>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5" name="Footer Placeholder 4">
            <a:extLst>
              <a:ext uri="{FF2B5EF4-FFF2-40B4-BE49-F238E27FC236}">
                <a16:creationId xmlns:a16="http://schemas.microsoft.com/office/drawing/2014/main" id="{174300DC-0234-4593-A0BD-6370805247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83ADD6-E74C-4CD1-9C73-495B3AC17BA7}"/>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3048643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D6303-50B5-40BD-BBE4-C569302222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DD209B-DF75-4663-9556-302784EB35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9B2F2D1-62B7-4F65-B4C4-36763265723E}"/>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5" name="Footer Placeholder 4">
            <a:extLst>
              <a:ext uri="{FF2B5EF4-FFF2-40B4-BE49-F238E27FC236}">
                <a16:creationId xmlns:a16="http://schemas.microsoft.com/office/drawing/2014/main" id="{5238A1FA-D99B-4026-A738-6307CDFA46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329D2A-2C41-43B5-85AB-E3F2B741CB59}"/>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1403160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8F146-AA62-476A-A7CB-415BB533AF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88C73B-CC75-49FF-8069-22A0C103172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52FD0D-87F3-4417-BBAD-9FA9AD0386E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91F195-C7B9-43C5-B24F-34DBC6D79DBB}"/>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6" name="Footer Placeholder 5">
            <a:extLst>
              <a:ext uri="{FF2B5EF4-FFF2-40B4-BE49-F238E27FC236}">
                <a16:creationId xmlns:a16="http://schemas.microsoft.com/office/drawing/2014/main" id="{40DDB101-88F0-4855-A459-A89E6EAD17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58F58F-4334-445E-B4F5-8DE0398267A7}"/>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3135322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042E-D3C4-4355-8E87-7F2DAC5203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0F32BD-346D-4A70-B0ED-D57D97B2E5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E42519E-BBA8-4038-B564-2466333287C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16CBA2-6CA1-4A16-905A-62AE5735A5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84BDE1F-7156-4714-BEEA-06FE469C84B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6C3691-1C3E-4EF6-B9FD-4EA3E8EEB56A}"/>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8" name="Footer Placeholder 7">
            <a:extLst>
              <a:ext uri="{FF2B5EF4-FFF2-40B4-BE49-F238E27FC236}">
                <a16:creationId xmlns:a16="http://schemas.microsoft.com/office/drawing/2014/main" id="{568A3920-BE59-4807-9BFF-65EC7BDFB1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534108-F6A0-4D00-B5E2-CA085B57D697}"/>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626581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DC022-26CE-4F11-9C5A-3D2DD0A917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F8A051-1B5B-439C-A713-E32F339A61D9}"/>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4" name="Footer Placeholder 3">
            <a:extLst>
              <a:ext uri="{FF2B5EF4-FFF2-40B4-BE49-F238E27FC236}">
                <a16:creationId xmlns:a16="http://schemas.microsoft.com/office/drawing/2014/main" id="{0DD9FC40-CD89-4D98-8CAD-3AC3C492C2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F8F3D4-53AE-4C94-BC1D-AC728BC2D28E}"/>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875771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74C84F-0168-4933-A9CE-FA4D28003878}"/>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3" name="Footer Placeholder 2">
            <a:extLst>
              <a:ext uri="{FF2B5EF4-FFF2-40B4-BE49-F238E27FC236}">
                <a16:creationId xmlns:a16="http://schemas.microsoft.com/office/drawing/2014/main" id="{C849DC36-2BC3-467D-A136-EA8DE66981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0D30BA-8649-4784-BBC4-05FFFF0D65DD}"/>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1355309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11652-75D2-4ED6-9B03-D999231952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CF11D6-411C-4D74-90CE-22167DCCD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4E04F-C728-4CB4-A038-27396234B4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39781CD-E6A9-4718-8293-58C65AF79276}"/>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6" name="Footer Placeholder 5">
            <a:extLst>
              <a:ext uri="{FF2B5EF4-FFF2-40B4-BE49-F238E27FC236}">
                <a16:creationId xmlns:a16="http://schemas.microsoft.com/office/drawing/2014/main" id="{91468F04-CFD3-4EF7-9573-2B30BE01F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272E48-E30F-4F5F-AF58-227CC126C124}"/>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3356377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58BB-687F-4939-9726-F2D51759A2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9A1DE6-C567-4D27-89DE-7F358F7B1C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09312E-F00C-4E23-86B3-83382BD25A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E918CA8-F771-4E7E-B765-F8FE455A591C}"/>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6" name="Footer Placeholder 5">
            <a:extLst>
              <a:ext uri="{FF2B5EF4-FFF2-40B4-BE49-F238E27FC236}">
                <a16:creationId xmlns:a16="http://schemas.microsoft.com/office/drawing/2014/main" id="{5B364A93-2C87-48C7-89D6-1E59705E31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C370A1-4EEF-4F9C-80B5-203E35A47F1F}"/>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2341619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A9F20-F5A0-410F-82AD-95E9FDCB75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8FFCDF-C897-4DD5-AFED-53AC956F58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C4F25-4D8B-4747-AE2C-E4F17533AAC8}"/>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5" name="Footer Placeholder 4">
            <a:extLst>
              <a:ext uri="{FF2B5EF4-FFF2-40B4-BE49-F238E27FC236}">
                <a16:creationId xmlns:a16="http://schemas.microsoft.com/office/drawing/2014/main" id="{3A5E1469-7D66-477A-B66A-E5DCEFA40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AE7B0-F001-46F7-BDCD-C9EB52FE10B1}"/>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289992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20B665-62F4-4C70-B36D-55987A252F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AFB524-C775-4BF7-8A88-33865B7F1B2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FB735-C5C2-4533-8525-23CDAD566BD4}"/>
              </a:ext>
            </a:extLst>
          </p:cNvPr>
          <p:cNvSpPr>
            <a:spLocks noGrp="1"/>
          </p:cNvSpPr>
          <p:nvPr>
            <p:ph type="dt" sz="half" idx="10"/>
          </p:nvPr>
        </p:nvSpPr>
        <p:spPr/>
        <p:txBody>
          <a:bodyPr/>
          <a:lstStyle/>
          <a:p>
            <a:fld id="{DC119D67-3047-4A1D-B344-5EC1A01171F8}" type="datetimeFigureOut">
              <a:rPr lang="en-GB" smtClean="0"/>
              <a:t>05/02/2019</a:t>
            </a:fld>
            <a:endParaRPr lang="en-GB"/>
          </a:p>
        </p:txBody>
      </p:sp>
      <p:sp>
        <p:nvSpPr>
          <p:cNvPr id="5" name="Footer Placeholder 4">
            <a:extLst>
              <a:ext uri="{FF2B5EF4-FFF2-40B4-BE49-F238E27FC236}">
                <a16:creationId xmlns:a16="http://schemas.microsoft.com/office/drawing/2014/main" id="{7E64FFDD-1F0E-4737-86E9-43527B506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919E9-28B1-4BE3-B591-5C265A6538DD}"/>
              </a:ext>
            </a:extLst>
          </p:cNvPr>
          <p:cNvSpPr>
            <a:spLocks noGrp="1"/>
          </p:cNvSpPr>
          <p:nvPr>
            <p:ph type="sldNum" sz="quarter" idx="12"/>
          </p:nvPr>
        </p:nvSpPr>
        <p:spPr/>
        <p:txBody>
          <a:bodyPr/>
          <a:lstStyle/>
          <a:p>
            <a:fld id="{0702F60B-6BA3-4424-A005-61A6D14CDE34}" type="slidenum">
              <a:rPr lang="en-GB" smtClean="0"/>
              <a:t>‹#›</a:t>
            </a:fld>
            <a:endParaRPr lang="en-GB"/>
          </a:p>
        </p:txBody>
      </p:sp>
    </p:spTree>
    <p:extLst>
      <p:ext uri="{BB962C8B-B14F-4D97-AF65-F5344CB8AC3E}">
        <p14:creationId xmlns:p14="http://schemas.microsoft.com/office/powerpoint/2010/main" val="2210116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1B3859-B26D-49ED-8059-0DF30FE5EE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6C5E8B-27E3-4BCF-8DF0-F46C5C65B3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48336C-36A1-41B1-9794-2A68C77EA7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119D67-3047-4A1D-B344-5EC1A01171F8}" type="datetimeFigureOut">
              <a:rPr lang="en-GB" smtClean="0"/>
              <a:t>05/02/2019</a:t>
            </a:fld>
            <a:endParaRPr lang="en-GB"/>
          </a:p>
        </p:txBody>
      </p:sp>
      <p:sp>
        <p:nvSpPr>
          <p:cNvPr id="5" name="Footer Placeholder 4">
            <a:extLst>
              <a:ext uri="{FF2B5EF4-FFF2-40B4-BE49-F238E27FC236}">
                <a16:creationId xmlns:a16="http://schemas.microsoft.com/office/drawing/2014/main" id="{22B49167-CDD4-4BA4-AA10-C305A7F4F4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31F2CC-C1F7-4C00-8F14-467471D3C7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2F60B-6BA3-4424-A005-61A6D14CDE34}" type="slidenum">
              <a:rPr lang="en-GB" smtClean="0"/>
              <a:t>‹#›</a:t>
            </a:fld>
            <a:endParaRPr lang="en-GB"/>
          </a:p>
        </p:txBody>
      </p:sp>
    </p:spTree>
    <p:extLst>
      <p:ext uri="{BB962C8B-B14F-4D97-AF65-F5344CB8AC3E}">
        <p14:creationId xmlns:p14="http://schemas.microsoft.com/office/powerpoint/2010/main" val="29502429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vimeo.com/14676851"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0A46E-D978-479E-87EF-9731BB4B66F9}"/>
              </a:ext>
            </a:extLst>
          </p:cNvPr>
          <p:cNvSpPr>
            <a:spLocks noGrp="1"/>
          </p:cNvSpPr>
          <p:nvPr>
            <p:ph type="ctrTitle"/>
          </p:nvPr>
        </p:nvSpPr>
        <p:spPr/>
        <p:txBody>
          <a:bodyPr/>
          <a:lstStyle/>
          <a:p>
            <a:r>
              <a:rPr lang="en-GB" dirty="0"/>
              <a:t>Places, Virtual and Actual</a:t>
            </a:r>
          </a:p>
        </p:txBody>
      </p:sp>
      <p:sp>
        <p:nvSpPr>
          <p:cNvPr id="3" name="Subtitle 2">
            <a:extLst>
              <a:ext uri="{FF2B5EF4-FFF2-40B4-BE49-F238E27FC236}">
                <a16:creationId xmlns:a16="http://schemas.microsoft.com/office/drawing/2014/main" id="{65FC6A7F-A980-4331-9579-AF33213FAF78}"/>
              </a:ext>
            </a:extLst>
          </p:cNvPr>
          <p:cNvSpPr>
            <a:spLocks noGrp="1"/>
          </p:cNvSpPr>
          <p:nvPr>
            <p:ph type="subTitle" idx="1"/>
          </p:nvPr>
        </p:nvSpPr>
        <p:spPr/>
        <p:txBody>
          <a:bodyPr/>
          <a:lstStyle/>
          <a:p>
            <a:r>
              <a:rPr lang="en-GB" dirty="0"/>
              <a:t>Dr Scott L. Smith</a:t>
            </a:r>
          </a:p>
        </p:txBody>
      </p:sp>
    </p:spTree>
    <p:extLst>
      <p:ext uri="{BB962C8B-B14F-4D97-AF65-F5344CB8AC3E}">
        <p14:creationId xmlns:p14="http://schemas.microsoft.com/office/powerpoint/2010/main" val="3638352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Arrow Connector 7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1026" name="Picture 2" descr="Image result for home">
            <a:extLst>
              <a:ext uri="{FF2B5EF4-FFF2-40B4-BE49-F238E27FC236}">
                <a16:creationId xmlns:a16="http://schemas.microsoft.com/office/drawing/2014/main" id="{21BB4387-E57C-45D4-80E1-DED7EAF973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112" r="21956"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C8BAAD4-2896-4A74-960E-05DAABB1016E}"/>
              </a:ext>
            </a:extLst>
          </p:cNvPr>
          <p:cNvSpPr>
            <a:spLocks noGrp="1"/>
          </p:cNvSpPr>
          <p:nvPr>
            <p:ph type="title"/>
          </p:nvPr>
        </p:nvSpPr>
        <p:spPr>
          <a:xfrm>
            <a:off x="655320" y="365125"/>
            <a:ext cx="5120114" cy="1692794"/>
          </a:xfrm>
        </p:spPr>
        <p:txBody>
          <a:bodyPr>
            <a:normAutofit/>
          </a:bodyPr>
          <a:lstStyle/>
          <a:p>
            <a:r>
              <a:rPr lang="en-GB" dirty="0"/>
              <a:t>Place Itself</a:t>
            </a:r>
          </a:p>
        </p:txBody>
      </p:sp>
      <p:sp>
        <p:nvSpPr>
          <p:cNvPr id="3" name="Content Placeholder 2">
            <a:extLst>
              <a:ext uri="{FF2B5EF4-FFF2-40B4-BE49-F238E27FC236}">
                <a16:creationId xmlns:a16="http://schemas.microsoft.com/office/drawing/2014/main" id="{C4603D06-B13E-4C53-9633-C4F522393332}"/>
              </a:ext>
            </a:extLst>
          </p:cNvPr>
          <p:cNvSpPr>
            <a:spLocks noGrp="1"/>
          </p:cNvSpPr>
          <p:nvPr>
            <p:ph idx="1"/>
          </p:nvPr>
        </p:nvSpPr>
        <p:spPr>
          <a:xfrm>
            <a:off x="655321" y="2575034"/>
            <a:ext cx="5120113" cy="3462228"/>
          </a:xfrm>
        </p:spPr>
        <p:txBody>
          <a:bodyPr>
            <a:normAutofit/>
          </a:bodyPr>
          <a:lstStyle/>
          <a:p>
            <a:r>
              <a:rPr lang="en-GB" sz="1800" dirty="0" err="1"/>
              <a:t>Trigg</a:t>
            </a:r>
            <a:r>
              <a:rPr lang="en-GB" sz="1800" dirty="0"/>
              <a:t> (2012, p. 3) observes that philosophical thinking on place tends to take one of two perspectives, ‘First, place is thought of as an empirical idea which has a reality independent of human life.  Second, place is thought of as a constructive product of human experience, such that without human involvement, place would lose definition.’ </a:t>
            </a:r>
          </a:p>
          <a:p>
            <a:endParaRPr lang="en-GB" sz="1800" dirty="0"/>
          </a:p>
        </p:txBody>
      </p:sp>
    </p:spTree>
    <p:extLst>
      <p:ext uri="{BB962C8B-B14F-4D97-AF65-F5344CB8AC3E}">
        <p14:creationId xmlns:p14="http://schemas.microsoft.com/office/powerpoint/2010/main" val="850701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Arrow Connector 7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2050" name="Picture 2" descr="http://img03.deviantart.net/4d9a/i/2012/133/2/e/cherry_blossom_3_by_raylau-d4zo05p.jpg">
            <a:extLst>
              <a:ext uri="{FF2B5EF4-FFF2-40B4-BE49-F238E27FC236}">
                <a16:creationId xmlns:a16="http://schemas.microsoft.com/office/drawing/2014/main" id="{9EF3847C-5FC2-42E7-991F-45AD43119A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67" r="23585"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2DCDD10-CDDD-499C-92A0-B2398683306E}"/>
              </a:ext>
            </a:extLst>
          </p:cNvPr>
          <p:cNvSpPr>
            <a:spLocks noGrp="1"/>
          </p:cNvSpPr>
          <p:nvPr>
            <p:ph type="title"/>
          </p:nvPr>
        </p:nvSpPr>
        <p:spPr>
          <a:xfrm>
            <a:off x="655320" y="365125"/>
            <a:ext cx="5120114" cy="1692794"/>
          </a:xfrm>
        </p:spPr>
        <p:txBody>
          <a:bodyPr>
            <a:normAutofit/>
          </a:bodyPr>
          <a:lstStyle/>
          <a:p>
            <a:r>
              <a:rPr lang="en-GB" dirty="0"/>
              <a:t>Place Itself</a:t>
            </a:r>
          </a:p>
        </p:txBody>
      </p:sp>
      <p:sp>
        <p:nvSpPr>
          <p:cNvPr id="3" name="Content Placeholder 2">
            <a:extLst>
              <a:ext uri="{FF2B5EF4-FFF2-40B4-BE49-F238E27FC236}">
                <a16:creationId xmlns:a16="http://schemas.microsoft.com/office/drawing/2014/main" id="{A4DEAEED-3700-4AD4-AEBF-7455DD96D2B7}"/>
              </a:ext>
            </a:extLst>
          </p:cNvPr>
          <p:cNvSpPr>
            <a:spLocks noGrp="1"/>
          </p:cNvSpPr>
          <p:nvPr>
            <p:ph idx="1"/>
          </p:nvPr>
        </p:nvSpPr>
        <p:spPr>
          <a:xfrm>
            <a:off x="655321" y="2575034"/>
            <a:ext cx="5120113" cy="3462228"/>
          </a:xfrm>
        </p:spPr>
        <p:txBody>
          <a:bodyPr>
            <a:normAutofit/>
          </a:bodyPr>
          <a:lstStyle/>
          <a:p>
            <a:pPr marL="0" indent="0">
              <a:buNone/>
            </a:pPr>
            <a:r>
              <a:rPr lang="en-GB" sz="1500" dirty="0"/>
              <a:t>Tuan (1977, p. 161) notes that there are a number of ways to define place but chooses ‘place is whatever stable object catches our attention’.  This may seem a simple observation, but it captures both the reality of the independence of objects in their materiality outside of our attention, and the unfolding of place as our minds attend.  For Tuan this process takes place at different levels, he explains:</a:t>
            </a:r>
          </a:p>
          <a:p>
            <a:pPr marL="0" indent="0">
              <a:buNone/>
            </a:pPr>
            <a:r>
              <a:rPr lang="en-GB" sz="1500" dirty="0"/>
              <a:t>	As we look at a panoramic scene our eyes pause at 	points of interest.  Each pause is time enough to 	create an image of place that looms large 	momentarily in our view.  The pause may be of such 	short duration and the interest so fleeting that we 	may not be fully aware of having focused on any 	particular object; we believe we have simply 	been looking at the general scene.</a:t>
            </a:r>
          </a:p>
          <a:p>
            <a:pPr marL="0" indent="0">
              <a:buNone/>
            </a:pPr>
            <a:endParaRPr lang="en-GB" sz="1500" i="1" dirty="0"/>
          </a:p>
          <a:p>
            <a:endParaRPr lang="en-GB" sz="1500" dirty="0"/>
          </a:p>
        </p:txBody>
      </p:sp>
    </p:spTree>
    <p:extLst>
      <p:ext uri="{BB962C8B-B14F-4D97-AF65-F5344CB8AC3E}">
        <p14:creationId xmlns:p14="http://schemas.microsoft.com/office/powerpoint/2010/main" val="2955038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Arrow Connector 7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3074" name="Picture 2" descr="https://upload.wikimedia.org/wikipedia/commons/f/fe/Bubbler.jpg">
            <a:extLst>
              <a:ext uri="{FF2B5EF4-FFF2-40B4-BE49-F238E27FC236}">
                <a16:creationId xmlns:a16="http://schemas.microsoft.com/office/drawing/2014/main" id="{0EC95E18-62B6-4092-B3C4-13983456A7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76" r="4783"/>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8FC4D22-080D-406B-811C-8B4713372797}"/>
              </a:ext>
            </a:extLst>
          </p:cNvPr>
          <p:cNvSpPr>
            <a:spLocks noGrp="1"/>
          </p:cNvSpPr>
          <p:nvPr>
            <p:ph type="title"/>
          </p:nvPr>
        </p:nvSpPr>
        <p:spPr>
          <a:xfrm>
            <a:off x="655320" y="365125"/>
            <a:ext cx="5120114" cy="1692794"/>
          </a:xfrm>
        </p:spPr>
        <p:txBody>
          <a:bodyPr>
            <a:normAutofit/>
          </a:bodyPr>
          <a:lstStyle/>
          <a:p>
            <a:r>
              <a:rPr lang="en-GB" dirty="0"/>
              <a:t>Place Itself</a:t>
            </a:r>
          </a:p>
        </p:txBody>
      </p:sp>
      <p:sp>
        <p:nvSpPr>
          <p:cNvPr id="3" name="Content Placeholder 2">
            <a:extLst>
              <a:ext uri="{FF2B5EF4-FFF2-40B4-BE49-F238E27FC236}">
                <a16:creationId xmlns:a16="http://schemas.microsoft.com/office/drawing/2014/main" id="{9564C4AC-6DAC-46D8-BBE8-C1FC92BF321D}"/>
              </a:ext>
            </a:extLst>
          </p:cNvPr>
          <p:cNvSpPr>
            <a:spLocks noGrp="1"/>
          </p:cNvSpPr>
          <p:nvPr>
            <p:ph idx="1"/>
          </p:nvPr>
        </p:nvSpPr>
        <p:spPr>
          <a:xfrm>
            <a:off x="655321" y="2575034"/>
            <a:ext cx="5120113" cy="3462228"/>
          </a:xfrm>
        </p:spPr>
        <p:txBody>
          <a:bodyPr>
            <a:normAutofit/>
          </a:bodyPr>
          <a:lstStyle/>
          <a:p>
            <a:pPr marL="0" indent="0">
              <a:buNone/>
            </a:pPr>
            <a:r>
              <a:rPr lang="en-GB" sz="1800"/>
              <a:t>Tuan’s earlier definition incorporates not only the familiar place but any place that captures attention, even fleeting.  He posits that ‘Place is a pause in movement.  Animals, including human beings, pause at a locality because it satisfies certain biological needs.  The pause makes it possible for a locality to become a center of felt value’ (Tuan, 1977, p. 138).  This pause is indeterminate in time, it could be a short time or a lengthy stay.</a:t>
            </a:r>
          </a:p>
          <a:p>
            <a:pPr marL="0" indent="0">
              <a:buNone/>
            </a:pPr>
            <a:endParaRPr lang="en-GB" sz="1800"/>
          </a:p>
        </p:txBody>
      </p:sp>
    </p:spTree>
    <p:extLst>
      <p:ext uri="{BB962C8B-B14F-4D97-AF65-F5344CB8AC3E}">
        <p14:creationId xmlns:p14="http://schemas.microsoft.com/office/powerpoint/2010/main" val="793334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F62D2A7-8207-488C-9F46-316BA81A16C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Image result for europe regions">
            <a:extLst>
              <a:ext uri="{FF2B5EF4-FFF2-40B4-BE49-F238E27FC236}">
                <a16:creationId xmlns:a16="http://schemas.microsoft.com/office/drawing/2014/main" id="{5DE384DC-27F9-4E8B-AD07-C586497569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36" r="25909" b="-2"/>
          <a:stretch/>
        </p:blipFill>
        <p:spPr bwMode="auto">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B119CF6-904D-45CB-A9F7-9680809169DB}"/>
              </a:ext>
            </a:extLst>
          </p:cNvPr>
          <p:cNvSpPr>
            <a:spLocks noGrp="1"/>
          </p:cNvSpPr>
          <p:nvPr>
            <p:ph type="title"/>
          </p:nvPr>
        </p:nvSpPr>
        <p:spPr>
          <a:xfrm>
            <a:off x="762001" y="803325"/>
            <a:ext cx="5314536" cy="1325563"/>
          </a:xfrm>
        </p:spPr>
        <p:txBody>
          <a:bodyPr>
            <a:normAutofit/>
          </a:bodyPr>
          <a:lstStyle/>
          <a:p>
            <a:r>
              <a:rPr lang="en-GB" dirty="0"/>
              <a:t>Embodiment in Place and Regionality</a:t>
            </a:r>
          </a:p>
        </p:txBody>
      </p:sp>
      <p:sp>
        <p:nvSpPr>
          <p:cNvPr id="3" name="Content Placeholder 2">
            <a:extLst>
              <a:ext uri="{FF2B5EF4-FFF2-40B4-BE49-F238E27FC236}">
                <a16:creationId xmlns:a16="http://schemas.microsoft.com/office/drawing/2014/main" id="{39E3D791-2E01-400F-94CF-1D050202A075}"/>
              </a:ext>
            </a:extLst>
          </p:cNvPr>
          <p:cNvSpPr>
            <a:spLocks noGrp="1"/>
          </p:cNvSpPr>
          <p:nvPr>
            <p:ph idx="1"/>
          </p:nvPr>
        </p:nvSpPr>
        <p:spPr>
          <a:xfrm>
            <a:off x="761994" y="2279018"/>
            <a:ext cx="5314543" cy="3375920"/>
          </a:xfrm>
        </p:spPr>
        <p:txBody>
          <a:bodyPr anchor="t">
            <a:normAutofit/>
          </a:bodyPr>
          <a:lstStyle/>
          <a:p>
            <a:r>
              <a:rPr lang="en-GB" sz="1500" dirty="0"/>
              <a:t>Considering how we relate to place leads us to investigate our embodied sense of place. As we move into a new place and form a sense of place for that location, we relate one place to another place.  Conceptualizing a place as connected and similar or different and opposed, in various characteristics.  Casey (1996, p. 45) describes our condition as: </a:t>
            </a:r>
          </a:p>
          <a:p>
            <a:pPr marL="0" indent="0">
              <a:buNone/>
            </a:pPr>
            <a:r>
              <a:rPr lang="en-GB" sz="1500" i="1" dirty="0"/>
              <a:t>	Standing in this place, thanks to the absolute here of 	my body, I understand what is true of other places 	over there precisely because of what I comprehend to 	be the case for this place under and around me.  This 	does not mean that I understand what is true of all	 places but by grasp of one place does allow me to 	grasp what holds, for the most part, in other places of 	the same region.</a:t>
            </a:r>
          </a:p>
          <a:p>
            <a:pPr marL="0" indent="0">
              <a:buNone/>
            </a:pPr>
            <a:endParaRPr lang="en-GB" sz="1500" i="1" dirty="0"/>
          </a:p>
          <a:p>
            <a:pPr marL="0" indent="0">
              <a:buNone/>
            </a:pPr>
            <a:endParaRPr lang="en-GB" sz="1500" i="1" dirty="0"/>
          </a:p>
          <a:p>
            <a:pPr marL="0" indent="0">
              <a:buNone/>
            </a:pPr>
            <a:endParaRPr lang="en-GB" sz="1500" dirty="0"/>
          </a:p>
        </p:txBody>
      </p:sp>
    </p:spTree>
    <p:extLst>
      <p:ext uri="{BB962C8B-B14F-4D97-AF65-F5344CB8AC3E}">
        <p14:creationId xmlns:p14="http://schemas.microsoft.com/office/powerpoint/2010/main" val="24687475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Arrow Connector 7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6146" name="Picture 2" descr="Image result for Smart Car with Luggage Rack">
            <a:extLst>
              <a:ext uri="{FF2B5EF4-FFF2-40B4-BE49-F238E27FC236}">
                <a16:creationId xmlns:a16="http://schemas.microsoft.com/office/drawing/2014/main" id="{F44323A2-3994-4F52-9849-1816A7180D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68" r="20215"/>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7FD4618-1AB8-4FBE-9AC6-AFE668A25249}"/>
              </a:ext>
            </a:extLst>
          </p:cNvPr>
          <p:cNvSpPr>
            <a:spLocks noGrp="1"/>
          </p:cNvSpPr>
          <p:nvPr>
            <p:ph type="title"/>
          </p:nvPr>
        </p:nvSpPr>
        <p:spPr>
          <a:xfrm>
            <a:off x="655320" y="623686"/>
            <a:ext cx="5120114" cy="1692794"/>
          </a:xfrm>
        </p:spPr>
        <p:txBody>
          <a:bodyPr>
            <a:normAutofit/>
          </a:bodyPr>
          <a:lstStyle/>
          <a:p>
            <a:r>
              <a:rPr lang="en-GB" dirty="0"/>
              <a:t>Dwelling and the Journey</a:t>
            </a:r>
          </a:p>
        </p:txBody>
      </p:sp>
      <p:sp>
        <p:nvSpPr>
          <p:cNvPr id="3" name="Content Placeholder 2">
            <a:extLst>
              <a:ext uri="{FF2B5EF4-FFF2-40B4-BE49-F238E27FC236}">
                <a16:creationId xmlns:a16="http://schemas.microsoft.com/office/drawing/2014/main" id="{52C27A47-1316-4A4D-90E3-141D69F7D11F}"/>
              </a:ext>
            </a:extLst>
          </p:cNvPr>
          <p:cNvSpPr>
            <a:spLocks noGrp="1"/>
          </p:cNvSpPr>
          <p:nvPr>
            <p:ph idx="1"/>
          </p:nvPr>
        </p:nvSpPr>
        <p:spPr>
          <a:xfrm>
            <a:off x="655321" y="2575034"/>
            <a:ext cx="5120113" cy="3462228"/>
          </a:xfrm>
        </p:spPr>
        <p:txBody>
          <a:bodyPr>
            <a:normAutofit lnSpcReduction="10000"/>
          </a:bodyPr>
          <a:lstStyle/>
          <a:p>
            <a:pPr marL="0" indent="0">
              <a:buNone/>
            </a:pPr>
            <a:r>
              <a:rPr lang="en-GB" sz="1500" dirty="0"/>
              <a:t>Casey  (1996, p. 39) explores the term ‘dwelling’ to describe a connection to place—different than rootedness which seems more related to time, dwelling speaks to an awareness.  He observes that ‘…it is in dwelling that we are most acutely sensitive to the effects of places upon our lives.’    This sensitivity in dwelling allows Casey (1996, p. 39) to connect dwelling and travel:</a:t>
            </a:r>
          </a:p>
          <a:p>
            <a:pPr marL="0" indent="0">
              <a:buNone/>
            </a:pPr>
            <a:r>
              <a:rPr lang="en-GB" sz="1500" dirty="0"/>
              <a:t>	 Equally eventful, however are the journeys we take 	between the dwelling in which we reside, for we 	also dwell in the intermediate places, the 	</a:t>
            </a:r>
            <a:r>
              <a:rPr lang="en-GB" sz="1500" dirty="0" err="1"/>
              <a:t>interplaces</a:t>
            </a:r>
            <a:r>
              <a:rPr lang="en-GB" sz="1500" dirty="0"/>
              <a:t> of travel—places which, even when 	briefly visited or merely traversed, are never 	uneventful, never not full of spatiotemporal 	specificities that reflect particular modes and 	moods of emplacement.  Even on the hoof, we 	remain in place.  We are never anywhere, </a:t>
            </a:r>
            <a:r>
              <a:rPr lang="en-GB" sz="1500" dirty="0" err="1"/>
              <a:t>anywhen</a:t>
            </a:r>
            <a:r>
              <a:rPr lang="en-GB" sz="1500" dirty="0"/>
              <a:t>, 	but in place.</a:t>
            </a:r>
          </a:p>
          <a:p>
            <a:pPr marL="0" indent="0">
              <a:buNone/>
            </a:pPr>
            <a:endParaRPr lang="en-GB" sz="1500" dirty="0"/>
          </a:p>
        </p:txBody>
      </p:sp>
    </p:spTree>
    <p:extLst>
      <p:ext uri="{BB962C8B-B14F-4D97-AF65-F5344CB8AC3E}">
        <p14:creationId xmlns:p14="http://schemas.microsoft.com/office/powerpoint/2010/main" val="1605965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Image result for greek spirit of place statue">
            <a:extLst>
              <a:ext uri="{FF2B5EF4-FFF2-40B4-BE49-F238E27FC236}">
                <a16:creationId xmlns:a16="http://schemas.microsoft.com/office/drawing/2014/main" id="{A724C46E-CA77-4A78-849C-FE4F448A3C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501" b="2166"/>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73" name="Straight Connector 72">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94BFC2-1E44-437D-95A9-4112F149A1D5}"/>
              </a:ext>
            </a:extLst>
          </p:cNvPr>
          <p:cNvSpPr>
            <a:spLocks noGrp="1"/>
          </p:cNvSpPr>
          <p:nvPr>
            <p:ph type="title"/>
          </p:nvPr>
        </p:nvSpPr>
        <p:spPr>
          <a:xfrm>
            <a:off x="709448" y="1913950"/>
            <a:ext cx="4204137" cy="1342754"/>
          </a:xfrm>
        </p:spPr>
        <p:txBody>
          <a:bodyPr>
            <a:normAutofit/>
          </a:bodyPr>
          <a:lstStyle/>
          <a:p>
            <a:pPr algn="ctr"/>
            <a:r>
              <a:rPr lang="en-GB" sz="3600" dirty="0"/>
              <a:t>Spirit of Place</a:t>
            </a:r>
          </a:p>
        </p:txBody>
      </p:sp>
      <p:sp>
        <p:nvSpPr>
          <p:cNvPr id="3" name="Content Placeholder 2">
            <a:extLst>
              <a:ext uri="{FF2B5EF4-FFF2-40B4-BE49-F238E27FC236}">
                <a16:creationId xmlns:a16="http://schemas.microsoft.com/office/drawing/2014/main" id="{368D2361-5DF0-43D0-A5F9-3A9FCF9DF1EE}"/>
              </a:ext>
            </a:extLst>
          </p:cNvPr>
          <p:cNvSpPr>
            <a:spLocks noGrp="1"/>
          </p:cNvSpPr>
          <p:nvPr>
            <p:ph idx="1"/>
          </p:nvPr>
        </p:nvSpPr>
        <p:spPr>
          <a:xfrm>
            <a:off x="525516" y="3417573"/>
            <a:ext cx="4593021" cy="2619839"/>
          </a:xfrm>
        </p:spPr>
        <p:txBody>
          <a:bodyPr anchor="ctr">
            <a:normAutofit/>
          </a:bodyPr>
          <a:lstStyle/>
          <a:p>
            <a:pPr marL="0" indent="0">
              <a:buNone/>
            </a:pPr>
            <a:r>
              <a:rPr lang="en-GB" sz="1500" dirty="0"/>
              <a:t>Even though all places change, many elements of places persist due to their circumstances or even in changing, possess a continuity in change.  This distinctiveness can be termed ‘spirit of place’.  A translation from the Latin ‘genius loci’, </a:t>
            </a:r>
            <a:r>
              <a:rPr lang="en-GB" sz="1500" dirty="0" err="1"/>
              <a:t>Relph</a:t>
            </a:r>
            <a:r>
              <a:rPr lang="en-GB" sz="1500" dirty="0"/>
              <a:t> (2007, p. 19) explains that for the Romans ‘the world was a sacred space occupied by a pantheon of gods and spirits. Every forest grove, mountain, river, village and town was the home of its own spirit that gave identity to that place by its presence and its actions…the expression ‘spirit of place’ now has a mostly secular meaning that refers to the distinctive identity of somewhere.’ </a:t>
            </a:r>
          </a:p>
          <a:p>
            <a:pPr marL="0" indent="0">
              <a:buNone/>
            </a:pPr>
            <a:endParaRPr lang="en-GB" sz="1500" dirty="0"/>
          </a:p>
        </p:txBody>
      </p:sp>
    </p:spTree>
    <p:extLst>
      <p:ext uri="{BB962C8B-B14F-4D97-AF65-F5344CB8AC3E}">
        <p14:creationId xmlns:p14="http://schemas.microsoft.com/office/powerpoint/2010/main" val="2145554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Arrow Connector 7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8194" name="Picture 2" descr="https://permies.com/i/545895/17.gif">
            <a:extLst>
              <a:ext uri="{FF2B5EF4-FFF2-40B4-BE49-F238E27FC236}">
                <a16:creationId xmlns:a16="http://schemas.microsoft.com/office/drawing/2014/main" id="{EC6B6E0E-2A7B-4174-A5EA-040262D0CA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70" r="6274"/>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C937766-CC17-438D-8FF3-D369763C3914}"/>
              </a:ext>
            </a:extLst>
          </p:cNvPr>
          <p:cNvSpPr>
            <a:spLocks noGrp="1"/>
          </p:cNvSpPr>
          <p:nvPr>
            <p:ph type="title"/>
          </p:nvPr>
        </p:nvSpPr>
        <p:spPr>
          <a:xfrm>
            <a:off x="655320" y="365125"/>
            <a:ext cx="5120114" cy="1692794"/>
          </a:xfrm>
        </p:spPr>
        <p:txBody>
          <a:bodyPr>
            <a:normAutofit/>
          </a:bodyPr>
          <a:lstStyle/>
          <a:p>
            <a:r>
              <a:rPr lang="en-GB" dirty="0"/>
              <a:t>Finding the Spirit of Place</a:t>
            </a:r>
          </a:p>
        </p:txBody>
      </p:sp>
      <p:sp>
        <p:nvSpPr>
          <p:cNvPr id="3" name="Content Placeholder 2">
            <a:extLst>
              <a:ext uri="{FF2B5EF4-FFF2-40B4-BE49-F238E27FC236}">
                <a16:creationId xmlns:a16="http://schemas.microsoft.com/office/drawing/2014/main" id="{7EAE8565-D0B9-4689-96BF-2F9FDBAB642C}"/>
              </a:ext>
            </a:extLst>
          </p:cNvPr>
          <p:cNvSpPr>
            <a:spLocks noGrp="1"/>
          </p:cNvSpPr>
          <p:nvPr>
            <p:ph idx="1"/>
          </p:nvPr>
        </p:nvSpPr>
        <p:spPr>
          <a:xfrm>
            <a:off x="655321" y="2575034"/>
            <a:ext cx="5120113" cy="3462228"/>
          </a:xfrm>
        </p:spPr>
        <p:txBody>
          <a:bodyPr>
            <a:normAutofit/>
          </a:bodyPr>
          <a:lstStyle/>
          <a:p>
            <a:r>
              <a:rPr lang="en-GB" sz="1500" dirty="0"/>
              <a:t>‘Finding the Spirit of Place’ was the theme of the 2008 General Assembly in Quebec of the International Council on Monuments and Sites (ICOMOS), this led to the ICOMOS UK Cultural Tourism committee draft of the Norwich Accord (ICOMOS Norwich Accord, 2009) which found:</a:t>
            </a:r>
          </a:p>
          <a:p>
            <a:pPr marL="0" indent="0">
              <a:buNone/>
            </a:pPr>
            <a:r>
              <a:rPr lang="en-GB" sz="1500" i="1" dirty="0"/>
              <a:t> 	[Significance or Spirit of Place is] not an objective 	quality, or one accepted primarily as being inherent 	in a place, but reflects fundamental relationships 	between people and places. The Spirit of Place is the 	outcome of human inspiration, creativity, 	endeavour, and validates on-going interventions to 	preserve specific architecture, archaeology, cultural 	landscapes and historic urban environments with 	their associated memories, stories and traditions.  </a:t>
            </a:r>
          </a:p>
          <a:p>
            <a:pPr marL="0" indent="0">
              <a:buNone/>
            </a:pPr>
            <a:endParaRPr lang="en-GB" sz="1500" i="1" dirty="0"/>
          </a:p>
          <a:p>
            <a:endParaRPr lang="en-GB" sz="1500" dirty="0"/>
          </a:p>
        </p:txBody>
      </p:sp>
    </p:spTree>
    <p:extLst>
      <p:ext uri="{BB962C8B-B14F-4D97-AF65-F5344CB8AC3E}">
        <p14:creationId xmlns:p14="http://schemas.microsoft.com/office/powerpoint/2010/main" val="1291506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F64F6814-96D5-4463-898E-405CC0C4014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mage result for chagall stained glass">
            <a:extLst>
              <a:ext uri="{FF2B5EF4-FFF2-40B4-BE49-F238E27FC236}">
                <a16:creationId xmlns:a16="http://schemas.microsoft.com/office/drawing/2014/main" id="{B5E721CC-B608-4BFF-BFDB-F9F0650E75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20" r="17789" b="3"/>
          <a:stretch/>
        </p:blipFill>
        <p:spPr bwMode="auto">
          <a:xfrm>
            <a:off x="7829551" y="2828925"/>
            <a:ext cx="4042410" cy="3388994"/>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http://farm3.staticflickr.com/2174/2217328947_d3d277987a_z.jpg?zz=1">
            <a:extLst>
              <a:ext uri="{FF2B5EF4-FFF2-40B4-BE49-F238E27FC236}">
                <a16:creationId xmlns:a16="http://schemas.microsoft.com/office/drawing/2014/main" id="{65C89E8F-8666-453A-A515-3FC7F21F5D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166" b="22433"/>
          <a:stretch/>
        </p:blipFill>
        <p:spPr bwMode="auto">
          <a:xfrm>
            <a:off x="7829551" y="306909"/>
            <a:ext cx="4042409" cy="2286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A03B21-4EFA-4DEF-AB27-63FB5EF0D91A}"/>
              </a:ext>
            </a:extLst>
          </p:cNvPr>
          <p:cNvSpPr>
            <a:spLocks noGrp="1"/>
          </p:cNvSpPr>
          <p:nvPr>
            <p:ph type="title"/>
          </p:nvPr>
        </p:nvSpPr>
        <p:spPr>
          <a:xfrm>
            <a:off x="821516" y="640263"/>
            <a:ext cx="6204984" cy="1344975"/>
          </a:xfrm>
        </p:spPr>
        <p:txBody>
          <a:bodyPr>
            <a:normAutofit/>
          </a:bodyPr>
          <a:lstStyle/>
          <a:p>
            <a:r>
              <a:rPr lang="en-GB" sz="4000"/>
              <a:t>Sense of Place</a:t>
            </a:r>
          </a:p>
        </p:txBody>
      </p:sp>
      <p:sp>
        <p:nvSpPr>
          <p:cNvPr id="3" name="Content Placeholder 2">
            <a:extLst>
              <a:ext uri="{FF2B5EF4-FFF2-40B4-BE49-F238E27FC236}">
                <a16:creationId xmlns:a16="http://schemas.microsoft.com/office/drawing/2014/main" id="{43F842BB-CB6F-43E9-9889-4B2188A3118D}"/>
              </a:ext>
            </a:extLst>
          </p:cNvPr>
          <p:cNvSpPr>
            <a:spLocks noGrp="1"/>
          </p:cNvSpPr>
          <p:nvPr>
            <p:ph idx="1"/>
          </p:nvPr>
        </p:nvSpPr>
        <p:spPr>
          <a:xfrm>
            <a:off x="821515" y="2121762"/>
            <a:ext cx="6204984" cy="3626917"/>
          </a:xfrm>
        </p:spPr>
        <p:txBody>
          <a:bodyPr>
            <a:normAutofit/>
          </a:bodyPr>
          <a:lstStyle/>
          <a:p>
            <a:pPr marL="0" indent="0">
              <a:buNone/>
            </a:pPr>
            <a:r>
              <a:rPr lang="en-GB" sz="2200" dirty="0" err="1"/>
              <a:t>Relph</a:t>
            </a:r>
            <a:r>
              <a:rPr lang="en-GB" sz="2200" dirty="0"/>
              <a:t> (2007, p. 19) clarifies that ‘sense of place’ as a term is ‘better reserved to refer to the ability to grasp and appreciate the distinctive qualities of places.’  He describes a circular connection between spirit of place and sense of place, observing that a ‘powerful’ spirit of place will help lead to a stronger sense of place among its community and that where there is a ‘strong’ sense of place a community is motivated to create change that can lead to ‘a remarkable spirit of place.’</a:t>
            </a:r>
          </a:p>
          <a:p>
            <a:pPr marL="0" indent="0">
              <a:buNone/>
            </a:pPr>
            <a:endParaRPr lang="en-GB" sz="2200" dirty="0"/>
          </a:p>
        </p:txBody>
      </p:sp>
    </p:spTree>
    <p:extLst>
      <p:ext uri="{BB962C8B-B14F-4D97-AF65-F5344CB8AC3E}">
        <p14:creationId xmlns:p14="http://schemas.microsoft.com/office/powerpoint/2010/main" val="1699849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C9D98891-2AC1-4A07-B327-8F06FECDED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2" name="Picture 2" descr="http://iamsubstance.com/bloog/wp-content/uploads/2011/01/Grand_Theft_Auto_Vice_City.jpg">
            <a:extLst>
              <a:ext uri="{FF2B5EF4-FFF2-40B4-BE49-F238E27FC236}">
                <a16:creationId xmlns:a16="http://schemas.microsoft.com/office/drawing/2014/main" id="{8A37F95D-2BF4-4F34-B4F2-F318FABD2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88" r="-1" b="-1"/>
          <a:stretch/>
        </p:blipFill>
        <p:spPr bwMode="auto">
          <a:xfrm>
            <a:off x="-16" y="10"/>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10244" name="Picture 4" descr="https://library.miami.edu/specialcollections/files/2013/02/text_cityofmiamicommission.jpg">
            <a:extLst>
              <a:ext uri="{FF2B5EF4-FFF2-40B4-BE49-F238E27FC236}">
                <a16:creationId xmlns:a16="http://schemas.microsoft.com/office/drawing/2014/main" id="{A2997F55-D3A3-489F-A480-F7600E8605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952" r="1142" b="-1"/>
          <a:stretch/>
        </p:blipFill>
        <p:spPr bwMode="auto">
          <a:xfrm>
            <a:off x="5790369" y="10"/>
            <a:ext cx="6401647" cy="6852984"/>
          </a:xfrm>
          <a:custGeom>
            <a:avLst/>
            <a:gdLst>
              <a:gd name="connsiteX0" fmla="*/ 354282 w 6401647"/>
              <a:gd name="connsiteY0" fmla="*/ 0 h 6852994"/>
              <a:gd name="connsiteX1" fmla="*/ 6401647 w 6401647"/>
              <a:gd name="connsiteY1" fmla="*/ 0 h 6852994"/>
              <a:gd name="connsiteX2" fmla="*/ 6401647 w 6401647"/>
              <a:gd name="connsiteY2" fmla="*/ 6852994 h 6852994"/>
              <a:gd name="connsiteX3" fmla="*/ 0 w 6401647"/>
              <a:gd name="connsiteY3" fmla="*/ 6852994 h 6852994"/>
              <a:gd name="connsiteX4" fmla="*/ 0 w 6401647"/>
              <a:gd name="connsiteY4" fmla="*/ 6852993 h 6852994"/>
              <a:gd name="connsiteX5" fmla="*/ 3528116 w 6401647"/>
              <a:gd name="connsiteY5"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01647" h="6852994">
                <a:moveTo>
                  <a:pt x="354282" y="0"/>
                </a:moveTo>
                <a:lnTo>
                  <a:pt x="6401647" y="0"/>
                </a:lnTo>
                <a:lnTo>
                  <a:pt x="6401647" y="6852994"/>
                </a:lnTo>
                <a:lnTo>
                  <a:pt x="0" y="6852994"/>
                </a:lnTo>
                <a:lnTo>
                  <a:pt x="0" y="6852993"/>
                </a:lnTo>
                <a:lnTo>
                  <a:pt x="3528116" y="6852993"/>
                </a:lnTo>
                <a:close/>
              </a:path>
            </a:pathLst>
          </a:cu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89AC137A-F7D0-43CC-A46F-113F475E480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651" y="1435100"/>
            <a:ext cx="4700016" cy="3987800"/>
          </a:xfrm>
          <a:prstGeom prst="rect">
            <a:avLst/>
          </a:prstGeom>
          <a:solidFill>
            <a:schemeClr val="bg1">
              <a:lumMod val="85000"/>
              <a:lumOff val="15000"/>
              <a:alpha val="88000"/>
            </a:schemeClr>
          </a:solidFill>
          <a:ln w="139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710532-EC76-4B30-AA39-B69B10EFBC0C}"/>
              </a:ext>
            </a:extLst>
          </p:cNvPr>
          <p:cNvSpPr>
            <a:spLocks noGrp="1"/>
          </p:cNvSpPr>
          <p:nvPr>
            <p:ph type="title"/>
          </p:nvPr>
        </p:nvSpPr>
        <p:spPr>
          <a:xfrm>
            <a:off x="1178276" y="1784857"/>
            <a:ext cx="3990624" cy="1057657"/>
          </a:xfrm>
        </p:spPr>
        <p:txBody>
          <a:bodyPr>
            <a:normAutofit/>
          </a:bodyPr>
          <a:lstStyle/>
          <a:p>
            <a:r>
              <a:rPr lang="en-GB" sz="3600"/>
              <a:t>Actual and Virtual</a:t>
            </a:r>
          </a:p>
        </p:txBody>
      </p:sp>
      <p:sp>
        <p:nvSpPr>
          <p:cNvPr id="3" name="Content Placeholder 2">
            <a:extLst>
              <a:ext uri="{FF2B5EF4-FFF2-40B4-BE49-F238E27FC236}">
                <a16:creationId xmlns:a16="http://schemas.microsoft.com/office/drawing/2014/main" id="{12CEC0AE-050B-460B-A95A-756843A053F0}"/>
              </a:ext>
            </a:extLst>
          </p:cNvPr>
          <p:cNvSpPr>
            <a:spLocks noGrp="1"/>
          </p:cNvSpPr>
          <p:nvPr>
            <p:ph idx="1"/>
          </p:nvPr>
        </p:nvSpPr>
        <p:spPr>
          <a:xfrm>
            <a:off x="1178276" y="3021964"/>
            <a:ext cx="3990624" cy="2086357"/>
          </a:xfrm>
        </p:spPr>
        <p:txBody>
          <a:bodyPr>
            <a:normAutofit/>
          </a:bodyPr>
          <a:lstStyle/>
          <a:p>
            <a:pPr marL="0" indent="0">
              <a:buNone/>
            </a:pPr>
            <a:r>
              <a:rPr lang="en-GB" sz="1100" dirty="0" err="1"/>
              <a:t>Massumi</a:t>
            </a:r>
            <a:r>
              <a:rPr lang="en-GB" sz="1100" dirty="0"/>
              <a:t> (2014, p. 55) explains that:</a:t>
            </a:r>
          </a:p>
          <a:p>
            <a:pPr marL="0" indent="0">
              <a:buNone/>
            </a:pPr>
            <a:r>
              <a:rPr lang="en-GB" sz="1100" dirty="0"/>
              <a:t>The virtual must thus be understood as a </a:t>
            </a:r>
            <a:r>
              <a:rPr lang="en-GB" sz="1100" i="1" dirty="0"/>
              <a:t>dimension</a:t>
            </a:r>
            <a:r>
              <a:rPr lang="en-GB" sz="1100" dirty="0"/>
              <a:t> of reality, not its illusionary opponent or artificial overcoming.  The virtual as allied to potential, belongs specifically to the </a:t>
            </a:r>
            <a:r>
              <a:rPr lang="en-GB" sz="1100" i="1" dirty="0"/>
              <a:t>formative </a:t>
            </a:r>
            <a:r>
              <a:rPr lang="en-GB" sz="1100" dirty="0"/>
              <a:t>dimension of the real.  It concerns the potency in what is, by virtue of which it really comes to be.  In other words, it connotes a </a:t>
            </a:r>
            <a:r>
              <a:rPr lang="en-GB" sz="1100" i="1" dirty="0"/>
              <a:t>force</a:t>
            </a:r>
            <a:r>
              <a:rPr lang="en-GB" sz="1100" dirty="0"/>
              <a:t> of existence:  the press of the next, coming to pass.  The virtual pertains to the power to be, pressing, passing, eventuating into ever new forms, in a cavalcade of emergence.  For Deleuze, the question is then not ‘virtual reality,’ but </a:t>
            </a:r>
            <a:r>
              <a:rPr lang="en-GB" sz="1100" i="1" dirty="0"/>
              <a:t>the reality of the virtual</a:t>
            </a:r>
            <a:r>
              <a:rPr lang="en-GB" sz="1100" dirty="0"/>
              <a:t>. </a:t>
            </a:r>
          </a:p>
          <a:p>
            <a:pPr marL="0" indent="0">
              <a:buNone/>
            </a:pPr>
            <a:endParaRPr lang="en-GB" sz="1100" dirty="0"/>
          </a:p>
        </p:txBody>
      </p:sp>
    </p:spTree>
    <p:extLst>
      <p:ext uri="{BB962C8B-B14F-4D97-AF65-F5344CB8AC3E}">
        <p14:creationId xmlns:p14="http://schemas.microsoft.com/office/powerpoint/2010/main" val="25864831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66" name="Picture 2" descr="http://images2.fanpop.com/image/photos/8900000/Grid-pac-man-8970124-1680-1050.jpg">
            <a:extLst>
              <a:ext uri="{FF2B5EF4-FFF2-40B4-BE49-F238E27FC236}">
                <a16:creationId xmlns:a16="http://schemas.microsoft.com/office/drawing/2014/main" id="{B8CB1EAF-5DFF-4363-B33B-6BF96449B2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547" b="6453"/>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73" name="Straight Connector 72">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38F64F-1D9D-4D84-96D2-EDFF4AE375C3}"/>
              </a:ext>
            </a:extLst>
          </p:cNvPr>
          <p:cNvSpPr>
            <a:spLocks noGrp="1"/>
          </p:cNvSpPr>
          <p:nvPr>
            <p:ph type="title"/>
          </p:nvPr>
        </p:nvSpPr>
        <p:spPr>
          <a:xfrm>
            <a:off x="709448" y="1913950"/>
            <a:ext cx="4204137" cy="1342754"/>
          </a:xfrm>
        </p:spPr>
        <p:txBody>
          <a:bodyPr>
            <a:normAutofit/>
          </a:bodyPr>
          <a:lstStyle/>
          <a:p>
            <a:pPr algn="ctr"/>
            <a:r>
              <a:rPr lang="en-GB" sz="3600"/>
              <a:t>Real and Unreal</a:t>
            </a:r>
          </a:p>
        </p:txBody>
      </p:sp>
      <p:sp>
        <p:nvSpPr>
          <p:cNvPr id="3" name="Content Placeholder 2">
            <a:extLst>
              <a:ext uri="{FF2B5EF4-FFF2-40B4-BE49-F238E27FC236}">
                <a16:creationId xmlns:a16="http://schemas.microsoft.com/office/drawing/2014/main" id="{5C7D1536-4224-4ABF-81B7-E338F308D8D5}"/>
              </a:ext>
            </a:extLst>
          </p:cNvPr>
          <p:cNvSpPr>
            <a:spLocks noGrp="1"/>
          </p:cNvSpPr>
          <p:nvPr>
            <p:ph idx="1"/>
          </p:nvPr>
        </p:nvSpPr>
        <p:spPr>
          <a:xfrm>
            <a:off x="525516" y="3417573"/>
            <a:ext cx="4593021" cy="2619839"/>
          </a:xfrm>
        </p:spPr>
        <p:txBody>
          <a:bodyPr anchor="ctr">
            <a:normAutofit/>
          </a:bodyPr>
          <a:lstStyle/>
          <a:p>
            <a:pPr marL="0" indent="0">
              <a:buNone/>
            </a:pPr>
            <a:r>
              <a:rPr lang="en-GB" sz="1700"/>
              <a:t>Massumi (2014, p. 56)</a:t>
            </a:r>
          </a:p>
          <a:p>
            <a:pPr marL="0" indent="0">
              <a:buNone/>
            </a:pPr>
            <a:r>
              <a:rPr lang="en-GB" sz="1700"/>
              <a:t>The opportunity is that the question of the virtual, connected in this way to the question of perception, encourages a reconsideration of the place of abstraction in our lives.  It forbids placing the abstract in simple opposition to the concreteness of experience, or plotting it mechanically into an alternative between the artificial and the real – as if the artificial did not have its own mode of reality. </a:t>
            </a:r>
          </a:p>
          <a:p>
            <a:pPr marL="0" indent="0">
              <a:buNone/>
            </a:pPr>
            <a:endParaRPr lang="en-GB" sz="1700"/>
          </a:p>
        </p:txBody>
      </p:sp>
    </p:spTree>
    <p:extLst>
      <p:ext uri="{BB962C8B-B14F-4D97-AF65-F5344CB8AC3E}">
        <p14:creationId xmlns:p14="http://schemas.microsoft.com/office/powerpoint/2010/main" val="38232823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58D44E42-C462-4105-BC86-FE75B4E3C4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846"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90" name="Picture 2" descr="Image result for the wall animation">
            <a:extLst>
              <a:ext uri="{FF2B5EF4-FFF2-40B4-BE49-F238E27FC236}">
                <a16:creationId xmlns:a16="http://schemas.microsoft.com/office/drawing/2014/main" id="{657E6DC2-AA4D-48CD-B270-DED1BF776362}"/>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800975" y="1809365"/>
            <a:ext cx="4105275" cy="177347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4E24D13-C839-498B-A393-4B2B0C82B1ED}"/>
              </a:ext>
            </a:extLst>
          </p:cNvPr>
          <p:cNvSpPr>
            <a:spLocks noGrp="1"/>
          </p:cNvSpPr>
          <p:nvPr>
            <p:ph type="title"/>
          </p:nvPr>
        </p:nvSpPr>
        <p:spPr>
          <a:xfrm>
            <a:off x="801099" y="1396289"/>
            <a:ext cx="4906281" cy="1325563"/>
          </a:xfrm>
        </p:spPr>
        <p:txBody>
          <a:bodyPr>
            <a:normAutofit/>
          </a:bodyPr>
          <a:lstStyle/>
          <a:p>
            <a:r>
              <a:rPr lang="en-GB" dirty="0"/>
              <a:t>Real and Unreal</a:t>
            </a:r>
          </a:p>
        </p:txBody>
      </p:sp>
      <p:sp>
        <p:nvSpPr>
          <p:cNvPr id="3" name="Content Placeholder 2">
            <a:extLst>
              <a:ext uri="{FF2B5EF4-FFF2-40B4-BE49-F238E27FC236}">
                <a16:creationId xmlns:a16="http://schemas.microsoft.com/office/drawing/2014/main" id="{8BD21FE4-C297-4F73-A51D-FDD77898AC0C}"/>
              </a:ext>
            </a:extLst>
          </p:cNvPr>
          <p:cNvSpPr>
            <a:spLocks noGrp="1"/>
          </p:cNvSpPr>
          <p:nvPr>
            <p:ph idx="1"/>
          </p:nvPr>
        </p:nvSpPr>
        <p:spPr>
          <a:xfrm>
            <a:off x="805543" y="2871982"/>
            <a:ext cx="5006336" cy="3181684"/>
          </a:xfrm>
        </p:spPr>
        <p:txBody>
          <a:bodyPr anchor="t">
            <a:normAutofit/>
          </a:bodyPr>
          <a:lstStyle/>
          <a:p>
            <a:pPr marL="0" indent="0">
              <a:buNone/>
            </a:pPr>
            <a:r>
              <a:rPr lang="en-GB" sz="1800"/>
              <a:t>Massumi (2014, p. 56)</a:t>
            </a:r>
          </a:p>
          <a:p>
            <a:pPr marL="0" indent="0">
              <a:buNone/>
            </a:pPr>
            <a:r>
              <a:rPr lang="en-GB" sz="1800"/>
              <a:t>The issue becomes, not an epochal struggle between the artificial and the real, but more positively the formative relation between the virtual and what actually appears.  The issue becomes the relation of the virtual to the </a:t>
            </a:r>
            <a:r>
              <a:rPr lang="en-GB" sz="1800" i="1"/>
              <a:t>actual</a:t>
            </a:r>
            <a:r>
              <a:rPr lang="en-GB" sz="1800"/>
              <a:t>, as pertains to perception.  </a:t>
            </a:r>
          </a:p>
          <a:p>
            <a:pPr marL="0" indent="0">
              <a:buNone/>
            </a:pPr>
            <a:endParaRPr lang="en-GB" sz="1800"/>
          </a:p>
        </p:txBody>
      </p:sp>
    </p:spTree>
    <p:extLst>
      <p:ext uri="{BB962C8B-B14F-4D97-AF65-F5344CB8AC3E}">
        <p14:creationId xmlns:p14="http://schemas.microsoft.com/office/powerpoint/2010/main" val="10422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6" name="Rectangle 70">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B5B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17" name="Rectangle 72">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314" name="Picture 2" descr="http://www.systembridge.co.uk/images/user/Large-Format-Project-Installations-295-24092012-222747.jpg">
            <a:extLst>
              <a:ext uri="{FF2B5EF4-FFF2-40B4-BE49-F238E27FC236}">
                <a16:creationId xmlns:a16="http://schemas.microsoft.com/office/drawing/2014/main" id="{AEDC907E-FA90-4CAD-B915-B17D5F6360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892" r="1"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1967A73-82A4-48DE-B4CB-A374795A7A54}"/>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Real and Unreal</a:t>
            </a:r>
          </a:p>
        </p:txBody>
      </p:sp>
      <p:sp>
        <p:nvSpPr>
          <p:cNvPr id="3" name="Content Placeholder 2">
            <a:extLst>
              <a:ext uri="{FF2B5EF4-FFF2-40B4-BE49-F238E27FC236}">
                <a16:creationId xmlns:a16="http://schemas.microsoft.com/office/drawing/2014/main" id="{2D243726-FFDF-4D7D-86C2-40ECDED140D5}"/>
              </a:ext>
            </a:extLst>
          </p:cNvPr>
          <p:cNvSpPr>
            <a:spLocks noGrp="1"/>
          </p:cNvSpPr>
          <p:nvPr>
            <p:ph idx="1"/>
          </p:nvPr>
        </p:nvSpPr>
        <p:spPr>
          <a:xfrm>
            <a:off x="8029319" y="917725"/>
            <a:ext cx="3424739" cy="4852362"/>
          </a:xfrm>
        </p:spPr>
        <p:txBody>
          <a:bodyPr anchor="ctr">
            <a:normAutofit/>
          </a:bodyPr>
          <a:lstStyle/>
          <a:p>
            <a:pPr marL="0" indent="0">
              <a:buNone/>
            </a:pPr>
            <a:r>
              <a:rPr lang="en-GB" sz="1900">
                <a:solidFill>
                  <a:srgbClr val="FFFFFF"/>
                </a:solidFill>
              </a:rPr>
              <a:t>Massumi (2014, p. 56)</a:t>
            </a:r>
          </a:p>
          <a:p>
            <a:pPr marL="0" indent="0">
              <a:buNone/>
            </a:pPr>
            <a:r>
              <a:rPr lang="en-GB" sz="1900">
                <a:solidFill>
                  <a:srgbClr val="FFFFFF"/>
                </a:solidFill>
              </a:rPr>
              <a:t>This question addresses itself as much to natural perception as it does to synthetic images or simulated events in a crafted domain such as that of the digital.  It raises the possibility that we might find no less artifice in ‘natural’ perception as reality on-screen.  The question of perception is no longer one of truth or illusion, but of differing modes of reality, in the movement of emergence through which the forms of experience come to pass.</a:t>
            </a:r>
          </a:p>
          <a:p>
            <a:pPr marL="0" indent="0">
              <a:buNone/>
            </a:pPr>
            <a:endParaRPr lang="en-GB" sz="1900">
              <a:solidFill>
                <a:srgbClr val="FFFFFF"/>
              </a:solidFill>
            </a:endParaRPr>
          </a:p>
        </p:txBody>
      </p:sp>
    </p:spTree>
    <p:extLst>
      <p:ext uri="{BB962C8B-B14F-4D97-AF65-F5344CB8AC3E}">
        <p14:creationId xmlns:p14="http://schemas.microsoft.com/office/powerpoint/2010/main" val="3112173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 name="Straight Arrow Connector 70">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098" name="Picture 2" descr="Image result for yankee gal">
            <a:extLst>
              <a:ext uri="{FF2B5EF4-FFF2-40B4-BE49-F238E27FC236}">
                <a16:creationId xmlns:a16="http://schemas.microsoft.com/office/drawing/2014/main" id="{AE80126A-7F25-4B0F-9DCC-7881806F67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02" r="-1" b="15496"/>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B7FE5F7-54F8-464A-8D1B-3DBA2786ED45}"/>
              </a:ext>
            </a:extLst>
          </p:cNvPr>
          <p:cNvSpPr>
            <a:spLocks noGrp="1"/>
          </p:cNvSpPr>
          <p:nvPr>
            <p:ph type="title"/>
          </p:nvPr>
        </p:nvSpPr>
        <p:spPr>
          <a:xfrm>
            <a:off x="655320" y="365125"/>
            <a:ext cx="5120114" cy="1692794"/>
          </a:xfrm>
        </p:spPr>
        <p:txBody>
          <a:bodyPr>
            <a:normAutofit/>
          </a:bodyPr>
          <a:lstStyle/>
          <a:p>
            <a:r>
              <a:rPr lang="en-GB" sz="3100" u="sng" dirty="0"/>
              <a:t>Yankee Gal</a:t>
            </a:r>
            <a:br>
              <a:rPr lang="en-GB" sz="3100" dirty="0"/>
            </a:br>
            <a:r>
              <a:rPr lang="en-GB" sz="3100" dirty="0" err="1"/>
              <a:t>Desrumaux</a:t>
            </a:r>
            <a:r>
              <a:rPr lang="en-GB" sz="3100" dirty="0"/>
              <a:t>, </a:t>
            </a:r>
            <a:r>
              <a:rPr lang="en-GB" sz="3100" dirty="0" err="1"/>
              <a:t>Levesques</a:t>
            </a:r>
            <a:r>
              <a:rPr lang="en-GB" sz="3100" dirty="0"/>
              <a:t>, Perez, and Pons. 2008, </a:t>
            </a:r>
            <a:r>
              <a:rPr lang="en-GB" sz="3100" dirty="0" err="1"/>
              <a:t>Supinfocom</a:t>
            </a:r>
            <a:endParaRPr lang="en-GB" sz="3100" dirty="0"/>
          </a:p>
        </p:txBody>
      </p:sp>
      <p:sp>
        <p:nvSpPr>
          <p:cNvPr id="3" name="Content Placeholder 2">
            <a:extLst>
              <a:ext uri="{FF2B5EF4-FFF2-40B4-BE49-F238E27FC236}">
                <a16:creationId xmlns:a16="http://schemas.microsoft.com/office/drawing/2014/main" id="{C820A6B1-89D4-4940-A2FE-6259A6ADE10A}"/>
              </a:ext>
            </a:extLst>
          </p:cNvPr>
          <p:cNvSpPr>
            <a:spLocks noGrp="1"/>
          </p:cNvSpPr>
          <p:nvPr>
            <p:ph idx="1"/>
          </p:nvPr>
        </p:nvSpPr>
        <p:spPr>
          <a:xfrm>
            <a:off x="655321" y="2575034"/>
            <a:ext cx="5120113" cy="3462228"/>
          </a:xfrm>
        </p:spPr>
        <p:txBody>
          <a:bodyPr>
            <a:normAutofit/>
          </a:bodyPr>
          <a:lstStyle/>
          <a:p>
            <a:pPr marL="0" indent="0">
              <a:buNone/>
            </a:pPr>
            <a:endParaRPr lang="en-GB" sz="1800">
              <a:hlinkClick r:id="rId4"/>
            </a:endParaRPr>
          </a:p>
          <a:p>
            <a:endParaRPr lang="en-GB" sz="1800">
              <a:hlinkClick r:id="rId4"/>
            </a:endParaRPr>
          </a:p>
          <a:p>
            <a:r>
              <a:rPr lang="en-GB" sz="1800">
                <a:hlinkClick r:id="rId4"/>
              </a:rPr>
              <a:t>https://vimeo.com/14676851</a:t>
            </a:r>
            <a:endParaRPr lang="en-GB" sz="1800"/>
          </a:p>
          <a:p>
            <a:pPr marL="0" indent="0">
              <a:buNone/>
            </a:pPr>
            <a:r>
              <a:rPr lang="en-GB" sz="1800"/>
              <a:t>As we watch Yankee Gal, consider the places that are represented or visualized in the short film.  Are they real?  Unreal?</a:t>
            </a:r>
          </a:p>
          <a:p>
            <a:pPr marL="0" indent="0">
              <a:buNone/>
            </a:pPr>
            <a:endParaRPr lang="en-GB" sz="1800"/>
          </a:p>
        </p:txBody>
      </p:sp>
    </p:spTree>
    <p:extLst>
      <p:ext uri="{BB962C8B-B14F-4D97-AF65-F5344CB8AC3E}">
        <p14:creationId xmlns:p14="http://schemas.microsoft.com/office/powerpoint/2010/main" val="935463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885F0-1BA1-4652-B85C-0165BF158E54}"/>
              </a:ext>
            </a:extLst>
          </p:cNvPr>
          <p:cNvSpPr>
            <a:spLocks noGrp="1"/>
          </p:cNvSpPr>
          <p:nvPr>
            <p:ph type="title"/>
          </p:nvPr>
        </p:nvSpPr>
        <p:spPr>
          <a:xfrm>
            <a:off x="829781" y="2745736"/>
            <a:ext cx="3698803" cy="1366528"/>
          </a:xfrm>
          <a:solidFill>
            <a:schemeClr val="bg1">
              <a:alpha val="50000"/>
            </a:schemeClr>
          </a:solidFill>
          <a:ln w="25400" cap="sq">
            <a:solidFill>
              <a:schemeClr val="tx1"/>
            </a:solidFill>
            <a:miter lim="800000"/>
          </a:ln>
        </p:spPr>
        <p:txBody>
          <a:bodyPr>
            <a:normAutofit/>
          </a:bodyPr>
          <a:lstStyle/>
          <a:p>
            <a:pPr algn="ctr"/>
            <a:r>
              <a:rPr lang="en-GB" sz="3200" u="sng"/>
              <a:t>Yankee Gal </a:t>
            </a:r>
            <a:r>
              <a:rPr lang="en-GB" sz="3200"/>
              <a:t>Discussion</a:t>
            </a:r>
          </a:p>
        </p:txBody>
      </p:sp>
      <p:sp>
        <p:nvSpPr>
          <p:cNvPr id="3" name="Content Placeholder 2">
            <a:extLst>
              <a:ext uri="{FF2B5EF4-FFF2-40B4-BE49-F238E27FC236}">
                <a16:creationId xmlns:a16="http://schemas.microsoft.com/office/drawing/2014/main" id="{4262BCA1-BF5D-4CD6-BBBD-BA4C82C66478}"/>
              </a:ext>
            </a:extLst>
          </p:cNvPr>
          <p:cNvSpPr>
            <a:spLocks noGrp="1"/>
          </p:cNvSpPr>
          <p:nvPr>
            <p:ph idx="1"/>
          </p:nvPr>
        </p:nvSpPr>
        <p:spPr>
          <a:xfrm>
            <a:off x="6049182" y="802638"/>
            <a:ext cx="5408696" cy="5252722"/>
          </a:xfrm>
        </p:spPr>
        <p:txBody>
          <a:bodyPr anchor="ctr">
            <a:normAutofit/>
          </a:bodyPr>
          <a:lstStyle/>
          <a:p>
            <a:pPr marL="0" indent="0">
              <a:buNone/>
            </a:pPr>
            <a:r>
              <a:rPr lang="en-GB" sz="1300" dirty="0">
                <a:solidFill>
                  <a:schemeClr val="bg1"/>
                </a:solidFill>
              </a:rPr>
              <a:t>Within the context of the film, that is to say, in respect of the filmmakers’ intention–is the bistro/stage as real as the cockpit and the aerial setting?</a:t>
            </a:r>
          </a:p>
          <a:p>
            <a:pPr marL="0" indent="0">
              <a:buNone/>
            </a:pPr>
            <a:endParaRPr lang="en-GB" sz="1300" dirty="0">
              <a:solidFill>
                <a:schemeClr val="bg1"/>
              </a:solidFill>
            </a:endParaRPr>
          </a:p>
          <a:p>
            <a:pPr marL="0" indent="0">
              <a:buNone/>
            </a:pPr>
            <a:r>
              <a:rPr lang="en-GB" sz="1300" dirty="0">
                <a:solidFill>
                  <a:schemeClr val="bg1"/>
                </a:solidFill>
              </a:rPr>
              <a:t>If you suggest that the bistro is ‘unreal’ what supports this argument?</a:t>
            </a:r>
          </a:p>
          <a:p>
            <a:pPr marL="0" indent="0">
              <a:buNone/>
            </a:pPr>
            <a:endParaRPr lang="en-GB" sz="1300" dirty="0">
              <a:solidFill>
                <a:schemeClr val="bg1"/>
              </a:solidFill>
            </a:endParaRPr>
          </a:p>
          <a:p>
            <a:pPr marL="0" indent="0">
              <a:buNone/>
            </a:pPr>
            <a:r>
              <a:rPr lang="en-GB" sz="1300" dirty="0">
                <a:solidFill>
                  <a:schemeClr val="bg1"/>
                </a:solidFill>
              </a:rPr>
              <a:t>As the film opens, the aircraft is already in trouble and going down.  We see the pilot slumped over the controls of the plane, likely having lost consciousness.  After the titles sequence we then see the pilot regaining consciousness, but with his goggles now in the ‘up’ position.  He opens his eyes in the new environment and the otherworldly audio provides clues that this place possesses a largely psychological (rather than physical) character.</a:t>
            </a:r>
          </a:p>
          <a:p>
            <a:pPr marL="0" indent="0">
              <a:buNone/>
            </a:pPr>
            <a:r>
              <a:rPr lang="en-GB" sz="1300" dirty="0">
                <a:solidFill>
                  <a:schemeClr val="bg1"/>
                </a:solidFill>
              </a:rPr>
              <a:t>After the somewhat surreal appearance of the performer, airplane audio intrudes on the soundscape and the table shakes with the ‘real’ turbulence of the plane as it continues its dive.  The film cuts quickly back to the performer’s opening of her act and we can conclude that this place exists within the mind of the doomed pilot, perhaps drawn from his experience of real places overseas, perhaps from impressions he has gathered from cinema and popular culture.</a:t>
            </a:r>
          </a:p>
          <a:p>
            <a:pPr marL="0" indent="0">
              <a:buNone/>
            </a:pPr>
            <a:r>
              <a:rPr lang="en-GB" sz="1300" dirty="0">
                <a:solidFill>
                  <a:schemeClr val="bg1"/>
                </a:solidFill>
              </a:rPr>
              <a:t>Considering </a:t>
            </a:r>
            <a:r>
              <a:rPr lang="en-GB" sz="1300" dirty="0" err="1">
                <a:solidFill>
                  <a:schemeClr val="bg1"/>
                </a:solidFill>
              </a:rPr>
              <a:t>Massumi’s</a:t>
            </a:r>
            <a:r>
              <a:rPr lang="en-GB" sz="1300" dirty="0">
                <a:solidFill>
                  <a:schemeClr val="bg1"/>
                </a:solidFill>
              </a:rPr>
              <a:t> argument, is there a ‘formative’ relationship between the two realities?  What is the relationship of the actual to the virtual here, if it can be said to exist?  Perhaps the second reality in the bistro, could be said to be equally real as the cockpit reality, but more abstract?</a:t>
            </a:r>
          </a:p>
        </p:txBody>
      </p:sp>
    </p:spTree>
    <p:extLst>
      <p:ext uri="{BB962C8B-B14F-4D97-AF65-F5344CB8AC3E}">
        <p14:creationId xmlns:p14="http://schemas.microsoft.com/office/powerpoint/2010/main" val="1233577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11209-2535-48CE-B39F-C3643AA266E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BCE19CC-B100-4263-B2AF-C7450BA9A047}"/>
              </a:ext>
            </a:extLst>
          </p:cNvPr>
          <p:cNvSpPr>
            <a:spLocks noGrp="1"/>
          </p:cNvSpPr>
          <p:nvPr>
            <p:ph idx="1"/>
          </p:nvPr>
        </p:nvSpPr>
        <p:spPr/>
        <p:txBody>
          <a:bodyPr>
            <a:normAutofit fontScale="92500" lnSpcReduction="10000"/>
          </a:bodyPr>
          <a:lstStyle/>
          <a:p>
            <a:pPr marL="0" indent="0">
              <a:buNone/>
            </a:pPr>
            <a:r>
              <a:rPr lang="en-GB" dirty="0"/>
              <a:t>Casey, E.S., 1996. How to get from space to place in a fairly short stretch of time: Phenomenological prolegomena, in: Feld, S., Basso, K.H. (Eds.), Senses of Place. School of American Research Press, pp. 13–52.</a:t>
            </a:r>
          </a:p>
          <a:p>
            <a:pPr marL="0" indent="0">
              <a:buNone/>
            </a:pPr>
            <a:r>
              <a:rPr lang="en-GB" dirty="0" err="1">
                <a:effectLst/>
              </a:rPr>
              <a:t>Massumi</a:t>
            </a:r>
            <a:r>
              <a:rPr lang="en-GB" dirty="0">
                <a:effectLst/>
              </a:rPr>
              <a:t>, B., 2014. Envisioning the virtual, in: </a:t>
            </a:r>
            <a:r>
              <a:rPr lang="en-GB" dirty="0" err="1">
                <a:effectLst/>
              </a:rPr>
              <a:t>Grimshaw</a:t>
            </a:r>
            <a:r>
              <a:rPr lang="en-GB" dirty="0">
                <a:effectLst/>
              </a:rPr>
              <a:t>, M. (Ed.), The Oxford Handbook of Virtuality. Oxford University Press, Oxford U.K. ; New York, pp. 55–70.</a:t>
            </a:r>
            <a:endParaRPr lang="en-GB" dirty="0"/>
          </a:p>
          <a:p>
            <a:pPr marL="0" indent="0">
              <a:buNone/>
            </a:pPr>
            <a:r>
              <a:rPr lang="en-GB" dirty="0" err="1"/>
              <a:t>Relph</a:t>
            </a:r>
            <a:r>
              <a:rPr lang="en-GB" dirty="0"/>
              <a:t>, E., 2007. Spirit of Place and Sense of Place in Virtual Realities: </a:t>
            </a:r>
            <a:r>
              <a:rPr lang="en-GB" dirty="0" err="1"/>
              <a:t>Techné</a:t>
            </a:r>
            <a:r>
              <a:rPr lang="en-GB" dirty="0"/>
              <a:t> Res. Philos. Technol. 10, 17–25. https://doi.org/10.5840/techne20071039</a:t>
            </a:r>
          </a:p>
          <a:p>
            <a:pPr marL="0" indent="0">
              <a:buNone/>
            </a:pPr>
            <a:r>
              <a:rPr lang="en-GB" dirty="0" err="1"/>
              <a:t>Trigg</a:t>
            </a:r>
            <a:r>
              <a:rPr lang="en-GB" dirty="0"/>
              <a:t>, D., 2012. The Memory of Place: A Phenomenology of the Uncanny. Ohio University Press.</a:t>
            </a:r>
          </a:p>
          <a:p>
            <a:pPr marL="0" indent="0">
              <a:buNone/>
            </a:pPr>
            <a:r>
              <a:rPr lang="en-GB" dirty="0"/>
              <a:t>Tuan, Y.-F., 1977. Space and Place: The Perspective of Experience. E. Arnold.</a:t>
            </a:r>
          </a:p>
          <a:p>
            <a:pPr marL="0" indent="0">
              <a:buNone/>
            </a:pPr>
            <a:endParaRPr lang="en-GB" dirty="0"/>
          </a:p>
          <a:p>
            <a:endParaRPr lang="en-GB" dirty="0"/>
          </a:p>
        </p:txBody>
      </p:sp>
    </p:spTree>
    <p:extLst>
      <p:ext uri="{BB962C8B-B14F-4D97-AF65-F5344CB8AC3E}">
        <p14:creationId xmlns:p14="http://schemas.microsoft.com/office/powerpoint/2010/main" val="2866891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885F0-1BA1-4652-B85C-0165BF158E54}"/>
              </a:ext>
            </a:extLst>
          </p:cNvPr>
          <p:cNvSpPr>
            <a:spLocks noGrp="1"/>
          </p:cNvSpPr>
          <p:nvPr>
            <p:ph type="title"/>
          </p:nvPr>
        </p:nvSpPr>
        <p:spPr>
          <a:xfrm>
            <a:off x="829781" y="2745736"/>
            <a:ext cx="3698803" cy="1366528"/>
          </a:xfrm>
          <a:solidFill>
            <a:schemeClr val="bg1">
              <a:alpha val="50000"/>
            </a:schemeClr>
          </a:solidFill>
          <a:ln w="25400" cap="sq">
            <a:solidFill>
              <a:schemeClr val="tx1"/>
            </a:solidFill>
            <a:miter lim="800000"/>
          </a:ln>
        </p:spPr>
        <p:txBody>
          <a:bodyPr>
            <a:normAutofit/>
          </a:bodyPr>
          <a:lstStyle/>
          <a:p>
            <a:pPr algn="ctr"/>
            <a:r>
              <a:rPr lang="en-GB" sz="3200" u="sng" dirty="0"/>
              <a:t>Activity</a:t>
            </a:r>
            <a:br>
              <a:rPr lang="en-GB" sz="3200" u="sng" dirty="0"/>
            </a:br>
            <a:r>
              <a:rPr lang="en-GB" sz="3200" dirty="0"/>
              <a:t>Workshop</a:t>
            </a:r>
          </a:p>
        </p:txBody>
      </p:sp>
      <p:sp>
        <p:nvSpPr>
          <p:cNvPr id="3" name="Content Placeholder 2">
            <a:extLst>
              <a:ext uri="{FF2B5EF4-FFF2-40B4-BE49-F238E27FC236}">
                <a16:creationId xmlns:a16="http://schemas.microsoft.com/office/drawing/2014/main" id="{4262BCA1-BF5D-4CD6-BBBD-BA4C82C66478}"/>
              </a:ext>
            </a:extLst>
          </p:cNvPr>
          <p:cNvSpPr>
            <a:spLocks noGrp="1"/>
          </p:cNvSpPr>
          <p:nvPr>
            <p:ph idx="1"/>
          </p:nvPr>
        </p:nvSpPr>
        <p:spPr>
          <a:xfrm>
            <a:off x="6049182" y="802638"/>
            <a:ext cx="5408696" cy="5252722"/>
          </a:xfrm>
        </p:spPr>
        <p:txBody>
          <a:bodyPr anchor="ctr">
            <a:normAutofit lnSpcReduction="10000"/>
          </a:bodyPr>
          <a:lstStyle/>
          <a:p>
            <a:pPr marL="0" indent="0">
              <a:buNone/>
            </a:pPr>
            <a:r>
              <a:rPr lang="en-GB" sz="2400" dirty="0">
                <a:solidFill>
                  <a:schemeClr val="bg1"/>
                </a:solidFill>
              </a:rPr>
              <a:t>Work now on a place for your curation of an exhibition.  Write or type the following questions and do some free writing on answers:</a:t>
            </a:r>
          </a:p>
          <a:p>
            <a:pPr marL="0" indent="0">
              <a:buNone/>
            </a:pPr>
            <a:endParaRPr lang="en-GB" sz="1300" dirty="0">
              <a:solidFill>
                <a:schemeClr val="bg1"/>
              </a:solidFill>
            </a:endParaRPr>
          </a:p>
          <a:p>
            <a:pPr marL="0" indent="0">
              <a:buNone/>
            </a:pPr>
            <a:r>
              <a:rPr lang="en-GB" sz="2000" dirty="0">
                <a:solidFill>
                  <a:schemeClr val="bg1"/>
                </a:solidFill>
              </a:rPr>
              <a:t>What ‘place’ would you build to showcase your curation?</a:t>
            </a:r>
          </a:p>
          <a:p>
            <a:pPr marL="0" indent="0">
              <a:buNone/>
            </a:pPr>
            <a:r>
              <a:rPr lang="en-GB" sz="2000" dirty="0">
                <a:solidFill>
                  <a:schemeClr val="bg1"/>
                </a:solidFill>
              </a:rPr>
              <a:t>Would this place be actual or virtual? Existing within a screen or a virtual reality device? Or in actual space?</a:t>
            </a:r>
          </a:p>
          <a:p>
            <a:pPr marL="0" indent="0">
              <a:buNone/>
            </a:pPr>
            <a:r>
              <a:rPr lang="en-GB" sz="2000" dirty="0">
                <a:solidFill>
                  <a:schemeClr val="bg1"/>
                </a:solidFill>
              </a:rPr>
              <a:t>What aspects of the place would you build?</a:t>
            </a:r>
          </a:p>
          <a:p>
            <a:pPr marL="0" indent="0">
              <a:buNone/>
            </a:pPr>
            <a:r>
              <a:rPr lang="en-GB" sz="2000" dirty="0">
                <a:solidFill>
                  <a:schemeClr val="bg1"/>
                </a:solidFill>
              </a:rPr>
              <a:t>What would you expect individual people to bring to this place (and co-create its reality) from their memories and pasts?  What do you intend to remind them of?  What will be new to them?</a:t>
            </a:r>
          </a:p>
          <a:p>
            <a:pPr marL="0" indent="0">
              <a:buNone/>
            </a:pPr>
            <a:r>
              <a:rPr lang="en-GB" sz="2000" dirty="0">
                <a:solidFill>
                  <a:schemeClr val="bg1"/>
                </a:solidFill>
              </a:rPr>
              <a:t>What authors and artists/designers can support your thinking?</a:t>
            </a:r>
          </a:p>
        </p:txBody>
      </p:sp>
    </p:spTree>
    <p:extLst>
      <p:ext uri="{BB962C8B-B14F-4D97-AF65-F5344CB8AC3E}">
        <p14:creationId xmlns:p14="http://schemas.microsoft.com/office/powerpoint/2010/main" val="1799891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364</TotalTime>
  <Words>3723</Words>
  <Application>Microsoft Office PowerPoint</Application>
  <PresentationFormat>Widescreen</PresentationFormat>
  <Paragraphs>124</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Places, Virtual and Actual</vt:lpstr>
      <vt:lpstr>Place Itself</vt:lpstr>
      <vt:lpstr>Place Itself</vt:lpstr>
      <vt:lpstr>Place Itself</vt:lpstr>
      <vt:lpstr>Embodiment in Place and Regionality</vt:lpstr>
      <vt:lpstr>Dwelling and the Journey</vt:lpstr>
      <vt:lpstr>Spirit of Place</vt:lpstr>
      <vt:lpstr>Finding the Spirit of Place</vt:lpstr>
      <vt:lpstr>Sense of Place</vt:lpstr>
      <vt:lpstr>Actual and Virtual</vt:lpstr>
      <vt:lpstr>Real and Unreal</vt:lpstr>
      <vt:lpstr>Real and Unreal</vt:lpstr>
      <vt:lpstr>Real and Unreal</vt:lpstr>
      <vt:lpstr>Yankee Gal Desrumaux, Levesques, Perez, and Pons. 2008, Supinfocom</vt:lpstr>
      <vt:lpstr>Yankee Gal Discussion</vt:lpstr>
      <vt:lpstr>Bibliography</vt:lpstr>
      <vt:lpstr>Activity 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Places</dc:title>
  <dc:creator>Scott L. Smith</dc:creator>
  <cp:lastModifiedBy>Scott L. Smith</cp:lastModifiedBy>
  <cp:revision>39</cp:revision>
  <dcterms:created xsi:type="dcterms:W3CDTF">2018-02-26T17:44:43Z</dcterms:created>
  <dcterms:modified xsi:type="dcterms:W3CDTF">2019-02-05T06:08:59Z</dcterms:modified>
</cp:coreProperties>
</file>