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94" r:id="rId2"/>
  </p:sldMasterIdLst>
  <p:notesMasterIdLst>
    <p:notesMasterId r:id="rId30"/>
  </p:notesMasterIdLst>
  <p:sldIdLst>
    <p:sldId id="256" r:id="rId3"/>
    <p:sldId id="268" r:id="rId4"/>
    <p:sldId id="312" r:id="rId5"/>
    <p:sldId id="325" r:id="rId6"/>
    <p:sldId id="326" r:id="rId7"/>
    <p:sldId id="327" r:id="rId8"/>
    <p:sldId id="328" r:id="rId9"/>
    <p:sldId id="329" r:id="rId10"/>
    <p:sldId id="330" r:id="rId11"/>
    <p:sldId id="331" r:id="rId12"/>
    <p:sldId id="332" r:id="rId13"/>
    <p:sldId id="333" r:id="rId14"/>
    <p:sldId id="334" r:id="rId15"/>
    <p:sldId id="335" r:id="rId16"/>
    <p:sldId id="336" r:id="rId17"/>
    <p:sldId id="346" r:id="rId18"/>
    <p:sldId id="337" r:id="rId19"/>
    <p:sldId id="338" r:id="rId20"/>
    <p:sldId id="339" r:id="rId21"/>
    <p:sldId id="340" r:id="rId22"/>
    <p:sldId id="347" r:id="rId23"/>
    <p:sldId id="341" r:id="rId24"/>
    <p:sldId id="266" r:id="rId25"/>
    <p:sldId id="301" r:id="rId26"/>
    <p:sldId id="310" r:id="rId27"/>
    <p:sldId id="320" r:id="rId28"/>
    <p:sldId id="34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DF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250" autoAdjust="0"/>
    <p:restoredTop sz="78771" autoAdjust="0"/>
  </p:normalViewPr>
  <p:slideViewPr>
    <p:cSldViewPr snapToGrid="0">
      <p:cViewPr varScale="1">
        <p:scale>
          <a:sx n="92" d="100"/>
          <a:sy n="92" d="100"/>
        </p:scale>
        <p:origin x="102"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Global obesity rates for Children and young people (Aged 5-19years) </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Sheet1!$B$2</c:f>
              <c:strCache>
                <c:ptCount val="1"/>
                <c:pt idx="0">
                  <c:v>Boys</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Sheet1!$A$3:$A$7</c:f>
              <c:numCache>
                <c:formatCode>General</c:formatCode>
                <c:ptCount val="5"/>
                <c:pt idx="0">
                  <c:v>2014</c:v>
                </c:pt>
                <c:pt idx="1">
                  <c:v>2020</c:v>
                </c:pt>
                <c:pt idx="2">
                  <c:v>2025</c:v>
                </c:pt>
                <c:pt idx="3">
                  <c:v>2030</c:v>
                </c:pt>
                <c:pt idx="4">
                  <c:v>2035</c:v>
                </c:pt>
              </c:numCache>
            </c:numRef>
          </c:cat>
          <c:val>
            <c:numRef>
              <c:f>Sheet1!$B$3:$B$7</c:f>
              <c:numCache>
                <c:formatCode>0%</c:formatCode>
                <c:ptCount val="5"/>
                <c:pt idx="0" formatCode="General">
                  <c:v>0</c:v>
                </c:pt>
                <c:pt idx="1">
                  <c:v>10</c:v>
                </c:pt>
                <c:pt idx="2">
                  <c:v>14</c:v>
                </c:pt>
                <c:pt idx="3">
                  <c:v>17</c:v>
                </c:pt>
                <c:pt idx="4">
                  <c:v>20</c:v>
                </c:pt>
              </c:numCache>
            </c:numRef>
          </c:val>
          <c:extLst>
            <c:ext xmlns:c16="http://schemas.microsoft.com/office/drawing/2014/chart" uri="{C3380CC4-5D6E-409C-BE32-E72D297353CC}">
              <c16:uniqueId val="{00000000-373F-4DED-8ABF-6B55C8711022}"/>
            </c:ext>
          </c:extLst>
        </c:ser>
        <c:ser>
          <c:idx val="1"/>
          <c:order val="1"/>
          <c:tx>
            <c:strRef>
              <c:f>Sheet1!$C$2</c:f>
              <c:strCache>
                <c:ptCount val="1"/>
                <c:pt idx="0">
                  <c:v>Girls</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Sheet1!$A$3:$A$7</c:f>
              <c:numCache>
                <c:formatCode>General</c:formatCode>
                <c:ptCount val="5"/>
                <c:pt idx="0">
                  <c:v>2014</c:v>
                </c:pt>
                <c:pt idx="1">
                  <c:v>2020</c:v>
                </c:pt>
                <c:pt idx="2">
                  <c:v>2025</c:v>
                </c:pt>
                <c:pt idx="3">
                  <c:v>2030</c:v>
                </c:pt>
                <c:pt idx="4">
                  <c:v>2035</c:v>
                </c:pt>
              </c:numCache>
            </c:numRef>
          </c:cat>
          <c:val>
            <c:numRef>
              <c:f>Sheet1!$C$3:$C$7</c:f>
              <c:numCache>
                <c:formatCode>0%</c:formatCode>
                <c:ptCount val="5"/>
                <c:pt idx="0" formatCode="General">
                  <c:v>0</c:v>
                </c:pt>
                <c:pt idx="1">
                  <c:v>8</c:v>
                </c:pt>
                <c:pt idx="2">
                  <c:v>10</c:v>
                </c:pt>
                <c:pt idx="3">
                  <c:v>14</c:v>
                </c:pt>
                <c:pt idx="4">
                  <c:v>18</c:v>
                </c:pt>
              </c:numCache>
            </c:numRef>
          </c:val>
          <c:extLst>
            <c:ext xmlns:c16="http://schemas.microsoft.com/office/drawing/2014/chart" uri="{C3380CC4-5D6E-409C-BE32-E72D297353CC}">
              <c16:uniqueId val="{00000001-373F-4DED-8ABF-6B55C8711022}"/>
            </c:ext>
          </c:extLst>
        </c:ser>
        <c:ser>
          <c:idx val="2"/>
          <c:order val="2"/>
          <c:tx>
            <c:strRef>
              <c:f>Sheet1!$D$2</c:f>
              <c:strCache>
                <c:ptCount val="1"/>
                <c:pt idx="0">
                  <c:v>Wales Male</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Sheet1!$A$3:$A$7</c:f>
              <c:numCache>
                <c:formatCode>General</c:formatCode>
                <c:ptCount val="5"/>
                <c:pt idx="0">
                  <c:v>2014</c:v>
                </c:pt>
                <c:pt idx="1">
                  <c:v>2020</c:v>
                </c:pt>
                <c:pt idx="2">
                  <c:v>2025</c:v>
                </c:pt>
                <c:pt idx="3">
                  <c:v>2030</c:v>
                </c:pt>
                <c:pt idx="4">
                  <c:v>2035</c:v>
                </c:pt>
              </c:numCache>
            </c:numRef>
          </c:cat>
          <c:val>
            <c:numRef>
              <c:f>Sheet1!$D$3:$D$7</c:f>
              <c:numCache>
                <c:formatCode>0%</c:formatCode>
                <c:ptCount val="5"/>
                <c:pt idx="0">
                  <c:v>27</c:v>
                </c:pt>
                <c:pt idx="1">
                  <c:v>0</c:v>
                </c:pt>
                <c:pt idx="2" formatCode="General">
                  <c:v>0</c:v>
                </c:pt>
                <c:pt idx="3" formatCode="General">
                  <c:v>0</c:v>
                </c:pt>
                <c:pt idx="4" formatCode="General">
                  <c:v>0</c:v>
                </c:pt>
              </c:numCache>
            </c:numRef>
          </c:val>
          <c:extLst>
            <c:ext xmlns:c16="http://schemas.microsoft.com/office/drawing/2014/chart" uri="{C3380CC4-5D6E-409C-BE32-E72D297353CC}">
              <c16:uniqueId val="{00000002-373F-4DED-8ABF-6B55C8711022}"/>
            </c:ext>
          </c:extLst>
        </c:ser>
        <c:ser>
          <c:idx val="3"/>
          <c:order val="3"/>
          <c:tx>
            <c:strRef>
              <c:f>Sheet1!$E$2</c:f>
              <c:strCache>
                <c:ptCount val="1"/>
                <c:pt idx="0">
                  <c:v>Wales Female</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Sheet1!$A$3:$A$7</c:f>
              <c:numCache>
                <c:formatCode>General</c:formatCode>
                <c:ptCount val="5"/>
                <c:pt idx="0">
                  <c:v>2014</c:v>
                </c:pt>
                <c:pt idx="1">
                  <c:v>2020</c:v>
                </c:pt>
                <c:pt idx="2">
                  <c:v>2025</c:v>
                </c:pt>
                <c:pt idx="3">
                  <c:v>2030</c:v>
                </c:pt>
                <c:pt idx="4">
                  <c:v>2035</c:v>
                </c:pt>
              </c:numCache>
            </c:numRef>
          </c:cat>
          <c:val>
            <c:numRef>
              <c:f>Sheet1!$E$3:$E$7</c:f>
              <c:numCache>
                <c:formatCode>0%</c:formatCode>
                <c:ptCount val="5"/>
                <c:pt idx="0">
                  <c:v>18</c:v>
                </c:pt>
                <c:pt idx="1">
                  <c:v>0</c:v>
                </c:pt>
                <c:pt idx="2" formatCode="General">
                  <c:v>0</c:v>
                </c:pt>
                <c:pt idx="3" formatCode="General">
                  <c:v>0</c:v>
                </c:pt>
                <c:pt idx="4" formatCode="General">
                  <c:v>0</c:v>
                </c:pt>
              </c:numCache>
            </c:numRef>
          </c:val>
          <c:extLst>
            <c:ext xmlns:c16="http://schemas.microsoft.com/office/drawing/2014/chart" uri="{C3380CC4-5D6E-409C-BE32-E72D297353CC}">
              <c16:uniqueId val="{00000003-373F-4DED-8ABF-6B55C8711022}"/>
            </c:ext>
          </c:extLst>
        </c:ser>
        <c:dLbls>
          <c:showLegendKey val="0"/>
          <c:showVal val="0"/>
          <c:showCatName val="0"/>
          <c:showSerName val="0"/>
          <c:showPercent val="0"/>
          <c:showBubbleSize val="0"/>
        </c:dLbls>
        <c:gapWidth val="100"/>
        <c:overlap val="-24"/>
        <c:axId val="1368767839"/>
        <c:axId val="1368769759"/>
      </c:barChart>
      <c:catAx>
        <c:axId val="1368767839"/>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368769759"/>
        <c:crosses val="autoZero"/>
        <c:auto val="1"/>
        <c:lblAlgn val="ctr"/>
        <c:lblOffset val="100"/>
        <c:noMultiLvlLbl val="0"/>
      </c:catAx>
      <c:valAx>
        <c:axId val="1368769759"/>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3687678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B92246-E278-46CD-A7E2-EEF8E67A92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B7ABEA43-4786-4B91-A07D-5140E73F77E2}">
      <dgm:prSet phldrT="[Text]" custT="1"/>
      <dgm:spPr>
        <a:xfrm>
          <a:off x="1166616" y="1992"/>
          <a:ext cx="4039228" cy="1010057"/>
        </a:xfrm>
        <a:prstGeom prst="rect">
          <a:avLst/>
        </a:prstGeom>
        <a:noFill/>
        <a:ln>
          <a:noFill/>
        </a:ln>
        <a:effectLst/>
      </dgm:spPr>
      <dgm:t>
        <a:bodyPr/>
        <a:lstStyle/>
        <a:p>
          <a:pPr>
            <a:lnSpc>
              <a:spcPct val="100000"/>
            </a:lnSpc>
            <a:buNone/>
          </a:pPr>
          <a:r>
            <a:rPr lang="en-GB" sz="3200" dirty="0">
              <a:solidFill>
                <a:sysClr val="windowText" lastClr="000000">
                  <a:hueOff val="0"/>
                  <a:satOff val="0"/>
                  <a:lumOff val="0"/>
                  <a:alphaOff val="0"/>
                </a:sysClr>
              </a:solidFill>
              <a:latin typeface="Calibri" panose="020F0502020204030204"/>
              <a:ea typeface="+mn-ea"/>
              <a:cs typeface="+mn-cs"/>
            </a:rPr>
            <a:t>Performance</a:t>
          </a:r>
        </a:p>
      </dgm:t>
    </dgm:pt>
    <dgm:pt modelId="{DBF34091-04F1-4917-AFDB-0A7BEB789229}" type="parTrans" cxnId="{2EA54CBB-FE9B-43A8-9612-ED99C6599B7A}">
      <dgm:prSet/>
      <dgm:spPr/>
      <dgm:t>
        <a:bodyPr/>
        <a:lstStyle/>
        <a:p>
          <a:endParaRPr lang="en-GB"/>
        </a:p>
      </dgm:t>
    </dgm:pt>
    <dgm:pt modelId="{558A5090-CC89-4153-B37B-F65CB2583A4A}" type="sibTrans" cxnId="{2EA54CBB-FE9B-43A8-9612-ED99C6599B7A}">
      <dgm:prSet/>
      <dgm:spPr/>
      <dgm:t>
        <a:bodyPr/>
        <a:lstStyle/>
        <a:p>
          <a:endParaRPr lang="en-GB"/>
        </a:p>
      </dgm:t>
    </dgm:pt>
    <dgm:pt modelId="{9BE32A7D-ECA1-495E-BA79-43AA0B601662}">
      <dgm:prSet phldrT="[Text]" custT="1"/>
      <dgm:spPr>
        <a:xfrm>
          <a:off x="1166616" y="1264564"/>
          <a:ext cx="4039228" cy="1010057"/>
        </a:xfrm>
        <a:prstGeom prst="rect">
          <a:avLst/>
        </a:prstGeom>
        <a:noFill/>
        <a:ln>
          <a:noFill/>
        </a:ln>
        <a:effectLst/>
      </dgm:spPr>
      <dgm:t>
        <a:bodyPr/>
        <a:lstStyle/>
        <a:p>
          <a:pPr>
            <a:lnSpc>
              <a:spcPct val="100000"/>
            </a:lnSpc>
            <a:buNone/>
          </a:pPr>
          <a:r>
            <a:rPr lang="en-GB" sz="3200" dirty="0">
              <a:solidFill>
                <a:sysClr val="windowText" lastClr="000000">
                  <a:hueOff val="0"/>
                  <a:satOff val="0"/>
                  <a:lumOff val="0"/>
                  <a:alphaOff val="0"/>
                </a:sysClr>
              </a:solidFill>
              <a:latin typeface="Calibri" panose="020F0502020204030204"/>
              <a:ea typeface="+mn-ea"/>
              <a:cs typeface="+mn-cs"/>
            </a:rPr>
            <a:t>Vicarious Experience</a:t>
          </a:r>
        </a:p>
      </dgm:t>
    </dgm:pt>
    <dgm:pt modelId="{A1B96895-DEBF-414A-99AF-D57B03809FAC}" type="parTrans" cxnId="{F3AB7C5E-7CEB-442E-9A35-2221CE1C6B3B}">
      <dgm:prSet/>
      <dgm:spPr/>
      <dgm:t>
        <a:bodyPr/>
        <a:lstStyle/>
        <a:p>
          <a:endParaRPr lang="en-GB"/>
        </a:p>
      </dgm:t>
    </dgm:pt>
    <dgm:pt modelId="{793B123D-3E9A-4FC7-BCF2-73B225BAC08B}" type="sibTrans" cxnId="{F3AB7C5E-7CEB-442E-9A35-2221CE1C6B3B}">
      <dgm:prSet/>
      <dgm:spPr/>
      <dgm:t>
        <a:bodyPr/>
        <a:lstStyle/>
        <a:p>
          <a:endParaRPr lang="en-GB"/>
        </a:p>
      </dgm:t>
    </dgm:pt>
    <dgm:pt modelId="{DD5E1635-8E9E-405E-97C5-26D6E95FDED2}">
      <dgm:prSet phldrT="[Text]" custT="1"/>
      <dgm:spPr>
        <a:xfrm>
          <a:off x="1166616" y="2527136"/>
          <a:ext cx="4039228" cy="1010057"/>
        </a:xfrm>
        <a:prstGeom prst="rect">
          <a:avLst/>
        </a:prstGeom>
        <a:noFill/>
        <a:ln>
          <a:noFill/>
        </a:ln>
        <a:effectLst/>
      </dgm:spPr>
      <dgm:t>
        <a:bodyPr/>
        <a:lstStyle/>
        <a:p>
          <a:pPr>
            <a:lnSpc>
              <a:spcPct val="100000"/>
            </a:lnSpc>
            <a:buNone/>
          </a:pPr>
          <a:r>
            <a:rPr lang="en-GB" sz="3200" dirty="0">
              <a:solidFill>
                <a:sysClr val="windowText" lastClr="000000">
                  <a:hueOff val="0"/>
                  <a:satOff val="0"/>
                  <a:lumOff val="0"/>
                  <a:alphaOff val="0"/>
                </a:sysClr>
              </a:solidFill>
              <a:latin typeface="Calibri" panose="020F0502020204030204"/>
              <a:ea typeface="+mn-ea"/>
              <a:cs typeface="+mn-cs"/>
            </a:rPr>
            <a:t>Verbal persuasion</a:t>
          </a:r>
        </a:p>
      </dgm:t>
    </dgm:pt>
    <dgm:pt modelId="{454D6CCD-6BD4-47D6-B5E6-457FFB34BA5C}" type="parTrans" cxnId="{4913F659-83B8-46DF-8290-B673C384EAC8}">
      <dgm:prSet/>
      <dgm:spPr/>
      <dgm:t>
        <a:bodyPr/>
        <a:lstStyle/>
        <a:p>
          <a:endParaRPr lang="en-GB"/>
        </a:p>
      </dgm:t>
    </dgm:pt>
    <dgm:pt modelId="{BB46CB61-8DB3-49C6-9955-6771B1125C94}" type="sibTrans" cxnId="{4913F659-83B8-46DF-8290-B673C384EAC8}">
      <dgm:prSet/>
      <dgm:spPr/>
      <dgm:t>
        <a:bodyPr/>
        <a:lstStyle/>
        <a:p>
          <a:endParaRPr lang="en-GB"/>
        </a:p>
      </dgm:t>
    </dgm:pt>
    <dgm:pt modelId="{5A4EDDF5-BA92-43B9-902D-DC870BBC248E}">
      <dgm:prSet phldrT="[Text]" custT="1"/>
      <dgm:spPr>
        <a:xfrm>
          <a:off x="1166616" y="3789708"/>
          <a:ext cx="4039228" cy="1010057"/>
        </a:xfrm>
        <a:prstGeom prst="rect">
          <a:avLst/>
        </a:prstGeom>
        <a:noFill/>
        <a:ln>
          <a:noFill/>
        </a:ln>
        <a:effectLst/>
      </dgm:spPr>
      <dgm:t>
        <a:bodyPr/>
        <a:lstStyle/>
        <a:p>
          <a:pPr>
            <a:lnSpc>
              <a:spcPct val="100000"/>
            </a:lnSpc>
            <a:buNone/>
          </a:pPr>
          <a:r>
            <a:rPr lang="en-GB" sz="3200" dirty="0">
              <a:solidFill>
                <a:sysClr val="windowText" lastClr="000000">
                  <a:hueOff val="0"/>
                  <a:satOff val="0"/>
                  <a:lumOff val="0"/>
                  <a:alphaOff val="0"/>
                </a:sysClr>
              </a:solidFill>
              <a:latin typeface="Calibri" panose="020F0502020204030204"/>
              <a:ea typeface="+mn-ea"/>
              <a:cs typeface="+mn-cs"/>
            </a:rPr>
            <a:t>Emotional arousal</a:t>
          </a:r>
        </a:p>
      </dgm:t>
    </dgm:pt>
    <dgm:pt modelId="{5DA9C5F9-46A3-495A-83F6-2BBE93C68D31}" type="parTrans" cxnId="{C06FF3E9-DA31-48CC-B1C3-994DD1000C10}">
      <dgm:prSet/>
      <dgm:spPr/>
      <dgm:t>
        <a:bodyPr/>
        <a:lstStyle/>
        <a:p>
          <a:endParaRPr lang="en-GB"/>
        </a:p>
      </dgm:t>
    </dgm:pt>
    <dgm:pt modelId="{9AA4CDDB-8122-4A4F-8EB3-CC059F12E273}" type="sibTrans" cxnId="{C06FF3E9-DA31-48CC-B1C3-994DD1000C10}">
      <dgm:prSet/>
      <dgm:spPr/>
      <dgm:t>
        <a:bodyPr/>
        <a:lstStyle/>
        <a:p>
          <a:endParaRPr lang="en-GB"/>
        </a:p>
      </dgm:t>
    </dgm:pt>
    <dgm:pt modelId="{281CAD38-2C84-4A85-A686-C7F6CE047D3A}" type="pres">
      <dgm:prSet presAssocID="{F7B92246-E278-46CD-A7E2-EEF8E67A9274}" presName="root" presStyleCnt="0">
        <dgm:presLayoutVars>
          <dgm:dir/>
          <dgm:resizeHandles val="exact"/>
        </dgm:presLayoutVars>
      </dgm:prSet>
      <dgm:spPr/>
    </dgm:pt>
    <dgm:pt modelId="{D750BB97-B010-481A-9E75-AF4823BB28D5}" type="pres">
      <dgm:prSet presAssocID="{B7ABEA43-4786-4B91-A07D-5140E73F77E2}" presName="compNode" presStyleCnt="0"/>
      <dgm:spPr/>
    </dgm:pt>
    <dgm:pt modelId="{6894DD16-AFDB-467E-AB26-6A1C85FDD0E4}" type="pres">
      <dgm:prSet presAssocID="{B7ABEA43-4786-4B91-A07D-5140E73F77E2}" presName="bgRect" presStyleLbl="bgShp" presStyleIdx="0" presStyleCnt="4"/>
      <dgm:spPr>
        <a:xfrm>
          <a:off x="0" y="1992"/>
          <a:ext cx="5205845" cy="1010057"/>
        </a:xfrm>
        <a:prstGeom prst="roundRect">
          <a:avLst>
            <a:gd name="adj" fmla="val 10000"/>
          </a:avLst>
        </a:prstGeom>
        <a:solidFill>
          <a:srgbClr val="ED7D31">
            <a:lumMod val="40000"/>
            <a:lumOff val="60000"/>
          </a:srgbClr>
        </a:solidFill>
        <a:ln>
          <a:noFill/>
        </a:ln>
        <a:effectLst/>
      </dgm:spPr>
    </dgm:pt>
    <dgm:pt modelId="{A24FFE88-F86F-4483-BB6D-7816A0B26EE8}" type="pres">
      <dgm:prSet presAssocID="{B7ABEA43-4786-4B91-A07D-5140E73F77E2}" presName="iconRect" presStyleLbl="node1" presStyleIdx="0" presStyleCnt="4"/>
      <dgm:spPr>
        <a:xfrm>
          <a:off x="305542" y="229255"/>
          <a:ext cx="555531" cy="5555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Check List"/>
        </a:ext>
      </dgm:extLst>
    </dgm:pt>
    <dgm:pt modelId="{CBA7FF4D-0BF0-4BCE-8C67-422F3FB6C6D2}" type="pres">
      <dgm:prSet presAssocID="{B7ABEA43-4786-4B91-A07D-5140E73F77E2}" presName="spaceRect" presStyleCnt="0"/>
      <dgm:spPr/>
    </dgm:pt>
    <dgm:pt modelId="{3F3B882D-109C-4A98-BE7D-866A575F2303}" type="pres">
      <dgm:prSet presAssocID="{B7ABEA43-4786-4B91-A07D-5140E73F77E2}" presName="parTx" presStyleLbl="revTx" presStyleIdx="0" presStyleCnt="4">
        <dgm:presLayoutVars>
          <dgm:chMax val="0"/>
          <dgm:chPref val="0"/>
        </dgm:presLayoutVars>
      </dgm:prSet>
      <dgm:spPr/>
    </dgm:pt>
    <dgm:pt modelId="{337C70E8-0789-4AFE-BDCB-9A31A37992FF}" type="pres">
      <dgm:prSet presAssocID="{558A5090-CC89-4153-B37B-F65CB2583A4A}" presName="sibTrans" presStyleCnt="0"/>
      <dgm:spPr/>
    </dgm:pt>
    <dgm:pt modelId="{F4EE33D6-703D-4FED-A781-FF9E9CBC241C}" type="pres">
      <dgm:prSet presAssocID="{9BE32A7D-ECA1-495E-BA79-43AA0B601662}" presName="compNode" presStyleCnt="0"/>
      <dgm:spPr/>
    </dgm:pt>
    <dgm:pt modelId="{C6190D68-E8BD-4E1B-A1E2-CA46CA952B34}" type="pres">
      <dgm:prSet presAssocID="{9BE32A7D-ECA1-495E-BA79-43AA0B601662}" presName="bgRect" presStyleLbl="bgShp" presStyleIdx="1" presStyleCnt="4"/>
      <dgm:spPr>
        <a:xfrm>
          <a:off x="0" y="1264564"/>
          <a:ext cx="5205845" cy="1010057"/>
        </a:xfrm>
        <a:prstGeom prst="roundRect">
          <a:avLst>
            <a:gd name="adj" fmla="val 10000"/>
          </a:avLst>
        </a:prstGeom>
        <a:solidFill>
          <a:srgbClr val="FFC000">
            <a:lumMod val="60000"/>
            <a:lumOff val="40000"/>
          </a:srgbClr>
        </a:solidFill>
        <a:ln>
          <a:noFill/>
        </a:ln>
        <a:effectLst/>
      </dgm:spPr>
    </dgm:pt>
    <dgm:pt modelId="{20B9FE93-D168-42D8-B804-19969807DCED}" type="pres">
      <dgm:prSet presAssocID="{9BE32A7D-ECA1-495E-BA79-43AA0B601662}" presName="iconRect" presStyleLbl="node1" presStyleIdx="1" presStyleCnt="4"/>
      <dgm:spPr>
        <a:xfrm>
          <a:off x="305542" y="1491827"/>
          <a:ext cx="555531" cy="5555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Smiling Face with No Fill"/>
        </a:ext>
      </dgm:extLst>
    </dgm:pt>
    <dgm:pt modelId="{DA5CF578-9F95-4F84-B560-FC59C0FC3568}" type="pres">
      <dgm:prSet presAssocID="{9BE32A7D-ECA1-495E-BA79-43AA0B601662}" presName="spaceRect" presStyleCnt="0"/>
      <dgm:spPr/>
    </dgm:pt>
    <dgm:pt modelId="{F775FEC5-AFB9-48B5-A451-4F75F6488A7C}" type="pres">
      <dgm:prSet presAssocID="{9BE32A7D-ECA1-495E-BA79-43AA0B601662}" presName="parTx" presStyleLbl="revTx" presStyleIdx="1" presStyleCnt="4">
        <dgm:presLayoutVars>
          <dgm:chMax val="0"/>
          <dgm:chPref val="0"/>
        </dgm:presLayoutVars>
      </dgm:prSet>
      <dgm:spPr/>
    </dgm:pt>
    <dgm:pt modelId="{30448EB8-7E80-4657-8C30-5A2B3F32C853}" type="pres">
      <dgm:prSet presAssocID="{793B123D-3E9A-4FC7-BCF2-73B225BAC08B}" presName="sibTrans" presStyleCnt="0"/>
      <dgm:spPr/>
    </dgm:pt>
    <dgm:pt modelId="{64C34058-7DE1-4903-93D5-D8F35C904B89}" type="pres">
      <dgm:prSet presAssocID="{DD5E1635-8E9E-405E-97C5-26D6E95FDED2}" presName="compNode" presStyleCnt="0"/>
      <dgm:spPr/>
    </dgm:pt>
    <dgm:pt modelId="{E9BC6BAA-FB64-4DA7-876D-5D0ADEE768BD}" type="pres">
      <dgm:prSet presAssocID="{DD5E1635-8E9E-405E-97C5-26D6E95FDED2}" presName="bgRect" presStyleLbl="bgShp" presStyleIdx="2" presStyleCnt="4"/>
      <dgm:spPr>
        <a:xfrm>
          <a:off x="0" y="2527136"/>
          <a:ext cx="5205845" cy="1010057"/>
        </a:xfrm>
        <a:prstGeom prst="roundRect">
          <a:avLst>
            <a:gd name="adj" fmla="val 10000"/>
          </a:avLst>
        </a:prstGeom>
        <a:solidFill>
          <a:srgbClr val="ED7D31">
            <a:lumMod val="60000"/>
            <a:lumOff val="40000"/>
          </a:srgbClr>
        </a:solidFill>
        <a:ln>
          <a:noFill/>
        </a:ln>
        <a:effectLst/>
      </dgm:spPr>
    </dgm:pt>
    <dgm:pt modelId="{717A6E25-E3D9-4F17-8A6A-DDF7EE7B5D0F}" type="pres">
      <dgm:prSet presAssocID="{DD5E1635-8E9E-405E-97C5-26D6E95FDED2}" presName="iconRect" presStyleLbl="node1" presStyleIdx="2" presStyleCnt="4"/>
      <dgm:spPr>
        <a:xfrm>
          <a:off x="305542" y="2754399"/>
          <a:ext cx="555531" cy="5555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Chat"/>
        </a:ext>
      </dgm:extLst>
    </dgm:pt>
    <dgm:pt modelId="{25A34EA8-3C0C-410C-B10B-E4C76D4FA510}" type="pres">
      <dgm:prSet presAssocID="{DD5E1635-8E9E-405E-97C5-26D6E95FDED2}" presName="spaceRect" presStyleCnt="0"/>
      <dgm:spPr/>
    </dgm:pt>
    <dgm:pt modelId="{00C22174-905F-4035-BF01-75E4170E0883}" type="pres">
      <dgm:prSet presAssocID="{DD5E1635-8E9E-405E-97C5-26D6E95FDED2}" presName="parTx" presStyleLbl="revTx" presStyleIdx="2" presStyleCnt="4">
        <dgm:presLayoutVars>
          <dgm:chMax val="0"/>
          <dgm:chPref val="0"/>
        </dgm:presLayoutVars>
      </dgm:prSet>
      <dgm:spPr/>
    </dgm:pt>
    <dgm:pt modelId="{0E505BE0-D9E7-481E-A8DD-01653633E0D5}" type="pres">
      <dgm:prSet presAssocID="{BB46CB61-8DB3-49C6-9955-6771B1125C94}" presName="sibTrans" presStyleCnt="0"/>
      <dgm:spPr/>
    </dgm:pt>
    <dgm:pt modelId="{926ABBE6-AD9A-4993-B791-FAC527F3F963}" type="pres">
      <dgm:prSet presAssocID="{5A4EDDF5-BA92-43B9-902D-DC870BBC248E}" presName="compNode" presStyleCnt="0"/>
      <dgm:spPr/>
    </dgm:pt>
    <dgm:pt modelId="{AB59F510-425B-4ABB-92E7-8BA682B6DFE7}" type="pres">
      <dgm:prSet presAssocID="{5A4EDDF5-BA92-43B9-902D-DC870BBC248E}" presName="bgRect" presStyleLbl="bgShp" presStyleIdx="3" presStyleCnt="4"/>
      <dgm:spPr>
        <a:xfrm>
          <a:off x="0" y="3789708"/>
          <a:ext cx="5205845" cy="1010057"/>
        </a:xfrm>
        <a:prstGeom prst="roundRect">
          <a:avLst>
            <a:gd name="adj" fmla="val 10000"/>
          </a:avLst>
        </a:prstGeom>
        <a:solidFill>
          <a:srgbClr val="ED7D31">
            <a:lumMod val="75000"/>
          </a:srgbClr>
        </a:solidFill>
        <a:ln>
          <a:noFill/>
        </a:ln>
        <a:effectLst/>
      </dgm:spPr>
    </dgm:pt>
    <dgm:pt modelId="{814C3EEA-2791-43F9-8D2C-B855AC39BD8E}" type="pres">
      <dgm:prSet presAssocID="{5A4EDDF5-BA92-43B9-902D-DC870BBC248E}" presName="iconRect" presStyleLbl="node1" presStyleIdx="3" presStyleCnt="4"/>
      <dgm:spPr>
        <a:xfrm>
          <a:off x="305542" y="4016971"/>
          <a:ext cx="555531" cy="5555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ysClr val="window" lastClr="FFFFFF">
              <a:hueOff val="0"/>
              <a:satOff val="0"/>
              <a:lumOff val="0"/>
              <a:alphaOff val="0"/>
            </a:sysClr>
          </a:solidFill>
          <a:prstDash val="solid"/>
          <a:miter lim="800000"/>
        </a:ln>
        <a:effectLst/>
      </dgm:spPr>
      <dgm:extLst>
        <a:ext uri="{E40237B7-FDA0-4F09-8148-C483321AD2D9}">
          <dgm14:cNvPr xmlns:dgm14="http://schemas.microsoft.com/office/drawing/2010/diagram" id="0" name="" descr="Drama"/>
        </a:ext>
      </dgm:extLst>
    </dgm:pt>
    <dgm:pt modelId="{15AB8C89-3632-4F86-9D68-24F8577077BB}" type="pres">
      <dgm:prSet presAssocID="{5A4EDDF5-BA92-43B9-902D-DC870BBC248E}" presName="spaceRect" presStyleCnt="0"/>
      <dgm:spPr/>
    </dgm:pt>
    <dgm:pt modelId="{C33CEF75-12A8-4C17-8AAA-5318AC466A86}" type="pres">
      <dgm:prSet presAssocID="{5A4EDDF5-BA92-43B9-902D-DC870BBC248E}" presName="parTx" presStyleLbl="revTx" presStyleIdx="3" presStyleCnt="4">
        <dgm:presLayoutVars>
          <dgm:chMax val="0"/>
          <dgm:chPref val="0"/>
        </dgm:presLayoutVars>
      </dgm:prSet>
      <dgm:spPr/>
    </dgm:pt>
  </dgm:ptLst>
  <dgm:cxnLst>
    <dgm:cxn modelId="{6CBD2A19-3D3E-4926-BFC6-7C3568026974}" type="presOf" srcId="{5A4EDDF5-BA92-43B9-902D-DC870BBC248E}" destId="{C33CEF75-12A8-4C17-8AAA-5318AC466A86}" srcOrd="0" destOrd="0" presId="urn:microsoft.com/office/officeart/2018/2/layout/IconVerticalSolidList"/>
    <dgm:cxn modelId="{2A4F001F-00A8-4216-9005-6912A6753124}" type="presOf" srcId="{DD5E1635-8E9E-405E-97C5-26D6E95FDED2}" destId="{00C22174-905F-4035-BF01-75E4170E0883}" srcOrd="0" destOrd="0" presId="urn:microsoft.com/office/officeart/2018/2/layout/IconVerticalSolidList"/>
    <dgm:cxn modelId="{F3AB7C5E-7CEB-442E-9A35-2221CE1C6B3B}" srcId="{F7B92246-E278-46CD-A7E2-EEF8E67A9274}" destId="{9BE32A7D-ECA1-495E-BA79-43AA0B601662}" srcOrd="1" destOrd="0" parTransId="{A1B96895-DEBF-414A-99AF-D57B03809FAC}" sibTransId="{793B123D-3E9A-4FC7-BCF2-73B225BAC08B}"/>
    <dgm:cxn modelId="{4913F659-83B8-46DF-8290-B673C384EAC8}" srcId="{F7B92246-E278-46CD-A7E2-EEF8E67A9274}" destId="{DD5E1635-8E9E-405E-97C5-26D6E95FDED2}" srcOrd="2" destOrd="0" parTransId="{454D6CCD-6BD4-47D6-B5E6-457FFB34BA5C}" sibTransId="{BB46CB61-8DB3-49C6-9955-6771B1125C94}"/>
    <dgm:cxn modelId="{9A76818D-CC6B-4C32-AD99-0F1946DA5BA5}" type="presOf" srcId="{B7ABEA43-4786-4B91-A07D-5140E73F77E2}" destId="{3F3B882D-109C-4A98-BE7D-866A575F2303}" srcOrd="0" destOrd="0" presId="urn:microsoft.com/office/officeart/2018/2/layout/IconVerticalSolidList"/>
    <dgm:cxn modelId="{72DB469D-4834-4D5B-A271-71DC31ECE559}" type="presOf" srcId="{F7B92246-E278-46CD-A7E2-EEF8E67A9274}" destId="{281CAD38-2C84-4A85-A686-C7F6CE047D3A}" srcOrd="0" destOrd="0" presId="urn:microsoft.com/office/officeart/2018/2/layout/IconVerticalSolidList"/>
    <dgm:cxn modelId="{2EA54CBB-FE9B-43A8-9612-ED99C6599B7A}" srcId="{F7B92246-E278-46CD-A7E2-EEF8E67A9274}" destId="{B7ABEA43-4786-4B91-A07D-5140E73F77E2}" srcOrd="0" destOrd="0" parTransId="{DBF34091-04F1-4917-AFDB-0A7BEB789229}" sibTransId="{558A5090-CC89-4153-B37B-F65CB2583A4A}"/>
    <dgm:cxn modelId="{04F4A7D4-1450-45A0-A3A5-0D35BB1B95DD}" type="presOf" srcId="{9BE32A7D-ECA1-495E-BA79-43AA0B601662}" destId="{F775FEC5-AFB9-48B5-A451-4F75F6488A7C}" srcOrd="0" destOrd="0" presId="urn:microsoft.com/office/officeart/2018/2/layout/IconVerticalSolidList"/>
    <dgm:cxn modelId="{C06FF3E9-DA31-48CC-B1C3-994DD1000C10}" srcId="{F7B92246-E278-46CD-A7E2-EEF8E67A9274}" destId="{5A4EDDF5-BA92-43B9-902D-DC870BBC248E}" srcOrd="3" destOrd="0" parTransId="{5DA9C5F9-46A3-495A-83F6-2BBE93C68D31}" sibTransId="{9AA4CDDB-8122-4A4F-8EB3-CC059F12E273}"/>
    <dgm:cxn modelId="{E204DF70-0F98-44BD-BB27-D5C22B780D9A}" type="presParOf" srcId="{281CAD38-2C84-4A85-A686-C7F6CE047D3A}" destId="{D750BB97-B010-481A-9E75-AF4823BB28D5}" srcOrd="0" destOrd="0" presId="urn:microsoft.com/office/officeart/2018/2/layout/IconVerticalSolidList"/>
    <dgm:cxn modelId="{12437D13-9A7C-4BD8-9780-B4A51F6E7249}" type="presParOf" srcId="{D750BB97-B010-481A-9E75-AF4823BB28D5}" destId="{6894DD16-AFDB-467E-AB26-6A1C85FDD0E4}" srcOrd="0" destOrd="0" presId="urn:microsoft.com/office/officeart/2018/2/layout/IconVerticalSolidList"/>
    <dgm:cxn modelId="{6AD4EF85-8B95-4B84-A22E-3647E4E280A7}" type="presParOf" srcId="{D750BB97-B010-481A-9E75-AF4823BB28D5}" destId="{A24FFE88-F86F-4483-BB6D-7816A0B26EE8}" srcOrd="1" destOrd="0" presId="urn:microsoft.com/office/officeart/2018/2/layout/IconVerticalSolidList"/>
    <dgm:cxn modelId="{E272FF8B-0AE0-48E9-9E50-3F00B592C6E3}" type="presParOf" srcId="{D750BB97-B010-481A-9E75-AF4823BB28D5}" destId="{CBA7FF4D-0BF0-4BCE-8C67-422F3FB6C6D2}" srcOrd="2" destOrd="0" presId="urn:microsoft.com/office/officeart/2018/2/layout/IconVerticalSolidList"/>
    <dgm:cxn modelId="{B6CE5601-C876-49C0-9FC8-B88CD1EBC405}" type="presParOf" srcId="{D750BB97-B010-481A-9E75-AF4823BB28D5}" destId="{3F3B882D-109C-4A98-BE7D-866A575F2303}" srcOrd="3" destOrd="0" presId="urn:microsoft.com/office/officeart/2018/2/layout/IconVerticalSolidList"/>
    <dgm:cxn modelId="{A633C12F-56A4-4B5F-B1AB-2604627C0085}" type="presParOf" srcId="{281CAD38-2C84-4A85-A686-C7F6CE047D3A}" destId="{337C70E8-0789-4AFE-BDCB-9A31A37992FF}" srcOrd="1" destOrd="0" presId="urn:microsoft.com/office/officeart/2018/2/layout/IconVerticalSolidList"/>
    <dgm:cxn modelId="{39891E01-5502-43BC-8351-EFD5C82C86C8}" type="presParOf" srcId="{281CAD38-2C84-4A85-A686-C7F6CE047D3A}" destId="{F4EE33D6-703D-4FED-A781-FF9E9CBC241C}" srcOrd="2" destOrd="0" presId="urn:microsoft.com/office/officeart/2018/2/layout/IconVerticalSolidList"/>
    <dgm:cxn modelId="{3FBDB39D-B630-440C-A551-2AC48E4341E7}" type="presParOf" srcId="{F4EE33D6-703D-4FED-A781-FF9E9CBC241C}" destId="{C6190D68-E8BD-4E1B-A1E2-CA46CA952B34}" srcOrd="0" destOrd="0" presId="urn:microsoft.com/office/officeart/2018/2/layout/IconVerticalSolidList"/>
    <dgm:cxn modelId="{76480DD7-7CC8-43FF-AB37-35926017E5F6}" type="presParOf" srcId="{F4EE33D6-703D-4FED-A781-FF9E9CBC241C}" destId="{20B9FE93-D168-42D8-B804-19969807DCED}" srcOrd="1" destOrd="0" presId="urn:microsoft.com/office/officeart/2018/2/layout/IconVerticalSolidList"/>
    <dgm:cxn modelId="{49485978-B952-4692-BB61-4D93D14C91E8}" type="presParOf" srcId="{F4EE33D6-703D-4FED-A781-FF9E9CBC241C}" destId="{DA5CF578-9F95-4F84-B560-FC59C0FC3568}" srcOrd="2" destOrd="0" presId="urn:microsoft.com/office/officeart/2018/2/layout/IconVerticalSolidList"/>
    <dgm:cxn modelId="{0162BB7B-766C-4D53-BF1C-D697B54F748E}" type="presParOf" srcId="{F4EE33D6-703D-4FED-A781-FF9E9CBC241C}" destId="{F775FEC5-AFB9-48B5-A451-4F75F6488A7C}" srcOrd="3" destOrd="0" presId="urn:microsoft.com/office/officeart/2018/2/layout/IconVerticalSolidList"/>
    <dgm:cxn modelId="{90B7FF11-10B2-47F6-9BA1-EEDB7E43E4D2}" type="presParOf" srcId="{281CAD38-2C84-4A85-A686-C7F6CE047D3A}" destId="{30448EB8-7E80-4657-8C30-5A2B3F32C853}" srcOrd="3" destOrd="0" presId="urn:microsoft.com/office/officeart/2018/2/layout/IconVerticalSolidList"/>
    <dgm:cxn modelId="{F2714B04-4812-4CDF-8E12-A86500CC1A72}" type="presParOf" srcId="{281CAD38-2C84-4A85-A686-C7F6CE047D3A}" destId="{64C34058-7DE1-4903-93D5-D8F35C904B89}" srcOrd="4" destOrd="0" presId="urn:microsoft.com/office/officeart/2018/2/layout/IconVerticalSolidList"/>
    <dgm:cxn modelId="{243E9E39-645E-440E-8A08-3D8711A0F180}" type="presParOf" srcId="{64C34058-7DE1-4903-93D5-D8F35C904B89}" destId="{E9BC6BAA-FB64-4DA7-876D-5D0ADEE768BD}" srcOrd="0" destOrd="0" presId="urn:microsoft.com/office/officeart/2018/2/layout/IconVerticalSolidList"/>
    <dgm:cxn modelId="{4696404B-FF92-427B-BAEA-BD2DAC10543D}" type="presParOf" srcId="{64C34058-7DE1-4903-93D5-D8F35C904B89}" destId="{717A6E25-E3D9-4F17-8A6A-DDF7EE7B5D0F}" srcOrd="1" destOrd="0" presId="urn:microsoft.com/office/officeart/2018/2/layout/IconVerticalSolidList"/>
    <dgm:cxn modelId="{56B0489C-FBE6-40C3-84AD-8F7EE7F7D139}" type="presParOf" srcId="{64C34058-7DE1-4903-93D5-D8F35C904B89}" destId="{25A34EA8-3C0C-410C-B10B-E4C76D4FA510}" srcOrd="2" destOrd="0" presId="urn:microsoft.com/office/officeart/2018/2/layout/IconVerticalSolidList"/>
    <dgm:cxn modelId="{7900FA29-D501-4DF3-A43F-3B20F5477728}" type="presParOf" srcId="{64C34058-7DE1-4903-93D5-D8F35C904B89}" destId="{00C22174-905F-4035-BF01-75E4170E0883}" srcOrd="3" destOrd="0" presId="urn:microsoft.com/office/officeart/2018/2/layout/IconVerticalSolidList"/>
    <dgm:cxn modelId="{C98E3B78-F6B7-448E-8907-002C26798162}" type="presParOf" srcId="{281CAD38-2C84-4A85-A686-C7F6CE047D3A}" destId="{0E505BE0-D9E7-481E-A8DD-01653633E0D5}" srcOrd="5" destOrd="0" presId="urn:microsoft.com/office/officeart/2018/2/layout/IconVerticalSolidList"/>
    <dgm:cxn modelId="{E20AC673-97B9-4142-9943-D817BF8CCD2F}" type="presParOf" srcId="{281CAD38-2C84-4A85-A686-C7F6CE047D3A}" destId="{926ABBE6-AD9A-4993-B791-FAC527F3F963}" srcOrd="6" destOrd="0" presId="urn:microsoft.com/office/officeart/2018/2/layout/IconVerticalSolidList"/>
    <dgm:cxn modelId="{185085AD-1FAA-43B1-89BF-2AFEB0B89BE4}" type="presParOf" srcId="{926ABBE6-AD9A-4993-B791-FAC527F3F963}" destId="{AB59F510-425B-4ABB-92E7-8BA682B6DFE7}" srcOrd="0" destOrd="0" presId="urn:microsoft.com/office/officeart/2018/2/layout/IconVerticalSolidList"/>
    <dgm:cxn modelId="{7270B1F6-2854-405B-977B-F369255E4BC6}" type="presParOf" srcId="{926ABBE6-AD9A-4993-B791-FAC527F3F963}" destId="{814C3EEA-2791-43F9-8D2C-B855AC39BD8E}" srcOrd="1" destOrd="0" presId="urn:microsoft.com/office/officeart/2018/2/layout/IconVerticalSolidList"/>
    <dgm:cxn modelId="{AD00097A-A9B8-4450-89B5-A245A25B5163}" type="presParOf" srcId="{926ABBE6-AD9A-4993-B791-FAC527F3F963}" destId="{15AB8C89-3632-4F86-9D68-24F8577077BB}" srcOrd="2" destOrd="0" presId="urn:microsoft.com/office/officeart/2018/2/layout/IconVerticalSolidList"/>
    <dgm:cxn modelId="{040A9502-97EE-4E45-926C-66D8EA67A00C}" type="presParOf" srcId="{926ABBE6-AD9A-4993-B791-FAC527F3F963}" destId="{C33CEF75-12A8-4C17-8AAA-5318AC466A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4DD16-AFDB-467E-AB26-6A1C85FDD0E4}">
      <dsp:nvSpPr>
        <dsp:cNvPr id="0" name=""/>
        <dsp:cNvSpPr/>
      </dsp:nvSpPr>
      <dsp:spPr>
        <a:xfrm>
          <a:off x="0" y="1825"/>
          <a:ext cx="4731712" cy="925212"/>
        </a:xfrm>
        <a:prstGeom prst="roundRect">
          <a:avLst>
            <a:gd name="adj" fmla="val 10000"/>
          </a:avLst>
        </a:prstGeom>
        <a:solidFill>
          <a:srgbClr val="ED7D31">
            <a:lumMod val="40000"/>
            <a:lumOff val="60000"/>
          </a:srgbClr>
        </a:solidFill>
        <a:ln>
          <a:noFill/>
        </a:ln>
        <a:effectLst/>
      </dsp:spPr>
      <dsp:style>
        <a:lnRef idx="0">
          <a:scrgbClr r="0" g="0" b="0"/>
        </a:lnRef>
        <a:fillRef idx="1">
          <a:scrgbClr r="0" g="0" b="0"/>
        </a:fillRef>
        <a:effectRef idx="0">
          <a:scrgbClr r="0" g="0" b="0"/>
        </a:effectRef>
        <a:fontRef idx="minor"/>
      </dsp:style>
    </dsp:sp>
    <dsp:sp modelId="{A24FFE88-F86F-4483-BB6D-7816A0B26EE8}">
      <dsp:nvSpPr>
        <dsp:cNvPr id="0" name=""/>
        <dsp:cNvSpPr/>
      </dsp:nvSpPr>
      <dsp:spPr>
        <a:xfrm>
          <a:off x="279876" y="209998"/>
          <a:ext cx="508866" cy="5088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B882D-109C-4A98-BE7D-866A575F2303}">
      <dsp:nvSpPr>
        <dsp:cNvPr id="0" name=""/>
        <dsp:cNvSpPr/>
      </dsp:nvSpPr>
      <dsp:spPr>
        <a:xfrm>
          <a:off x="1068620" y="1825"/>
          <a:ext cx="3663091" cy="92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18" tIns="97918" rIns="97918" bIns="97918" numCol="1" spcCol="1270" anchor="ctr" anchorCtr="0">
          <a:noAutofit/>
        </a:bodyPr>
        <a:lstStyle/>
        <a:p>
          <a:pPr marL="0" lvl="0" indent="0" algn="l" defTabSz="1422400">
            <a:lnSpc>
              <a:spcPct val="100000"/>
            </a:lnSpc>
            <a:spcBef>
              <a:spcPct val="0"/>
            </a:spcBef>
            <a:spcAft>
              <a:spcPct val="35000"/>
            </a:spcAft>
            <a:buNone/>
          </a:pPr>
          <a:r>
            <a:rPr lang="en-GB" sz="3200" kern="1200" dirty="0">
              <a:solidFill>
                <a:sysClr val="windowText" lastClr="000000">
                  <a:hueOff val="0"/>
                  <a:satOff val="0"/>
                  <a:lumOff val="0"/>
                  <a:alphaOff val="0"/>
                </a:sysClr>
              </a:solidFill>
              <a:latin typeface="Calibri" panose="020F0502020204030204"/>
              <a:ea typeface="+mn-ea"/>
              <a:cs typeface="+mn-cs"/>
            </a:rPr>
            <a:t>Performance</a:t>
          </a:r>
        </a:p>
      </dsp:txBody>
      <dsp:txXfrm>
        <a:off x="1068620" y="1825"/>
        <a:ext cx="3663091" cy="925212"/>
      </dsp:txXfrm>
    </dsp:sp>
    <dsp:sp modelId="{C6190D68-E8BD-4E1B-A1E2-CA46CA952B34}">
      <dsp:nvSpPr>
        <dsp:cNvPr id="0" name=""/>
        <dsp:cNvSpPr/>
      </dsp:nvSpPr>
      <dsp:spPr>
        <a:xfrm>
          <a:off x="0" y="1158341"/>
          <a:ext cx="4731712" cy="925212"/>
        </a:xfrm>
        <a:prstGeom prst="roundRect">
          <a:avLst>
            <a:gd name="adj" fmla="val 10000"/>
          </a:avLst>
        </a:prstGeom>
        <a:solidFill>
          <a:srgbClr val="FFC000">
            <a:lumMod val="60000"/>
            <a:lumOff val="40000"/>
          </a:srgbClr>
        </a:solidFill>
        <a:ln>
          <a:noFill/>
        </a:ln>
        <a:effectLst/>
      </dsp:spPr>
      <dsp:style>
        <a:lnRef idx="0">
          <a:scrgbClr r="0" g="0" b="0"/>
        </a:lnRef>
        <a:fillRef idx="1">
          <a:scrgbClr r="0" g="0" b="0"/>
        </a:fillRef>
        <a:effectRef idx="0">
          <a:scrgbClr r="0" g="0" b="0"/>
        </a:effectRef>
        <a:fontRef idx="minor"/>
      </dsp:style>
    </dsp:sp>
    <dsp:sp modelId="{20B9FE93-D168-42D8-B804-19969807DCED}">
      <dsp:nvSpPr>
        <dsp:cNvPr id="0" name=""/>
        <dsp:cNvSpPr/>
      </dsp:nvSpPr>
      <dsp:spPr>
        <a:xfrm>
          <a:off x="279876" y="1366514"/>
          <a:ext cx="508866" cy="5088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75FEC5-AFB9-48B5-A451-4F75F6488A7C}">
      <dsp:nvSpPr>
        <dsp:cNvPr id="0" name=""/>
        <dsp:cNvSpPr/>
      </dsp:nvSpPr>
      <dsp:spPr>
        <a:xfrm>
          <a:off x="1068620" y="1158341"/>
          <a:ext cx="3663091" cy="92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18" tIns="97918" rIns="97918" bIns="97918" numCol="1" spcCol="1270" anchor="ctr" anchorCtr="0">
          <a:noAutofit/>
        </a:bodyPr>
        <a:lstStyle/>
        <a:p>
          <a:pPr marL="0" lvl="0" indent="0" algn="l" defTabSz="1422400">
            <a:lnSpc>
              <a:spcPct val="100000"/>
            </a:lnSpc>
            <a:spcBef>
              <a:spcPct val="0"/>
            </a:spcBef>
            <a:spcAft>
              <a:spcPct val="35000"/>
            </a:spcAft>
            <a:buNone/>
          </a:pPr>
          <a:r>
            <a:rPr lang="en-GB" sz="3200" kern="1200" dirty="0">
              <a:solidFill>
                <a:sysClr val="windowText" lastClr="000000">
                  <a:hueOff val="0"/>
                  <a:satOff val="0"/>
                  <a:lumOff val="0"/>
                  <a:alphaOff val="0"/>
                </a:sysClr>
              </a:solidFill>
              <a:latin typeface="Calibri" panose="020F0502020204030204"/>
              <a:ea typeface="+mn-ea"/>
              <a:cs typeface="+mn-cs"/>
            </a:rPr>
            <a:t>Vicarious Experience</a:t>
          </a:r>
        </a:p>
      </dsp:txBody>
      <dsp:txXfrm>
        <a:off x="1068620" y="1158341"/>
        <a:ext cx="3663091" cy="925212"/>
      </dsp:txXfrm>
    </dsp:sp>
    <dsp:sp modelId="{E9BC6BAA-FB64-4DA7-876D-5D0ADEE768BD}">
      <dsp:nvSpPr>
        <dsp:cNvPr id="0" name=""/>
        <dsp:cNvSpPr/>
      </dsp:nvSpPr>
      <dsp:spPr>
        <a:xfrm>
          <a:off x="0" y="2314857"/>
          <a:ext cx="4731712" cy="925212"/>
        </a:xfrm>
        <a:prstGeom prst="roundRect">
          <a:avLst>
            <a:gd name="adj" fmla="val 10000"/>
          </a:avLst>
        </a:prstGeom>
        <a:solidFill>
          <a:srgbClr val="ED7D31">
            <a:lumMod val="60000"/>
            <a:lumOff val="40000"/>
          </a:srgbClr>
        </a:solidFill>
        <a:ln>
          <a:noFill/>
        </a:ln>
        <a:effectLst/>
      </dsp:spPr>
      <dsp:style>
        <a:lnRef idx="0">
          <a:scrgbClr r="0" g="0" b="0"/>
        </a:lnRef>
        <a:fillRef idx="1">
          <a:scrgbClr r="0" g="0" b="0"/>
        </a:fillRef>
        <a:effectRef idx="0">
          <a:scrgbClr r="0" g="0" b="0"/>
        </a:effectRef>
        <a:fontRef idx="minor"/>
      </dsp:style>
    </dsp:sp>
    <dsp:sp modelId="{717A6E25-E3D9-4F17-8A6A-DDF7EE7B5D0F}">
      <dsp:nvSpPr>
        <dsp:cNvPr id="0" name=""/>
        <dsp:cNvSpPr/>
      </dsp:nvSpPr>
      <dsp:spPr>
        <a:xfrm>
          <a:off x="279876" y="2523029"/>
          <a:ext cx="508866" cy="5088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C22174-905F-4035-BF01-75E4170E0883}">
      <dsp:nvSpPr>
        <dsp:cNvPr id="0" name=""/>
        <dsp:cNvSpPr/>
      </dsp:nvSpPr>
      <dsp:spPr>
        <a:xfrm>
          <a:off x="1068620" y="2314857"/>
          <a:ext cx="3663091" cy="92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18" tIns="97918" rIns="97918" bIns="97918" numCol="1" spcCol="1270" anchor="ctr" anchorCtr="0">
          <a:noAutofit/>
        </a:bodyPr>
        <a:lstStyle/>
        <a:p>
          <a:pPr marL="0" lvl="0" indent="0" algn="l" defTabSz="1422400">
            <a:lnSpc>
              <a:spcPct val="100000"/>
            </a:lnSpc>
            <a:spcBef>
              <a:spcPct val="0"/>
            </a:spcBef>
            <a:spcAft>
              <a:spcPct val="35000"/>
            </a:spcAft>
            <a:buNone/>
          </a:pPr>
          <a:r>
            <a:rPr lang="en-GB" sz="3200" kern="1200" dirty="0">
              <a:solidFill>
                <a:sysClr val="windowText" lastClr="000000">
                  <a:hueOff val="0"/>
                  <a:satOff val="0"/>
                  <a:lumOff val="0"/>
                  <a:alphaOff val="0"/>
                </a:sysClr>
              </a:solidFill>
              <a:latin typeface="Calibri" panose="020F0502020204030204"/>
              <a:ea typeface="+mn-ea"/>
              <a:cs typeface="+mn-cs"/>
            </a:rPr>
            <a:t>Verbal persuasion</a:t>
          </a:r>
        </a:p>
      </dsp:txBody>
      <dsp:txXfrm>
        <a:off x="1068620" y="2314857"/>
        <a:ext cx="3663091" cy="925212"/>
      </dsp:txXfrm>
    </dsp:sp>
    <dsp:sp modelId="{AB59F510-425B-4ABB-92E7-8BA682B6DFE7}">
      <dsp:nvSpPr>
        <dsp:cNvPr id="0" name=""/>
        <dsp:cNvSpPr/>
      </dsp:nvSpPr>
      <dsp:spPr>
        <a:xfrm>
          <a:off x="0" y="3471372"/>
          <a:ext cx="4731712" cy="925212"/>
        </a:xfrm>
        <a:prstGeom prst="roundRect">
          <a:avLst>
            <a:gd name="adj" fmla="val 10000"/>
          </a:avLst>
        </a:prstGeom>
        <a:solidFill>
          <a:srgbClr val="ED7D31">
            <a:lumMod val="75000"/>
          </a:srgbClr>
        </a:solidFill>
        <a:ln>
          <a:noFill/>
        </a:ln>
        <a:effectLst/>
      </dsp:spPr>
      <dsp:style>
        <a:lnRef idx="0">
          <a:scrgbClr r="0" g="0" b="0"/>
        </a:lnRef>
        <a:fillRef idx="1">
          <a:scrgbClr r="0" g="0" b="0"/>
        </a:fillRef>
        <a:effectRef idx="0">
          <a:scrgbClr r="0" g="0" b="0"/>
        </a:effectRef>
        <a:fontRef idx="minor"/>
      </dsp:style>
    </dsp:sp>
    <dsp:sp modelId="{814C3EEA-2791-43F9-8D2C-B855AC39BD8E}">
      <dsp:nvSpPr>
        <dsp:cNvPr id="0" name=""/>
        <dsp:cNvSpPr/>
      </dsp:nvSpPr>
      <dsp:spPr>
        <a:xfrm>
          <a:off x="279876" y="3679545"/>
          <a:ext cx="508866" cy="5088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3CEF75-12A8-4C17-8AAA-5318AC466A86}">
      <dsp:nvSpPr>
        <dsp:cNvPr id="0" name=""/>
        <dsp:cNvSpPr/>
      </dsp:nvSpPr>
      <dsp:spPr>
        <a:xfrm>
          <a:off x="1068620" y="3471372"/>
          <a:ext cx="3663091" cy="92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918" tIns="97918" rIns="97918" bIns="97918" numCol="1" spcCol="1270" anchor="ctr" anchorCtr="0">
          <a:noAutofit/>
        </a:bodyPr>
        <a:lstStyle/>
        <a:p>
          <a:pPr marL="0" lvl="0" indent="0" algn="l" defTabSz="1422400">
            <a:lnSpc>
              <a:spcPct val="100000"/>
            </a:lnSpc>
            <a:spcBef>
              <a:spcPct val="0"/>
            </a:spcBef>
            <a:spcAft>
              <a:spcPct val="35000"/>
            </a:spcAft>
            <a:buNone/>
          </a:pPr>
          <a:r>
            <a:rPr lang="en-GB" sz="3200" kern="1200" dirty="0">
              <a:solidFill>
                <a:sysClr val="windowText" lastClr="000000">
                  <a:hueOff val="0"/>
                  <a:satOff val="0"/>
                  <a:lumOff val="0"/>
                  <a:alphaOff val="0"/>
                </a:sysClr>
              </a:solidFill>
              <a:latin typeface="Calibri" panose="020F0502020204030204"/>
              <a:ea typeface="+mn-ea"/>
              <a:cs typeface="+mn-cs"/>
            </a:rPr>
            <a:t>Emotional arousal</a:t>
          </a:r>
        </a:p>
      </dsp:txBody>
      <dsp:txXfrm>
        <a:off x="1068620" y="3471372"/>
        <a:ext cx="3663091" cy="9252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9AED37-0F1E-40BA-B568-1C70577C64EC}"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C3AE7-25E0-4C99-9921-B00ED668EAF5}" type="slidenum">
              <a:rPr lang="en-GB" smtClean="0"/>
              <a:t>‹#›</a:t>
            </a:fld>
            <a:endParaRPr lang="en-GB"/>
          </a:p>
        </p:txBody>
      </p:sp>
    </p:spTree>
    <p:extLst>
      <p:ext uri="{BB962C8B-B14F-4D97-AF65-F5344CB8AC3E}">
        <p14:creationId xmlns:p14="http://schemas.microsoft.com/office/powerpoint/2010/main" val="4220681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C3AE7-25E0-4C99-9921-B00ED668EAF5}" type="slidenum">
              <a:rPr lang="en-GB" smtClean="0"/>
              <a:t>3</a:t>
            </a:fld>
            <a:endParaRPr lang="en-GB"/>
          </a:p>
        </p:txBody>
      </p:sp>
    </p:spTree>
    <p:extLst>
      <p:ext uri="{BB962C8B-B14F-4D97-AF65-F5344CB8AC3E}">
        <p14:creationId xmlns:p14="http://schemas.microsoft.com/office/powerpoint/2010/main" val="994322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C3AE7-25E0-4C99-9921-B00ED668EAF5}" type="slidenum">
              <a:rPr lang="en-GB" smtClean="0"/>
              <a:t>4</a:t>
            </a:fld>
            <a:endParaRPr lang="en-GB"/>
          </a:p>
        </p:txBody>
      </p:sp>
    </p:spTree>
    <p:extLst>
      <p:ext uri="{BB962C8B-B14F-4D97-AF65-F5344CB8AC3E}">
        <p14:creationId xmlns:p14="http://schemas.microsoft.com/office/powerpoint/2010/main" val="1412241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C3AE7-25E0-4C99-9921-B00ED668EAF5}" type="slidenum">
              <a:rPr lang="en-GB" smtClean="0"/>
              <a:t>8</a:t>
            </a:fld>
            <a:endParaRPr lang="en-GB"/>
          </a:p>
        </p:txBody>
      </p:sp>
    </p:spTree>
    <p:extLst>
      <p:ext uri="{BB962C8B-B14F-4D97-AF65-F5344CB8AC3E}">
        <p14:creationId xmlns:p14="http://schemas.microsoft.com/office/powerpoint/2010/main" val="594886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C3AE7-25E0-4C99-9921-B00ED668EAF5}" type="slidenum">
              <a:rPr lang="en-GB" smtClean="0"/>
              <a:t>14</a:t>
            </a:fld>
            <a:endParaRPr lang="en-GB"/>
          </a:p>
        </p:txBody>
      </p:sp>
    </p:spTree>
    <p:extLst>
      <p:ext uri="{BB962C8B-B14F-4D97-AF65-F5344CB8AC3E}">
        <p14:creationId xmlns:p14="http://schemas.microsoft.com/office/powerpoint/2010/main" val="2527199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04BA88D-D1B3-40EB-8982-A856D98C720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0935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80643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091469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3406060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1DBC5C-45E0-47DB-9DC9-02D7D6AF52B0}"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967205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1DBC5C-45E0-47DB-9DC9-02D7D6AF52B0}"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688118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1DBC5C-45E0-47DB-9DC9-02D7D6AF52B0}"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338019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1DBC5C-45E0-47DB-9DC9-02D7D6AF52B0}"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459388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1DBC5C-45E0-47DB-9DC9-02D7D6AF52B0}"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4126069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268A9F-7CA7-4EC5-AB84-B02E367B48DB}" type="slidenum">
              <a:rPr lang="en-GB" smtClean="0"/>
              <a:t>‹#›</a:t>
            </a:fld>
            <a:endParaRPr lang="en-GB"/>
          </a:p>
        </p:txBody>
      </p:sp>
      <p:sp>
        <p:nvSpPr>
          <p:cNvPr id="5" name="Date Placeholder 4"/>
          <p:cNvSpPr>
            <a:spLocks noGrp="1"/>
          </p:cNvSpPr>
          <p:nvPr>
            <p:ph type="dt" sz="half" idx="10"/>
          </p:nvPr>
        </p:nvSpPr>
        <p:spPr/>
        <p:txBody>
          <a:bodyPr/>
          <a:lstStyle/>
          <a:p>
            <a:fld id="{3B1DBC5C-45E0-47DB-9DC9-02D7D6AF52B0}" type="datetimeFigureOut">
              <a:rPr lang="en-GB" smtClean="0"/>
              <a:t>24/05/2023</a:t>
            </a:fld>
            <a:endParaRPr lang="en-GB"/>
          </a:p>
        </p:txBody>
      </p:sp>
    </p:spTree>
    <p:extLst>
      <p:ext uri="{BB962C8B-B14F-4D97-AF65-F5344CB8AC3E}">
        <p14:creationId xmlns:p14="http://schemas.microsoft.com/office/powerpoint/2010/main" val="3894130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3733285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79893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2922105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4153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1169465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49366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1DBC5C-45E0-47DB-9DC9-02D7D6AF52B0}"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268A9F-7CA7-4EC5-AB84-B02E367B48DB}" type="slidenum">
              <a:rPr lang="en-GB" smtClean="0"/>
              <a:t>‹#›</a:t>
            </a:fld>
            <a:endParaRPr lang="en-GB"/>
          </a:p>
        </p:txBody>
      </p:sp>
    </p:spTree>
    <p:extLst>
      <p:ext uri="{BB962C8B-B14F-4D97-AF65-F5344CB8AC3E}">
        <p14:creationId xmlns:p14="http://schemas.microsoft.com/office/powerpoint/2010/main" val="1773617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9827FC-4D16-445E-93FF-40C04B90E5B3}"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31777631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9827FC-4D16-445E-93FF-40C04B90E5B3}"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1173341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9827FC-4D16-445E-93FF-40C04B90E5B3}"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5595805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9827FC-4D16-445E-93FF-40C04B90E5B3}"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10454814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9827FC-4D16-445E-93FF-40C04B90E5B3}"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26861476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9827FC-4D16-445E-93FF-40C04B90E5B3}"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10729969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9827FC-4D16-445E-93FF-40C04B90E5B3}"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21806005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9827FC-4D16-445E-93FF-40C04B90E5B3}"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38246896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9827FC-4D16-445E-93FF-40C04B90E5B3}"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27633329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9827FC-4D16-445E-93FF-40C04B90E5B3}"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12099748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9827FC-4D16-445E-93FF-40C04B90E5B3}"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E28A78-AC44-4DEB-988A-96ABB829ED2E}" type="slidenum">
              <a:rPr lang="en-GB" smtClean="0"/>
              <a:t>‹#›</a:t>
            </a:fld>
            <a:endParaRPr lang="en-GB"/>
          </a:p>
        </p:txBody>
      </p:sp>
    </p:spTree>
    <p:extLst>
      <p:ext uri="{BB962C8B-B14F-4D97-AF65-F5344CB8AC3E}">
        <p14:creationId xmlns:p14="http://schemas.microsoft.com/office/powerpoint/2010/main" val="1288297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1DBC5C-45E0-47DB-9DC9-02D7D6AF52B0}" type="datetimeFigureOut">
              <a:rPr lang="en-GB" smtClean="0"/>
              <a:t>24/05/2023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268A9F-7CA7-4EC5-AB84-B02E367B48DB}" type="slidenum">
              <a:rPr lang="en-GB" smtClean="0"/>
              <a:t>‹#›</a:t>
            </a:fld>
            <a:endParaRPr lang="en-GB"/>
          </a:p>
        </p:txBody>
      </p:sp>
    </p:spTree>
    <p:extLst>
      <p:ext uri="{BB962C8B-B14F-4D97-AF65-F5344CB8AC3E}">
        <p14:creationId xmlns:p14="http://schemas.microsoft.com/office/powerpoint/2010/main" val="172918706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9827FC-4D16-445E-93FF-40C04B90E5B3}" type="datetimeFigureOut">
              <a:rPr lang="en-GB" smtClean="0"/>
              <a:t>24/05/2023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E28A78-AC44-4DEB-988A-96ABB829ED2E}" type="slidenum">
              <a:rPr lang="en-GB" smtClean="0"/>
              <a:t>‹#›</a:t>
            </a:fld>
            <a:endParaRPr lang="en-GB"/>
          </a:p>
        </p:txBody>
      </p:sp>
    </p:spTree>
    <p:extLst>
      <p:ext uri="{BB962C8B-B14F-4D97-AF65-F5344CB8AC3E}">
        <p14:creationId xmlns:p14="http://schemas.microsoft.com/office/powerpoint/2010/main" val="157830178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8" Type="http://schemas.openxmlformats.org/officeDocument/2006/relationships/hyperlink" Target="https://www.verywellhealth.com/obesity-symptoms-4689168" TargetMode="External"/><Relationship Id="rId3" Type="http://schemas.openxmlformats.org/officeDocument/2006/relationships/hyperlink" Target="https://researchbriefings.files.parliament.uk/documents/SN03336/SN03336.pdf" TargetMode="External"/><Relationship Id="rId7" Type="http://schemas.openxmlformats.org/officeDocument/2006/relationships/hyperlink" Target="https://www.apa.org/pi/aids/resources/education/self-efficacy" TargetMode="External"/><Relationship Id="rId2" Type="http://schemas.openxmlformats.org/officeDocument/2006/relationships/hyperlink" Target="http://www.york.ac.uk/inst/spru/research/pdf/SCways.pdf" TargetMode="External"/><Relationship Id="rId1" Type="http://schemas.openxmlformats.org/officeDocument/2006/relationships/slideLayout" Target="../slideLayouts/slideLayout18.xml"/><Relationship Id="rId6" Type="http://schemas.openxmlformats.org/officeDocument/2006/relationships/hyperlink" Target="https://www.nutrition.org.uk/putting-it-into-practice/balancing-the-diet/get-portion-wise/?level=Consumer" TargetMode="External"/><Relationship Id="rId5" Type="http://schemas.openxmlformats.org/officeDocument/2006/relationships/hyperlink" Target="https://www.nesta.org.uk/project-updates/food-for-thought-improving-the-healthiness-of-school-food-in-wales/" TargetMode="External"/><Relationship Id="rId4" Type="http://schemas.openxmlformats.org/officeDocument/2006/relationships/hyperlink" Target="https://www.sciencedirect.com/science/article/abs/pii/0146640278900024"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cdn.sanity.io/images/0vv8moc6/contpeds/e8036930017f29e29a9754664b2b89e25e166d3b-1200x811.jpg?fit=crop&amp;auto=format" TargetMode="External"/><Relationship Id="rId3" Type="http://schemas.openxmlformats.org/officeDocument/2006/relationships/hyperlink" Target="http://clipart-library.com/clipart/194208.htm" TargetMode="External"/><Relationship Id="rId7" Type="http://schemas.openxmlformats.org/officeDocument/2006/relationships/hyperlink" Target="https://doi.org/10.1016/j.wombi.2014.12.007"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hyperlink" Target="https://www.istockphoto.com/illustrations/cycling-race" TargetMode="External"/><Relationship Id="rId11" Type="http://schemas.openxmlformats.org/officeDocument/2006/relationships/hyperlink" Target="https://phw.nhs.wales/news/adolescents-in-wales-not-meeting-physical-activity-guidelines-updated-analysis/#:~:text=Just%2018%20per%20cent%20of,Framework%20(PHOF)%20reporting%20tool" TargetMode="External"/><Relationship Id="rId5" Type="http://schemas.openxmlformats.org/officeDocument/2006/relationships/hyperlink" Target="https://diabetes-resources-production.s3.eu-west-1.amazonaws.com/resources-s3/migration/LHB%2520Map.png" TargetMode="External"/><Relationship Id="rId10" Type="http://schemas.openxmlformats.org/officeDocument/2006/relationships/hyperlink" Target="https://www.nationalfoodstrategy.org/the-report/" TargetMode="External"/><Relationship Id="rId4" Type="http://schemas.openxmlformats.org/officeDocument/2006/relationships/hyperlink" Target="https://clipartix.com/baby-bottle-clipart-image-59216/" TargetMode="External"/><Relationship Id="rId9" Type="http://schemas.openxmlformats.org/officeDocument/2006/relationships/hyperlink" Target="https://www.dpt.nhs.uk/download/tiUqXHUIV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abuhb.nhs.wales/hospitals/a-z-of-services/weight-management-service/connect-child-and-young-person-weight-management-service/" TargetMode="External"/><Relationship Id="rId2" Type="http://schemas.openxmlformats.org/officeDocument/2006/relationships/hyperlink" Target="https://phw.nhs.wales/news/adolescents-in-wales-not-meeting-physical-activity-guidelines-updated-analysis/#:~:text=Just%2018%20per%20cent%20of,Framework%20(PHOF)%20reporting%20tool" TargetMode="External"/><Relationship Id="rId1" Type="http://schemas.openxmlformats.org/officeDocument/2006/relationships/slideLayout" Target="../slideLayouts/slideLayout18.xml"/><Relationship Id="rId6" Type="http://schemas.openxmlformats.org/officeDocument/2006/relationships/hyperlink" Target="https://pubmed.ncbi.nlm.nih.gov/21429646/" TargetMode="External"/><Relationship Id="rId5" Type="http://schemas.openxmlformats.org/officeDocument/2006/relationships/hyperlink" Target="https://www.gov.uk/government/publications/health-matters-obesity-and-the-food-environment/health-matters-obesity-and-the-food-environment--2" TargetMode="External"/><Relationship Id="rId4" Type="http://schemas.openxmlformats.org/officeDocument/2006/relationships/hyperlink" Target="https://www.pinterest.co.uk/pin/818247826024365586/"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valamis.com/hub/vicarious-learning" TargetMode="External"/><Relationship Id="rId2" Type="http://schemas.openxmlformats.org/officeDocument/2006/relationships/hyperlink" Target="https://www.gov.wales/sites/default/files/publications/2021-06/all-wales-weight-management-pathway-2021-children-young-people-and-families.pdf" TargetMode="External"/><Relationship Id="rId1" Type="http://schemas.openxmlformats.org/officeDocument/2006/relationships/slideLayout" Target="../slideLayouts/slideLayout18.xml"/><Relationship Id="rId4" Type="http://schemas.openxmlformats.org/officeDocument/2006/relationships/hyperlink" Target="https://www.unicef.org.uk/babyfriendly/breastfeeding-reduces-child-obesity-risk-by-up-to-25-per-c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062F25-8532-8103-718E-47E2C25D5E85}"/>
              </a:ext>
            </a:extLst>
          </p:cNvPr>
          <p:cNvSpPr txBox="1"/>
          <p:nvPr/>
        </p:nvSpPr>
        <p:spPr>
          <a:xfrm>
            <a:off x="1691797" y="1796884"/>
            <a:ext cx="7875284" cy="2554545"/>
          </a:xfrm>
          <a:prstGeom prst="rect">
            <a:avLst/>
          </a:prstGeom>
          <a:noFill/>
        </p:spPr>
        <p:txBody>
          <a:bodyPr wrap="square">
            <a:spAutoFit/>
          </a:bodyPr>
          <a:lstStyle/>
          <a:p>
            <a:pPr algn="ctr"/>
            <a:r>
              <a:rPr lang="en-GB" sz="3600" u="sng" dirty="0">
                <a:latin typeface="Arial" panose="020B0604020202020204" pitchFamily="34" charset="0"/>
                <a:cs typeface="Arial" panose="020B0604020202020204" pitchFamily="34" charset="0"/>
              </a:rPr>
              <a:t>Childhood Obesity </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UWTSD – BA Youth Work and Social Education</a:t>
            </a:r>
          </a:p>
          <a:p>
            <a:pPr algn="ctr"/>
            <a:endParaRPr lang="en-GB" sz="12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ECYW6004 - Young People and Society 3: Trauma, Exploitation and Toxic Childhood</a:t>
            </a:r>
          </a:p>
        </p:txBody>
      </p:sp>
      <p:sp>
        <p:nvSpPr>
          <p:cNvPr id="6" name="Subtitle 2">
            <a:extLst>
              <a:ext uri="{FF2B5EF4-FFF2-40B4-BE49-F238E27FC236}">
                <a16:creationId xmlns:a16="http://schemas.microsoft.com/office/drawing/2014/main" id="{7790E9AC-2C94-1BD4-1751-8D4665D4958C}"/>
              </a:ext>
            </a:extLst>
          </p:cNvPr>
          <p:cNvSpPr txBox="1">
            <a:spLocks/>
          </p:cNvSpPr>
          <p:nvPr/>
        </p:nvSpPr>
        <p:spPr>
          <a:xfrm>
            <a:off x="145782" y="5960618"/>
            <a:ext cx="3419576" cy="897382"/>
          </a:xfrm>
          <a:prstGeom prst="rect">
            <a:avLst/>
          </a:prstGeom>
        </p:spPr>
        <p:txBody>
          <a:bodyPr vert="horz" lIns="91440" tIns="45720" rIns="91440" bIns="45720" rtlCol="0">
            <a:noAutofit/>
          </a:bodyPr>
          <a:lstStyle>
            <a:lvl1pPr marL="0" indent="0" algn="ctr" defTabSz="914400" rtl="0" eaLnBrk="1" latinLnBrk="0" hangingPunct="1">
              <a:lnSpc>
                <a:spcPct val="105000"/>
              </a:lnSpc>
              <a:spcBef>
                <a:spcPts val="900"/>
              </a:spcBef>
              <a:buClr>
                <a:schemeClr val="accent5"/>
              </a:buClr>
              <a:buFont typeface="Avenir Next LT Pro" panose="020B05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105000"/>
              </a:lnSpc>
              <a:spcBef>
                <a:spcPts val="6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5000"/>
              </a:lnSpc>
              <a:spcBef>
                <a:spcPts val="600"/>
              </a:spcBef>
              <a:buFontTx/>
              <a:buNone/>
              <a:defRPr sz="1600" i="1" kern="1200">
                <a:solidFill>
                  <a:schemeClr val="tx1">
                    <a:lumMod val="75000"/>
                    <a:lumOff val="25000"/>
                  </a:schemeClr>
                </a:solidFill>
                <a:latin typeface="+mn-lt"/>
                <a:ea typeface="+mn-ea"/>
                <a:cs typeface="+mn-cs"/>
              </a:defRPr>
            </a:lvl4pPr>
            <a:lvl5pPr marL="1828800" indent="0" algn="ctr" defTabSz="914400" rtl="0" eaLnBrk="1" latinLnBrk="0" hangingPunct="1">
              <a:lnSpc>
                <a:spcPct val="105000"/>
              </a:lnSpc>
              <a:spcBef>
                <a:spcPts val="6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5000"/>
              </a:lnSpc>
              <a:spcBef>
                <a:spcPts val="900"/>
              </a:spcBef>
              <a:spcAft>
                <a:spcPts val="0"/>
              </a:spcAft>
              <a:buClr>
                <a:srgbClr val="716EEE"/>
              </a:buClr>
              <a:buSzTx/>
              <a:buFont typeface="Avenir Next LT Pro" panose="020B0504020202020204" pitchFamily="34" charset="0"/>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Vickie Lovell – 2004322</a:t>
            </a:r>
          </a:p>
          <a:p>
            <a:pPr marL="0" marR="0" lvl="0" indent="0" algn="l" defTabSz="914400" rtl="0" eaLnBrk="1" fontAlgn="auto" latinLnBrk="0" hangingPunct="1">
              <a:lnSpc>
                <a:spcPct val="105000"/>
              </a:lnSpc>
              <a:spcBef>
                <a:spcPts val="900"/>
              </a:spcBef>
              <a:spcAft>
                <a:spcPts val="0"/>
              </a:spcAft>
              <a:buClr>
                <a:srgbClr val="716EEE"/>
              </a:buClr>
              <a:buSzTx/>
              <a:buFont typeface="Avenir Next LT Pro" panose="020B0504020202020204" pitchFamily="34" charset="0"/>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Nicholas Sutton - 2012183</a:t>
            </a:r>
          </a:p>
          <a:p>
            <a:pPr marL="0" marR="0" lvl="0" indent="0" algn="l" defTabSz="914400" rtl="0" eaLnBrk="1" fontAlgn="auto" latinLnBrk="0" hangingPunct="1">
              <a:lnSpc>
                <a:spcPct val="105000"/>
              </a:lnSpc>
              <a:spcBef>
                <a:spcPts val="900"/>
              </a:spcBef>
              <a:spcAft>
                <a:spcPts val="0"/>
              </a:spcAft>
              <a:buClr>
                <a:srgbClr val="716EEE"/>
              </a:buClr>
              <a:buSzTx/>
              <a:buFont typeface="Avenir Next LT Pro" panose="020B0504020202020204" pitchFamily="34" charset="0"/>
              <a:buNone/>
              <a:tabLst/>
              <a:defRPr/>
            </a:pPr>
            <a:endParaRPr kumimoji="0" lang="en-GB"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FC7117-6877-4CA5-7AB4-119536E421AE}"/>
              </a:ext>
            </a:extLst>
          </p:cNvPr>
          <p:cNvSpPr txBox="1"/>
          <p:nvPr/>
        </p:nvSpPr>
        <p:spPr>
          <a:xfrm>
            <a:off x="3771161" y="4537660"/>
            <a:ext cx="4043094" cy="1015663"/>
          </a:xfrm>
          <a:prstGeom prst="rect">
            <a:avLst/>
          </a:prstGeom>
          <a:noFill/>
        </p:spPr>
        <p:txBody>
          <a:bodyPr wrap="none" rtlCol="0">
            <a:spAutoFit/>
          </a:bodyPr>
          <a:lstStyle/>
          <a:p>
            <a:pPr algn="ctr" defTabSz="914400"/>
            <a:r>
              <a:rPr lang="en-GB" sz="2000" dirty="0">
                <a:solidFill>
                  <a:srgbClr val="000000"/>
                </a:solidFill>
                <a:latin typeface="Arial" panose="020B0604020202020204" pitchFamily="34" charset="0"/>
                <a:cs typeface="Arial" panose="020B0604020202020204" pitchFamily="34" charset="0"/>
              </a:rPr>
              <a:t>40 minutes seminar presentation </a:t>
            </a:r>
            <a:br>
              <a:rPr lang="en-GB" sz="2000" dirty="0">
                <a:solidFill>
                  <a:srgbClr val="000000"/>
                </a:solidFill>
                <a:latin typeface="Arial" panose="020B0604020202020204" pitchFamily="34" charset="0"/>
                <a:cs typeface="Arial" panose="020B0604020202020204" pitchFamily="34" charset="0"/>
              </a:rPr>
            </a:br>
            <a:r>
              <a:rPr lang="en-GB" sz="2000" dirty="0">
                <a:solidFill>
                  <a:srgbClr val="000000"/>
                </a:solidFill>
                <a:latin typeface="Arial" panose="020B0604020202020204" pitchFamily="34" charset="0"/>
                <a:cs typeface="Arial" panose="020B0604020202020204" pitchFamily="34" charset="0"/>
              </a:rPr>
              <a:t>(20 minutes each)</a:t>
            </a:r>
          </a:p>
          <a:p>
            <a:pPr algn="ctr" defTabSz="914400"/>
            <a:r>
              <a:rPr lang="en-GB" sz="2000" dirty="0">
                <a:solidFill>
                  <a:srgbClr val="000000"/>
                </a:solidFill>
                <a:latin typeface="Arial" panose="020B0604020202020204" pitchFamily="34" charset="0"/>
                <a:cs typeface="Arial" panose="020B0604020202020204" pitchFamily="34" charset="0"/>
              </a:rPr>
              <a:t>(broken down into 4 x 10 minutes)</a:t>
            </a:r>
          </a:p>
        </p:txBody>
      </p:sp>
    </p:spTree>
    <p:extLst>
      <p:ext uri="{BB962C8B-B14F-4D97-AF65-F5344CB8AC3E}">
        <p14:creationId xmlns:p14="http://schemas.microsoft.com/office/powerpoint/2010/main" val="2972153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753D8A9-BA5F-A852-FC0C-396795909DF3}"/>
              </a:ext>
            </a:extLst>
          </p:cNvPr>
          <p:cNvSpPr txBox="1"/>
          <p:nvPr/>
        </p:nvSpPr>
        <p:spPr>
          <a:xfrm>
            <a:off x="119269" y="321061"/>
            <a:ext cx="6105378" cy="397738"/>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Childhood Obesity </a:t>
            </a:r>
          </a:p>
        </p:txBody>
      </p:sp>
      <p:sp>
        <p:nvSpPr>
          <p:cNvPr id="14" name="TextBox 13">
            <a:extLst>
              <a:ext uri="{FF2B5EF4-FFF2-40B4-BE49-F238E27FC236}">
                <a16:creationId xmlns:a16="http://schemas.microsoft.com/office/drawing/2014/main" id="{7696AA4C-B2EB-F077-FB9E-6543FBA92C43}"/>
              </a:ext>
            </a:extLst>
          </p:cNvPr>
          <p:cNvSpPr txBox="1"/>
          <p:nvPr/>
        </p:nvSpPr>
        <p:spPr>
          <a:xfrm>
            <a:off x="697860" y="1636711"/>
            <a:ext cx="8568968" cy="2703497"/>
          </a:xfrm>
          <a:prstGeom prst="rect">
            <a:avLst/>
          </a:prstGeom>
          <a:noFill/>
        </p:spPr>
        <p:txBody>
          <a:bodyPr wrap="square">
            <a:spAutoFit/>
          </a:bodyPr>
          <a:lstStyle/>
          <a:p>
            <a:pPr marR="0" lvl="1" algn="l" defTabSz="457200" rtl="0" eaLnBrk="1" fontAlgn="auto" latinLnBrk="0" hangingPunct="1">
              <a:lnSpc>
                <a:spcPct val="107000"/>
              </a:lnSpc>
              <a:spcBef>
                <a:spcPts val="0"/>
              </a:spcBef>
              <a:spcAft>
                <a:spcPts val="0"/>
              </a:spcAft>
              <a:buClrTx/>
              <a:buSzTx/>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Aim on this Seminar presentation. </a:t>
            </a:r>
          </a:p>
          <a:p>
            <a:pPr marL="742950" marR="0" lvl="1" indent="-285750" algn="l" defTabSz="457200" rtl="0" eaLnBrk="1" fontAlgn="auto" latinLnBrk="0" hangingPunct="1">
              <a:lnSpc>
                <a:spcPct val="107000"/>
              </a:lnSpc>
              <a:spcBef>
                <a:spcPts val="0"/>
              </a:spcBef>
              <a:spcAft>
                <a:spcPts val="0"/>
              </a:spcAft>
              <a:buClrTx/>
              <a:buSzTx/>
              <a:buFont typeface="Symbol" panose="05050102010706020507" pitchFamily="18" charset="2"/>
              <a:buChar char=""/>
              <a:tabLst/>
              <a:defRPr/>
            </a:pPr>
            <a:endPar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Causes of obesity.</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What obesity looks like in young people and signs to look out for. </a:t>
            </a:r>
            <a:endPar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Physical,</a:t>
            </a: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 mental and social effects of obesity.</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Toxic childhood and protective factors.</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Heathy eating activity </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How youth workers can support, parents and young people</a:t>
            </a:r>
          </a:p>
        </p:txBody>
      </p:sp>
    </p:spTree>
    <p:extLst>
      <p:ext uri="{BB962C8B-B14F-4D97-AF65-F5344CB8AC3E}">
        <p14:creationId xmlns:p14="http://schemas.microsoft.com/office/powerpoint/2010/main" val="2954420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55FE1A-9327-9A7A-887C-C41136978BFF}"/>
              </a:ext>
            </a:extLst>
          </p:cNvPr>
          <p:cNvPicPr>
            <a:picLocks noChangeAspect="1"/>
          </p:cNvPicPr>
          <p:nvPr/>
        </p:nvPicPr>
        <p:blipFill>
          <a:blip r:embed="rId3"/>
          <a:stretch>
            <a:fillRect/>
          </a:stretch>
        </p:blipFill>
        <p:spPr>
          <a:xfrm>
            <a:off x="1095153" y="710214"/>
            <a:ext cx="9475945" cy="5603273"/>
          </a:xfrm>
          <a:prstGeom prst="rect">
            <a:avLst/>
          </a:prstGeom>
        </p:spPr>
      </p:pic>
      <p:sp>
        <p:nvSpPr>
          <p:cNvPr id="4" name="TextBox 3">
            <a:extLst>
              <a:ext uri="{FF2B5EF4-FFF2-40B4-BE49-F238E27FC236}">
                <a16:creationId xmlns:a16="http://schemas.microsoft.com/office/drawing/2014/main" id="{9C5838CE-7AF4-45C6-A5F8-A23ADE8D5A6F}"/>
              </a:ext>
            </a:extLst>
          </p:cNvPr>
          <p:cNvSpPr txBox="1"/>
          <p:nvPr/>
        </p:nvSpPr>
        <p:spPr>
          <a:xfrm>
            <a:off x="3047114" y="6475143"/>
            <a:ext cx="6097772" cy="307777"/>
          </a:xfrm>
          <a:prstGeom prst="rect">
            <a:avLst/>
          </a:prstGeom>
          <a:noFill/>
        </p:spPr>
        <p:txBody>
          <a:bodyPr wrap="square">
            <a:spAutoFit/>
          </a:bodyPr>
          <a:lstStyle/>
          <a:p>
            <a:pPr defTabSz="914400"/>
            <a:r>
              <a:rPr lang="en-GB" sz="1400" dirty="0">
                <a:solidFill>
                  <a:prstClr val="black"/>
                </a:solidFill>
                <a:latin typeface="Arial" panose="020B0604020202020204" pitchFamily="34" charset="0"/>
                <a:ea typeface="Calibri" panose="020F0502020204030204" pitchFamily="34" charset="0"/>
              </a:rPr>
              <a:t>(Image: Christiansen, 2022, p.1).</a:t>
            </a:r>
            <a:endParaRPr lang="en-GB" sz="1400" dirty="0">
              <a:solidFill>
                <a:prstClr val="black"/>
              </a:solidFill>
              <a:latin typeface="Calibri" panose="020F0502020204030204"/>
            </a:endParaRPr>
          </a:p>
        </p:txBody>
      </p:sp>
      <p:sp>
        <p:nvSpPr>
          <p:cNvPr id="5" name="TextBox 4">
            <a:extLst>
              <a:ext uri="{FF2B5EF4-FFF2-40B4-BE49-F238E27FC236}">
                <a16:creationId xmlns:a16="http://schemas.microsoft.com/office/drawing/2014/main" id="{5AE20F51-0E19-3459-9EE6-FA0D2DA51EF2}"/>
              </a:ext>
            </a:extLst>
          </p:cNvPr>
          <p:cNvSpPr txBox="1"/>
          <p:nvPr/>
        </p:nvSpPr>
        <p:spPr>
          <a:xfrm>
            <a:off x="119303" y="148448"/>
            <a:ext cx="8619842" cy="400110"/>
          </a:xfrm>
          <a:prstGeom prst="rect">
            <a:avLst/>
          </a:prstGeom>
          <a:noFill/>
        </p:spPr>
        <p:txBody>
          <a:bodyPr wrap="square" rtlCol="0">
            <a:spAutoFit/>
          </a:bodyPr>
          <a:lstStyle/>
          <a:p>
            <a:pPr defTabSz="914400"/>
            <a:r>
              <a:rPr lang="en-GB" sz="2000" b="1" u="sng" dirty="0">
                <a:solidFill>
                  <a:prstClr val="black"/>
                </a:solidFill>
                <a:latin typeface="Arial" panose="020B0604020202020204" pitchFamily="34" charset="0"/>
                <a:cs typeface="Arial" panose="020B0604020202020204" pitchFamily="34" charset="0"/>
              </a:rPr>
              <a:t>What obesity looks like in young people?</a:t>
            </a:r>
            <a:endParaRPr lang="en-GB" sz="3600" b="1" u="sng" dirty="0">
              <a:solidFill>
                <a:prstClr val="black"/>
              </a:solidFill>
              <a:latin typeface="Calibri" panose="020F0502020204030204"/>
            </a:endParaRPr>
          </a:p>
        </p:txBody>
      </p:sp>
    </p:spTree>
    <p:extLst>
      <p:ext uri="{BB962C8B-B14F-4D97-AF65-F5344CB8AC3E}">
        <p14:creationId xmlns:p14="http://schemas.microsoft.com/office/powerpoint/2010/main" val="3648510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FF75AF2-A4A3-8922-725A-1FA106135262}"/>
              </a:ext>
            </a:extLst>
          </p:cNvPr>
          <p:cNvSpPr txBox="1">
            <a:spLocks/>
          </p:cNvSpPr>
          <p:nvPr/>
        </p:nvSpPr>
        <p:spPr>
          <a:xfrm>
            <a:off x="0" y="0"/>
            <a:ext cx="10515600" cy="8458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000" b="0" i="0" u="none" strike="noStrike" kern="1800" cap="none" spc="40" normalizeH="0" baseline="0" noProof="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More Than Half of the World Will Be Obese By 2035, Report Says” (Kluger, 2023, n.p.)</a:t>
            </a:r>
            <a:endParaRPr kumimoji="0" lang="en-GB" sz="2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1E1580CB-3E04-0473-7802-0334C0C060BA}"/>
              </a:ext>
            </a:extLst>
          </p:cNvPr>
          <p:cNvGraphicFramePr>
            <a:graphicFrameLocks/>
          </p:cNvGraphicFramePr>
          <p:nvPr>
            <p:extLst>
              <p:ext uri="{D42A27DB-BD31-4B8C-83A1-F6EECF244321}">
                <p14:modId xmlns:p14="http://schemas.microsoft.com/office/powerpoint/2010/main" val="625553111"/>
              </p:ext>
            </p:extLst>
          </p:nvPr>
        </p:nvGraphicFramePr>
        <p:xfrm>
          <a:off x="243840" y="1021368"/>
          <a:ext cx="11247120" cy="4307432"/>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837345F3-F66D-5E92-978C-092A67E3211A}"/>
              </a:ext>
            </a:extLst>
          </p:cNvPr>
          <p:cNvSpPr txBox="1"/>
          <p:nvPr/>
        </p:nvSpPr>
        <p:spPr>
          <a:xfrm>
            <a:off x="1249680" y="5504348"/>
            <a:ext cx="11490960" cy="1015663"/>
          </a:xfrm>
          <a:prstGeom prst="rect">
            <a:avLst/>
          </a:prstGeom>
          <a:noFill/>
        </p:spPr>
        <p:txBody>
          <a:bodyPr wrap="square" rtlCol="0">
            <a:spAutoFit/>
          </a:bodyPr>
          <a:lstStyle/>
          <a:p>
            <a:r>
              <a:rPr lang="en-GB" sz="2000" dirty="0">
                <a:solidFill>
                  <a:prstClr val="black"/>
                </a:solidFill>
                <a:latin typeface="Arial" panose="020B0604020202020204" pitchFamily="34" charset="0"/>
                <a:ea typeface="Calibri" panose="020F0502020204030204" pitchFamily="34" charset="0"/>
                <a:cs typeface="Arial" panose="020B0604020202020204" pitchFamily="34" charset="0"/>
              </a:rPr>
              <a:t>Overweight and obesity = </a:t>
            </a:r>
            <a:r>
              <a:rPr lang="en-GB" sz="2000" dirty="0">
                <a:solidFill>
                  <a:prstClr val="black"/>
                </a:solidFill>
                <a:latin typeface="Arial" panose="020B0604020202020204" pitchFamily="34" charset="0"/>
                <a:cs typeface="Arial" panose="020B0604020202020204" pitchFamily="34" charset="0"/>
              </a:rPr>
              <a:t>BMI ≥25kg/m². Obesity = BMI = ≥30kg/m²                                                                                                                                           .                                                                                                                                                                       </a:t>
            </a:r>
            <a:r>
              <a:rPr lang="en-GB" sz="2000" u="sng" dirty="0">
                <a:solidFill>
                  <a:prstClr val="black"/>
                </a:solidFill>
                <a:latin typeface="Arial" panose="020B0604020202020204" pitchFamily="34" charset="0"/>
                <a:ea typeface="Calibri" panose="020F0502020204030204" pitchFamily="34" charset="0"/>
                <a:cs typeface="Arial" panose="020B0604020202020204" pitchFamily="34" charset="0"/>
              </a:rPr>
              <a:t>(NHS Wales, 2019a, p.13; World Obesity Federation, 2023, p.11)</a:t>
            </a:r>
            <a:endParaRPr lang="en-GB" sz="2000" u="sng"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9287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A304D7-739F-1990-9AB5-1D83D63E030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53050" y="826823"/>
            <a:ext cx="6230679" cy="5375123"/>
          </a:xfrm>
          <a:prstGeom prst="rect">
            <a:avLst/>
          </a:prstGeom>
        </p:spPr>
      </p:pic>
      <p:sp>
        <p:nvSpPr>
          <p:cNvPr id="3" name="TextBox 2">
            <a:extLst>
              <a:ext uri="{FF2B5EF4-FFF2-40B4-BE49-F238E27FC236}">
                <a16:creationId xmlns:a16="http://schemas.microsoft.com/office/drawing/2014/main" id="{4C39427D-B75E-5C2E-CC0D-037DC5FAEEF3}"/>
              </a:ext>
            </a:extLst>
          </p:cNvPr>
          <p:cNvSpPr txBox="1"/>
          <p:nvPr/>
        </p:nvSpPr>
        <p:spPr>
          <a:xfrm>
            <a:off x="1460810" y="6320462"/>
            <a:ext cx="3705550" cy="400110"/>
          </a:xfrm>
          <a:prstGeom prst="rect">
            <a:avLst/>
          </a:prstGeom>
          <a:noFill/>
        </p:spPr>
        <p:txBody>
          <a:bodyPr wrap="square">
            <a:spAutoFit/>
          </a:bodyPr>
          <a:lstStyle/>
          <a:p>
            <a:r>
              <a:rPr lang="en-GB" sz="2000" dirty="0">
                <a:solidFill>
                  <a:prstClr val="black"/>
                </a:solidFill>
                <a:latin typeface="Arial" panose="020B0604020202020204" pitchFamily="34" charset="0"/>
                <a:ea typeface="Calibri" panose="020F0502020204030204" pitchFamily="34" charset="0"/>
              </a:rPr>
              <a:t>(NHS Wales, 2019b, p.15.) </a:t>
            </a:r>
            <a:endParaRPr lang="en-GB" sz="2000" dirty="0">
              <a:solidFill>
                <a:prstClr val="black"/>
              </a:solidFill>
              <a:latin typeface="Calibri" panose="020F0502020204030204"/>
            </a:endParaRPr>
          </a:p>
        </p:txBody>
      </p:sp>
      <p:pic>
        <p:nvPicPr>
          <p:cNvPr id="4" name="Picture 2" descr="Key Achievements in Wales | Diabetes UK">
            <a:extLst>
              <a:ext uri="{FF2B5EF4-FFF2-40B4-BE49-F238E27FC236}">
                <a16:creationId xmlns:a16="http://schemas.microsoft.com/office/drawing/2014/main" id="{17AAD78D-28C7-3529-DD22-EFCD9E9DF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5488" y="843095"/>
            <a:ext cx="4880344" cy="53425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E35CDCF-CFC9-9743-4A9E-0E64B547205B}"/>
              </a:ext>
            </a:extLst>
          </p:cNvPr>
          <p:cNvSpPr txBox="1"/>
          <p:nvPr/>
        </p:nvSpPr>
        <p:spPr>
          <a:xfrm>
            <a:off x="5762848" y="6185672"/>
            <a:ext cx="6230679"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Map of Welsh Health Boards: Diabetes UK, </a:t>
            </a:r>
            <a:r>
              <a:rPr lang="en-GB" sz="2000" dirty="0" err="1">
                <a:solidFill>
                  <a:prstClr val="black"/>
                </a:solidFill>
                <a:latin typeface="Arial" panose="020B0604020202020204" pitchFamily="34" charset="0"/>
                <a:cs typeface="Arial" panose="020B0604020202020204" pitchFamily="34" charset="0"/>
              </a:rPr>
              <a:t>n.d</a:t>
            </a:r>
            <a:r>
              <a:rPr lang="en-GB" sz="2000" dirty="0">
                <a:solidFill>
                  <a:prstClr val="black"/>
                </a:solidFill>
                <a:latin typeface="Arial" panose="020B0604020202020204" pitchFamily="34" charset="0"/>
                <a:cs typeface="Arial" panose="020B0604020202020204" pitchFamily="34" charset="0"/>
              </a:rPr>
              <a:t>, </a:t>
            </a:r>
            <a:r>
              <a:rPr lang="en-GB" sz="2000" dirty="0" err="1">
                <a:solidFill>
                  <a:prstClr val="black"/>
                </a:solidFill>
                <a:latin typeface="Arial" panose="020B0604020202020204" pitchFamily="34" charset="0"/>
                <a:cs typeface="Arial" panose="020B0604020202020204" pitchFamily="34" charset="0"/>
              </a:rPr>
              <a:t>n.p</a:t>
            </a:r>
            <a:r>
              <a:rPr lang="en-GB" sz="2000" dirty="0">
                <a:solidFill>
                  <a:prstClr val="black"/>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4147749B-16E7-B583-A4CB-DDCCBB3B4302}"/>
              </a:ext>
            </a:extLst>
          </p:cNvPr>
          <p:cNvSpPr txBox="1"/>
          <p:nvPr/>
        </p:nvSpPr>
        <p:spPr>
          <a:xfrm>
            <a:off x="318977" y="229761"/>
            <a:ext cx="11873023" cy="46166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rPr>
              <a:t>Overweight/obese Young people by Welsh Health board regions</a:t>
            </a:r>
            <a:r>
              <a:rPr lang="en-GB" dirty="0">
                <a:solidFill>
                  <a:prstClr val="black"/>
                </a:solidFill>
                <a:latin typeface="Calibri" panose="020F0502020204030204"/>
              </a:rPr>
              <a:t>. </a:t>
            </a:r>
          </a:p>
        </p:txBody>
      </p:sp>
    </p:spTree>
    <p:extLst>
      <p:ext uri="{BB962C8B-B14F-4D97-AF65-F5344CB8AC3E}">
        <p14:creationId xmlns:p14="http://schemas.microsoft.com/office/powerpoint/2010/main" val="2143120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8172E54-B8EE-8ADF-84CA-FA83F3E91EDC}"/>
              </a:ext>
            </a:extLst>
          </p:cNvPr>
          <p:cNvPicPr>
            <a:picLocks noChangeAspect="1"/>
          </p:cNvPicPr>
          <p:nvPr/>
        </p:nvPicPr>
        <p:blipFill rotWithShape="1">
          <a:blip r:embed="rId2">
            <a:extLst>
              <a:ext uri="{28A0092B-C50C-407E-A947-70E740481C1C}">
                <a14:useLocalDpi xmlns:a14="http://schemas.microsoft.com/office/drawing/2010/main" val="0"/>
              </a:ext>
            </a:extLst>
          </a:blip>
          <a:srcRect b="12871"/>
          <a:stretch/>
        </p:blipFill>
        <p:spPr bwMode="auto">
          <a:xfrm>
            <a:off x="6598926" y="643261"/>
            <a:ext cx="4961859" cy="5505869"/>
          </a:xfrm>
          <a:prstGeom prst="rect">
            <a:avLst/>
          </a:prstGeom>
          <a:noFill/>
        </p:spPr>
      </p:pic>
      <p:sp>
        <p:nvSpPr>
          <p:cNvPr id="3" name="TextBox 2">
            <a:extLst>
              <a:ext uri="{FF2B5EF4-FFF2-40B4-BE49-F238E27FC236}">
                <a16:creationId xmlns:a16="http://schemas.microsoft.com/office/drawing/2014/main" id="{81F06754-103E-1225-202D-AADAF6195641}"/>
              </a:ext>
            </a:extLst>
          </p:cNvPr>
          <p:cNvSpPr txBox="1"/>
          <p:nvPr/>
        </p:nvSpPr>
        <p:spPr>
          <a:xfrm>
            <a:off x="6972928" y="6366675"/>
            <a:ext cx="4213854"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Beynon and Bailey, 2019, pp 7-8).</a:t>
            </a:r>
          </a:p>
        </p:txBody>
      </p:sp>
      <p:pic>
        <p:nvPicPr>
          <p:cNvPr id="4" name="Picture 2">
            <a:extLst>
              <a:ext uri="{FF2B5EF4-FFF2-40B4-BE49-F238E27FC236}">
                <a16:creationId xmlns:a16="http://schemas.microsoft.com/office/drawing/2014/main" id="{C992EA8B-7EFD-57D2-47CC-A351FACE5C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666"/>
          <a:stretch/>
        </p:blipFill>
        <p:spPr bwMode="auto">
          <a:xfrm>
            <a:off x="405553" y="954529"/>
            <a:ext cx="5382102" cy="50771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F51A04-AD4F-DE0C-3C84-7E13B54F0AE7}"/>
              </a:ext>
            </a:extLst>
          </p:cNvPr>
          <p:cNvSpPr txBox="1"/>
          <p:nvPr/>
        </p:nvSpPr>
        <p:spPr>
          <a:xfrm>
            <a:off x="1140213" y="6342912"/>
            <a:ext cx="3912782"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(Welsh Parliament, 2018, </a:t>
            </a:r>
            <a:r>
              <a:rPr lang="en-GB" sz="2000" dirty="0" err="1">
                <a:solidFill>
                  <a:prstClr val="black"/>
                </a:solidFill>
                <a:latin typeface="Arial" panose="020B0604020202020204" pitchFamily="34" charset="0"/>
                <a:cs typeface="Arial" panose="020B0604020202020204" pitchFamily="34" charset="0"/>
              </a:rPr>
              <a:t>n.p.</a:t>
            </a:r>
            <a:r>
              <a:rPr lang="en-GB" sz="2000" dirty="0">
                <a:solidFill>
                  <a:prstClr val="black"/>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35527E3F-B44F-552C-9055-4FA616807656}"/>
              </a:ext>
            </a:extLst>
          </p:cNvPr>
          <p:cNvSpPr txBox="1"/>
          <p:nvPr/>
        </p:nvSpPr>
        <p:spPr>
          <a:xfrm>
            <a:off x="437881" y="58486"/>
            <a:ext cx="10699549" cy="58477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rPr>
              <a:t>Corelation between areas of deprivation and fast food outlets</a:t>
            </a:r>
            <a:r>
              <a:rPr lang="en-GB" sz="3200" dirty="0">
                <a:solidFill>
                  <a:prstClr val="black"/>
                </a:solidFill>
                <a:latin typeface="Calibri" panose="020F0502020204030204"/>
              </a:rPr>
              <a:t>.</a:t>
            </a:r>
          </a:p>
        </p:txBody>
      </p:sp>
      <p:sp>
        <p:nvSpPr>
          <p:cNvPr id="7" name="TextBox 6">
            <a:extLst>
              <a:ext uri="{FF2B5EF4-FFF2-40B4-BE49-F238E27FC236}">
                <a16:creationId xmlns:a16="http://schemas.microsoft.com/office/drawing/2014/main" id="{AD28BA7D-AC9F-F07E-DCC9-BF02E4BBF4BC}"/>
              </a:ext>
            </a:extLst>
          </p:cNvPr>
          <p:cNvSpPr txBox="1"/>
          <p:nvPr/>
        </p:nvSpPr>
        <p:spPr>
          <a:xfrm>
            <a:off x="437881" y="1116419"/>
            <a:ext cx="1688631" cy="646331"/>
          </a:xfrm>
          <a:prstGeom prst="rect">
            <a:avLst/>
          </a:prstGeom>
          <a:noFill/>
        </p:spPr>
        <p:txBody>
          <a:bodyPr wrap="square" rtlCol="0">
            <a:spAutoFit/>
          </a:bodyPr>
          <a:lstStyle/>
          <a:p>
            <a:r>
              <a:rPr lang="en-GB" dirty="0">
                <a:solidFill>
                  <a:srgbClr val="ED7D31">
                    <a:lumMod val="50000"/>
                  </a:srgbClr>
                </a:solidFill>
                <a:latin typeface="Calibri" panose="020F0502020204030204"/>
              </a:rPr>
              <a:t>Living wages per county</a:t>
            </a:r>
          </a:p>
        </p:txBody>
      </p:sp>
      <p:sp>
        <p:nvSpPr>
          <p:cNvPr id="8" name="TextBox 7">
            <a:extLst>
              <a:ext uri="{FF2B5EF4-FFF2-40B4-BE49-F238E27FC236}">
                <a16:creationId xmlns:a16="http://schemas.microsoft.com/office/drawing/2014/main" id="{99B89C00-CA2E-46EA-C9E4-A1FFB76AF4BC}"/>
              </a:ext>
            </a:extLst>
          </p:cNvPr>
          <p:cNvSpPr txBox="1"/>
          <p:nvPr/>
        </p:nvSpPr>
        <p:spPr>
          <a:xfrm>
            <a:off x="7176977" y="2838893"/>
            <a:ext cx="1414130" cy="923330"/>
          </a:xfrm>
          <a:prstGeom prst="rect">
            <a:avLst/>
          </a:prstGeom>
          <a:noFill/>
        </p:spPr>
        <p:txBody>
          <a:bodyPr wrap="square" rtlCol="0">
            <a:spAutoFit/>
          </a:bodyPr>
          <a:lstStyle/>
          <a:p>
            <a:r>
              <a:rPr lang="en-GB" dirty="0">
                <a:solidFill>
                  <a:srgbClr val="4472C4">
                    <a:lumMod val="50000"/>
                  </a:srgbClr>
                </a:solidFill>
                <a:latin typeface="Calibri" panose="020F0502020204030204"/>
              </a:rPr>
              <a:t>Areas fast food outlets per county</a:t>
            </a:r>
          </a:p>
        </p:txBody>
      </p:sp>
      <p:sp>
        <p:nvSpPr>
          <p:cNvPr id="9" name="Rectangle 8">
            <a:extLst>
              <a:ext uri="{FF2B5EF4-FFF2-40B4-BE49-F238E27FC236}">
                <a16:creationId xmlns:a16="http://schemas.microsoft.com/office/drawing/2014/main" id="{07F3FD4A-4B3A-8D6D-6F65-F3879AC450FD}"/>
              </a:ext>
            </a:extLst>
          </p:cNvPr>
          <p:cNvSpPr/>
          <p:nvPr/>
        </p:nvSpPr>
        <p:spPr>
          <a:xfrm>
            <a:off x="1677798" y="5679347"/>
            <a:ext cx="2046914" cy="35233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Tree>
    <p:extLst>
      <p:ext uri="{BB962C8B-B14F-4D97-AF65-F5344CB8AC3E}">
        <p14:creationId xmlns:p14="http://schemas.microsoft.com/office/powerpoint/2010/main" val="2872790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nfographic illustrating the obesogenic food environment">
            <a:extLst>
              <a:ext uri="{FF2B5EF4-FFF2-40B4-BE49-F238E27FC236}">
                <a16:creationId xmlns:a16="http://schemas.microsoft.com/office/drawing/2014/main" id="{AA650DF3-1613-AE1B-25F2-68657958E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8240" y="0"/>
            <a:ext cx="9144000" cy="6096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6EFBA0F-2DEE-4621-6023-AF8CDBFAC8CA}"/>
              </a:ext>
            </a:extLst>
          </p:cNvPr>
          <p:cNvSpPr txBox="1"/>
          <p:nvPr/>
        </p:nvSpPr>
        <p:spPr>
          <a:xfrm>
            <a:off x="3578919" y="6209414"/>
            <a:ext cx="5847907"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(Public Health England, 2017, </a:t>
            </a:r>
            <a:r>
              <a:rPr lang="en-GB" sz="2000" dirty="0" err="1">
                <a:solidFill>
                  <a:prstClr val="black"/>
                </a:solidFill>
                <a:latin typeface="Arial" panose="020B0604020202020204" pitchFamily="34" charset="0"/>
                <a:cs typeface="Arial" panose="020B0604020202020204" pitchFamily="34" charset="0"/>
              </a:rPr>
              <a:t>n.p.</a:t>
            </a:r>
            <a:r>
              <a:rPr lang="en-GB" sz="2000"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596509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C1B1AC-B284-0BC5-1BD0-E27C6947B628}"/>
              </a:ext>
            </a:extLst>
          </p:cNvPr>
          <p:cNvPicPr>
            <a:picLocks noChangeAspect="1"/>
          </p:cNvPicPr>
          <p:nvPr/>
        </p:nvPicPr>
        <p:blipFill rotWithShape="1">
          <a:blip r:embed="rId3"/>
          <a:srcRect l="3631" b="12630"/>
          <a:stretch/>
        </p:blipFill>
        <p:spPr>
          <a:xfrm>
            <a:off x="708709" y="710002"/>
            <a:ext cx="9484179" cy="5584471"/>
          </a:xfrm>
          <a:prstGeom prst="rect">
            <a:avLst/>
          </a:prstGeom>
        </p:spPr>
      </p:pic>
      <p:sp>
        <p:nvSpPr>
          <p:cNvPr id="3" name="TextBox 2">
            <a:extLst>
              <a:ext uri="{FF2B5EF4-FFF2-40B4-BE49-F238E27FC236}">
                <a16:creationId xmlns:a16="http://schemas.microsoft.com/office/drawing/2014/main" id="{5CEB707E-C44A-9EF8-58F1-6AD98C3BF3F4}"/>
              </a:ext>
            </a:extLst>
          </p:cNvPr>
          <p:cNvSpPr txBox="1"/>
          <p:nvPr/>
        </p:nvSpPr>
        <p:spPr>
          <a:xfrm>
            <a:off x="160020" y="129871"/>
            <a:ext cx="8642780" cy="46166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rPr>
              <a:t>Diet: The food we eat.</a:t>
            </a:r>
          </a:p>
        </p:txBody>
      </p:sp>
      <p:sp>
        <p:nvSpPr>
          <p:cNvPr id="4" name="TextBox 3">
            <a:extLst>
              <a:ext uri="{FF2B5EF4-FFF2-40B4-BE49-F238E27FC236}">
                <a16:creationId xmlns:a16="http://schemas.microsoft.com/office/drawing/2014/main" id="{84F8E7CE-87D9-5F13-F5FB-A6938ABC34F2}"/>
              </a:ext>
            </a:extLst>
          </p:cNvPr>
          <p:cNvSpPr txBox="1"/>
          <p:nvPr/>
        </p:nvSpPr>
        <p:spPr>
          <a:xfrm>
            <a:off x="3289730" y="6371317"/>
            <a:ext cx="11026140"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(National food Strategy, 2021  pp.112 &amp;123).</a:t>
            </a:r>
            <a:endParaRPr lang="en-GB" sz="2000" i="1" dirty="0">
              <a:solidFill>
                <a:prstClr val="black"/>
              </a:solidFill>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9660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251B7-91E6-78A5-73A2-3B4153C8D9A8}"/>
              </a:ext>
            </a:extLst>
          </p:cNvPr>
          <p:cNvSpPr txBox="1">
            <a:spLocks/>
          </p:cNvSpPr>
          <p:nvPr/>
        </p:nvSpPr>
        <p:spPr>
          <a:xfrm>
            <a:off x="655320" y="429031"/>
            <a:ext cx="2834640" cy="635180"/>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0" i="0" u="sng"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Physical activity.</a:t>
            </a:r>
            <a:br>
              <a:rPr kumimoji="0" lang="en-GB" sz="2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br>
            <a:endParaRPr kumimoji="0" lang="en-GB" sz="2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AFED0BE-497A-061F-709B-D5543B1276A9}"/>
              </a:ext>
            </a:extLst>
          </p:cNvPr>
          <p:cNvSpPr txBox="1"/>
          <p:nvPr/>
        </p:nvSpPr>
        <p:spPr>
          <a:xfrm>
            <a:off x="6626826" y="6121692"/>
            <a:ext cx="4324540" cy="400110"/>
          </a:xfrm>
          <a:prstGeom prst="rect">
            <a:avLst/>
          </a:prstGeom>
          <a:noFill/>
        </p:spPr>
        <p:txBody>
          <a:bodyPr wrap="square" rtlCol="0">
            <a:spAutoFit/>
          </a:bodyPr>
          <a:lstStyle/>
          <a:p>
            <a:pPr defTabSz="612648">
              <a:spcAft>
                <a:spcPts val="600"/>
              </a:spcAft>
            </a:pPr>
            <a:r>
              <a:rPr lang="en-GB" sz="2000" dirty="0">
                <a:solidFill>
                  <a:prstClr val="black"/>
                </a:solidFill>
                <a:latin typeface="Arial" panose="020B0604020202020204" pitchFamily="34" charset="0"/>
                <a:cs typeface="Arial" panose="020B0604020202020204" pitchFamily="34" charset="0"/>
              </a:rPr>
              <a:t>(Photo: Monkey business, No date.)</a:t>
            </a:r>
          </a:p>
        </p:txBody>
      </p:sp>
      <p:pic>
        <p:nvPicPr>
          <p:cNvPr id="4" name="Picture 3">
            <a:extLst>
              <a:ext uri="{FF2B5EF4-FFF2-40B4-BE49-F238E27FC236}">
                <a16:creationId xmlns:a16="http://schemas.microsoft.com/office/drawing/2014/main" id="{4512A3B4-251B-14BF-A4A1-3E5C23218765}"/>
              </a:ext>
            </a:extLst>
          </p:cNvPr>
          <p:cNvPicPr>
            <a:picLocks noChangeAspect="1"/>
          </p:cNvPicPr>
          <p:nvPr/>
        </p:nvPicPr>
        <p:blipFill>
          <a:blip r:embed="rId2"/>
          <a:stretch>
            <a:fillRect/>
          </a:stretch>
        </p:blipFill>
        <p:spPr>
          <a:xfrm>
            <a:off x="5616963" y="336198"/>
            <a:ext cx="5723023" cy="5610526"/>
          </a:xfrm>
          <a:prstGeom prst="rect">
            <a:avLst/>
          </a:prstGeom>
        </p:spPr>
      </p:pic>
      <p:sp>
        <p:nvSpPr>
          <p:cNvPr id="5" name="TextBox 4">
            <a:extLst>
              <a:ext uri="{FF2B5EF4-FFF2-40B4-BE49-F238E27FC236}">
                <a16:creationId xmlns:a16="http://schemas.microsoft.com/office/drawing/2014/main" id="{4C032838-2880-0509-912A-B88D69A53CDE}"/>
              </a:ext>
            </a:extLst>
          </p:cNvPr>
          <p:cNvSpPr txBox="1"/>
          <p:nvPr/>
        </p:nvSpPr>
        <p:spPr>
          <a:xfrm>
            <a:off x="372976" y="1413064"/>
            <a:ext cx="5021984" cy="2323713"/>
          </a:xfrm>
          <a:prstGeom prst="rect">
            <a:avLst/>
          </a:prstGeom>
          <a:noFill/>
        </p:spPr>
        <p:txBody>
          <a:bodyPr wrap="square" rtlCol="0">
            <a:spAutoFit/>
          </a:bodyPr>
          <a:lstStyle/>
          <a:p>
            <a:pPr defTabSz="612648">
              <a:spcAft>
                <a:spcPts val="600"/>
              </a:spcAft>
            </a:pPr>
            <a:r>
              <a:rPr lang="en-GB" sz="2000" dirty="0">
                <a:solidFill>
                  <a:srgbClr val="343A40"/>
                </a:solidFill>
                <a:latin typeface="Arial" panose="020B0604020202020204" pitchFamily="34" charset="0"/>
                <a:cs typeface="Arial" panose="020B0604020202020204" pitchFamily="34" charset="0"/>
              </a:rPr>
              <a:t>UK physical activity guidelines say children and young people should aim for an average of at least 60 minutes per day across the week.</a:t>
            </a:r>
          </a:p>
          <a:p>
            <a:pPr defTabSz="612648">
              <a:spcAft>
                <a:spcPts val="600"/>
              </a:spcAft>
            </a:pPr>
            <a:r>
              <a:rPr lang="en-GB" sz="2000" dirty="0">
                <a:solidFill>
                  <a:srgbClr val="343A40"/>
                </a:solidFill>
                <a:latin typeface="Arial" panose="020B0604020202020204" pitchFamily="34" charset="0"/>
                <a:cs typeface="Arial" panose="020B0604020202020204" pitchFamily="34" charset="0"/>
              </a:rPr>
              <a:t>Just 18 per cent of adolescents in Wales are getting the recommended amount of physical activity (NHS Wales, 2023, </a:t>
            </a:r>
            <a:r>
              <a:rPr lang="en-GB" sz="2000" dirty="0" err="1">
                <a:solidFill>
                  <a:srgbClr val="343A40"/>
                </a:solidFill>
                <a:latin typeface="Arial" panose="020B0604020202020204" pitchFamily="34" charset="0"/>
                <a:cs typeface="Arial" panose="020B0604020202020204" pitchFamily="34" charset="0"/>
              </a:rPr>
              <a:t>n.p</a:t>
            </a:r>
            <a:r>
              <a:rPr lang="en-GB" sz="2000" dirty="0">
                <a:solidFill>
                  <a:srgbClr val="343A40"/>
                </a:solidFill>
                <a:latin typeface="Arial" panose="020B0604020202020204" pitchFamily="34" charset="0"/>
                <a:cs typeface="Arial" panose="020B0604020202020204" pitchFamily="34" charset="0"/>
              </a:rPr>
              <a:t>)</a:t>
            </a:r>
            <a:endParaRPr lang="en-GB" sz="20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6846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FED0BE-497A-061F-709B-D5543B1276A9}"/>
              </a:ext>
            </a:extLst>
          </p:cNvPr>
          <p:cNvSpPr txBox="1"/>
          <p:nvPr/>
        </p:nvSpPr>
        <p:spPr>
          <a:xfrm>
            <a:off x="6626826" y="6121692"/>
            <a:ext cx="4324540" cy="400110"/>
          </a:xfrm>
          <a:prstGeom prst="rect">
            <a:avLst/>
          </a:prstGeom>
          <a:noFill/>
        </p:spPr>
        <p:txBody>
          <a:bodyPr wrap="square" rtlCol="0">
            <a:spAutoFit/>
          </a:bodyPr>
          <a:lstStyle/>
          <a:p>
            <a:pPr defTabSz="612648">
              <a:spcAft>
                <a:spcPts val="600"/>
              </a:spcAft>
            </a:pPr>
            <a:r>
              <a:rPr lang="en-GB" sz="2000" dirty="0">
                <a:solidFill>
                  <a:prstClr val="black"/>
                </a:solidFill>
                <a:latin typeface="Arial" panose="020B0604020202020204" pitchFamily="34" charset="0"/>
                <a:cs typeface="Arial" panose="020B0604020202020204" pitchFamily="34" charset="0"/>
              </a:rPr>
              <a:t>(Photo: Monkey business, No date.)</a:t>
            </a:r>
          </a:p>
        </p:txBody>
      </p:sp>
      <p:pic>
        <p:nvPicPr>
          <p:cNvPr id="4" name="Picture 3">
            <a:extLst>
              <a:ext uri="{FF2B5EF4-FFF2-40B4-BE49-F238E27FC236}">
                <a16:creationId xmlns:a16="http://schemas.microsoft.com/office/drawing/2014/main" id="{4512A3B4-251B-14BF-A4A1-3E5C23218765}"/>
              </a:ext>
            </a:extLst>
          </p:cNvPr>
          <p:cNvPicPr>
            <a:picLocks noChangeAspect="1"/>
          </p:cNvPicPr>
          <p:nvPr/>
        </p:nvPicPr>
        <p:blipFill>
          <a:blip r:embed="rId2"/>
          <a:stretch>
            <a:fillRect/>
          </a:stretch>
        </p:blipFill>
        <p:spPr>
          <a:xfrm>
            <a:off x="6096000" y="336198"/>
            <a:ext cx="5243986" cy="5610526"/>
          </a:xfrm>
          <a:prstGeom prst="rect">
            <a:avLst/>
          </a:prstGeom>
        </p:spPr>
      </p:pic>
      <p:sp>
        <p:nvSpPr>
          <p:cNvPr id="9" name="TextBox 8">
            <a:extLst>
              <a:ext uri="{FF2B5EF4-FFF2-40B4-BE49-F238E27FC236}">
                <a16:creationId xmlns:a16="http://schemas.microsoft.com/office/drawing/2014/main" id="{53E3AC7C-C662-7D2D-360C-9B86596EEE27}"/>
              </a:ext>
            </a:extLst>
          </p:cNvPr>
          <p:cNvSpPr txBox="1"/>
          <p:nvPr/>
        </p:nvSpPr>
        <p:spPr>
          <a:xfrm>
            <a:off x="356041" y="520159"/>
            <a:ext cx="5584224" cy="5601533"/>
          </a:xfrm>
          <a:prstGeom prst="rect">
            <a:avLst/>
          </a:prstGeom>
          <a:noFill/>
        </p:spPr>
        <p:txBody>
          <a:bodyPr wrap="square">
            <a:spAutoFit/>
          </a:bodyPr>
          <a:lstStyle/>
          <a:p>
            <a:pPr lvl="0"/>
            <a:r>
              <a:rPr lang="en-GB" sz="2000" dirty="0">
                <a:latin typeface="Arial" panose="020B0604020202020204" pitchFamily="34" charset="0"/>
                <a:cs typeface="Arial" panose="020B0604020202020204" pitchFamily="34" charset="0"/>
              </a:rPr>
              <a:t>18.4% young people exercise at least 60 min/day</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16.8% exercise for some time every day</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33% of young people walk or cycle to school</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55% of 11-16 young people old take part in organised activities outside of school</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80% of young people spend 2 hrs or more using a screen in the week and 87% at the weekend.</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8% of parents take part in vigorous activity for 75 minutes a week.</a:t>
            </a:r>
          </a:p>
          <a:p>
            <a:pPr lvl="0"/>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59% parents exercise for &gt; 2 ½ hrs a week</a:t>
            </a:r>
          </a:p>
          <a:p>
            <a:pPr lvl="0"/>
            <a:endParaRPr lang="en-GB" sz="1800" dirty="0"/>
          </a:p>
        </p:txBody>
      </p:sp>
      <p:sp>
        <p:nvSpPr>
          <p:cNvPr id="10" name="TextBox 9">
            <a:extLst>
              <a:ext uri="{FF2B5EF4-FFF2-40B4-BE49-F238E27FC236}">
                <a16:creationId xmlns:a16="http://schemas.microsoft.com/office/drawing/2014/main" id="{F97EEDA0-528F-F41B-5F5A-F0999F8FD00F}"/>
              </a:ext>
            </a:extLst>
          </p:cNvPr>
          <p:cNvSpPr txBox="1"/>
          <p:nvPr/>
        </p:nvSpPr>
        <p:spPr>
          <a:xfrm>
            <a:off x="443476" y="6096605"/>
            <a:ext cx="6183350"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(Active health Kids – Wales report, 2018, p.2)</a:t>
            </a:r>
            <a:endParaRPr lang="en-GB" sz="1100" dirty="0">
              <a:solidFill>
                <a:prstClr val="white"/>
              </a:solidFill>
              <a:latin typeface="Calibri" panose="020F0502020204030204"/>
            </a:endParaRPr>
          </a:p>
        </p:txBody>
      </p:sp>
    </p:spTree>
    <p:extLst>
      <p:ext uri="{BB962C8B-B14F-4D97-AF65-F5344CB8AC3E}">
        <p14:creationId xmlns:p14="http://schemas.microsoft.com/office/powerpoint/2010/main" val="4114286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432069-53DF-848B-3276-0E2D4FA1A0B1}"/>
              </a:ext>
            </a:extLst>
          </p:cNvPr>
          <p:cNvSpPr txBox="1"/>
          <p:nvPr/>
        </p:nvSpPr>
        <p:spPr>
          <a:xfrm>
            <a:off x="3047035" y="755330"/>
            <a:ext cx="5498268" cy="707886"/>
          </a:xfrm>
          <a:prstGeom prst="rect">
            <a:avLst/>
          </a:prstGeom>
          <a:noFill/>
        </p:spPr>
        <p:txBody>
          <a:bodyPr wrap="square">
            <a:spAutoFit/>
          </a:bodyPr>
          <a:lstStyle/>
          <a:p>
            <a:pPr defTabSz="822960">
              <a:spcAft>
                <a:spcPts val="600"/>
              </a:spcAft>
            </a:pPr>
            <a:r>
              <a:rPr lang="en-GB" sz="4000" dirty="0">
                <a:solidFill>
                  <a:prstClr val="black"/>
                </a:solidFill>
                <a:latin typeface="Calibri" panose="020F0502020204030204"/>
              </a:rPr>
              <a:t>Other causes of obesity</a:t>
            </a:r>
          </a:p>
        </p:txBody>
      </p:sp>
      <p:sp>
        <p:nvSpPr>
          <p:cNvPr id="3" name="Action Button: Help 2">
            <a:hlinkClick r:id="" action="ppaction://noaction" highlightClick="1"/>
            <a:extLst>
              <a:ext uri="{FF2B5EF4-FFF2-40B4-BE49-F238E27FC236}">
                <a16:creationId xmlns:a16="http://schemas.microsoft.com/office/drawing/2014/main" id="{C264EE51-7BB1-FFA2-A565-8C2391BA80CC}"/>
              </a:ext>
            </a:extLst>
          </p:cNvPr>
          <p:cNvSpPr/>
          <p:nvPr/>
        </p:nvSpPr>
        <p:spPr>
          <a:xfrm>
            <a:off x="2827030" y="2616663"/>
            <a:ext cx="4266311" cy="3259654"/>
          </a:xfrm>
          <a:prstGeom prst="actionButtonHelp">
            <a:avLst/>
          </a:prstGeom>
          <a:solidFill>
            <a:srgbClr val="5B9BD5">
              <a:lumMod val="75000"/>
            </a:srgbClr>
          </a:solidFill>
          <a:ln w="12700" cap="flat" cmpd="sng" algn="ctr">
            <a:solidFill>
              <a:srgbClr val="FF0000"/>
            </a:solidFill>
            <a:prstDash val="solid"/>
            <a:miter lim="800000"/>
          </a:ln>
          <a:effectLst>
            <a:softEdge rad="12700"/>
          </a:effectLst>
          <a:scene3d>
            <a:camera prst="isometricOffAxis1Right"/>
            <a:lightRig rig="threePt" dir="t"/>
          </a:scene3d>
          <a:sp3d>
            <a:bevelT prst="relaxedInset"/>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solidFill>
                  <a:srgbClr val="FF0000"/>
                </a:solid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257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CAD70-16D4-66E5-27E9-C13E7607AE0F}"/>
              </a:ext>
            </a:extLst>
          </p:cNvPr>
          <p:cNvSpPr txBox="1">
            <a:spLocks/>
          </p:cNvSpPr>
          <p:nvPr/>
        </p:nvSpPr>
        <p:spPr>
          <a:xfrm>
            <a:off x="510363" y="220468"/>
            <a:ext cx="5994608" cy="112494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Breastfeeding</a:t>
            </a:r>
          </a:p>
        </p:txBody>
      </p:sp>
      <p:pic>
        <p:nvPicPr>
          <p:cNvPr id="3" name="Picture 2" descr="Baby bottle clip art free vector in open office drawing svg jpg - Clipartix">
            <a:extLst>
              <a:ext uri="{FF2B5EF4-FFF2-40B4-BE49-F238E27FC236}">
                <a16:creationId xmlns:a16="http://schemas.microsoft.com/office/drawing/2014/main" id="{94DEF5A4-A633-9949-E952-873C92DDCA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4162" y="535506"/>
            <a:ext cx="2396824" cy="50061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6D7BC87-9854-A9A7-026E-5D2299116986}"/>
              </a:ext>
            </a:extLst>
          </p:cNvPr>
          <p:cNvSpPr txBox="1"/>
          <p:nvPr/>
        </p:nvSpPr>
        <p:spPr>
          <a:xfrm>
            <a:off x="5577840" y="5922384"/>
            <a:ext cx="5067477" cy="400110"/>
          </a:xfrm>
          <a:prstGeom prst="rect">
            <a:avLst/>
          </a:prstGeom>
          <a:noFill/>
        </p:spPr>
        <p:txBody>
          <a:bodyPr wrap="square" rtlCol="0">
            <a:spAutoFit/>
          </a:bodyPr>
          <a:lstStyle/>
          <a:p>
            <a:pPr defTabSz="694944">
              <a:spcAft>
                <a:spcPts val="600"/>
              </a:spcAft>
            </a:pPr>
            <a:r>
              <a:rPr lang="en-GB" sz="2000" dirty="0">
                <a:solidFill>
                  <a:prstClr val="black"/>
                </a:solidFill>
                <a:latin typeface="Arial" panose="020B0604020202020204" pitchFamily="34" charset="0"/>
                <a:cs typeface="Arial" panose="020B0604020202020204" pitchFamily="34" charset="0"/>
              </a:rPr>
              <a:t>Image bottle: Clipartix.com. </a:t>
            </a:r>
            <a:r>
              <a:rPr lang="en-GB" sz="2000" dirty="0" err="1">
                <a:solidFill>
                  <a:prstClr val="black"/>
                </a:solidFill>
                <a:latin typeface="Arial" panose="020B0604020202020204" pitchFamily="34" charset="0"/>
                <a:cs typeface="Arial" panose="020B0604020202020204" pitchFamily="34" charset="0"/>
              </a:rPr>
              <a:t>Clipartix.Com</a:t>
            </a:r>
            <a:r>
              <a:rPr lang="en-GB" sz="2000" dirty="0">
                <a:solidFill>
                  <a:prstClr val="black"/>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5999ED91-7EBC-76A0-CD06-3FBCAFFD3DFD}"/>
              </a:ext>
            </a:extLst>
          </p:cNvPr>
          <p:cNvSpPr txBox="1"/>
          <p:nvPr/>
        </p:nvSpPr>
        <p:spPr>
          <a:xfrm>
            <a:off x="3266335" y="3595746"/>
            <a:ext cx="5994608" cy="1041504"/>
          </a:xfrm>
          <a:prstGeom prst="rect">
            <a:avLst/>
          </a:prstGeom>
          <a:noFill/>
        </p:spPr>
        <p:txBody>
          <a:bodyPr wrap="square">
            <a:spAutoFit/>
          </a:bodyPr>
          <a:lstStyle/>
          <a:p>
            <a:pPr defTabSz="694944">
              <a:spcAft>
                <a:spcPts val="600"/>
              </a:spcAft>
            </a:pPr>
            <a:r>
              <a:rPr lang="en-GB" sz="2000" kern="100" dirty="0">
                <a:latin typeface="Arial" panose="020B0604020202020204" pitchFamily="34" charset="0"/>
                <a:cs typeface="Arial" panose="020B0604020202020204" pitchFamily="34" charset="0"/>
              </a:rPr>
              <a:t>(UNICEF, 2019, </a:t>
            </a:r>
            <a:r>
              <a:rPr lang="en-GB" sz="2000" kern="100" dirty="0" err="1">
                <a:latin typeface="Arial" panose="020B0604020202020204" pitchFamily="34" charset="0"/>
                <a:cs typeface="Arial" panose="020B0604020202020204" pitchFamily="34" charset="0"/>
              </a:rPr>
              <a:t>n.p.</a:t>
            </a:r>
            <a:r>
              <a:rPr lang="en-GB" sz="2000" kern="100" dirty="0">
                <a:latin typeface="Arial" panose="020B0604020202020204" pitchFamily="34" charset="0"/>
                <a:cs typeface="Arial" panose="020B0604020202020204" pitchFamily="34" charset="0"/>
              </a:rPr>
              <a:t>)</a:t>
            </a:r>
          </a:p>
          <a:p>
            <a:pPr defTabSz="694944">
              <a:spcAft>
                <a:spcPts val="600"/>
              </a:spcAft>
            </a:pPr>
            <a:endParaRPr lang="en-GB" sz="1368" b="1" dirty="0">
              <a:solidFill>
                <a:srgbClr val="1E1E1E"/>
              </a:solidFill>
              <a:latin typeface="Roboto" panose="02000000000000000000" pitchFamily="2" charset="0"/>
            </a:endParaRPr>
          </a:p>
          <a:p>
            <a:pPr>
              <a:spcAft>
                <a:spcPts val="600"/>
              </a:spcAft>
            </a:pPr>
            <a:endParaRPr lang="en-GB" b="1" dirty="0">
              <a:solidFill>
                <a:srgbClr val="1E1E1E"/>
              </a:solidFill>
              <a:latin typeface="Roboto" panose="02000000000000000000" pitchFamily="2" charset="0"/>
            </a:endParaRPr>
          </a:p>
        </p:txBody>
      </p:sp>
      <p:sp>
        <p:nvSpPr>
          <p:cNvPr id="7" name="TextBox 6">
            <a:extLst>
              <a:ext uri="{FF2B5EF4-FFF2-40B4-BE49-F238E27FC236}">
                <a16:creationId xmlns:a16="http://schemas.microsoft.com/office/drawing/2014/main" id="{5B18D5C4-23E0-B45F-8B8D-37CF3985B7E1}"/>
              </a:ext>
            </a:extLst>
          </p:cNvPr>
          <p:cNvSpPr txBox="1"/>
          <p:nvPr/>
        </p:nvSpPr>
        <p:spPr>
          <a:xfrm>
            <a:off x="510362" y="2028677"/>
            <a:ext cx="5067477" cy="1323439"/>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 World Health Organization (WHO) study of 16 countries across Europe has found that breastfeeding can cut the chances of a child becoming obese by up to 25%.</a:t>
            </a:r>
          </a:p>
        </p:txBody>
      </p:sp>
    </p:spTree>
    <p:extLst>
      <p:ext uri="{BB962C8B-B14F-4D97-AF65-F5344CB8AC3E}">
        <p14:creationId xmlns:p14="http://schemas.microsoft.com/office/powerpoint/2010/main" val="146548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lipart Sleep">
            <a:extLst>
              <a:ext uri="{FF2B5EF4-FFF2-40B4-BE49-F238E27FC236}">
                <a16:creationId xmlns:a16="http://schemas.microsoft.com/office/drawing/2014/main" id="{F7E5B5BD-21B9-A54B-3E59-49DD679416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41545" y="669205"/>
            <a:ext cx="4898636" cy="55195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9A64F8D-901D-B68B-1F96-C17EB0819699}"/>
              </a:ext>
            </a:extLst>
          </p:cNvPr>
          <p:cNvSpPr txBox="1"/>
          <p:nvPr/>
        </p:nvSpPr>
        <p:spPr>
          <a:xfrm>
            <a:off x="862965" y="1797784"/>
            <a:ext cx="4737735" cy="1938992"/>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Shortened sleep has emerged as a significant risk factor for adolescent obesity.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Duraccio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Krietsch</a:t>
            </a:r>
            <a:r>
              <a:rPr lang="en-GB" sz="2000" dirty="0">
                <a:latin typeface="Arial" panose="020B0604020202020204" pitchFamily="34" charset="0"/>
                <a:cs typeface="Arial" panose="020B0604020202020204" pitchFamily="34" charset="0"/>
              </a:rPr>
              <a:t>, Zhang et al.,2020, p.1).</a:t>
            </a:r>
          </a:p>
        </p:txBody>
      </p:sp>
      <p:sp>
        <p:nvSpPr>
          <p:cNvPr id="6" name="TextBox 5">
            <a:extLst>
              <a:ext uri="{FF2B5EF4-FFF2-40B4-BE49-F238E27FC236}">
                <a16:creationId xmlns:a16="http://schemas.microsoft.com/office/drawing/2014/main" id="{2F237367-8FB9-7025-D02F-8783A60842F5}"/>
              </a:ext>
            </a:extLst>
          </p:cNvPr>
          <p:cNvSpPr txBox="1"/>
          <p:nvPr/>
        </p:nvSpPr>
        <p:spPr>
          <a:xfrm>
            <a:off x="357187" y="453546"/>
            <a:ext cx="6115050" cy="461665"/>
          </a:xfrm>
          <a:prstGeom prst="rect">
            <a:avLst/>
          </a:prstGeom>
          <a:noFill/>
        </p:spPr>
        <p:txBody>
          <a:bodyPr wrap="square">
            <a:spAutoFit/>
          </a:bodyPr>
          <a:lstStyle/>
          <a:p>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Sleep</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Deprivation</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36B46EA-47C8-BA3A-B553-CC9B01626BF5}"/>
              </a:ext>
            </a:extLst>
          </p:cNvPr>
          <p:cNvSpPr txBox="1"/>
          <p:nvPr/>
        </p:nvSpPr>
        <p:spPr>
          <a:xfrm>
            <a:off x="5600700" y="6204399"/>
            <a:ext cx="4810611" cy="400110"/>
          </a:xfrm>
          <a:prstGeom prst="rect">
            <a:avLst/>
          </a:prstGeom>
          <a:noFill/>
        </p:spPr>
        <p:txBody>
          <a:bodyPr wrap="square" rtlCol="0">
            <a:spAutoFit/>
          </a:bodyPr>
          <a:lstStyle/>
          <a:p>
            <a:pPr>
              <a:spcAft>
                <a:spcPts val="600"/>
              </a:spcAft>
            </a:pPr>
            <a:r>
              <a:rPr lang="en-GB" sz="2000" dirty="0">
                <a:solidFill>
                  <a:prstClr val="black"/>
                </a:solidFill>
                <a:latin typeface="Arial" panose="020B0604020202020204" pitchFamily="34" charset="0"/>
                <a:cs typeface="Arial" panose="020B0604020202020204" pitchFamily="34" charset="0"/>
              </a:rPr>
              <a:t>Image sleeping person: Clipart Library</a:t>
            </a:r>
            <a:r>
              <a:rPr lang="en-GB" dirty="0">
                <a:solidFill>
                  <a:prstClr val="black"/>
                </a:solidFill>
                <a:latin typeface="Calibri" panose="020F0502020204030204"/>
              </a:rPr>
              <a:t>.</a:t>
            </a:r>
          </a:p>
        </p:txBody>
      </p:sp>
    </p:spTree>
    <p:extLst>
      <p:ext uri="{BB962C8B-B14F-4D97-AF65-F5344CB8AC3E}">
        <p14:creationId xmlns:p14="http://schemas.microsoft.com/office/powerpoint/2010/main" val="2305366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Pin on Clipart">
            <a:extLst>
              <a:ext uri="{FF2B5EF4-FFF2-40B4-BE49-F238E27FC236}">
                <a16:creationId xmlns:a16="http://schemas.microsoft.com/office/drawing/2014/main" id="{CF75BE9C-0872-8ADE-3A1F-7DC4995FC3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8024" y="405887"/>
            <a:ext cx="4753220" cy="545534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F5A3415-2ECF-4D80-2CD8-B009305F5A95}"/>
              </a:ext>
            </a:extLst>
          </p:cNvPr>
          <p:cNvSpPr txBox="1"/>
          <p:nvPr/>
        </p:nvSpPr>
        <p:spPr>
          <a:xfrm>
            <a:off x="5684520" y="5946774"/>
            <a:ext cx="5501268"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Image of woman on scales: Pinterest.co.uk</a:t>
            </a:r>
          </a:p>
        </p:txBody>
      </p:sp>
      <p:sp>
        <p:nvSpPr>
          <p:cNvPr id="4" name="TextBox 3">
            <a:extLst>
              <a:ext uri="{FF2B5EF4-FFF2-40B4-BE49-F238E27FC236}">
                <a16:creationId xmlns:a16="http://schemas.microsoft.com/office/drawing/2014/main" id="{7A6907DF-D53F-5B7D-4AAA-1090F81D877D}"/>
              </a:ext>
            </a:extLst>
          </p:cNvPr>
          <p:cNvSpPr txBox="1"/>
          <p:nvPr/>
        </p:nvSpPr>
        <p:spPr>
          <a:xfrm>
            <a:off x="535861" y="1797784"/>
            <a:ext cx="4401899" cy="1631216"/>
          </a:xfrm>
          <a:prstGeom prst="rect">
            <a:avLst/>
          </a:prstGeom>
          <a:noFill/>
        </p:spPr>
        <p:txBody>
          <a:bodyPr wrap="square">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Several studies have confirmed that children of overweight mothers had a higher likelihood of becoming overweight or obese at 2 years of age. </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7B60001-3056-4FF2-50C5-D3CEA545836C}"/>
              </a:ext>
            </a:extLst>
          </p:cNvPr>
          <p:cNvSpPr txBox="1"/>
          <p:nvPr/>
        </p:nvSpPr>
        <p:spPr>
          <a:xfrm>
            <a:off x="316299" y="477395"/>
            <a:ext cx="5199321" cy="46166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rPr>
              <a:t>Overweight mothers</a:t>
            </a:r>
          </a:p>
        </p:txBody>
      </p:sp>
      <p:sp>
        <p:nvSpPr>
          <p:cNvPr id="6" name="TextBox 5">
            <a:extLst>
              <a:ext uri="{FF2B5EF4-FFF2-40B4-BE49-F238E27FC236}">
                <a16:creationId xmlns:a16="http://schemas.microsoft.com/office/drawing/2014/main" id="{FDFE6DD4-0EE7-E098-0642-CE9BAB55950E}"/>
              </a:ext>
            </a:extLst>
          </p:cNvPr>
          <p:cNvSpPr txBox="1"/>
          <p:nvPr/>
        </p:nvSpPr>
        <p:spPr>
          <a:xfrm>
            <a:off x="1960756" y="3949170"/>
            <a:ext cx="3443668" cy="677108"/>
          </a:xfrm>
          <a:prstGeom prst="rect">
            <a:avLst/>
          </a:prstGeom>
          <a:noFill/>
        </p:spPr>
        <p:txBody>
          <a:bodyPr wrap="square" rtlCol="0">
            <a:spAutoFit/>
          </a:bodyPr>
          <a:lstStyle/>
          <a:p>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.(Field and Kitos, 2009,p.45</a:t>
            </a:r>
            <a:r>
              <a:rPr lang="en-GB" sz="1350" kern="100" dirty="0">
                <a:solidFill>
                  <a:prstClr val="black"/>
                </a:solidFill>
                <a:latin typeface="Arial" panose="020B0604020202020204" pitchFamily="34" charset="0"/>
                <a:ea typeface="Calibri" panose="020F0502020204030204" pitchFamily="34" charset="0"/>
                <a:cs typeface="Arial" panose="020B0604020202020204" pitchFamily="34" charset="0"/>
              </a:rPr>
              <a:t>)</a:t>
            </a:r>
          </a:p>
          <a:p>
            <a:endParaRPr lang="en-GB" dirty="0">
              <a:solidFill>
                <a:prstClr val="black"/>
              </a:solidFill>
              <a:latin typeface="Calibri" panose="020F0502020204030204"/>
            </a:endParaRPr>
          </a:p>
        </p:txBody>
      </p:sp>
    </p:spTree>
    <p:extLst>
      <p:ext uri="{BB962C8B-B14F-4D97-AF65-F5344CB8AC3E}">
        <p14:creationId xmlns:p14="http://schemas.microsoft.com/office/powerpoint/2010/main" val="2900147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A933EA-127D-161F-18B0-D44649D88612}"/>
              </a:ext>
            </a:extLst>
          </p:cNvPr>
          <p:cNvPicPr>
            <a:picLocks noChangeAspect="1"/>
          </p:cNvPicPr>
          <p:nvPr/>
        </p:nvPicPr>
        <p:blipFill rotWithShape="1">
          <a:blip r:embed="rId2"/>
          <a:srcRect l="4873" r="4048" b="5562"/>
          <a:stretch/>
        </p:blipFill>
        <p:spPr>
          <a:xfrm>
            <a:off x="780176" y="280918"/>
            <a:ext cx="9437615" cy="5520112"/>
          </a:xfrm>
          <a:prstGeom prst="rect">
            <a:avLst/>
          </a:prstGeom>
        </p:spPr>
      </p:pic>
      <p:sp>
        <p:nvSpPr>
          <p:cNvPr id="4" name="TextBox 3">
            <a:extLst>
              <a:ext uri="{FF2B5EF4-FFF2-40B4-BE49-F238E27FC236}">
                <a16:creationId xmlns:a16="http://schemas.microsoft.com/office/drawing/2014/main" id="{17D92EBD-F6C5-53B0-5BF3-3EA8D1829921}"/>
              </a:ext>
            </a:extLst>
          </p:cNvPr>
          <p:cNvSpPr txBox="1"/>
          <p:nvPr/>
        </p:nvSpPr>
        <p:spPr>
          <a:xfrm>
            <a:off x="3038475" y="5801030"/>
            <a:ext cx="6115050" cy="40011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Welsh Government, 2021, p. 13)</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1731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D3C1B5-6A9C-6AC4-6D97-8E78E53D9CC6}"/>
              </a:ext>
            </a:extLst>
          </p:cNvPr>
          <p:cNvSpPr txBox="1"/>
          <p:nvPr/>
        </p:nvSpPr>
        <p:spPr>
          <a:xfrm>
            <a:off x="3647209" y="1610591"/>
            <a:ext cx="4353791" cy="369332"/>
          </a:xfrm>
          <a:prstGeom prst="rect">
            <a:avLst/>
          </a:prstGeom>
          <a:noFill/>
        </p:spPr>
        <p:txBody>
          <a:bodyPr wrap="square" rtlCol="0">
            <a:spAutoFit/>
          </a:bodyPr>
          <a:lstStyle/>
          <a:p>
            <a:r>
              <a:rPr lang="en-GB" dirty="0"/>
              <a:t>Vickie</a:t>
            </a:r>
          </a:p>
        </p:txBody>
      </p:sp>
    </p:spTree>
    <p:extLst>
      <p:ext uri="{BB962C8B-B14F-4D97-AF65-F5344CB8AC3E}">
        <p14:creationId xmlns:p14="http://schemas.microsoft.com/office/powerpoint/2010/main" val="4293371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hamburger with lettuce and tomato&#10;&#10;Description automatically generated with low confidence">
            <a:extLst>
              <a:ext uri="{FF2B5EF4-FFF2-40B4-BE49-F238E27FC236}">
                <a16:creationId xmlns:a16="http://schemas.microsoft.com/office/drawing/2014/main" id="{D12831E6-732A-3C2C-1F12-ED75801BDD57}"/>
              </a:ext>
            </a:extLst>
          </p:cNvPr>
          <p:cNvPicPr>
            <a:picLocks noChangeAspect="1"/>
          </p:cNvPicPr>
          <p:nvPr/>
        </p:nvPicPr>
        <p:blipFill>
          <a:blip r:embed="rId2">
            <a:alphaModFix amt="67000"/>
            <a:extLst>
              <a:ext uri="{28A0092B-C50C-407E-A947-70E740481C1C}">
                <a14:useLocalDpi xmlns:a14="http://schemas.microsoft.com/office/drawing/2010/main" val="0"/>
              </a:ext>
            </a:extLst>
          </a:blip>
          <a:stretch>
            <a:fillRect/>
          </a:stretch>
        </p:blipFill>
        <p:spPr>
          <a:xfrm>
            <a:off x="6094476" y="2539186"/>
            <a:ext cx="5479370" cy="3553501"/>
          </a:xfrm>
          <a:prstGeom prst="rect">
            <a:avLst/>
          </a:prstGeom>
        </p:spPr>
      </p:pic>
      <p:sp>
        <p:nvSpPr>
          <p:cNvPr id="6" name="Title 1">
            <a:extLst>
              <a:ext uri="{FF2B5EF4-FFF2-40B4-BE49-F238E27FC236}">
                <a16:creationId xmlns:a16="http://schemas.microsoft.com/office/drawing/2014/main" id="{474BF1DD-4B75-C109-F579-95AF5E8A87FC}"/>
              </a:ext>
            </a:extLst>
          </p:cNvPr>
          <p:cNvSpPr txBox="1">
            <a:spLocks/>
          </p:cNvSpPr>
          <p:nvPr/>
        </p:nvSpPr>
        <p:spPr>
          <a:xfrm>
            <a:off x="223262" y="112860"/>
            <a:ext cx="5769918" cy="1764578"/>
          </a:xfrm>
          <a:prstGeom prst="rect">
            <a:avLst/>
          </a:prstGeom>
          <a:solidFill>
            <a:srgbClr val="92D050"/>
          </a:solidFill>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07000"/>
              </a:lnSpc>
              <a:spcAft>
                <a:spcPts val="800"/>
              </a:spcAft>
            </a:pPr>
            <a:r>
              <a:rPr lang="en-GB" sz="2000" kern="100" dirty="0">
                <a:latin typeface="Arial" panose="020B0604020202020204" pitchFamily="34" charset="0"/>
                <a:ea typeface="Calibri" panose="020F0502020204030204" pitchFamily="34" charset="0"/>
                <a:cs typeface="Arial" panose="020B0604020202020204" pitchFamily="34" charset="0"/>
              </a:rPr>
              <a:t>“</a:t>
            </a:r>
            <a:r>
              <a:rPr lang="en-GB" sz="2000" b="1" kern="100" dirty="0">
                <a:latin typeface="Arial" panose="020B0604020202020204" pitchFamily="34" charset="0"/>
                <a:ea typeface="Calibri" panose="020F0502020204030204" pitchFamily="34" charset="0"/>
                <a:cs typeface="Arial" panose="020B0604020202020204" pitchFamily="34" charset="0"/>
              </a:rPr>
              <a:t>A comprehensive discussion of physical activity, sedentary activity and dietary patterns without inclusion of parents would be incomplete</a:t>
            </a:r>
            <a:r>
              <a:rPr lang="en-GB" sz="2000" kern="100"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2000" kern="100" dirty="0">
                <a:latin typeface="Arial" panose="020B0604020202020204" pitchFamily="34" charset="0"/>
                <a:ea typeface="Calibri" panose="020F0502020204030204" pitchFamily="34" charset="0"/>
                <a:cs typeface="Arial" panose="020B0604020202020204" pitchFamily="34" charset="0"/>
              </a:rPr>
              <a:t>(</a:t>
            </a:r>
            <a:r>
              <a:rPr lang="en-GB" sz="2000" kern="100" dirty="0" err="1">
                <a:latin typeface="Arial" panose="020B0604020202020204" pitchFamily="34" charset="0"/>
                <a:ea typeface="Calibri" panose="020F0502020204030204" pitchFamily="34" charset="0"/>
                <a:cs typeface="Arial" panose="020B0604020202020204" pitchFamily="34" charset="0"/>
              </a:rPr>
              <a:t>Salis</a:t>
            </a:r>
            <a:r>
              <a:rPr lang="en-GB" sz="2000" kern="100" dirty="0">
                <a:latin typeface="Arial" panose="020B0604020202020204" pitchFamily="34" charset="0"/>
                <a:ea typeface="Calibri" panose="020F0502020204030204" pitchFamily="34" charset="0"/>
                <a:cs typeface="Arial" panose="020B0604020202020204" pitchFamily="34" charset="0"/>
              </a:rPr>
              <a:t>, Rosenberg and Kerr,2009, p.38), </a:t>
            </a:r>
          </a:p>
        </p:txBody>
      </p:sp>
      <p:sp>
        <p:nvSpPr>
          <p:cNvPr id="7" name="Content Placeholder 2">
            <a:extLst>
              <a:ext uri="{FF2B5EF4-FFF2-40B4-BE49-F238E27FC236}">
                <a16:creationId xmlns:a16="http://schemas.microsoft.com/office/drawing/2014/main" id="{51E1598C-8544-0AD7-1A22-CA59E9A799D3}"/>
              </a:ext>
            </a:extLst>
          </p:cNvPr>
          <p:cNvSpPr txBox="1">
            <a:spLocks/>
          </p:cNvSpPr>
          <p:nvPr/>
        </p:nvSpPr>
        <p:spPr>
          <a:xfrm>
            <a:off x="6094477" y="2403227"/>
            <a:ext cx="5479370" cy="2989066"/>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endParaRPr kumimoji="0" lang="en-GB" sz="172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ctr"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1" i="1"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Main Meals</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Carrot, cumin and kidney bean burgers =£0.73</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4 brown bread rolls                                 =£0.37</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250g Home-made coleslaw                    =£0.30</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Side salad                                               =£0.30 </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4 medium baked potatoes                      =£0.22</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t>
            </a:r>
            <a:r>
              <a:rPr kumimoji="0" lang="en-GB" sz="80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Total  = £1.92</a:t>
            </a: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endParaRPr kumimoji="0" lang="en-GB" sz="172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l" defTabSz="786384" rtl="0" eaLnBrk="1" fontAlgn="auto" latinLnBrk="0" hangingPunct="1">
              <a:lnSpc>
                <a:spcPct val="90000"/>
              </a:lnSpc>
              <a:spcBef>
                <a:spcPts val="860"/>
              </a:spcBef>
              <a:spcAft>
                <a:spcPts val="0"/>
              </a:spcAft>
              <a:buClrTx/>
              <a:buSzTx/>
              <a:buFont typeface="Arial" panose="020B0604020202020204" pitchFamily="34" charset="0"/>
              <a:buNone/>
              <a:tabLst/>
              <a:defRPr/>
            </a:pPr>
            <a:endParaRPr kumimoji="0" lang="en-GB" sz="2408"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pic>
        <p:nvPicPr>
          <p:cNvPr id="9" name="Picture 8" descr="A picture containing text, indoor, drink, cluttered&#10;&#10;Description automatically generated">
            <a:extLst>
              <a:ext uri="{FF2B5EF4-FFF2-40B4-BE49-F238E27FC236}">
                <a16:creationId xmlns:a16="http://schemas.microsoft.com/office/drawing/2014/main" id="{FC671478-80AA-9494-03E8-184FB89E838D}"/>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5216" t="6484" r="16180" b="2"/>
          <a:stretch/>
        </p:blipFill>
        <p:spPr>
          <a:xfrm>
            <a:off x="223261" y="1984444"/>
            <a:ext cx="5580563" cy="4108243"/>
          </a:xfrm>
          <a:prstGeom prst="rect">
            <a:avLst/>
          </a:prstGeom>
        </p:spPr>
      </p:pic>
      <p:pic>
        <p:nvPicPr>
          <p:cNvPr id="10" name="Picture 9" descr="A picture containing food, dish, meal, several&#10;&#10;Description automatically generated">
            <a:extLst>
              <a:ext uri="{FF2B5EF4-FFF2-40B4-BE49-F238E27FC236}">
                <a16:creationId xmlns:a16="http://schemas.microsoft.com/office/drawing/2014/main" id="{AED26744-1CE2-C34E-3706-9DF4963F6723}"/>
              </a:ext>
            </a:extLst>
          </p:cNvPr>
          <p:cNvPicPr>
            <a:picLocks noChangeAspect="1"/>
          </p:cNvPicPr>
          <p:nvPr/>
        </p:nvPicPr>
        <p:blipFill>
          <a:blip r:embed="rId4">
            <a:alphaModFix amt="52000"/>
            <a:extLst>
              <a:ext uri="{28A0092B-C50C-407E-A947-70E740481C1C}">
                <a14:useLocalDpi xmlns:a14="http://schemas.microsoft.com/office/drawing/2010/main" val="0"/>
              </a:ext>
            </a:extLst>
          </a:blip>
          <a:stretch>
            <a:fillRect/>
          </a:stretch>
        </p:blipFill>
        <p:spPr>
          <a:xfrm>
            <a:off x="6094476" y="109085"/>
            <a:ext cx="5479370" cy="2336562"/>
          </a:xfrm>
          <a:prstGeom prst="rect">
            <a:avLst/>
          </a:prstGeom>
        </p:spPr>
      </p:pic>
      <p:sp>
        <p:nvSpPr>
          <p:cNvPr id="11" name="TextBox 10">
            <a:extLst>
              <a:ext uri="{FF2B5EF4-FFF2-40B4-BE49-F238E27FC236}">
                <a16:creationId xmlns:a16="http://schemas.microsoft.com/office/drawing/2014/main" id="{811DEB3A-BD5B-C95D-6D5F-F129DC22680C}"/>
              </a:ext>
            </a:extLst>
          </p:cNvPr>
          <p:cNvSpPr txBox="1"/>
          <p:nvPr/>
        </p:nvSpPr>
        <p:spPr>
          <a:xfrm>
            <a:off x="6097525" y="202624"/>
            <a:ext cx="5577618" cy="1523494"/>
          </a:xfrm>
          <a:prstGeom prst="rect">
            <a:avLst/>
          </a:prstGeom>
          <a:noFill/>
        </p:spPr>
        <p:txBody>
          <a:bodyPr wrap="square" rtlCol="0">
            <a:spAutoFit/>
          </a:bodyPr>
          <a:lstStyle/>
          <a:p>
            <a:pPr algn="ctr" defTabSz="786384">
              <a:spcAft>
                <a:spcPts val="600"/>
              </a:spcAft>
            </a:pPr>
            <a:r>
              <a:rPr lang="en-GB" sz="2000" b="1" i="1" dirty="0">
                <a:solidFill>
                  <a:prstClr val="black"/>
                </a:solidFill>
                <a:latin typeface="Arial" panose="020B0604020202020204" pitchFamily="34" charset="0"/>
                <a:cs typeface="Arial" panose="020B0604020202020204" pitchFamily="34" charset="0"/>
              </a:rPr>
              <a:t>Snacks/ lunch boxes</a:t>
            </a:r>
          </a:p>
          <a:p>
            <a:pPr defTabSz="786384">
              <a:spcAft>
                <a:spcPts val="600"/>
              </a:spcAft>
            </a:pPr>
            <a:r>
              <a:rPr lang="en-GB" sz="2000" dirty="0">
                <a:solidFill>
                  <a:prstClr val="black"/>
                </a:solidFill>
                <a:latin typeface="Arial" panose="020B0604020202020204" pitchFamily="34" charset="0"/>
                <a:cs typeface="Arial" panose="020B0604020202020204" pitchFamily="34" charset="0"/>
              </a:rPr>
              <a:t>Cheeky Corn Fritters                                =£1.10</a:t>
            </a:r>
          </a:p>
          <a:p>
            <a:pPr defTabSz="786384">
              <a:spcAft>
                <a:spcPts val="600"/>
              </a:spcAft>
            </a:pPr>
            <a:r>
              <a:rPr lang="en-GB" sz="2000" dirty="0">
                <a:solidFill>
                  <a:prstClr val="black"/>
                </a:solidFill>
                <a:latin typeface="Arial" panose="020B0604020202020204" pitchFamily="34" charset="0"/>
                <a:cs typeface="Arial" panose="020B0604020202020204" pitchFamily="34" charset="0"/>
              </a:rPr>
              <a:t>Chickpea, carrot and coriander falafels =£0.90</a:t>
            </a:r>
            <a:endParaRPr lang="en-GB" sz="2000" b="1" dirty="0">
              <a:solidFill>
                <a:prstClr val="black"/>
              </a:solidFill>
              <a:latin typeface="Arial" panose="020B0604020202020204" pitchFamily="34" charset="0"/>
              <a:cs typeface="Arial" panose="020B0604020202020204" pitchFamily="34" charset="0"/>
            </a:endParaRPr>
          </a:p>
          <a:p>
            <a:pPr>
              <a:spcAft>
                <a:spcPts val="600"/>
              </a:spcAft>
            </a:pPr>
            <a:endParaRPr lang="en-GB" b="1" dirty="0">
              <a:solidFill>
                <a:prstClr val="black"/>
              </a:solidFill>
              <a:latin typeface="Calibri" panose="020F0502020204030204"/>
            </a:endParaRPr>
          </a:p>
        </p:txBody>
      </p:sp>
      <p:sp>
        <p:nvSpPr>
          <p:cNvPr id="12" name="TextBox 11">
            <a:extLst>
              <a:ext uri="{FF2B5EF4-FFF2-40B4-BE49-F238E27FC236}">
                <a16:creationId xmlns:a16="http://schemas.microsoft.com/office/drawing/2014/main" id="{C74A79C1-AE6C-C3BE-09D2-30B8680C4563}"/>
              </a:ext>
            </a:extLst>
          </p:cNvPr>
          <p:cNvSpPr txBox="1"/>
          <p:nvPr/>
        </p:nvSpPr>
        <p:spPr>
          <a:xfrm>
            <a:off x="6293500" y="6186226"/>
            <a:ext cx="5784252"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(Monroe, 2014, pp. 63-69; Monroe, 2019, p. 29) </a:t>
            </a:r>
          </a:p>
        </p:txBody>
      </p:sp>
      <p:sp>
        <p:nvSpPr>
          <p:cNvPr id="13" name="TextBox 12">
            <a:extLst>
              <a:ext uri="{FF2B5EF4-FFF2-40B4-BE49-F238E27FC236}">
                <a16:creationId xmlns:a16="http://schemas.microsoft.com/office/drawing/2014/main" id="{4496881C-D391-C3F5-E5F2-9AEC815C6F6D}"/>
              </a:ext>
            </a:extLst>
          </p:cNvPr>
          <p:cNvSpPr txBox="1"/>
          <p:nvPr/>
        </p:nvSpPr>
        <p:spPr>
          <a:xfrm>
            <a:off x="317939" y="6199693"/>
            <a:ext cx="5580563"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(Photograph of cook-books – N. Sutton, 2023a)</a:t>
            </a:r>
          </a:p>
        </p:txBody>
      </p:sp>
    </p:spTree>
    <p:extLst>
      <p:ext uri="{BB962C8B-B14F-4D97-AF65-F5344CB8AC3E}">
        <p14:creationId xmlns:p14="http://schemas.microsoft.com/office/powerpoint/2010/main" val="1422261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F1EED2-9FC2-046E-5452-D09924F16B84}"/>
              </a:ext>
            </a:extLst>
          </p:cNvPr>
          <p:cNvPicPr>
            <a:picLocks noChangeAspect="1"/>
          </p:cNvPicPr>
          <p:nvPr/>
        </p:nvPicPr>
        <p:blipFill>
          <a:blip r:embed="rId2"/>
          <a:stretch>
            <a:fillRect/>
          </a:stretch>
        </p:blipFill>
        <p:spPr>
          <a:xfrm>
            <a:off x="3404681" y="19186"/>
            <a:ext cx="8200417" cy="6760993"/>
          </a:xfrm>
          <a:prstGeom prst="rect">
            <a:avLst/>
          </a:prstGeom>
        </p:spPr>
      </p:pic>
      <p:pic>
        <p:nvPicPr>
          <p:cNvPr id="3" name="Picture 2">
            <a:extLst>
              <a:ext uri="{FF2B5EF4-FFF2-40B4-BE49-F238E27FC236}">
                <a16:creationId xmlns:a16="http://schemas.microsoft.com/office/drawing/2014/main" id="{3742C2D9-BF95-3EFB-FA26-E1B8DBDE279B}"/>
              </a:ext>
            </a:extLst>
          </p:cNvPr>
          <p:cNvPicPr>
            <a:picLocks noChangeAspect="1"/>
          </p:cNvPicPr>
          <p:nvPr/>
        </p:nvPicPr>
        <p:blipFill>
          <a:blip r:embed="rId3"/>
          <a:stretch>
            <a:fillRect/>
          </a:stretch>
        </p:blipFill>
        <p:spPr>
          <a:xfrm>
            <a:off x="162560" y="192468"/>
            <a:ext cx="3164300" cy="6004051"/>
          </a:xfrm>
          <a:prstGeom prst="rect">
            <a:avLst/>
          </a:prstGeom>
        </p:spPr>
      </p:pic>
      <p:sp>
        <p:nvSpPr>
          <p:cNvPr id="4" name="TextBox 3">
            <a:extLst>
              <a:ext uri="{FF2B5EF4-FFF2-40B4-BE49-F238E27FC236}">
                <a16:creationId xmlns:a16="http://schemas.microsoft.com/office/drawing/2014/main" id="{A6907829-7A49-76F7-ACD8-D20D757C2F85}"/>
              </a:ext>
            </a:extLst>
          </p:cNvPr>
          <p:cNvSpPr txBox="1"/>
          <p:nvPr/>
        </p:nvSpPr>
        <p:spPr>
          <a:xfrm>
            <a:off x="325120" y="6289040"/>
            <a:ext cx="2773680"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(NHS Trust, </a:t>
            </a:r>
            <a:r>
              <a:rPr lang="en-GB" sz="2000" dirty="0" err="1">
                <a:solidFill>
                  <a:prstClr val="black"/>
                </a:solidFill>
                <a:latin typeface="Arial" panose="020B0604020202020204" pitchFamily="34" charset="0"/>
                <a:cs typeface="Arial" panose="020B0604020202020204" pitchFamily="34" charset="0"/>
              </a:rPr>
              <a:t>nd</a:t>
            </a:r>
            <a:r>
              <a:rPr lang="en-GB" sz="2000" dirty="0">
                <a:solidFill>
                  <a:prstClr val="black"/>
                </a:solidFill>
                <a:latin typeface="Arial" panose="020B0604020202020204" pitchFamily="34" charset="0"/>
                <a:cs typeface="Arial" panose="020B0604020202020204" pitchFamily="34" charset="0"/>
              </a:rPr>
              <a:t>, np.)</a:t>
            </a:r>
          </a:p>
        </p:txBody>
      </p:sp>
      <p:sp>
        <p:nvSpPr>
          <p:cNvPr id="5" name="TextBox 4">
            <a:extLst>
              <a:ext uri="{FF2B5EF4-FFF2-40B4-BE49-F238E27FC236}">
                <a16:creationId xmlns:a16="http://schemas.microsoft.com/office/drawing/2014/main" id="{8C5F51F3-6F64-F421-8DE9-98C413131AF7}"/>
              </a:ext>
            </a:extLst>
          </p:cNvPr>
          <p:cNvSpPr txBox="1"/>
          <p:nvPr/>
        </p:nvSpPr>
        <p:spPr>
          <a:xfrm>
            <a:off x="4408098" y="6196519"/>
            <a:ext cx="6155628" cy="400110"/>
          </a:xfrm>
          <a:prstGeom prst="rect">
            <a:avLst/>
          </a:prstGeom>
          <a:noFill/>
        </p:spPr>
        <p:txBody>
          <a:bodyPr wrap="square" rtlCol="0">
            <a:spAutoFit/>
          </a:bodyPr>
          <a:lstStyle/>
          <a:p>
            <a:r>
              <a:rPr lang="en-GB" sz="2000" kern="100" dirty="0">
                <a:solidFill>
                  <a:srgbClr val="000000"/>
                </a:solidFill>
                <a:latin typeface="Arial" panose="020B0604020202020204" pitchFamily="34" charset="0"/>
                <a:ea typeface="Calibri" panose="020F0502020204030204" pitchFamily="34" charset="0"/>
                <a:cs typeface="Arial" panose="020B0604020202020204" pitchFamily="34" charset="0"/>
              </a:rPr>
              <a:t>(Abdallah, Main, People and Rees, G. 2014, p. 9) </a:t>
            </a:r>
            <a:endParaRPr lang="en-GB" sz="2000" dirty="0">
              <a:solidFill>
                <a:prstClr val="black"/>
              </a:solidFill>
              <a:latin typeface="Calibri" panose="020F0502020204030204"/>
            </a:endParaRPr>
          </a:p>
        </p:txBody>
      </p:sp>
    </p:spTree>
    <p:extLst>
      <p:ext uri="{BB962C8B-B14F-4D97-AF65-F5344CB8AC3E}">
        <p14:creationId xmlns:p14="http://schemas.microsoft.com/office/powerpoint/2010/main" val="405774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88B2-7147-90F7-7261-291605041180}"/>
              </a:ext>
            </a:extLst>
          </p:cNvPr>
          <p:cNvSpPr txBox="1">
            <a:spLocks/>
          </p:cNvSpPr>
          <p:nvPr/>
        </p:nvSpPr>
        <p:spPr>
          <a:xfrm>
            <a:off x="5636029" y="361583"/>
            <a:ext cx="6106909" cy="1134319"/>
          </a:xfrm>
          <a:prstGeom prst="rect">
            <a:avLst/>
          </a:prstGeom>
          <a:ln w="57150">
            <a:solidFill>
              <a:sysClr val="windowText" lastClr="000000"/>
            </a:solidFill>
          </a:ln>
          <a:effectLst>
            <a:innerShdw blurRad="114300">
              <a:prstClr val="black"/>
            </a:innerShdw>
          </a:effectLst>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77724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Social Learning and Self efficacy. </a:t>
            </a:r>
          </a:p>
        </p:txBody>
      </p:sp>
      <p:sp>
        <p:nvSpPr>
          <p:cNvPr id="3" name="Content Placeholder 2">
            <a:extLst>
              <a:ext uri="{FF2B5EF4-FFF2-40B4-BE49-F238E27FC236}">
                <a16:creationId xmlns:a16="http://schemas.microsoft.com/office/drawing/2014/main" id="{F344D4B3-08F0-A6B6-44DB-716C6D66AF8E}"/>
              </a:ext>
            </a:extLst>
          </p:cNvPr>
          <p:cNvSpPr txBox="1">
            <a:spLocks/>
          </p:cNvSpPr>
          <p:nvPr/>
        </p:nvSpPr>
        <p:spPr>
          <a:xfrm>
            <a:off x="7089548" y="2205702"/>
            <a:ext cx="3948514" cy="37235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94310" marR="0" lvl="0" indent="-194310" algn="l" defTabSz="777240" rtl="0" eaLnBrk="1" fontAlgn="auto" latinLnBrk="0" hangingPunct="1">
              <a:lnSpc>
                <a:spcPct val="90000"/>
              </a:lnSpc>
              <a:spcBef>
                <a:spcPts val="850"/>
              </a:spcBef>
              <a:spcAft>
                <a:spcPts val="0"/>
              </a:spcAft>
              <a:buClrTx/>
              <a:buSzTx/>
              <a:buFont typeface="Arial" panose="020B0604020202020204" pitchFamily="34" charset="0"/>
              <a:buChar char="•"/>
              <a:tabLst/>
              <a:defRPr/>
            </a:pPr>
            <a:endParaRPr kumimoji="0" lang="en-GB" sz="1530" b="0" i="0" u="none" strike="noStrike" kern="100" cap="none" spc="0" normalizeH="0" baseline="0" noProof="0">
              <a:ln>
                <a:noFill/>
              </a:ln>
              <a:solidFill>
                <a:sysClr val="windowText" lastClr="000000"/>
              </a:solidFill>
              <a:effectLst/>
              <a:uLnTx/>
              <a:uFillTx/>
              <a:latin typeface="Calibri" panose="020F0502020204030204" pitchFamily="34"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62225C8-8995-9011-46DF-F5D4D6933428}"/>
              </a:ext>
            </a:extLst>
          </p:cNvPr>
          <p:cNvSpPr txBox="1"/>
          <p:nvPr/>
        </p:nvSpPr>
        <p:spPr>
          <a:xfrm>
            <a:off x="426080" y="4588895"/>
            <a:ext cx="4922552" cy="1785104"/>
          </a:xfrm>
          <a:prstGeom prst="rect">
            <a:avLst/>
          </a:prstGeom>
          <a:solidFill>
            <a:srgbClr val="ED7D31">
              <a:lumMod val="40000"/>
              <a:lumOff val="60000"/>
            </a:srgbClr>
          </a:solidFill>
        </p:spPr>
        <p:txBody>
          <a:bodyPr wrap="square">
            <a:spAutoFit/>
          </a:bodyPr>
          <a:lstStyle/>
          <a:p>
            <a:pPr marL="0" marR="0" lvl="0" indent="0" algn="ctr" defTabSz="777240" eaLnBrk="1" fontAlgn="auto" latinLnBrk="0" hangingPunct="1">
              <a:lnSpc>
                <a:spcPct val="100000"/>
              </a:lnSpc>
              <a:spcBef>
                <a:spcPts val="0"/>
              </a:spcBef>
              <a:spcAft>
                <a:spcPts val="600"/>
              </a:spcAft>
              <a:buClrTx/>
              <a:buSzTx/>
              <a:buFontTx/>
              <a:buNone/>
              <a:tabLst/>
              <a:defRPr/>
            </a:pPr>
            <a:r>
              <a:rPr kumimoji="0" lang="en-GB" sz="2000" b="0" i="0" u="none" strike="noStrike" kern="100" cap="none" spc="0" normalizeH="0" baseline="0" noProof="0" dirty="0">
                <a:ln>
                  <a:noFill/>
                </a:ln>
                <a:effectLst/>
                <a:uLnTx/>
                <a:uFillTx/>
                <a:latin typeface="Arial" panose="020B0604020202020204" pitchFamily="34" charset="0"/>
                <a:cs typeface="Arial" panose="020B0604020202020204" pitchFamily="34" charset="0"/>
              </a:rPr>
              <a:t>“Long-term physical activity, while beneficial for health, is unlikely to lead to weight loss if diets do not change”</a:t>
            </a:r>
          </a:p>
          <a:p>
            <a:pPr marL="0" marR="0" lvl="0" indent="0" algn="just" defTabSz="777240" eaLnBrk="1" fontAlgn="auto" latinLnBrk="0" hangingPunct="1">
              <a:lnSpc>
                <a:spcPct val="100000"/>
              </a:lnSpc>
              <a:spcBef>
                <a:spcPts val="0"/>
              </a:spcBef>
              <a:spcAft>
                <a:spcPts val="600"/>
              </a:spcAft>
              <a:buClrTx/>
              <a:buSzTx/>
              <a:buFontTx/>
              <a:buNone/>
              <a:tabLst/>
              <a:defRPr/>
            </a:pPr>
            <a:endParaRPr kumimoji="0" lang="en-GB" sz="2000" b="0" i="0" u="none" strike="noStrike" kern="1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just" defTabSz="777240" eaLnBrk="1" fontAlgn="auto" latinLnBrk="0" hangingPunct="1">
              <a:lnSpc>
                <a:spcPct val="100000"/>
              </a:lnSpc>
              <a:spcBef>
                <a:spcPts val="0"/>
              </a:spcBef>
              <a:spcAft>
                <a:spcPts val="600"/>
              </a:spcAft>
              <a:buClrTx/>
              <a:buSzTx/>
              <a:buFontTx/>
              <a:buNone/>
              <a:tabLst/>
              <a:defRPr/>
            </a:pPr>
            <a:r>
              <a:rPr kumimoji="0" lang="en-GB" sz="2000" b="0" i="0" u="none" strike="noStrike" kern="100" cap="none" spc="0" normalizeH="0" baseline="0" noProof="0" dirty="0">
                <a:ln>
                  <a:noFill/>
                </a:ln>
                <a:effectLst/>
                <a:uLnTx/>
                <a:uFillTx/>
                <a:latin typeface="Arial" panose="020B0604020202020204" pitchFamily="34" charset="0"/>
                <a:cs typeface="Arial" panose="020B0604020202020204" pitchFamily="34" charset="0"/>
              </a:rPr>
              <a:t>(National Food Strategy, 2021, p.99).</a:t>
            </a:r>
            <a:endParaRPr kumimoji="0" lang="en-GB" sz="2000" b="0"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pic>
        <p:nvPicPr>
          <p:cNvPr id="5" name="Picture 4" descr="Cyclist pixel man Cyclist pixel man on an abstract background. Man and the pixels behind him are grouped and on different layers. Can be separated. Simple gradient was used on background. Included files are; Aics3 and Hi-res jpg. cycling race stock illustrations">
            <a:extLst>
              <a:ext uri="{FF2B5EF4-FFF2-40B4-BE49-F238E27FC236}">
                <a16:creationId xmlns:a16="http://schemas.microsoft.com/office/drawing/2014/main" id="{0825C923-B7AB-13CF-E307-A275DC1F5F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34" r="26514" b="11173"/>
          <a:stretch/>
        </p:blipFill>
        <p:spPr bwMode="auto">
          <a:xfrm>
            <a:off x="339401" y="361583"/>
            <a:ext cx="5095910" cy="38238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2AB857-DC83-6A9A-6742-AE502C5FD5A7}"/>
              </a:ext>
            </a:extLst>
          </p:cNvPr>
          <p:cNvSpPr txBox="1"/>
          <p:nvPr/>
        </p:nvSpPr>
        <p:spPr>
          <a:xfrm>
            <a:off x="56984" y="3685355"/>
            <a:ext cx="4504224" cy="276999"/>
          </a:xfrm>
          <a:prstGeom prst="rect">
            <a:avLst/>
          </a:prstGeom>
          <a:noFill/>
        </p:spPr>
        <p:txBody>
          <a:bodyPr wrap="square" rtlCol="0">
            <a:spAutoFit/>
          </a:bodyPr>
          <a:lstStyle/>
          <a:p>
            <a:r>
              <a:rPr lang="en-GB" sz="1200" dirty="0">
                <a:solidFill>
                  <a:prstClr val="black"/>
                </a:solidFill>
                <a:latin typeface="Calibri" panose="020F0502020204030204"/>
              </a:rPr>
              <a:t>(Image: </a:t>
            </a:r>
            <a:r>
              <a:rPr lang="en-GB" sz="1200" dirty="0" err="1">
                <a:solidFill>
                  <a:prstClr val="black"/>
                </a:solidFill>
                <a:latin typeface="Calibri" panose="020F0502020204030204"/>
              </a:rPr>
              <a:t>istock</a:t>
            </a:r>
            <a:r>
              <a:rPr lang="en-GB" sz="1200" dirty="0">
                <a:solidFill>
                  <a:prstClr val="black"/>
                </a:solidFill>
                <a:latin typeface="Calibri" panose="020F0502020204030204"/>
              </a:rPr>
              <a:t>, 2023, </a:t>
            </a:r>
            <a:r>
              <a:rPr lang="en-GB" sz="1200" dirty="0" err="1">
                <a:solidFill>
                  <a:prstClr val="black"/>
                </a:solidFill>
                <a:latin typeface="Calibri" panose="020F0502020204030204"/>
              </a:rPr>
              <a:t>n.p.</a:t>
            </a:r>
            <a:r>
              <a:rPr lang="en-GB" sz="1200" dirty="0">
                <a:solidFill>
                  <a:prstClr val="black"/>
                </a:solidFill>
                <a:latin typeface="Calibri" panose="020F0502020204030204"/>
              </a:rPr>
              <a:t>)</a:t>
            </a:r>
          </a:p>
        </p:txBody>
      </p:sp>
      <p:graphicFrame>
        <p:nvGraphicFramePr>
          <p:cNvPr id="7" name="Diagram 6">
            <a:extLst>
              <a:ext uri="{FF2B5EF4-FFF2-40B4-BE49-F238E27FC236}">
                <a16:creationId xmlns:a16="http://schemas.microsoft.com/office/drawing/2014/main" id="{184516DB-D054-4125-7EE9-136D4823F5B9}"/>
              </a:ext>
            </a:extLst>
          </p:cNvPr>
          <p:cNvGraphicFramePr/>
          <p:nvPr>
            <p:extLst>
              <p:ext uri="{D42A27DB-BD31-4B8C-83A1-F6EECF244321}">
                <p14:modId xmlns:p14="http://schemas.microsoft.com/office/powerpoint/2010/main" val="4032128805"/>
              </p:ext>
            </p:extLst>
          </p:nvPr>
        </p:nvGraphicFramePr>
        <p:xfrm>
          <a:off x="6309413" y="1645409"/>
          <a:ext cx="4731712" cy="439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AC5F4AB-FABE-2291-941E-75801509F1BA}"/>
              </a:ext>
            </a:extLst>
          </p:cNvPr>
          <p:cNvSpPr txBox="1"/>
          <p:nvPr/>
        </p:nvSpPr>
        <p:spPr>
          <a:xfrm>
            <a:off x="7089548" y="6173944"/>
            <a:ext cx="3586942" cy="400110"/>
          </a:xfrm>
          <a:prstGeom prst="rect">
            <a:avLst/>
          </a:prstGeom>
          <a:noFill/>
        </p:spPr>
        <p:txBody>
          <a:bodyPr wrap="square">
            <a:spAutoFit/>
          </a:bodyPr>
          <a:lstStyle/>
          <a:p>
            <a:r>
              <a:rPr lang="en-GB" sz="2000" dirty="0">
                <a:solidFill>
                  <a:prstClr val="black"/>
                </a:solidFill>
                <a:latin typeface="Arial" panose="020B0604020202020204" pitchFamily="34" charset="0"/>
                <a:cs typeface="Arial" panose="020B0604020202020204" pitchFamily="34" charset="0"/>
              </a:rPr>
              <a:t>(Bandura, 1977, p. 198). </a:t>
            </a:r>
          </a:p>
        </p:txBody>
      </p:sp>
    </p:spTree>
    <p:extLst>
      <p:ext uri="{BB962C8B-B14F-4D97-AF65-F5344CB8AC3E}">
        <p14:creationId xmlns:p14="http://schemas.microsoft.com/office/powerpoint/2010/main" val="380837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A24FFE88-F86F-4483-BB6D-7816A0B26EE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6894DD16-AFDB-467E-AB26-6A1C85FDD0E4}"/>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3F3B882D-109C-4A98-BE7D-866A575F2303}"/>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graphicEl>
                                              <a:dgm id="{20B9FE93-D168-42D8-B804-19969807DCED}"/>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graphicEl>
                                              <a:dgm id="{C6190D68-E8BD-4E1B-A1E2-CA46CA952B3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F775FEC5-AFB9-48B5-A451-4F75F6488A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717A6E25-E3D9-4F17-8A6A-DDF7EE7B5D0F}"/>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graphicEl>
                                              <a:dgm id="{E9BC6BAA-FB64-4DA7-876D-5D0ADEE768BD}"/>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
                                            <p:graphicEl>
                                              <a:dgm id="{00C22174-905F-4035-BF01-75E4170E088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814C3EEA-2791-43F9-8D2C-B855AC39BD8E}"/>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AB59F510-425B-4ABB-92E7-8BA682B6DFE7}"/>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graphicEl>
                                              <a:dgm id="{C33CEF75-12A8-4C17-8AAA-5318AC466A8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D831CF08-9C97-17CC-6F36-C6A590D08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1579" y="142429"/>
            <a:ext cx="3330598" cy="245611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E164B0-FA80-1C82-6ADA-448F73213E31}"/>
              </a:ext>
            </a:extLst>
          </p:cNvPr>
          <p:cNvSpPr txBox="1"/>
          <p:nvPr/>
        </p:nvSpPr>
        <p:spPr>
          <a:xfrm>
            <a:off x="322247" y="928613"/>
            <a:ext cx="5439027" cy="707886"/>
          </a:xfrm>
          <a:prstGeom prst="rect">
            <a:avLst/>
          </a:prstGeom>
          <a:noFill/>
        </p:spPr>
        <p:txBody>
          <a:bodyPr wrap="square">
            <a:spAutoFit/>
          </a:bodyPr>
          <a:lstStyle/>
          <a:p>
            <a:r>
              <a:rPr lang="en-GB" sz="2000" dirty="0">
                <a:solidFill>
                  <a:srgbClr val="343A40"/>
                </a:solidFill>
                <a:latin typeface="Arial" panose="020B0604020202020204" pitchFamily="34" charset="0"/>
                <a:cs typeface="Arial" panose="020B0604020202020204" pitchFamily="34" charset="0"/>
              </a:rPr>
              <a:t>'CONNECT' Child and Young Person Weight Management Service</a:t>
            </a:r>
          </a:p>
        </p:txBody>
      </p:sp>
      <p:pic>
        <p:nvPicPr>
          <p:cNvPr id="4" name="Picture 3">
            <a:extLst>
              <a:ext uri="{FF2B5EF4-FFF2-40B4-BE49-F238E27FC236}">
                <a16:creationId xmlns:a16="http://schemas.microsoft.com/office/drawing/2014/main" id="{79369439-5B84-EBE8-889A-9DE33C0C3A04}"/>
              </a:ext>
            </a:extLst>
          </p:cNvPr>
          <p:cNvPicPr>
            <a:picLocks noChangeAspect="1"/>
          </p:cNvPicPr>
          <p:nvPr/>
        </p:nvPicPr>
        <p:blipFill>
          <a:blip r:embed="rId3"/>
          <a:stretch>
            <a:fillRect/>
          </a:stretch>
        </p:blipFill>
        <p:spPr>
          <a:xfrm>
            <a:off x="6096000" y="2751484"/>
            <a:ext cx="5901756" cy="3572421"/>
          </a:xfrm>
          <a:prstGeom prst="rect">
            <a:avLst/>
          </a:prstGeom>
        </p:spPr>
      </p:pic>
      <p:sp>
        <p:nvSpPr>
          <p:cNvPr id="5" name="Title 1">
            <a:extLst>
              <a:ext uri="{FF2B5EF4-FFF2-40B4-BE49-F238E27FC236}">
                <a16:creationId xmlns:a16="http://schemas.microsoft.com/office/drawing/2014/main" id="{F53845B5-E6E9-C59E-448A-101F1AC2F82B}"/>
              </a:ext>
            </a:extLst>
          </p:cNvPr>
          <p:cNvSpPr txBox="1">
            <a:spLocks/>
          </p:cNvSpPr>
          <p:nvPr/>
        </p:nvSpPr>
        <p:spPr>
          <a:xfrm>
            <a:off x="296946" y="255754"/>
            <a:ext cx="6920948" cy="672859"/>
          </a:xfrm>
          <a:prstGeom prst="rect">
            <a:avLst/>
          </a:prstGeom>
        </p:spPr>
        <p:txBody>
          <a:bodyPr vert="horz" lIns="91440" tIns="45720" rIns="91440" bIns="45720" rtlCol="0" anchor="ctr">
            <a:normAutofit fontScale="3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br>
              <a:rPr kumimoji="0" lang="en-GB" sz="4400" b="0" i="0" u="none" strike="noStrike" kern="1200" cap="none" spc="0" normalizeH="0" baseline="0" noProof="0" dirty="0">
                <a:ln>
                  <a:noFill/>
                </a:ln>
                <a:solidFill>
                  <a:sysClr val="windowText" lastClr="000000"/>
                </a:solidFill>
                <a:effectLst/>
                <a:uLnTx/>
                <a:uFillTx/>
                <a:latin typeface="Calibri Light" panose="020F0302020204030204"/>
                <a:ea typeface="+mj-ea"/>
                <a:cs typeface="+mj-cs"/>
              </a:rPr>
            </a:br>
            <a:r>
              <a:rPr kumimoji="0" lang="en-GB" sz="67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Signpost for additional support.</a:t>
            </a:r>
            <a:br>
              <a:rPr kumimoji="0" lang="en-GB" sz="67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br>
            <a:endParaRPr kumimoji="0" lang="en-GB" sz="67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17F04B4-F3D1-CBBD-0E08-944AA1652BAE}"/>
              </a:ext>
            </a:extLst>
          </p:cNvPr>
          <p:cNvPicPr>
            <a:picLocks noChangeAspect="1"/>
          </p:cNvPicPr>
          <p:nvPr/>
        </p:nvPicPr>
        <p:blipFill>
          <a:blip r:embed="rId4"/>
          <a:stretch>
            <a:fillRect/>
          </a:stretch>
        </p:blipFill>
        <p:spPr>
          <a:xfrm>
            <a:off x="194244" y="1820243"/>
            <a:ext cx="5667910" cy="4788557"/>
          </a:xfrm>
          <a:prstGeom prst="rect">
            <a:avLst/>
          </a:prstGeom>
        </p:spPr>
      </p:pic>
      <p:sp>
        <p:nvSpPr>
          <p:cNvPr id="7" name="TextBox 6">
            <a:extLst>
              <a:ext uri="{FF2B5EF4-FFF2-40B4-BE49-F238E27FC236}">
                <a16:creationId xmlns:a16="http://schemas.microsoft.com/office/drawing/2014/main" id="{B6318C5C-7791-10F8-2029-C23CB6E299CE}"/>
              </a:ext>
            </a:extLst>
          </p:cNvPr>
          <p:cNvSpPr txBox="1"/>
          <p:nvPr/>
        </p:nvSpPr>
        <p:spPr>
          <a:xfrm>
            <a:off x="7626282" y="6375883"/>
            <a:ext cx="3085895" cy="400110"/>
          </a:xfrm>
          <a:prstGeom prst="rect">
            <a:avLst/>
          </a:prstGeom>
          <a:noFill/>
        </p:spPr>
        <p:txBody>
          <a:bodyPr wrap="square" rtlCol="0">
            <a:spAutoFit/>
          </a:bodyPr>
          <a:lstStyle/>
          <a:p>
            <a:r>
              <a:rPr lang="en-GB" sz="2000" dirty="0">
                <a:solidFill>
                  <a:prstClr val="black"/>
                </a:solidFill>
                <a:latin typeface="Arial" panose="020B0604020202020204" pitchFamily="34" charset="0"/>
                <a:cs typeface="Arial" panose="020B0604020202020204" pitchFamily="34" charset="0"/>
              </a:rPr>
              <a:t>(NHS Wales, 2023c, </a:t>
            </a:r>
            <a:r>
              <a:rPr lang="en-GB" sz="2000" dirty="0" err="1">
                <a:solidFill>
                  <a:prstClr val="black"/>
                </a:solidFill>
                <a:latin typeface="Arial" panose="020B0604020202020204" pitchFamily="34" charset="0"/>
                <a:cs typeface="Arial" panose="020B0604020202020204" pitchFamily="34" charset="0"/>
              </a:rPr>
              <a:t>n.p.</a:t>
            </a:r>
            <a:r>
              <a:rPr lang="en-GB" sz="2000"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45404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D77357-4960-BCD9-96AF-A81E5A4DE448}"/>
              </a:ext>
            </a:extLst>
          </p:cNvPr>
          <p:cNvSpPr txBox="1"/>
          <p:nvPr/>
        </p:nvSpPr>
        <p:spPr>
          <a:xfrm>
            <a:off x="3647209" y="1610591"/>
            <a:ext cx="4353791" cy="369332"/>
          </a:xfrm>
          <a:prstGeom prst="rect">
            <a:avLst/>
          </a:prstGeom>
          <a:noFill/>
        </p:spPr>
        <p:txBody>
          <a:bodyPr wrap="square" rtlCol="0">
            <a:spAutoFit/>
          </a:bodyPr>
          <a:lstStyle/>
          <a:p>
            <a:r>
              <a:rPr lang="en-GB" dirty="0"/>
              <a:t>Vickie</a:t>
            </a:r>
          </a:p>
        </p:txBody>
      </p:sp>
    </p:spTree>
    <p:extLst>
      <p:ext uri="{BB962C8B-B14F-4D97-AF65-F5344CB8AC3E}">
        <p14:creationId xmlns:p14="http://schemas.microsoft.com/office/powerpoint/2010/main" val="3647135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753D8A9-BA5F-A852-FC0C-396795909DF3}"/>
              </a:ext>
            </a:extLst>
          </p:cNvPr>
          <p:cNvSpPr txBox="1"/>
          <p:nvPr/>
        </p:nvSpPr>
        <p:spPr>
          <a:xfrm>
            <a:off x="119269" y="321061"/>
            <a:ext cx="6105378" cy="397738"/>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000" b="1" i="0" u="sng"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Childhood Obesity </a:t>
            </a:r>
          </a:p>
        </p:txBody>
      </p:sp>
      <p:sp>
        <p:nvSpPr>
          <p:cNvPr id="14" name="TextBox 13">
            <a:extLst>
              <a:ext uri="{FF2B5EF4-FFF2-40B4-BE49-F238E27FC236}">
                <a16:creationId xmlns:a16="http://schemas.microsoft.com/office/drawing/2014/main" id="{7696AA4C-B2EB-F077-FB9E-6543FBA92C43}"/>
              </a:ext>
            </a:extLst>
          </p:cNvPr>
          <p:cNvSpPr txBox="1"/>
          <p:nvPr/>
        </p:nvSpPr>
        <p:spPr>
          <a:xfrm>
            <a:off x="697860" y="1636711"/>
            <a:ext cx="8568968" cy="2703497"/>
          </a:xfrm>
          <a:prstGeom prst="rect">
            <a:avLst/>
          </a:prstGeom>
          <a:noFill/>
        </p:spPr>
        <p:txBody>
          <a:bodyPr wrap="square">
            <a:spAutoFit/>
          </a:bodyPr>
          <a:lstStyle/>
          <a:p>
            <a:pPr marR="0" lvl="1" algn="l" defTabSz="457200" rtl="0" eaLnBrk="1" fontAlgn="auto" latinLnBrk="0" hangingPunct="1">
              <a:lnSpc>
                <a:spcPct val="107000"/>
              </a:lnSpc>
              <a:spcBef>
                <a:spcPts val="0"/>
              </a:spcBef>
              <a:spcAft>
                <a:spcPts val="0"/>
              </a:spcAft>
              <a:buClrTx/>
              <a:buSzTx/>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To conclude, during this presentation we covered;</a:t>
            </a:r>
          </a:p>
          <a:p>
            <a:pPr marL="742950" marR="0" lvl="1" indent="-285750" algn="l" defTabSz="457200" rtl="0" eaLnBrk="1" fontAlgn="auto" latinLnBrk="0" hangingPunct="1">
              <a:lnSpc>
                <a:spcPct val="107000"/>
              </a:lnSpc>
              <a:spcBef>
                <a:spcPts val="0"/>
              </a:spcBef>
              <a:spcAft>
                <a:spcPts val="0"/>
              </a:spcAft>
              <a:buClrTx/>
              <a:buSzTx/>
              <a:buFont typeface="Symbol" panose="05050102010706020507" pitchFamily="18" charset="2"/>
              <a:buChar char=""/>
              <a:tabLst/>
              <a:defRPr/>
            </a:pPr>
            <a:endPar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Causes of obesity.</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What obesity looks like in young people and signs to look out for. </a:t>
            </a:r>
            <a:endPar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Physical,</a:t>
            </a: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 mental and social affects of obesity.</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Toxic childhood and protective factors.</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Heathy eating activity </a:t>
            </a:r>
          </a:p>
          <a:p>
            <a:pPr marL="742950" marR="0" lvl="1" indent="-285750" algn="l" defTabSz="457200" rtl="0" eaLnBrk="1" fontAlgn="auto" latinLnBrk="0" hangingPunct="1">
              <a:lnSpc>
                <a:spcPct val="107000"/>
              </a:lnSpc>
              <a:spcBef>
                <a:spcPts val="0"/>
              </a:spcBef>
              <a:spcAft>
                <a:spcPts val="0"/>
              </a:spcAft>
              <a:buClrTx/>
              <a:buSzTx/>
              <a:buFont typeface="Arial" panose="020B0604020202020204" pitchFamily="34" charset="0"/>
              <a:buChar char="•"/>
              <a:tabLst/>
              <a:defRPr/>
            </a:pPr>
            <a:r>
              <a:rPr lang="en-GB" sz="2000" kern="100" dirty="0">
                <a:solidFill>
                  <a:prstClr val="black"/>
                </a:solidFill>
                <a:latin typeface="Arial" panose="020B0604020202020204" pitchFamily="34" charset="0"/>
                <a:ea typeface="Calibri" panose="020F0502020204030204" pitchFamily="34" charset="0"/>
                <a:cs typeface="Arial" panose="020B0604020202020204" pitchFamily="34" charset="0"/>
              </a:rPr>
              <a:t>How youth workers can support, parents and young people</a:t>
            </a:r>
          </a:p>
        </p:txBody>
      </p:sp>
    </p:spTree>
    <p:extLst>
      <p:ext uri="{BB962C8B-B14F-4D97-AF65-F5344CB8AC3E}">
        <p14:creationId xmlns:p14="http://schemas.microsoft.com/office/powerpoint/2010/main" val="3837416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Thumbs Up And Thumb Down Icon Set Thumb Up And Thumb Down Line Icons Flat  Style Stock Vector Stock Illustration - Download Image Now - iStock">
            <a:extLst>
              <a:ext uri="{FF2B5EF4-FFF2-40B4-BE49-F238E27FC236}">
                <a16:creationId xmlns:a16="http://schemas.microsoft.com/office/drawing/2014/main" id="{35ADB1CB-B911-D903-A223-509EC0BB57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147892"/>
            <a:ext cx="6002022" cy="41523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392498F-C1C9-BD3F-D8DF-6EA3A656108B}"/>
              </a:ext>
            </a:extLst>
          </p:cNvPr>
          <p:cNvPicPr>
            <a:picLocks noChangeAspect="1"/>
          </p:cNvPicPr>
          <p:nvPr/>
        </p:nvPicPr>
        <p:blipFill rotWithShape="1">
          <a:blip r:embed="rId3"/>
          <a:srcRect b="18324"/>
          <a:stretch/>
        </p:blipFill>
        <p:spPr>
          <a:xfrm>
            <a:off x="276857" y="2465651"/>
            <a:ext cx="5890195" cy="3516826"/>
          </a:xfrm>
          <a:prstGeom prst="rect">
            <a:avLst/>
          </a:prstGeom>
        </p:spPr>
      </p:pic>
      <p:pic>
        <p:nvPicPr>
          <p:cNvPr id="2050" name="Picture 2" descr="11,454 Thanks Listening Images, Stock Photos &amp; Vectors | Shutterstock">
            <a:extLst>
              <a:ext uri="{FF2B5EF4-FFF2-40B4-BE49-F238E27FC236}">
                <a16:creationId xmlns:a16="http://schemas.microsoft.com/office/drawing/2014/main" id="{A051CD44-325E-AC20-9F05-03741D783D1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760" b="31128"/>
          <a:stretch/>
        </p:blipFill>
        <p:spPr bwMode="auto">
          <a:xfrm>
            <a:off x="1416217" y="875523"/>
            <a:ext cx="7751846" cy="1203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122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76C11D-23B7-C9E4-39E4-012FCE238181}"/>
              </a:ext>
            </a:extLst>
          </p:cNvPr>
          <p:cNvSpPr>
            <a:spLocks noGrp="1"/>
          </p:cNvSpPr>
          <p:nvPr>
            <p:ph idx="1"/>
          </p:nvPr>
        </p:nvSpPr>
        <p:spPr>
          <a:xfrm>
            <a:off x="457200" y="350196"/>
            <a:ext cx="11254902" cy="6254885"/>
          </a:xfrm>
        </p:spPr>
        <p:txBody>
          <a:bodyPr>
            <a:normAutofit/>
          </a:bodyPr>
          <a:lstStyle/>
          <a:p>
            <a:pPr marL="0" indent="0" algn="ctr">
              <a:buNone/>
            </a:pPr>
            <a:r>
              <a:rPr lang="en-GB" sz="1200" b="1" dirty="0">
                <a:latin typeface="Arial" panose="020B0604020202020204" pitchFamily="34" charset="0"/>
                <a:cs typeface="Arial" panose="020B0604020202020204" pitchFamily="34" charset="0"/>
              </a:rPr>
              <a:t>References ( N. Sutton)</a:t>
            </a:r>
            <a:endParaRPr lang="en-GB" sz="1200" dirty="0">
              <a:latin typeface="Arial" panose="020B0604020202020204" pitchFamily="34" charset="0"/>
              <a:cs typeface="Arial" panose="020B0604020202020204" pitchFamily="34" charset="0"/>
            </a:endParaRP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Abdallah, S, Main, G, </a:t>
            </a:r>
            <a:r>
              <a:rPr lang="en-GB" sz="1200" kern="100" dirty="0" err="1">
                <a:effectLst/>
                <a:latin typeface="Arial" panose="020B0604020202020204" pitchFamily="34" charset="0"/>
                <a:ea typeface="Calibri" panose="020F0502020204030204" pitchFamily="34" charset="0"/>
                <a:cs typeface="Arial" panose="020B0604020202020204" pitchFamily="34" charset="0"/>
              </a:rPr>
              <a:t>Pople</a:t>
            </a:r>
            <a:r>
              <a:rPr lang="en-GB" sz="1200" kern="100" dirty="0">
                <a:effectLst/>
                <a:latin typeface="Arial" panose="020B0604020202020204" pitchFamily="34" charset="0"/>
                <a:ea typeface="Calibri" panose="020F0502020204030204" pitchFamily="34" charset="0"/>
                <a:cs typeface="Arial" panose="020B0604020202020204" pitchFamily="34" charset="0"/>
              </a:rPr>
              <a:t>, L &amp; Rees, G. (2014) </a:t>
            </a:r>
            <a:r>
              <a:rPr lang="en-GB" sz="1200" i="1" kern="100" dirty="0">
                <a:effectLst/>
                <a:latin typeface="Arial" panose="020B0604020202020204" pitchFamily="34" charset="0"/>
                <a:ea typeface="Calibri" panose="020F0502020204030204" pitchFamily="34" charset="0"/>
                <a:cs typeface="Arial" panose="020B0604020202020204" pitchFamily="34" charset="0"/>
              </a:rPr>
              <a:t>Ways to Well-being: Exploring the links between children's activities and their subjective well-being</a:t>
            </a:r>
            <a:r>
              <a:rPr lang="en-GB" sz="1200" kern="100" dirty="0">
                <a:effectLst/>
                <a:latin typeface="Arial" panose="020B0604020202020204" pitchFamily="34" charset="0"/>
                <a:ea typeface="Calibri" panose="020F0502020204030204" pitchFamily="34" charset="0"/>
                <a:cs typeface="Arial" panose="020B0604020202020204" pitchFamily="34" charset="0"/>
              </a:rPr>
              <a:t>. London: The Children's Society.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http://www.york.ac.uk/inst/spru/research/pdf/SCways.pdf</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08 May 2023).</a:t>
            </a: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Baker, K. (2023) </a:t>
            </a:r>
            <a:r>
              <a:rPr lang="en-GB" sz="1200" i="1" kern="100" dirty="0">
                <a:effectLst/>
                <a:latin typeface="Arial" panose="020B0604020202020204" pitchFamily="34" charset="0"/>
                <a:ea typeface="Calibri" panose="020F0502020204030204" pitchFamily="34" charset="0"/>
                <a:cs typeface="Arial" panose="020B0604020202020204" pitchFamily="34" charset="0"/>
              </a:rPr>
              <a:t>Obesity Statistics. </a:t>
            </a:r>
            <a:r>
              <a:rPr lang="en-GB" sz="1200" kern="100" dirty="0">
                <a:effectLst/>
                <a:latin typeface="Arial" panose="020B0604020202020204" pitchFamily="34" charset="0"/>
                <a:ea typeface="Calibri" panose="020F0502020204030204" pitchFamily="34" charset="0"/>
                <a:cs typeface="Arial" panose="020B0604020202020204" pitchFamily="34" charset="0"/>
              </a:rPr>
              <a:t>House of Commons Library.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https://researchbriefings.files.parliament.uk/documents/SN03336/SN03336.pdf</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Bandura, A. ( 1977) ‘ Self Efficacy: Towards a unifying theory of behavioural change’, </a:t>
            </a:r>
            <a:r>
              <a:rPr lang="en-GB" sz="1200" i="1" kern="100" dirty="0">
                <a:effectLst/>
                <a:latin typeface="Arial" panose="020B0604020202020204" pitchFamily="34" charset="0"/>
                <a:ea typeface="Calibri" panose="020F0502020204030204" pitchFamily="34" charset="0"/>
                <a:cs typeface="Arial" panose="020B0604020202020204" pitchFamily="34" charset="0"/>
              </a:rPr>
              <a:t>Psychological review  84(2) pp 191-215.Available at: </a:t>
            </a:r>
            <a:r>
              <a:rPr lang="en-GB" sz="12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https://www.sciencedirect.com/science/article/abs/pii/0146640278900024</a:t>
            </a:r>
            <a:r>
              <a:rPr lang="en-GB" sz="1200" i="1" kern="100" dirty="0">
                <a:effectLst/>
                <a:latin typeface="Arial" panose="020B0604020202020204" pitchFamily="34" charset="0"/>
                <a:ea typeface="Calibri" panose="020F0502020204030204" pitchFamily="34" charset="0"/>
                <a:cs typeface="Arial" panose="020B0604020202020204" pitchFamily="34" charset="0"/>
              </a:rPr>
              <a:t> (Accessed 15.5.23).</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Beynon, T. and Bailey, P. (2019) </a:t>
            </a:r>
            <a:r>
              <a:rPr lang="en-GB" sz="1200" i="1" kern="100" dirty="0">
                <a:effectLst/>
                <a:latin typeface="Arial" panose="020B0604020202020204" pitchFamily="34" charset="0"/>
                <a:ea typeface="Calibri" panose="020F0502020204030204" pitchFamily="34" charset="0"/>
                <a:cs typeface="Arial" panose="020B0604020202020204" pitchFamily="34" charset="0"/>
              </a:rPr>
              <a:t>Fast food density in Wales</a:t>
            </a:r>
            <a:r>
              <a:rPr lang="en-GB" sz="1200" kern="100" dirty="0">
                <a:effectLst/>
                <a:latin typeface="Arial" panose="020B0604020202020204" pitchFamily="34" charset="0"/>
                <a:ea typeface="Calibri" panose="020F0502020204030204" pitchFamily="34" charset="0"/>
                <a:cs typeface="Arial" panose="020B0604020202020204" pitchFamily="34" charset="0"/>
              </a:rPr>
              <a:t>. NHS Wales. Available at: https://phw.nhs.wales/services-and-teams/child-measurement-programme/additional-reports/fast-food-density-in-wales/#:~:text=The%20mean%20for%20Wales%20is,at%2073.72%20per%20100%2C000%20population.&amp;text=This%20data%20is%20presented%20in,of%20Wales%2C%20using%20five%20categories. (Accessed 17 May 2023).</a:t>
            </a:r>
          </a:p>
          <a:p>
            <a:pPr>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Bone, J. (2022) </a:t>
            </a:r>
            <a:r>
              <a:rPr lang="en-GB" sz="1200" i="1" kern="100" dirty="0">
                <a:effectLst/>
                <a:latin typeface="Arial" panose="020B0604020202020204" pitchFamily="34" charset="0"/>
                <a:ea typeface="Calibri" panose="020F0502020204030204" pitchFamily="34" charset="0"/>
                <a:cs typeface="Arial" panose="020B0604020202020204" pitchFamily="34" charset="0"/>
              </a:rPr>
              <a:t>Food for thought: improving the healthiness of school food in Wales. </a:t>
            </a:r>
            <a:r>
              <a:rPr lang="en-GB" sz="1200" kern="100" dirty="0">
                <a:effectLst/>
                <a:latin typeface="Arial" panose="020B0604020202020204" pitchFamily="34" charset="0"/>
                <a:ea typeface="Calibri" panose="020F0502020204030204" pitchFamily="34" charset="0"/>
                <a:cs typeface="Arial" panose="020B0604020202020204" pitchFamily="34" charset="0"/>
              </a:rPr>
              <a:t>Nesta.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https://www.nesta.org.uk/project-updates/food-for-thought-improving-the-healthiness-of-school-food-in-wales/</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British Nutrition Foundation (2021) </a:t>
            </a:r>
            <a:r>
              <a:rPr lang="en-GB" sz="1200" i="1" kern="100" dirty="0">
                <a:effectLst/>
                <a:latin typeface="Arial" panose="020B0604020202020204" pitchFamily="34" charset="0"/>
                <a:ea typeface="Calibri" panose="020F0502020204030204" pitchFamily="34" charset="0"/>
                <a:cs typeface="Arial" panose="020B0604020202020204" pitchFamily="34" charset="0"/>
              </a:rPr>
              <a:t>Get Portion wise. </a:t>
            </a:r>
            <a:r>
              <a:rPr lang="en-GB" sz="1200" kern="100" dirty="0">
                <a:effectLst/>
                <a:latin typeface="Arial" panose="020B0604020202020204" pitchFamily="34" charset="0"/>
                <a:ea typeface="Calibri" panose="020F0502020204030204" pitchFamily="34" charset="0"/>
                <a:cs typeface="Arial" panose="020B0604020202020204" pitchFamily="34" charset="0"/>
              </a:rPr>
              <a:t>British Nutrition Foundation.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https://www.nutrition.org.uk/putting-it-into-practice/balancing-the-diet/get-portion-wise/?level=Consumer</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10 may 2023).</a:t>
            </a: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Carey, M. P. and Forsyth, A.D. (2009) </a:t>
            </a:r>
            <a:r>
              <a:rPr lang="en-GB" sz="1200" i="1" kern="100" dirty="0">
                <a:effectLst/>
                <a:latin typeface="Arial" panose="020B0604020202020204" pitchFamily="34" charset="0"/>
                <a:ea typeface="Calibri" panose="020F0502020204030204" pitchFamily="34" charset="0"/>
                <a:cs typeface="Arial" panose="020B0604020202020204" pitchFamily="34" charset="0"/>
              </a:rPr>
              <a:t>Teaching Tip Sheet: Self efficacy</a:t>
            </a:r>
            <a:r>
              <a:rPr lang="en-GB" sz="1200" kern="100" dirty="0">
                <a:effectLst/>
                <a:latin typeface="Arial" panose="020B0604020202020204" pitchFamily="34" charset="0"/>
                <a:ea typeface="Calibri" panose="020F0502020204030204" pitchFamily="34" charset="0"/>
                <a:cs typeface="Arial" panose="020B0604020202020204" pitchFamily="34" charset="0"/>
              </a:rPr>
              <a:t>. American Psychological Association.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https://www.apa.org/pi/aids/resources/education/self-efficacy#:~:text=Self%2Defficacy%20refers%20to%20an,1977%2C%201986%2C%201997</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15 May 2023).</a:t>
            </a:r>
          </a:p>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 Christiansen, S. (2022) </a:t>
            </a:r>
            <a:r>
              <a:rPr lang="en-GB" sz="1200" i="1" kern="100" dirty="0">
                <a:effectLst/>
                <a:latin typeface="Arial" panose="020B0604020202020204" pitchFamily="34" charset="0"/>
                <a:ea typeface="Calibri" panose="020F0502020204030204" pitchFamily="34" charset="0"/>
                <a:cs typeface="Arial" panose="020B0604020202020204" pitchFamily="34" charset="0"/>
              </a:rPr>
              <a:t>Symptoms of obesity</a:t>
            </a:r>
            <a:r>
              <a:rPr lang="en-GB" sz="1200" kern="100" dirty="0">
                <a:effectLst/>
                <a:latin typeface="Arial" panose="020B0604020202020204" pitchFamily="34" charset="0"/>
                <a:ea typeface="Calibri" panose="020F0502020204030204" pitchFamily="34" charset="0"/>
                <a:cs typeface="Arial" panose="020B0604020202020204" pitchFamily="34" charset="0"/>
              </a:rPr>
              <a:t>. </a:t>
            </a:r>
            <a:r>
              <a:rPr lang="en-GB" sz="1200" kern="100" dirty="0" err="1">
                <a:effectLst/>
                <a:latin typeface="Arial" panose="020B0604020202020204" pitchFamily="34" charset="0"/>
                <a:ea typeface="Calibri" panose="020F0502020204030204" pitchFamily="34" charset="0"/>
                <a:cs typeface="Arial" panose="020B0604020202020204" pitchFamily="34" charset="0"/>
              </a:rPr>
              <a:t>Verywell</a:t>
            </a:r>
            <a:r>
              <a:rPr lang="en-GB" sz="1200" kern="100" dirty="0">
                <a:effectLst/>
                <a:latin typeface="Arial" panose="020B0604020202020204" pitchFamily="34" charset="0"/>
                <a:ea typeface="Calibri" panose="020F0502020204030204" pitchFamily="34" charset="0"/>
                <a:cs typeface="Arial" panose="020B0604020202020204" pitchFamily="34" charset="0"/>
              </a:rPr>
              <a:t> health. Available at: </a:t>
            </a:r>
            <a:r>
              <a:rPr lang="en-GB"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https://www.verywellhealth.com/obesity-symptoms-4689168</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marL="0" indent="0">
              <a:lnSpc>
                <a:spcPct val="107000"/>
              </a:lnSpc>
              <a:spcAft>
                <a:spcPts val="800"/>
              </a:spcAft>
              <a:buNone/>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592185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71D2B6-4192-93C9-D77D-1F36436C3302}"/>
              </a:ext>
            </a:extLst>
          </p:cNvPr>
          <p:cNvSpPr>
            <a:spLocks noGrp="1"/>
          </p:cNvSpPr>
          <p:nvPr>
            <p:ph idx="1"/>
          </p:nvPr>
        </p:nvSpPr>
        <p:spPr>
          <a:xfrm>
            <a:off x="233082" y="71718"/>
            <a:ext cx="11120718" cy="6434185"/>
          </a:xfrm>
        </p:spPr>
        <p:txBody>
          <a:bodyPr>
            <a:normAutofit fontScale="85000" lnSpcReduction="20000"/>
          </a:bodyPr>
          <a:lstStyle/>
          <a:p>
            <a:r>
              <a:rPr lang="en-GB" sz="1200" b="1" dirty="0">
                <a:latin typeface="Arial" panose="020B0604020202020204" pitchFamily="34" charset="0"/>
                <a:cs typeface="Arial" panose="020B0604020202020204" pitchFamily="34" charset="0"/>
              </a:rPr>
              <a:t>References (</a:t>
            </a:r>
            <a:r>
              <a:rPr lang="en-GB" sz="1200" b="1" dirty="0" err="1">
                <a:latin typeface="Arial" panose="020B0604020202020204" pitchFamily="34" charset="0"/>
                <a:cs typeface="Arial" panose="020B0604020202020204" pitchFamily="34" charset="0"/>
              </a:rPr>
              <a:t>cont</a:t>
            </a:r>
            <a:r>
              <a:rPr lang="en-GB" sz="1200" b="1" dirty="0">
                <a:latin typeface="Arial" panose="020B0604020202020204" pitchFamily="34" charset="0"/>
                <a:cs typeface="Arial" panose="020B0604020202020204" pitchFamily="34" charset="0"/>
              </a:rPr>
              <a:t>) ( N. Sutton)</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Clipart Library (No date) Sleeping person [image]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http://clipart-library.com/clipart/194208.htm</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algn="just">
              <a:lnSpc>
                <a:spcPct val="107000"/>
              </a:lnSpc>
              <a:spcAft>
                <a:spcPts val="800"/>
              </a:spcAft>
            </a:pPr>
            <a:r>
              <a:rPr lang="en-GB" sz="1400" kern="100" dirty="0" err="1">
                <a:effectLst/>
                <a:latin typeface="Arial" panose="020B0604020202020204" pitchFamily="34" charset="0"/>
                <a:ea typeface="Calibri" panose="020F0502020204030204" pitchFamily="34" charset="0"/>
                <a:cs typeface="Arial" panose="020B0604020202020204" pitchFamily="34" charset="0"/>
              </a:rPr>
              <a:t>Clipartix.Com</a:t>
            </a:r>
            <a:r>
              <a:rPr lang="en-GB" sz="1400" kern="100" dirty="0">
                <a:effectLst/>
                <a:latin typeface="Arial" panose="020B0604020202020204" pitchFamily="34" charset="0"/>
                <a:ea typeface="Calibri" panose="020F0502020204030204" pitchFamily="34" charset="0"/>
                <a:cs typeface="Arial" panose="020B0604020202020204" pitchFamily="34" charset="0"/>
              </a:rPr>
              <a:t> (No date) Clip art baby bottle emoji [image]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https://clipartix.com/baby-bottle-clipart-image-59216/</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Diabetes UK (no date) Welsh Health Boards [Image]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https://diabetes-resources-production.s3.eu-west-1.amazonaws.com/resources-s3/migration/LHB%2520Map.png</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Duraccio, K.M., Krietsch, K.N., Zhang, N., Whitacre, C. Howarth, T, Pfeiffer, M. and Beebe, D.W.  (2020) ‘The impact of short sleep on food reward processes in adolescents’, Journal of Sleep Research, pp. 1-11. DOI: 10.1111/jsr.13054.</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Field, A.E. and Kitos, N.R. (2009) Social and Interpersonal Influences on Obesity in Youth: Family, Peers, Society’, in </a:t>
            </a:r>
            <a:r>
              <a:rPr lang="en-GB" sz="1400" kern="100" dirty="0" err="1">
                <a:effectLst/>
                <a:latin typeface="Arial" panose="020B0604020202020204" pitchFamily="34" charset="0"/>
                <a:ea typeface="Calibri" panose="020F0502020204030204" pitchFamily="34" charset="0"/>
                <a:cs typeface="Arial" panose="020B0604020202020204" pitchFamily="34" charset="0"/>
              </a:rPr>
              <a:t>Heinberg</a:t>
            </a:r>
            <a:r>
              <a:rPr lang="en-GB" sz="1400" kern="100" dirty="0">
                <a:effectLst/>
                <a:latin typeface="Arial" panose="020B0604020202020204" pitchFamily="34" charset="0"/>
                <a:ea typeface="Calibri" panose="020F0502020204030204" pitchFamily="34" charset="0"/>
                <a:cs typeface="Arial" panose="020B0604020202020204" pitchFamily="34" charset="0"/>
              </a:rPr>
              <a:t>, L.J. and Thompson, K. (eds.) </a:t>
            </a:r>
            <a:r>
              <a:rPr lang="en-GB" sz="1400" i="1" kern="100" dirty="0">
                <a:effectLst/>
                <a:latin typeface="Arial" panose="020B0604020202020204" pitchFamily="34" charset="0"/>
                <a:ea typeface="Calibri" panose="020F0502020204030204" pitchFamily="34" charset="0"/>
                <a:cs typeface="Arial" panose="020B0604020202020204" pitchFamily="34" charset="0"/>
              </a:rPr>
              <a:t>Obesity in youth: Causes, consequences and cures. </a:t>
            </a:r>
            <a:r>
              <a:rPr lang="en-GB" sz="1400" kern="100" dirty="0">
                <a:effectLst/>
                <a:latin typeface="Arial" panose="020B0604020202020204" pitchFamily="34" charset="0"/>
                <a:ea typeface="Calibri" panose="020F0502020204030204" pitchFamily="34" charset="0"/>
                <a:cs typeface="Arial" panose="020B0604020202020204" pitchFamily="34" charset="0"/>
              </a:rPr>
              <a:t>Washington: American Psychological society.</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iStock (2023) </a:t>
            </a:r>
            <a:r>
              <a:rPr lang="en-GB" sz="1400" i="1" kern="100" dirty="0">
                <a:effectLst/>
                <a:latin typeface="Arial" panose="020B0604020202020204" pitchFamily="34" charset="0"/>
                <a:ea typeface="Calibri" panose="020F0502020204030204" pitchFamily="34" charset="0"/>
                <a:cs typeface="Arial" panose="020B0604020202020204" pitchFamily="34" charset="0"/>
              </a:rPr>
              <a:t>Cyclist pixel man </a:t>
            </a:r>
            <a:r>
              <a:rPr lang="en-GB" sz="1400" kern="100" dirty="0">
                <a:effectLst/>
                <a:latin typeface="Arial" panose="020B0604020202020204" pitchFamily="34" charset="0"/>
                <a:ea typeface="Calibri" panose="020F0502020204030204" pitchFamily="34" charset="0"/>
                <a:cs typeface="Arial" panose="020B0604020202020204" pitchFamily="34" charset="0"/>
              </a:rPr>
              <a:t>[Illustration]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https://www.istockphoto.com/illustrations/cycling-race</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15 May 2023).</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 </a:t>
            </a:r>
            <a:r>
              <a:rPr lang="en-GB" sz="1400" kern="100" dirty="0" err="1">
                <a:effectLst/>
                <a:latin typeface="Arial" panose="020B0604020202020204" pitchFamily="34" charset="0"/>
                <a:ea typeface="Calibri" panose="020F0502020204030204" pitchFamily="34" charset="0"/>
                <a:cs typeface="Arial" panose="020B0604020202020204" pitchFamily="34" charset="0"/>
              </a:rPr>
              <a:t>Marseglia</a:t>
            </a:r>
            <a:r>
              <a:rPr lang="en-GB" sz="1400" kern="100" dirty="0">
                <a:effectLst/>
                <a:latin typeface="Arial" panose="020B0604020202020204" pitchFamily="34" charset="0"/>
                <a:ea typeface="Calibri" panose="020F0502020204030204" pitchFamily="34" charset="0"/>
                <a:cs typeface="Arial" panose="020B0604020202020204" pitchFamily="34" charset="0"/>
              </a:rPr>
              <a:t>, L, Sara Manti, S., D’Angelo, G, </a:t>
            </a:r>
            <a:r>
              <a:rPr lang="en-GB" sz="1400" kern="100" dirty="0" err="1">
                <a:effectLst/>
                <a:latin typeface="Arial" panose="020B0604020202020204" pitchFamily="34" charset="0"/>
                <a:ea typeface="Calibri" panose="020F0502020204030204" pitchFamily="34" charset="0"/>
                <a:cs typeface="Arial" panose="020B0604020202020204" pitchFamily="34" charset="0"/>
              </a:rPr>
              <a:t>Cuppari</a:t>
            </a:r>
            <a:r>
              <a:rPr lang="en-GB" sz="1400" kern="100" dirty="0">
                <a:effectLst/>
                <a:latin typeface="Arial" panose="020B0604020202020204" pitchFamily="34" charset="0"/>
                <a:ea typeface="Calibri" panose="020F0502020204030204" pitchFamily="34" charset="0"/>
                <a:cs typeface="Arial" panose="020B0604020202020204" pitchFamily="34" charset="0"/>
              </a:rPr>
              <a:t>, C., </a:t>
            </a:r>
            <a:r>
              <a:rPr lang="en-GB" sz="1400" kern="100" dirty="0" err="1">
                <a:effectLst/>
                <a:latin typeface="Arial" panose="020B0604020202020204" pitchFamily="34" charset="0"/>
                <a:ea typeface="Calibri" panose="020F0502020204030204" pitchFamily="34" charset="0"/>
                <a:cs typeface="Arial" panose="020B0604020202020204" pitchFamily="34" charset="0"/>
              </a:rPr>
              <a:t>Salpietro</a:t>
            </a:r>
            <a:r>
              <a:rPr lang="en-GB" sz="1400" kern="100" dirty="0">
                <a:effectLst/>
                <a:latin typeface="Arial" panose="020B0604020202020204" pitchFamily="34" charset="0"/>
                <a:ea typeface="Calibri" panose="020F0502020204030204" pitchFamily="34" charset="0"/>
                <a:cs typeface="Arial" panose="020B0604020202020204" pitchFamily="34" charset="0"/>
              </a:rPr>
              <a:t>, V, </a:t>
            </a:r>
            <a:r>
              <a:rPr lang="en-GB" sz="1400" kern="100" dirty="0" err="1">
                <a:effectLst/>
                <a:latin typeface="Arial" panose="020B0604020202020204" pitchFamily="34" charset="0"/>
                <a:ea typeface="Calibri" panose="020F0502020204030204" pitchFamily="34" charset="0"/>
                <a:cs typeface="Arial" panose="020B0604020202020204" pitchFamily="34" charset="0"/>
              </a:rPr>
              <a:t>Filippelli</a:t>
            </a:r>
            <a:r>
              <a:rPr lang="en-GB" sz="1400" kern="100" dirty="0">
                <a:effectLst/>
                <a:latin typeface="Arial" panose="020B0604020202020204" pitchFamily="34" charset="0"/>
                <a:ea typeface="Calibri" panose="020F0502020204030204" pitchFamily="34" charset="0"/>
                <a:cs typeface="Arial" panose="020B0604020202020204" pitchFamily="34" charset="0"/>
              </a:rPr>
              <a:t>, M., </a:t>
            </a:r>
            <a:r>
              <a:rPr lang="en-GB" sz="1400" kern="100" dirty="0" err="1">
                <a:effectLst/>
                <a:latin typeface="Arial" panose="020B0604020202020204" pitchFamily="34" charset="0"/>
                <a:ea typeface="Calibri" panose="020F0502020204030204" pitchFamily="34" charset="0"/>
                <a:cs typeface="Arial" panose="020B0604020202020204" pitchFamily="34" charset="0"/>
              </a:rPr>
              <a:t>Trovato</a:t>
            </a:r>
            <a:r>
              <a:rPr lang="en-GB" sz="1400" kern="100" dirty="0">
                <a:effectLst/>
                <a:latin typeface="Arial" panose="020B0604020202020204" pitchFamily="34" charset="0"/>
                <a:ea typeface="Calibri" panose="020F0502020204030204" pitchFamily="34" charset="0"/>
                <a:cs typeface="Arial" panose="020B0604020202020204" pitchFamily="34" charset="0"/>
              </a:rPr>
              <a:t>, A.,  </a:t>
            </a:r>
            <a:r>
              <a:rPr lang="en-GB" sz="1400" kern="100" dirty="0" err="1">
                <a:effectLst/>
                <a:latin typeface="Arial" panose="020B0604020202020204" pitchFamily="34" charset="0"/>
                <a:ea typeface="Calibri" panose="020F0502020204030204" pitchFamily="34" charset="0"/>
                <a:cs typeface="Arial" panose="020B0604020202020204" pitchFamily="34" charset="0"/>
              </a:rPr>
              <a:t>Gitto</a:t>
            </a:r>
            <a:r>
              <a:rPr lang="en-GB" sz="1400" kern="100" dirty="0">
                <a:effectLst/>
                <a:latin typeface="Arial" panose="020B0604020202020204" pitchFamily="34" charset="0"/>
                <a:ea typeface="Calibri" panose="020F0502020204030204" pitchFamily="34" charset="0"/>
                <a:cs typeface="Arial" panose="020B0604020202020204" pitchFamily="34" charset="0"/>
              </a:rPr>
              <a:t>, E., </a:t>
            </a:r>
            <a:r>
              <a:rPr lang="en-GB" sz="1400" kern="100" dirty="0" err="1">
                <a:effectLst/>
                <a:latin typeface="Arial" panose="020B0604020202020204" pitchFamily="34" charset="0"/>
                <a:ea typeface="Calibri" panose="020F0502020204030204" pitchFamily="34" charset="0"/>
                <a:cs typeface="Arial" panose="020B0604020202020204" pitchFamily="34" charset="0"/>
              </a:rPr>
              <a:t>Salpietro</a:t>
            </a:r>
            <a:r>
              <a:rPr lang="en-GB" sz="1400" kern="100" dirty="0">
                <a:effectLst/>
                <a:latin typeface="Arial" panose="020B0604020202020204" pitchFamily="34" charset="0"/>
                <a:ea typeface="Calibri" panose="020F0502020204030204" pitchFamily="34" charset="0"/>
                <a:cs typeface="Arial" panose="020B0604020202020204" pitchFamily="34" charset="0"/>
              </a:rPr>
              <a:t>, C. and Arrigo, T. (2015) ‘Obesity and breastfeeding: The strength of association’ </a:t>
            </a:r>
            <a:r>
              <a:rPr lang="en-GB" sz="1400" i="1" kern="100" dirty="0">
                <a:effectLst/>
                <a:latin typeface="Arial" panose="020B0604020202020204" pitchFamily="34" charset="0"/>
                <a:ea typeface="Calibri" panose="020F0502020204030204" pitchFamily="34" charset="0"/>
                <a:cs typeface="Arial" panose="020B0604020202020204" pitchFamily="34" charset="0"/>
              </a:rPr>
              <a:t>Woman and Birth, </a:t>
            </a:r>
            <a:r>
              <a:rPr lang="en-GB" sz="1400" kern="100" dirty="0">
                <a:effectLst/>
                <a:latin typeface="Arial" panose="020B0604020202020204" pitchFamily="34" charset="0"/>
                <a:ea typeface="Calibri" panose="020F0502020204030204" pitchFamily="34" charset="0"/>
                <a:cs typeface="Arial" panose="020B0604020202020204" pitchFamily="34" charset="0"/>
              </a:rPr>
              <a:t>28(2), pp 81-86.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https://doi.org/10.1016/j.wombi.2014.12.007</a:t>
            </a:r>
            <a:r>
              <a:rPr lang="en-GB" sz="1400" kern="100" dirty="0">
                <a:effectLst/>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 Monroe, J. (2014) </a:t>
            </a:r>
            <a:r>
              <a:rPr lang="en-GB" sz="1400" i="1" kern="100" dirty="0">
                <a:effectLst/>
                <a:latin typeface="Arial" panose="020B0604020202020204" pitchFamily="34" charset="0"/>
                <a:ea typeface="Calibri" panose="020F0502020204030204" pitchFamily="34" charset="0"/>
                <a:cs typeface="Arial" panose="020B0604020202020204" pitchFamily="34" charset="0"/>
              </a:rPr>
              <a:t>A girl called Jack: 100 delicious budget recipes</a:t>
            </a:r>
            <a:r>
              <a:rPr lang="en-GB" sz="1400" kern="100" dirty="0">
                <a:effectLst/>
                <a:latin typeface="Arial" panose="020B0604020202020204" pitchFamily="34" charset="0"/>
                <a:ea typeface="Calibri" panose="020F0502020204030204" pitchFamily="34" charset="0"/>
                <a:cs typeface="Arial" panose="020B0604020202020204" pitchFamily="34" charset="0"/>
              </a:rPr>
              <a:t>. London: England.</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Monroe, J. (2019) </a:t>
            </a:r>
            <a:r>
              <a:rPr lang="en-GB" sz="1400" i="1" kern="100" dirty="0">
                <a:effectLst/>
                <a:latin typeface="Arial" panose="020B0604020202020204" pitchFamily="34" charset="0"/>
                <a:ea typeface="Calibri" panose="020F0502020204030204" pitchFamily="34" charset="0"/>
                <a:cs typeface="Arial" panose="020B0604020202020204" pitchFamily="34" charset="0"/>
              </a:rPr>
              <a:t>Tin can cook</a:t>
            </a:r>
            <a:r>
              <a:rPr lang="en-GB" sz="1400" kern="100" dirty="0">
                <a:effectLst/>
                <a:latin typeface="Arial" panose="020B0604020202020204" pitchFamily="34" charset="0"/>
                <a:ea typeface="Calibri" panose="020F0502020204030204" pitchFamily="34" charset="0"/>
                <a:cs typeface="Arial" panose="020B0604020202020204" pitchFamily="34" charset="0"/>
              </a:rPr>
              <a:t>. London: Bluebird. </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Monkey Business (no date) </a:t>
            </a:r>
            <a:r>
              <a:rPr lang="en-GB" sz="1400" i="1" kern="100" dirty="0">
                <a:effectLst/>
                <a:latin typeface="Arial" panose="020B0604020202020204" pitchFamily="34" charset="0"/>
                <a:ea typeface="Calibri" panose="020F0502020204030204" pitchFamily="34" charset="0"/>
                <a:cs typeface="Arial" panose="020B0604020202020204" pitchFamily="34" charset="0"/>
              </a:rPr>
              <a:t>Young Person playing video games </a:t>
            </a:r>
            <a:r>
              <a:rPr lang="en-GB" sz="1400" kern="100" dirty="0">
                <a:effectLst/>
                <a:latin typeface="Arial" panose="020B0604020202020204" pitchFamily="34" charset="0"/>
                <a:ea typeface="Calibri" panose="020F0502020204030204" pitchFamily="34" charset="0"/>
                <a:cs typeface="Arial" panose="020B0604020202020204" pitchFamily="34" charset="0"/>
              </a:rPr>
              <a:t>[Photograph]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https://cdn.sanity.io/images/0vv8moc6/contpeds/e8036930017f29e29a9754664b2b89e25e166d3b-1200x811.jpg?fit=crop&amp;auto=format</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17 may 2023).</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NHS Trust (no date) </a:t>
            </a:r>
            <a:r>
              <a:rPr lang="en-GB" sz="1400" i="1" kern="100" dirty="0">
                <a:effectLst/>
                <a:latin typeface="Arial" panose="020B0604020202020204" pitchFamily="34" charset="0"/>
                <a:ea typeface="Calibri" panose="020F0502020204030204" pitchFamily="34" charset="0"/>
                <a:cs typeface="Arial" panose="020B0604020202020204" pitchFamily="34" charset="0"/>
              </a:rPr>
              <a:t>Five Ways to Wellbeing </a:t>
            </a:r>
            <a:r>
              <a:rPr lang="en-GB" sz="1400" kern="100" dirty="0">
                <a:effectLst/>
                <a:latin typeface="Arial" panose="020B0604020202020204" pitchFamily="34" charset="0"/>
                <a:ea typeface="Calibri" panose="020F0502020204030204" pitchFamily="34" charset="0"/>
                <a:cs typeface="Arial" panose="020B0604020202020204" pitchFamily="34" charset="0"/>
              </a:rPr>
              <a:t>[Image] NHS Trust Devon.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https://www.dpt.nhs.uk/download/tiUqXHUIVs</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10 May 2023).</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National Food Strategy (2021) ‘The Evidence’.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https://www.nationalfoodstrategy.org/the-report/</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08 May 2023).</a:t>
            </a:r>
          </a:p>
          <a:p>
            <a:pPr algn="just">
              <a:lnSpc>
                <a:spcPct val="107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NHS Wales (2023a) </a:t>
            </a:r>
            <a:r>
              <a:rPr lang="en-GB" sz="1400" i="1" kern="100" dirty="0">
                <a:effectLst/>
                <a:latin typeface="Arial" panose="020B0604020202020204" pitchFamily="34" charset="0"/>
                <a:ea typeface="Calibri" panose="020F0502020204030204" pitchFamily="34" charset="0"/>
                <a:cs typeface="Arial" panose="020B0604020202020204" pitchFamily="34" charset="0"/>
              </a:rPr>
              <a:t>Adolescents In Wales not meeting physical activity guidelines- updated analysis</a:t>
            </a:r>
            <a:r>
              <a:rPr lang="en-GB"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https://phw.nhs.wales/news/adolescents-in-wales-not-meeting-physical-activity-guidelines-updated-analysis</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Aft>
                <a:spcPts val="1000"/>
              </a:spcAft>
              <a:buNone/>
            </a:pPr>
            <a:endParaRPr lang="en-GB" sz="1200" dirty="0"/>
          </a:p>
        </p:txBody>
      </p:sp>
    </p:spTree>
    <p:extLst>
      <p:ext uri="{BB962C8B-B14F-4D97-AF65-F5344CB8AC3E}">
        <p14:creationId xmlns:p14="http://schemas.microsoft.com/office/powerpoint/2010/main" val="3363283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09F156C-6CCD-5864-41F7-B4FD8CF3E11F}"/>
              </a:ext>
            </a:extLst>
          </p:cNvPr>
          <p:cNvSpPr txBox="1"/>
          <p:nvPr/>
        </p:nvSpPr>
        <p:spPr>
          <a:xfrm>
            <a:off x="297711" y="180907"/>
            <a:ext cx="11750853" cy="681468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References (</a:t>
            </a:r>
            <a:r>
              <a:rPr kumimoji="0" lang="en-GB" sz="10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cont</a:t>
            </a: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N. Sutton).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00" dirty="0">
                <a:solidFill>
                  <a:prstClr val="black"/>
                </a:solidFill>
                <a:latin typeface="Arial" panose="020B0604020202020204" pitchFamily="34" charset="0"/>
                <a:ea typeface="Calibri" panose="020F0502020204030204" pitchFamily="34" charset="0"/>
                <a:cs typeface="Arial" panose="020B0604020202020204" pitchFamily="34" charset="0"/>
              </a:rPr>
              <a:t>NHS Wales ( 2023a) Adolescents in Wales not meeting physical activity guidelines – updated analysis. Available at: </a:t>
            </a:r>
            <a:r>
              <a:rPr lang="en-GB" sz="1200" dirty="0">
                <a:hlinkClick r:id="rId2"/>
              </a:rPr>
              <a:t>Adolescents in Wales not meeting physical activity guidelines – updated analysis - Public Health Wales (</a:t>
            </a:r>
            <a:r>
              <a:rPr lang="en-GB" sz="1200" dirty="0" err="1">
                <a:hlinkClick r:id="rId2"/>
              </a:rPr>
              <a:t>nhs.wales</a:t>
            </a:r>
            <a:r>
              <a:rPr lang="en-GB" sz="1200" dirty="0">
                <a:hlinkClick r:id="rId2"/>
              </a:rPr>
              <a:t>)</a:t>
            </a:r>
            <a:r>
              <a:rPr lang="en-GB" sz="1200" kern="100" dirty="0">
                <a:solidFill>
                  <a:prstClr val="black"/>
                </a:solidFill>
                <a:latin typeface="Arial" panose="020B0604020202020204" pitchFamily="34" charset="0"/>
                <a:ea typeface="Calibri" panose="020F0502020204030204" pitchFamily="34" charset="0"/>
                <a:cs typeface="Arial" panose="020B0604020202020204" pitchFamily="34" charset="0"/>
              </a:rPr>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(Accessed 17 May 2023).</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285750" marR="0" lvl="0" indent="-2857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NHS Wales (2023b)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'CONNECT' Child and Young Person Weight Management Service.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Aneurin Bevan University Health Board</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1200" b="0" i="1"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3"/>
              </a:rPr>
              <a:t>https://abuhb.nhs.wales/hospitals/a-z-of-services/weight-management-service/connect-child-and-young-person-weight-management-service/#:~:text=CONNECT%20is%20the%20first%20Tier,their%20physical%20and%20emotional%20health</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(Accessed: 10 May 2023).</a:t>
            </a:r>
          </a:p>
          <a:p>
            <a:pPr marL="285750" marR="0" lvl="0" indent="-2857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NHS Wales (2023c)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CONNECT’ Child and Young Person Weight Management Service. NHS Wales.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3"/>
              </a:rPr>
              <a:t>https://abuhb.nhs.wales/hospitals/a-z-of-services/weight-management-service/connect-child-and-young-person-weight-management-service/</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19 May 2023)</a:t>
            </a:r>
          </a:p>
          <a:p>
            <a:pPr marL="285750" marR="0" lvl="0" indent="-2857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1"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Pinterest.co.uk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(No date) Woman on scales [image] Available at: </a:t>
            </a:r>
            <a:r>
              <a:rPr kumimoji="0" lang="en-GB" sz="12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4"/>
              </a:rPr>
              <a:t>https://www.pinterest.co.uk/pin/818247826024365586/</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17 May 2023).</a:t>
            </a:r>
          </a:p>
          <a:p>
            <a:pPr marL="285750" marR="0" lvl="0" indent="-2857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Public Health England (2017)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Health Matters: Obesity and the food environment</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Public Health England. Available at: </a:t>
            </a:r>
            <a:r>
              <a:rPr kumimoji="0" lang="en-GB" sz="12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5"/>
              </a:rPr>
              <a:t>https://www.gov.uk/government/publications/health-matters-obesity-and-the-food-environment/health-matters-obesity-and-the-food-environment--2#:~:text=But%20many%20people%20still%20find,excess%20weight%20gain%20and%20obesity</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17 may 2023).</a:t>
            </a: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Sallis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J.F., Rosenberg, D. And Kerr, J (2009), Early Physical activity, sedentary behaviour, and dietary behaviour’ in Heinsberg, L.J. and Thompson, K. (eds.)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Obesity in youth: Causes, consequences and cures.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Eds. (2009) Washington: American Psychological society, pp37-57.</a:t>
            </a: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Sallis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J.F., Rosenberg, D. And Kerr, J (2009), Early Physical activity, sedentary behaviour, and dietary behaviour’ in Heinsberg, L.J. and Thompson, K. (eds.)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Obesity in youth: Causes, consequences and cures.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Eds. (2009) Washington: American Psychological society, pp37-57.</a:t>
            </a: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US"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Stead, M., McDermott, L., </a:t>
            </a:r>
            <a:r>
              <a:rPr kumimoji="0" lang="en-US"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MacKintosh</a:t>
            </a:r>
            <a:r>
              <a:rPr kumimoji="0" lang="en-US"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A.M. and Adamson, A. (2011</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‘Why healthy eating is bad for young people’s health: Identity, belonging and food’,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Social Science and Medicine,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72(7) pp 1131-1139. Available at: </a:t>
            </a:r>
            <a:r>
              <a:rPr kumimoji="0" lang="en-GB" sz="12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6"/>
              </a:rPr>
              <a:t>https://pubmed.ncbi.nlm.nih.gov/21429646/</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18 May 2023.</a:t>
            </a: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Sutton, N. (2023a)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Cook-books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[Photograph].</a:t>
            </a: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Sutton, N. (2023b) </a:t>
            </a:r>
            <a:r>
              <a:rPr kumimoji="0" lang="en-GB" sz="1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signpost</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[Photograph].</a:t>
            </a:r>
          </a:p>
          <a:p>
            <a:pPr marL="0" marR="0" lvl="0" indent="0" algn="just"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p>
          <a:p>
            <a:pPr marL="285750" marR="0" lvl="0" indent="-2857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endPar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just"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92325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7628E1-9A27-2B49-8FA5-2DBEDA4990EF}"/>
              </a:ext>
            </a:extLst>
          </p:cNvPr>
          <p:cNvSpPr>
            <a:spLocks noGrp="1"/>
          </p:cNvSpPr>
          <p:nvPr>
            <p:ph idx="1"/>
          </p:nvPr>
        </p:nvSpPr>
        <p:spPr>
          <a:xfrm>
            <a:off x="342899" y="446809"/>
            <a:ext cx="11263745" cy="5730154"/>
          </a:xfrm>
        </p:spPr>
        <p:txBody>
          <a:bodyPr/>
          <a:lstStyle/>
          <a:p>
            <a:r>
              <a:rPr lang="en-GB" sz="1000" b="1" dirty="0">
                <a:latin typeface="Arial" panose="020B0604020202020204" pitchFamily="34" charset="0"/>
                <a:cs typeface="Arial" panose="020B0604020202020204" pitchFamily="34" charset="0"/>
              </a:rPr>
              <a:t>References (</a:t>
            </a:r>
            <a:r>
              <a:rPr lang="en-GB" sz="1000" b="1" dirty="0" err="1">
                <a:latin typeface="Arial" panose="020B0604020202020204" pitchFamily="34" charset="0"/>
                <a:cs typeface="Arial" panose="020B0604020202020204" pitchFamily="34" charset="0"/>
              </a:rPr>
              <a:t>cont</a:t>
            </a:r>
            <a:r>
              <a:rPr lang="en-GB" sz="1000" b="1" dirty="0">
                <a:latin typeface="Arial" panose="020B0604020202020204" pitchFamily="34" charset="0"/>
                <a:cs typeface="Arial" panose="020B0604020202020204" pitchFamily="34" charset="0"/>
              </a:rPr>
              <a:t>) ( N. Sutton)</a:t>
            </a:r>
          </a:p>
          <a:p>
            <a:endParaRPr lang="en-GB" sz="1000" b="1" dirty="0">
              <a:latin typeface="Arial" panose="020B0604020202020204" pitchFamily="34" charset="0"/>
              <a:cs typeface="Arial" panose="020B0604020202020204" pitchFamily="34" charset="0"/>
            </a:endParaRP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Welsh Government (2021)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All Wales Weight Management Pathway 2021</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Health </a:t>
            </a:r>
            <a:r>
              <a:rPr kumimoji="0" lang="en-GB" sz="10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Weight:Healthy</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Wales. Available at: </a:t>
            </a:r>
            <a:r>
              <a:rPr kumimoji="0" lang="en-GB" sz="10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2"/>
              </a:rPr>
              <a:t>https://www.gov.wales/sites/default/files/publications/2021-06/all-wales-weight-management-pathway-2021-children-young-people-and-families.pdf</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10 May 2023).</a:t>
            </a:r>
          </a:p>
          <a:p>
            <a:pPr marL="171450" marR="0" lvl="0" indent="-171450" algn="just" defTabSz="457200" rtl="0" eaLnBrk="1" fontAlgn="auto" latinLnBrk="0" hangingPunct="1">
              <a:lnSpc>
                <a:spcPct val="107000"/>
              </a:lnSpc>
              <a:spcBef>
                <a:spcPts val="0"/>
              </a:spcBef>
              <a:spcAft>
                <a:spcPts val="800"/>
              </a:spcAft>
              <a:buClrTx/>
              <a:buSzTx/>
              <a:buFont typeface="Arial" panose="020B0604020202020204" pitchFamily="34" charset="0"/>
              <a:buChar char="•"/>
              <a:tabLst/>
              <a:defRPr/>
            </a:pPr>
            <a:r>
              <a:rPr kumimoji="0" lang="en-GB" sz="10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Valamis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(2020)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Vicarious </a:t>
            </a:r>
            <a:r>
              <a:rPr kumimoji="0" lang="en-GB" sz="1000" b="0" i="1"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learning</a:t>
            </a:r>
            <a:r>
              <a:rPr kumimoji="0" lang="en-GB" sz="10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.Valamis</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10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3"/>
              </a:rPr>
              <a:t>https://www.valamis.com/hub/vicarious-learning#:~:text=Vicarious%20learning%20is%20a%20way,and%20taking%20notes%2C%20and%20evaluating</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15 May 2023).</a:t>
            </a:r>
          </a:p>
          <a:p>
            <a:pPr marL="0" marR="0" lvl="0" indent="0" algn="just" defTabSz="457200" rtl="0" eaLnBrk="1" fontAlgn="auto" latinLnBrk="0" hangingPunct="1">
              <a:lnSpc>
                <a:spcPct val="107000"/>
              </a:lnSpc>
              <a:spcBef>
                <a:spcPts val="0"/>
              </a:spcBef>
              <a:spcAft>
                <a:spcPts val="800"/>
              </a:spcAft>
              <a:buClrTx/>
              <a:buSzTx/>
              <a:buFontTx/>
              <a:buNone/>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UNICEF (2019) </a:t>
            </a:r>
            <a:r>
              <a:rPr kumimoji="0" lang="en-GB" sz="10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 World Health Organization (WHO) study of 16 countries across Europe has found that breastfeeding can cut the chances of a child becoming obese by up to 25%. </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UNICEF. Available at: </a:t>
            </a:r>
            <a:r>
              <a:rPr kumimoji="0" lang="en-GB" sz="10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4"/>
              </a:rPr>
              <a:t>https://www.unicef.org.uk/babyfriendly/breastfeeding-reduces-child-obesity-risk-by-up-to-25-per-cent/</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19 May 2023).</a:t>
            </a:r>
          </a:p>
          <a:p>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474669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Facet</Template>
  <TotalTime>2433</TotalTime>
  <Words>2592</Words>
  <Application>Microsoft Office PowerPoint</Application>
  <PresentationFormat>Widescreen</PresentationFormat>
  <Paragraphs>161</Paragraphs>
  <Slides>27</Slides>
  <Notes>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27</vt:i4>
      </vt:variant>
    </vt:vector>
  </HeadingPairs>
  <TitlesOfParts>
    <vt:vector size="37" baseType="lpstr">
      <vt:lpstr>Arial</vt:lpstr>
      <vt:lpstr>Avenir Next LT Pro</vt:lpstr>
      <vt:lpstr>Calibri</vt:lpstr>
      <vt:lpstr>Calibri Light</vt:lpstr>
      <vt:lpstr>Roboto</vt:lpstr>
      <vt:lpstr>Symbol</vt:lpstr>
      <vt:lpstr>Trebuchet MS</vt:lpstr>
      <vt:lpstr>Wingdings 3</vt:lpstr>
      <vt:lpstr>Facet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vickie lovell</dc:creator>
  <cp:lastModifiedBy>Nicholas Sutton (2012183)</cp:lastModifiedBy>
  <cp:revision>12</cp:revision>
  <dcterms:created xsi:type="dcterms:W3CDTF">2023-05-02T08:41:48Z</dcterms:created>
  <dcterms:modified xsi:type="dcterms:W3CDTF">2023-05-24T14:03:46Z</dcterms:modified>
</cp:coreProperties>
</file>