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5"/>
  </p:notesMasterIdLst>
  <p:sldIdLst>
    <p:sldId id="256" r:id="rId2"/>
    <p:sldId id="267" r:id="rId3"/>
    <p:sldId id="257" r:id="rId4"/>
    <p:sldId id="258" r:id="rId5"/>
    <p:sldId id="259" r:id="rId6"/>
    <p:sldId id="260" r:id="rId7"/>
    <p:sldId id="262" r:id="rId8"/>
    <p:sldId id="264" r:id="rId9"/>
    <p:sldId id="263" r:id="rId10"/>
    <p:sldId id="265" r:id="rId11"/>
    <p:sldId id="266" r:id="rId12"/>
    <p:sldId id="268" r:id="rId13"/>
    <p:sldId id="269"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756" autoAdjust="0"/>
    <p:restoredTop sz="94073" autoAdjust="0"/>
  </p:normalViewPr>
  <p:slideViewPr>
    <p:cSldViewPr snapToGrid="0">
      <p:cViewPr>
        <p:scale>
          <a:sx n="100" d="100"/>
          <a:sy n="100" d="100"/>
        </p:scale>
        <p:origin x="-101" y="-8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8C7D207-C784-45FF-85AA-353A155D2AE0}" type="datetimeFigureOut">
              <a:rPr lang="en-GB" smtClean="0"/>
              <a:t>14/05/2020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AA6CF21-1235-4AF4-9562-1204E29ED576}" type="slidenum">
              <a:rPr lang="en-GB" smtClean="0"/>
              <a:t>‹#›</a:t>
            </a:fld>
            <a:endParaRPr lang="en-GB"/>
          </a:p>
        </p:txBody>
      </p:sp>
    </p:spTree>
    <p:extLst>
      <p:ext uri="{BB962C8B-B14F-4D97-AF65-F5344CB8AC3E}">
        <p14:creationId xmlns:p14="http://schemas.microsoft.com/office/powerpoint/2010/main" val="4685715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Impulsivity: Examples of impulsive behaviour can include decision making without forethought or any regard to consequences in their actions.</a:t>
            </a:r>
          </a:p>
          <a:p>
            <a:r>
              <a:rPr lang="en-GB" sz="1200" dirty="0">
                <a:latin typeface="Times New Roman" panose="02020603050405020304" pitchFamily="18" charset="0"/>
                <a:cs typeface="Times New Roman" panose="02020603050405020304" pitchFamily="18" charset="0"/>
              </a:rPr>
              <a:t>It has been associated with:</a:t>
            </a:r>
          </a:p>
          <a:p>
            <a:r>
              <a:rPr lang="en-GB" dirty="0">
                <a:latin typeface="Times New Roman" panose="02020603050405020304" pitchFamily="18" charset="0"/>
                <a:cs typeface="Times New Roman" panose="02020603050405020304" pitchFamily="18" charset="0"/>
              </a:rPr>
              <a:t>- Gambling </a:t>
            </a:r>
          </a:p>
          <a:p>
            <a:r>
              <a:rPr lang="en-GB" dirty="0">
                <a:latin typeface="Times New Roman" panose="02020603050405020304" pitchFamily="18" charset="0"/>
                <a:cs typeface="Times New Roman" panose="02020603050405020304" pitchFamily="18" charset="0"/>
              </a:rPr>
              <a:t>- Substance Abuse</a:t>
            </a:r>
          </a:p>
          <a:p>
            <a:r>
              <a:rPr lang="en-GB" dirty="0">
                <a:latin typeface="Times New Roman" panose="02020603050405020304" pitchFamily="18" charset="0"/>
                <a:cs typeface="Times New Roman" panose="02020603050405020304" pitchFamily="18" charset="0"/>
              </a:rPr>
              <a:t>- Pyromania </a:t>
            </a:r>
          </a:p>
          <a:p>
            <a:r>
              <a:rPr lang="en-GB" sz="1200" dirty="0">
                <a:latin typeface="Times New Roman" panose="02020603050405020304" pitchFamily="18" charset="0"/>
                <a:cs typeface="Times New Roman" panose="02020603050405020304" pitchFamily="18" charset="0"/>
              </a:rPr>
              <a:t>(Stanford et al., 2009)</a:t>
            </a:r>
          </a:p>
          <a:p>
            <a:endParaRPr lang="en-GB" sz="1200" dirty="0">
              <a:latin typeface="Times New Roman" panose="02020603050405020304" pitchFamily="18" charset="0"/>
              <a:cs typeface="Times New Roman" panose="02020603050405020304" pitchFamily="18" charset="0"/>
            </a:endParaRPr>
          </a:p>
          <a:p>
            <a:r>
              <a:rPr lang="en-GB" sz="1200" dirty="0" err="1">
                <a:latin typeface="Times New Roman" panose="02020603050405020304" pitchFamily="18" charset="0"/>
                <a:cs typeface="Times New Roman" panose="02020603050405020304" pitchFamily="18" charset="0"/>
              </a:rPr>
              <a:t>Zhai</a:t>
            </a:r>
            <a:r>
              <a:rPr lang="en-GB" sz="1200" dirty="0">
                <a:latin typeface="Times New Roman" panose="02020603050405020304" pitchFamily="18" charset="0"/>
                <a:cs typeface="Times New Roman" panose="02020603050405020304" pitchFamily="18" charset="0"/>
              </a:rPr>
              <a:t> argues that gambling is a risk-taking behaviour as it involves betting or wagering a resource of currency in the risk of potentially earning a greater or larger reward.</a:t>
            </a:r>
          </a:p>
          <a:p>
            <a:endParaRPr lang="en-GB" dirty="0"/>
          </a:p>
        </p:txBody>
      </p:sp>
      <p:sp>
        <p:nvSpPr>
          <p:cNvPr id="4" name="Slide Number Placeholder 3"/>
          <p:cNvSpPr>
            <a:spLocks noGrp="1"/>
          </p:cNvSpPr>
          <p:nvPr>
            <p:ph type="sldNum" sz="quarter" idx="5"/>
          </p:nvPr>
        </p:nvSpPr>
        <p:spPr/>
        <p:txBody>
          <a:bodyPr/>
          <a:lstStyle/>
          <a:p>
            <a:fld id="{2AA6CF21-1235-4AF4-9562-1204E29ED576}" type="slidenum">
              <a:rPr lang="en-GB" smtClean="0"/>
              <a:t>2</a:t>
            </a:fld>
            <a:endParaRPr lang="en-GB"/>
          </a:p>
        </p:txBody>
      </p:sp>
    </p:spTree>
    <p:extLst>
      <p:ext uri="{BB962C8B-B14F-4D97-AF65-F5344CB8AC3E}">
        <p14:creationId xmlns:p14="http://schemas.microsoft.com/office/powerpoint/2010/main" val="28504460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Acquired Preparedness Model </a:t>
            </a:r>
          </a:p>
          <a:p>
            <a:r>
              <a:rPr lang="en-GB" dirty="0"/>
              <a:t>The model was originally used to measure substance abuse, not gambling behaviour, however Whelan and colleagues applied it to gambling behaviour. The model proposes multiple dimensions of impulsivity and outcome expectancies can suggest why individuals are more likely to engage in risk-taking behaviours such as gambling.</a:t>
            </a:r>
          </a:p>
          <a:p>
            <a:r>
              <a:rPr lang="en-GB" dirty="0"/>
              <a:t>For example, Flack &amp; Bucky 2018 found that individuals that believed they were going to win were more impulsive and more frequently willing to gamble. On the other hand, impulsivity was not found to link with problem gambling when they believed they were going to lose. </a:t>
            </a:r>
          </a:p>
          <a:p>
            <a:endParaRPr lang="en-GB" dirty="0"/>
          </a:p>
          <a:p>
            <a:r>
              <a:rPr lang="en-GB" sz="1400" dirty="0">
                <a:latin typeface="Times New Roman" panose="02020603050405020304" pitchFamily="18" charset="0"/>
                <a:cs typeface="Times New Roman" panose="02020603050405020304" pitchFamily="18" charset="0"/>
              </a:rPr>
              <a:t>Acquired Preparedness Model</a:t>
            </a:r>
          </a:p>
          <a:p>
            <a:r>
              <a:rPr lang="en-GB" sz="1200" dirty="0">
                <a:latin typeface="Times New Roman" panose="02020603050405020304" pitchFamily="18" charset="0"/>
                <a:cs typeface="Times New Roman" panose="02020603050405020304" pitchFamily="18" charset="0"/>
              </a:rPr>
              <a:t>(Smith &amp; Anderson, 2001, as cited in </a:t>
            </a:r>
            <a:r>
              <a:rPr lang="en-GB" sz="1200" dirty="0" err="1">
                <a:latin typeface="Times New Roman" panose="02020603050405020304" pitchFamily="18" charset="0"/>
                <a:cs typeface="Times New Roman" panose="02020603050405020304" pitchFamily="18" charset="0"/>
              </a:rPr>
              <a:t>Ginley</a:t>
            </a:r>
            <a:r>
              <a:rPr lang="en-GB" sz="1200" dirty="0">
                <a:latin typeface="Times New Roman" panose="02020603050405020304" pitchFamily="18" charset="0"/>
                <a:cs typeface="Times New Roman" panose="02020603050405020304" pitchFamily="18" charset="0"/>
              </a:rPr>
              <a:t>, Whelan, Relyea, Meyers &amp; </a:t>
            </a:r>
            <a:r>
              <a:rPr lang="en-GB" sz="1200" dirty="0" err="1">
                <a:latin typeface="Times New Roman" panose="02020603050405020304" pitchFamily="18" charset="0"/>
                <a:cs typeface="Times New Roman" panose="02020603050405020304" pitchFamily="18" charset="0"/>
              </a:rPr>
              <a:t>Pearlson</a:t>
            </a:r>
            <a:r>
              <a:rPr lang="en-GB" sz="1200" dirty="0">
                <a:latin typeface="Times New Roman" panose="02020603050405020304" pitchFamily="18" charset="0"/>
                <a:cs typeface="Times New Roman" panose="02020603050405020304" pitchFamily="18" charset="0"/>
              </a:rPr>
              <a:t>, 2014).</a:t>
            </a:r>
          </a:p>
          <a:p>
            <a:pPr marL="0" indent="0">
              <a:buNone/>
            </a:pPr>
            <a:r>
              <a:rPr lang="en-GB" sz="1400" dirty="0">
                <a:latin typeface="Times New Roman" panose="02020603050405020304" pitchFamily="18" charset="0"/>
                <a:cs typeface="Times New Roman" panose="02020603050405020304" pitchFamily="18" charset="0"/>
              </a:rPr>
              <a:t>Impulsivity and Decision-Making</a:t>
            </a:r>
          </a:p>
          <a:p>
            <a:r>
              <a:rPr lang="en-GB" sz="1200" dirty="0">
                <a:latin typeface="Times New Roman" panose="02020603050405020304" pitchFamily="18" charset="0"/>
                <a:cs typeface="Times New Roman" panose="02020603050405020304" pitchFamily="18" charset="0"/>
              </a:rPr>
              <a:t>High scores of impulsivity has lead to poorer decision making and an illusion of control (</a:t>
            </a:r>
            <a:r>
              <a:rPr lang="en-GB" sz="1200" dirty="0" err="1">
                <a:latin typeface="Times New Roman" panose="02020603050405020304" pitchFamily="18" charset="0"/>
                <a:cs typeface="Times New Roman" panose="02020603050405020304" pitchFamily="18" charset="0"/>
              </a:rPr>
              <a:t>Goudriaan</a:t>
            </a:r>
            <a:r>
              <a:rPr lang="en-GB" sz="1200" dirty="0">
                <a:latin typeface="Times New Roman" panose="02020603050405020304" pitchFamily="18" charset="0"/>
                <a:cs typeface="Times New Roman" panose="02020603050405020304" pitchFamily="18" charset="0"/>
              </a:rPr>
              <a:t>, van den Brink &amp; van Holst, 2019).</a:t>
            </a:r>
          </a:p>
          <a:p>
            <a:pPr marL="0" indent="0">
              <a:buNone/>
            </a:pPr>
            <a:r>
              <a:rPr lang="en-GB" sz="1400" dirty="0">
                <a:latin typeface="Times New Roman" panose="02020603050405020304" pitchFamily="18" charset="0"/>
                <a:cs typeface="Times New Roman" panose="02020603050405020304" pitchFamily="18" charset="0"/>
              </a:rPr>
              <a:t>Trait Impulsivity and Gambling Type (</a:t>
            </a:r>
            <a:r>
              <a:rPr lang="en-GB" sz="1400" dirty="0" err="1">
                <a:latin typeface="Times New Roman" panose="02020603050405020304" pitchFamily="18" charset="0"/>
                <a:cs typeface="Times New Roman" panose="02020603050405020304" pitchFamily="18" charset="0"/>
              </a:rPr>
              <a:t>Lutri</a:t>
            </a:r>
            <a:r>
              <a:rPr lang="en-GB" sz="1400" dirty="0">
                <a:latin typeface="Times New Roman" panose="02020603050405020304" pitchFamily="18" charset="0"/>
                <a:cs typeface="Times New Roman" panose="02020603050405020304" pitchFamily="18" charset="0"/>
              </a:rPr>
              <a:t> et al., 2018)</a:t>
            </a:r>
          </a:p>
          <a:p>
            <a:endParaRPr lang="en-GB" dirty="0"/>
          </a:p>
        </p:txBody>
      </p:sp>
      <p:sp>
        <p:nvSpPr>
          <p:cNvPr id="4" name="Slide Number Placeholder 3"/>
          <p:cNvSpPr>
            <a:spLocks noGrp="1"/>
          </p:cNvSpPr>
          <p:nvPr>
            <p:ph type="sldNum" sz="quarter" idx="5"/>
          </p:nvPr>
        </p:nvSpPr>
        <p:spPr/>
        <p:txBody>
          <a:bodyPr/>
          <a:lstStyle/>
          <a:p>
            <a:fld id="{2AA6CF21-1235-4AF4-9562-1204E29ED576}" type="slidenum">
              <a:rPr lang="en-GB" smtClean="0"/>
              <a:t>3</a:t>
            </a:fld>
            <a:endParaRPr lang="en-GB"/>
          </a:p>
        </p:txBody>
      </p:sp>
    </p:spTree>
    <p:extLst>
      <p:ext uri="{BB962C8B-B14F-4D97-AF65-F5344CB8AC3E}">
        <p14:creationId xmlns:p14="http://schemas.microsoft.com/office/powerpoint/2010/main" val="8059934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Ethical approval for the experiment was provided by the university ethics committee panel to complete the study. Participants were recruited by successful attendance using the EMS system provided by the university.</a:t>
            </a:r>
          </a:p>
          <a:p>
            <a:endParaRPr lang="en-GB" dirty="0"/>
          </a:p>
          <a:p>
            <a:r>
              <a:rPr lang="en-GB" dirty="0"/>
              <a:t>The BIS is a 30-item  4-point Likert scale used to measure impulsivity in a self-completed questionnaire. The scale can be used to measure a total overall score and individual second trait factor scores of impulsivity, Motor, </a:t>
            </a:r>
            <a:r>
              <a:rPr lang="en-GB" dirty="0" err="1"/>
              <a:t>Nonplanning</a:t>
            </a:r>
            <a:r>
              <a:rPr lang="en-GB" dirty="0"/>
              <a:t> and Attentional </a:t>
            </a:r>
          </a:p>
          <a:p>
            <a:endParaRPr lang="en-GB" dirty="0"/>
          </a:p>
          <a:p>
            <a:r>
              <a:rPr lang="en-GB" dirty="0"/>
              <a:t>The original SOGS was used to measure pathological gambling, however the test was revised to only use the first part by </a:t>
            </a:r>
            <a:r>
              <a:rPr lang="en-GB" dirty="0" err="1"/>
              <a:t>Ginley</a:t>
            </a:r>
            <a:r>
              <a:rPr lang="en-GB" dirty="0"/>
              <a:t> and colleagues to measure gambling frequency. The original table to assess gambling frequency in the last 12 months was expanded to the participants lifetime, and the range of the answers provided was expanded also. Scores for each type of gambling was scored from 0-5 depending on the frequency of each gambling partaken in.</a:t>
            </a:r>
          </a:p>
          <a:p>
            <a:endParaRPr lang="en-GB" dirty="0"/>
          </a:p>
          <a:p>
            <a:r>
              <a:rPr lang="en-GB" dirty="0"/>
              <a:t>The GDT is a computerised risk taking behaviour tool used in this experiment to assess how often a participant chose to gamble riskily or non-riskily.  The task involves rolling a hypothetical dice and guessing what face the dice was going to land on. There is varying levels of risk depending on what option you choose, as the participant has the option to choose only one dice face that may show up, two dice faces, three dice faces or four. Participants were told to try to win as much money as possible in the task, as the greater the risk would equal a greater reward, but an equally great loss if they guessed incorrectly. Participant were measured by the risk the participant engaged in the 18 trials they performed. </a:t>
            </a:r>
          </a:p>
        </p:txBody>
      </p:sp>
      <p:sp>
        <p:nvSpPr>
          <p:cNvPr id="4" name="Slide Number Placeholder 3"/>
          <p:cNvSpPr>
            <a:spLocks noGrp="1"/>
          </p:cNvSpPr>
          <p:nvPr>
            <p:ph type="sldNum" sz="quarter" idx="5"/>
          </p:nvPr>
        </p:nvSpPr>
        <p:spPr/>
        <p:txBody>
          <a:bodyPr/>
          <a:lstStyle/>
          <a:p>
            <a:fld id="{2AA6CF21-1235-4AF4-9562-1204E29ED576}" type="slidenum">
              <a:rPr lang="en-GB" smtClean="0"/>
              <a:t>6</a:t>
            </a:fld>
            <a:endParaRPr lang="en-GB"/>
          </a:p>
        </p:txBody>
      </p:sp>
    </p:spTree>
    <p:extLst>
      <p:ext uri="{BB962C8B-B14F-4D97-AF65-F5344CB8AC3E}">
        <p14:creationId xmlns:p14="http://schemas.microsoft.com/office/powerpoint/2010/main" val="5290032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latin typeface="Times New Roman" panose="02020603050405020304" pitchFamily="18" charset="0"/>
                <a:cs typeface="Times New Roman" panose="02020603050405020304" pitchFamily="18" charset="0"/>
              </a:rPr>
              <a:t>Levene’s</a:t>
            </a:r>
            <a:r>
              <a:rPr lang="en-GB" dirty="0">
                <a:latin typeface="Times New Roman" panose="02020603050405020304" pitchFamily="18" charset="0"/>
                <a:cs typeface="Times New Roman" panose="02020603050405020304" pitchFamily="18" charset="0"/>
              </a:rPr>
              <a:t> Test of Equality indicated no violation of homogeneity of variances (</a:t>
            </a:r>
            <a:r>
              <a:rPr lang="en-GB" i="1" dirty="0">
                <a:latin typeface="Times New Roman" panose="02020603050405020304" pitchFamily="18" charset="0"/>
                <a:cs typeface="Times New Roman" panose="02020603050405020304" pitchFamily="18" charset="0"/>
              </a:rPr>
              <a:t>p </a:t>
            </a:r>
            <a:r>
              <a:rPr lang="en-GB" dirty="0">
                <a:latin typeface="Times New Roman" panose="02020603050405020304" pitchFamily="18" charset="0"/>
                <a:cs typeface="Times New Roman" panose="02020603050405020304" pitchFamily="18" charset="0"/>
              </a:rPr>
              <a:t>&gt; .05)</a:t>
            </a:r>
            <a:r>
              <a:rPr lang="en-GB" i="1" dirty="0">
                <a:latin typeface="Times New Roman" panose="02020603050405020304" pitchFamily="18" charset="0"/>
                <a:cs typeface="Times New Roman" panose="02020603050405020304" pitchFamily="18" charset="0"/>
              </a:rPr>
              <a:t>.</a:t>
            </a:r>
            <a:r>
              <a:rPr lang="en-GB" dirty="0">
                <a:latin typeface="Times New Roman" panose="02020603050405020304" pitchFamily="18" charset="0"/>
                <a:cs typeface="Times New Roman" panose="02020603050405020304" pitchFamily="18" charset="0"/>
              </a:rPr>
              <a:t> </a:t>
            </a:r>
          </a:p>
          <a:p>
            <a:endParaRPr lang="en-GB" dirty="0"/>
          </a:p>
          <a:p>
            <a:r>
              <a:rPr lang="en-GB" dirty="0"/>
              <a:t>After conducting tests of normality, the main analysis indicated that</a:t>
            </a:r>
          </a:p>
        </p:txBody>
      </p:sp>
      <p:sp>
        <p:nvSpPr>
          <p:cNvPr id="4" name="Slide Number Placeholder 3"/>
          <p:cNvSpPr>
            <a:spLocks noGrp="1"/>
          </p:cNvSpPr>
          <p:nvPr>
            <p:ph type="sldNum" sz="quarter" idx="5"/>
          </p:nvPr>
        </p:nvSpPr>
        <p:spPr/>
        <p:txBody>
          <a:bodyPr/>
          <a:lstStyle/>
          <a:p>
            <a:fld id="{2AA6CF21-1235-4AF4-9562-1204E29ED576}" type="slidenum">
              <a:rPr lang="en-GB" smtClean="0"/>
              <a:t>7</a:t>
            </a:fld>
            <a:endParaRPr lang="en-GB"/>
          </a:p>
        </p:txBody>
      </p:sp>
    </p:spTree>
    <p:extLst>
      <p:ext uri="{BB962C8B-B14F-4D97-AF65-F5344CB8AC3E}">
        <p14:creationId xmlns:p14="http://schemas.microsoft.com/office/powerpoint/2010/main" val="35550387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Groups for these analyses were split between the median score of the trait impulsivities for more equal categorisation.</a:t>
            </a:r>
          </a:p>
          <a:p>
            <a:endParaRPr lang="en-GB" dirty="0"/>
          </a:p>
          <a:p>
            <a:r>
              <a:rPr lang="en-GB" dirty="0"/>
              <a:t>This shows that participant's who scored high on motor impulsivity are significantly more likely to engage in risk-taking behaviour. </a:t>
            </a:r>
          </a:p>
        </p:txBody>
      </p:sp>
      <p:sp>
        <p:nvSpPr>
          <p:cNvPr id="4" name="Slide Number Placeholder 3"/>
          <p:cNvSpPr>
            <a:spLocks noGrp="1"/>
          </p:cNvSpPr>
          <p:nvPr>
            <p:ph type="sldNum" sz="quarter" idx="5"/>
          </p:nvPr>
        </p:nvSpPr>
        <p:spPr/>
        <p:txBody>
          <a:bodyPr/>
          <a:lstStyle/>
          <a:p>
            <a:fld id="{2AA6CF21-1235-4AF4-9562-1204E29ED576}" type="slidenum">
              <a:rPr lang="en-GB" smtClean="0"/>
              <a:t>8</a:t>
            </a:fld>
            <a:endParaRPr lang="en-GB"/>
          </a:p>
        </p:txBody>
      </p:sp>
    </p:spTree>
    <p:extLst>
      <p:ext uri="{BB962C8B-B14F-4D97-AF65-F5344CB8AC3E}">
        <p14:creationId xmlns:p14="http://schemas.microsoft.com/office/powerpoint/2010/main" val="19664886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could indicate that there are other factors at play that are not responsible for risk-taking behaviour as indicated by previous research.</a:t>
            </a:r>
          </a:p>
          <a:p>
            <a:endParaRPr lang="en-GB" dirty="0"/>
          </a:p>
          <a:p>
            <a:r>
              <a:rPr lang="en-GB" dirty="0"/>
              <a:t>Supports </a:t>
            </a:r>
            <a:r>
              <a:rPr lang="en-GB" dirty="0" err="1"/>
              <a:t>Chowdbyrys</a:t>
            </a:r>
            <a:r>
              <a:rPr lang="en-GB" dirty="0"/>
              <a:t> research as those who scored high on motor impulsivity gambled more frequently without prior thought, and therefore gambled with more risk.</a:t>
            </a:r>
          </a:p>
          <a:p>
            <a:endParaRPr lang="en-GB" dirty="0"/>
          </a:p>
          <a:p>
            <a:r>
              <a:rPr lang="en-GB" dirty="0"/>
              <a:t>Within Impulsivity research, the younger age significantly predicts greater impulsivity scores, however Defoe’s research used a sample ranging from early adolescence (11-18) years in contrast to the present </a:t>
            </a:r>
            <a:r>
              <a:rPr lang="en-GB" dirty="0" err="1"/>
              <a:t>studys</a:t>
            </a:r>
            <a:r>
              <a:rPr lang="en-GB" dirty="0"/>
              <a:t> young age group from 18-30. This could also provide implications that the non-significant results within the study was due to age being a main factor.</a:t>
            </a:r>
          </a:p>
        </p:txBody>
      </p:sp>
      <p:sp>
        <p:nvSpPr>
          <p:cNvPr id="4" name="Slide Number Placeholder 3"/>
          <p:cNvSpPr>
            <a:spLocks noGrp="1"/>
          </p:cNvSpPr>
          <p:nvPr>
            <p:ph type="sldNum" sz="quarter" idx="5"/>
          </p:nvPr>
        </p:nvSpPr>
        <p:spPr/>
        <p:txBody>
          <a:bodyPr/>
          <a:lstStyle/>
          <a:p>
            <a:fld id="{2AA6CF21-1235-4AF4-9562-1204E29ED576}" type="slidenum">
              <a:rPr lang="en-GB" smtClean="0"/>
              <a:t>9</a:t>
            </a:fld>
            <a:endParaRPr lang="en-GB"/>
          </a:p>
        </p:txBody>
      </p:sp>
    </p:spTree>
    <p:extLst>
      <p:ext uri="{BB962C8B-B14F-4D97-AF65-F5344CB8AC3E}">
        <p14:creationId xmlns:p14="http://schemas.microsoft.com/office/powerpoint/2010/main" val="41338994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Gambling versatility is the range of gambling </a:t>
            </a:r>
            <a:r>
              <a:rPr lang="en-GB" dirty="0" err="1"/>
              <a:t>activies</a:t>
            </a:r>
            <a:r>
              <a:rPr lang="en-GB" dirty="0"/>
              <a:t> an individual engages in, a recommendation for future research would be the production of a gambling frequency and versatility tool to diagnose gambling behaviour, as it would then allow for the development of more contemporary research arguing whether gambling versatility and gambling frequency are statistically significant to risk-taking behaviours. </a:t>
            </a:r>
          </a:p>
          <a:p>
            <a:endParaRPr lang="en-GB" dirty="0"/>
          </a:p>
          <a:p>
            <a:r>
              <a:rPr lang="en-GB" dirty="0"/>
              <a:t>The current study used only undergraduate students ranging from young to middle adulthood. Future research could benefit from an expansion of sample size and group diversity.</a:t>
            </a:r>
          </a:p>
          <a:p>
            <a:endParaRPr lang="en-GB" dirty="0"/>
          </a:p>
          <a:p>
            <a:r>
              <a:rPr lang="en-GB" dirty="0"/>
              <a:t>Testing and evaluating risk-taking behaviour decisions between gambling tasks with implicit and explicit rules.</a:t>
            </a:r>
          </a:p>
        </p:txBody>
      </p:sp>
      <p:sp>
        <p:nvSpPr>
          <p:cNvPr id="4" name="Slide Number Placeholder 3"/>
          <p:cNvSpPr>
            <a:spLocks noGrp="1"/>
          </p:cNvSpPr>
          <p:nvPr>
            <p:ph type="sldNum" sz="quarter" idx="5"/>
          </p:nvPr>
        </p:nvSpPr>
        <p:spPr/>
        <p:txBody>
          <a:bodyPr/>
          <a:lstStyle/>
          <a:p>
            <a:fld id="{2AA6CF21-1235-4AF4-9562-1204E29ED576}" type="slidenum">
              <a:rPr lang="en-GB" smtClean="0"/>
              <a:t>10</a:t>
            </a:fld>
            <a:endParaRPr lang="en-GB"/>
          </a:p>
        </p:txBody>
      </p:sp>
    </p:spTree>
    <p:extLst>
      <p:ext uri="{BB962C8B-B14F-4D97-AF65-F5344CB8AC3E}">
        <p14:creationId xmlns:p14="http://schemas.microsoft.com/office/powerpoint/2010/main" val="1380912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26E4C74-4DFB-4DD6-B653-BC1BD1DB7B4A}" type="datetimeFigureOut">
              <a:rPr lang="en-GB" smtClean="0"/>
              <a:t>14/05/2020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A3E529-EC0B-44BF-922B-ECBD38D47842}"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359097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6E4C74-4DFB-4DD6-B653-BC1BD1DB7B4A}" type="datetimeFigureOut">
              <a:rPr lang="en-GB" smtClean="0"/>
              <a:t>14/05/2020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A3E529-EC0B-44BF-922B-ECBD38D47842}" type="slidenum">
              <a:rPr lang="en-GB" smtClean="0"/>
              <a:t>‹#›</a:t>
            </a:fld>
            <a:endParaRPr lang="en-GB"/>
          </a:p>
        </p:txBody>
      </p:sp>
    </p:spTree>
    <p:extLst>
      <p:ext uri="{BB962C8B-B14F-4D97-AF65-F5344CB8AC3E}">
        <p14:creationId xmlns:p14="http://schemas.microsoft.com/office/powerpoint/2010/main" val="31781255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26E4C74-4DFB-4DD6-B653-BC1BD1DB7B4A}" type="datetimeFigureOut">
              <a:rPr lang="en-GB" smtClean="0"/>
              <a:t>14/05/2020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A3E529-EC0B-44BF-922B-ECBD38D47842}"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061798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6E4C74-4DFB-4DD6-B653-BC1BD1DB7B4A}" type="datetimeFigureOut">
              <a:rPr lang="en-GB" smtClean="0"/>
              <a:t>14/05/2020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A3E529-EC0B-44BF-922B-ECBD38D47842}" type="slidenum">
              <a:rPr lang="en-GB" smtClean="0"/>
              <a:t>‹#›</a:t>
            </a:fld>
            <a:endParaRPr lang="en-GB"/>
          </a:p>
        </p:txBody>
      </p:sp>
    </p:spTree>
    <p:extLst>
      <p:ext uri="{BB962C8B-B14F-4D97-AF65-F5344CB8AC3E}">
        <p14:creationId xmlns:p14="http://schemas.microsoft.com/office/powerpoint/2010/main" val="17003081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26E4C74-4DFB-4DD6-B653-BC1BD1DB7B4A}" type="datetimeFigureOut">
              <a:rPr lang="en-GB" smtClean="0"/>
              <a:t>14/05/2020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EA3E529-EC0B-44BF-922B-ECBD38D47842}" type="slidenum">
              <a:rPr lang="en-GB" smtClean="0"/>
              <a:t>‹#›</a:t>
            </a:fld>
            <a:endParaRPr lang="en-GB"/>
          </a:p>
        </p:txBody>
      </p:sp>
    </p:spTree>
    <p:extLst>
      <p:ext uri="{BB962C8B-B14F-4D97-AF65-F5344CB8AC3E}">
        <p14:creationId xmlns:p14="http://schemas.microsoft.com/office/powerpoint/2010/main" val="17513220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26E4C74-4DFB-4DD6-B653-BC1BD1DB7B4A}" type="datetimeFigureOut">
              <a:rPr lang="en-GB" smtClean="0"/>
              <a:t>14/05/2020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EA3E529-EC0B-44BF-922B-ECBD38D47842}" type="slidenum">
              <a:rPr lang="en-GB" smtClean="0"/>
              <a:t>‹#›</a:t>
            </a:fld>
            <a:endParaRPr lang="en-GB"/>
          </a:p>
        </p:txBody>
      </p:sp>
    </p:spTree>
    <p:extLst>
      <p:ext uri="{BB962C8B-B14F-4D97-AF65-F5344CB8AC3E}">
        <p14:creationId xmlns:p14="http://schemas.microsoft.com/office/powerpoint/2010/main" val="11893197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426E4C74-4DFB-4DD6-B653-BC1BD1DB7B4A}" type="datetimeFigureOut">
              <a:rPr lang="en-GB" smtClean="0"/>
              <a:t>14/05/2020</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5EA3E529-EC0B-44BF-922B-ECBD38D47842}" type="slidenum">
              <a:rPr lang="en-GB" smtClean="0"/>
              <a:t>‹#›</a:t>
            </a:fld>
            <a:endParaRPr lang="en-GB"/>
          </a:p>
        </p:txBody>
      </p:sp>
    </p:spTree>
    <p:extLst>
      <p:ext uri="{BB962C8B-B14F-4D97-AF65-F5344CB8AC3E}">
        <p14:creationId xmlns:p14="http://schemas.microsoft.com/office/powerpoint/2010/main" val="16887594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426E4C74-4DFB-4DD6-B653-BC1BD1DB7B4A}" type="datetimeFigureOut">
              <a:rPr lang="en-GB" smtClean="0"/>
              <a:t>14/05/2020</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5EA3E529-EC0B-44BF-922B-ECBD38D47842}" type="slidenum">
              <a:rPr lang="en-GB" smtClean="0"/>
              <a:t>‹#›</a:t>
            </a:fld>
            <a:endParaRPr lang="en-GB"/>
          </a:p>
        </p:txBody>
      </p:sp>
    </p:spTree>
    <p:extLst>
      <p:ext uri="{BB962C8B-B14F-4D97-AF65-F5344CB8AC3E}">
        <p14:creationId xmlns:p14="http://schemas.microsoft.com/office/powerpoint/2010/main" val="23538066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26E4C74-4DFB-4DD6-B653-BC1BD1DB7B4A}" type="datetimeFigureOut">
              <a:rPr lang="en-GB" smtClean="0"/>
              <a:t>14/05/2020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A3E529-EC0B-44BF-922B-ECBD38D47842}" type="slidenum">
              <a:rPr lang="en-GB" smtClean="0"/>
              <a:t>‹#›</a:t>
            </a:fld>
            <a:endParaRPr lang="en-GB"/>
          </a:p>
        </p:txBody>
      </p:sp>
    </p:spTree>
    <p:extLst>
      <p:ext uri="{BB962C8B-B14F-4D97-AF65-F5344CB8AC3E}">
        <p14:creationId xmlns:p14="http://schemas.microsoft.com/office/powerpoint/2010/main" val="3267662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6E4C74-4DFB-4DD6-B653-BC1BD1DB7B4A}" type="datetimeFigureOut">
              <a:rPr lang="en-GB" smtClean="0"/>
              <a:t>14/05/2020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A3E529-EC0B-44BF-922B-ECBD38D47842}" type="slidenum">
              <a:rPr lang="en-GB" smtClean="0"/>
              <a:t>‹#›</a:t>
            </a:fld>
            <a:endParaRPr lang="en-GB"/>
          </a:p>
        </p:txBody>
      </p:sp>
    </p:spTree>
    <p:extLst>
      <p:ext uri="{BB962C8B-B14F-4D97-AF65-F5344CB8AC3E}">
        <p14:creationId xmlns:p14="http://schemas.microsoft.com/office/powerpoint/2010/main" val="8318568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6E4C74-4DFB-4DD6-B653-BC1BD1DB7B4A}" type="datetimeFigureOut">
              <a:rPr lang="en-GB" smtClean="0"/>
              <a:t>14/05/2020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A3E529-EC0B-44BF-922B-ECBD38D47842}" type="slidenum">
              <a:rPr lang="en-GB" smtClean="0"/>
              <a:t>‹#›</a:t>
            </a:fld>
            <a:endParaRPr lang="en-GB"/>
          </a:p>
        </p:txBody>
      </p:sp>
    </p:spTree>
    <p:extLst>
      <p:ext uri="{BB962C8B-B14F-4D97-AF65-F5344CB8AC3E}">
        <p14:creationId xmlns:p14="http://schemas.microsoft.com/office/powerpoint/2010/main" val="29302239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426E4C74-4DFB-4DD6-B653-BC1BD1DB7B4A}" type="datetimeFigureOut">
              <a:rPr lang="en-GB" smtClean="0"/>
              <a:t>14/05/2020</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5EA3E529-EC0B-44BF-922B-ECBD38D47842}"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2880148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1F6FD-0003-4AEE-B878-CEE3B401A4D1}"/>
              </a:ext>
            </a:extLst>
          </p:cNvPr>
          <p:cNvSpPr>
            <a:spLocks noGrp="1"/>
          </p:cNvSpPr>
          <p:nvPr>
            <p:ph type="ctrTitle"/>
          </p:nvPr>
        </p:nvSpPr>
        <p:spPr/>
        <p:txBody>
          <a:bodyPr>
            <a:normAutofit/>
          </a:bodyPr>
          <a:lstStyle/>
          <a:p>
            <a:r>
              <a:rPr lang="en-GB" sz="5400" dirty="0">
                <a:latin typeface="Times New Roman" panose="02020603050405020304" pitchFamily="18" charset="0"/>
                <a:cs typeface="Times New Roman" panose="02020603050405020304" pitchFamily="18" charset="0"/>
              </a:rPr>
              <a:t>Impulsivity and Gambling Frequency Effects upon Risky Decision-Making Behaviour – A Student Representative Sample</a:t>
            </a:r>
          </a:p>
        </p:txBody>
      </p:sp>
      <p:sp>
        <p:nvSpPr>
          <p:cNvPr id="3" name="Subtitle 2">
            <a:extLst>
              <a:ext uri="{FF2B5EF4-FFF2-40B4-BE49-F238E27FC236}">
                <a16:creationId xmlns:a16="http://schemas.microsoft.com/office/drawing/2014/main" id="{DEE2868D-B79E-4402-8CE4-65C879C87059}"/>
              </a:ext>
            </a:extLst>
          </p:cNvPr>
          <p:cNvSpPr>
            <a:spLocks noGrp="1"/>
          </p:cNvSpPr>
          <p:nvPr>
            <p:ph type="subTitle" idx="1"/>
          </p:nvPr>
        </p:nvSpPr>
        <p:spPr>
          <a:xfrm>
            <a:off x="1100051" y="4455620"/>
            <a:ext cx="10058400" cy="1643427"/>
          </a:xfrm>
        </p:spPr>
        <p:txBody>
          <a:bodyPr/>
          <a:lstStyle/>
          <a:p>
            <a:r>
              <a:rPr lang="en-GB" dirty="0">
                <a:latin typeface="Times New Roman" panose="02020603050405020304" pitchFamily="18" charset="0"/>
                <a:cs typeface="Times New Roman" panose="02020603050405020304" pitchFamily="18" charset="0"/>
              </a:rPr>
              <a:t>Laurence jones – 1701942</a:t>
            </a:r>
          </a:p>
          <a:p>
            <a:r>
              <a:rPr lang="en-GB" dirty="0">
                <a:latin typeface="Times New Roman" panose="02020603050405020304" pitchFamily="18" charset="0"/>
                <a:cs typeface="Times New Roman" panose="02020603050405020304" pitchFamily="18" charset="0"/>
              </a:rPr>
              <a:t>Completed in partial fulfilment of BA Psychology with counselling skills </a:t>
            </a:r>
          </a:p>
        </p:txBody>
      </p:sp>
    </p:spTree>
    <p:extLst>
      <p:ext uri="{BB962C8B-B14F-4D97-AF65-F5344CB8AC3E}">
        <p14:creationId xmlns:p14="http://schemas.microsoft.com/office/powerpoint/2010/main" val="20543127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324BCE-D368-44DE-AE68-03CB2454FF52}"/>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6F7A1A28-3001-4C64-931F-0D7603F437D2}"/>
              </a:ext>
            </a:extLst>
          </p:cNvPr>
          <p:cNvSpPr>
            <a:spLocks noGrp="1"/>
          </p:cNvSpPr>
          <p:nvPr>
            <p:ph idx="1"/>
          </p:nvPr>
        </p:nvSpPr>
        <p:spPr/>
        <p:txBody>
          <a:bodyPr>
            <a:normAutofit/>
          </a:bodyPr>
          <a:lstStyle/>
          <a:p>
            <a:r>
              <a:rPr lang="en-GB" sz="2800" dirty="0">
                <a:latin typeface="Times New Roman" panose="02020603050405020304" pitchFamily="18" charset="0"/>
                <a:cs typeface="Times New Roman" panose="02020603050405020304" pitchFamily="18" charset="0"/>
              </a:rPr>
              <a:t>Impulsivity: A neuropsychiatric trait involved in risk-taking behaviours </a:t>
            </a:r>
            <a:r>
              <a:rPr lang="en-GB" dirty="0">
                <a:latin typeface="Times New Roman" panose="02020603050405020304" pitchFamily="18" charset="0"/>
                <a:cs typeface="Times New Roman" panose="02020603050405020304" pitchFamily="18" charset="0"/>
              </a:rPr>
              <a:t>(Herman, Critchley &amp; </a:t>
            </a:r>
            <a:r>
              <a:rPr lang="en-GB" dirty="0" err="1">
                <a:latin typeface="Times New Roman" panose="02020603050405020304" pitchFamily="18" charset="0"/>
                <a:cs typeface="Times New Roman" panose="02020603050405020304" pitchFamily="18" charset="0"/>
              </a:rPr>
              <a:t>Duka</a:t>
            </a:r>
            <a:r>
              <a:rPr lang="en-GB" dirty="0">
                <a:latin typeface="Times New Roman" panose="02020603050405020304" pitchFamily="18" charset="0"/>
                <a:cs typeface="Times New Roman" panose="02020603050405020304" pitchFamily="18" charset="0"/>
              </a:rPr>
              <a:t>, 2018) (Stanford et al., 2009)</a:t>
            </a:r>
          </a:p>
          <a:p>
            <a:endParaRPr lang="en-GB" sz="2800" dirty="0">
              <a:latin typeface="Times New Roman" panose="02020603050405020304" pitchFamily="18" charset="0"/>
              <a:cs typeface="Times New Roman" panose="02020603050405020304" pitchFamily="18" charset="0"/>
            </a:endParaRPr>
          </a:p>
          <a:p>
            <a:r>
              <a:rPr lang="en-GB" sz="2800" dirty="0">
                <a:latin typeface="Times New Roman" panose="02020603050405020304" pitchFamily="18" charset="0"/>
                <a:cs typeface="Times New Roman" panose="02020603050405020304" pitchFamily="18" charset="0"/>
              </a:rPr>
              <a:t>Gambling: An activity involving risk-taking behaviours </a:t>
            </a:r>
            <a:r>
              <a:rPr lang="en-GB" dirty="0">
                <a:latin typeface="Times New Roman" panose="02020603050405020304" pitchFamily="18" charset="0"/>
                <a:cs typeface="Times New Roman" panose="02020603050405020304" pitchFamily="18" charset="0"/>
              </a:rPr>
              <a:t>(</a:t>
            </a:r>
            <a:r>
              <a:rPr lang="en-GB" dirty="0" err="1">
                <a:latin typeface="Times New Roman" panose="02020603050405020304" pitchFamily="18" charset="0"/>
                <a:cs typeface="Times New Roman" panose="02020603050405020304" pitchFamily="18" charset="0"/>
              </a:rPr>
              <a:t>Zhai</a:t>
            </a:r>
            <a:r>
              <a:rPr lang="en-GB" dirty="0">
                <a:latin typeface="Times New Roman" panose="02020603050405020304" pitchFamily="18" charset="0"/>
                <a:cs typeface="Times New Roman" panose="02020603050405020304" pitchFamily="18" charset="0"/>
              </a:rPr>
              <a:t> et al., 2017)</a:t>
            </a:r>
          </a:p>
          <a:p>
            <a:endParaRPr lang="en-GB" sz="2800" dirty="0">
              <a:latin typeface="Times New Roman" panose="02020603050405020304" pitchFamily="18" charset="0"/>
              <a:cs typeface="Times New Roman" panose="02020603050405020304" pitchFamily="18" charset="0"/>
            </a:endParaRPr>
          </a:p>
          <a:p>
            <a:r>
              <a:rPr lang="en-GB" sz="2800" dirty="0">
                <a:latin typeface="Times New Roman" panose="02020603050405020304" pitchFamily="18" charset="0"/>
                <a:cs typeface="Times New Roman" panose="02020603050405020304" pitchFamily="18" charset="0"/>
              </a:rPr>
              <a:t>Risk-Taking Behaviours: A form of decision making defined by the uncertainty of the potential outcomes </a:t>
            </a:r>
            <a:r>
              <a:rPr lang="en-GB" dirty="0">
                <a:latin typeface="Times New Roman" panose="02020603050405020304" pitchFamily="18" charset="0"/>
                <a:cs typeface="Times New Roman" panose="02020603050405020304" pitchFamily="18" charset="0"/>
              </a:rPr>
              <a:t>(</a:t>
            </a:r>
            <a:r>
              <a:rPr lang="en-GB" dirty="0" err="1">
                <a:latin typeface="Times New Roman" panose="02020603050405020304" pitchFamily="18" charset="0"/>
                <a:cs typeface="Times New Roman" panose="02020603050405020304" pitchFamily="18" charset="0"/>
              </a:rPr>
              <a:t>Beisswingert</a:t>
            </a:r>
            <a:r>
              <a:rPr lang="en-GB" dirty="0">
                <a:latin typeface="Times New Roman" panose="02020603050405020304" pitchFamily="18" charset="0"/>
                <a:cs typeface="Times New Roman" panose="02020603050405020304" pitchFamily="18" charset="0"/>
              </a:rPr>
              <a:t> et al., 2016).</a:t>
            </a:r>
          </a:p>
        </p:txBody>
      </p:sp>
    </p:spTree>
    <p:extLst>
      <p:ext uri="{BB962C8B-B14F-4D97-AF65-F5344CB8AC3E}">
        <p14:creationId xmlns:p14="http://schemas.microsoft.com/office/powerpoint/2010/main" val="5623637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A9E3E-1B48-47C1-AF03-49B02584E7C9}"/>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Literature:</a:t>
            </a:r>
          </a:p>
        </p:txBody>
      </p:sp>
      <p:sp>
        <p:nvSpPr>
          <p:cNvPr id="3" name="Content Placeholder 2">
            <a:extLst>
              <a:ext uri="{FF2B5EF4-FFF2-40B4-BE49-F238E27FC236}">
                <a16:creationId xmlns:a16="http://schemas.microsoft.com/office/drawing/2014/main" id="{99FE3397-ACBD-4C9F-A906-952E8717540B}"/>
              </a:ext>
            </a:extLst>
          </p:cNvPr>
          <p:cNvSpPr>
            <a:spLocks noGrp="1"/>
          </p:cNvSpPr>
          <p:nvPr>
            <p:ph idx="1"/>
          </p:nvPr>
        </p:nvSpPr>
        <p:spPr/>
        <p:txBody>
          <a:bodyPr>
            <a:normAutofit/>
          </a:bodyPr>
          <a:lstStyle/>
          <a:p>
            <a:pPr marL="0" indent="0">
              <a:buNone/>
            </a:pPr>
            <a:r>
              <a:rPr lang="en-GB" sz="2800" dirty="0">
                <a:latin typeface="Times New Roman" panose="02020603050405020304" pitchFamily="18" charset="0"/>
                <a:cs typeface="Times New Roman" panose="02020603050405020304" pitchFamily="18" charset="0"/>
              </a:rPr>
              <a:t>Impulsivity is linked to risk-taking behaviours such as Gambling </a:t>
            </a:r>
            <a:r>
              <a:rPr lang="en-GB" dirty="0">
                <a:latin typeface="Times New Roman" panose="02020603050405020304" pitchFamily="18" charset="0"/>
                <a:cs typeface="Times New Roman" panose="02020603050405020304" pitchFamily="18" charset="0"/>
              </a:rPr>
              <a:t>(Hearn, Ireland, </a:t>
            </a:r>
            <a:r>
              <a:rPr lang="en-GB" dirty="0" err="1">
                <a:latin typeface="Times New Roman" panose="02020603050405020304" pitchFamily="18" charset="0"/>
                <a:cs typeface="Times New Roman" panose="02020603050405020304" pitchFamily="18" charset="0"/>
              </a:rPr>
              <a:t>Eslea</a:t>
            </a:r>
            <a:r>
              <a:rPr lang="en-GB" dirty="0">
                <a:latin typeface="Times New Roman" panose="02020603050405020304" pitchFamily="18" charset="0"/>
                <a:cs typeface="Times New Roman" panose="02020603050405020304" pitchFamily="18" charset="0"/>
              </a:rPr>
              <a:t> &amp; Frisk, 2020). </a:t>
            </a:r>
          </a:p>
          <a:p>
            <a:pPr marL="0" indent="0">
              <a:buNone/>
            </a:pPr>
            <a:r>
              <a:rPr lang="en-GB" sz="2800" dirty="0">
                <a:latin typeface="Times New Roman" panose="02020603050405020304" pitchFamily="18" charset="0"/>
                <a:cs typeface="Times New Roman" panose="02020603050405020304" pitchFamily="18" charset="0"/>
              </a:rPr>
              <a:t>Trait Impulsivity and Gambling Type </a:t>
            </a:r>
            <a:r>
              <a:rPr lang="en-GB" dirty="0">
                <a:latin typeface="Times New Roman" panose="02020603050405020304" pitchFamily="18" charset="0"/>
                <a:cs typeface="Times New Roman" panose="02020603050405020304" pitchFamily="18" charset="0"/>
              </a:rPr>
              <a:t>(</a:t>
            </a:r>
            <a:r>
              <a:rPr lang="en-GB" dirty="0" err="1">
                <a:latin typeface="Times New Roman" panose="02020603050405020304" pitchFamily="18" charset="0"/>
                <a:cs typeface="Times New Roman" panose="02020603050405020304" pitchFamily="18" charset="0"/>
              </a:rPr>
              <a:t>Lutri</a:t>
            </a:r>
            <a:r>
              <a:rPr lang="en-GB" dirty="0">
                <a:latin typeface="Times New Roman" panose="02020603050405020304" pitchFamily="18" charset="0"/>
                <a:cs typeface="Times New Roman" panose="02020603050405020304" pitchFamily="18" charset="0"/>
              </a:rPr>
              <a:t> et al., 2018)</a:t>
            </a:r>
          </a:p>
          <a:p>
            <a:pPr marL="0" indent="0">
              <a:buNone/>
            </a:pPr>
            <a:r>
              <a:rPr lang="en-GB" sz="2800" dirty="0">
                <a:latin typeface="Times New Roman" panose="02020603050405020304" pitchFamily="18" charset="0"/>
                <a:cs typeface="Times New Roman" panose="02020603050405020304" pitchFamily="18" charset="0"/>
              </a:rPr>
              <a:t>Positive Correlation between Gambling Frequency and Risky Decision-Making </a:t>
            </a:r>
            <a:r>
              <a:rPr lang="en-GB" dirty="0">
                <a:latin typeface="Times New Roman" panose="02020603050405020304" pitchFamily="18" charset="0"/>
                <a:cs typeface="Times New Roman" panose="02020603050405020304" pitchFamily="18" charset="0"/>
              </a:rPr>
              <a:t>(</a:t>
            </a:r>
            <a:r>
              <a:rPr lang="en-GB" dirty="0" err="1">
                <a:latin typeface="Times New Roman" panose="02020603050405020304" pitchFamily="18" charset="0"/>
                <a:cs typeface="Times New Roman" panose="02020603050405020304" pitchFamily="18" charset="0"/>
              </a:rPr>
              <a:t>Kovács</a:t>
            </a:r>
            <a:r>
              <a:rPr lang="en-GB" dirty="0">
                <a:latin typeface="Times New Roman" panose="02020603050405020304" pitchFamily="18" charset="0"/>
                <a:cs typeface="Times New Roman" panose="02020603050405020304" pitchFamily="18" charset="0"/>
              </a:rPr>
              <a:t>, Richman, </a:t>
            </a:r>
            <a:r>
              <a:rPr lang="en-GB" dirty="0" err="1">
                <a:latin typeface="Times New Roman" panose="02020603050405020304" pitchFamily="18" charset="0"/>
                <a:cs typeface="Times New Roman" panose="02020603050405020304" pitchFamily="18" charset="0"/>
              </a:rPr>
              <a:t>Janka</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Maraz</a:t>
            </a:r>
            <a:r>
              <a:rPr lang="en-GB" dirty="0">
                <a:latin typeface="Times New Roman" panose="02020603050405020304" pitchFamily="18" charset="0"/>
                <a:cs typeface="Times New Roman" panose="02020603050405020304" pitchFamily="18" charset="0"/>
              </a:rPr>
              <a:t> &amp; </a:t>
            </a:r>
            <a:r>
              <a:rPr lang="en-GB" dirty="0" err="1">
                <a:latin typeface="Times New Roman" panose="02020603050405020304" pitchFamily="18" charset="0"/>
                <a:cs typeface="Times New Roman" panose="02020603050405020304" pitchFamily="18" charset="0"/>
              </a:rPr>
              <a:t>Andó</a:t>
            </a:r>
            <a:r>
              <a:rPr lang="en-GB" dirty="0">
                <a:latin typeface="Times New Roman" panose="02020603050405020304" pitchFamily="18" charset="0"/>
                <a:cs typeface="Times New Roman" panose="02020603050405020304" pitchFamily="18" charset="0"/>
              </a:rPr>
              <a:t>, 2017). </a:t>
            </a:r>
            <a:endParaRPr lang="en-GB" sz="2800" dirty="0">
              <a:latin typeface="Times New Roman" panose="02020603050405020304" pitchFamily="18" charset="0"/>
              <a:cs typeface="Times New Roman" panose="02020603050405020304" pitchFamily="18" charset="0"/>
            </a:endParaRPr>
          </a:p>
          <a:p>
            <a:pPr marL="0" indent="0">
              <a:buNone/>
            </a:pPr>
            <a:r>
              <a:rPr lang="en-GB" sz="2800" dirty="0">
                <a:latin typeface="Times New Roman" panose="02020603050405020304" pitchFamily="18" charset="0"/>
                <a:cs typeface="Times New Roman" panose="02020603050405020304" pitchFamily="18" charset="0"/>
              </a:rPr>
              <a:t>Acquired Preparedness Model </a:t>
            </a:r>
            <a:r>
              <a:rPr lang="en-GB" dirty="0">
                <a:latin typeface="Times New Roman" panose="02020603050405020304" pitchFamily="18" charset="0"/>
                <a:cs typeface="Times New Roman" panose="02020603050405020304" pitchFamily="18" charset="0"/>
              </a:rPr>
              <a:t>(Smith &amp; Anderson, 2001, as cited in </a:t>
            </a:r>
            <a:r>
              <a:rPr lang="en-GB" dirty="0" err="1">
                <a:latin typeface="Times New Roman" panose="02020603050405020304" pitchFamily="18" charset="0"/>
                <a:cs typeface="Times New Roman" panose="02020603050405020304" pitchFamily="18" charset="0"/>
              </a:rPr>
              <a:t>Ginley</a:t>
            </a:r>
            <a:r>
              <a:rPr lang="en-GB" dirty="0">
                <a:latin typeface="Times New Roman" panose="02020603050405020304" pitchFamily="18" charset="0"/>
                <a:cs typeface="Times New Roman" panose="02020603050405020304" pitchFamily="18" charset="0"/>
              </a:rPr>
              <a:t>, Whelan, Relyea, Meyers &amp; </a:t>
            </a:r>
            <a:r>
              <a:rPr lang="en-GB" dirty="0" err="1">
                <a:latin typeface="Times New Roman" panose="02020603050405020304" pitchFamily="18" charset="0"/>
                <a:cs typeface="Times New Roman" panose="02020603050405020304" pitchFamily="18" charset="0"/>
              </a:rPr>
              <a:t>Pearlson</a:t>
            </a:r>
            <a:r>
              <a:rPr lang="en-GB" dirty="0">
                <a:latin typeface="Times New Roman" panose="02020603050405020304" pitchFamily="18" charset="0"/>
                <a:cs typeface="Times New Roman" panose="02020603050405020304" pitchFamily="18" charset="0"/>
              </a:rPr>
              <a:t>, 2014). (Flack &amp; Bucky, 2018)</a:t>
            </a:r>
          </a:p>
          <a:p>
            <a:endParaRPr lang="en-GB"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192338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FF4CA-1D0B-4033-8FCA-709135B9A2AE}"/>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Hypotheses</a:t>
            </a:r>
            <a:r>
              <a:rPr lang="en-GB" dirty="0"/>
              <a:t> </a:t>
            </a:r>
          </a:p>
        </p:txBody>
      </p:sp>
      <p:sp>
        <p:nvSpPr>
          <p:cNvPr id="3" name="Content Placeholder 2">
            <a:extLst>
              <a:ext uri="{FF2B5EF4-FFF2-40B4-BE49-F238E27FC236}">
                <a16:creationId xmlns:a16="http://schemas.microsoft.com/office/drawing/2014/main" id="{9C0AC709-035D-41AB-88C7-C11514B0D0E7}"/>
              </a:ext>
            </a:extLst>
          </p:cNvPr>
          <p:cNvSpPr>
            <a:spLocks noGrp="1"/>
          </p:cNvSpPr>
          <p:nvPr>
            <p:ph idx="1"/>
          </p:nvPr>
        </p:nvSpPr>
        <p:spPr>
          <a:xfrm>
            <a:off x="1097280" y="1845734"/>
            <a:ext cx="10058400" cy="4298392"/>
          </a:xfrm>
        </p:spPr>
        <p:txBody>
          <a:bodyPr>
            <a:noAutofit/>
          </a:bodyPr>
          <a:lstStyle/>
          <a:p>
            <a:pPr marL="0" indent="0">
              <a:buNone/>
            </a:pPr>
            <a:r>
              <a:rPr lang="en-GB" sz="1800" dirty="0">
                <a:latin typeface="Times New Roman" panose="02020603050405020304" pitchFamily="18" charset="0"/>
                <a:cs typeface="Times New Roman" panose="02020603050405020304" pitchFamily="18" charset="0"/>
              </a:rPr>
              <a:t>1. Participants who score high on Impulsivity will be more likely to engage in greater risk taking behaviour.</a:t>
            </a:r>
          </a:p>
          <a:p>
            <a:pPr marL="0" indent="0">
              <a:buNone/>
            </a:pPr>
            <a:endParaRPr lang="en-GB" sz="1800" dirty="0">
              <a:latin typeface="Times New Roman" panose="02020603050405020304" pitchFamily="18" charset="0"/>
              <a:cs typeface="Times New Roman" panose="02020603050405020304" pitchFamily="18" charset="0"/>
            </a:endParaRPr>
          </a:p>
          <a:p>
            <a:pPr marL="0" indent="0">
              <a:buNone/>
            </a:pPr>
            <a:r>
              <a:rPr lang="en-GB" sz="1800" dirty="0">
                <a:latin typeface="Times New Roman" panose="02020603050405020304" pitchFamily="18" charset="0"/>
                <a:cs typeface="Times New Roman" panose="02020603050405020304" pitchFamily="18" charset="0"/>
              </a:rPr>
              <a:t>2. Participants who more frequently gamble will be more likely to engage in greater risk-taking behaviour.</a:t>
            </a:r>
          </a:p>
          <a:p>
            <a:pPr marL="0" indent="0">
              <a:buNone/>
            </a:pPr>
            <a:endParaRPr lang="en-GB" sz="1800" dirty="0">
              <a:latin typeface="Times New Roman" panose="02020603050405020304" pitchFamily="18" charset="0"/>
              <a:cs typeface="Times New Roman" panose="02020603050405020304" pitchFamily="18" charset="0"/>
            </a:endParaRPr>
          </a:p>
          <a:p>
            <a:pPr marL="0" indent="0">
              <a:buNone/>
            </a:pPr>
            <a:r>
              <a:rPr lang="en-GB" sz="1800" dirty="0">
                <a:latin typeface="Times New Roman" panose="02020603050405020304" pitchFamily="18" charset="0"/>
                <a:cs typeface="Times New Roman" panose="02020603050405020304" pitchFamily="18" charset="0"/>
              </a:rPr>
              <a:t>3. Participants who score high on both Impulsivity and Gambling Frequency will be the most likely to engage in greater risk-taking behaviour.</a:t>
            </a:r>
          </a:p>
          <a:p>
            <a:pPr marL="0" indent="0">
              <a:buNone/>
            </a:pPr>
            <a:endParaRPr lang="en-GB" sz="1800" dirty="0">
              <a:latin typeface="Times New Roman" panose="02020603050405020304" pitchFamily="18" charset="0"/>
              <a:cs typeface="Times New Roman" panose="02020603050405020304" pitchFamily="18" charset="0"/>
            </a:endParaRPr>
          </a:p>
          <a:p>
            <a:pPr marL="0" indent="0">
              <a:buNone/>
            </a:pPr>
            <a:r>
              <a:rPr lang="en-GB" sz="1800" dirty="0">
                <a:latin typeface="Times New Roman" panose="02020603050405020304" pitchFamily="18" charset="0"/>
                <a:cs typeface="Times New Roman" panose="02020603050405020304" pitchFamily="18" charset="0"/>
              </a:rPr>
              <a:t>4. Participants with greater score of trait impulsivities (Motor, </a:t>
            </a:r>
            <a:r>
              <a:rPr lang="en-GB" sz="1800" dirty="0" err="1">
                <a:latin typeface="Times New Roman" panose="02020603050405020304" pitchFamily="18" charset="0"/>
                <a:cs typeface="Times New Roman" panose="02020603050405020304" pitchFamily="18" charset="0"/>
              </a:rPr>
              <a:t>Nonplanning</a:t>
            </a:r>
            <a:r>
              <a:rPr lang="en-GB" sz="1800" dirty="0">
                <a:latin typeface="Times New Roman" panose="02020603050405020304" pitchFamily="18" charset="0"/>
                <a:cs typeface="Times New Roman" panose="02020603050405020304" pitchFamily="18" charset="0"/>
              </a:rPr>
              <a:t>, Attentional) will be more likely to engage in risk-taking behaviour.</a:t>
            </a:r>
          </a:p>
          <a:p>
            <a:pPr marL="0" indent="0">
              <a:buNone/>
            </a:pPr>
            <a:endParaRPr lang="en-GB" sz="1800" dirty="0">
              <a:latin typeface="Times New Roman" panose="02020603050405020304" pitchFamily="18" charset="0"/>
              <a:cs typeface="Times New Roman" panose="02020603050405020304" pitchFamily="18" charset="0"/>
            </a:endParaRPr>
          </a:p>
          <a:p>
            <a:pPr marL="0" indent="0">
              <a:buNone/>
            </a:pPr>
            <a:r>
              <a:rPr lang="en-GB" sz="1800" dirty="0">
                <a:latin typeface="Times New Roman" panose="02020603050405020304" pitchFamily="18" charset="0"/>
                <a:cs typeface="Times New Roman" panose="02020603050405020304" pitchFamily="18" charset="0"/>
              </a:rPr>
              <a:t>5. Younger Participants will be more likely to engage in greater risk-taking behaviour.</a:t>
            </a:r>
          </a:p>
        </p:txBody>
      </p:sp>
    </p:spTree>
    <p:extLst>
      <p:ext uri="{BB962C8B-B14F-4D97-AF65-F5344CB8AC3E}">
        <p14:creationId xmlns:p14="http://schemas.microsoft.com/office/powerpoint/2010/main" val="35253684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9F44C-B2EB-48D6-A325-8303EB61CAEC}"/>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Method: Participants and Design</a:t>
            </a:r>
          </a:p>
        </p:txBody>
      </p:sp>
      <p:sp>
        <p:nvSpPr>
          <p:cNvPr id="3" name="Content Placeholder 2">
            <a:extLst>
              <a:ext uri="{FF2B5EF4-FFF2-40B4-BE49-F238E27FC236}">
                <a16:creationId xmlns:a16="http://schemas.microsoft.com/office/drawing/2014/main" id="{D199E9F8-E564-407F-BFAB-BD510F6DC29E}"/>
              </a:ext>
            </a:extLst>
          </p:cNvPr>
          <p:cNvSpPr>
            <a:spLocks noGrp="1"/>
          </p:cNvSpPr>
          <p:nvPr>
            <p:ph idx="1"/>
          </p:nvPr>
        </p:nvSpPr>
        <p:spPr/>
        <p:txBody>
          <a:bodyPr>
            <a:normAutofit/>
          </a:bodyPr>
          <a:lstStyle/>
          <a:p>
            <a:pPr marL="0" indent="0">
              <a:buNone/>
            </a:pPr>
            <a:r>
              <a:rPr lang="en-GB" sz="2800" dirty="0">
                <a:latin typeface="Times New Roman" panose="02020603050405020304" pitchFamily="18" charset="0"/>
                <a:cs typeface="Times New Roman" panose="02020603050405020304" pitchFamily="18" charset="0"/>
              </a:rPr>
              <a:t>Participants: 45 Undergraduate Students Studying Psychology or Psychology and Counselling Degree Programme at UWTSD.</a:t>
            </a:r>
          </a:p>
          <a:p>
            <a:pPr marL="0" indent="0">
              <a:buNone/>
            </a:pPr>
            <a:r>
              <a:rPr lang="en-GB" sz="2800" dirty="0">
                <a:latin typeface="Times New Roman" panose="02020603050405020304" pitchFamily="18" charset="0"/>
                <a:cs typeface="Times New Roman" panose="02020603050405020304" pitchFamily="18" charset="0"/>
              </a:rPr>
              <a:t>(10 Male, 34 Female, 1 Preferred Not To say) Age: (18-57) (</a:t>
            </a:r>
            <a:r>
              <a:rPr lang="en-GB" sz="2800" i="1" dirty="0">
                <a:latin typeface="Times New Roman" panose="02020603050405020304" pitchFamily="18" charset="0"/>
                <a:cs typeface="Times New Roman" panose="02020603050405020304" pitchFamily="18" charset="0"/>
              </a:rPr>
              <a:t>M = </a:t>
            </a:r>
            <a:r>
              <a:rPr lang="en-GB" sz="2800" dirty="0">
                <a:latin typeface="Times New Roman" panose="02020603050405020304" pitchFamily="18" charset="0"/>
                <a:cs typeface="Times New Roman" panose="02020603050405020304" pitchFamily="18" charset="0"/>
              </a:rPr>
              <a:t>30.02, </a:t>
            </a:r>
            <a:r>
              <a:rPr lang="en-GB" sz="2800" i="1" dirty="0">
                <a:latin typeface="Times New Roman" panose="02020603050405020304" pitchFamily="18" charset="0"/>
                <a:cs typeface="Times New Roman" panose="02020603050405020304" pitchFamily="18" charset="0"/>
              </a:rPr>
              <a:t>SD </a:t>
            </a:r>
            <a:r>
              <a:rPr lang="en-GB" sz="2800" dirty="0">
                <a:latin typeface="Times New Roman" panose="02020603050405020304" pitchFamily="18" charset="0"/>
                <a:cs typeface="Times New Roman" panose="02020603050405020304" pitchFamily="18" charset="0"/>
              </a:rPr>
              <a:t>= 11.42). </a:t>
            </a:r>
          </a:p>
          <a:p>
            <a:pPr marL="0" indent="0">
              <a:buNone/>
            </a:pPr>
            <a:r>
              <a:rPr lang="en-GB" sz="2800" dirty="0">
                <a:latin typeface="Times New Roman" panose="02020603050405020304" pitchFamily="18" charset="0"/>
                <a:cs typeface="Times New Roman" panose="02020603050405020304" pitchFamily="18" charset="0"/>
              </a:rPr>
              <a:t>Design: Experimental Multifactorial Between-Subjects.</a:t>
            </a:r>
          </a:p>
          <a:p>
            <a:pPr marL="0" indent="0">
              <a:buNone/>
            </a:pPr>
            <a:r>
              <a:rPr lang="en-GB" sz="2800" dirty="0">
                <a:latin typeface="Times New Roman" panose="02020603050405020304" pitchFamily="18" charset="0"/>
                <a:cs typeface="Times New Roman" panose="02020603050405020304" pitchFamily="18" charset="0"/>
              </a:rPr>
              <a:t>Two Independent Variables: Impulsivity (High or Low) Gambling Frequency (High or Low)</a:t>
            </a:r>
          </a:p>
          <a:p>
            <a:pPr marL="0" indent="0">
              <a:buNone/>
            </a:pPr>
            <a:r>
              <a:rPr lang="en-GB" sz="2800" dirty="0">
                <a:latin typeface="Times New Roman" panose="02020603050405020304" pitchFamily="18" charset="0"/>
                <a:cs typeface="Times New Roman" panose="02020603050405020304" pitchFamily="18" charset="0"/>
              </a:rPr>
              <a:t>Dependent Variable: Measured value of Risk-Taking Behaviour</a:t>
            </a:r>
          </a:p>
        </p:txBody>
      </p:sp>
    </p:spTree>
    <p:extLst>
      <p:ext uri="{BB962C8B-B14F-4D97-AF65-F5344CB8AC3E}">
        <p14:creationId xmlns:p14="http://schemas.microsoft.com/office/powerpoint/2010/main" val="28814196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01F5BA-8252-4639-BDDE-2E21B7E484B1}"/>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Method: Materials and Procedure</a:t>
            </a:r>
          </a:p>
        </p:txBody>
      </p:sp>
      <p:sp>
        <p:nvSpPr>
          <p:cNvPr id="3" name="Content Placeholder 2">
            <a:extLst>
              <a:ext uri="{FF2B5EF4-FFF2-40B4-BE49-F238E27FC236}">
                <a16:creationId xmlns:a16="http://schemas.microsoft.com/office/drawing/2014/main" id="{9F23FCCF-F5BD-4CB4-B2CC-74B64EFF3C55}"/>
              </a:ext>
            </a:extLst>
          </p:cNvPr>
          <p:cNvSpPr>
            <a:spLocks noGrp="1"/>
          </p:cNvSpPr>
          <p:nvPr>
            <p:ph idx="1"/>
          </p:nvPr>
        </p:nvSpPr>
        <p:spPr/>
        <p:txBody>
          <a:bodyPr>
            <a:normAutofit fontScale="77500" lnSpcReduction="20000"/>
          </a:bodyPr>
          <a:lstStyle/>
          <a:p>
            <a:pPr marL="0" indent="0">
              <a:buNone/>
            </a:pPr>
            <a:r>
              <a:rPr lang="en-GB" sz="3100" dirty="0">
                <a:latin typeface="Times New Roman" panose="02020603050405020304" pitchFamily="18" charset="0"/>
                <a:cs typeface="Times New Roman" panose="02020603050405020304" pitchFamily="18" charset="0"/>
              </a:rPr>
              <a:t>Consent Form</a:t>
            </a:r>
          </a:p>
          <a:p>
            <a:pPr marL="0" indent="0">
              <a:buNone/>
            </a:pPr>
            <a:r>
              <a:rPr lang="en-GB" sz="3100" dirty="0">
                <a:latin typeface="Times New Roman" panose="02020603050405020304" pitchFamily="18" charset="0"/>
                <a:cs typeface="Times New Roman" panose="02020603050405020304" pitchFamily="18" charset="0"/>
              </a:rPr>
              <a:t>Demographic Sheet</a:t>
            </a:r>
            <a:endParaRPr lang="en-GB" sz="2800" dirty="0">
              <a:latin typeface="Times New Roman" panose="02020603050405020304" pitchFamily="18" charset="0"/>
              <a:cs typeface="Times New Roman" panose="02020603050405020304" pitchFamily="18" charset="0"/>
            </a:endParaRPr>
          </a:p>
          <a:p>
            <a:pPr marL="0" indent="0">
              <a:buNone/>
            </a:pPr>
            <a:r>
              <a:rPr lang="en-GB" sz="3100" b="1" dirty="0">
                <a:latin typeface="Times New Roman" panose="02020603050405020304" pitchFamily="18" charset="0"/>
                <a:cs typeface="Times New Roman" panose="02020603050405020304" pitchFamily="18" charset="0"/>
              </a:rPr>
              <a:t>Barratt Impulsivity Scale – 11 </a:t>
            </a:r>
            <a:r>
              <a:rPr lang="en-GB" sz="3100" dirty="0">
                <a:latin typeface="Times New Roman" panose="02020603050405020304" pitchFamily="18" charset="0"/>
                <a:cs typeface="Times New Roman" panose="02020603050405020304" pitchFamily="18" charset="0"/>
              </a:rPr>
              <a:t>(BIS-11) (Patton, Stanford &amp; Barratt, 1995)</a:t>
            </a:r>
            <a:br>
              <a:rPr lang="en-GB" sz="3100" dirty="0">
                <a:latin typeface="Times New Roman" panose="02020603050405020304" pitchFamily="18" charset="0"/>
                <a:cs typeface="Times New Roman" panose="02020603050405020304" pitchFamily="18" charset="0"/>
              </a:rPr>
            </a:br>
            <a:r>
              <a:rPr lang="en-GB" sz="3100" dirty="0">
                <a:latin typeface="Times New Roman" panose="02020603050405020304" pitchFamily="18" charset="0"/>
                <a:cs typeface="Times New Roman" panose="02020603050405020304" pitchFamily="18" charset="0"/>
              </a:rPr>
              <a:t>Measures a total score of impulsivity, plus three trait impulsivity scores (Motor, </a:t>
            </a:r>
            <a:r>
              <a:rPr lang="en-GB" sz="3100" dirty="0" err="1">
                <a:latin typeface="Times New Roman" panose="02020603050405020304" pitchFamily="18" charset="0"/>
                <a:cs typeface="Times New Roman" panose="02020603050405020304" pitchFamily="18" charset="0"/>
              </a:rPr>
              <a:t>Nonplanning</a:t>
            </a:r>
            <a:r>
              <a:rPr lang="en-GB" sz="3100" dirty="0">
                <a:latin typeface="Times New Roman" panose="02020603050405020304" pitchFamily="18" charset="0"/>
                <a:cs typeface="Times New Roman" panose="02020603050405020304" pitchFamily="18" charset="0"/>
              </a:rPr>
              <a:t> and Attentional) </a:t>
            </a:r>
          </a:p>
          <a:p>
            <a:pPr marL="0" indent="0">
              <a:buNone/>
            </a:pPr>
            <a:r>
              <a:rPr lang="en-GB" sz="3400" b="1" dirty="0">
                <a:latin typeface="Times New Roman" panose="02020603050405020304" pitchFamily="18" charset="0"/>
                <a:cs typeface="Times New Roman" panose="02020603050405020304" pitchFamily="18" charset="0"/>
              </a:rPr>
              <a:t>South Oaks Gambling Screen (SOGS) </a:t>
            </a:r>
            <a:r>
              <a:rPr lang="en-GB" sz="3400" dirty="0">
                <a:latin typeface="Times New Roman" panose="02020603050405020304" pitchFamily="18" charset="0"/>
                <a:cs typeface="Times New Roman" panose="02020603050405020304" pitchFamily="18" charset="0"/>
              </a:rPr>
              <a:t>(Leisure &amp; Blume, 1987), Revised by (</a:t>
            </a:r>
            <a:r>
              <a:rPr lang="en-GB" sz="3400" dirty="0" err="1">
                <a:latin typeface="Times New Roman" panose="02020603050405020304" pitchFamily="18" charset="0"/>
                <a:cs typeface="Times New Roman" panose="02020603050405020304" pitchFamily="18" charset="0"/>
              </a:rPr>
              <a:t>Ginley</a:t>
            </a:r>
            <a:r>
              <a:rPr lang="en-GB" sz="3400" dirty="0">
                <a:latin typeface="Times New Roman" panose="02020603050405020304" pitchFamily="18" charset="0"/>
                <a:cs typeface="Times New Roman" panose="02020603050405020304" pitchFamily="18" charset="0"/>
              </a:rPr>
              <a:t>, Whelan, Relyea, Meyers &amp; </a:t>
            </a:r>
            <a:r>
              <a:rPr lang="en-GB" sz="3400" dirty="0" err="1">
                <a:latin typeface="Times New Roman" panose="02020603050405020304" pitchFamily="18" charset="0"/>
                <a:cs typeface="Times New Roman" panose="02020603050405020304" pitchFamily="18" charset="0"/>
              </a:rPr>
              <a:t>Pearlson</a:t>
            </a:r>
            <a:r>
              <a:rPr lang="en-GB" sz="3400" dirty="0">
                <a:latin typeface="Times New Roman" panose="02020603050405020304" pitchFamily="18" charset="0"/>
                <a:cs typeface="Times New Roman" panose="02020603050405020304" pitchFamily="18" charset="0"/>
              </a:rPr>
              <a:t>, 2014). </a:t>
            </a:r>
            <a:endParaRPr lang="en-GB" sz="3400" b="1" dirty="0">
              <a:latin typeface="Times New Roman" panose="02020603050405020304" pitchFamily="18" charset="0"/>
              <a:cs typeface="Times New Roman" panose="02020603050405020304" pitchFamily="18" charset="0"/>
            </a:endParaRPr>
          </a:p>
          <a:p>
            <a:pPr marL="0" indent="0">
              <a:buNone/>
            </a:pPr>
            <a:r>
              <a:rPr lang="en-GB" sz="2800" b="1" dirty="0">
                <a:latin typeface="Times New Roman" panose="02020603050405020304" pitchFamily="18" charset="0"/>
                <a:cs typeface="Times New Roman" panose="02020603050405020304" pitchFamily="18" charset="0"/>
              </a:rPr>
              <a:t>Game of Dice Task </a:t>
            </a:r>
            <a:r>
              <a:rPr lang="en-GB" sz="3400" b="1" dirty="0">
                <a:latin typeface="Times New Roman" panose="02020603050405020304" pitchFamily="18" charset="0"/>
                <a:cs typeface="Times New Roman" panose="02020603050405020304" pitchFamily="18" charset="0"/>
              </a:rPr>
              <a:t>(GDT) </a:t>
            </a:r>
            <a:r>
              <a:rPr lang="en-GB" sz="3400" dirty="0">
                <a:latin typeface="Times New Roman" panose="02020603050405020304" pitchFamily="18" charset="0"/>
                <a:cs typeface="Times New Roman" panose="02020603050405020304" pitchFamily="18" charset="0"/>
              </a:rPr>
              <a:t>(Brand et al., 2005)</a:t>
            </a:r>
            <a:endParaRPr lang="en-GB" sz="3400" b="1" dirty="0">
              <a:latin typeface="Times New Roman" panose="02020603050405020304" pitchFamily="18" charset="0"/>
              <a:cs typeface="Times New Roman" panose="02020603050405020304" pitchFamily="18" charset="0"/>
            </a:endParaRPr>
          </a:p>
          <a:p>
            <a:pPr marL="0" indent="0">
              <a:buNone/>
            </a:pPr>
            <a:r>
              <a:rPr lang="en-GB" sz="2800" dirty="0">
                <a:latin typeface="Times New Roman" panose="02020603050405020304" pitchFamily="18" charset="0"/>
                <a:cs typeface="Times New Roman" panose="02020603050405020304" pitchFamily="18" charset="0"/>
              </a:rPr>
              <a:t>Debrief Form</a:t>
            </a:r>
            <a:br>
              <a:rPr lang="en-GB" sz="2800" b="1" dirty="0">
                <a:latin typeface="Times New Roman" panose="02020603050405020304" pitchFamily="18" charset="0"/>
                <a:cs typeface="Times New Roman" panose="02020603050405020304" pitchFamily="18" charset="0"/>
              </a:rPr>
            </a:br>
            <a:endParaRPr lang="en-GB" sz="28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498034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0E031A-B230-495A-90F5-4821676CB74A}"/>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Results: 2x2 ANOVA </a:t>
            </a:r>
          </a:p>
        </p:txBody>
      </p:sp>
      <p:sp>
        <p:nvSpPr>
          <p:cNvPr id="3" name="Content Placeholder 2">
            <a:extLst>
              <a:ext uri="{FF2B5EF4-FFF2-40B4-BE49-F238E27FC236}">
                <a16:creationId xmlns:a16="http://schemas.microsoft.com/office/drawing/2014/main" id="{03B22410-16C6-439F-B8AE-E5D1D483AE9D}"/>
              </a:ext>
            </a:extLst>
          </p:cNvPr>
          <p:cNvSpPr>
            <a:spLocks noGrp="1"/>
          </p:cNvSpPr>
          <p:nvPr>
            <p:ph idx="1"/>
          </p:nvPr>
        </p:nvSpPr>
        <p:spPr/>
        <p:txBody>
          <a:bodyPr>
            <a:noAutofit/>
          </a:bodyPr>
          <a:lstStyle/>
          <a:p>
            <a:r>
              <a:rPr lang="en-GB" sz="2400" dirty="0">
                <a:latin typeface="Times New Roman" panose="02020603050405020304" pitchFamily="18" charset="0"/>
                <a:cs typeface="Times New Roman" panose="02020603050405020304" pitchFamily="18" charset="0"/>
              </a:rPr>
              <a:t>Before Data Analysis, 3 participants data was removed due to insufficient data of the SOGS. Missing BIS-11 Data for the remainder of the participants was filled in by calculating the mean of the other participants score for the question and rounding the value.</a:t>
            </a:r>
          </a:p>
          <a:p>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The Main effect of Impulsivity and Risk-Taking Behaviour was Non-Significant. (</a:t>
            </a:r>
            <a:r>
              <a:rPr lang="en-GB" sz="2400" i="1" dirty="0">
                <a:latin typeface="Times New Roman" panose="02020603050405020304" pitchFamily="18" charset="0"/>
                <a:cs typeface="Times New Roman" panose="02020603050405020304" pitchFamily="18" charset="0"/>
              </a:rPr>
              <a:t>p &gt; </a:t>
            </a:r>
            <a:r>
              <a:rPr lang="en-GB" sz="2400" dirty="0">
                <a:latin typeface="Times New Roman" panose="02020603050405020304" pitchFamily="18" charset="0"/>
                <a:cs typeface="Times New Roman" panose="02020603050405020304" pitchFamily="18" charset="0"/>
              </a:rPr>
              <a:t>.05)</a:t>
            </a:r>
          </a:p>
          <a:p>
            <a:r>
              <a:rPr lang="en-GB" sz="2400" dirty="0">
                <a:latin typeface="Times New Roman" panose="02020603050405020304" pitchFamily="18" charset="0"/>
                <a:cs typeface="Times New Roman" panose="02020603050405020304" pitchFamily="18" charset="0"/>
              </a:rPr>
              <a:t>The Main Effect of Gambling Frequency and Risk-Taking Behaviour was Non-Significant. (</a:t>
            </a:r>
            <a:r>
              <a:rPr lang="en-GB" sz="2400" i="1" dirty="0">
                <a:latin typeface="Times New Roman" panose="02020603050405020304" pitchFamily="18" charset="0"/>
                <a:cs typeface="Times New Roman" panose="02020603050405020304" pitchFamily="18" charset="0"/>
              </a:rPr>
              <a:t>p &gt; </a:t>
            </a:r>
            <a:r>
              <a:rPr lang="en-GB" sz="2400" dirty="0">
                <a:latin typeface="Times New Roman" panose="02020603050405020304" pitchFamily="18" charset="0"/>
                <a:cs typeface="Times New Roman" panose="02020603050405020304" pitchFamily="18" charset="0"/>
              </a:rPr>
              <a:t>.05) </a:t>
            </a:r>
          </a:p>
          <a:p>
            <a:r>
              <a:rPr lang="en-GB" sz="2400" dirty="0">
                <a:latin typeface="Times New Roman" panose="02020603050405020304" pitchFamily="18" charset="0"/>
                <a:cs typeface="Times New Roman" panose="02020603050405020304" pitchFamily="18" charset="0"/>
              </a:rPr>
              <a:t>The interaction effect between Impulsivity, Gambling Frequency and Risk-Taking Behaviour was Non-Significant. (</a:t>
            </a:r>
            <a:r>
              <a:rPr lang="en-GB" sz="2400" i="1" dirty="0">
                <a:latin typeface="Times New Roman" panose="02020603050405020304" pitchFamily="18" charset="0"/>
                <a:cs typeface="Times New Roman" panose="02020603050405020304" pitchFamily="18" charset="0"/>
              </a:rPr>
              <a:t>p &gt; </a:t>
            </a:r>
            <a:r>
              <a:rPr lang="en-GB" sz="2400" dirty="0">
                <a:latin typeface="Times New Roman" panose="02020603050405020304" pitchFamily="18" charset="0"/>
                <a:cs typeface="Times New Roman" panose="02020603050405020304" pitchFamily="18" charset="0"/>
              </a:rPr>
              <a:t>.05)</a:t>
            </a:r>
          </a:p>
        </p:txBody>
      </p:sp>
    </p:spTree>
    <p:extLst>
      <p:ext uri="{BB962C8B-B14F-4D97-AF65-F5344CB8AC3E}">
        <p14:creationId xmlns:p14="http://schemas.microsoft.com/office/powerpoint/2010/main" val="8210130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13018-324B-4F09-83D6-01A2189352E7}"/>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Results: T-Tests</a:t>
            </a:r>
          </a:p>
        </p:txBody>
      </p:sp>
      <p:sp>
        <p:nvSpPr>
          <p:cNvPr id="3" name="Content Placeholder 2">
            <a:extLst>
              <a:ext uri="{FF2B5EF4-FFF2-40B4-BE49-F238E27FC236}">
                <a16:creationId xmlns:a16="http://schemas.microsoft.com/office/drawing/2014/main" id="{326FB0EC-51A6-4765-8B92-084E84531D38}"/>
              </a:ext>
            </a:extLst>
          </p:cNvPr>
          <p:cNvSpPr>
            <a:spLocks noGrp="1"/>
          </p:cNvSpPr>
          <p:nvPr>
            <p:ph idx="1"/>
          </p:nvPr>
        </p:nvSpPr>
        <p:spPr/>
        <p:txBody>
          <a:bodyPr>
            <a:normAutofit/>
          </a:bodyPr>
          <a:lstStyle/>
          <a:p>
            <a:pPr marL="0" indent="0">
              <a:buNone/>
            </a:pPr>
            <a:r>
              <a:rPr lang="en-GB" sz="2400" dirty="0">
                <a:latin typeface="Times New Roman" panose="02020603050405020304" pitchFamily="18" charset="0"/>
                <a:cs typeface="Times New Roman" panose="02020603050405020304" pitchFamily="18" charset="0"/>
              </a:rPr>
              <a:t>Analysis of the second order factors of impulsivity was completed using independent sample T-tests.</a:t>
            </a:r>
          </a:p>
          <a:p>
            <a:pPr marL="0" indent="0">
              <a:buNone/>
            </a:pPr>
            <a:r>
              <a:rPr lang="en-GB" sz="2400" dirty="0">
                <a:latin typeface="Times New Roman" panose="02020603050405020304" pitchFamily="18" charset="0"/>
                <a:cs typeface="Times New Roman" panose="02020603050405020304" pitchFamily="18" charset="0"/>
              </a:rPr>
              <a:t>There was no Statistical Difference Between Low and High Attentional Impulsivity. There was also no significant difference between Low and High </a:t>
            </a:r>
            <a:r>
              <a:rPr lang="en-GB" sz="2400" dirty="0" err="1">
                <a:latin typeface="Times New Roman" panose="02020603050405020304" pitchFamily="18" charset="0"/>
                <a:cs typeface="Times New Roman" panose="02020603050405020304" pitchFamily="18" charset="0"/>
              </a:rPr>
              <a:t>Nonplanning</a:t>
            </a:r>
            <a:r>
              <a:rPr lang="en-GB" sz="2400" dirty="0">
                <a:latin typeface="Times New Roman" panose="02020603050405020304" pitchFamily="18" charset="0"/>
                <a:cs typeface="Times New Roman" panose="02020603050405020304" pitchFamily="18" charset="0"/>
              </a:rPr>
              <a:t> Impulsivity.</a:t>
            </a:r>
          </a:p>
          <a:p>
            <a:pPr marL="0" indent="0">
              <a:buNone/>
            </a:pPr>
            <a:r>
              <a:rPr lang="en-GB" sz="2400" dirty="0">
                <a:latin typeface="Times New Roman" panose="02020603050405020304" pitchFamily="18" charset="0"/>
                <a:cs typeface="Times New Roman" panose="02020603050405020304" pitchFamily="18" charset="0"/>
              </a:rPr>
              <a:t>There was a significant difference between Low Motor Impulsivity (</a:t>
            </a:r>
            <a:r>
              <a:rPr lang="en-GB" sz="2400" i="1" dirty="0">
                <a:latin typeface="Times New Roman" panose="02020603050405020304" pitchFamily="18" charset="0"/>
                <a:cs typeface="Times New Roman" panose="02020603050405020304" pitchFamily="18" charset="0"/>
              </a:rPr>
              <a:t>M = </a:t>
            </a:r>
            <a:r>
              <a:rPr lang="en-GB" sz="2400" dirty="0">
                <a:latin typeface="Times New Roman" panose="02020603050405020304" pitchFamily="18" charset="0"/>
                <a:cs typeface="Times New Roman" panose="02020603050405020304" pitchFamily="18" charset="0"/>
              </a:rPr>
              <a:t>33.19</a:t>
            </a:r>
            <a:r>
              <a:rPr lang="en-GB" sz="2400" i="1" dirty="0">
                <a:latin typeface="Times New Roman" panose="02020603050405020304" pitchFamily="18" charset="0"/>
                <a:cs typeface="Times New Roman" panose="02020603050405020304" pitchFamily="18" charset="0"/>
              </a:rPr>
              <a:t>, SD =</a:t>
            </a:r>
            <a:r>
              <a:rPr lang="en-GB" sz="2400" dirty="0">
                <a:latin typeface="Times New Roman" panose="02020603050405020304" pitchFamily="18" charset="0"/>
                <a:cs typeface="Times New Roman" panose="02020603050405020304" pitchFamily="18" charset="0"/>
              </a:rPr>
              <a:t>12.83),  and High Motor impulsivity (</a:t>
            </a:r>
            <a:r>
              <a:rPr lang="en-GB" sz="2400" i="1" dirty="0">
                <a:latin typeface="Times New Roman" panose="02020603050405020304" pitchFamily="18" charset="0"/>
                <a:cs typeface="Times New Roman" panose="02020603050405020304" pitchFamily="18" charset="0"/>
              </a:rPr>
              <a:t>M = </a:t>
            </a:r>
            <a:r>
              <a:rPr lang="en-GB" sz="2400" dirty="0">
                <a:latin typeface="Times New Roman" panose="02020603050405020304" pitchFamily="18" charset="0"/>
                <a:cs typeface="Times New Roman" panose="02020603050405020304" pitchFamily="18" charset="0"/>
              </a:rPr>
              <a:t>42.75</a:t>
            </a:r>
            <a:r>
              <a:rPr lang="en-GB" sz="2400" i="1" dirty="0">
                <a:latin typeface="Times New Roman" panose="02020603050405020304" pitchFamily="18" charset="0"/>
                <a:cs typeface="Times New Roman" panose="02020603050405020304" pitchFamily="18" charset="0"/>
              </a:rPr>
              <a:t>, SD =</a:t>
            </a:r>
            <a:r>
              <a:rPr lang="en-GB" sz="2400" dirty="0">
                <a:latin typeface="Times New Roman" panose="02020603050405020304" pitchFamily="18" charset="0"/>
                <a:cs typeface="Times New Roman" panose="02020603050405020304" pitchFamily="18" charset="0"/>
              </a:rPr>
              <a:t>15.13; </a:t>
            </a:r>
            <a:r>
              <a:rPr lang="en-GB" sz="2400" i="1" dirty="0">
                <a:latin typeface="Times New Roman" panose="02020603050405020304" pitchFamily="18" charset="0"/>
                <a:cs typeface="Times New Roman" panose="02020603050405020304" pitchFamily="18" charset="0"/>
              </a:rPr>
              <a:t>t </a:t>
            </a:r>
            <a:r>
              <a:rPr lang="en-GB" sz="2400" dirty="0">
                <a:latin typeface="Times New Roman" panose="02020603050405020304" pitchFamily="18" charset="0"/>
                <a:cs typeface="Times New Roman" panose="02020603050405020304" pitchFamily="18" charset="0"/>
              </a:rPr>
              <a:t>(40) = -2.19, </a:t>
            </a:r>
            <a:r>
              <a:rPr lang="en-GB" sz="2400" i="1" dirty="0">
                <a:latin typeface="Times New Roman" panose="02020603050405020304" pitchFamily="18" charset="0"/>
                <a:cs typeface="Times New Roman" panose="02020603050405020304" pitchFamily="18" charset="0"/>
              </a:rPr>
              <a:t>p </a:t>
            </a:r>
            <a:r>
              <a:rPr lang="en-GB" sz="2400" dirty="0">
                <a:latin typeface="Times New Roman" panose="02020603050405020304" pitchFamily="18" charset="0"/>
                <a:cs typeface="Times New Roman" panose="02020603050405020304" pitchFamily="18" charset="0"/>
              </a:rPr>
              <a:t>= .03, two -tailed, </a:t>
            </a:r>
            <a:r>
              <a:rPr lang="en-GB" sz="2400" i="1" dirty="0">
                <a:latin typeface="Times New Roman" panose="02020603050405020304" pitchFamily="18" charset="0"/>
                <a:cs typeface="Times New Roman" panose="02020603050405020304" pitchFamily="18" charset="0"/>
              </a:rPr>
              <a:t>d</a:t>
            </a:r>
            <a:r>
              <a:rPr lang="en-GB" sz="2400" dirty="0">
                <a:latin typeface="Times New Roman" panose="02020603050405020304" pitchFamily="18" charset="0"/>
                <a:cs typeface="Times New Roman" panose="02020603050405020304" pitchFamily="18" charset="0"/>
              </a:rPr>
              <a:t> = .68). </a:t>
            </a:r>
          </a:p>
          <a:p>
            <a:pPr marL="0" indent="0">
              <a:buNone/>
            </a:pPr>
            <a:r>
              <a:rPr lang="en-GB" sz="2400" dirty="0">
                <a:latin typeface="Times New Roman" panose="02020603050405020304" pitchFamily="18" charset="0"/>
                <a:cs typeface="Times New Roman" panose="02020603050405020304" pitchFamily="18" charset="0"/>
              </a:rPr>
              <a:t>Another T-test used to assess Age and Risky-decision making behaviour was conducted. There was no statistical difference found between Young and Old Age.</a:t>
            </a:r>
          </a:p>
        </p:txBody>
      </p:sp>
    </p:spTree>
    <p:extLst>
      <p:ext uri="{BB962C8B-B14F-4D97-AF65-F5344CB8AC3E}">
        <p14:creationId xmlns:p14="http://schemas.microsoft.com/office/powerpoint/2010/main" val="17947185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CD55C-DD44-4C20-B030-2F3939CBA823}"/>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Discussion </a:t>
            </a:r>
          </a:p>
        </p:txBody>
      </p:sp>
      <p:sp>
        <p:nvSpPr>
          <p:cNvPr id="3" name="Content Placeholder 2">
            <a:extLst>
              <a:ext uri="{FF2B5EF4-FFF2-40B4-BE49-F238E27FC236}">
                <a16:creationId xmlns:a16="http://schemas.microsoft.com/office/drawing/2014/main" id="{CFDCCE1A-00C4-4438-ABF9-651C686CDEAB}"/>
              </a:ext>
            </a:extLst>
          </p:cNvPr>
          <p:cNvSpPr>
            <a:spLocks noGrp="1"/>
          </p:cNvSpPr>
          <p:nvPr>
            <p:ph idx="1"/>
          </p:nvPr>
        </p:nvSpPr>
        <p:spPr/>
        <p:txBody>
          <a:bodyPr>
            <a:normAutofit/>
          </a:bodyPr>
          <a:lstStyle/>
          <a:p>
            <a:pPr marL="0" indent="0">
              <a:buNone/>
            </a:pPr>
            <a:r>
              <a:rPr lang="en-GB" sz="2400" dirty="0">
                <a:latin typeface="Times New Roman" panose="02020603050405020304" pitchFamily="18" charset="0"/>
                <a:cs typeface="Times New Roman" panose="02020603050405020304" pitchFamily="18" charset="0"/>
              </a:rPr>
              <a:t>Current results contradicts previous research between Gambling and Impulsivity </a:t>
            </a:r>
            <a:r>
              <a:rPr lang="en-GB" dirty="0">
                <a:latin typeface="Times New Roman" panose="02020603050405020304" pitchFamily="18" charset="0"/>
                <a:cs typeface="Times New Roman" panose="02020603050405020304" pitchFamily="18" charset="0"/>
              </a:rPr>
              <a:t>(</a:t>
            </a:r>
            <a:r>
              <a:rPr lang="en-GB" dirty="0" err="1">
                <a:latin typeface="Times New Roman" panose="02020603050405020304" pitchFamily="18" charset="0"/>
                <a:cs typeface="Times New Roman" panose="02020603050405020304" pitchFamily="18" charset="0"/>
              </a:rPr>
              <a:t>Kräplin</a:t>
            </a:r>
            <a:r>
              <a:rPr lang="en-GB" dirty="0">
                <a:latin typeface="Times New Roman" panose="02020603050405020304" pitchFamily="18" charset="0"/>
                <a:cs typeface="Times New Roman" panose="02020603050405020304" pitchFamily="18" charset="0"/>
              </a:rPr>
              <a:t> et al., 2014)</a:t>
            </a:r>
          </a:p>
          <a:p>
            <a:pPr marL="0" indent="0">
              <a:buNone/>
            </a:pPr>
            <a:r>
              <a:rPr lang="en-GB" sz="2400" dirty="0">
                <a:latin typeface="Times New Roman" panose="02020603050405020304" pitchFamily="18" charset="0"/>
                <a:cs typeface="Times New Roman" panose="02020603050405020304" pitchFamily="18" charset="0"/>
              </a:rPr>
              <a:t>Also contradicts research that found significant results between gambling frequency and risk-taking behaviour (</a:t>
            </a:r>
            <a:r>
              <a:rPr lang="en-GB" dirty="0">
                <a:latin typeface="Times New Roman" panose="02020603050405020304" pitchFamily="18" charset="0"/>
                <a:cs typeface="Times New Roman" panose="02020603050405020304" pitchFamily="18" charset="0"/>
              </a:rPr>
              <a:t>Mishra, </a:t>
            </a:r>
            <a:r>
              <a:rPr lang="en-GB" dirty="0" err="1">
                <a:latin typeface="Times New Roman" panose="02020603050405020304" pitchFamily="18" charset="0"/>
                <a:cs typeface="Times New Roman" panose="02020603050405020304" pitchFamily="18" charset="0"/>
              </a:rPr>
              <a:t>Lalumière</a:t>
            </a:r>
            <a:r>
              <a:rPr lang="en-GB" dirty="0">
                <a:latin typeface="Times New Roman" panose="02020603050405020304" pitchFamily="18" charset="0"/>
                <a:cs typeface="Times New Roman" panose="02020603050405020304" pitchFamily="18" charset="0"/>
              </a:rPr>
              <a:t> &amp; Williams, 2016). </a:t>
            </a:r>
          </a:p>
          <a:p>
            <a:endParaRPr lang="en-GB" sz="2400" dirty="0">
              <a:latin typeface="Times New Roman" panose="02020603050405020304" pitchFamily="18" charset="0"/>
              <a:cs typeface="Times New Roman" panose="02020603050405020304" pitchFamily="18" charset="0"/>
            </a:endParaRPr>
          </a:p>
          <a:p>
            <a:pPr marL="0" indent="0">
              <a:buNone/>
            </a:pPr>
            <a:r>
              <a:rPr lang="en-GB" sz="2400" dirty="0">
                <a:latin typeface="Times New Roman" panose="02020603050405020304" pitchFamily="18" charset="0"/>
                <a:cs typeface="Times New Roman" panose="02020603050405020304" pitchFamily="18" charset="0"/>
              </a:rPr>
              <a:t>Supports previous research on motor impulsivity </a:t>
            </a:r>
            <a:r>
              <a:rPr lang="en-GB" dirty="0">
                <a:latin typeface="Times New Roman" panose="02020603050405020304" pitchFamily="18" charset="0"/>
                <a:cs typeface="Times New Roman" panose="02020603050405020304" pitchFamily="18" charset="0"/>
              </a:rPr>
              <a:t>(Chowdhury, Livesey, </a:t>
            </a:r>
            <a:r>
              <a:rPr lang="en-GB" dirty="0" err="1">
                <a:latin typeface="Times New Roman" panose="02020603050405020304" pitchFamily="18" charset="0"/>
                <a:cs typeface="Times New Roman" panose="02020603050405020304" pitchFamily="18" charset="0"/>
              </a:rPr>
              <a:t>Blascynski</a:t>
            </a:r>
            <a:r>
              <a:rPr lang="en-GB" dirty="0">
                <a:latin typeface="Times New Roman" panose="02020603050405020304" pitchFamily="18" charset="0"/>
                <a:cs typeface="Times New Roman" panose="02020603050405020304" pitchFamily="18" charset="0"/>
              </a:rPr>
              <a:t> &amp; Harris, 2017)</a:t>
            </a:r>
          </a:p>
          <a:p>
            <a:pPr marL="0" indent="0">
              <a:buNone/>
            </a:pPr>
            <a:r>
              <a:rPr lang="en-GB" sz="2400" dirty="0">
                <a:latin typeface="Times New Roman" panose="02020603050405020304" pitchFamily="18" charset="0"/>
                <a:cs typeface="Times New Roman" panose="02020603050405020304" pitchFamily="18" charset="0"/>
              </a:rPr>
              <a:t>Age may have been found to be non-significant due to age sample used in the experiment (Defoe, </a:t>
            </a:r>
            <a:r>
              <a:rPr lang="en-GB" sz="2400" dirty="0" err="1">
                <a:latin typeface="Times New Roman" panose="02020603050405020304" pitchFamily="18" charset="0"/>
                <a:cs typeface="Times New Roman" panose="02020603050405020304" pitchFamily="18" charset="0"/>
              </a:rPr>
              <a:t>Dubas</a:t>
            </a:r>
            <a:r>
              <a:rPr lang="en-GB" sz="2400" dirty="0">
                <a:latin typeface="Times New Roman" panose="02020603050405020304" pitchFamily="18" charset="0"/>
                <a:cs typeface="Times New Roman" panose="02020603050405020304" pitchFamily="18" charset="0"/>
              </a:rPr>
              <a:t>, </a:t>
            </a:r>
            <a:r>
              <a:rPr lang="en-GB" sz="2400" dirty="0" err="1">
                <a:latin typeface="Times New Roman" panose="02020603050405020304" pitchFamily="18" charset="0"/>
                <a:cs typeface="Times New Roman" panose="02020603050405020304" pitchFamily="18" charset="0"/>
              </a:rPr>
              <a:t>Figner</a:t>
            </a:r>
            <a:r>
              <a:rPr lang="en-GB" sz="2400" dirty="0">
                <a:latin typeface="Times New Roman" panose="02020603050405020304" pitchFamily="18" charset="0"/>
                <a:cs typeface="Times New Roman" panose="02020603050405020304" pitchFamily="18" charset="0"/>
              </a:rPr>
              <a:t> &amp; van </a:t>
            </a:r>
            <a:r>
              <a:rPr lang="en-GB" sz="2400" dirty="0" err="1">
                <a:latin typeface="Times New Roman" panose="02020603050405020304" pitchFamily="18" charset="0"/>
                <a:cs typeface="Times New Roman" panose="02020603050405020304" pitchFamily="18" charset="0"/>
              </a:rPr>
              <a:t>Aken</a:t>
            </a:r>
            <a:r>
              <a:rPr lang="en-GB" sz="2400" dirty="0">
                <a:latin typeface="Times New Roman" panose="02020603050405020304" pitchFamily="18" charset="0"/>
                <a:cs typeface="Times New Roman" panose="02020603050405020304" pitchFamily="18" charset="0"/>
              </a:rPr>
              <a:t>, 2015). </a:t>
            </a:r>
          </a:p>
        </p:txBody>
      </p:sp>
    </p:spTree>
    <p:extLst>
      <p:ext uri="{BB962C8B-B14F-4D97-AF65-F5344CB8AC3E}">
        <p14:creationId xmlns:p14="http://schemas.microsoft.com/office/powerpoint/2010/main" val="34005396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5EA02-5206-4CC3-B4B0-23FBEC8A4066}"/>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Reflections and </a:t>
            </a:r>
            <a:r>
              <a:rPr lang="en-GB" dirty="0" err="1">
                <a:latin typeface="Times New Roman" panose="02020603050405020304" pitchFamily="18" charset="0"/>
                <a:cs typeface="Times New Roman" panose="02020603050405020304" pitchFamily="18" charset="0"/>
              </a:rPr>
              <a:t>Reccomendations</a:t>
            </a:r>
            <a:r>
              <a:rPr lang="en-GB" dirty="0">
                <a:latin typeface="Times New Roman" panose="02020603050405020304" pitchFamily="18" charset="0"/>
                <a:cs typeface="Times New Roman" panose="02020603050405020304" pitchFamily="18" charset="0"/>
              </a:rPr>
              <a:t> </a:t>
            </a:r>
          </a:p>
        </p:txBody>
      </p:sp>
      <p:sp>
        <p:nvSpPr>
          <p:cNvPr id="3" name="Content Placeholder 2">
            <a:extLst>
              <a:ext uri="{FF2B5EF4-FFF2-40B4-BE49-F238E27FC236}">
                <a16:creationId xmlns:a16="http://schemas.microsoft.com/office/drawing/2014/main" id="{D840454B-39E2-4FC0-BD9B-DFFAF5EE4B6F}"/>
              </a:ext>
            </a:extLst>
          </p:cNvPr>
          <p:cNvSpPr>
            <a:spLocks noGrp="1"/>
          </p:cNvSpPr>
          <p:nvPr>
            <p:ph idx="1"/>
          </p:nvPr>
        </p:nvSpPr>
        <p:spPr/>
        <p:txBody>
          <a:bodyPr>
            <a:normAutofit lnSpcReduction="10000"/>
          </a:bodyPr>
          <a:lstStyle/>
          <a:p>
            <a:pPr marL="0" indent="0">
              <a:buNone/>
            </a:pPr>
            <a:r>
              <a:rPr lang="en-GB" sz="2400" dirty="0">
                <a:latin typeface="Times New Roman" panose="02020603050405020304" pitchFamily="18" charset="0"/>
                <a:cs typeface="Times New Roman" panose="02020603050405020304" pitchFamily="18" charset="0"/>
              </a:rPr>
              <a:t>Gambling Versatility should be incorporated into future Gambling Frequency scales </a:t>
            </a:r>
            <a:r>
              <a:rPr lang="en-GB" dirty="0">
                <a:latin typeface="Times New Roman" panose="02020603050405020304" pitchFamily="18" charset="0"/>
                <a:cs typeface="Times New Roman" panose="02020603050405020304" pitchFamily="18" charset="0"/>
              </a:rPr>
              <a:t>(</a:t>
            </a:r>
            <a:r>
              <a:rPr lang="en-GB" dirty="0" err="1">
                <a:latin typeface="Times New Roman" panose="02020603050405020304" pitchFamily="18" charset="0"/>
                <a:cs typeface="Times New Roman" panose="02020603050405020304" pitchFamily="18" charset="0"/>
              </a:rPr>
              <a:t>Welte</a:t>
            </a:r>
            <a:r>
              <a:rPr lang="en-GB" dirty="0">
                <a:latin typeface="Times New Roman" panose="02020603050405020304" pitchFamily="18" charset="0"/>
                <a:cs typeface="Times New Roman" panose="02020603050405020304" pitchFamily="18" charset="0"/>
              </a:rPr>
              <a:t>, Barnes, </a:t>
            </a:r>
            <a:r>
              <a:rPr lang="en-GB" dirty="0" err="1">
                <a:latin typeface="Times New Roman" panose="02020603050405020304" pitchFamily="18" charset="0"/>
                <a:cs typeface="Times New Roman" panose="02020603050405020304" pitchFamily="18" charset="0"/>
              </a:rPr>
              <a:t>Wieczorek</a:t>
            </a:r>
            <a:r>
              <a:rPr lang="en-GB" dirty="0">
                <a:latin typeface="Times New Roman" panose="02020603050405020304" pitchFamily="18" charset="0"/>
                <a:cs typeface="Times New Roman" panose="02020603050405020304" pitchFamily="18" charset="0"/>
              </a:rPr>
              <a:t>, Tidwell &amp; Parker, 2004). </a:t>
            </a:r>
          </a:p>
          <a:p>
            <a:pPr marL="0" indent="0">
              <a:buNone/>
            </a:pPr>
            <a:r>
              <a:rPr lang="en-GB" sz="2400" dirty="0">
                <a:latin typeface="Times New Roman" panose="02020603050405020304" pitchFamily="18" charset="0"/>
                <a:cs typeface="Times New Roman" panose="02020603050405020304" pitchFamily="18" charset="0"/>
              </a:rPr>
              <a:t>Expansion of age sample </a:t>
            </a:r>
            <a:r>
              <a:rPr lang="en-GB" dirty="0">
                <a:latin typeface="Times New Roman" panose="02020603050405020304" pitchFamily="18" charset="0"/>
                <a:cs typeface="Times New Roman" panose="02020603050405020304" pitchFamily="18" charset="0"/>
              </a:rPr>
              <a:t>(Defoe, </a:t>
            </a:r>
            <a:r>
              <a:rPr lang="en-GB" dirty="0" err="1">
                <a:latin typeface="Times New Roman" panose="02020603050405020304" pitchFamily="18" charset="0"/>
                <a:cs typeface="Times New Roman" panose="02020603050405020304" pitchFamily="18" charset="0"/>
              </a:rPr>
              <a:t>Dubas</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Figner</a:t>
            </a:r>
            <a:r>
              <a:rPr lang="en-GB" dirty="0">
                <a:latin typeface="Times New Roman" panose="02020603050405020304" pitchFamily="18" charset="0"/>
                <a:cs typeface="Times New Roman" panose="02020603050405020304" pitchFamily="18" charset="0"/>
              </a:rPr>
              <a:t> &amp; van </a:t>
            </a:r>
            <a:r>
              <a:rPr lang="en-GB" dirty="0" err="1">
                <a:latin typeface="Times New Roman" panose="02020603050405020304" pitchFamily="18" charset="0"/>
                <a:cs typeface="Times New Roman" panose="02020603050405020304" pitchFamily="18" charset="0"/>
              </a:rPr>
              <a:t>Aken</a:t>
            </a:r>
            <a:r>
              <a:rPr lang="en-GB" dirty="0">
                <a:latin typeface="Times New Roman" panose="02020603050405020304" pitchFamily="18" charset="0"/>
                <a:cs typeface="Times New Roman" panose="02020603050405020304" pitchFamily="18" charset="0"/>
              </a:rPr>
              <a:t>, 2015). </a:t>
            </a:r>
          </a:p>
          <a:p>
            <a:pPr marL="0" indent="0">
              <a:buNone/>
            </a:pPr>
            <a:r>
              <a:rPr lang="en-GB" sz="2400" dirty="0">
                <a:latin typeface="Times New Roman" panose="02020603050405020304" pitchFamily="18" charset="0"/>
                <a:cs typeface="Times New Roman" panose="02020603050405020304" pitchFamily="18" charset="0"/>
              </a:rPr>
              <a:t>Use of both Implicit and Explicit risk-taking behaviour tasks </a:t>
            </a:r>
            <a:r>
              <a:rPr lang="en-GB" dirty="0">
                <a:latin typeface="Times New Roman" panose="02020603050405020304" pitchFamily="18" charset="0"/>
                <a:cs typeface="Times New Roman" panose="02020603050405020304" pitchFamily="18" charset="0"/>
              </a:rPr>
              <a:t>(Brand, </a:t>
            </a:r>
            <a:r>
              <a:rPr lang="en-GB" dirty="0" err="1">
                <a:latin typeface="Times New Roman" panose="02020603050405020304" pitchFamily="18" charset="0"/>
                <a:cs typeface="Times New Roman" panose="02020603050405020304" pitchFamily="18" charset="0"/>
              </a:rPr>
              <a:t>Recknor</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Grabenhorst</a:t>
            </a:r>
            <a:r>
              <a:rPr lang="en-GB" dirty="0">
                <a:latin typeface="Times New Roman" panose="02020603050405020304" pitchFamily="18" charset="0"/>
                <a:cs typeface="Times New Roman" panose="02020603050405020304" pitchFamily="18" charset="0"/>
              </a:rPr>
              <a:t> &amp; Bechara 2007)</a:t>
            </a:r>
          </a:p>
          <a:p>
            <a:pPr marL="0" indent="0">
              <a:buNone/>
            </a:pPr>
            <a:endParaRPr lang="en-GB" sz="2400" dirty="0">
              <a:latin typeface="Times New Roman" panose="02020603050405020304" pitchFamily="18" charset="0"/>
              <a:cs typeface="Times New Roman" panose="02020603050405020304" pitchFamily="18" charset="0"/>
            </a:endParaRPr>
          </a:p>
          <a:p>
            <a:pPr marL="0" indent="0">
              <a:buNone/>
            </a:pPr>
            <a:r>
              <a:rPr lang="en-GB" sz="2400" dirty="0">
                <a:latin typeface="Times New Roman" panose="02020603050405020304" pitchFamily="18" charset="0"/>
                <a:cs typeface="Times New Roman" panose="02020603050405020304" pitchFamily="18" charset="0"/>
              </a:rPr>
              <a:t>Present study sample was limited in size and majority was female</a:t>
            </a:r>
          </a:p>
          <a:p>
            <a:pPr marL="0" indent="0">
              <a:buNone/>
            </a:pPr>
            <a:endParaRPr lang="en-GB" sz="2400" dirty="0">
              <a:latin typeface="Times New Roman" panose="02020603050405020304" pitchFamily="18" charset="0"/>
              <a:cs typeface="Times New Roman" panose="02020603050405020304" pitchFamily="18" charset="0"/>
            </a:endParaRPr>
          </a:p>
          <a:p>
            <a:pPr marL="0" indent="0">
              <a:buNone/>
            </a:pPr>
            <a:r>
              <a:rPr lang="en-GB" sz="2400" dirty="0">
                <a:latin typeface="Times New Roman" panose="02020603050405020304" pitchFamily="18" charset="0"/>
                <a:cs typeface="Times New Roman" panose="02020603050405020304" pitchFamily="18" charset="0"/>
              </a:rPr>
              <a:t>Motor impulsivity can be regulated by mood </a:t>
            </a:r>
            <a:r>
              <a:rPr lang="en-GB" dirty="0">
                <a:latin typeface="Times New Roman" panose="02020603050405020304" pitchFamily="18" charset="0"/>
                <a:cs typeface="Times New Roman" panose="02020603050405020304" pitchFamily="18" charset="0"/>
              </a:rPr>
              <a:t>(Bolte, </a:t>
            </a:r>
            <a:r>
              <a:rPr lang="en-GB" dirty="0" err="1">
                <a:latin typeface="Times New Roman" panose="02020603050405020304" pitchFamily="18" charset="0"/>
                <a:cs typeface="Times New Roman" panose="02020603050405020304" pitchFamily="18" charset="0"/>
              </a:rPr>
              <a:t>Gosche</a:t>
            </a:r>
            <a:r>
              <a:rPr lang="en-GB" dirty="0">
                <a:latin typeface="Times New Roman" panose="02020603050405020304" pitchFamily="18" charset="0"/>
                <a:cs typeface="Times New Roman" panose="02020603050405020304" pitchFamily="18" charset="0"/>
              </a:rPr>
              <a:t> &amp; Kuhl, 2003). </a:t>
            </a:r>
          </a:p>
        </p:txBody>
      </p:sp>
    </p:spTree>
    <p:extLst>
      <p:ext uri="{BB962C8B-B14F-4D97-AF65-F5344CB8AC3E}">
        <p14:creationId xmlns:p14="http://schemas.microsoft.com/office/powerpoint/2010/main" val="16780938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41C64-9C3A-4CF5-9488-9F5A6FFE4C89}"/>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7B62F6F8-1F2A-44C9-8AB4-73119A03A68F}"/>
              </a:ext>
            </a:extLst>
          </p:cNvPr>
          <p:cNvSpPr>
            <a:spLocks noGrp="1"/>
          </p:cNvSpPr>
          <p:nvPr>
            <p:ph idx="1"/>
          </p:nvPr>
        </p:nvSpPr>
        <p:spPr/>
        <p:txBody>
          <a:bodyPr>
            <a:normAutofit/>
          </a:bodyPr>
          <a:lstStyle/>
          <a:p>
            <a:r>
              <a:rPr lang="en-GB" sz="2400" dirty="0">
                <a:latin typeface="Times New Roman" panose="02020603050405020304" pitchFamily="18" charset="0"/>
                <a:cs typeface="Times New Roman" panose="02020603050405020304" pitchFamily="18" charset="0"/>
              </a:rPr>
              <a:t>The present study contradicts previous research as there was no significant results between Impulsivity, Gambling Frequency and Risk-Taking Behaviours. </a:t>
            </a:r>
          </a:p>
          <a:p>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However, Motor Impulsivity was found to be a significant factor.</a:t>
            </a:r>
          </a:p>
          <a:p>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Implications include the incorporation of mood-regulation tasks, gambling versatility and an expansion of sample age, size and group for more varied results.</a:t>
            </a:r>
          </a:p>
        </p:txBody>
      </p:sp>
    </p:spTree>
    <p:extLst>
      <p:ext uri="{BB962C8B-B14F-4D97-AF65-F5344CB8AC3E}">
        <p14:creationId xmlns:p14="http://schemas.microsoft.com/office/powerpoint/2010/main" val="24025433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47B58E-5A56-4DB7-ACAB-7F8F923D44FA}"/>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Reference List:</a:t>
            </a:r>
          </a:p>
        </p:txBody>
      </p:sp>
      <p:sp>
        <p:nvSpPr>
          <p:cNvPr id="3" name="Content Placeholder 2">
            <a:extLst>
              <a:ext uri="{FF2B5EF4-FFF2-40B4-BE49-F238E27FC236}">
                <a16:creationId xmlns:a16="http://schemas.microsoft.com/office/drawing/2014/main" id="{CEC3D825-17E5-4735-BB0B-659D6E0B9135}"/>
              </a:ext>
            </a:extLst>
          </p:cNvPr>
          <p:cNvSpPr>
            <a:spLocks noGrp="1"/>
          </p:cNvSpPr>
          <p:nvPr>
            <p:ph idx="1"/>
          </p:nvPr>
        </p:nvSpPr>
        <p:spPr>
          <a:xfrm>
            <a:off x="1097280" y="1737360"/>
            <a:ext cx="10058400" cy="3954780"/>
          </a:xfrm>
        </p:spPr>
        <p:txBody>
          <a:bodyPr>
            <a:normAutofit fontScale="55000" lnSpcReduction="20000"/>
          </a:bodyPr>
          <a:lstStyle/>
          <a:p>
            <a:r>
              <a:rPr lang="en-GB" dirty="0"/>
              <a:t> </a:t>
            </a:r>
          </a:p>
          <a:p>
            <a:pPr lvl="0"/>
            <a:r>
              <a:rPr lang="en-GB" dirty="0" err="1">
                <a:latin typeface="Times New Roman" panose="02020603050405020304" pitchFamily="18" charset="0"/>
                <a:cs typeface="Times New Roman" panose="02020603050405020304" pitchFamily="18" charset="0"/>
              </a:rPr>
              <a:t>Beisswingert</a:t>
            </a:r>
            <a:r>
              <a:rPr lang="en-GB" dirty="0">
                <a:latin typeface="Times New Roman" panose="02020603050405020304" pitchFamily="18" charset="0"/>
                <a:cs typeface="Times New Roman" panose="02020603050405020304" pitchFamily="18" charset="0"/>
              </a:rPr>
              <a:t>, B., Zhang, K., Goetz, T., &amp; </a:t>
            </a:r>
            <a:r>
              <a:rPr lang="en-GB" dirty="0" err="1">
                <a:latin typeface="Times New Roman" panose="02020603050405020304" pitchFamily="18" charset="0"/>
                <a:cs typeface="Times New Roman" panose="02020603050405020304" pitchFamily="18" charset="0"/>
              </a:rPr>
              <a:t>Fischbacher</a:t>
            </a:r>
            <a:r>
              <a:rPr lang="en-GB" dirty="0">
                <a:latin typeface="Times New Roman" panose="02020603050405020304" pitchFamily="18" charset="0"/>
                <a:cs typeface="Times New Roman" panose="02020603050405020304" pitchFamily="18" charset="0"/>
              </a:rPr>
              <a:t>, U. (2016). </a:t>
            </a:r>
            <a:r>
              <a:rPr lang="en-GB" dirty="0" err="1">
                <a:latin typeface="Times New Roman" panose="02020603050405020304" pitchFamily="18" charset="0"/>
                <a:cs typeface="Times New Roman" panose="02020603050405020304" pitchFamily="18" charset="0"/>
              </a:rPr>
              <a:t>Spillover</a:t>
            </a:r>
            <a:r>
              <a:rPr lang="en-GB" dirty="0">
                <a:latin typeface="Times New Roman" panose="02020603050405020304" pitchFamily="18" charset="0"/>
                <a:cs typeface="Times New Roman" panose="02020603050405020304" pitchFamily="18" charset="0"/>
              </a:rPr>
              <a:t> Effects of Loss of Control on Risky Decision-Making. PLOS ONE, 11(3), e0150470. </a:t>
            </a:r>
            <a:r>
              <a:rPr lang="en-GB" dirty="0" err="1">
                <a:latin typeface="Times New Roman" panose="02020603050405020304" pitchFamily="18" charset="0"/>
                <a:cs typeface="Times New Roman" panose="02020603050405020304" pitchFamily="18" charset="0"/>
              </a:rPr>
              <a:t>doi</a:t>
            </a:r>
            <a:r>
              <a:rPr lang="en-GB" dirty="0">
                <a:latin typeface="Times New Roman" panose="02020603050405020304" pitchFamily="18" charset="0"/>
                <a:cs typeface="Times New Roman" panose="02020603050405020304" pitchFamily="18" charset="0"/>
              </a:rPr>
              <a:t>:			 10.1371/journal.pone.0150470</a:t>
            </a:r>
          </a:p>
          <a:p>
            <a:pPr lvl="0"/>
            <a:r>
              <a:rPr lang="en-GB" dirty="0">
                <a:latin typeface="Times New Roman" panose="02020603050405020304" pitchFamily="18" charset="0"/>
                <a:cs typeface="Times New Roman" panose="02020603050405020304" pitchFamily="18" charset="0"/>
              </a:rPr>
              <a:t>Bolte, A., </a:t>
            </a:r>
            <a:r>
              <a:rPr lang="en-GB" dirty="0" err="1">
                <a:latin typeface="Times New Roman" panose="02020603050405020304" pitchFamily="18" charset="0"/>
                <a:cs typeface="Times New Roman" panose="02020603050405020304" pitchFamily="18" charset="0"/>
              </a:rPr>
              <a:t>Goschke</a:t>
            </a:r>
            <a:r>
              <a:rPr lang="en-GB" dirty="0">
                <a:latin typeface="Times New Roman" panose="02020603050405020304" pitchFamily="18" charset="0"/>
                <a:cs typeface="Times New Roman" panose="02020603050405020304" pitchFamily="18" charset="0"/>
              </a:rPr>
              <a:t>, T., &amp; Kuhl, J. (2003). Emotion and Intuition. Psychological Science, 14(5), 416-421. </a:t>
            </a:r>
            <a:r>
              <a:rPr lang="en-GB" dirty="0" err="1">
                <a:latin typeface="Times New Roman" panose="02020603050405020304" pitchFamily="18" charset="0"/>
                <a:cs typeface="Times New Roman" panose="02020603050405020304" pitchFamily="18" charset="0"/>
              </a:rPr>
              <a:t>doi</a:t>
            </a:r>
            <a:r>
              <a:rPr lang="en-GB" dirty="0">
                <a:latin typeface="Times New Roman" panose="02020603050405020304" pitchFamily="18" charset="0"/>
                <a:cs typeface="Times New Roman" panose="02020603050405020304" pitchFamily="18" charset="0"/>
              </a:rPr>
              <a:t>: 10.1111/1467-9280.01456</a:t>
            </a:r>
          </a:p>
          <a:p>
            <a:pPr lvl="0"/>
            <a:r>
              <a:rPr lang="en-GB" dirty="0">
                <a:latin typeface="Times New Roman" panose="02020603050405020304" pitchFamily="18" charset="0"/>
                <a:cs typeface="Times New Roman" panose="02020603050405020304" pitchFamily="18" charset="0"/>
              </a:rPr>
              <a:t>Brand, M., </a:t>
            </a:r>
            <a:r>
              <a:rPr lang="en-GB" dirty="0" err="1">
                <a:latin typeface="Times New Roman" panose="02020603050405020304" pitchFamily="18" charset="0"/>
                <a:cs typeface="Times New Roman" panose="02020603050405020304" pitchFamily="18" charset="0"/>
              </a:rPr>
              <a:t>Recknor</a:t>
            </a:r>
            <a:r>
              <a:rPr lang="en-GB" dirty="0">
                <a:latin typeface="Times New Roman" panose="02020603050405020304" pitchFamily="18" charset="0"/>
                <a:cs typeface="Times New Roman" panose="02020603050405020304" pitchFamily="18" charset="0"/>
              </a:rPr>
              <a:t>, E., </a:t>
            </a:r>
            <a:r>
              <a:rPr lang="en-GB" dirty="0" err="1">
                <a:latin typeface="Times New Roman" panose="02020603050405020304" pitchFamily="18" charset="0"/>
                <a:cs typeface="Times New Roman" panose="02020603050405020304" pitchFamily="18" charset="0"/>
              </a:rPr>
              <a:t>Grabenhorst</a:t>
            </a:r>
            <a:r>
              <a:rPr lang="en-GB" dirty="0">
                <a:latin typeface="Times New Roman" panose="02020603050405020304" pitchFamily="18" charset="0"/>
                <a:cs typeface="Times New Roman" panose="02020603050405020304" pitchFamily="18" charset="0"/>
              </a:rPr>
              <a:t>, F., &amp; Bechara, A. (2007). Decisions under ambiguity and decisions under risk: Correlations with executive functions and comparisons of		 two different gambling tasks with implicit and explicit rules. Journal Of Clinical And Experimental Neuropsychology, 29(1), 86-99. </a:t>
            </a:r>
            <a:r>
              <a:rPr lang="en-GB" dirty="0" err="1">
                <a:latin typeface="Times New Roman" panose="02020603050405020304" pitchFamily="18" charset="0"/>
                <a:cs typeface="Times New Roman" panose="02020603050405020304" pitchFamily="18" charset="0"/>
              </a:rPr>
              <a:t>doi</a:t>
            </a:r>
            <a:r>
              <a:rPr lang="en-GB" dirty="0">
                <a:latin typeface="Times New Roman" panose="02020603050405020304" pitchFamily="18" charset="0"/>
                <a:cs typeface="Times New Roman" panose="02020603050405020304" pitchFamily="18" charset="0"/>
              </a:rPr>
              <a:t>:			 10.1080/13803390500507196</a:t>
            </a:r>
          </a:p>
          <a:p>
            <a:pPr lvl="0"/>
            <a:r>
              <a:rPr lang="en-GB" dirty="0">
                <a:latin typeface="Times New Roman" panose="02020603050405020304" pitchFamily="18" charset="0"/>
                <a:cs typeface="Times New Roman" panose="02020603050405020304" pitchFamily="18" charset="0"/>
              </a:rPr>
              <a:t>Chowdhury, N., Livesey, E., </a:t>
            </a:r>
            <a:r>
              <a:rPr lang="en-GB" dirty="0" err="1">
                <a:latin typeface="Times New Roman" panose="02020603050405020304" pitchFamily="18" charset="0"/>
                <a:cs typeface="Times New Roman" panose="02020603050405020304" pitchFamily="18" charset="0"/>
              </a:rPr>
              <a:t>Blaszczynski</a:t>
            </a:r>
            <a:r>
              <a:rPr lang="en-GB" dirty="0">
                <a:latin typeface="Times New Roman" panose="02020603050405020304" pitchFamily="18" charset="0"/>
                <a:cs typeface="Times New Roman" panose="02020603050405020304" pitchFamily="18" charset="0"/>
              </a:rPr>
              <a:t>, A., &amp; Harris, J. (2017). Pathological Gambling and Motor Impulsivity: A Systematic Review with Meta-Analysis. Journal Of 	Gambling Studies, 33(4), 1213-1239. </a:t>
            </a:r>
            <a:r>
              <a:rPr lang="en-GB" dirty="0" err="1">
                <a:latin typeface="Times New Roman" panose="02020603050405020304" pitchFamily="18" charset="0"/>
                <a:cs typeface="Times New Roman" panose="02020603050405020304" pitchFamily="18" charset="0"/>
              </a:rPr>
              <a:t>doi</a:t>
            </a:r>
            <a:r>
              <a:rPr lang="en-GB" dirty="0">
                <a:latin typeface="Times New Roman" panose="02020603050405020304" pitchFamily="18" charset="0"/>
                <a:cs typeface="Times New Roman" panose="02020603050405020304" pitchFamily="18" charset="0"/>
              </a:rPr>
              <a:t>: 10.1007/s10899-017-9683-5</a:t>
            </a:r>
          </a:p>
          <a:p>
            <a:pPr lvl="0"/>
            <a:r>
              <a:rPr lang="en-GB" dirty="0">
                <a:latin typeface="Times New Roman" panose="02020603050405020304" pitchFamily="18" charset="0"/>
                <a:cs typeface="Times New Roman" panose="02020603050405020304" pitchFamily="18" charset="0"/>
              </a:rPr>
              <a:t>Defoe, I., </a:t>
            </a:r>
            <a:r>
              <a:rPr lang="en-GB" dirty="0" err="1">
                <a:latin typeface="Times New Roman" panose="02020603050405020304" pitchFamily="18" charset="0"/>
                <a:cs typeface="Times New Roman" panose="02020603050405020304" pitchFamily="18" charset="0"/>
              </a:rPr>
              <a:t>Dubas</a:t>
            </a:r>
            <a:r>
              <a:rPr lang="en-GB" dirty="0">
                <a:latin typeface="Times New Roman" panose="02020603050405020304" pitchFamily="18" charset="0"/>
                <a:cs typeface="Times New Roman" panose="02020603050405020304" pitchFamily="18" charset="0"/>
              </a:rPr>
              <a:t>, J., </a:t>
            </a:r>
            <a:r>
              <a:rPr lang="en-GB" dirty="0" err="1">
                <a:latin typeface="Times New Roman" panose="02020603050405020304" pitchFamily="18" charset="0"/>
                <a:cs typeface="Times New Roman" panose="02020603050405020304" pitchFamily="18" charset="0"/>
              </a:rPr>
              <a:t>Figner</a:t>
            </a:r>
            <a:r>
              <a:rPr lang="en-GB" dirty="0">
                <a:latin typeface="Times New Roman" panose="02020603050405020304" pitchFamily="18" charset="0"/>
                <a:cs typeface="Times New Roman" panose="02020603050405020304" pitchFamily="18" charset="0"/>
              </a:rPr>
              <a:t>, B., &amp; van </a:t>
            </a:r>
            <a:r>
              <a:rPr lang="en-GB" dirty="0" err="1">
                <a:latin typeface="Times New Roman" panose="02020603050405020304" pitchFamily="18" charset="0"/>
                <a:cs typeface="Times New Roman" panose="02020603050405020304" pitchFamily="18" charset="0"/>
              </a:rPr>
              <a:t>Aken</a:t>
            </a:r>
            <a:r>
              <a:rPr lang="en-GB" dirty="0">
                <a:latin typeface="Times New Roman" panose="02020603050405020304" pitchFamily="18" charset="0"/>
                <a:cs typeface="Times New Roman" panose="02020603050405020304" pitchFamily="18" charset="0"/>
              </a:rPr>
              <a:t>, M. (2015). A meta-analysis on age differences in risky decision making: Adolescents versus children and adults. Psychological 	Bulletin, 141(1), 48-84. </a:t>
            </a:r>
            <a:r>
              <a:rPr lang="en-GB" dirty="0" err="1">
                <a:latin typeface="Times New Roman" panose="02020603050405020304" pitchFamily="18" charset="0"/>
                <a:cs typeface="Times New Roman" panose="02020603050405020304" pitchFamily="18" charset="0"/>
              </a:rPr>
              <a:t>doi</a:t>
            </a:r>
            <a:r>
              <a:rPr lang="en-GB" dirty="0">
                <a:latin typeface="Times New Roman" panose="02020603050405020304" pitchFamily="18" charset="0"/>
                <a:cs typeface="Times New Roman" panose="02020603050405020304" pitchFamily="18" charset="0"/>
              </a:rPr>
              <a:t>: 10.1037/a00380887</a:t>
            </a:r>
          </a:p>
          <a:p>
            <a:pPr lvl="0"/>
            <a:r>
              <a:rPr lang="en-GB" dirty="0" err="1">
                <a:latin typeface="Times New Roman" panose="02020603050405020304" pitchFamily="18" charset="0"/>
                <a:cs typeface="Times New Roman" panose="02020603050405020304" pitchFamily="18" charset="0"/>
              </a:rPr>
              <a:t>Ginley</a:t>
            </a:r>
            <a:r>
              <a:rPr lang="en-GB" dirty="0">
                <a:latin typeface="Times New Roman" panose="02020603050405020304" pitchFamily="18" charset="0"/>
                <a:cs typeface="Times New Roman" panose="02020603050405020304" pitchFamily="18" charset="0"/>
              </a:rPr>
              <a:t>, M., Whelan, J., Relyea, G., Meyers, A., &amp; </a:t>
            </a:r>
            <a:r>
              <a:rPr lang="en-GB" dirty="0" err="1">
                <a:latin typeface="Times New Roman" panose="02020603050405020304" pitchFamily="18" charset="0"/>
                <a:cs typeface="Times New Roman" panose="02020603050405020304" pitchFamily="18" charset="0"/>
              </a:rPr>
              <a:t>Pearlson</a:t>
            </a:r>
            <a:r>
              <a:rPr lang="en-GB" dirty="0">
                <a:latin typeface="Times New Roman" panose="02020603050405020304" pitchFamily="18" charset="0"/>
                <a:cs typeface="Times New Roman" panose="02020603050405020304" pitchFamily="18" charset="0"/>
              </a:rPr>
              <a:t>, G. (2014). Testing the Acquired Preparedness Model: Predicting College Student Gambling Frequency and		 Symptomatology. Journal Of Gambling Studies, 31(3), 907-919. </a:t>
            </a:r>
            <a:r>
              <a:rPr lang="en-GB" dirty="0" err="1">
                <a:latin typeface="Times New Roman" panose="02020603050405020304" pitchFamily="18" charset="0"/>
                <a:cs typeface="Times New Roman" panose="02020603050405020304" pitchFamily="18" charset="0"/>
              </a:rPr>
              <a:t>doi</a:t>
            </a:r>
            <a:r>
              <a:rPr lang="en-GB" dirty="0">
                <a:latin typeface="Times New Roman" panose="02020603050405020304" pitchFamily="18" charset="0"/>
                <a:cs typeface="Times New Roman" panose="02020603050405020304" pitchFamily="18" charset="0"/>
              </a:rPr>
              <a:t>: 10.1007/s10899-014-9445-6</a:t>
            </a:r>
          </a:p>
          <a:p>
            <a:pPr lvl="0"/>
            <a:r>
              <a:rPr lang="en-GB" dirty="0">
                <a:latin typeface="Times New Roman" panose="02020603050405020304" pitchFamily="18" charset="0"/>
                <a:cs typeface="Times New Roman" panose="02020603050405020304" pitchFamily="18" charset="0"/>
              </a:rPr>
              <a:t>Hearn, N., Ireland, J., </a:t>
            </a:r>
            <a:r>
              <a:rPr lang="en-GB" dirty="0" err="1">
                <a:latin typeface="Times New Roman" panose="02020603050405020304" pitchFamily="18" charset="0"/>
                <a:cs typeface="Times New Roman" panose="02020603050405020304" pitchFamily="18" charset="0"/>
              </a:rPr>
              <a:t>Eslea</a:t>
            </a:r>
            <a:r>
              <a:rPr lang="en-GB" dirty="0">
                <a:latin typeface="Times New Roman" panose="02020603050405020304" pitchFamily="18" charset="0"/>
                <a:cs typeface="Times New Roman" panose="02020603050405020304" pitchFamily="18" charset="0"/>
              </a:rPr>
              <a:t>, M., &amp; Fisk, J. (2020). Exploring Pathways to Gambling: Proposing the Integrated Risk and Protective Factors Model of Gambling Types. Journal Of		 Gambling Studies. </a:t>
            </a:r>
            <a:r>
              <a:rPr lang="en-GB" dirty="0" err="1">
                <a:latin typeface="Times New Roman" panose="02020603050405020304" pitchFamily="18" charset="0"/>
                <a:cs typeface="Times New Roman" panose="02020603050405020304" pitchFamily="18" charset="0"/>
              </a:rPr>
              <a:t>doi</a:t>
            </a:r>
            <a:r>
              <a:rPr lang="en-GB" dirty="0">
                <a:latin typeface="Times New Roman" panose="02020603050405020304" pitchFamily="18" charset="0"/>
                <a:cs typeface="Times New Roman" panose="02020603050405020304" pitchFamily="18" charset="0"/>
              </a:rPr>
              <a:t>: 10.1007/s10899-020-09929-2</a:t>
            </a:r>
          </a:p>
          <a:p>
            <a:pPr lvl="0"/>
            <a:r>
              <a:rPr lang="en-GB" dirty="0">
                <a:latin typeface="Times New Roman" panose="02020603050405020304" pitchFamily="18" charset="0"/>
                <a:cs typeface="Times New Roman" panose="02020603050405020304" pitchFamily="18" charset="0"/>
              </a:rPr>
              <a:t>Herman, A., Critchley, H., &amp; </a:t>
            </a:r>
            <a:r>
              <a:rPr lang="en-GB" dirty="0" err="1">
                <a:latin typeface="Times New Roman" panose="02020603050405020304" pitchFamily="18" charset="0"/>
                <a:cs typeface="Times New Roman" panose="02020603050405020304" pitchFamily="18" charset="0"/>
              </a:rPr>
              <a:t>Duka</a:t>
            </a:r>
            <a:r>
              <a:rPr lang="en-GB" dirty="0">
                <a:latin typeface="Times New Roman" panose="02020603050405020304" pitchFamily="18" charset="0"/>
                <a:cs typeface="Times New Roman" panose="02020603050405020304" pitchFamily="18" charset="0"/>
              </a:rPr>
              <a:t>, T. (2018). The role of emotions and physiological arousal in modulating impulsive behaviour. Biological Psychology, 133, 30-43. </a:t>
            </a:r>
            <a:r>
              <a:rPr lang="en-GB" dirty="0" err="1">
                <a:latin typeface="Times New Roman" panose="02020603050405020304" pitchFamily="18" charset="0"/>
                <a:cs typeface="Times New Roman" panose="02020603050405020304" pitchFamily="18" charset="0"/>
              </a:rPr>
              <a:t>doi</a:t>
            </a:r>
            <a:r>
              <a:rPr lang="en-GB" dirty="0">
                <a:latin typeface="Times New Roman" panose="02020603050405020304" pitchFamily="18" charset="0"/>
                <a:cs typeface="Times New Roman" panose="02020603050405020304" pitchFamily="18" charset="0"/>
              </a:rPr>
              <a:t>:		 10.1016/j.biopsycho.2018.01.014</a:t>
            </a:r>
          </a:p>
          <a:p>
            <a:pPr lvl="0"/>
            <a:r>
              <a:rPr lang="en-GB" dirty="0" err="1">
                <a:latin typeface="Times New Roman" panose="02020603050405020304" pitchFamily="18" charset="0"/>
                <a:cs typeface="Times New Roman" panose="02020603050405020304" pitchFamily="18" charset="0"/>
              </a:rPr>
              <a:t>Kovács</a:t>
            </a:r>
            <a:r>
              <a:rPr lang="en-GB" dirty="0">
                <a:latin typeface="Times New Roman" panose="02020603050405020304" pitchFamily="18" charset="0"/>
                <a:cs typeface="Times New Roman" panose="02020603050405020304" pitchFamily="18" charset="0"/>
              </a:rPr>
              <a:t>, I., Richman, M., </a:t>
            </a:r>
            <a:r>
              <a:rPr lang="en-GB" dirty="0" err="1">
                <a:latin typeface="Times New Roman" panose="02020603050405020304" pitchFamily="18" charset="0"/>
                <a:cs typeface="Times New Roman" panose="02020603050405020304" pitchFamily="18" charset="0"/>
              </a:rPr>
              <a:t>Janka</a:t>
            </a:r>
            <a:r>
              <a:rPr lang="en-GB" dirty="0">
                <a:latin typeface="Times New Roman" panose="02020603050405020304" pitchFamily="18" charset="0"/>
                <a:cs typeface="Times New Roman" panose="02020603050405020304" pitchFamily="18" charset="0"/>
              </a:rPr>
              <a:t>, Z., </a:t>
            </a:r>
            <a:r>
              <a:rPr lang="en-GB" dirty="0" err="1">
                <a:latin typeface="Times New Roman" panose="02020603050405020304" pitchFamily="18" charset="0"/>
                <a:cs typeface="Times New Roman" panose="02020603050405020304" pitchFamily="18" charset="0"/>
              </a:rPr>
              <a:t>Maraz</a:t>
            </a:r>
            <a:r>
              <a:rPr lang="en-GB" dirty="0">
                <a:latin typeface="Times New Roman" panose="02020603050405020304" pitchFamily="18" charset="0"/>
                <a:cs typeface="Times New Roman" panose="02020603050405020304" pitchFamily="18" charset="0"/>
              </a:rPr>
              <a:t>, A., &amp; </a:t>
            </a:r>
            <a:r>
              <a:rPr lang="en-GB" dirty="0" err="1">
                <a:latin typeface="Times New Roman" panose="02020603050405020304" pitchFamily="18" charset="0"/>
                <a:cs typeface="Times New Roman" panose="02020603050405020304" pitchFamily="18" charset="0"/>
              </a:rPr>
              <a:t>Andó</a:t>
            </a:r>
            <a:r>
              <a:rPr lang="en-GB" dirty="0">
                <a:latin typeface="Times New Roman" panose="02020603050405020304" pitchFamily="18" charset="0"/>
                <a:cs typeface="Times New Roman" panose="02020603050405020304" pitchFamily="18" charset="0"/>
              </a:rPr>
              <a:t>, B. (2017). Decision making measured by the Iowa Gambling Task in alcohol use disorder and gambling disorder: a		 systematic review and meta-analysis. Drug And Alcohol Dependence, 181, 152-161. </a:t>
            </a:r>
            <a:r>
              <a:rPr lang="en-GB" dirty="0" err="1">
                <a:latin typeface="Times New Roman" panose="02020603050405020304" pitchFamily="18" charset="0"/>
                <a:cs typeface="Times New Roman" panose="02020603050405020304" pitchFamily="18" charset="0"/>
              </a:rPr>
              <a:t>doi</a:t>
            </a:r>
            <a:r>
              <a:rPr lang="en-GB" dirty="0">
                <a:latin typeface="Times New Roman" panose="02020603050405020304" pitchFamily="18" charset="0"/>
                <a:cs typeface="Times New Roman" panose="02020603050405020304" pitchFamily="18" charset="0"/>
              </a:rPr>
              <a:t>: 10.1016/j.drugalcdep.2017.09.023</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2214703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FD368-4E76-4B59-BC18-0F8F12B88B75}"/>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Reference List Continued:</a:t>
            </a:r>
          </a:p>
        </p:txBody>
      </p:sp>
      <p:sp>
        <p:nvSpPr>
          <p:cNvPr id="3" name="Content Placeholder 2">
            <a:extLst>
              <a:ext uri="{FF2B5EF4-FFF2-40B4-BE49-F238E27FC236}">
                <a16:creationId xmlns:a16="http://schemas.microsoft.com/office/drawing/2014/main" id="{657C4C1A-A2DB-4C82-A664-9B8694214E4A}"/>
              </a:ext>
            </a:extLst>
          </p:cNvPr>
          <p:cNvSpPr>
            <a:spLocks noGrp="1"/>
          </p:cNvSpPr>
          <p:nvPr>
            <p:ph idx="1"/>
          </p:nvPr>
        </p:nvSpPr>
        <p:spPr/>
        <p:txBody>
          <a:bodyPr>
            <a:normAutofit fontScale="62500" lnSpcReduction="20000"/>
          </a:bodyPr>
          <a:lstStyle/>
          <a:p>
            <a:pPr lvl="0"/>
            <a:r>
              <a:rPr lang="en-GB" dirty="0" err="1">
                <a:latin typeface="Times New Roman" panose="02020603050405020304" pitchFamily="18" charset="0"/>
                <a:cs typeface="Times New Roman" panose="02020603050405020304" pitchFamily="18" charset="0"/>
              </a:rPr>
              <a:t>Kräplin</a:t>
            </a:r>
            <a:r>
              <a:rPr lang="en-GB" dirty="0">
                <a:latin typeface="Times New Roman" panose="02020603050405020304" pitchFamily="18" charset="0"/>
                <a:cs typeface="Times New Roman" panose="02020603050405020304" pitchFamily="18" charset="0"/>
              </a:rPr>
              <a:t>, A., </a:t>
            </a:r>
            <a:r>
              <a:rPr lang="en-GB" dirty="0" err="1">
                <a:latin typeface="Times New Roman" panose="02020603050405020304" pitchFamily="18" charset="0"/>
                <a:cs typeface="Times New Roman" panose="02020603050405020304" pitchFamily="18" charset="0"/>
              </a:rPr>
              <a:t>Bühringer</a:t>
            </a:r>
            <a:r>
              <a:rPr lang="en-GB" dirty="0">
                <a:latin typeface="Times New Roman" panose="02020603050405020304" pitchFamily="18" charset="0"/>
                <a:cs typeface="Times New Roman" panose="02020603050405020304" pitchFamily="18" charset="0"/>
              </a:rPr>
              <a:t>, G., </a:t>
            </a:r>
            <a:r>
              <a:rPr lang="en-GB" dirty="0" err="1">
                <a:latin typeface="Times New Roman" panose="02020603050405020304" pitchFamily="18" charset="0"/>
                <a:cs typeface="Times New Roman" panose="02020603050405020304" pitchFamily="18" charset="0"/>
              </a:rPr>
              <a:t>Oosterlaan</a:t>
            </a:r>
            <a:r>
              <a:rPr lang="en-GB" dirty="0">
                <a:latin typeface="Times New Roman" panose="02020603050405020304" pitchFamily="18" charset="0"/>
                <a:cs typeface="Times New Roman" panose="02020603050405020304" pitchFamily="18" charset="0"/>
              </a:rPr>
              <a:t>, J., van den Brink, W., </a:t>
            </a:r>
            <a:r>
              <a:rPr lang="en-GB" dirty="0" err="1">
                <a:latin typeface="Times New Roman" panose="02020603050405020304" pitchFamily="18" charset="0"/>
                <a:cs typeface="Times New Roman" panose="02020603050405020304" pitchFamily="18" charset="0"/>
              </a:rPr>
              <a:t>Goschke</a:t>
            </a:r>
            <a:r>
              <a:rPr lang="en-GB" dirty="0">
                <a:latin typeface="Times New Roman" panose="02020603050405020304" pitchFamily="18" charset="0"/>
                <a:cs typeface="Times New Roman" panose="02020603050405020304" pitchFamily="18" charset="0"/>
              </a:rPr>
              <a:t>, T., &amp; </a:t>
            </a:r>
            <a:r>
              <a:rPr lang="en-GB" dirty="0" err="1">
                <a:latin typeface="Times New Roman" panose="02020603050405020304" pitchFamily="18" charset="0"/>
                <a:cs typeface="Times New Roman" panose="02020603050405020304" pitchFamily="18" charset="0"/>
              </a:rPr>
              <a:t>Goudriaan</a:t>
            </a:r>
            <a:r>
              <a:rPr lang="en-GB" dirty="0">
                <a:latin typeface="Times New Roman" panose="02020603050405020304" pitchFamily="18" charset="0"/>
                <a:cs typeface="Times New Roman" panose="02020603050405020304" pitchFamily="18" charset="0"/>
              </a:rPr>
              <a:t>, A. (2014). Dimensions and disorder specificity of impulsivity		 in pathological gambling. Addictive </a:t>
            </a:r>
            <a:r>
              <a:rPr lang="en-GB" dirty="0" err="1">
                <a:latin typeface="Times New Roman" panose="02020603050405020304" pitchFamily="18" charset="0"/>
                <a:cs typeface="Times New Roman" panose="02020603050405020304" pitchFamily="18" charset="0"/>
              </a:rPr>
              <a:t>Behaviors</a:t>
            </a:r>
            <a:r>
              <a:rPr lang="en-GB" dirty="0">
                <a:latin typeface="Times New Roman" panose="02020603050405020304" pitchFamily="18" charset="0"/>
                <a:cs typeface="Times New Roman" panose="02020603050405020304" pitchFamily="18" charset="0"/>
              </a:rPr>
              <a:t>, 39(11), 1646-1651. </a:t>
            </a:r>
            <a:r>
              <a:rPr lang="en-GB" dirty="0" err="1">
                <a:latin typeface="Times New Roman" panose="02020603050405020304" pitchFamily="18" charset="0"/>
                <a:cs typeface="Times New Roman" panose="02020603050405020304" pitchFamily="18" charset="0"/>
              </a:rPr>
              <a:t>doi</a:t>
            </a:r>
            <a:r>
              <a:rPr lang="en-GB" dirty="0">
                <a:latin typeface="Times New Roman" panose="02020603050405020304" pitchFamily="18" charset="0"/>
                <a:cs typeface="Times New Roman" panose="02020603050405020304" pitchFamily="18" charset="0"/>
              </a:rPr>
              <a:t>: 10.1016/j.addbeh.2014.05.021</a:t>
            </a:r>
          </a:p>
          <a:p>
            <a:pPr lvl="0"/>
            <a:r>
              <a:rPr lang="en-GB" dirty="0" err="1">
                <a:latin typeface="Times New Roman" panose="02020603050405020304" pitchFamily="18" charset="0"/>
                <a:cs typeface="Times New Roman" panose="02020603050405020304" pitchFamily="18" charset="0"/>
              </a:rPr>
              <a:t>Lesieur</a:t>
            </a:r>
            <a:r>
              <a:rPr lang="en-GB" dirty="0">
                <a:latin typeface="Times New Roman" panose="02020603050405020304" pitchFamily="18" charset="0"/>
                <a:cs typeface="Times New Roman" panose="02020603050405020304" pitchFamily="18" charset="0"/>
              </a:rPr>
              <a:t>, H. R., &amp; Blume, S. B. (1987). The South Oaks Gambling Screen (SOGS): A new instrument for the identification of pathological		 gamblers. The American Journal of Psychiatry, 144(9), 1184–1188. https://doi.org/10.1176/ajp.144.9.1184</a:t>
            </a:r>
          </a:p>
          <a:p>
            <a:pPr lvl="0"/>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Lutri</a:t>
            </a:r>
            <a:r>
              <a:rPr lang="en-GB" dirty="0">
                <a:latin typeface="Times New Roman" panose="02020603050405020304" pitchFamily="18" charset="0"/>
                <a:cs typeface="Times New Roman" panose="02020603050405020304" pitchFamily="18" charset="0"/>
              </a:rPr>
              <a:t>, V., </a:t>
            </a:r>
            <a:r>
              <a:rPr lang="en-GB" dirty="0" err="1">
                <a:latin typeface="Times New Roman" panose="02020603050405020304" pitchFamily="18" charset="0"/>
                <a:cs typeface="Times New Roman" panose="02020603050405020304" pitchFamily="18" charset="0"/>
              </a:rPr>
              <a:t>Soldini</a:t>
            </a:r>
            <a:r>
              <a:rPr lang="en-GB" dirty="0">
                <a:latin typeface="Times New Roman" panose="02020603050405020304" pitchFamily="18" charset="0"/>
                <a:cs typeface="Times New Roman" panose="02020603050405020304" pitchFamily="18" charset="0"/>
              </a:rPr>
              <a:t>, E., </a:t>
            </a:r>
            <a:r>
              <a:rPr lang="en-GB" dirty="0" err="1">
                <a:latin typeface="Times New Roman" panose="02020603050405020304" pitchFamily="18" charset="0"/>
                <a:cs typeface="Times New Roman" panose="02020603050405020304" pitchFamily="18" charset="0"/>
              </a:rPr>
              <a:t>Ronzitti</a:t>
            </a:r>
            <a:r>
              <a:rPr lang="en-GB" dirty="0">
                <a:latin typeface="Times New Roman" panose="02020603050405020304" pitchFamily="18" charset="0"/>
                <a:cs typeface="Times New Roman" panose="02020603050405020304" pitchFamily="18" charset="0"/>
              </a:rPr>
              <a:t>, S., Smith, N., </a:t>
            </a:r>
            <a:r>
              <a:rPr lang="en-GB" dirty="0" err="1">
                <a:latin typeface="Times New Roman" panose="02020603050405020304" pitchFamily="18" charset="0"/>
                <a:cs typeface="Times New Roman" panose="02020603050405020304" pitchFamily="18" charset="0"/>
              </a:rPr>
              <a:t>Clerici</a:t>
            </a:r>
            <a:r>
              <a:rPr lang="en-GB" dirty="0">
                <a:latin typeface="Times New Roman" panose="02020603050405020304" pitchFamily="18" charset="0"/>
                <a:cs typeface="Times New Roman" panose="02020603050405020304" pitchFamily="18" charset="0"/>
              </a:rPr>
              <a:t>, M., </a:t>
            </a:r>
            <a:r>
              <a:rPr lang="en-GB" dirty="0" err="1">
                <a:latin typeface="Times New Roman" panose="02020603050405020304" pitchFamily="18" charset="0"/>
                <a:cs typeface="Times New Roman" panose="02020603050405020304" pitchFamily="18" charset="0"/>
              </a:rPr>
              <a:t>Blaszczynski</a:t>
            </a:r>
            <a:r>
              <a:rPr lang="en-GB" dirty="0">
                <a:latin typeface="Times New Roman" panose="02020603050405020304" pitchFamily="18" charset="0"/>
                <a:cs typeface="Times New Roman" panose="02020603050405020304" pitchFamily="18" charset="0"/>
              </a:rPr>
              <a:t>, A., &amp; Bowden-Jones, H. (2018). Impulsivity and Gambling Type Among		 Treatment-Seeking Disordered Gamblers: An Explorative Study. Journal Of Gambling Studies, 34(4), 1341-1354. </a:t>
            </a:r>
            <a:r>
              <a:rPr lang="en-GB" dirty="0" err="1">
                <a:latin typeface="Times New Roman" panose="02020603050405020304" pitchFamily="18" charset="0"/>
                <a:cs typeface="Times New Roman" panose="02020603050405020304" pitchFamily="18" charset="0"/>
              </a:rPr>
              <a:t>doi</a:t>
            </a:r>
            <a:r>
              <a:rPr lang="en-GB" dirty="0">
                <a:latin typeface="Times New Roman" panose="02020603050405020304" pitchFamily="18" charset="0"/>
                <a:cs typeface="Times New Roman" panose="02020603050405020304" pitchFamily="18" charset="0"/>
              </a:rPr>
              <a:t>: 10.1007/s10899	  	-018-9764-0</a:t>
            </a:r>
          </a:p>
          <a:p>
            <a:pPr lvl="0"/>
            <a:r>
              <a:rPr lang="en-GB" dirty="0">
                <a:latin typeface="Times New Roman" panose="02020603050405020304" pitchFamily="18" charset="0"/>
                <a:cs typeface="Times New Roman" panose="02020603050405020304" pitchFamily="18" charset="0"/>
              </a:rPr>
              <a:t>Mishra, S., </a:t>
            </a:r>
            <a:r>
              <a:rPr lang="en-GB" dirty="0" err="1">
                <a:latin typeface="Times New Roman" panose="02020603050405020304" pitchFamily="18" charset="0"/>
                <a:cs typeface="Times New Roman" panose="02020603050405020304" pitchFamily="18" charset="0"/>
              </a:rPr>
              <a:t>Lalumière</a:t>
            </a:r>
            <a:r>
              <a:rPr lang="en-GB" dirty="0">
                <a:latin typeface="Times New Roman" panose="02020603050405020304" pitchFamily="18" charset="0"/>
                <a:cs typeface="Times New Roman" panose="02020603050405020304" pitchFamily="18" charset="0"/>
              </a:rPr>
              <a:t>, M., &amp; Williams, R. (2016). Gambling, Risk-Taking, and Antisocial </a:t>
            </a:r>
            <a:r>
              <a:rPr lang="en-GB" dirty="0" err="1">
                <a:latin typeface="Times New Roman" panose="02020603050405020304" pitchFamily="18" charset="0"/>
                <a:cs typeface="Times New Roman" panose="02020603050405020304" pitchFamily="18" charset="0"/>
              </a:rPr>
              <a:t>Behavior</a:t>
            </a:r>
            <a:r>
              <a:rPr lang="en-GB" dirty="0">
                <a:latin typeface="Times New Roman" panose="02020603050405020304" pitchFamily="18" charset="0"/>
                <a:cs typeface="Times New Roman" panose="02020603050405020304" pitchFamily="18" charset="0"/>
              </a:rPr>
              <a:t>: A Replication Study Supporting the Generality of		 Deviance. Journal Of Gambling Studies, 33(1), 15-36. </a:t>
            </a:r>
            <a:r>
              <a:rPr lang="en-GB" dirty="0" err="1">
                <a:latin typeface="Times New Roman" panose="02020603050405020304" pitchFamily="18" charset="0"/>
                <a:cs typeface="Times New Roman" panose="02020603050405020304" pitchFamily="18" charset="0"/>
              </a:rPr>
              <a:t>doi</a:t>
            </a:r>
            <a:r>
              <a:rPr lang="en-GB" dirty="0">
                <a:latin typeface="Times New Roman" panose="02020603050405020304" pitchFamily="18" charset="0"/>
                <a:cs typeface="Times New Roman" panose="02020603050405020304" pitchFamily="18" charset="0"/>
              </a:rPr>
              <a:t>: 10.1007/s10899-016-9608-8</a:t>
            </a:r>
          </a:p>
          <a:p>
            <a:pPr lvl="0"/>
            <a:r>
              <a:rPr lang="en-GB" dirty="0">
                <a:latin typeface="Times New Roman" panose="02020603050405020304" pitchFamily="18" charset="0"/>
                <a:cs typeface="Times New Roman" panose="02020603050405020304" pitchFamily="18" charset="0"/>
              </a:rPr>
              <a:t>Patton, J., Stanford, M., &amp; Barratt, E. (1995). Factor structure of the </a:t>
            </a:r>
            <a:r>
              <a:rPr lang="en-GB" dirty="0" err="1">
                <a:latin typeface="Times New Roman" panose="02020603050405020304" pitchFamily="18" charset="0"/>
                <a:cs typeface="Times New Roman" panose="02020603050405020304" pitchFamily="18" charset="0"/>
              </a:rPr>
              <a:t>barratt</a:t>
            </a:r>
            <a:r>
              <a:rPr lang="en-GB" dirty="0">
                <a:latin typeface="Times New Roman" panose="02020603050405020304" pitchFamily="18" charset="0"/>
                <a:cs typeface="Times New Roman" panose="02020603050405020304" pitchFamily="18" charset="0"/>
              </a:rPr>
              <a:t> impulsiveness scale. Journal Of Clinical Psychology, 51(6), 768-774. </a:t>
            </a:r>
            <a:r>
              <a:rPr lang="en-GB" dirty="0" err="1">
                <a:latin typeface="Times New Roman" panose="02020603050405020304" pitchFamily="18" charset="0"/>
                <a:cs typeface="Times New Roman" panose="02020603050405020304" pitchFamily="18" charset="0"/>
              </a:rPr>
              <a:t>doi</a:t>
            </a:r>
            <a:r>
              <a:rPr lang="en-GB" dirty="0">
                <a:latin typeface="Times New Roman" panose="02020603050405020304" pitchFamily="18" charset="0"/>
                <a:cs typeface="Times New Roman" panose="02020603050405020304" pitchFamily="18" charset="0"/>
              </a:rPr>
              <a:t>:		 10.1002/1097-4679(199511)51:6&lt;768::aid-jclp2270510607&gt;3.0.co;2-1</a:t>
            </a:r>
          </a:p>
          <a:p>
            <a:pPr lvl="0"/>
            <a:r>
              <a:rPr lang="en-GB" dirty="0">
                <a:latin typeface="Times New Roman" panose="02020603050405020304" pitchFamily="18" charset="0"/>
                <a:cs typeface="Times New Roman" panose="02020603050405020304" pitchFamily="18" charset="0"/>
              </a:rPr>
              <a:t>Stanford, M., Mathias, C., Dougherty, D., Lake, S., Anderson, N., &amp; Patton, J. (2009). Fifty years of the Barratt Impulsiveness Scale: An update and		 review. Personality And Individual Differences, 47(5), 385-395. </a:t>
            </a:r>
            <a:r>
              <a:rPr lang="en-GB" dirty="0" err="1">
                <a:latin typeface="Times New Roman" panose="02020603050405020304" pitchFamily="18" charset="0"/>
                <a:cs typeface="Times New Roman" panose="02020603050405020304" pitchFamily="18" charset="0"/>
              </a:rPr>
              <a:t>doi</a:t>
            </a:r>
            <a:r>
              <a:rPr lang="en-GB" dirty="0">
                <a:latin typeface="Times New Roman" panose="02020603050405020304" pitchFamily="18" charset="0"/>
                <a:cs typeface="Times New Roman" panose="02020603050405020304" pitchFamily="18" charset="0"/>
              </a:rPr>
              <a:t>: 10.1016/j.paid.2009.04.008</a:t>
            </a:r>
          </a:p>
          <a:p>
            <a:pPr lvl="0"/>
            <a:r>
              <a:rPr lang="en-GB" dirty="0" err="1">
                <a:latin typeface="Times New Roman" panose="02020603050405020304" pitchFamily="18" charset="0"/>
                <a:cs typeface="Times New Roman" panose="02020603050405020304" pitchFamily="18" charset="0"/>
              </a:rPr>
              <a:t>Welte</a:t>
            </a:r>
            <a:r>
              <a:rPr lang="en-GB" dirty="0">
                <a:latin typeface="Times New Roman" panose="02020603050405020304" pitchFamily="18" charset="0"/>
                <a:cs typeface="Times New Roman" panose="02020603050405020304" pitchFamily="18" charset="0"/>
              </a:rPr>
              <a:t>, J., Barnes, G., </a:t>
            </a:r>
            <a:r>
              <a:rPr lang="en-GB" dirty="0" err="1">
                <a:latin typeface="Times New Roman" panose="02020603050405020304" pitchFamily="18" charset="0"/>
                <a:cs typeface="Times New Roman" panose="02020603050405020304" pitchFamily="18" charset="0"/>
              </a:rPr>
              <a:t>Wieczorek</a:t>
            </a:r>
            <a:r>
              <a:rPr lang="en-GB" dirty="0">
                <a:latin typeface="Times New Roman" panose="02020603050405020304" pitchFamily="18" charset="0"/>
                <a:cs typeface="Times New Roman" panose="02020603050405020304" pitchFamily="18" charset="0"/>
              </a:rPr>
              <a:t>, W., Tidwell, M., &amp; Parker, J. (2004). Risk factors for pathological gambling. Addictive </a:t>
            </a:r>
            <a:r>
              <a:rPr lang="en-GB" dirty="0" err="1">
                <a:latin typeface="Times New Roman" panose="02020603050405020304" pitchFamily="18" charset="0"/>
                <a:cs typeface="Times New Roman" panose="02020603050405020304" pitchFamily="18" charset="0"/>
              </a:rPr>
              <a:t>Behaviors</a:t>
            </a:r>
            <a:r>
              <a:rPr lang="en-GB" dirty="0">
                <a:latin typeface="Times New Roman" panose="02020603050405020304" pitchFamily="18" charset="0"/>
                <a:cs typeface="Times New Roman" panose="02020603050405020304" pitchFamily="18" charset="0"/>
              </a:rPr>
              <a:t>, 29(2), 323-335.		 doi:10.1016/j.addbeh.2003.08.007</a:t>
            </a:r>
          </a:p>
          <a:p>
            <a:pPr lvl="0"/>
            <a:r>
              <a:rPr lang="en-GB" dirty="0" err="1">
                <a:latin typeface="Times New Roman" panose="02020603050405020304" pitchFamily="18" charset="0"/>
                <a:cs typeface="Times New Roman" panose="02020603050405020304" pitchFamily="18" charset="0"/>
              </a:rPr>
              <a:t>Zhai</a:t>
            </a:r>
            <a:r>
              <a:rPr lang="en-GB" dirty="0">
                <a:latin typeface="Times New Roman" panose="02020603050405020304" pitchFamily="18" charset="0"/>
                <a:cs typeface="Times New Roman" panose="02020603050405020304" pitchFamily="18" charset="0"/>
              </a:rPr>
              <a:t>, Z., Yip, S., Steinberg, M., Wampler, J., Hoff, R., Krishnan-Sarin, S., &amp; Potenza, M. (2017). Relationships Between Perceived Family Gambling		 and Peer Gambling and Adolescent Problem Gambling and Binge-Drinking. Journal Of Gambling Studies, 33(4), 1169-1185. </a:t>
            </a:r>
            <a:r>
              <a:rPr lang="en-GB" dirty="0" err="1">
                <a:latin typeface="Times New Roman" panose="02020603050405020304" pitchFamily="18" charset="0"/>
                <a:cs typeface="Times New Roman" panose="02020603050405020304" pitchFamily="18" charset="0"/>
              </a:rPr>
              <a:t>doi</a:t>
            </a:r>
            <a:r>
              <a:rPr lang="en-GB" dirty="0">
                <a:latin typeface="Times New Roman" panose="02020603050405020304" pitchFamily="18" charset="0"/>
                <a:cs typeface="Times New Roman" panose="02020603050405020304" pitchFamily="18" charset="0"/>
              </a:rPr>
              <a:t>:		 10.1007/s10899-017-9670-x</a:t>
            </a:r>
          </a:p>
          <a:p>
            <a:endParaRPr lang="en-GB" dirty="0"/>
          </a:p>
        </p:txBody>
      </p:sp>
    </p:spTree>
    <p:extLst>
      <p:ext uri="{BB962C8B-B14F-4D97-AF65-F5344CB8AC3E}">
        <p14:creationId xmlns:p14="http://schemas.microsoft.com/office/powerpoint/2010/main" val="3990857934"/>
      </p:ext>
    </p:extLst>
  </p:cSld>
  <p:clrMapOvr>
    <a:masterClrMapping/>
  </p:clrMapOvr>
</p:sld>
</file>

<file path=ppt/theme/theme1.xml><?xml version="1.0" encoding="utf-8"?>
<a:theme xmlns:a="http://schemas.openxmlformats.org/drawingml/2006/main" name="Retrospect">
  <a:themeElements>
    <a:clrScheme name="Retrospect">
      <a:dk1>
        <a:srgbClr val="000000"/>
      </a:dk1>
      <a:lt1>
        <a:srgbClr val="FFFFFF"/>
      </a:lt1>
      <a:dk2>
        <a:srgbClr val="46464A"/>
      </a:dk2>
      <a:lt2>
        <a:srgbClr val="D1D9E1"/>
      </a:lt2>
      <a:accent1>
        <a:srgbClr val="6F6F74"/>
      </a:accent1>
      <a:accent2>
        <a:srgbClr val="A7B789"/>
      </a:accent2>
      <a:accent3>
        <a:srgbClr val="BEAE98"/>
      </a:accent3>
      <a:accent4>
        <a:srgbClr val="92A9B9"/>
      </a:accent4>
      <a:accent5>
        <a:srgbClr val="9C8265"/>
      </a:accent5>
      <a:accent6>
        <a:srgbClr val="8D6974"/>
      </a:accent6>
      <a:hlink>
        <a:srgbClr val="67AABF"/>
      </a:hlink>
      <a:folHlink>
        <a:srgbClr val="B1B5AB"/>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BAB94BD4-5D6D-4148-AB57-A4CCF1FD4E0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1443</TotalTime>
  <Words>2657</Words>
  <Application>Microsoft Office PowerPoint</Application>
  <PresentationFormat>Widescreen</PresentationFormat>
  <Paragraphs>141</Paragraphs>
  <Slides>13</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Calibri</vt:lpstr>
      <vt:lpstr>Calibri Light</vt:lpstr>
      <vt:lpstr>Times New Roman</vt:lpstr>
      <vt:lpstr>Retrospect</vt:lpstr>
      <vt:lpstr>Impulsivity and Gambling Frequency Effects upon Risky Decision-Making Behaviour – A Student Representative Sample</vt:lpstr>
      <vt:lpstr>Introduction</vt:lpstr>
      <vt:lpstr>Literature:</vt:lpstr>
      <vt:lpstr>Hypotheses </vt:lpstr>
      <vt:lpstr>Method: Participants and Design</vt:lpstr>
      <vt:lpstr>Method: Materials and Procedure</vt:lpstr>
      <vt:lpstr>Results: 2x2 ANOVA </vt:lpstr>
      <vt:lpstr>Results: T-Tests</vt:lpstr>
      <vt:lpstr>Discussion </vt:lpstr>
      <vt:lpstr>Reflections and Reccomendations </vt:lpstr>
      <vt:lpstr>Conclusion</vt:lpstr>
      <vt:lpstr>Reference List:</vt:lpstr>
      <vt:lpstr>Reference List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Impulsivity and Gambling Frequency Effects upon Risky Decision-Making Behaviour – A Student Representative Sample</dc:title>
  <dc:creator>Laurence Jones</dc:creator>
  <cp:lastModifiedBy>Laurence Jones</cp:lastModifiedBy>
  <cp:revision>31</cp:revision>
  <dcterms:created xsi:type="dcterms:W3CDTF">2020-05-13T15:18:04Z</dcterms:created>
  <dcterms:modified xsi:type="dcterms:W3CDTF">2020-05-15T15:11:25Z</dcterms:modified>
</cp:coreProperties>
</file>