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fntdata" ContentType="application/x-fontdata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embedTrueTypeFonts="1" saveSubsetFonts="1">
  <p:sldMasterIdLst>
    <p:sldMasterId id="2147483648" r:id="rId1"/>
  </p:sldMasterIdLst>
  <p:notesMasterIdLst>
    <p:notesMasterId r:id="rId7"/>
  </p:notesMasterIdLst>
  <p:sldIdLst>
    <p:sldId id="259" r:id="rId2"/>
    <p:sldId id="260" r:id="rId3"/>
    <p:sldId id="261" r:id="rId4"/>
    <p:sldId id="262" r:id="rId5"/>
    <p:sldId id="256" r:id="rId6"/>
  </p:sldIdLst>
  <p:sldSz cx="9144000" cy="6858000" type="screen4x3"/>
  <p:notesSz cx="6858000" cy="9144000"/>
  <p:embeddedFontLst>
    <p:embeddedFont>
      <p:font typeface="Calibri" panose="020F0502020204030204" pitchFamily="34" charset="0"/>
      <p:regular r:id="rId8"/>
      <p:bold r:id="rId9"/>
      <p:italic r:id="rId10"/>
      <p:boldItalic r:id="rId11"/>
    </p:embeddedFont>
    <p:embeddedFont>
      <p:font typeface="MS PGothic" panose="020B0600070205080204" pitchFamily="34" charset="-128"/>
      <p:regular r:id="rId12"/>
    </p:embeddedFont>
  </p:embeddedFont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101" d="100"/>
          <a:sy n="101" d="100"/>
        </p:scale>
        <p:origin x="288" y="4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font" Target="fonts/font1.fntdata"/><Relationship Id="rId13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notesMaster" Target="notesMasters/notesMaster1.xml"/><Relationship Id="rId12" Type="http://schemas.openxmlformats.org/officeDocument/2006/relationships/font" Target="fonts/font5.fntdata"/><Relationship Id="rId2" Type="http://schemas.openxmlformats.org/officeDocument/2006/relationships/slide" Target="slides/slide1.xml"/><Relationship Id="rId16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font" Target="fonts/font4.fntdata"/><Relationship Id="rId5" Type="http://schemas.openxmlformats.org/officeDocument/2006/relationships/slide" Target="slides/slide4.xml"/><Relationship Id="rId15" Type="http://schemas.openxmlformats.org/officeDocument/2006/relationships/theme" Target="theme/theme1.xml"/><Relationship Id="rId10" Type="http://schemas.openxmlformats.org/officeDocument/2006/relationships/font" Target="fonts/font3.fntdata"/><Relationship Id="rId4" Type="http://schemas.openxmlformats.org/officeDocument/2006/relationships/slide" Target="slides/slide3.xml"/><Relationship Id="rId9" Type="http://schemas.openxmlformats.org/officeDocument/2006/relationships/font" Target="fonts/font2.fntdata"/><Relationship Id="rId14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D0AA765-694A-4B43-BC28-8CD3236F0B0A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4D103015-45E6-4B44-A7ED-FB51E74D6AF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31107988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6" name="Rectangle 1031"/>
          <p:cNvSpPr>
            <a:spLocks noGrp="1" noChangeArrowheads="1"/>
          </p:cNvSpPr>
          <p:nvPr>
            <p:ph type="sldNum" sz="quarter" idx="5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MS PGothic" pitchFamily="34" charset="-128"/>
                <a:cs typeface="Arial" pitchFamily="34" charset="0"/>
              </a:defRPr>
            </a:lvl1pPr>
            <a:lvl2pPr marL="742950" indent="-28575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2pPr>
            <a:lvl3pPr marL="11430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3pPr>
            <a:lvl4pPr marL="16002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4pPr>
            <a:lvl5pPr marL="2057400" indent="-228600" eaLnBrk="0" hangingPunct="0">
              <a:spcBef>
                <a:spcPct val="30000"/>
              </a:spcBef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5pPr>
            <a:lvl6pPr marL="25146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6pPr>
            <a:lvl7pPr marL="29718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7pPr>
            <a:lvl8pPr marL="34290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8pPr>
            <a:lvl9pPr marL="3886200" indent="-228600" eaLnBrk="0" fontAlgn="base" hangingPunct="0">
              <a:spcBef>
                <a:spcPct val="30000"/>
              </a:spcBef>
              <a:spcAft>
                <a:spcPct val="0"/>
              </a:spcAft>
              <a:defRPr kumimoji="1" sz="1200">
                <a:solidFill>
                  <a:schemeClr val="tx1"/>
                </a:solidFill>
                <a:latin typeface="Times New Roman" pitchFamily="18" charset="0"/>
                <a:ea typeface="Arial" pitchFamily="34" charset="0"/>
                <a:cs typeface="Arial" pitchFamily="34" charset="0"/>
              </a:defRPr>
            </a:lvl9pPr>
          </a:lstStyle>
          <a:p>
            <a:pPr eaLnBrk="1" hangingPunct="1">
              <a:spcBef>
                <a:spcPct val="0"/>
              </a:spcBef>
            </a:pPr>
            <a:fld id="{E35535ED-FEFF-4428-A2FD-391EE5FB9BA9}" type="slidenum">
              <a:rPr kumimoji="0" lang="en-US" altLang="en-US" smtClean="0"/>
              <a:pPr eaLnBrk="1" hangingPunct="1">
                <a:spcBef>
                  <a:spcPct val="0"/>
                </a:spcBef>
              </a:pPr>
              <a:t>1</a:t>
            </a:fld>
            <a:endParaRPr kumimoji="0" lang="en-US" altLang="en-US" smtClean="0"/>
          </a:p>
        </p:txBody>
      </p:sp>
      <p:sp>
        <p:nvSpPr>
          <p:cNvPr id="36867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36868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GB" altLang="en-US" smtClean="0">
              <a:cs typeface="Arial" pitchFamily="34" charset="0"/>
            </a:endParaRPr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5541183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5514580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4804721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619469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11275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632893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467532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744276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9215875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3591161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8389946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053D540-A4FE-4734-8347-4E47E1C3E07E}" type="datetimeFigureOut">
              <a:rPr lang="en-GB" smtClean="0"/>
              <a:t>21/09/2020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785510-09CE-4238-8FAE-D669705EC6F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10986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4.jpeg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50" name="Rectangle 2"/>
          <p:cNvSpPr>
            <a:spLocks noGrp="1" noChangeArrowheads="1"/>
          </p:cNvSpPr>
          <p:nvPr>
            <p:ph type="ctrTitle"/>
          </p:nvPr>
        </p:nvSpPr>
        <p:spPr>
          <a:xfrm>
            <a:off x="0" y="404664"/>
            <a:ext cx="9144000" cy="1470025"/>
          </a:xfrm>
        </p:spPr>
        <p:txBody>
          <a:bodyPr>
            <a:normAutofit fontScale="90000"/>
          </a:bodyPr>
          <a:lstStyle/>
          <a:p>
            <a:r>
              <a:rPr lang="en-GB" altLang="en-US" sz="4800" dirty="0" smtClean="0"/>
              <a:t>Research in Health and </a:t>
            </a:r>
            <a:r>
              <a:rPr lang="en-GB" altLang="en-US" sz="4800" dirty="0" smtClean="0"/>
              <a:t>PA</a:t>
            </a:r>
            <a:br>
              <a:rPr lang="en-GB" altLang="en-US" sz="4800" dirty="0" smtClean="0"/>
            </a:br>
            <a:r>
              <a:rPr lang="en-GB" altLang="en-US" sz="4800" dirty="0"/>
              <a:t>&amp;</a:t>
            </a:r>
            <a:br>
              <a:rPr lang="en-GB" altLang="en-US" sz="4800" dirty="0"/>
            </a:br>
            <a:r>
              <a:rPr lang="en-GB" altLang="en-US" sz="4800" dirty="0"/>
              <a:t>Research in Health and </a:t>
            </a:r>
            <a:r>
              <a:rPr lang="en-GB" altLang="en-US" sz="4800" dirty="0" smtClean="0"/>
              <a:t>PE</a:t>
            </a:r>
            <a:endParaRPr lang="en-US" altLang="en-US" sz="4800" dirty="0" smtClean="0"/>
          </a:p>
        </p:txBody>
      </p:sp>
      <p:pic>
        <p:nvPicPr>
          <p:cNvPr id="2051" name="Picture 1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2348880"/>
            <a:ext cx="7640305" cy="439291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164787617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Title 1"/>
          <p:cNvSpPr>
            <a:spLocks noGrp="1"/>
          </p:cNvSpPr>
          <p:nvPr>
            <p:ph type="title"/>
          </p:nvPr>
        </p:nvSpPr>
        <p:spPr>
          <a:xfrm>
            <a:off x="395536" y="274637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The Aim of the Module</a:t>
            </a:r>
            <a:br>
              <a:rPr lang="en-GB" altLang="en-US" dirty="0" smtClean="0"/>
            </a:br>
            <a:r>
              <a:rPr lang="en-GB" altLang="en-US" dirty="0"/>
              <a:t/>
            </a:r>
            <a:br>
              <a:rPr lang="en-GB" altLang="en-US" dirty="0"/>
            </a:br>
            <a:r>
              <a:rPr lang="en-GB" altLang="en-US" dirty="0">
                <a:solidFill>
                  <a:srgbClr val="FF0000"/>
                </a:solidFill>
              </a:rPr>
              <a:t>B</a:t>
            </a:r>
            <a:r>
              <a:rPr lang="en-GB" altLang="en-US" dirty="0" smtClean="0">
                <a:solidFill>
                  <a:srgbClr val="FF0000"/>
                </a:solidFill>
              </a:rPr>
              <a:t>ecome a Researcher</a:t>
            </a:r>
          </a:p>
        </p:txBody>
      </p:sp>
      <p:sp>
        <p:nvSpPr>
          <p:cNvPr id="21507" name="AutoShape 2" descr="Image result for social researcher"/>
          <p:cNvSpPr>
            <a:spLocks noChangeAspect="1" noChangeArrowheads="1"/>
          </p:cNvSpPr>
          <p:nvPr/>
        </p:nvSpPr>
        <p:spPr bwMode="auto">
          <a:xfrm>
            <a:off x="155575" y="-144463"/>
            <a:ext cx="304800" cy="304801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9pPr>
          </a:lstStyle>
          <a:p>
            <a:pPr eaLnBrk="1" hangingPunct="1"/>
            <a:endParaRPr lang="en-GB" altLang="en-US"/>
          </a:p>
        </p:txBody>
      </p:sp>
      <p:sp>
        <p:nvSpPr>
          <p:cNvPr id="21508" name="AutoShape 4" descr="Image result for social researcher"/>
          <p:cNvSpPr>
            <a:spLocks noChangeAspect="1" noChangeArrowheads="1"/>
          </p:cNvSpPr>
          <p:nvPr/>
        </p:nvSpPr>
        <p:spPr bwMode="auto">
          <a:xfrm>
            <a:off x="307975" y="7938"/>
            <a:ext cx="304800" cy="3048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1pPr>
            <a:lvl2pPr marL="742950" indent="-28575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2pPr>
            <a:lvl3pPr marL="11430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3pPr>
            <a:lvl4pPr marL="16002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4pPr>
            <a:lvl5pPr marL="2057400" indent="-228600" eaLnBrk="0" hangingPunct="0"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Arial" pitchFamily="34" charset="0"/>
                <a:ea typeface="MS PGothic" pitchFamily="34" charset="-128"/>
              </a:defRPr>
            </a:lvl9pPr>
          </a:lstStyle>
          <a:p>
            <a:pPr eaLnBrk="1" hangingPunct="1"/>
            <a:endParaRPr lang="en-GB" altLang="en-US"/>
          </a:p>
        </p:txBody>
      </p:sp>
      <p:pic>
        <p:nvPicPr>
          <p:cNvPr id="21509" name="Picture 6" descr="Policy_Research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63" y="1902881"/>
            <a:ext cx="2847975" cy="2514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0" name="Picture 8" descr="Image result for researcher clip art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292080" y="4077072"/>
            <a:ext cx="2595521" cy="2710259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21511" name="Picture 10" descr="Image result for writing research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43608" y="4437112"/>
            <a:ext cx="3411537" cy="22669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2" name="TextBox 1"/>
          <p:cNvSpPr txBox="1"/>
          <p:nvPr/>
        </p:nvSpPr>
        <p:spPr>
          <a:xfrm>
            <a:off x="4139952" y="1803990"/>
            <a:ext cx="4879727" cy="224676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Designing the Question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Collecting the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Analysing the data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Applying knowledge gained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GB" sz="2800" dirty="0" smtClean="0">
                <a:solidFill>
                  <a:srgbClr val="00B050"/>
                </a:solidFill>
              </a:rPr>
              <a:t>Disseminating information</a:t>
            </a:r>
            <a:endParaRPr lang="en-GB" sz="2800" dirty="0">
              <a:solidFill>
                <a:srgbClr val="00B050"/>
              </a:solidFill>
            </a:endParaRPr>
          </a:p>
        </p:txBody>
      </p:sp>
      <p:sp>
        <p:nvSpPr>
          <p:cNvPr id="3" name="Down Arrow 2"/>
          <p:cNvSpPr/>
          <p:nvPr/>
        </p:nvSpPr>
        <p:spPr>
          <a:xfrm>
            <a:off x="4355976" y="620688"/>
            <a:ext cx="360040" cy="591514"/>
          </a:xfrm>
          <a:prstGeom prst="downArrow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89237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/>
    </mc:Choice>
    <mc:Fallback xmlns="">
      <p:transition spd="slow"/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Semester 1 -Teaching Schedule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320839514"/>
              </p:ext>
            </p:extLst>
          </p:nvPr>
        </p:nvGraphicFramePr>
        <p:xfrm>
          <a:off x="611560" y="980728"/>
          <a:ext cx="7704855" cy="5323084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21584">
                  <a:extLst>
                    <a:ext uri="{9D8B030D-6E8A-4147-A177-3AD203B41FA5}">
                      <a16:colId xmlns:a16="http://schemas.microsoft.com/office/drawing/2014/main" val="246708961"/>
                    </a:ext>
                  </a:extLst>
                </a:gridCol>
                <a:gridCol w="470504">
                  <a:extLst>
                    <a:ext uri="{9D8B030D-6E8A-4147-A177-3AD203B41FA5}">
                      <a16:colId xmlns:a16="http://schemas.microsoft.com/office/drawing/2014/main" val="2341792767"/>
                    </a:ext>
                  </a:extLst>
                </a:gridCol>
                <a:gridCol w="1619792">
                  <a:extLst>
                    <a:ext uri="{9D8B030D-6E8A-4147-A177-3AD203B41FA5}">
                      <a16:colId xmlns:a16="http://schemas.microsoft.com/office/drawing/2014/main" val="4228917495"/>
                    </a:ext>
                  </a:extLst>
                </a:gridCol>
                <a:gridCol w="1764134">
                  <a:extLst>
                    <a:ext uri="{9D8B030D-6E8A-4147-A177-3AD203B41FA5}">
                      <a16:colId xmlns:a16="http://schemas.microsoft.com/office/drawing/2014/main" val="3889635653"/>
                    </a:ext>
                  </a:extLst>
                </a:gridCol>
                <a:gridCol w="1764134">
                  <a:extLst>
                    <a:ext uri="{9D8B030D-6E8A-4147-A177-3AD203B41FA5}">
                      <a16:colId xmlns:a16="http://schemas.microsoft.com/office/drawing/2014/main" val="1401103067"/>
                    </a:ext>
                  </a:extLst>
                </a:gridCol>
                <a:gridCol w="1764707">
                  <a:extLst>
                    <a:ext uri="{9D8B030D-6E8A-4147-A177-3AD203B41FA5}">
                      <a16:colId xmlns:a16="http://schemas.microsoft.com/office/drawing/2014/main" val="4140816787"/>
                    </a:ext>
                  </a:extLst>
                </a:gridCol>
              </a:tblGrid>
              <a:tr h="21552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Week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Research Process Topic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Asynchronous Study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Statistics Topic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Tasks &amp; Data Collection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937831525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28-9-20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Module overview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Module introduction Module assessment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Intro to data and statistics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Maths assessment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Plotting graphs and Tables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Using Excel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3407483798"/>
                  </a:ext>
                </a:extLst>
              </a:tr>
              <a:tr h="431044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5-10-20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The research process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Research methods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The research process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Data and Hypotheses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Types of data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Variables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Type 1 &amp; 2 errors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Probability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2993520862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12-10-20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The structure and format of an article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Structure and format of an article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Descriptive data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Mean, mean, mode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Standard deviation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Confidence interval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1993698631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19-10-20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Study design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Methodological Approaches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Normalising data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Z-scores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Unit weighted factor score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1961211727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5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26-10-20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Information collection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Quantitative Research Qualitative research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Mixed methods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Inferential Statistics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Reliability and Validity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716565683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6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2-11-20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1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The Research proposal form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Correlations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Pearson’s Moment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Effect size (r</a:t>
                      </a:r>
                      <a:r>
                        <a:rPr lang="en-GB" sz="1000" baseline="30000">
                          <a:effectLst/>
                        </a:rPr>
                        <a:t>2</a:t>
                      </a:r>
                      <a:r>
                        <a:rPr lang="en-GB" sz="1000">
                          <a:effectLst/>
                        </a:rPr>
                        <a:t>)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1597718180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7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9-11-20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Developing a research proposal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Collecting and managing information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Correlations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Spearman Rank Order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2447528359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8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16-11-20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Introduction to research ethics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Planning and organising research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Correlations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Partial Correlations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 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4114462930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9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23-11-20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Embedding Ethics into research 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The ethics form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Correlations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Multiple Correlations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1268417366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30-11-20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Questionnaires &amp; Surveys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Questionnaire Questions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Regression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Linear regression analysis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553256917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7-12-20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Tutorials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Tutorials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4088847330"/>
                  </a:ext>
                </a:extLst>
              </a:tr>
              <a:tr h="107761"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14-12-20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Christmas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727206812"/>
                  </a:ext>
                </a:extLst>
              </a:tr>
              <a:tr h="215522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4-1-21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1 Support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Tutorials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Support 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Tutorials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3377854614"/>
                  </a:ext>
                </a:extLst>
              </a:tr>
              <a:tr h="32328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11-1-21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Tutorials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>
                          <a:effectLst/>
                        </a:rPr>
                        <a:t>Assignment Support 2</a:t>
                      </a: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000" dirty="0">
                          <a:effectLst/>
                        </a:rPr>
                        <a:t>Tutorials</a:t>
                      </a:r>
                      <a:endParaRPr lang="en-GB" sz="1000" dirty="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8926026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6910057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418058"/>
          </a:xfrm>
        </p:spPr>
        <p:txBody>
          <a:bodyPr>
            <a:normAutofit fontScale="90000"/>
          </a:bodyPr>
          <a:lstStyle/>
          <a:p>
            <a:r>
              <a:rPr lang="en-GB" dirty="0" smtClean="0"/>
              <a:t>Semester 2 -Teaching Schedule</a:t>
            </a:r>
            <a:endParaRPr lang="en-GB" dirty="0"/>
          </a:p>
        </p:txBody>
      </p:sp>
      <p:graphicFrame>
        <p:nvGraphicFramePr>
          <p:cNvPr id="4" name="Table 3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3755970216"/>
              </p:ext>
            </p:extLst>
          </p:nvPr>
        </p:nvGraphicFramePr>
        <p:xfrm>
          <a:off x="1" y="764704"/>
          <a:ext cx="9108504" cy="6076497"/>
        </p:xfrm>
        <a:graphic>
          <a:graphicData uri="http://schemas.openxmlformats.org/drawingml/2006/table">
            <a:tbl>
              <a:tblPr firstRow="1" firstCol="1" bandRow="1">
                <a:tableStyleId>{5C22544A-7EE6-4342-B048-85BDC9FD1C3A}</a:tableStyleId>
              </a:tblPr>
              <a:tblGrid>
                <a:gridCol w="358290">
                  <a:extLst>
                    <a:ext uri="{9D8B030D-6E8A-4147-A177-3AD203B41FA5}">
                      <a16:colId xmlns:a16="http://schemas.microsoft.com/office/drawing/2014/main" val="246708961"/>
                    </a:ext>
                  </a:extLst>
                </a:gridCol>
                <a:gridCol w="524209">
                  <a:extLst>
                    <a:ext uri="{9D8B030D-6E8A-4147-A177-3AD203B41FA5}">
                      <a16:colId xmlns:a16="http://schemas.microsoft.com/office/drawing/2014/main" val="2341792767"/>
                    </a:ext>
                  </a:extLst>
                </a:gridCol>
                <a:gridCol w="764416">
                  <a:extLst>
                    <a:ext uri="{9D8B030D-6E8A-4147-A177-3AD203B41FA5}">
                      <a16:colId xmlns:a16="http://schemas.microsoft.com/office/drawing/2014/main" val="3149277868"/>
                    </a:ext>
                  </a:extLst>
                </a:gridCol>
                <a:gridCol w="1564469">
                  <a:extLst>
                    <a:ext uri="{9D8B030D-6E8A-4147-A177-3AD203B41FA5}">
                      <a16:colId xmlns:a16="http://schemas.microsoft.com/office/drawing/2014/main" val="4228917495"/>
                    </a:ext>
                  </a:extLst>
                </a:gridCol>
                <a:gridCol w="1965493">
                  <a:extLst>
                    <a:ext uri="{9D8B030D-6E8A-4147-A177-3AD203B41FA5}">
                      <a16:colId xmlns:a16="http://schemas.microsoft.com/office/drawing/2014/main" val="3889635653"/>
                    </a:ext>
                  </a:extLst>
                </a:gridCol>
                <a:gridCol w="1965493">
                  <a:extLst>
                    <a:ext uri="{9D8B030D-6E8A-4147-A177-3AD203B41FA5}">
                      <a16:colId xmlns:a16="http://schemas.microsoft.com/office/drawing/2014/main" val="1401103067"/>
                    </a:ext>
                  </a:extLst>
                </a:gridCol>
                <a:gridCol w="1966134">
                  <a:extLst>
                    <a:ext uri="{9D8B030D-6E8A-4147-A177-3AD203B41FA5}">
                      <a16:colId xmlns:a16="http://schemas.microsoft.com/office/drawing/2014/main" val="4140816787"/>
                    </a:ext>
                  </a:extLst>
                </a:gridCol>
              </a:tblGrid>
              <a:tr h="194596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 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Week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Research Process Topic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Asynchronous Study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Statistics Topic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Tasks &amp; Data Collection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extLst>
                  <a:ext uri="{0D108BD9-81ED-4DB2-BD59-A6C34878D82A}">
                    <a16:rowId xmlns:a16="http://schemas.microsoft.com/office/drawing/2014/main" val="937831525"/>
                  </a:ext>
                </a:extLst>
              </a:tr>
              <a:tr h="29189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14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18-1-21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Conducting Interviews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Conducting Interviews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Formative assessment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Formative assessment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407483798"/>
                  </a:ext>
                </a:extLst>
              </a:tr>
              <a:tr h="389191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25-1-21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Critical thinking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Critical thinking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Parametric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Difference testing (2 groups)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One group T-test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Paired (student) t-test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993520862"/>
                  </a:ext>
                </a:extLst>
              </a:tr>
              <a:tr h="32393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1-2-21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Critiquing and article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Critiquing and article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Parametric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Difference testing (2 groups)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Independent t-test)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 size (Cohen’s D)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93698631"/>
                  </a:ext>
                </a:extLst>
              </a:tr>
              <a:tr h="4859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4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17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8-2-21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Issues and ethics in research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Reaching ethical decisions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Non-Parametric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Difference testing (2 groups)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Mann-Whitney U test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Wilcoxon matched pairs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 size (eta squared)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961211727"/>
                  </a:ext>
                </a:extLst>
              </a:tr>
              <a:tr h="4859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5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18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15-2-21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Writing up your research (2)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Structure and format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Parametric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Difference testing (3+ groups)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ANOVA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Post hoc analysis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16565683"/>
                  </a:ext>
                </a:extLst>
              </a:tr>
              <a:tr h="32393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6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19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22-2-21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Introduction / literature review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Introduction / literature review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Parametric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Difference testing (3+ groups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Repeated measures ANOVA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 size (eta squared)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597718180"/>
                  </a:ext>
                </a:extLst>
              </a:tr>
              <a:tr h="4859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7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20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1-3-21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Method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Non-Parametric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Difference testing (3+ groups)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Kurskal Wallis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Post hoc analysis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2447528359"/>
                  </a:ext>
                </a:extLst>
              </a:tr>
              <a:tr h="4859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8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8-3-21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Results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Results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Non-Parametric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Difference testing (3+ groups)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Friedman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Effect size (Epsilon squared)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4114462930"/>
                  </a:ext>
                </a:extLst>
              </a:tr>
              <a:tr h="647878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9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22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15-3-21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Discussion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Abstract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Conclusion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Appendices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Discussion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Abstract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Conclusion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Appendices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Nominal Group analysis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Chi Squared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1268417366"/>
                  </a:ext>
                </a:extLst>
              </a:tr>
              <a:tr h="29189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10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23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22-3-21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Epidemiology 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topic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Reliability and Validity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Reliability and Validity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553256917"/>
                  </a:ext>
                </a:extLst>
              </a:tr>
              <a:tr h="291893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11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 gridSpan="2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29-3-21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gridSpan="4"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Easter</a:t>
                      </a:r>
                    </a:p>
                  </a:txBody>
                  <a:tcPr marL="68580" marR="68580" marT="0" marB="0" anchor="ctr"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tc hMerge="1">
                  <a:txBody>
                    <a:bodyPr/>
                    <a:lstStyle/>
                    <a:p>
                      <a:endParaRPr lang="en-GB"/>
                    </a:p>
                  </a:txBody>
                  <a:tcPr/>
                </a:tc>
                <a:extLst>
                  <a:ext uri="{0D108BD9-81ED-4DB2-BD59-A6C34878D82A}">
                    <a16:rowId xmlns:a16="http://schemas.microsoft.com/office/drawing/2014/main" val="4088847330"/>
                  </a:ext>
                </a:extLst>
              </a:tr>
              <a:tr h="48590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endParaRPr lang="en-GB" sz="10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24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19-4-21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Epidemiology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The maths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Epidemiology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Prevalence &amp; Incidence 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Odds Ratio</a:t>
                      </a:r>
                    </a:p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Relative risk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727206812"/>
                  </a:ext>
                </a:extLst>
              </a:tr>
              <a:tr h="32393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12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25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26-4-21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Systematic Review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Conducting a systematic review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Formative assessment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Formative assessment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3377854614"/>
                  </a:ext>
                </a:extLst>
              </a:tr>
              <a:tr h="323939"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700">
                          <a:effectLst/>
                        </a:rPr>
                        <a:t>13</a:t>
                      </a:r>
                      <a:endParaRPr lang="en-GB" sz="700">
                        <a:effectLst/>
                        <a:latin typeface="Calibri" panose="020F0502020204030204" pitchFamily="34" charset="0"/>
                        <a:ea typeface="Calibri" panose="020F050202020403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41197" marR="41197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26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ctr"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3-5-21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Systematic Review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Writing up a systematic review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Formative assessment</a:t>
                      </a: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0"/>
                        </a:spcAft>
                      </a:pPr>
                      <a:r>
                        <a:rPr lang="en-GB" sz="1100" dirty="0">
                          <a:effectLst/>
                          <a:latin typeface="Calibri" panose="020F0502020204030204" pitchFamily="34" charset="0"/>
                          <a:ea typeface="Calibri" panose="020F0502020204030204" pitchFamily="34" charset="0"/>
                          <a:cs typeface="Times New Roman" panose="02020603050405020304" pitchFamily="18" charset="0"/>
                        </a:rPr>
                        <a:t>Formative assessment</a:t>
                      </a:r>
                    </a:p>
                  </a:txBody>
                  <a:tcPr marL="68580" marR="68580" marT="0" marB="0" anchor="ctr"/>
                </a:tc>
                <a:extLst>
                  <a:ext uri="{0D108BD9-81ED-4DB2-BD59-A6C34878D82A}">
                    <a16:rowId xmlns:a16="http://schemas.microsoft.com/office/drawing/2014/main" val="892602660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415203447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827584" y="332657"/>
            <a:ext cx="7772400" cy="864095"/>
          </a:xfrm>
        </p:spPr>
        <p:txBody>
          <a:bodyPr>
            <a:normAutofit fontScale="90000"/>
          </a:bodyPr>
          <a:lstStyle/>
          <a:p>
            <a:r>
              <a:rPr lang="en-GB" sz="3600" dirty="0" smtClean="0"/>
              <a:t>Research in Health and Physical Activity </a:t>
            </a:r>
            <a:r>
              <a:rPr lang="en-GB" sz="3600" dirty="0" smtClean="0"/>
              <a:t>(</a:t>
            </a:r>
            <a:r>
              <a:rPr lang="en-GB" sz="3600" dirty="0" smtClean="0"/>
              <a:t>BMSS</a:t>
            </a:r>
            <a:r>
              <a:rPr lang="en-GB" sz="3600" dirty="0" smtClean="0"/>
              <a:t>5003)</a:t>
            </a:r>
            <a:endParaRPr lang="en-GB" sz="3600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899592" y="2348880"/>
            <a:ext cx="6872808" cy="4104456"/>
          </a:xfrm>
        </p:spPr>
        <p:txBody>
          <a:bodyPr>
            <a:normAutofit fontScale="92500" lnSpcReduction="20000"/>
          </a:bodyPr>
          <a:lstStyle/>
          <a:p>
            <a:r>
              <a:rPr lang="en-GB" sz="2600" u="sng" dirty="0" smtClean="0">
                <a:solidFill>
                  <a:srgbClr val="FF0000"/>
                </a:solidFill>
              </a:rPr>
              <a:t>Assignment 1 (50%) – Research proposal </a:t>
            </a:r>
          </a:p>
          <a:p>
            <a:pPr algn="l"/>
            <a:endParaRPr lang="en-GB" dirty="0" smtClean="0">
              <a:solidFill>
                <a:srgbClr val="002060"/>
              </a:solidFill>
            </a:endParaRPr>
          </a:p>
          <a:p>
            <a:pPr algn="l"/>
            <a:r>
              <a:rPr lang="en-GB" dirty="0" smtClean="0">
                <a:solidFill>
                  <a:srgbClr val="002060"/>
                </a:solidFill>
              </a:rPr>
              <a:t>Individual			</a:t>
            </a:r>
            <a:r>
              <a:rPr lang="en-GB" dirty="0" smtClean="0">
                <a:solidFill>
                  <a:srgbClr val="00B050"/>
                </a:solidFill>
              </a:rPr>
              <a:t>15</a:t>
            </a:r>
            <a:r>
              <a:rPr lang="en-GB" baseline="30000" dirty="0" smtClean="0">
                <a:solidFill>
                  <a:srgbClr val="00B050"/>
                </a:solidFill>
              </a:rPr>
              <a:t>th</a:t>
            </a:r>
            <a:r>
              <a:rPr lang="en-GB" dirty="0" smtClean="0">
                <a:solidFill>
                  <a:srgbClr val="00B050"/>
                </a:solidFill>
              </a:rPr>
              <a:t> January 2021</a:t>
            </a:r>
            <a:endParaRPr lang="en-GB" dirty="0">
              <a:solidFill>
                <a:srgbClr val="00B050"/>
              </a:solidFill>
            </a:endParaRPr>
          </a:p>
          <a:p>
            <a:pPr algn="l"/>
            <a:endParaRPr lang="en-GB" dirty="0" smtClean="0">
              <a:solidFill>
                <a:srgbClr val="FF0000"/>
              </a:solidFill>
            </a:endParaRPr>
          </a:p>
          <a:p>
            <a:r>
              <a:rPr lang="en-GB" sz="2600" u="sng" dirty="0" smtClean="0">
                <a:solidFill>
                  <a:srgbClr val="FF0000"/>
                </a:solidFill>
              </a:rPr>
              <a:t>Assignment 2 (50%) – Conducting your research</a:t>
            </a:r>
          </a:p>
          <a:p>
            <a:pPr algn="l"/>
            <a:endParaRPr lang="en-GB" dirty="0" smtClean="0">
              <a:solidFill>
                <a:srgbClr val="FF0000"/>
              </a:solidFill>
            </a:endParaRPr>
          </a:p>
          <a:p>
            <a:pPr algn="l"/>
            <a:r>
              <a:rPr lang="en-GB" dirty="0" smtClean="0">
                <a:solidFill>
                  <a:srgbClr val="002060"/>
                </a:solidFill>
              </a:rPr>
              <a:t>Group research but </a:t>
            </a:r>
            <a:r>
              <a:rPr lang="en-GB" dirty="0" smtClean="0">
                <a:solidFill>
                  <a:srgbClr val="FF0000"/>
                </a:solidFill>
              </a:rPr>
              <a:t>individual </a:t>
            </a:r>
            <a:r>
              <a:rPr lang="en-GB" dirty="0" smtClean="0">
                <a:solidFill>
                  <a:srgbClr val="002060"/>
                </a:solidFill>
              </a:rPr>
              <a:t>write up &amp; </a:t>
            </a:r>
            <a:r>
              <a:rPr lang="en-GB" dirty="0" smtClean="0">
                <a:solidFill>
                  <a:srgbClr val="002060"/>
                </a:solidFill>
              </a:rPr>
              <a:t>submission</a:t>
            </a:r>
          </a:p>
          <a:p>
            <a:pPr algn="l"/>
            <a:r>
              <a:rPr lang="en-GB" dirty="0">
                <a:solidFill>
                  <a:srgbClr val="002060"/>
                </a:solidFill>
              </a:rPr>
              <a:t>	</a:t>
            </a:r>
            <a:r>
              <a:rPr lang="en-GB" dirty="0" smtClean="0">
                <a:solidFill>
                  <a:srgbClr val="002060"/>
                </a:solidFill>
              </a:rPr>
              <a:t>			</a:t>
            </a:r>
            <a:r>
              <a:rPr lang="en-GB" dirty="0" smtClean="0">
                <a:solidFill>
                  <a:srgbClr val="00B050"/>
                </a:solidFill>
              </a:rPr>
              <a:t>7</a:t>
            </a:r>
            <a:r>
              <a:rPr lang="en-GB" baseline="30000" dirty="0" smtClean="0">
                <a:solidFill>
                  <a:srgbClr val="00B050"/>
                </a:solidFill>
              </a:rPr>
              <a:t>th</a:t>
            </a:r>
            <a:r>
              <a:rPr lang="en-GB" dirty="0" smtClean="0">
                <a:solidFill>
                  <a:srgbClr val="00B050"/>
                </a:solidFill>
              </a:rPr>
              <a:t> </a:t>
            </a:r>
            <a:r>
              <a:rPr lang="en-GB" dirty="0" smtClean="0">
                <a:solidFill>
                  <a:srgbClr val="00B050"/>
                </a:solidFill>
              </a:rPr>
              <a:t>may </a:t>
            </a:r>
            <a:r>
              <a:rPr lang="en-GB" dirty="0" smtClean="0">
                <a:solidFill>
                  <a:srgbClr val="00B050"/>
                </a:solidFill>
              </a:rPr>
              <a:t>2021</a:t>
            </a:r>
            <a:endParaRPr lang="en-GB" dirty="0">
              <a:solidFill>
                <a:srgbClr val="00B050"/>
              </a:solidFill>
            </a:endParaRPr>
          </a:p>
        </p:txBody>
      </p:sp>
      <p:sp>
        <p:nvSpPr>
          <p:cNvPr id="4" name="TextBox 3"/>
          <p:cNvSpPr txBox="1"/>
          <p:nvPr/>
        </p:nvSpPr>
        <p:spPr>
          <a:xfrm>
            <a:off x="856149" y="1449650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 smtClean="0">
                <a:solidFill>
                  <a:srgbClr val="FF0000"/>
                </a:solidFill>
              </a:rPr>
              <a:t>1 </a:t>
            </a:r>
            <a:r>
              <a:rPr lang="en-GB" dirty="0" smtClean="0">
                <a:solidFill>
                  <a:srgbClr val="FF0000"/>
                </a:solidFill>
              </a:rPr>
              <a:t>hour Asynchronous lecture</a:t>
            </a:r>
            <a:r>
              <a:rPr lang="en-GB" dirty="0" smtClean="0"/>
              <a:t>	</a:t>
            </a:r>
            <a:r>
              <a:rPr lang="en-GB" dirty="0" smtClean="0"/>
              <a:t>	</a:t>
            </a:r>
            <a:r>
              <a:rPr lang="en-GB" dirty="0" smtClean="0">
                <a:solidFill>
                  <a:srgbClr val="0070C0"/>
                </a:solidFill>
              </a:rPr>
              <a:t>1 </a:t>
            </a:r>
            <a:r>
              <a:rPr lang="en-GB" dirty="0" smtClean="0">
                <a:solidFill>
                  <a:srgbClr val="0070C0"/>
                </a:solidFill>
              </a:rPr>
              <a:t>hour Statistics – programme teams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4809868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117</TotalTime>
  <Words>579</Words>
  <Application>Microsoft Office PowerPoint</Application>
  <PresentationFormat>On-screen Show (4:3)</PresentationFormat>
  <Paragraphs>241</Paragraphs>
  <Slides>5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5</vt:i4>
      </vt:variant>
    </vt:vector>
  </HeadingPairs>
  <TitlesOfParts>
    <vt:vector size="10" baseType="lpstr">
      <vt:lpstr>Arial</vt:lpstr>
      <vt:lpstr>Calibri</vt:lpstr>
      <vt:lpstr>MS PGothic</vt:lpstr>
      <vt:lpstr>Times New Roman</vt:lpstr>
      <vt:lpstr>Office Theme</vt:lpstr>
      <vt:lpstr>Research in Health and PA &amp; Research in Health and PE</vt:lpstr>
      <vt:lpstr>The Aim of the Module  Become a Researcher</vt:lpstr>
      <vt:lpstr>Semester 1 -Teaching Schedule</vt:lpstr>
      <vt:lpstr>Semester 2 -Teaching Schedule</vt:lpstr>
      <vt:lpstr>Research in Health and Physical Activity (BMSS5003)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Research in Health and Physical Activity (SHSS5069)</dc:title>
  <dc:creator>Administrator</dc:creator>
  <cp:lastModifiedBy>David Gardner</cp:lastModifiedBy>
  <cp:revision>20</cp:revision>
  <dcterms:created xsi:type="dcterms:W3CDTF">2016-10-04T19:07:08Z</dcterms:created>
  <dcterms:modified xsi:type="dcterms:W3CDTF">2020-09-21T12:15:54Z</dcterms:modified>
</cp:coreProperties>
</file>