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app0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package/2006/relationships/metadata/extended-properties" Target="docProps/app0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3" autoAdjust="0"/>
    <p:restoredTop sz="94694" autoAdjust="0"/>
  </p:normalViewPr>
  <p:slideViewPr>
    <p:cSldViewPr snapToGrid="0" snapToObjects="1">
      <p:cViewPr varScale="1">
        <p:scale>
          <a:sx n="133" d="100"/>
          <a:sy n="133" d="100"/>
        </p:scale>
        <p:origin x="906" y="126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C1CCF-B725-44A7-AA57-5E433BD85C9F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BDFEC3-8487-43E8-A154-7C12CBC1FF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09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Welcome students and introduce the three main areas: academic writing conventions, essay writing, and the writing process. - Emphasize that mastering these skills is key to university success.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Outline the session’s structure and timing. - Reinforce the importance of these skills for academic achievement.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Reassure students that they already have writing skills, but university writing has specific expectations. - Emphasize the importance of discipline-specific conventions and their connection to other academic skills.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Stress the importance of concise, direct writing and continuous prose. - Explain why academic writing avoids direct address and informal tone.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the different styles and when to use each. - Emphasize that strong academic writing goes beyond description to analysis and argument.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Encourage students to reflect on their current writing habits and identify areas for improvement. - Facilitate brief discussion or self-reflection.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Announce a 15-minute break before moving to essay writing.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Define what an essay is and its role in university assessment. - Emphasize the importance of answering the question and using a formal style.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why essays are important for both assessment and skill development. - Encourage students to see essays as opportunities for exploration and debate.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Advise students to choose essay topics that are researchable, manageable, and debatable. - Stress the importance of focusing the title and ensuring access to sources.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Show how to identify the core questions in an essay title. - Emphasize the value of titles that encourage analysis and debate.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Explain the basic structure of an essay: title, introduction, main body. - Stress the importance of topic sentences and logical flow between paragraphs.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Describe how reflective essays differ from other types. - Explain the framework for integrating experience and theory. - Encourage students to reflect deeply and connect personal insights to academic concepts.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b="1"/>
              <a:t>Speaker Notes:</a:t>
            </a:r>
            <a:r>
              <a:t> - Guide students through planning an essay using a hypothetical title. - Emphasize the importance of structure, argument, and critical thinking.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8BDFEC3-8487-43E8-A154-7C12CBC1FFF2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2400300"/>
            <a:ext cx="6400800" cy="1200150"/>
          </a:xfrm>
        </p:spPr>
        <p:txBody>
          <a:bodyPr/>
          <a:lstStyle>
            <a:lvl1pPr marL="0" indent="0" algn="ctr">
              <a:buNone/>
              <a:defRPr sz="1950">
                <a:solidFill>
                  <a:schemeClr val="tx2"/>
                </a:solidFill>
              </a:defRPr>
            </a:lvl1pPr>
            <a:lvl2pPr marL="342900" indent="0" algn="ctr">
              <a:buNone/>
            </a:lvl2pPr>
            <a:lvl3pPr marL="685800" indent="0" algn="ctr">
              <a:buNone/>
            </a:lvl3pPr>
            <a:lvl4pPr marL="1028700" indent="0" algn="ctr">
              <a:buNone/>
            </a:lvl4pPr>
            <a:lvl5pPr marL="1371600" indent="0" algn="ctr">
              <a:buNone/>
            </a:lvl5pPr>
            <a:lvl6pPr marL="1714500" indent="0" algn="ctr">
              <a:buNone/>
            </a:lvl6pPr>
            <a:lvl7pPr marL="2057400" indent="0" algn="ctr">
              <a:buNone/>
            </a:lvl7pPr>
            <a:lvl8pPr marL="2400300" indent="0" algn="ctr">
              <a:buNone/>
            </a:lvl8pPr>
            <a:lvl9pPr marL="2743200" indent="0" algn="ctr">
              <a:buNone/>
            </a:lvl9pPr>
          </a:lstStyle>
          <a:p>
            <a:r>
              <a:rPr kumimoji="0" lang="en-GB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3320CC-18FF-451E-8AD3-B519F15C61C3}" type="datetime1">
              <a:rPr lang="en-US" smtClean="0"/>
              <a:t>10/12/2025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050">
                <a:solidFill>
                  <a:srgbClr val="FFFFFF"/>
                </a:solidFill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2932" y="1086978"/>
            <a:ext cx="9021537" cy="114551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0" name="Rectangle 9"/>
          <p:cNvSpPr/>
          <p:nvPr/>
        </p:nvSpPr>
        <p:spPr>
          <a:xfrm>
            <a:off x="62932" y="1047540"/>
            <a:ext cx="9021537" cy="90435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1" name="Rectangle 10"/>
          <p:cNvSpPr/>
          <p:nvPr/>
        </p:nvSpPr>
        <p:spPr>
          <a:xfrm>
            <a:off x="62932" y="2232487"/>
            <a:ext cx="9021537" cy="82899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129448"/>
            <a:ext cx="8229600" cy="1102519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1599597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3400"/>
            <a:ext cx="8290800" cy="1028700"/>
          </a:xfrm>
        </p:spPr>
        <p:txBody>
          <a:bodyPr anchor="ctr" anchorCtr="0"/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06E212-EFC5-44CD-BDA4-CCA272608D57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142100"/>
            <a:ext cx="7772400" cy="3858525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2400"/>
            </a:lvl1pPr>
            <a:lvl2pPr marL="411480" indent="-17145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100"/>
            </a:lvl2pPr>
            <a:lvl3pPr marL="617220" indent="-17145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1800"/>
            </a:lvl3pPr>
            <a:lvl4pPr marL="822960" indent="-17145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1800"/>
            </a:lvl4pPr>
            <a:lvl5pPr>
              <a:lnSpc>
                <a:spcPct val="100000"/>
              </a:lnSpc>
              <a:defRPr sz="1800"/>
            </a:lvl5pPr>
          </a:lstStyle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88454" y="1059582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3552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52317"/>
            <a:ext cx="9013372" cy="501915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714376"/>
            <a:ext cx="7772400" cy="1021556"/>
          </a:xfrm>
        </p:spPr>
        <p:txBody>
          <a:bodyPr anchor="b" anchorCtr="0"/>
          <a:lstStyle>
            <a:lvl1pPr algn="l">
              <a:buNone/>
              <a:defRPr sz="3000" b="0" cap="none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910953"/>
            <a:ext cx="7772400" cy="1003697"/>
          </a:xfrm>
        </p:spPr>
        <p:txBody>
          <a:bodyPr anchor="t" anchorCtr="0"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A42BB2-7AB0-496F-8359-9F819BC4A81E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4629150"/>
            <a:ext cx="4000500" cy="3429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 flipV="1">
            <a:off x="69413" y="1782623"/>
            <a:ext cx="9013515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8" name="Rectangle 7"/>
          <p:cNvSpPr/>
          <p:nvPr/>
        </p:nvSpPr>
        <p:spPr>
          <a:xfrm>
            <a:off x="69147" y="1756107"/>
            <a:ext cx="9013781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9" name="Rectangle 8"/>
          <p:cNvSpPr/>
          <p:nvPr/>
        </p:nvSpPr>
        <p:spPr>
          <a:xfrm>
            <a:off x="68307" y="1851660"/>
            <a:ext cx="9014621" cy="3429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1582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14921C-B0DD-4D00-9BDD-DE97EDAD005E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085850"/>
            <a:ext cx="3749040" cy="342900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55652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085850"/>
            <a:ext cx="3733800" cy="5715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18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1500" b="1"/>
            </a:lvl2pPr>
            <a:lvl3pPr>
              <a:buNone/>
              <a:defRPr sz="1350" b="1"/>
            </a:lvl3pPr>
            <a:lvl4pPr>
              <a:buNone/>
              <a:defRPr sz="1200" b="1"/>
            </a:lvl4pPr>
            <a:lvl5pPr>
              <a:buNone/>
              <a:defRPr sz="1200" b="1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6134C-1B5A-4F3C-B037-12114C93A682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1685925"/>
            <a:ext cx="3733800" cy="29146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40671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E7F6-DABD-4C0D-8F6D-0550C1A34E6F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464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FEA43-F4E0-40F9-9BD6-B44F8C5C27D6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94997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04788"/>
            <a:ext cx="7772400" cy="857250"/>
          </a:xfrm>
        </p:spPr>
        <p:txBody>
          <a:bodyPr anchor="b" anchorCtr="0"/>
          <a:lstStyle>
            <a:lvl1pPr algn="l">
              <a:buNone/>
              <a:defRPr sz="3000" b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200150"/>
            <a:ext cx="1905000" cy="3371850"/>
          </a:xfrm>
        </p:spPr>
        <p:txBody>
          <a:bodyPr/>
          <a:lstStyle>
            <a:lvl1pPr marL="0" indent="0">
              <a:buNone/>
              <a:defRPr sz="1350"/>
            </a:lvl1pPr>
            <a:lvl2pPr>
              <a:buNone/>
              <a:defRPr sz="900"/>
            </a:lvl2pPr>
            <a:lvl3pPr>
              <a:buNone/>
              <a:defRPr sz="750"/>
            </a:lvl3pPr>
            <a:lvl4pPr>
              <a:buNone/>
              <a:defRPr sz="675"/>
            </a:lvl4pPr>
            <a:lvl5pPr>
              <a:buNone/>
              <a:defRPr sz="675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DCE5A-9142-46F9-9844-086DE49183CD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200150"/>
            <a:ext cx="5715000" cy="3371850"/>
          </a:xfrm>
        </p:spPr>
        <p:txBody>
          <a:bodyPr vert="horz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11256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675413"/>
            <a:ext cx="7315200" cy="391716"/>
          </a:xfrm>
        </p:spPr>
        <p:txBody>
          <a:bodyPr anchor="ctr">
            <a:noAutofit/>
          </a:bodyPr>
          <a:lstStyle>
            <a:lvl1pPr algn="l">
              <a:buNone/>
              <a:defRPr sz="2100" b="0"/>
            </a:lvl1pPr>
          </a:lstStyle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84369"/>
            <a:ext cx="7315200" cy="514350"/>
          </a:xfrm>
        </p:spPr>
        <p:txBody>
          <a:bodyPr/>
          <a:lstStyle>
            <a:lvl1pPr marL="0" indent="0">
              <a:buFontTx/>
              <a:buNone/>
              <a:defRPr sz="1200"/>
            </a:lvl1pPr>
            <a:lvl2pPr>
              <a:defRPr sz="900"/>
            </a:lvl2pPr>
            <a:lvl3pPr>
              <a:defRPr sz="750"/>
            </a:lvl3pPr>
            <a:lvl4pPr>
              <a:defRPr sz="675"/>
            </a:lvl4pPr>
            <a:lvl5pPr>
              <a:defRPr sz="675"/>
            </a:lvl5pPr>
          </a:lstStyle>
          <a:p>
            <a:pPr lvl="0" eaLnBrk="1" latinLnBrk="0" hangingPunct="1"/>
            <a:r>
              <a:rPr kumimoji="0"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C9E39-C723-4C16-BC11-3F4646063EF3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4629150"/>
            <a:ext cx="3886200" cy="3429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4656582"/>
            <a:ext cx="457200" cy="342900"/>
          </a:xfrm>
        </p:spPr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8307" y="3512666"/>
            <a:ext cx="9006840" cy="6858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2" name="Rectangle 11"/>
          <p:cNvSpPr/>
          <p:nvPr/>
        </p:nvSpPr>
        <p:spPr>
          <a:xfrm>
            <a:off x="68509" y="3487856"/>
            <a:ext cx="9006639" cy="3428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13" name="Rectangle 12"/>
          <p:cNvSpPr/>
          <p:nvPr/>
        </p:nvSpPr>
        <p:spPr>
          <a:xfrm>
            <a:off x="68511" y="3579919"/>
            <a:ext cx="9006637" cy="3660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9" y="50007"/>
            <a:ext cx="9001873" cy="3436144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2400"/>
            </a:lvl1pPr>
          </a:lstStyle>
          <a:p>
            <a:r>
              <a:rPr kumimoji="0" lang="en-GB"/>
              <a:t>Click icon to add picture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2873683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F8E3-49CC-4BD2-87E9-DD966CE196F9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204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81"/>
            <a:ext cx="2011680" cy="4388644"/>
          </a:xfrm>
        </p:spPr>
        <p:txBody>
          <a:bodyPr vert="eaVert"/>
          <a:lstStyle/>
          <a:p>
            <a:r>
              <a:rPr kumimoji="0" lang="en-GB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05980"/>
            <a:ext cx="5562600" cy="4388644"/>
          </a:xfrm>
        </p:spPr>
        <p:txBody>
          <a:bodyPr vert="eaVert"/>
          <a:lstStyle/>
          <a:p>
            <a:pPr lvl="0" eaLnBrk="1" latinLnBrk="0" hangingPunct="1"/>
            <a:r>
              <a:rPr lang="en-GB"/>
              <a:t>Click to edit Master text styles</a:t>
            </a:r>
          </a:p>
          <a:p>
            <a:pPr lvl="1" eaLnBrk="1" latinLnBrk="0" hangingPunct="1"/>
            <a:r>
              <a:rPr lang="en-GB"/>
              <a:t>Second level</a:t>
            </a:r>
          </a:p>
          <a:p>
            <a:pPr lvl="2" eaLnBrk="1" latinLnBrk="0" hangingPunct="1"/>
            <a:r>
              <a:rPr lang="en-GB"/>
              <a:t>Third level</a:t>
            </a:r>
          </a:p>
          <a:p>
            <a:pPr lvl="3" eaLnBrk="1" latinLnBrk="0" hangingPunct="1"/>
            <a:r>
              <a:rPr lang="en-GB"/>
              <a:t>Fourth level</a:t>
            </a:r>
          </a:p>
          <a:p>
            <a:pPr lvl="4" eaLnBrk="1" latinLnBrk="0" hangingPunct="1"/>
            <a:r>
              <a:rPr lang="en-GB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ADFE3E-D641-4B96-9502-5A2902433913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740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sz="1350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52316"/>
            <a:ext cx="9013372" cy="5020056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35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05979"/>
            <a:ext cx="7772400" cy="85725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GB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085850"/>
            <a:ext cx="7772400" cy="3914775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GB"/>
              <a:t>Click to edit Master text styles</a:t>
            </a:r>
          </a:p>
          <a:p>
            <a:pPr lvl="1" eaLnBrk="1" latinLnBrk="0" hangingPunct="1"/>
            <a:r>
              <a:rPr kumimoji="0" lang="en-GB"/>
              <a:t>Second level</a:t>
            </a:r>
          </a:p>
          <a:p>
            <a:pPr lvl="2" eaLnBrk="1" latinLnBrk="0" hangingPunct="1"/>
            <a:r>
              <a:rPr kumimoji="0" lang="en-GB"/>
              <a:t>Third level</a:t>
            </a:r>
          </a:p>
          <a:p>
            <a:pPr lvl="3" eaLnBrk="1" latinLnBrk="0" hangingPunct="1"/>
            <a:r>
              <a:rPr kumimoji="0" lang="en-GB"/>
              <a:t>Fourth level</a:t>
            </a:r>
          </a:p>
          <a:p>
            <a:pPr lvl="4" eaLnBrk="1" latinLnBrk="0" hangingPunct="1"/>
            <a:r>
              <a:rPr kumimoji="0" lang="en-GB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4643437"/>
            <a:ext cx="2476500" cy="357188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050">
                <a:solidFill>
                  <a:schemeClr val="tx2"/>
                </a:solidFill>
              </a:defRPr>
            </a:lvl1pPr>
          </a:lstStyle>
          <a:p>
            <a:fld id="{0AB5EEAB-4095-4933-8E6E-47E2F503DC1D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4629150"/>
            <a:ext cx="3962400" cy="3429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4657725"/>
            <a:ext cx="457200" cy="3429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05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5EF2332-01BF-834F-8236-50238282D5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0829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2625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05740" indent="-205740" algn="l" rtl="0" eaLnBrk="1" latinLnBrk="0" hangingPunct="1">
        <a:spcBef>
          <a:spcPts val="435"/>
        </a:spcBef>
        <a:spcAft>
          <a:spcPts val="225"/>
        </a:spcAft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71450" algn="l" rtl="0" eaLnBrk="1" latinLnBrk="0" hangingPunct="1">
        <a:spcBef>
          <a:spcPts val="278"/>
        </a:spcBef>
        <a:buClr>
          <a:schemeClr val="accent2"/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617220" indent="-171450" algn="l" rtl="0" eaLnBrk="1" latinLnBrk="0" hangingPunct="1">
        <a:spcBef>
          <a:spcPts val="278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22960" indent="-171450" algn="l" rtl="0" eaLnBrk="1" latinLnBrk="0" hangingPunct="1">
        <a:spcBef>
          <a:spcPts val="278"/>
        </a:spcBef>
        <a:buClr>
          <a:schemeClr val="accent3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indent="-171450" algn="l" rtl="0" eaLnBrk="1" latinLnBrk="0" hangingPunct="1">
        <a:spcBef>
          <a:spcPts val="278"/>
        </a:spcBef>
        <a:buClr>
          <a:schemeClr val="accent3"/>
        </a:buClr>
        <a:buFontTx/>
        <a:buChar char="o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234440" indent="-171450" algn="l" rtl="0" eaLnBrk="1" latinLnBrk="0" hangingPunct="1">
        <a:spcBef>
          <a:spcPts val="278"/>
        </a:spcBef>
        <a:buClr>
          <a:schemeClr val="accent3"/>
        </a:buClr>
        <a:buChar char="•"/>
        <a:defRPr kumimoji="0" sz="135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440180" indent="-171450" algn="l" rtl="0" eaLnBrk="1" latinLnBrk="0" hangingPunct="1">
        <a:spcBef>
          <a:spcPts val="278"/>
        </a:spcBef>
        <a:buClr>
          <a:schemeClr val="accent2"/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1645920" indent="-171450" algn="l" rtl="0" eaLnBrk="1" latinLnBrk="0" hangingPunct="1">
        <a:spcBef>
          <a:spcPts val="278"/>
        </a:spcBef>
        <a:buClr>
          <a:schemeClr val="accent1">
            <a:tint val="60000"/>
          </a:schemeClr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1851660" indent="-171450" algn="l" rtl="0" eaLnBrk="1" latinLnBrk="0" hangingPunct="1">
        <a:spcBef>
          <a:spcPts val="278"/>
        </a:spcBef>
        <a:buClr>
          <a:schemeClr val="accent2">
            <a:tint val="60000"/>
          </a:schemeClr>
        </a:buClr>
        <a:buChar char="•"/>
        <a:defRPr kumimoji="0"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endParaRPr lang="en-GB" dirty="0"/>
          </a:p>
          <a:p>
            <a:pPr lvl="0"/>
            <a:endParaRPr lang="en-GB"/>
          </a:p>
          <a:p>
            <a:pPr lvl="0"/>
            <a:r>
              <a:rPr lang="en-GB"/>
              <a:t>Xicheng Liu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Preparing for University Research: Academic &amp; Essay Writing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BAA332-A842-C1A1-5AB0-F62F9DF0C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Preparing for University Research: Academic &amp; Essay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This lecture will guide you through the essential skills of academic writing and essay construction, crucial for success in university-level research and study. We will cover: 1. Understanding Academic Writing: Conventions and Styles 2. Mastering Essay Writing: Structure, Content, and Process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31FACB-7DB1-8A98-A247-77B79C613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Lecture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dirty="0"/>
              <a:t>Introduction to academic writing and essay construction for university research.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492A66-9C06-4A3E-DA5A-0330E205C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Part 1: Understanding Academic Writing: Conventions and Styles (60 minutes)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5092E3-1A7D-2DC0-E70A-76F9F48E1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4</a:t>
            </a:fld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443E730-F283-A8CE-D5FC-897925A82811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142100"/>
            <a:ext cx="7772400" cy="3858525"/>
          </a:xfrm>
        </p:spPr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dirty="0"/>
              <a:t>Academic writing adheres to stylistic conventions for clarity and </a:t>
            </a:r>
            <a:r>
              <a:rPr lang="en-GB" dirty="0"/>
              <a:t>rigour</a:t>
            </a:r>
            <a:r>
              <a:rPr dirty="0"/>
              <a:t>:</a:t>
            </a:r>
            <a:endParaRPr lang="en-GB" dirty="0"/>
          </a:p>
          <a:p>
            <a:r>
              <a:rPr b="1" dirty="0"/>
              <a:t>Learn Specialist Terminology:</a:t>
            </a:r>
            <a:r>
              <a:rPr dirty="0"/>
              <a:t> Use technical terms specific to your subject; expand your academic vocabulary.</a:t>
            </a:r>
            <a:endParaRPr lang="en-GB" dirty="0"/>
          </a:p>
          <a:p>
            <a:pPr lvl="1"/>
            <a:r>
              <a:rPr dirty="0"/>
              <a:t>Seek explanations for unfamiliar terms in textbooks or glossaries.</a:t>
            </a:r>
            <a:endParaRPr lang="en-GB" dirty="0"/>
          </a:p>
          <a:p>
            <a:pPr lvl="1"/>
            <a:r>
              <a:rPr dirty="0"/>
              <a:t>Observe how terms are introduced in academic texts. - Avoid using terms you don’t fully understand; use your own words if unsure.</a:t>
            </a:r>
            <a:endParaRPr lang="en-GB" dirty="0"/>
          </a:p>
          <a:p>
            <a:r>
              <a:rPr b="1" dirty="0"/>
              <a:t>Be Cautious (Hedging Language):</a:t>
            </a:r>
            <a:r>
              <a:rPr dirty="0"/>
              <a:t> Use cautious language, acknowledging that knowledge is rarely absolute.</a:t>
            </a:r>
            <a:endParaRPr lang="en-GB" dirty="0"/>
          </a:p>
          <a:p>
            <a:pPr lvl="1"/>
            <a:r>
              <a:rPr dirty="0"/>
              <a:t>Words: </a:t>
            </a:r>
            <a:r>
              <a:rPr i="1" dirty="0"/>
              <a:t>appears to, seems to, tends to, may, might, possibly, probably, generally, apparently, seemingly</a:t>
            </a:r>
            <a:endParaRPr lang="en-GB" i="1" dirty="0"/>
          </a:p>
          <a:p>
            <a:pPr lvl="1"/>
            <a:r>
              <a:rPr dirty="0"/>
              <a:t>Phrases: </a:t>
            </a:r>
            <a:r>
              <a:rPr i="1" dirty="0"/>
              <a:t>in some cases, the evidence suggests that…</a:t>
            </a:r>
            <a:endParaRPr lang="en-GB" i="1" dirty="0"/>
          </a:p>
          <a:p>
            <a:r>
              <a:rPr b="1" dirty="0"/>
              <a:t>Avoid Misplaced Conjunctions:</a:t>
            </a:r>
            <a:r>
              <a:rPr dirty="0"/>
              <a:t> Do not start sentences with </a:t>
            </a:r>
            <a:r>
              <a:rPr i="1" dirty="0"/>
              <a:t>or, and, but, yet</a:t>
            </a:r>
            <a:r>
              <a:rPr dirty="0"/>
              <a:t> in academic writing.</a:t>
            </a:r>
            <a:endParaRPr lang="en-GB" dirty="0"/>
          </a:p>
          <a:p>
            <a:r>
              <a:rPr b="1" dirty="0"/>
              <a:t>Numbers:</a:t>
            </a:r>
            <a:r>
              <a:rPr dirty="0"/>
              <a:t> In non-scientific writing, write numbers below 100 in full; in scientific contexts, use figures (e.g., “thirty-one per cent” vs. “31 per cent”).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Stylistic Conventions: Conciseness &amp;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Further conventions for effective communication:</a:t>
            </a:r>
            <a:endParaRPr lang="en-GB" dirty="0"/>
          </a:p>
          <a:p>
            <a:r>
              <a:rPr b="1" dirty="0"/>
              <a:t>Be Concise:</a:t>
            </a:r>
            <a:r>
              <a:rPr dirty="0"/>
              <a:t> Delete unnecessary words for direct, impactful writing. E.g., “Jay Singh invented…” instead of “A man called Jay Singh invented…”</a:t>
            </a:r>
            <a:endParaRPr lang="en-GB" dirty="0"/>
          </a:p>
          <a:p>
            <a:r>
              <a:rPr b="1" dirty="0"/>
              <a:t>Use Continuous Prose:</a:t>
            </a:r>
            <a:r>
              <a:rPr dirty="0"/>
              <a:t> Write in full sentences and coherent paragraphs; avoid lists in essays.</a:t>
            </a:r>
            <a:endParaRPr lang="en-GB" dirty="0"/>
          </a:p>
          <a:p>
            <a:r>
              <a:rPr b="1" dirty="0"/>
              <a:t>Avoid Addressing the Reader Directly:</a:t>
            </a:r>
            <a:r>
              <a:rPr dirty="0"/>
              <a:t> Maintain a formal tone; do not use direct address (e.g., “Shouldn’t we all…?”).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652270-AD72-756E-30E0-2021EF15C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Different Styles of Academic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dirty="0"/>
              <a:t>Academic writing includes various styles, each for different purposes:</a:t>
            </a:r>
            <a:endParaRPr lang="en-GB" dirty="0"/>
          </a:p>
          <a:p>
            <a:r>
              <a:rPr b="1" dirty="0"/>
              <a:t>Descriptive:</a:t>
            </a:r>
            <a:r>
              <a:rPr dirty="0"/>
              <a:t> Summarizing information, outlining facts.</a:t>
            </a:r>
            <a:endParaRPr lang="en-GB" dirty="0"/>
          </a:p>
          <a:p>
            <a:r>
              <a:rPr b="1" dirty="0"/>
              <a:t>Argumentative/Analytical:</a:t>
            </a:r>
            <a:r>
              <a:rPr dirty="0"/>
              <a:t> Presenting a case, debating perspectives, using clear reasoning.</a:t>
            </a:r>
            <a:endParaRPr lang="en-GB" dirty="0"/>
          </a:p>
          <a:p>
            <a:r>
              <a:rPr b="1" dirty="0"/>
              <a:t>Evaluative/Analytical:</a:t>
            </a:r>
            <a:r>
              <a:rPr dirty="0"/>
              <a:t> Assessing strengths and weaknesses, making judgments based on criteria.</a:t>
            </a:r>
            <a:endParaRPr lang="en-GB" dirty="0"/>
          </a:p>
          <a:p>
            <a:r>
              <a:rPr b="1" dirty="0"/>
              <a:t>Reflective/Experiential:</a:t>
            </a:r>
            <a:r>
              <a:rPr dirty="0"/>
              <a:t> Connecting personal experience to theory.</a:t>
            </a:r>
            <a:endParaRPr lang="en-GB" dirty="0"/>
          </a:p>
          <a:p>
            <a:r>
              <a:rPr b="1" dirty="0"/>
              <a:t>Finding the Appropriate Style:</a:t>
            </a:r>
            <a:r>
              <a:rPr dirty="0"/>
              <a:t> Choose the style that fits your assignment.</a:t>
            </a:r>
            <a:endParaRPr lang="en-GB" dirty="0"/>
          </a:p>
          <a:p>
            <a:r>
              <a:rPr b="1" dirty="0"/>
              <a:t>Example:</a:t>
            </a:r>
            <a:r>
              <a:rPr dirty="0"/>
              <a:t> An analytical introduction for a history essay is more effective than a descriptive but irrelevant one. Strong assignments include critical analysis and argument, not just description.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AF5004-CC2F-9589-05E2-FC64537EA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Activity/Reflection: Academic Writing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dirty="0"/>
              <a:t>Reflect on your writing:</a:t>
            </a:r>
            <a:endParaRPr lang="en-GB" dirty="0"/>
          </a:p>
          <a:p>
            <a:r>
              <a:rPr dirty="0"/>
              <a:t>Think about a recent piece of writing. Which stylistic conventions (precision, caution, conciseness, continuous prose) did you use or are new to you?</a:t>
            </a:r>
            <a:endParaRPr lang="en-GB" dirty="0"/>
          </a:p>
          <a:p>
            <a:r>
              <a:rPr dirty="0"/>
              <a:t>Which academic writing styles (descriptive, argumentative, evaluative, reflective) do you use most often?</a:t>
            </a:r>
            <a:endParaRPr lang="en-GB" dirty="0"/>
          </a:p>
          <a:p>
            <a:r>
              <a:rPr dirty="0"/>
              <a:t>Which style do you need to develop for university?</a:t>
            </a:r>
            <a:endParaRPr lang="en-GB" dirty="0"/>
          </a:p>
          <a:p>
            <a:r>
              <a:rPr dirty="0"/>
              <a:t>What academic writing habit will you adopt or improve for university?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C21A75-81F0-16C6-93C2-53D8BC9CB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t>Break (15 minutes)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1A0303-D46A-400E-A4A9-8A3C8D139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Part 2: Mastering Essay Writing: Structure, Content, and Process (60 minutes)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 marL="0" lvl="0" indent="0">
              <a:spcBef>
                <a:spcPts val="3000"/>
              </a:spcBef>
              <a:buNone/>
            </a:pPr>
            <a:r>
              <a:rPr b="1" dirty="0"/>
              <a:t>What is an Essay?</a:t>
            </a:r>
          </a:p>
          <a:p>
            <a:pPr marL="0" lvl="0" indent="0">
              <a:buNone/>
            </a:pPr>
            <a:r>
              <a:rPr dirty="0"/>
              <a:t>Essays are a cornerstone of university assessment:</a:t>
            </a:r>
            <a:endParaRPr lang="en-GB" dirty="0"/>
          </a:p>
          <a:p>
            <a:r>
              <a:rPr b="1" dirty="0"/>
              <a:t>Definition:</a:t>
            </a:r>
            <a:r>
              <a:rPr dirty="0"/>
              <a:t> A piece of writing with a specific purpose, structure, and layout (sometimes called ‘papers’).</a:t>
            </a:r>
            <a:endParaRPr lang="en-GB" dirty="0"/>
          </a:p>
          <a:p>
            <a:r>
              <a:rPr b="1" dirty="0"/>
              <a:t>The Essay Title (The Question):</a:t>
            </a:r>
            <a:r>
              <a:rPr dirty="0"/>
              <a:t> Focus directly on answering the given question.</a:t>
            </a:r>
            <a:endParaRPr lang="en-GB" dirty="0"/>
          </a:p>
          <a:p>
            <a:r>
              <a:rPr b="1" dirty="0"/>
              <a:t>Your Argument:</a:t>
            </a:r>
            <a:r>
              <a:rPr dirty="0"/>
              <a:t> Provide a compelling argument for your position on the key issues.</a:t>
            </a:r>
            <a:endParaRPr lang="en-GB" dirty="0"/>
          </a:p>
          <a:p>
            <a:r>
              <a:rPr b="1" dirty="0"/>
              <a:t>Formal Style:</a:t>
            </a:r>
            <a:r>
              <a:rPr dirty="0"/>
              <a:t> Use a formal, academic style, distinct from informal</a:t>
            </a:r>
            <a:r>
              <a:rPr lang="en-GB" dirty="0"/>
              <a:t> </a:t>
            </a:r>
            <a:r>
              <a:rPr dirty="0"/>
              <a:t>communication.</a:t>
            </a:r>
            <a:endParaRPr lang="en-GB" dirty="0"/>
          </a:p>
          <a:p>
            <a:r>
              <a:rPr b="1" dirty="0"/>
              <a:t>Typical Length:</a:t>
            </a:r>
            <a:r>
              <a:rPr dirty="0"/>
              <a:t> First-year essays: 1000–2000 words; later: 2000–3000 words; long essays: 5,000–10,000+ words. Meet the specified word requirement.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E13E2F-80E1-C4B0-57CA-C7E59109C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Why Write Essays?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r>
              <a:rPr dirty="0"/>
              <a:t>Essays serve multiple functions:</a:t>
            </a:r>
            <a:endParaRPr lang="en-GB" dirty="0"/>
          </a:p>
          <a:p>
            <a:r>
              <a:rPr b="1" dirty="0"/>
              <a:t>Significant Impact on Grades:</a:t>
            </a:r>
            <a:r>
              <a:rPr dirty="0"/>
              <a:t> Major component of assessment.</a:t>
            </a:r>
            <a:endParaRPr lang="en-GB" dirty="0"/>
          </a:p>
          <a:p>
            <a:r>
              <a:rPr b="1" dirty="0"/>
              <a:t>Deep Exploration &amp; Perspective Development:</a:t>
            </a:r>
            <a:r>
              <a:rPr dirty="0"/>
              <a:t> Explore topics in depth and develop your own perspectives.</a:t>
            </a:r>
            <a:endParaRPr lang="en-GB" dirty="0"/>
          </a:p>
          <a:p>
            <a:r>
              <a:rPr b="1" dirty="0"/>
              <a:t>Develop Communication Skills:</a:t>
            </a:r>
            <a:r>
              <a:rPr dirty="0"/>
              <a:t> Structure and present ideas clearly.</a:t>
            </a:r>
            <a:endParaRPr lang="en-GB" dirty="0"/>
          </a:p>
          <a:p>
            <a:r>
              <a:rPr b="1" dirty="0"/>
              <a:t>Sharpen Thinking &amp; Improve Writing:</a:t>
            </a:r>
            <a:r>
              <a:rPr dirty="0"/>
              <a:t> Enhance critical thinking and writing proficiency.</a:t>
            </a:r>
            <a:endParaRPr lang="en-GB" dirty="0"/>
          </a:p>
          <a:p>
            <a:r>
              <a:rPr b="1" dirty="0"/>
              <a:t>Engage with Debates:</a:t>
            </a:r>
            <a:r>
              <a:rPr dirty="0"/>
              <a:t> Challenge received wisdom, express and defend your views.</a:t>
            </a:r>
            <a:endParaRPr lang="en-GB" dirty="0"/>
          </a:p>
          <a:p>
            <a:r>
              <a:rPr b="1" dirty="0"/>
              <a:t>Assessment Tool:</a:t>
            </a:r>
            <a:r>
              <a:rPr dirty="0"/>
              <a:t> Tutors use essays to check progress and grade work. Ask tutors about essay titles to understand what they value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567EAD-BC7D-CF1A-F9CE-6E37D7411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Devising Your Own Essay Title (Part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Some programs require you to devise your own essay titles:</a:t>
            </a:r>
            <a:endParaRPr lang="en-GB" dirty="0"/>
          </a:p>
          <a:p>
            <a:r>
              <a:rPr b="1" dirty="0"/>
              <a:t>Research Evidence:</a:t>
            </a:r>
            <a:r>
              <a:rPr dirty="0"/>
              <a:t> Ensure you can find published research and access material for your topic.</a:t>
            </a:r>
            <a:endParaRPr lang="en-GB" dirty="0"/>
          </a:p>
          <a:p>
            <a:r>
              <a:rPr b="1" dirty="0"/>
              <a:t>Scale: Keep it Manageable:</a:t>
            </a:r>
            <a:r>
              <a:rPr dirty="0"/>
              <a:t> Define the title narrowly; focus on a specific topic or timescale.</a:t>
            </a:r>
            <a:endParaRPr lang="en-GB" dirty="0"/>
          </a:p>
          <a:p>
            <a:r>
              <a:rPr b="1" dirty="0"/>
              <a:t>Issues for Debate:</a:t>
            </a:r>
            <a:r>
              <a:rPr dirty="0"/>
              <a:t> Choose areas with active debates or differences of opinion. This allows for strong argument and reasoning.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715C9E-99B4-53FB-B28E-61A9BEB169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Devising Your Own Essay Title (Part 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Further elements for effective essay titles:</a:t>
            </a:r>
            <a:endParaRPr lang="en-GB" dirty="0"/>
          </a:p>
          <a:p>
            <a:r>
              <a:rPr b="1" dirty="0"/>
              <a:t>Core Questions:</a:t>
            </a:r>
            <a:r>
              <a:rPr dirty="0"/>
              <a:t> Good titles contain one or two key questions to answer (explicit or implied).</a:t>
            </a:r>
            <a:endParaRPr lang="en-GB" dirty="0"/>
          </a:p>
          <a:p>
            <a:pPr lvl="1"/>
            <a:r>
              <a:rPr dirty="0"/>
              <a:t>E.g., “To what extent are interest rates affected by consumer spending?”</a:t>
            </a:r>
            <a:endParaRPr lang="en-GB" dirty="0"/>
          </a:p>
          <a:p>
            <a:pPr lvl="1"/>
            <a:r>
              <a:rPr dirty="0"/>
              <a:t>E.g., “Compare and contrast the effects of consumer spending and stock market variations on interest rates.”</a:t>
            </a:r>
            <a:endParaRPr lang="en-GB" dirty="0"/>
          </a:p>
          <a:p>
            <a:r>
              <a:rPr b="1" dirty="0"/>
              <a:t>Factors to Contrast:</a:t>
            </a:r>
            <a:r>
              <a:rPr dirty="0"/>
              <a:t> Choose titles that allow for analysis, comparison, evaluation, and debate of alternative perspectives, findings, or theories.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00F482-6C57-4CAE-DBC1-041C665079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Structuring Your Essay: The Basics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dirty="0"/>
              <a:t>A clear structure is fundamental: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b="1" dirty="0"/>
              <a:t>Title/Question:</a:t>
            </a:r>
            <a:r>
              <a:rPr dirty="0"/>
              <a:t> Focus your essay on answering the title/question.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b="1" dirty="0"/>
              <a:t>Introduction (Approx. 10%):</a:t>
            </a:r>
            <a:r>
              <a:rPr dirty="0"/>
              <a:t> Interpret the question, summarize your argument and conclusion, define key terms, outline key points and approach.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b="1" dirty="0"/>
              <a:t>Main Body (75–85%):</a:t>
            </a:r>
            <a:r>
              <a:rPr dirty="0"/>
              <a:t> Develop your argument or reasoning.</a:t>
            </a:r>
            <a:endParaRPr lang="en-GB" dirty="0"/>
          </a:p>
          <a:p>
            <a:pPr marL="457200" lvl="0" indent="-457200">
              <a:buFont typeface="+mj-lt"/>
              <a:buAutoNum type="arabicPeriod"/>
            </a:pPr>
            <a:r>
              <a:rPr b="1" dirty="0"/>
              <a:t>Each Paragraph:</a:t>
            </a:r>
            <a:r>
              <a:rPr dirty="0"/>
              <a:t> Covers a specific issue, starts with a topic sentence, develops the argument with evidence, and leads logically to the next paragraph.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527FA2-3A2A-BC27-A397-D519D02DB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Reflective Essays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 marL="0" lvl="0" indent="0">
              <a:buNone/>
            </a:pPr>
            <a:r>
              <a:rPr dirty="0"/>
              <a:t>Reflective essays connect personal experience with academic theory:</a:t>
            </a:r>
            <a:endParaRPr lang="en-GB" dirty="0"/>
          </a:p>
          <a:p>
            <a:r>
              <a:rPr b="1" dirty="0"/>
              <a:t>Distinctive Approach:</a:t>
            </a:r>
            <a:r>
              <a:rPr dirty="0"/>
              <a:t> Begin with your own experience (e.g., critical event, professional practice, inspiration, consequences).</a:t>
            </a:r>
            <a:endParaRPr lang="en-GB" dirty="0"/>
          </a:p>
          <a:p>
            <a:r>
              <a:rPr b="1" dirty="0"/>
              <a:t>Framework for Integration:</a:t>
            </a:r>
            <a:r>
              <a:rPr dirty="0"/>
              <a:t> Use a framework to connect experience with theory:</a:t>
            </a:r>
            <a:endParaRPr lang="en-GB" dirty="0"/>
          </a:p>
          <a:p>
            <a:r>
              <a:rPr b="1" dirty="0"/>
              <a:t>Title:</a:t>
            </a:r>
            <a:r>
              <a:rPr dirty="0"/>
              <a:t> Often a question about the accuracy of a theory based on your experience.</a:t>
            </a:r>
            <a:endParaRPr lang="en-GB" dirty="0"/>
          </a:p>
          <a:p>
            <a:r>
              <a:rPr b="1" dirty="0"/>
              <a:t>Define the limits:</a:t>
            </a:r>
            <a:r>
              <a:rPr dirty="0"/>
              <a:t> Clarify the theory and its relevance.</a:t>
            </a:r>
            <a:endParaRPr lang="en-GB" dirty="0"/>
          </a:p>
          <a:p>
            <a:r>
              <a:rPr b="1" dirty="0"/>
              <a:t>My Experience:</a:t>
            </a:r>
            <a:r>
              <a:rPr dirty="0"/>
              <a:t> Outline what happened, outcomes, responses, and effects.</a:t>
            </a:r>
            <a:endParaRPr lang="en-GB" dirty="0"/>
          </a:p>
          <a:p>
            <a:r>
              <a:rPr b="1" dirty="0"/>
              <a:t>My Position (Thesis):</a:t>
            </a:r>
            <a:r>
              <a:rPr dirty="0"/>
              <a:t> State your stance (e.g., “X is partially but not wholly accurate about Y”).</a:t>
            </a:r>
            <a:endParaRPr lang="en-GB" dirty="0"/>
          </a:p>
          <a:p>
            <a:r>
              <a:rPr b="1" dirty="0"/>
              <a:t>What I Learnt:</a:t>
            </a:r>
            <a:r>
              <a:rPr dirty="0"/>
              <a:t> Reflect on takeaways and relation to theory.</a:t>
            </a:r>
            <a:endParaRPr lang="en-GB" dirty="0"/>
          </a:p>
          <a:p>
            <a:r>
              <a:rPr b="1" dirty="0"/>
              <a:t>Relate to Broader Field:</a:t>
            </a:r>
            <a:r>
              <a:rPr dirty="0"/>
              <a:t> Consider other theories and broader lessons.</a:t>
            </a:r>
            <a:endParaRPr lang="en-GB" dirty="0"/>
          </a:p>
          <a:p>
            <a:r>
              <a:rPr b="1" dirty="0"/>
              <a:t>Synthesis/Conclusions:</a:t>
            </a:r>
            <a:r>
              <a:rPr dirty="0"/>
              <a:t> Summarize what you learned and its significance.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C94C15-1E57-41C3-F2F0-79C41487E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lvl="0" indent="0">
              <a:buNone/>
            </a:pPr>
            <a:r>
              <a:rPr dirty="0"/>
              <a:t>Activity/Reflection: Essay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dirty="0"/>
              <a:t>Practice essay writing principles:</a:t>
            </a:r>
            <a:endParaRPr lang="en-GB" dirty="0"/>
          </a:p>
          <a:p>
            <a:r>
              <a:rPr b="1" dirty="0"/>
              <a:t>Choose a Hypothetical Essay Title:</a:t>
            </a:r>
            <a:r>
              <a:rPr dirty="0"/>
              <a:t> E.g., “Discuss the impact of social media on youth identity.”</a:t>
            </a:r>
            <a:endParaRPr lang="en-GB" dirty="0"/>
          </a:p>
          <a:p>
            <a:r>
              <a:rPr b="1" dirty="0"/>
              <a:t>Outline a Possible Introduction:</a:t>
            </a:r>
            <a:r>
              <a:rPr dirty="0"/>
              <a:t> Draft a brief introduction with your main argument and key points.</a:t>
            </a:r>
            <a:endParaRPr lang="en-GB" dirty="0"/>
          </a:p>
          <a:p>
            <a:r>
              <a:rPr b="1" dirty="0"/>
              <a:t>Identify 2-3 Main Body Paragraphs:</a:t>
            </a:r>
            <a:r>
              <a:rPr dirty="0"/>
              <a:t> What are the main issues or arguments? What would be the topic sentence for each?</a:t>
            </a:r>
            <a:endParaRPr lang="en-GB" dirty="0"/>
          </a:p>
          <a:p>
            <a:r>
              <a:rPr b="1" dirty="0"/>
              <a:t>Consider Critical Thinking:</a:t>
            </a:r>
            <a:r>
              <a:rPr dirty="0"/>
              <a:t> How will you ensure your essay demonstrates critical thinking, not just description?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584407-3AB7-AB58-97C5-AD9FD3E31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EF2332-01BF-834F-8236-50238282D533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 orange colour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y orange colour" id="{4F737C73-4931-4EEA-84B0-0A69217213C1}" vid="{643F6DB8-0C5B-45E3-B681-2D184FAFAF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My orange colour</Template>
  <TotalTime>30</TotalTime>
  <Words>1709</Words>
  <Application>Microsoft Office PowerPoint</Application>
  <PresentationFormat>On-screen Show (16:9)</PresentationFormat>
  <Paragraphs>131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Courier New</vt:lpstr>
      <vt:lpstr>Franklin Gothic Book</vt:lpstr>
      <vt:lpstr>Perpetua</vt:lpstr>
      <vt:lpstr>Wingdings</vt:lpstr>
      <vt:lpstr>Wingdings 2</vt:lpstr>
      <vt:lpstr>My orange colour</vt:lpstr>
      <vt:lpstr>Preparing for University Research: Academic &amp; Essay Writing</vt:lpstr>
      <vt:lpstr>Preparing for University Research: Academic &amp; Essay Writing</vt:lpstr>
      <vt:lpstr>Lecture Overview</vt:lpstr>
      <vt:lpstr>Part 1: Understanding Academic Writing: Conventions and Styles (60 minutes)</vt:lpstr>
      <vt:lpstr>Stylistic Conventions: Conciseness &amp; Structure</vt:lpstr>
      <vt:lpstr>Different Styles of Academic Writing</vt:lpstr>
      <vt:lpstr>Activity/Reflection: Academic Writing Style</vt:lpstr>
      <vt:lpstr>Break (15 minutes)</vt:lpstr>
      <vt:lpstr>Part 2: Mastering Essay Writing: Structure, Content, and Process (60 minutes)</vt:lpstr>
      <vt:lpstr>Why Write Essays?</vt:lpstr>
      <vt:lpstr>Devising Your Own Essay Title (Part 1)</vt:lpstr>
      <vt:lpstr>Devising Your Own Essay Title (Part 2)</vt:lpstr>
      <vt:lpstr>Structuring Your Essay: The Basics</vt:lpstr>
      <vt:lpstr>Reflective Essays</vt:lpstr>
      <vt:lpstr>Activity/Reflection: Essay Planning</vt:lpstr>
    </vt:vector>
  </TitlesOfParts>
  <LinksUpToDate>false</LinksUpToDate>
  <SharedDoc>false</SharedDoc>
  <HyperlinksChanged>false</HyperlinksChanged>
  <AppVersion>16.0000</AppVersion>
</Properties>
</file>

<file path=docProps/app0.xml><?xml version="1.0" encoding="utf-8"?>
<Properties xmlns="http://schemas.openxmlformats.org/officeDocument/2006/extended-properties" xmlns:vt="http://schemas.openxmlformats.org/officeDocument/2006/docPropsVTypes">
  <TotalTime>2</TotalTime>
  <Words>49</Words>
  <Application>Microsoft Macintosh PowerPoint</Application>
  <PresentationFormat>On-screen Show (16:9)</PresentationFormat>
  <Paragraphs>15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Presentation Title</vt:lpstr>
      <vt:lpstr>Slide Title</vt:lpstr>
      <vt:lpstr>Section header</vt:lpstr>
      <vt:lpstr>Slide Title for Two-Content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Preparing for University Research: Academic &amp; Essay Writing</dc:title>
  <dc:creator>Lecture Overview</dc:creator>
  <cp:keywords/>
  <cp:lastModifiedBy>Xicheng Liu</cp:lastModifiedBy>
  <cp:revision>23</cp:revision>
  <dcterms:created xsi:type="dcterms:W3CDTF">2025-10-12T12:18:53Z</dcterms:created>
  <dcterms:modified xsi:type="dcterms:W3CDTF">2025-10-12T13:05:23Z</dcterms:modified>
</cp:coreProperties>
</file>