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5"/>
  </p:notesMasterIdLst>
  <p:sldIdLst>
    <p:sldId id="256" r:id="rId5"/>
    <p:sldId id="269" r:id="rId6"/>
    <p:sldId id="260" r:id="rId7"/>
    <p:sldId id="257" r:id="rId8"/>
    <p:sldId id="261" r:id="rId9"/>
    <p:sldId id="264" r:id="rId10"/>
    <p:sldId id="263" r:id="rId11"/>
    <p:sldId id="272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04" autoAdjust="0"/>
    <p:restoredTop sz="69020" autoAdjust="0"/>
  </p:normalViewPr>
  <p:slideViewPr>
    <p:cSldViewPr snapToGrid="0">
      <p:cViewPr varScale="1">
        <p:scale>
          <a:sx n="48" d="100"/>
          <a:sy n="48" d="100"/>
        </p:scale>
        <p:origin x="29" y="240"/>
      </p:cViewPr>
      <p:guideLst/>
    </p:cSldViewPr>
  </p:slideViewPr>
  <p:notesTextViewPr>
    <p:cViewPr>
      <p:scale>
        <a:sx n="75" d="100"/>
        <a:sy n="75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imee Thomas (2300436)" userId="e8d493f9-6db5-40a0-8f8f-42b05e20e489" providerId="ADAL" clId="{B4C7E85C-BFEF-4B43-A7C3-1308031D8EC9}"/>
    <pc:docChg chg="modSld">
      <pc:chgData name="Aimee Thomas (2300436)" userId="e8d493f9-6db5-40a0-8f8f-42b05e20e489" providerId="ADAL" clId="{B4C7E85C-BFEF-4B43-A7C3-1308031D8EC9}" dt="2025-03-16T23:47:13.467" v="5" actId="20577"/>
      <pc:docMkLst>
        <pc:docMk/>
      </pc:docMkLst>
      <pc:sldChg chg="modNotesTx">
        <pc:chgData name="Aimee Thomas (2300436)" userId="e8d493f9-6db5-40a0-8f8f-42b05e20e489" providerId="ADAL" clId="{B4C7E85C-BFEF-4B43-A7C3-1308031D8EC9}" dt="2025-03-16T23:47:13.467" v="5" actId="20577"/>
        <pc:sldMkLst>
          <pc:docMk/>
          <pc:sldMk cId="2715949716" sldId="257"/>
        </pc:sldMkLst>
      </pc:sldChg>
      <pc:sldChg chg="modNotesTx">
        <pc:chgData name="Aimee Thomas (2300436)" userId="e8d493f9-6db5-40a0-8f8f-42b05e20e489" providerId="ADAL" clId="{B4C7E85C-BFEF-4B43-A7C3-1308031D8EC9}" dt="2025-03-16T23:47:08.681" v="4" actId="20577"/>
        <pc:sldMkLst>
          <pc:docMk/>
          <pc:sldMk cId="3774029134" sldId="261"/>
        </pc:sldMkLst>
      </pc:sldChg>
      <pc:sldChg chg="modNotesTx">
        <pc:chgData name="Aimee Thomas (2300436)" userId="e8d493f9-6db5-40a0-8f8f-42b05e20e489" providerId="ADAL" clId="{B4C7E85C-BFEF-4B43-A7C3-1308031D8EC9}" dt="2025-03-16T23:46:59.350" v="2" actId="20577"/>
        <pc:sldMkLst>
          <pc:docMk/>
          <pc:sldMk cId="423602219" sldId="263"/>
        </pc:sldMkLst>
      </pc:sldChg>
      <pc:sldChg chg="modNotesTx">
        <pc:chgData name="Aimee Thomas (2300436)" userId="e8d493f9-6db5-40a0-8f8f-42b05e20e489" providerId="ADAL" clId="{B4C7E85C-BFEF-4B43-A7C3-1308031D8EC9}" dt="2025-03-16T23:47:04.133" v="3" actId="20577"/>
        <pc:sldMkLst>
          <pc:docMk/>
          <pc:sldMk cId="3042133259" sldId="264"/>
        </pc:sldMkLst>
      </pc:sldChg>
      <pc:sldChg chg="modNotesTx">
        <pc:chgData name="Aimee Thomas (2300436)" userId="e8d493f9-6db5-40a0-8f8f-42b05e20e489" providerId="ADAL" clId="{B4C7E85C-BFEF-4B43-A7C3-1308031D8EC9}" dt="2025-03-16T23:46:54.894" v="1" actId="20577"/>
        <pc:sldMkLst>
          <pc:docMk/>
          <pc:sldMk cId="3413751878" sldId="267"/>
        </pc:sldMkLst>
      </pc:sldChg>
      <pc:sldChg chg="modNotesTx">
        <pc:chgData name="Aimee Thomas (2300436)" userId="e8d493f9-6db5-40a0-8f8f-42b05e20e489" providerId="ADAL" clId="{B4C7E85C-BFEF-4B43-A7C3-1308031D8EC9}" dt="2025-03-16T23:46:50.054" v="0" actId="20577"/>
        <pc:sldMkLst>
          <pc:docMk/>
          <pc:sldMk cId="3585389774" sldId="27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A87900-1787-4519-A1E2-7E3FA0618BBA}" type="datetimeFigureOut">
              <a:rPr lang="en-GB" smtClean="0"/>
              <a:t>16/03/2025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B4F232-69C7-4B7D-9D65-F0B1A0129E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5342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 this presentation I will be exploring………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6B4F232-69C7-4B7D-9D65-F0B1A0129EC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8725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6B4F232-69C7-4B7D-9D65-F0B1A0129EC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22362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6B4F232-69C7-4B7D-9D65-F0B1A0129EC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0152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6B4F232-69C7-4B7D-9D65-F0B1A0129EC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87885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6B4F232-69C7-4B7D-9D65-F0B1A0129EC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905547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6B4F232-69C7-4B7D-9D65-F0B1A0129EC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928468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6B4F232-69C7-4B7D-9D65-F0B1A0129EC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050796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6B4F232-69C7-4B7D-9D65-F0B1A0129EC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33222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lnSpc>
                <a:spcPct val="120000"/>
              </a:lnSpc>
              <a:buNone/>
            </a:pPr>
            <a:r>
              <a:rPr lang="en-GB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endParaRPr lang="en-GB" sz="1200" i="0" u="none" strike="noStrike" dirty="0"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6B4F232-69C7-4B7D-9D65-F0B1A0129EC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17619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4D770A07-3FB9-4216-8F02-C417DE68DAE4}" type="datetimeFigureOut">
              <a:rPr lang="en-GB" smtClean="0"/>
              <a:t>16/03/2025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67ECF4A0-191D-46B7-AF18-1767AD94EA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00356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70A07-3FB9-4216-8F02-C417DE68DAE4}" type="datetimeFigureOut">
              <a:rPr lang="en-GB" smtClean="0"/>
              <a:t>16/03/2025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CF4A0-191D-46B7-AF18-1767AD94EA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57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70A07-3FB9-4216-8F02-C417DE68DAE4}" type="datetimeFigureOut">
              <a:rPr lang="en-GB" smtClean="0"/>
              <a:t>16/03/2025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CF4A0-191D-46B7-AF18-1767AD94EA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02026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70A07-3FB9-4216-8F02-C417DE68DAE4}" type="datetimeFigureOut">
              <a:rPr lang="en-GB" smtClean="0"/>
              <a:t>16/03/2025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CF4A0-191D-46B7-AF18-1767AD94EA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5658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70A07-3FB9-4216-8F02-C417DE68DAE4}" type="datetimeFigureOut">
              <a:rPr lang="en-GB" smtClean="0"/>
              <a:t>16/03/2025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CF4A0-191D-46B7-AF18-1767AD94EA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5244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70A07-3FB9-4216-8F02-C417DE68DAE4}" type="datetimeFigureOut">
              <a:rPr lang="en-GB" smtClean="0"/>
              <a:t>16/03/2025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CF4A0-191D-46B7-AF18-1767AD94EA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70121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70A07-3FB9-4216-8F02-C417DE68DAE4}" type="datetimeFigureOut">
              <a:rPr lang="en-GB" smtClean="0"/>
              <a:t>16/03/2025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CF4A0-191D-46B7-AF18-1767AD94EA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02257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70A07-3FB9-4216-8F02-C417DE68DAE4}" type="datetimeFigureOut">
              <a:rPr lang="en-GB" smtClean="0"/>
              <a:t>16/03/2025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CF4A0-191D-46B7-AF18-1767AD94EA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21602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70A07-3FB9-4216-8F02-C417DE68DAE4}" type="datetimeFigureOut">
              <a:rPr lang="en-GB" smtClean="0"/>
              <a:t>16/03/2025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CF4A0-191D-46B7-AF18-1767AD94EA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51607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70A07-3FB9-4216-8F02-C417DE68DAE4}" type="datetimeFigureOut">
              <a:rPr lang="en-GB" smtClean="0"/>
              <a:t>16/03/2025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CF4A0-191D-46B7-AF18-1767AD94EA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99397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70A07-3FB9-4216-8F02-C417DE68DAE4}" type="datetimeFigureOut">
              <a:rPr lang="en-GB" smtClean="0"/>
              <a:t>16/03/2025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CF4A0-191D-46B7-AF18-1767AD94EA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08035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70A07-3FB9-4216-8F02-C417DE68DAE4}" type="datetimeFigureOut">
              <a:rPr lang="en-GB" smtClean="0"/>
              <a:t>16/03/2025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CF4A0-191D-46B7-AF18-1767AD94EA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7664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70A07-3FB9-4216-8F02-C417DE68DAE4}" type="datetimeFigureOut">
              <a:rPr lang="en-GB" smtClean="0"/>
              <a:t>16/03/2025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CF4A0-191D-46B7-AF18-1767AD94EA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4100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70A07-3FB9-4216-8F02-C417DE68DAE4}" type="datetimeFigureOut">
              <a:rPr lang="en-GB" smtClean="0"/>
              <a:t>16/03/2025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CF4A0-191D-46B7-AF18-1767AD94EA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36280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70A07-3FB9-4216-8F02-C417DE68DAE4}" type="datetimeFigureOut">
              <a:rPr lang="en-GB" smtClean="0"/>
              <a:t>16/03/2025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CF4A0-191D-46B7-AF18-1767AD94EA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92867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4D770A07-3FB9-4216-8F02-C417DE68DAE4}" type="datetimeFigureOut">
              <a:rPr lang="en-GB" smtClean="0"/>
              <a:t>16/03/2025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CF4A0-191D-46B7-AF18-1767AD94EA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15846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4D770A07-3FB9-4216-8F02-C417DE68DAE4}" type="datetimeFigureOut">
              <a:rPr lang="en-GB" smtClean="0"/>
              <a:t>16/03/2025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CF4A0-191D-46B7-AF18-1767AD94EA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3472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4D770A07-3FB9-4216-8F02-C417DE68DAE4}" type="datetimeFigureOut">
              <a:rPr lang="en-GB" smtClean="0"/>
              <a:t>16/03/2025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67ECF4A0-191D-46B7-AF18-1767AD94EA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0551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>
            <a:extLst>
              <a:ext uri="{FF2B5EF4-FFF2-40B4-BE49-F238E27FC236}">
                <a16:creationId xmlns:a16="http://schemas.microsoft.com/office/drawing/2014/main" id="{FAEF28A3-012D-4640-B8B8-1EF6EAF72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8" name="Rectangle 77">
              <a:extLst>
                <a:ext uri="{FF2B5EF4-FFF2-40B4-BE49-F238E27FC236}">
                  <a16:creationId xmlns:a16="http://schemas.microsoft.com/office/drawing/2014/main" id="{F3B2F1C2-14D3-4A53-B329-323795BCFD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9" name="Oval 78">
              <a:extLst>
                <a:ext uri="{FF2B5EF4-FFF2-40B4-BE49-F238E27FC236}">
                  <a16:creationId xmlns:a16="http://schemas.microsoft.com/office/drawing/2014/main" id="{194E879E-1515-4211-8F1B-B68A92B2C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0" name="Oval 79">
              <a:extLst>
                <a:ext uri="{FF2B5EF4-FFF2-40B4-BE49-F238E27FC236}">
                  <a16:creationId xmlns:a16="http://schemas.microsoft.com/office/drawing/2014/main" id="{F7137E7D-1F4E-498A-97D1-0E1FE6FC6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1" name="Oval 80">
              <a:extLst>
                <a:ext uri="{FF2B5EF4-FFF2-40B4-BE49-F238E27FC236}">
                  <a16:creationId xmlns:a16="http://schemas.microsoft.com/office/drawing/2014/main" id="{91375183-B6E5-43E0-B28F-39EC90838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2" name="Oval 81">
              <a:extLst>
                <a:ext uri="{FF2B5EF4-FFF2-40B4-BE49-F238E27FC236}">
                  <a16:creationId xmlns:a16="http://schemas.microsoft.com/office/drawing/2014/main" id="{267F36BD-A8AF-4304-A662-1007CC174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3" name="Oval 82">
              <a:extLst>
                <a:ext uri="{FF2B5EF4-FFF2-40B4-BE49-F238E27FC236}">
                  <a16:creationId xmlns:a16="http://schemas.microsoft.com/office/drawing/2014/main" id="{15D9095F-2809-4A90-A032-250AC21C3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4" name="Freeform 5">
              <a:extLst>
                <a:ext uri="{FF2B5EF4-FFF2-40B4-BE49-F238E27FC236}">
                  <a16:creationId xmlns:a16="http://schemas.microsoft.com/office/drawing/2014/main" id="{9027D7BF-C282-4477-A406-245C3F26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5" name="Freeform 5">
              <a:extLst>
                <a:ext uri="{FF2B5EF4-FFF2-40B4-BE49-F238E27FC236}">
                  <a16:creationId xmlns:a16="http://schemas.microsoft.com/office/drawing/2014/main" id="{AC3C43D8-426E-472E-A8E8-C41BF7A876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6" name="Freeform 5">
              <a:extLst>
                <a:ext uri="{FF2B5EF4-FFF2-40B4-BE49-F238E27FC236}">
                  <a16:creationId xmlns:a16="http://schemas.microsoft.com/office/drawing/2014/main" id="{52DCAE0E-B8DE-4C42-A48F-FA0C8345AC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8" name="Rectangle 87">
            <a:extLst>
              <a:ext uri="{FF2B5EF4-FFF2-40B4-BE49-F238E27FC236}">
                <a16:creationId xmlns:a16="http://schemas.microsoft.com/office/drawing/2014/main" id="{59647F54-801D-44AB-8284-EDDFF7763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510C9632-BB6F-48EE-AB65-501878BA5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587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2" name="Freeform: Shape 91">
            <a:extLst>
              <a:ext uri="{FF2B5EF4-FFF2-40B4-BE49-F238E27FC236}">
                <a16:creationId xmlns:a16="http://schemas.microsoft.com/office/drawing/2014/main" id="{4EC8AAB6-953B-4D29-9967-3C44D06BB4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94" name="Freeform 5">
            <a:extLst>
              <a:ext uri="{FF2B5EF4-FFF2-40B4-BE49-F238E27FC236}">
                <a16:creationId xmlns:a16="http://schemas.microsoft.com/office/drawing/2014/main" id="{C89ED458-2326-40DC-9C7B-1A717B655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143119-5BA1-0FE3-DBA6-50000C9333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8002" y="1465827"/>
            <a:ext cx="4043270" cy="2434026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US" sz="4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Salem Haunted Happenings: Dark Tourism. </a:t>
            </a:r>
          </a:p>
        </p:txBody>
      </p:sp>
      <p:sp>
        <p:nvSpPr>
          <p:cNvPr id="96" name="Rectangle 95">
            <a:extLst>
              <a:ext uri="{FF2B5EF4-FFF2-40B4-BE49-F238E27FC236}">
                <a16:creationId xmlns:a16="http://schemas.microsoft.com/office/drawing/2014/main" id="{6F9D1DE6-E368-4F07-85F9-D5B767477D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8" name="Oval 97">
            <a:extLst>
              <a:ext uri="{FF2B5EF4-FFF2-40B4-BE49-F238E27FC236}">
                <a16:creationId xmlns:a16="http://schemas.microsoft.com/office/drawing/2014/main" id="{F63B1F66-4ACE-4A01-8ADF-F175A9C35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0" name="Oval 99">
            <a:extLst>
              <a:ext uri="{FF2B5EF4-FFF2-40B4-BE49-F238E27FC236}">
                <a16:creationId xmlns:a16="http://schemas.microsoft.com/office/drawing/2014/main" id="{CF8448ED-9332-4A9B-8CAB-B1985E596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8F9CCC6-85E4-2749-0F32-D0BD19326F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5488" y="5136444"/>
            <a:ext cx="2224645" cy="1106166"/>
          </a:xfr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marL="0" indent="0"/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Aimee Thomas </a:t>
            </a:r>
          </a:p>
          <a:p>
            <a:pPr marL="0" indent="0"/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Difficult heritage/ Dark tourism </a:t>
            </a:r>
          </a:p>
          <a:p>
            <a:pPr marL="0" indent="0"/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HPHE5013</a:t>
            </a:r>
          </a:p>
          <a:p>
            <a:pPr>
              <a:buFont typeface="Wingdings 3" charset="2"/>
              <a:buChar char=""/>
            </a:pP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2" name="Freeform 5">
            <a:extLst>
              <a:ext uri="{FF2B5EF4-FFF2-40B4-BE49-F238E27FC236}">
                <a16:creationId xmlns:a16="http://schemas.microsoft.com/office/drawing/2014/main" id="{ED3A2261-1C75-40FF-8CD6-18C5900C1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9FE5D19-BFA1-B4E5-214B-48B478E3F9F7}"/>
              </a:ext>
            </a:extLst>
          </p:cNvPr>
          <p:cNvSpPr txBox="1"/>
          <p:nvPr/>
        </p:nvSpPr>
        <p:spPr>
          <a:xfrm>
            <a:off x="4980740" y="2534645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: 06 March 2025].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2C5B974A-6206-A10F-C840-7CE0D3577C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1528" y="999632"/>
            <a:ext cx="6394984" cy="553212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52E097E0-BAC8-E392-E953-4B67034A60FD}"/>
              </a:ext>
            </a:extLst>
          </p:cNvPr>
          <p:cNvSpPr txBox="1"/>
          <p:nvPr/>
        </p:nvSpPr>
        <p:spPr>
          <a:xfrm>
            <a:off x="8896756" y="6271074"/>
            <a:ext cx="35829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Haunted Happenings  (Logo) ‘Haunted Happenings’, &lt;https://www.hauntedhappenings.org/&gt;[accessed: 11 March 2025].</a:t>
            </a:r>
          </a:p>
        </p:txBody>
      </p:sp>
    </p:spTree>
    <p:extLst>
      <p:ext uri="{BB962C8B-B14F-4D97-AF65-F5344CB8AC3E}">
        <p14:creationId xmlns:p14="http://schemas.microsoft.com/office/powerpoint/2010/main" val="40022631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BC2197-20AC-6916-7DDE-5CEA4CEE92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Themes and Issues </a:t>
            </a:r>
            <a:endParaRPr lang="en-GB" sz="4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782805-EB2A-CCD5-DE8F-E8D0671B85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Themes to explore:</a:t>
            </a:r>
          </a:p>
          <a:p>
            <a:pPr lvl="1"/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Dark tourism and its link to Salem.</a:t>
            </a:r>
          </a:p>
          <a:p>
            <a:pPr lvl="1"/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Overlap between natural and supernatural landscapes.</a:t>
            </a:r>
          </a:p>
          <a:p>
            <a:pPr lvl="1"/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Commercialisation </a:t>
            </a:r>
          </a:p>
          <a:p>
            <a:pPr lvl="1"/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Controversies surrounding Salem’s difficult heritage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5369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"/>
                            </p:stCondLst>
                            <p:childTnLst>
                              <p:par>
                                <p:cTn id="2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643780CE-2BE5-46F6-97B2-60DF30217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61A87A49-68E6-459E-A5A6-46229FF421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3" name="Freeform 5">
            <a:extLst>
              <a:ext uri="{FF2B5EF4-FFF2-40B4-BE49-F238E27FC236}">
                <a16:creationId xmlns:a16="http://schemas.microsoft.com/office/drawing/2014/main" id="{F6ACD5FC-CAFE-48EB-B765-60EED2E0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171F17-DBEA-0B9F-C4A5-98C4A8C406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300" u="sng" dirty="0">
                <a:solidFill>
                  <a:srgbClr val="EBEBEB"/>
                </a:solidFill>
              </a:rPr>
              <a:t>Haunted Happenings  </a:t>
            </a:r>
            <a:endParaRPr lang="en-GB" sz="3300" u="sng" dirty="0">
              <a:solidFill>
                <a:srgbClr val="EBEBEB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0027C5E-3DB1-5B11-BFD3-8C699B4968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45286" y="803751"/>
            <a:ext cx="5290174" cy="5250498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9F33B405-D785-4738-B1C0-6A0AA5E98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4233DC0E-DE6C-4FB6-A529-51B162641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3870477F-E451-4BC3-863F-0E2FC5728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DF9D68-C080-F129-7687-A96A7BDE08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4725" y="2304717"/>
            <a:ext cx="3133726" cy="3898900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90000"/>
              </a:lnSpc>
            </a:pPr>
            <a:r>
              <a:rPr lang="en-US" sz="31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yearly Halloween celebration in Salem. </a:t>
            </a:r>
          </a:p>
          <a:p>
            <a:pPr marL="0" indent="0">
              <a:lnSpc>
                <a:spcPct val="90000"/>
              </a:lnSpc>
              <a:buNone/>
            </a:pPr>
            <a:endParaRPr lang="en-US" sz="3100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r>
              <a:rPr lang="en-US" sz="31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Salem markets itself as the Halloween capital of the world. </a:t>
            </a:r>
          </a:p>
          <a:p>
            <a:pPr marL="0" indent="0">
              <a:lnSpc>
                <a:spcPct val="90000"/>
              </a:lnSpc>
              <a:buNone/>
            </a:pPr>
            <a:endParaRPr lang="en-US" sz="3100" dirty="0">
              <a:solidFill>
                <a:srgbClr val="FFFF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r>
              <a:rPr lang="en-US" sz="31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Based on Salem Witch Trails 1692.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</a:p>
          <a:p>
            <a:pPr marL="0" indent="0">
              <a:lnSpc>
                <a:spcPct val="90000"/>
              </a:lnSpc>
              <a:buNone/>
            </a:pPr>
            <a:endParaRPr lang="en-US" sz="1700" kern="100" dirty="0">
              <a:solidFill>
                <a:srgbClr val="FFFFFF"/>
              </a:solidFill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700" kern="10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US" sz="1700" dirty="0">
                <a:solidFill>
                  <a:srgbClr val="FFFFFF"/>
                </a:solidFill>
                <a:latin typeface="qanelas_softregular"/>
              </a:rPr>
              <a:t> </a:t>
            </a:r>
            <a:r>
              <a:rPr lang="en-GB" sz="1700" kern="100" dirty="0">
                <a:solidFill>
                  <a:srgbClr val="FFFFFF"/>
                </a:solidFill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endParaRPr lang="en-US" sz="1700" b="0" i="0" dirty="0">
              <a:solidFill>
                <a:srgbClr val="FFFFFF"/>
              </a:solidFill>
              <a:effectLst/>
              <a:latin typeface="qanelas_softregular"/>
            </a:endParaRPr>
          </a:p>
          <a:p>
            <a:pPr>
              <a:lnSpc>
                <a:spcPct val="90000"/>
              </a:lnSpc>
            </a:pPr>
            <a:endParaRPr lang="en-GB" sz="1700" dirty="0">
              <a:solidFill>
                <a:srgbClr val="FFFFFF"/>
              </a:solidFill>
            </a:endParaRPr>
          </a:p>
        </p:txBody>
      </p:sp>
      <p:sp>
        <p:nvSpPr>
          <p:cNvPr id="24" name="Freeform 5">
            <a:extLst>
              <a:ext uri="{FF2B5EF4-FFF2-40B4-BE49-F238E27FC236}">
                <a16:creationId xmlns:a16="http://schemas.microsoft.com/office/drawing/2014/main" id="{B4A81DE1-E2BC-4A31-99EE-71350421B0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56B7AEF-6709-2D4F-79CF-EDBA61F3B524}"/>
              </a:ext>
            </a:extLst>
          </p:cNvPr>
          <p:cNvSpPr txBox="1"/>
          <p:nvPr/>
        </p:nvSpPr>
        <p:spPr>
          <a:xfrm>
            <a:off x="5684199" y="6019800"/>
            <a:ext cx="50292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(Shada, 2024)</a:t>
            </a:r>
          </a:p>
        </p:txBody>
      </p:sp>
    </p:spTree>
    <p:extLst>
      <p:ext uri="{BB962C8B-B14F-4D97-AF65-F5344CB8AC3E}">
        <p14:creationId xmlns:p14="http://schemas.microsoft.com/office/powerpoint/2010/main" val="22151306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83BF3B-5728-CFE2-AA34-10302D3E93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Autofit/>
          </a:bodyPr>
          <a:lstStyle/>
          <a:p>
            <a:r>
              <a:rPr lang="en-US" sz="6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Salem Witch Trials </a:t>
            </a:r>
            <a:endParaRPr lang="en-GB" sz="6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 descr="A drawing of a person in a garment&#10;&#10;AI-generated content may be incorrect.">
            <a:extLst>
              <a:ext uri="{FF2B5EF4-FFF2-40B4-BE49-F238E27FC236}">
                <a16:creationId xmlns:a16="http://schemas.microsoft.com/office/drawing/2014/main" id="{63AD663D-8A5F-4477-5C6A-F7AF729EC60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346" r="7352" b="3"/>
          <a:stretch/>
        </p:blipFill>
        <p:spPr>
          <a:xfrm>
            <a:off x="8725747" y="2471151"/>
            <a:ext cx="3031901" cy="3067163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ED55AD4-7ED5-EA79-D7B5-CC0DFE0723BC}"/>
              </a:ext>
            </a:extLst>
          </p:cNvPr>
          <p:cNvSpPr txBox="1"/>
          <p:nvPr/>
        </p:nvSpPr>
        <p:spPr>
          <a:xfrm>
            <a:off x="8725747" y="5561166"/>
            <a:ext cx="35881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Danvers Library, </a:t>
            </a:r>
            <a:r>
              <a:rPr lang="en-GB" sz="9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Witchcraft at Salem Village</a:t>
            </a:r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[image] Danvers Library archive, Salem &lt;https://www.danverslibrary.org/archive/witchcraft-delusion-a-brief-guide/&gt; [accessed: 06 March 2025].</a:t>
            </a:r>
          </a:p>
          <a:p>
            <a:endParaRPr lang="en-GB" sz="9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A1FD62A-66D3-E32C-52FC-0A784526E2C3}"/>
              </a:ext>
            </a:extLst>
          </p:cNvPr>
          <p:cNvSpPr txBox="1"/>
          <p:nvPr/>
        </p:nvSpPr>
        <p:spPr>
          <a:xfrm>
            <a:off x="306926" y="2471151"/>
            <a:ext cx="8330590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1692 – 1693</a:t>
            </a: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Economic and religious tensions erupted into witchcraft accusations.</a:t>
            </a:r>
          </a:p>
          <a:p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Nineteen people were hanged. 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Five died awaiting trial.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	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Hysteria escalated the events.  </a:t>
            </a:r>
            <a:endParaRPr lang="en-GB" sz="2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AE91C39-2350-37D2-D241-E96A6C046236}"/>
              </a:ext>
            </a:extLst>
          </p:cNvPr>
          <p:cNvSpPr txBox="1"/>
          <p:nvPr/>
        </p:nvSpPr>
        <p:spPr>
          <a:xfrm>
            <a:off x="306926" y="5926662"/>
            <a:ext cx="8549285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5949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70C2B8F-6B1B-46D5-86E6-40F36C695F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5">
            <a:extLst>
              <a:ext uri="{FF2B5EF4-FFF2-40B4-BE49-F238E27FC236}">
                <a16:creationId xmlns:a16="http://schemas.microsoft.com/office/drawing/2014/main" id="{DB521824-592C-476A-AB0A-CA0C6D1F34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469835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A2749EFA-8EE4-4EB8-9424-8E593B932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950898" y="638067"/>
            <a:ext cx="6053670" cy="5581866"/>
          </a:xfrm>
          <a:custGeom>
            <a:avLst/>
            <a:gdLst>
              <a:gd name="connsiteX0" fmla="*/ 6053670 w 6053670"/>
              <a:gd name="connsiteY0" fmla="*/ 1098 h 5581866"/>
              <a:gd name="connsiteX1" fmla="*/ 6053670 w 6053670"/>
              <a:gd name="connsiteY1" fmla="*/ 514028 h 5581866"/>
              <a:gd name="connsiteX2" fmla="*/ 6053670 w 6053670"/>
              <a:gd name="connsiteY2" fmla="*/ 1254558 h 5581866"/>
              <a:gd name="connsiteX3" fmla="*/ 6053670 w 6053670"/>
              <a:gd name="connsiteY3" fmla="*/ 5581866 h 5581866"/>
              <a:gd name="connsiteX4" fmla="*/ 0 w 6053670"/>
              <a:gd name="connsiteY4" fmla="*/ 5581866 h 5581866"/>
              <a:gd name="connsiteX5" fmla="*/ 0 w 6053670"/>
              <a:gd name="connsiteY5" fmla="*/ 1249853 h 5581866"/>
              <a:gd name="connsiteX6" fmla="*/ 0 w 6053670"/>
              <a:gd name="connsiteY6" fmla="*/ 514028 h 5581866"/>
              <a:gd name="connsiteX7" fmla="*/ 0 w 6053670"/>
              <a:gd name="connsiteY7" fmla="*/ 0 h 5581866"/>
              <a:gd name="connsiteX8" fmla="*/ 35717 w 6053670"/>
              <a:gd name="connsiteY8" fmla="*/ 5488 h 5581866"/>
              <a:gd name="connsiteX9" fmla="*/ 140445 w 6053670"/>
              <a:gd name="connsiteY9" fmla="*/ 21641 h 5581866"/>
              <a:gd name="connsiteX10" fmla="*/ 216722 w 6053670"/>
              <a:gd name="connsiteY10" fmla="*/ 32932 h 5581866"/>
              <a:gd name="connsiteX11" fmla="*/ 307527 w 6053670"/>
              <a:gd name="connsiteY11" fmla="*/ 44850 h 5581866"/>
              <a:gd name="connsiteX12" fmla="*/ 415282 w 6053670"/>
              <a:gd name="connsiteY12" fmla="*/ 59121 h 5581866"/>
              <a:gd name="connsiteX13" fmla="*/ 534539 w 6053670"/>
              <a:gd name="connsiteY13" fmla="*/ 74175 h 5581866"/>
              <a:gd name="connsiteX14" fmla="*/ 668931 w 6053670"/>
              <a:gd name="connsiteY14" fmla="*/ 90014 h 5581866"/>
              <a:gd name="connsiteX15" fmla="*/ 815430 w 6053670"/>
              <a:gd name="connsiteY15" fmla="*/ 106794 h 5581866"/>
              <a:gd name="connsiteX16" fmla="*/ 974641 w 6053670"/>
              <a:gd name="connsiteY16" fmla="*/ 123574 h 5581866"/>
              <a:gd name="connsiteX17" fmla="*/ 1144144 w 6053670"/>
              <a:gd name="connsiteY17" fmla="*/ 140667 h 5581866"/>
              <a:gd name="connsiteX18" fmla="*/ 1326965 w 6053670"/>
              <a:gd name="connsiteY18" fmla="*/ 156506 h 5581866"/>
              <a:gd name="connsiteX19" fmla="*/ 1518261 w 6053670"/>
              <a:gd name="connsiteY19" fmla="*/ 171717 h 5581866"/>
              <a:gd name="connsiteX20" fmla="*/ 1720453 w 6053670"/>
              <a:gd name="connsiteY20" fmla="*/ 185518 h 5581866"/>
              <a:gd name="connsiteX21" fmla="*/ 1931121 w 6053670"/>
              <a:gd name="connsiteY21" fmla="*/ 198690 h 5581866"/>
              <a:gd name="connsiteX22" fmla="*/ 2150869 w 6053670"/>
              <a:gd name="connsiteY22" fmla="*/ 211079 h 5581866"/>
              <a:gd name="connsiteX23" fmla="*/ 2263467 w 6053670"/>
              <a:gd name="connsiteY23" fmla="*/ 215470 h 5581866"/>
              <a:gd name="connsiteX24" fmla="*/ 2378487 w 6053670"/>
              <a:gd name="connsiteY24" fmla="*/ 220332 h 5581866"/>
              <a:gd name="connsiteX25" fmla="*/ 2495323 w 6053670"/>
              <a:gd name="connsiteY25" fmla="*/ 224879 h 5581866"/>
              <a:gd name="connsiteX26" fmla="*/ 2612764 w 6053670"/>
              <a:gd name="connsiteY26" fmla="*/ 227859 h 5581866"/>
              <a:gd name="connsiteX27" fmla="*/ 2732627 w 6053670"/>
              <a:gd name="connsiteY27" fmla="*/ 230525 h 5581866"/>
              <a:gd name="connsiteX28" fmla="*/ 2853700 w 6053670"/>
              <a:gd name="connsiteY28" fmla="*/ 233348 h 5581866"/>
              <a:gd name="connsiteX29" fmla="*/ 2977195 w 6053670"/>
              <a:gd name="connsiteY29" fmla="*/ 235229 h 5581866"/>
              <a:gd name="connsiteX30" fmla="*/ 3101900 w 6053670"/>
              <a:gd name="connsiteY30" fmla="*/ 235229 h 5581866"/>
              <a:gd name="connsiteX31" fmla="*/ 3227817 w 6053670"/>
              <a:gd name="connsiteY31" fmla="*/ 236170 h 5581866"/>
              <a:gd name="connsiteX32" fmla="*/ 3354944 w 6053670"/>
              <a:gd name="connsiteY32" fmla="*/ 235229 h 5581866"/>
              <a:gd name="connsiteX33" fmla="*/ 3483887 w 6053670"/>
              <a:gd name="connsiteY33" fmla="*/ 233348 h 5581866"/>
              <a:gd name="connsiteX34" fmla="*/ 3612830 w 6053670"/>
              <a:gd name="connsiteY34" fmla="*/ 231623 h 5581866"/>
              <a:gd name="connsiteX35" fmla="*/ 3743589 w 6053670"/>
              <a:gd name="connsiteY35" fmla="*/ 227859 h 5581866"/>
              <a:gd name="connsiteX36" fmla="*/ 3875559 w 6053670"/>
              <a:gd name="connsiteY36" fmla="*/ 223938 h 5581866"/>
              <a:gd name="connsiteX37" fmla="*/ 4007529 w 6053670"/>
              <a:gd name="connsiteY37" fmla="*/ 219391 h 5581866"/>
              <a:gd name="connsiteX38" fmla="*/ 4140710 w 6053670"/>
              <a:gd name="connsiteY38" fmla="*/ 212961 h 5581866"/>
              <a:gd name="connsiteX39" fmla="*/ 4275102 w 6053670"/>
              <a:gd name="connsiteY39" fmla="*/ 205277 h 5581866"/>
              <a:gd name="connsiteX40" fmla="*/ 4410098 w 6053670"/>
              <a:gd name="connsiteY40" fmla="*/ 197907 h 5581866"/>
              <a:gd name="connsiteX41" fmla="*/ 4545096 w 6053670"/>
              <a:gd name="connsiteY41" fmla="*/ 188498 h 5581866"/>
              <a:gd name="connsiteX42" fmla="*/ 4681909 w 6053670"/>
              <a:gd name="connsiteY42" fmla="*/ 177207 h 5581866"/>
              <a:gd name="connsiteX43" fmla="*/ 4816905 w 6053670"/>
              <a:gd name="connsiteY43" fmla="*/ 165916 h 5581866"/>
              <a:gd name="connsiteX44" fmla="*/ 4954323 w 6053670"/>
              <a:gd name="connsiteY44" fmla="*/ 152899 h 5581866"/>
              <a:gd name="connsiteX45" fmla="*/ 5092347 w 6053670"/>
              <a:gd name="connsiteY45" fmla="*/ 138629 h 5581866"/>
              <a:gd name="connsiteX46" fmla="*/ 5228555 w 6053670"/>
              <a:gd name="connsiteY46" fmla="*/ 123574 h 5581866"/>
              <a:gd name="connsiteX47" fmla="*/ 5366578 w 6053670"/>
              <a:gd name="connsiteY47" fmla="*/ 106010 h 5581866"/>
              <a:gd name="connsiteX48" fmla="*/ 5503997 w 6053670"/>
              <a:gd name="connsiteY48" fmla="*/ 87192 h 5581866"/>
              <a:gd name="connsiteX49" fmla="*/ 5642020 w 6053670"/>
              <a:gd name="connsiteY49" fmla="*/ 68530 h 5581866"/>
              <a:gd name="connsiteX50" fmla="*/ 5779438 w 6053670"/>
              <a:gd name="connsiteY50" fmla="*/ 46733 h 5581866"/>
              <a:gd name="connsiteX51" fmla="*/ 5916251 w 6053670"/>
              <a:gd name="connsiteY51" fmla="*/ 24464 h 55818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5581866">
                <a:moveTo>
                  <a:pt x="6053670" y="1098"/>
                </a:moveTo>
                <a:lnTo>
                  <a:pt x="6053670" y="514028"/>
                </a:lnTo>
                <a:lnTo>
                  <a:pt x="6053670" y="1254558"/>
                </a:lnTo>
                <a:lnTo>
                  <a:pt x="6053670" y="5581866"/>
                </a:lnTo>
                <a:lnTo>
                  <a:pt x="0" y="5581866"/>
                </a:lnTo>
                <a:lnTo>
                  <a:pt x="0" y="1249853"/>
                </a:lnTo>
                <a:lnTo>
                  <a:pt x="0" y="514028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0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89" y="227859"/>
                </a:lnTo>
                <a:lnTo>
                  <a:pt x="3875559" y="223938"/>
                </a:lnTo>
                <a:lnTo>
                  <a:pt x="4007529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B5C860C9-D4F9-4350-80DA-0D1CD36C77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D56137-4D69-1704-4B93-75F09BF869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181" y="421829"/>
            <a:ext cx="5132438" cy="1622322"/>
          </a:xfrm>
        </p:spPr>
        <p:txBody>
          <a:bodyPr>
            <a:normAutofit/>
          </a:bodyPr>
          <a:lstStyle/>
          <a:p>
            <a:r>
              <a:rPr lang="en-US" u="sng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Difficult Heritage at Salem </a:t>
            </a:r>
            <a:endParaRPr lang="en-GB" u="sng" dirty="0">
              <a:solidFill>
                <a:srgbClr val="EBEBEB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D248B09-3689-AAE0-CA8A-500EE4EFBD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4836" y="1717564"/>
            <a:ext cx="4828707" cy="3440453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538A90C8-AE0E-4EBA-9AF8-EEDB206020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38D9777-02E1-CF69-559F-4710FFD32BE1}"/>
              </a:ext>
            </a:extLst>
          </p:cNvPr>
          <p:cNvSpPr txBox="1"/>
          <p:nvPr/>
        </p:nvSpPr>
        <p:spPr>
          <a:xfrm>
            <a:off x="6953250" y="5158017"/>
            <a:ext cx="460430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Salem Witch Museum, (Image) ‘Witchcraft Victims Memorial’ &lt;https://salemwitchmuseum.com/locations/witchcraft-victims-memorial/&gt;[accessed: 9 March 2025].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B708098-D715-A072-E245-22D2D028ECB9}"/>
              </a:ext>
            </a:extLst>
          </p:cNvPr>
          <p:cNvSpPr txBox="1"/>
          <p:nvPr/>
        </p:nvSpPr>
        <p:spPr>
          <a:xfrm>
            <a:off x="7459579" y="1427747"/>
            <a:ext cx="35292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Witch Trail Memorial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C797E83-7EB2-AE8A-A57D-1EAB241DF2E3}"/>
              </a:ext>
            </a:extLst>
          </p:cNvPr>
          <p:cNvSpPr txBox="1"/>
          <p:nvPr/>
        </p:nvSpPr>
        <p:spPr>
          <a:xfrm>
            <a:off x="694267" y="2166084"/>
            <a:ext cx="4798266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Struggle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Salem Village renamed Danvers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1697 day of atonement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1711 acquittal and reparations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1957 formal apology.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1992 Witch Trials Memorial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1982 Haunted Happenings</a:t>
            </a:r>
          </a:p>
        </p:txBody>
      </p:sp>
    </p:spTree>
    <p:extLst>
      <p:ext uri="{BB962C8B-B14F-4D97-AF65-F5344CB8AC3E}">
        <p14:creationId xmlns:p14="http://schemas.microsoft.com/office/powerpoint/2010/main" val="37740291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9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F1D70E-16DB-9FDC-E985-1DD2A0BBCE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Commercialisation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B5C5136-5255-FD4D-CD77-35DD8BF2426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882" r="-4" b="-4"/>
          <a:stretch/>
        </p:blipFill>
        <p:spPr>
          <a:xfrm>
            <a:off x="8846071" y="2369551"/>
            <a:ext cx="3080048" cy="3067163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264C550-B186-0B39-E7EF-36B023FA3289}"/>
              </a:ext>
            </a:extLst>
          </p:cNvPr>
          <p:cNvSpPr txBox="1"/>
          <p:nvPr/>
        </p:nvSpPr>
        <p:spPr>
          <a:xfrm>
            <a:off x="8846071" y="5671457"/>
            <a:ext cx="3080048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Salem Witch Museum, (Image) ‘Daniel Low Reproduction Spoon’ &lt; https://salemwitchmuseum.com/product/daniel-low-reproduction-spoon/&gt;[accessed: 11 March 2025].</a:t>
            </a:r>
            <a:endParaRPr lang="en-GB" sz="9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900734D-B61A-FD5A-D066-289F599A65D9}"/>
              </a:ext>
            </a:extLst>
          </p:cNvPr>
          <p:cNvSpPr txBox="1"/>
          <p:nvPr/>
        </p:nvSpPr>
        <p:spPr>
          <a:xfrm>
            <a:off x="419100" y="5261601"/>
            <a:ext cx="8496300" cy="2031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BB27D6B-CF7E-77DB-9B33-DC302CDB5288}"/>
              </a:ext>
            </a:extLst>
          </p:cNvPr>
          <p:cNvSpPr txBox="1"/>
          <p:nvPr/>
        </p:nvSpPr>
        <p:spPr>
          <a:xfrm>
            <a:off x="419100" y="2596118"/>
            <a:ext cx="786130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Identity as ‘Witch City’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Late Ninetieth century the Witch Spoon Shop. 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1982 Haunted Happenings </a:t>
            </a:r>
          </a:p>
          <a:p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200,00 Visitors a year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Supernatural Folklore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2133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A5B3BB-E4AB-6F9E-2135-E6450E4F87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1"/>
            <a:r>
              <a:rPr lang="en-GB" sz="3200" dirty="0">
                <a:solidFill>
                  <a:schemeClr val="bg1"/>
                </a:solidFill>
              </a:rPr>
              <a:t>Overlap between natural and supernatural landscapes.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B210D34-44C6-97DC-2283-5B90AF4607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5660" y="2451892"/>
            <a:ext cx="2609163" cy="195421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47C19B7-33D5-F9EA-A5F4-F1BA451F2A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20949" y="3140653"/>
            <a:ext cx="2992574" cy="299257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4E52E9E-3B62-F8B3-2195-BC524957937D}"/>
              </a:ext>
            </a:extLst>
          </p:cNvPr>
          <p:cNvSpPr txBox="1"/>
          <p:nvPr/>
        </p:nvSpPr>
        <p:spPr>
          <a:xfrm>
            <a:off x="10066867" y="6199999"/>
            <a:ext cx="2379989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b="0" i="0" dirty="0">
                <a:solidFill>
                  <a:srgbClr val="333333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Destination Salem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(Image) ‘Frankenstein Castle’ https://www.salem.org/blog/the-haunted-neighborhood-frights-and-excites-this-october/&gt;[accessed: 11 March 2025].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C509CEC-E0A2-AC5A-79AC-B515032E2874}"/>
              </a:ext>
            </a:extLst>
          </p:cNvPr>
          <p:cNvSpPr txBox="1"/>
          <p:nvPr/>
        </p:nvSpPr>
        <p:spPr>
          <a:xfrm>
            <a:off x="5535660" y="4406108"/>
            <a:ext cx="26091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Salem Still making History (Image) ‘Witch House’, &lt;https://www.salem.org/listing/witch-house/&gt;[accessed: 11 March 2025].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BFCA7CA2-C465-1A7B-DFB2-E51D06E988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2346" y="2601384"/>
            <a:ext cx="8825659" cy="3416300"/>
          </a:xfrm>
        </p:spPr>
        <p:txBody>
          <a:bodyPr>
            <a:normAutofit lnSpcReduction="10000"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Natural vs : </a:t>
            </a:r>
          </a:p>
          <a:p>
            <a:pPr lvl="1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Witch House </a:t>
            </a:r>
          </a:p>
          <a:p>
            <a:pPr lvl="1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Rebbecca Nurse Homestead </a:t>
            </a:r>
          </a:p>
          <a:p>
            <a:pPr lvl="1"/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Supernatural: </a:t>
            </a:r>
          </a:p>
          <a:p>
            <a:pPr lvl="1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Monster Museum </a:t>
            </a:r>
          </a:p>
          <a:p>
            <a:pPr lvl="1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Frankenstein Castle </a:t>
            </a:r>
          </a:p>
          <a:p>
            <a:pPr lvl="1"/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Salem Haunted Magic Show </a:t>
            </a:r>
          </a:p>
          <a:p>
            <a:pPr lvl="1"/>
            <a:endParaRPr lang="en-GB" dirty="0"/>
          </a:p>
          <a:p>
            <a:endParaRPr lang="en-GB" dirty="0"/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602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40BBFF-C396-BB1B-39E3-88D3A6B6B9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GB" dirty="0"/>
              <a:t>Controversies</a:t>
            </a:r>
            <a:r>
              <a:rPr lang="en-GB" dirty="0">
                <a:solidFill>
                  <a:srgbClr val="EBEBEB"/>
                </a:solidFill>
              </a:rPr>
              <a:t>?</a:t>
            </a:r>
          </a:p>
        </p:txBody>
      </p:sp>
      <p:pic>
        <p:nvPicPr>
          <p:cNvPr id="5" name="Picture 4" descr="A statue of a person on a broom&#10;&#10;AI-generated content may be incorrect.">
            <a:extLst>
              <a:ext uri="{FF2B5EF4-FFF2-40B4-BE49-F238E27FC236}">
                <a16:creationId xmlns:a16="http://schemas.microsoft.com/office/drawing/2014/main" id="{C552248E-E609-6CD8-2FE1-76B3CE81DE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4267" y="2269142"/>
            <a:ext cx="2822370" cy="375065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2D7AAD9-8170-B342-95AD-9C153AEAE8CA}"/>
              </a:ext>
            </a:extLst>
          </p:cNvPr>
          <p:cNvSpPr txBox="1"/>
          <p:nvPr/>
        </p:nvSpPr>
        <p:spPr>
          <a:xfrm>
            <a:off x="526628" y="6073914"/>
            <a:ext cx="3340530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solidFill>
                  <a:srgbClr val="333333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Robert E. Weir</a:t>
            </a:r>
            <a:r>
              <a:rPr lang="en-GB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(Image) ‘Samantha Stevens of Bewitched on Her Perch’&lt;https://www.researchgate.net/profile/Myunghee-Mindy-Jeon/publication/343596604_Impacts_of_festivals_and_events/links/63a0f2ef40358f78eb0324ac/Impacts-of-festivals-and-events.pdf&gt;[accessed: 11 March 2025].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6DFA60D-FBAA-4D90-411C-1245D6A65977}"/>
              </a:ext>
            </a:extLst>
          </p:cNvPr>
          <p:cNvSpPr txBox="1"/>
          <p:nvPr/>
        </p:nvSpPr>
        <p:spPr>
          <a:xfrm>
            <a:off x="4699000" y="2768600"/>
            <a:ext cx="7162800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Disneyfied Narrative: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‘…this dark tourism event offers a Disneyfied interpretation of its history and a kitsch glimpse of Salem’s association with supernatural storytelling. As such, Salem’s history and cultural trauma have become a desirable focus of the tourist gaze and prompts the emergence of restructured authenticity of the host community through destination placemaking...’ (Stone and Stewart, ‘Haunted Happenings’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p.38)</a:t>
            </a:r>
          </a:p>
          <a:p>
            <a:pPr marL="0" indent="0">
              <a:lnSpc>
                <a:spcPct val="90000"/>
              </a:lnSpc>
              <a:buNone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90000"/>
              </a:lnSpc>
              <a:buFont typeface="Wingdings" panose="05000000000000000000" pitchFamily="2" charset="2"/>
              <a:buChar char="Ø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2005 Statue of Samantha Stephens </a:t>
            </a:r>
          </a:p>
          <a:p>
            <a:r>
              <a:rPr lang="en-GB" dirty="0"/>
              <a:t> </a:t>
            </a:r>
          </a:p>
          <a:p>
            <a:pPr marL="742950" lvl="1" indent="-285750"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5389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B863A7-0A15-FD1E-4EF1-2467FD6FD3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FF0C2D-E689-CAEB-0556-705A54C279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61355"/>
            <a:ext cx="8825659" cy="3416300"/>
          </a:xfrm>
        </p:spPr>
        <p:txBody>
          <a:bodyPr>
            <a:noAutofit/>
          </a:bodyPr>
          <a:lstStyle/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Exploitation of Dark Heritage </a:t>
            </a:r>
          </a:p>
          <a:p>
            <a:pPr marL="0" indent="0">
              <a:buNone/>
            </a:pP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competitive memory </a:t>
            </a:r>
          </a:p>
          <a:p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History </a:t>
            </a:r>
            <a:r>
              <a:rPr lang="en-GB" sz="2800">
                <a:latin typeface="Times New Roman" panose="02020603050405020304" pitchFamily="18" charset="0"/>
                <a:cs typeface="Times New Roman" panose="02020603050405020304" pitchFamily="18" charset="0"/>
              </a:rPr>
              <a:t>vs Fiction</a:t>
            </a: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3751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1657E-47D2-35FC-4D2D-AADDD14235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Bibliography: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B4A09D-0CFE-0B3A-8C50-4623B330F2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5750" y="2406650"/>
            <a:ext cx="11620500" cy="369887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Joen </a:t>
            </a:r>
            <a:r>
              <a:rPr lang="en-GB" sz="11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Myunghee</a:t>
            </a:r>
            <a:r>
              <a:rPr lang="en-GB" sz="1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Mindy , ‘Impacts of festivals and events: The case of Salem’s Haunted Happenings, Massachusetts, USA’, in </a:t>
            </a:r>
            <a:r>
              <a:rPr lang="en-GB" sz="11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Festivals and Event Tourism Impacts, </a:t>
            </a:r>
            <a:r>
              <a:rPr lang="en-GB" sz="1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ed. by Dogan Gursoy, Robin Nunkoo, 	Medet </a:t>
            </a:r>
            <a:r>
              <a:rPr lang="en-GB" sz="11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Yolal</a:t>
            </a:r>
            <a:r>
              <a:rPr lang="en-GB" sz="1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(London: Routledge, 2020), pp. 32- 50. </a:t>
            </a:r>
          </a:p>
          <a:p>
            <a:pPr marL="0" indent="0">
              <a:buNone/>
            </a:pPr>
            <a:r>
              <a:rPr lang="en-US" sz="1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Jeon </a:t>
            </a:r>
            <a:r>
              <a:rPr lang="en-US" sz="11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Myunghee</a:t>
            </a:r>
            <a:r>
              <a:rPr lang="en-US" sz="1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Mindy , </a:t>
            </a:r>
            <a:r>
              <a:rPr lang="en-US" sz="11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Myunghwa</a:t>
            </a:r>
            <a:r>
              <a:rPr lang="en-US" sz="1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Kang Michelle, Desmarais Edward , ‘Residents’ Perceived Quality of Life in a Cultural- Heritage Tourism Destination’, </a:t>
            </a:r>
            <a:r>
              <a:rPr lang="en-US" sz="11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Applied Research in Quality of Life</a:t>
            </a:r>
            <a:r>
              <a:rPr lang="en-US" sz="1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11.1  	(2016), 105-123&lt;</a:t>
            </a:r>
            <a:r>
              <a:rPr lang="en-GB" sz="1100" b="0" i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DOI:10.1007/s11482-014-9357-8</a:t>
            </a:r>
            <a:r>
              <a:rPr lang="en-GB" sz="1100" i="0" u="none" strike="noStrike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&gt;.</a:t>
            </a:r>
          </a:p>
          <a:p>
            <a:pPr marL="0" indent="0">
              <a:buNone/>
            </a:pPr>
            <a:r>
              <a:rPr lang="en-US" sz="11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Nugua</a:t>
            </a:r>
            <a:r>
              <a:rPr lang="en-US" sz="1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Aaron , ‘Witch City and Mnemonic Tourism’, </a:t>
            </a:r>
            <a:r>
              <a:rPr lang="en-US" sz="11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Journeys</a:t>
            </a:r>
            <a:r>
              <a:rPr lang="en-US" sz="1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7.2 (2006), 55-72 &lt;</a:t>
            </a:r>
            <a:r>
              <a:rPr lang="en-GB" sz="1100" i="0" u="none" strike="noStrike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https://doi.org/10.3167/jys.2006.070204&gt;.</a:t>
            </a:r>
          </a:p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Stone Philip R and Stewart Hannah , ‘Haunted Happenings: Dark Tourism Events and Supernatural Placemaking in Salem, USA’, </a:t>
            </a:r>
            <a:r>
              <a:rPr lang="en-US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Supernatural Cities: Placing Urban Identities, memory, and cultural 	crises, 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11.2 (2021), 37-58 &lt;https://www.revenantjournal.com/contents/haunted-happenings-dark-tourism-events-and-supernatural-	placemaking-in-</a:t>
            </a:r>
            <a:r>
              <a:rPr lang="en-US" sz="1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salem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	</a:t>
            </a:r>
            <a:r>
              <a:rPr lang="en-US" sz="1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usa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/#:~:text=Importantly%2C%20Salem's%20annual%20month%2Dlong,Salem's%20association%20with%20su	pernatural%20storytelling.&gt;[accessed: 06 March 2025].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11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Salem Haunted Happenings, ‘about’, (2025) &lt;https://www.hauntedhappenings.org/about/&gt; [accessed: 6 March 2025].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1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Salem Haunted Happenings, </a:t>
            </a:r>
            <a:r>
              <a:rPr lang="en-GB" sz="11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Witch House, </a:t>
            </a:r>
            <a:r>
              <a:rPr lang="en-GB" sz="1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(2025)&lt;https://www.hauntedhappenings.org/listing/the-witch-house/&gt; [accessed: 11 March 2025]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1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Salem Haunted Happenings, </a:t>
            </a:r>
            <a:r>
              <a:rPr lang="en-GB" sz="11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Rebbecca Nurse </a:t>
            </a:r>
            <a:r>
              <a:rPr lang="en-GB" sz="1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Homestead, (2025) &lt;https://www.hauntedhappenings.org/listing/rebecca-nurse-homestead/&gt;[accessed: 11 March 2025].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1100" b="0" i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Salem Haunted Happenings, </a:t>
            </a:r>
            <a:r>
              <a:rPr lang="en-US" sz="1100" b="0" i="1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Cry Innocent</a:t>
            </a:r>
            <a:r>
              <a:rPr lang="en-US" sz="1100" b="0" i="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(2025) &lt;https://www.hauntedhappenings.org/listing/history-alive-inc-cry-innocent/ [accessed 11 March 2025].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1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Weir Robert E.., ‘</a:t>
            </a:r>
            <a:r>
              <a:rPr lang="en-US" sz="1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Bewitched and Bewildered: Salem Witches, Empty Factories, and Tourist Dollars’, </a:t>
            </a:r>
            <a:r>
              <a:rPr lang="en-GB" sz="11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Historical Journal of Massachusetts, </a:t>
            </a:r>
            <a:r>
              <a:rPr lang="en-GB" sz="1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40.1/2 (2012) 178-211 &lt;https://www.westfield.ma.edu/historical-	journal/wp-content/uploads/2018/06/bewitched-and-bewildered.pdf&gt; [accessed: 11 March 2025].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1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Weidmann Susan , ‘Conjuring History: Presenting the Salem witch trials to visitors’, </a:t>
            </a:r>
            <a:r>
              <a:rPr lang="en-US" sz="11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Journal of American Culture</a:t>
            </a:r>
            <a:r>
              <a:rPr lang="en-US" sz="1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47.4 (2024), 273-291&lt;</a:t>
            </a:r>
            <a:r>
              <a:rPr lang="en-GB" sz="1100" i="0" u="none" strike="noStrike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https://doi.org/10.1111/jacc.13588&gt;.</a:t>
            </a:r>
            <a:endParaRPr lang="en-US" sz="1100" b="0" i="0" dirty="0"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035545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7C9F88D65DB74786271CFA0B86C30A" ma:contentTypeVersion="13" ma:contentTypeDescription="Create a new document." ma:contentTypeScope="" ma:versionID="3a03300819f6ce0673771d16fc043ce6">
  <xsd:schema xmlns:xsd="http://www.w3.org/2001/XMLSchema" xmlns:xs="http://www.w3.org/2001/XMLSchema" xmlns:p="http://schemas.microsoft.com/office/2006/metadata/properties" xmlns:ns3="60ab93c2-c2e2-4a82-ab36-09e8ba3f753e" xmlns:ns4="47a3e2db-67be-4841-b3a5-2f2fb1d7c7b3" targetNamespace="http://schemas.microsoft.com/office/2006/metadata/properties" ma:root="true" ma:fieldsID="ac20aceb3beafc66a1213e9eaa4bfdcf" ns3:_="" ns4:_="">
    <xsd:import namespace="60ab93c2-c2e2-4a82-ab36-09e8ba3f753e"/>
    <xsd:import namespace="47a3e2db-67be-4841-b3a5-2f2fb1d7c7b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0ab93c2-c2e2-4a82-ab36-09e8ba3f753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7a3e2db-67be-4841-b3a5-2f2fb1d7c7b3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0ab93c2-c2e2-4a82-ab36-09e8ba3f753e" xsi:nil="true"/>
  </documentManagement>
</p:properties>
</file>

<file path=customXml/itemProps1.xml><?xml version="1.0" encoding="utf-8"?>
<ds:datastoreItem xmlns:ds="http://schemas.openxmlformats.org/officeDocument/2006/customXml" ds:itemID="{8A1345AD-BBED-4F7C-BAFA-664907E25AC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0ab93c2-c2e2-4a82-ab36-09e8ba3f753e"/>
    <ds:schemaRef ds:uri="47a3e2db-67be-4841-b3a5-2f2fb1d7c7b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8216359-C00A-4FFD-A4E5-1D998DEF287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E1FC455-004A-416B-8D86-B3814FA24D4B}">
  <ds:schemaRefs>
    <ds:schemaRef ds:uri="http://schemas.openxmlformats.org/package/2006/metadata/core-properties"/>
    <ds:schemaRef ds:uri="http://purl.org/dc/dcmitype/"/>
    <ds:schemaRef ds:uri="http://purl.org/dc/terms/"/>
    <ds:schemaRef ds:uri="http://purl.org/dc/elements/1.1/"/>
    <ds:schemaRef ds:uri="60ab93c2-c2e2-4a82-ab36-09e8ba3f753e"/>
    <ds:schemaRef ds:uri="http://www.w3.org/XML/1998/namespace"/>
    <ds:schemaRef ds:uri="http://schemas.microsoft.com/office/2006/documentManagement/types"/>
    <ds:schemaRef ds:uri="http://schemas.microsoft.com/office/infopath/2007/PartnerControls"/>
    <ds:schemaRef ds:uri="47a3e2db-67be-4841-b3a5-2f2fb1d7c7b3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2240</TotalTime>
  <Words>982</Words>
  <Application>Microsoft Office PowerPoint</Application>
  <PresentationFormat>Widescreen</PresentationFormat>
  <Paragraphs>111</Paragraphs>
  <Slides>10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Aptos</vt:lpstr>
      <vt:lpstr>Arial</vt:lpstr>
      <vt:lpstr>Century Gothic</vt:lpstr>
      <vt:lpstr>qanelas_softregular</vt:lpstr>
      <vt:lpstr>Times New Roman</vt:lpstr>
      <vt:lpstr>Wingdings</vt:lpstr>
      <vt:lpstr>Wingdings 3</vt:lpstr>
      <vt:lpstr>Ion Boardroom</vt:lpstr>
      <vt:lpstr>Salem Haunted Happenings: Dark Tourism. </vt:lpstr>
      <vt:lpstr>Themes and Issues </vt:lpstr>
      <vt:lpstr>Haunted Happenings  </vt:lpstr>
      <vt:lpstr>Salem Witch Trials </vt:lpstr>
      <vt:lpstr>Difficult Heritage at Salem </vt:lpstr>
      <vt:lpstr>Commercialisation </vt:lpstr>
      <vt:lpstr>Overlap between natural and supernatural landscapes.</vt:lpstr>
      <vt:lpstr>Controversies?</vt:lpstr>
      <vt:lpstr>Conclusion</vt:lpstr>
      <vt:lpstr> Bibliography: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Aimee Thomas (2300436)</dc:creator>
  <cp:lastModifiedBy>Aimee Thomas (2300436)</cp:lastModifiedBy>
  <cp:revision>2</cp:revision>
  <dcterms:created xsi:type="dcterms:W3CDTF">2025-03-05T12:40:11Z</dcterms:created>
  <dcterms:modified xsi:type="dcterms:W3CDTF">2025-03-16T23:47:18Z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0x010100297C9F88D65DB74786271CFA0B86C30A</vt:lpwstr>
  </property>
</Properties>
</file>