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3" r:id="rId17"/>
    <p:sldId id="274" r:id="rId18"/>
    <p:sldId id="275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94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594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199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709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2137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249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676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48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267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2008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01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977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06813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14179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05676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8519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16624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7973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9291DE-3014-45B8-892B-5B3B79FACD60}" type="datetimeFigureOut">
              <a:rPr lang="en-GB" smtClean="0"/>
              <a:t>23/10/2018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pic>
        <p:nvPicPr>
          <p:cNvPr id="13" name="Picture 12"/>
          <p:cNvPicPr>
            <a:picLocks noChangeAspect="1"/>
          </p:cNvPicPr>
          <p:nvPr userDrawn="1"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22258" y="2320715"/>
            <a:ext cx="571500" cy="8280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5633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548680"/>
            <a:ext cx="6620968" cy="3329581"/>
          </a:xfrm>
        </p:spPr>
        <p:txBody>
          <a:bodyPr/>
          <a:lstStyle/>
          <a:p>
            <a:r>
              <a:rPr lang="en-GB" sz="2400" dirty="0" smtClean="0"/>
              <a:t>Economic Indicators, National Economic Systems and Instruments of Trade Protection</a:t>
            </a:r>
            <a:endParaRPr lang="en-GB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584" y="4221088"/>
            <a:ext cx="6620968" cy="861420"/>
          </a:xfrm>
        </p:spPr>
        <p:txBody>
          <a:bodyPr>
            <a:noAutofit/>
          </a:bodyPr>
          <a:lstStyle/>
          <a:p>
            <a:r>
              <a:rPr lang="en-GB" sz="2800" dirty="0"/>
              <a:t>Economies in a globalized business environment</a:t>
            </a:r>
          </a:p>
        </p:txBody>
      </p:sp>
    </p:spTree>
    <p:extLst>
      <p:ext uri="{BB962C8B-B14F-4D97-AF65-F5344CB8AC3E}">
        <p14:creationId xmlns:p14="http://schemas.microsoft.com/office/powerpoint/2010/main" val="47716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Summary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484784"/>
            <a:ext cx="6711654" cy="4195481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400" dirty="0">
                <a:latin typeface="Century Gothic" panose="020B0502020202020204" pitchFamily="34" charset="0"/>
              </a:rPr>
              <a:t>The macroeconomic environment</a:t>
            </a:r>
          </a:p>
          <a:p>
            <a:pPr marL="823500" indent="-571500">
              <a:buFont typeface="Wingdings" pitchFamily="2" charset="2"/>
              <a:buChar char="Ø"/>
              <a:defRPr/>
            </a:pPr>
            <a:r>
              <a:rPr lang="en-GB" sz="2100" dirty="0">
                <a:latin typeface="Century Gothic" panose="020B0502020202020204" pitchFamily="34" charset="0"/>
              </a:rPr>
              <a:t>Economic indicators</a:t>
            </a:r>
          </a:p>
          <a:p>
            <a:pPr marL="823500" indent="-571500">
              <a:buFont typeface="Wingdings" pitchFamily="2" charset="2"/>
              <a:buChar char="Ø"/>
              <a:defRPr/>
            </a:pPr>
            <a:r>
              <a:rPr lang="en-GB" sz="2100" dirty="0">
                <a:latin typeface="Century Gothic" panose="020B0502020202020204" pitchFamily="34" charset="0"/>
              </a:rPr>
              <a:t>The role of government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400" dirty="0">
                <a:latin typeface="Century Gothic" panose="020B0502020202020204" pitchFamily="34" charset="0"/>
              </a:rPr>
              <a:t>National economic systems</a:t>
            </a:r>
          </a:p>
          <a:p>
            <a:pPr marL="823500" indent="-571500">
              <a:buFont typeface="Wingdings" pitchFamily="2" charset="2"/>
              <a:buChar char="Ø"/>
              <a:defRPr/>
            </a:pPr>
            <a:r>
              <a:rPr lang="en-GB" sz="2200" dirty="0">
                <a:latin typeface="Century Gothic" panose="020B0502020202020204" pitchFamily="34" charset="0"/>
              </a:rPr>
              <a:t>Market economies</a:t>
            </a:r>
          </a:p>
          <a:p>
            <a:pPr marL="823500" indent="-571500">
              <a:buFont typeface="Wingdings" pitchFamily="2" charset="2"/>
              <a:buChar char="Ø"/>
              <a:defRPr/>
            </a:pPr>
            <a:r>
              <a:rPr lang="en-GB" sz="2200" dirty="0">
                <a:latin typeface="Century Gothic" panose="020B0502020202020204" pitchFamily="34" charset="0"/>
              </a:rPr>
              <a:t>Mixed economies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400" dirty="0">
                <a:latin typeface="Century Gothic" panose="020B0502020202020204" pitchFamily="34" charset="0"/>
              </a:rPr>
              <a:t>Regionalization</a:t>
            </a:r>
          </a:p>
          <a:p>
            <a:pPr marL="823500" indent="-571500">
              <a:buFont typeface="Wingdings" pitchFamily="2" charset="2"/>
              <a:buChar char="Ø"/>
              <a:defRPr/>
            </a:pPr>
            <a:r>
              <a:rPr lang="en-GB" sz="2200" dirty="0">
                <a:latin typeface="Century Gothic" panose="020B0502020202020204" pitchFamily="34" charset="0"/>
              </a:rPr>
              <a:t>The EU and </a:t>
            </a:r>
            <a:r>
              <a:rPr lang="en-GB" sz="2200" dirty="0" err="1">
                <a:latin typeface="Century Gothic" panose="020B0502020202020204" pitchFamily="34" charset="0"/>
              </a:rPr>
              <a:t>eurozone</a:t>
            </a:r>
            <a:endParaRPr lang="en-GB" sz="2200" dirty="0">
              <a:latin typeface="Century Gothic" panose="020B0502020202020204" pitchFamily="34" charset="0"/>
            </a:endParaRP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400" dirty="0">
                <a:latin typeface="Century Gothic" panose="020B0502020202020204" pitchFamily="34" charset="0"/>
              </a:rPr>
              <a:t>Challenges and responsibilities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400" dirty="0">
                <a:latin typeface="Century Gothic" panose="020B0502020202020204" pitchFamily="34" charset="0"/>
              </a:rPr>
              <a:t>Conclusions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7869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611560" y="190381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Circular flows in the economy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97"/>
          <a:stretch/>
        </p:blipFill>
        <p:spPr bwMode="auto">
          <a:xfrm>
            <a:off x="2305050" y="1175026"/>
            <a:ext cx="4859238" cy="45203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90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055380" cy="1400530"/>
          </a:xfrm>
        </p:spPr>
        <p:txBody>
          <a:bodyPr>
            <a:normAutofit/>
          </a:bodyPr>
          <a:lstStyle/>
          <a:p>
            <a:r>
              <a:rPr lang="en-GB" sz="3600" dirty="0"/>
              <a:t>GNI and GDP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12776"/>
            <a:ext cx="7416824" cy="4195481"/>
          </a:xfrm>
        </p:spPr>
        <p:txBody>
          <a:bodyPr>
            <a:normAutofit fontScale="25000" lnSpcReduction="20000"/>
          </a:bodyPr>
          <a:lstStyle/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Gross national income (GNI) </a:t>
            </a:r>
            <a:r>
              <a:rPr lang="en-GB" sz="8000" dirty="0">
                <a:latin typeface="Century Gothic" panose="020B0502020202020204" pitchFamily="34" charset="0"/>
                <a:cs typeface="Arial" panose="020B0604020202020204" pitchFamily="34" charset="0"/>
              </a:rPr>
              <a:t>is the total income from products and services produced by a national economy (includes residents’ foreign investments)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Gross domestic product (GDP) </a:t>
            </a:r>
            <a:r>
              <a:rPr lang="en-GB" sz="8000" dirty="0">
                <a:latin typeface="Century Gothic" panose="020B0502020202020204" pitchFamily="34" charset="0"/>
                <a:cs typeface="Arial" panose="020B0604020202020204" pitchFamily="34" charset="0"/>
              </a:rPr>
              <a:t>is the total value of economic activity in a country, including both domestic and foreign producers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GDP or GNI per capita </a:t>
            </a:r>
            <a:r>
              <a:rPr lang="en-GB" sz="8000" dirty="0">
                <a:latin typeface="Century Gothic" panose="020B0502020202020204" pitchFamily="34" charset="0"/>
                <a:cs typeface="Arial" panose="020B0604020202020204" pitchFamily="34" charset="0"/>
              </a:rPr>
              <a:t>(per head) takes population into account; represents an average in the country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dirty="0">
                <a:latin typeface="Century Gothic" panose="020B0502020202020204" pitchFamily="34" charset="0"/>
                <a:cs typeface="Arial" panose="020B0604020202020204" pitchFamily="34" charset="0"/>
              </a:rPr>
              <a:t>Huge differences between  developed and developing countries: US GNI per capita = over $53,000; India’s GNI per capita = $5,000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7200" dirty="0">
                <a:latin typeface="Century Gothic" panose="020B0502020202020204" pitchFamily="34" charset="0"/>
                <a:cs typeface="Arial" panose="020B0604020202020204" pitchFamily="34" charset="0"/>
              </a:rPr>
              <a:t>Calculation based on </a:t>
            </a:r>
            <a:r>
              <a:rPr lang="en-GB" sz="72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PPP</a:t>
            </a:r>
            <a:r>
              <a:rPr lang="en-GB" sz="7200" dirty="0">
                <a:latin typeface="Century Gothic" panose="020B0502020202020204" pitchFamily="34" charset="0"/>
                <a:cs typeface="Arial" panose="020B0604020202020204" pitchFamily="34" charset="0"/>
              </a:rPr>
              <a:t> (purchasing power parity), which is the equivalent that could be bought in the US with US$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009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/>
              <a:t>Economic growth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556792"/>
            <a:ext cx="6912768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Economic growth </a:t>
            </a:r>
            <a:r>
              <a:rPr lang="en-GB" dirty="0">
                <a:latin typeface="Century Gothic" panose="020B0502020202020204" pitchFamily="34" charset="0"/>
              </a:rPr>
              <a:t>is a country’s increase in national income over time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Affected by capital investment and technological innovation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High growth rates are associated with rapid industrialization, e.g. China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Slower growth in mature economies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What about economic downturn?</a:t>
            </a:r>
          </a:p>
          <a:p>
            <a:pPr marL="537750" indent="-285750">
              <a:defRPr/>
            </a:pPr>
            <a:r>
              <a:rPr lang="en-GB" sz="2400" dirty="0">
                <a:latin typeface="Century Gothic" panose="020B0502020202020204" pitchFamily="34" charset="0"/>
              </a:rPr>
              <a:t> </a:t>
            </a: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Recession</a:t>
            </a:r>
            <a:r>
              <a:rPr lang="en-GB" sz="1800" b="1" dirty="0">
                <a:solidFill>
                  <a:srgbClr val="FF0000"/>
                </a:solidFill>
                <a:latin typeface="Century Gothic" panose="020B0502020202020204" pitchFamily="34" charset="0"/>
              </a:rPr>
              <a:t> </a:t>
            </a:r>
            <a:r>
              <a:rPr lang="en-GB" sz="1800" dirty="0">
                <a:latin typeface="Century Gothic" panose="020B0502020202020204" pitchFamily="34" charset="0"/>
              </a:rPr>
              <a:t>– negative economic growth</a:t>
            </a:r>
          </a:p>
          <a:p>
            <a:pPr marL="537750" indent="-285750">
              <a:defRPr/>
            </a:pPr>
            <a:r>
              <a:rPr lang="en-GB" sz="1800" b="1" dirty="0">
                <a:solidFill>
                  <a:srgbClr val="FF0000"/>
                </a:solidFill>
                <a:latin typeface="Century Gothic" panose="020B0502020202020204" pitchFamily="34" charset="0"/>
              </a:rPr>
              <a:t> </a:t>
            </a:r>
            <a:r>
              <a:rPr lang="en-GB" sz="18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Depression</a:t>
            </a:r>
            <a:r>
              <a:rPr lang="en-GB" sz="1800" b="1" dirty="0">
                <a:solidFill>
                  <a:srgbClr val="FF0000"/>
                </a:solidFill>
                <a:latin typeface="Century Gothic" panose="020B0502020202020204" pitchFamily="34" charset="0"/>
              </a:rPr>
              <a:t> </a:t>
            </a:r>
            <a:r>
              <a:rPr lang="en-GB" sz="1800" dirty="0">
                <a:latin typeface="Century Gothic" panose="020B0502020202020204" pitchFamily="34" charset="0"/>
              </a:rPr>
              <a:t>– contraction of an economy by one-tenth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156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3333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dirty="0"/>
              <a:t>Inequality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268760"/>
            <a:ext cx="7272808" cy="4752528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Inequality</a:t>
            </a:r>
            <a:r>
              <a:rPr lang="en-GB" dirty="0"/>
              <a:t> is the difference in wealth and income between the richest and poorest 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dirty="0" smtClean="0"/>
              <a:t>Another </a:t>
            </a:r>
            <a:r>
              <a:rPr lang="en-GB" dirty="0"/>
              <a:t>measure is the share of income going to those at the top: the top 1% and top 10%</a:t>
            </a:r>
          </a:p>
          <a:p>
            <a:pPr lvl="1">
              <a:spcAft>
                <a:spcPts val="600"/>
              </a:spcAft>
            </a:pPr>
            <a:r>
              <a:rPr lang="en-GB" sz="16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Top-income data </a:t>
            </a:r>
            <a:r>
              <a:rPr lang="en-GB" sz="1600" dirty="0"/>
              <a:t>give an indication of power wielded by those at the top</a:t>
            </a:r>
          </a:p>
          <a:p>
            <a:pPr>
              <a:spcAft>
                <a:spcPts val="600"/>
              </a:spcAft>
              <a:buFont typeface="Courier New" pitchFamily="49" charset="0"/>
              <a:buChar char="o"/>
            </a:pPr>
            <a:r>
              <a:rPr lang="en-GB" dirty="0"/>
              <a:t>Research shows high inequality affects the sustainability of economic growth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396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dirty="0"/>
              <a:t>Unemployment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556792"/>
            <a:ext cx="7056784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Unemployment</a:t>
            </a:r>
            <a:r>
              <a:rPr lang="en-GB" dirty="0">
                <a:latin typeface="Century Gothic" panose="020B0502020202020204" pitchFamily="34" charset="0"/>
              </a:rPr>
              <a:t> is the percentage of people in the country willing to work but without jobs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Factors affecting unemployment</a:t>
            </a:r>
          </a:p>
          <a:p>
            <a:pPr marL="537750" indent="-285750">
              <a:defRPr/>
            </a:pPr>
            <a:r>
              <a:rPr lang="en-GB" sz="1800" dirty="0">
                <a:latin typeface="Century Gothic" panose="020B0502020202020204" pitchFamily="34" charset="0"/>
              </a:rPr>
              <a:t>Globalization, which can see low-skilled jobs move from high-cost to low-cost economies</a:t>
            </a:r>
          </a:p>
          <a:p>
            <a:pPr marL="537750" indent="-285750">
              <a:defRPr/>
            </a:pPr>
            <a:r>
              <a:rPr lang="en-GB" sz="1800" dirty="0">
                <a:latin typeface="Century Gothic" panose="020B0502020202020204" pitchFamily="34" charset="0"/>
              </a:rPr>
              <a:t>Changing technology</a:t>
            </a:r>
          </a:p>
          <a:p>
            <a:pPr marL="537750" indent="-285750">
              <a:defRPr/>
            </a:pPr>
            <a:r>
              <a:rPr lang="en-GB" sz="1800" dirty="0">
                <a:latin typeface="Century Gothic" panose="020B0502020202020204" pitchFamily="34" charset="0"/>
              </a:rPr>
              <a:t>Government policies which can encourage (or discourage) innovation and start-ups 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Long-term unemployment is a concern of governments, and can involve increased public spending on welfare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73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Inflation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84784"/>
            <a:ext cx="7183634" cy="4195481"/>
          </a:xfrm>
        </p:spPr>
        <p:txBody>
          <a:bodyPr>
            <a:noAutofit/>
          </a:bodyPr>
          <a:lstStyle/>
          <a:p>
            <a:pPr marL="285750" indent="-285750">
              <a:spcBef>
                <a:spcPts val="600"/>
              </a:spcBef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Inflation</a:t>
            </a:r>
            <a:r>
              <a:rPr lang="en-GB" b="1" dirty="0"/>
              <a:t> </a:t>
            </a:r>
            <a:r>
              <a:rPr lang="en-GB" dirty="0"/>
              <a:t>is the continuing general rise in prices in the economy</a:t>
            </a:r>
          </a:p>
          <a:p>
            <a:pPr marL="285750" indent="-285750">
              <a:spcBef>
                <a:spcPts val="600"/>
              </a:spcBef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Deflation</a:t>
            </a:r>
            <a:r>
              <a:rPr lang="en-GB" dirty="0"/>
              <a:t> is its opposite – a general fall in prices</a:t>
            </a:r>
          </a:p>
          <a:p>
            <a:pPr marL="285750" indent="-285750">
              <a:spcBef>
                <a:spcPts val="600"/>
              </a:spcBef>
              <a:buFont typeface="Courier New" pitchFamily="49" charset="0"/>
              <a:buChar char="o"/>
              <a:defRPr/>
            </a:pPr>
            <a:r>
              <a:rPr lang="en-GB" dirty="0"/>
              <a:t>The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consumer price index (CPI) </a:t>
            </a:r>
            <a:r>
              <a:rPr lang="en-GB" dirty="0"/>
              <a:t>for each country is its measure of inflation</a:t>
            </a:r>
          </a:p>
          <a:p>
            <a:pPr marL="285750" indent="-285750">
              <a:spcBef>
                <a:spcPts val="600"/>
              </a:spcBef>
              <a:buFont typeface="Courier New" pitchFamily="49" charset="0"/>
              <a:buChar char="o"/>
              <a:defRPr/>
            </a:pPr>
            <a:r>
              <a:rPr lang="en-GB" dirty="0"/>
              <a:t>Causes of inflation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/>
              <a:t>Demand-pull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/>
              <a:t>Cost-push</a:t>
            </a:r>
          </a:p>
          <a:p>
            <a:pPr marL="285750" indent="-285750">
              <a:spcBef>
                <a:spcPts val="600"/>
              </a:spcBef>
              <a:buFont typeface="Courier New" pitchFamily="49" charset="0"/>
              <a:buChar char="o"/>
              <a:defRPr/>
            </a:pPr>
            <a:r>
              <a:rPr lang="en-GB" dirty="0"/>
              <a:t>Why is high inflation detrimental?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/>
              <a:t>A country’s goods are less competitive in global markets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/>
              <a:t>The country looks unattractive to investors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/>
              <a:t>Resulting high interest rates can depress demand</a:t>
            </a:r>
          </a:p>
        </p:txBody>
      </p:sp>
    </p:spTree>
    <p:extLst>
      <p:ext uri="{BB962C8B-B14F-4D97-AF65-F5344CB8AC3E}">
        <p14:creationId xmlns:p14="http://schemas.microsoft.com/office/powerpoint/2010/main" val="1716572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Balance of payments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556792"/>
            <a:ext cx="7031354" cy="4195481"/>
          </a:xfrm>
        </p:spPr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Balance of payments </a:t>
            </a:r>
            <a:r>
              <a:rPr lang="en-GB" dirty="0">
                <a:latin typeface="Century Gothic" panose="020B0502020202020204" pitchFamily="34" charset="0"/>
              </a:rPr>
              <a:t>is the credit and debit transactions between a country’s residents and other countries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The </a:t>
            </a: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current account </a:t>
            </a:r>
            <a:r>
              <a:rPr lang="en-GB" dirty="0">
                <a:latin typeface="Century Gothic" panose="020B0502020202020204" pitchFamily="34" charset="0"/>
              </a:rPr>
              <a:t>focuses on trade in goods and services</a:t>
            </a:r>
          </a:p>
          <a:p>
            <a:pPr marL="537750" indent="-285750">
              <a:defRPr/>
            </a:pPr>
            <a:r>
              <a:rPr lang="en-GB" sz="1800" dirty="0">
                <a:latin typeface="Century Gothic" panose="020B0502020202020204" pitchFamily="34" charset="0"/>
              </a:rPr>
              <a:t>A current  account surplus means that the country exports more than it imports (example: China)</a:t>
            </a:r>
          </a:p>
          <a:p>
            <a:pPr marL="537750" indent="-285750">
              <a:defRPr/>
            </a:pPr>
            <a:r>
              <a:rPr lang="en-GB" sz="1800" dirty="0">
                <a:latin typeface="Century Gothic" panose="020B0502020202020204" pitchFamily="34" charset="0"/>
              </a:rPr>
              <a:t>A current account deficit means that the country imports more than it exports (example: the US)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Trade deficits have grown markedly in some countries, such as the US, reflecting high costs of domestic production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9311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3974" y="332656"/>
            <a:ext cx="7055380" cy="1400530"/>
          </a:xfrm>
        </p:spPr>
        <p:txBody>
          <a:bodyPr/>
          <a:lstStyle/>
          <a:p>
            <a:r>
              <a:rPr lang="en-GB" sz="3600" dirty="0"/>
              <a:t>Governance and the economy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700808"/>
            <a:ext cx="7056784" cy="4195481"/>
          </a:xfrm>
        </p:spPr>
        <p:txBody>
          <a:bodyPr>
            <a:normAutofit/>
          </a:bodyPr>
          <a:lstStyle/>
          <a:p>
            <a:pPr marL="285750" indent="-285750"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Governments seek economic growth, low unemployment and low inflation</a:t>
            </a:r>
          </a:p>
          <a:p>
            <a:pPr marL="285750" indent="-285750"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Monetary policy </a:t>
            </a:r>
            <a:r>
              <a:rPr lang="en-GB" dirty="0">
                <a:latin typeface="Century Gothic" panose="020B0502020202020204" pitchFamily="34" charset="0"/>
              </a:rPr>
              <a:t>– policies for determining the amount of money in supply, exchange rates and interest rates</a:t>
            </a:r>
          </a:p>
          <a:p>
            <a:pPr marL="285750" indent="-285750">
              <a:lnSpc>
                <a:spcPct val="120000"/>
              </a:lnSpc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Fiscal policy </a:t>
            </a:r>
            <a:r>
              <a:rPr lang="en-GB" dirty="0">
                <a:latin typeface="Century Gothic" panose="020B0502020202020204" pitchFamily="34" charset="0"/>
              </a:rPr>
              <a:t>– budgetary policies for balancing public spending with income from taxation and other revenues</a:t>
            </a:r>
          </a:p>
          <a:p>
            <a:pPr marL="285750" indent="-285750"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Governments raise money </a:t>
            </a:r>
            <a:r>
              <a:rPr lang="en-GB" dirty="0" smtClean="0">
                <a:latin typeface="Century Gothic" panose="020B0502020202020204" pitchFamily="34" charset="0"/>
              </a:rPr>
              <a:t>from:</a:t>
            </a:r>
            <a:endParaRPr lang="en-GB" dirty="0">
              <a:latin typeface="Century Gothic" panose="020B0502020202020204" pitchFamily="34" charset="0"/>
            </a:endParaRPr>
          </a:p>
          <a:p>
            <a:pPr marL="537750" indent="-285750">
              <a:spcBef>
                <a:spcPts val="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Direct taxation, such as income tax and corporation tax</a:t>
            </a:r>
          </a:p>
          <a:p>
            <a:pPr marL="537750" indent="-285750">
              <a:spcBef>
                <a:spcPts val="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Indirect taxation, such as VAT, consumption tax</a:t>
            </a:r>
          </a:p>
          <a:p>
            <a:pPr marL="537750" indent="-285750">
              <a:spcBef>
                <a:spcPts val="0"/>
              </a:spcBef>
              <a:defRPr/>
            </a:pPr>
            <a:r>
              <a:rPr lang="en-GB" sz="1800" dirty="0">
                <a:latin typeface="Century Gothic" panose="020B0502020202020204" pitchFamily="34" charset="0"/>
              </a:rPr>
              <a:t>Social contributions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835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Balancing the budget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484784"/>
            <a:ext cx="7488832" cy="4195481"/>
          </a:xfrm>
        </p:spPr>
        <p:txBody>
          <a:bodyPr>
            <a:normAutofit fontScale="25000" lnSpcReduction="2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National debt </a:t>
            </a:r>
            <a:r>
              <a:rPr lang="en-GB" sz="8000" dirty="0">
                <a:latin typeface="Century Gothic" panose="020B0502020202020204" pitchFamily="34" charset="0"/>
              </a:rPr>
              <a:t>is the total debt accumulated over the years, usually shown as a % of GDP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8000" dirty="0">
                <a:latin typeface="Century Gothic" panose="020B0502020202020204" pitchFamily="34" charset="0"/>
              </a:rPr>
              <a:t>The national </a:t>
            </a: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budget balance </a:t>
            </a:r>
            <a:r>
              <a:rPr lang="en-GB" sz="8000" dirty="0">
                <a:latin typeface="Century Gothic" panose="020B0502020202020204" pitchFamily="34" charset="0"/>
              </a:rPr>
              <a:t>is the extent to which public spending is balanced by receipts in any given year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Budget deficits </a:t>
            </a:r>
            <a:r>
              <a:rPr lang="en-GB" sz="8000" dirty="0">
                <a:latin typeface="Century Gothic" panose="020B0502020202020204" pitchFamily="34" charset="0"/>
              </a:rPr>
              <a:t>are common, especially during an economic downturn, due to these factors…</a:t>
            </a:r>
          </a:p>
          <a:p>
            <a:pPr marL="537750" indent="-285750">
              <a:defRPr/>
            </a:pPr>
            <a:r>
              <a:rPr lang="en-GB" sz="7200" dirty="0">
                <a:latin typeface="Century Gothic" panose="020B0502020202020204" pitchFamily="34" charset="0"/>
              </a:rPr>
              <a:t>Falling incomes lead to falling tax receipts</a:t>
            </a:r>
          </a:p>
          <a:p>
            <a:pPr marL="537750" indent="-285750">
              <a:defRPr/>
            </a:pPr>
            <a:r>
              <a:rPr lang="en-GB" sz="7200" dirty="0">
                <a:latin typeface="Century Gothic" panose="020B0502020202020204" pitchFamily="34" charset="0"/>
              </a:rPr>
              <a:t>High unemployment leads to more spending on welfare payments</a:t>
            </a:r>
          </a:p>
          <a:p>
            <a:pPr marL="537750" indent="-285750">
              <a:defRPr/>
            </a:pPr>
            <a:r>
              <a:rPr lang="en-GB" sz="7200" dirty="0">
                <a:latin typeface="Century Gothic" panose="020B0502020202020204" pitchFamily="34" charset="0"/>
              </a:rPr>
              <a:t>Governments sometimes provide funding to ailing businesses</a:t>
            </a:r>
          </a:p>
          <a:p>
            <a:pPr marL="537750" indent="-285750">
              <a:defRPr/>
            </a:pPr>
            <a:r>
              <a:rPr lang="en-GB" sz="7200" dirty="0">
                <a:latin typeface="Century Gothic" panose="020B0502020202020204" pitchFamily="34" charset="0"/>
              </a:rPr>
              <a:t>Governments also use stimulus measures to encourage consumers to </a:t>
            </a:r>
            <a:r>
              <a:rPr lang="en-GB" sz="7200" dirty="0" smtClean="0">
                <a:latin typeface="Century Gothic" panose="020B0502020202020204" pitchFamily="34" charset="0"/>
              </a:rPr>
              <a:t>spend</a:t>
            </a:r>
            <a:endParaRPr lang="en-GB" sz="7200" dirty="0">
              <a:latin typeface="Century Gothic" panose="020B0502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696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240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23528" y="152400"/>
            <a:ext cx="69488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National economic systems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58776"/>
            <a:ext cx="6624736" cy="4976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5947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Market economies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556792"/>
            <a:ext cx="7128792" cy="4195481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Liberal market model</a:t>
            </a:r>
          </a:p>
          <a:p>
            <a:pPr marL="537750" indent="-285750">
              <a:defRPr/>
            </a:pPr>
            <a:r>
              <a:rPr lang="en-GB" sz="19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Laissez-faire capitalism </a:t>
            </a:r>
            <a:r>
              <a:rPr lang="en-GB" sz="1900" dirty="0"/>
              <a:t>– individual freedom to carry out enterprise activities with minimum of state interference</a:t>
            </a:r>
          </a:p>
          <a:p>
            <a:pPr marL="537750" indent="-285750">
              <a:defRPr/>
            </a:pPr>
            <a:r>
              <a:rPr lang="en-GB" sz="1900" dirty="0"/>
              <a:t>Notion of the ‘invisible hand’ guiding the economy, but a need for regulation, e.g. to curb monopolists</a:t>
            </a:r>
          </a:p>
          <a:p>
            <a:pPr marL="537750" indent="-285750">
              <a:defRPr/>
            </a:pPr>
            <a:r>
              <a:rPr lang="en-GB" sz="1900" dirty="0"/>
              <a:t>Current concern over the model’s sustainability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Social market model</a:t>
            </a:r>
          </a:p>
          <a:p>
            <a:pPr marL="537750" indent="-285750">
              <a:defRPr/>
            </a:pPr>
            <a:r>
              <a:rPr lang="en-GB" sz="1900" dirty="0"/>
              <a:t>Social justice dimension, including social welfare programmes</a:t>
            </a:r>
          </a:p>
          <a:p>
            <a:pPr marL="537750" indent="-285750">
              <a:defRPr/>
            </a:pPr>
            <a:r>
              <a:rPr lang="en-GB" sz="1900" dirty="0"/>
              <a:t>Extensive state ownership</a:t>
            </a:r>
          </a:p>
          <a:p>
            <a:pPr marL="537750" indent="-285750">
              <a:defRPr/>
            </a:pPr>
            <a:r>
              <a:rPr lang="en-GB" sz="1900" dirty="0"/>
              <a:t>High human development rankings, but high costs for business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655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Asian capitalist systems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556792"/>
            <a:ext cx="7200800" cy="4267489"/>
          </a:xfrm>
        </p:spPr>
        <p:txBody>
          <a:bodyPr>
            <a:normAutofit/>
          </a:bodyPr>
          <a:lstStyle/>
          <a:p>
            <a:pPr marL="285750" indent="-285750"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dirty="0" smtClean="0">
                <a:latin typeface="Century Gothic" panose="020B0502020202020204" pitchFamily="34" charset="0"/>
              </a:rPr>
              <a:t>Industrialization </a:t>
            </a:r>
            <a:r>
              <a:rPr lang="en-GB" dirty="0">
                <a:latin typeface="Century Gothic" panose="020B0502020202020204" pitchFamily="34" charset="0"/>
              </a:rPr>
              <a:t>in the 1970s and 80s</a:t>
            </a:r>
          </a:p>
          <a:p>
            <a:pPr marL="285750" indent="-285750"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dirty="0">
                <a:latin typeface="Century Gothic" panose="020B0502020202020204" pitchFamily="34" charset="0"/>
              </a:rPr>
              <a:t>State-guided industrialization, through industrial policy </a:t>
            </a:r>
          </a:p>
          <a:p>
            <a:pPr marL="285750" indent="-285750"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dirty="0" smtClean="0">
                <a:latin typeface="Century Gothic" panose="020B0502020202020204" pitchFamily="34" charset="0"/>
              </a:rPr>
              <a:t>Asian </a:t>
            </a:r>
            <a:r>
              <a:rPr lang="en-GB" dirty="0">
                <a:latin typeface="Century Gothic" panose="020B0502020202020204" pitchFamily="34" charset="0"/>
              </a:rPr>
              <a:t>cultural heritage emphasizes the role of the family</a:t>
            </a:r>
          </a:p>
          <a:p>
            <a:pPr marL="537750" indent="-285750">
              <a:spcBef>
                <a:spcPts val="0"/>
              </a:spcBef>
              <a:defRPr/>
            </a:pPr>
            <a:r>
              <a:rPr lang="en-GB" sz="1800" dirty="0" smtClean="0">
                <a:latin typeface="Century Gothic" panose="020B0502020202020204" pitchFamily="34" charset="0"/>
              </a:rPr>
              <a:t>Family firms in South Korea</a:t>
            </a:r>
          </a:p>
          <a:p>
            <a:pPr marL="537750" indent="-285750">
              <a:spcBef>
                <a:spcPts val="0"/>
              </a:spcBef>
              <a:defRPr/>
            </a:pPr>
            <a:r>
              <a:rPr lang="en-GB" sz="1800" dirty="0" smtClean="0">
                <a:latin typeface="Century Gothic" panose="020B0502020202020204" pitchFamily="34" charset="0"/>
              </a:rPr>
              <a:t>Company seen as quasi-family in Japan</a:t>
            </a:r>
          </a:p>
          <a:p>
            <a:pPr marL="285750" indent="-285750">
              <a:spcBef>
                <a:spcPts val="0"/>
              </a:spcBef>
              <a:buFont typeface="Courier New" pitchFamily="49" charset="0"/>
              <a:buChar char="o"/>
              <a:defRPr/>
            </a:pPr>
            <a:r>
              <a:rPr lang="en-GB" dirty="0" smtClean="0">
                <a:latin typeface="Century Gothic" panose="020B0502020202020204" pitchFamily="34" charset="0"/>
              </a:rPr>
              <a:t>Asian firms have undergone restructuring with globalization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904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Mixed economies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556792"/>
            <a:ext cx="6983924" cy="4195481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dirty="0">
                <a:latin typeface="Century Gothic" panose="020B0502020202020204" pitchFamily="34" charset="0"/>
              </a:rPr>
              <a:t>Capitalist elements, but with institutional structures similar to state-planned economies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China:</a:t>
            </a:r>
            <a:endParaRPr lang="en-GB" sz="2200" b="1" dirty="0">
              <a:solidFill>
                <a:schemeClr val="bg2">
                  <a:lumMod val="40000"/>
                  <a:lumOff val="60000"/>
                </a:schemeClr>
              </a:solidFill>
              <a:latin typeface="Century Gothic" panose="020B0502020202020204" pitchFamily="34" charset="0"/>
            </a:endParaRPr>
          </a:p>
          <a:p>
            <a:pPr marL="537750" indent="-285750">
              <a:defRPr/>
            </a:pPr>
            <a:r>
              <a:rPr lang="en-GB" sz="1900" dirty="0">
                <a:latin typeface="Century Gothic" panose="020B0502020202020204" pitchFamily="34" charset="0"/>
              </a:rPr>
              <a:t>Two-systems model: capitalist reforms in the economic system, but the political system controlled by the communist party</a:t>
            </a:r>
          </a:p>
          <a:p>
            <a:pPr marL="537750" indent="-285750">
              <a:defRPr/>
            </a:pPr>
            <a:r>
              <a:rPr lang="en-GB" sz="1900" dirty="0">
                <a:latin typeface="Century Gothic" panose="020B0502020202020204" pitchFamily="34" charset="0"/>
              </a:rPr>
              <a:t>Lack of transparency and a weak legal system are impediments to further reforms</a:t>
            </a:r>
          </a:p>
          <a:p>
            <a:pPr marL="285750" indent="-285750">
              <a:buFont typeface="Courier New" pitchFamily="49" charset="0"/>
              <a:buChar char="o"/>
              <a:defRPr/>
            </a:pPr>
            <a:r>
              <a:rPr lang="en-GB" sz="2200" b="1" dirty="0" smtClean="0">
                <a:solidFill>
                  <a:schemeClr val="bg2">
                    <a:lumMod val="40000"/>
                    <a:lumOff val="60000"/>
                  </a:schemeClr>
                </a:solidFill>
                <a:latin typeface="Century Gothic" panose="020B0502020202020204" pitchFamily="34" charset="0"/>
              </a:rPr>
              <a:t>India:</a:t>
            </a:r>
            <a:endParaRPr lang="en-GB" sz="2200" b="1" dirty="0">
              <a:solidFill>
                <a:schemeClr val="bg2">
                  <a:lumMod val="40000"/>
                  <a:lumOff val="60000"/>
                </a:schemeClr>
              </a:solidFill>
              <a:latin typeface="Century Gothic" panose="020B0502020202020204" pitchFamily="34" charset="0"/>
            </a:endParaRPr>
          </a:p>
          <a:p>
            <a:pPr marL="537750" indent="-285750">
              <a:defRPr/>
            </a:pPr>
            <a:r>
              <a:rPr lang="en-GB" sz="1900" dirty="0">
                <a:latin typeface="Century Gothic" panose="020B0502020202020204" pitchFamily="34" charset="0"/>
              </a:rPr>
              <a:t>Considerable economic freedom and democratic political system</a:t>
            </a:r>
          </a:p>
          <a:p>
            <a:pPr marL="537750" indent="-285750">
              <a:defRPr/>
            </a:pPr>
            <a:r>
              <a:rPr lang="en-GB" sz="1900" dirty="0">
                <a:latin typeface="Century Gothic" panose="020B0502020202020204" pitchFamily="34" charset="0"/>
              </a:rPr>
              <a:t>Socialist, strong-state tradition, but now more liberal</a:t>
            </a:r>
          </a:p>
          <a:p>
            <a:pPr marL="537750" indent="-285750">
              <a:defRPr/>
            </a:pPr>
            <a:r>
              <a:rPr lang="en-GB" sz="1900" dirty="0">
                <a:latin typeface="Century Gothic" panose="020B0502020202020204" pitchFamily="34" charset="0"/>
              </a:rPr>
              <a:t>Gradual opening up to FDI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491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EU: where is it going?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84784"/>
            <a:ext cx="6923112" cy="4464497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en-GB" dirty="0"/>
              <a:t>Enlargement has been at the heart of the EU, but stalled as internal tensions have grown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Application of Turkey, which is veering towards authoritarian government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Authoritarian tendencies in Hungary, a concern for EU democratic values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Referendum in the UK in 2016 – voted to leave the EU – Brexit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Brexit terms and protracted negotiations cast shadow over EU. Will others follow?</a:t>
            </a:r>
          </a:p>
        </p:txBody>
      </p:sp>
    </p:spTree>
    <p:extLst>
      <p:ext uri="{BB962C8B-B14F-4D97-AF65-F5344CB8AC3E}">
        <p14:creationId xmlns:p14="http://schemas.microsoft.com/office/powerpoint/2010/main" val="115779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055380" cy="1400530"/>
          </a:xfrm>
        </p:spPr>
        <p:txBody>
          <a:bodyPr/>
          <a:lstStyle/>
          <a:p>
            <a:r>
              <a:rPr lang="en-GB" sz="3600" dirty="0"/>
              <a:t>Challenges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628800"/>
            <a:ext cx="6984776" cy="4195481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en-GB" dirty="0">
                <a:latin typeface="Century Gothic" panose="020B0502020202020204" pitchFamily="34" charset="0"/>
              </a:rPr>
              <a:t>Economies look to international as well as domestic firms to propel economic growth</a:t>
            </a:r>
          </a:p>
          <a:p>
            <a:pPr>
              <a:buFont typeface="Courier New" pitchFamily="49" charset="0"/>
              <a:buChar char="o"/>
            </a:pPr>
            <a:r>
              <a:rPr lang="en-GB" dirty="0">
                <a:latin typeface="Century Gothic" panose="020B0502020202020204" pitchFamily="34" charset="0"/>
              </a:rPr>
              <a:t>MNEs</a:t>
            </a:r>
            <a:r>
              <a:rPr lang="en-GB" dirty="0" smtClean="0">
                <a:latin typeface="Century Gothic" panose="020B0502020202020204" pitchFamily="34" charset="0"/>
              </a:rPr>
              <a:t>’ </a:t>
            </a:r>
            <a:r>
              <a:rPr lang="en-GB" dirty="0">
                <a:latin typeface="Century Gothic" panose="020B0502020202020204" pitchFamily="34" charset="0"/>
              </a:rPr>
              <a:t>global strategies seek location advantages in developing economies: Profit-seeking, but what are the impacts on host economies?</a:t>
            </a:r>
          </a:p>
          <a:p>
            <a:pPr>
              <a:buFont typeface="Courier New" pitchFamily="49" charset="0"/>
              <a:buChar char="o"/>
            </a:pPr>
            <a:r>
              <a:rPr lang="en-GB" dirty="0">
                <a:latin typeface="Century Gothic" panose="020B0502020202020204" pitchFamily="34" charset="0"/>
              </a:rPr>
              <a:t>Challenge of promoting inclusive growth, benefiting all in society</a:t>
            </a:r>
          </a:p>
          <a:p>
            <a:pPr>
              <a:buFont typeface="Courier New" pitchFamily="49" charset="0"/>
              <a:buChar char="o"/>
            </a:pPr>
            <a:r>
              <a:rPr lang="en-GB" dirty="0">
                <a:latin typeface="Century Gothic" panose="020B0502020202020204" pitchFamily="34" charset="0"/>
              </a:rPr>
              <a:t>MNEs are challenged to look to the broader picture of stakeholders when taking investment decision</a:t>
            </a:r>
          </a:p>
        </p:txBody>
      </p:sp>
    </p:spTree>
    <p:extLst>
      <p:ext uri="{BB962C8B-B14F-4D97-AF65-F5344CB8AC3E}">
        <p14:creationId xmlns:p14="http://schemas.microsoft.com/office/powerpoint/2010/main" val="3536629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/>
          <a:lstStyle/>
          <a:p>
            <a:r>
              <a:rPr lang="en-GB" sz="3600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772816"/>
            <a:ext cx="6984776" cy="4195481"/>
          </a:xfrm>
        </p:spPr>
        <p:txBody>
          <a:bodyPr>
            <a:normAutofit/>
          </a:bodyPr>
          <a:lstStyle/>
          <a:p>
            <a:pPr>
              <a:buFont typeface="Courier New" pitchFamily="49" charset="0"/>
              <a:buChar char="o"/>
            </a:pPr>
            <a:r>
              <a:rPr lang="en-GB" dirty="0"/>
              <a:t>Expansion of markets and globalized production touch ever more countries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Governments, societies and companies stand to gain, but there are risks inherent in globalized markets, notably global finance</a:t>
            </a:r>
          </a:p>
          <a:p>
            <a:pPr>
              <a:buFont typeface="Courier New" pitchFamily="49" charset="0"/>
              <a:buChar char="o"/>
            </a:pPr>
            <a:r>
              <a:rPr lang="en-GB" dirty="0"/>
              <a:t>State-centred economic models contrast with more market-oriented models: the need to balance social values and market forces</a:t>
            </a:r>
          </a:p>
        </p:txBody>
      </p:sp>
    </p:spTree>
    <p:extLst>
      <p:ext uri="{BB962C8B-B14F-4D97-AF65-F5344CB8AC3E}">
        <p14:creationId xmlns:p14="http://schemas.microsoft.com/office/powerpoint/2010/main" val="25395787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317</TotalTime>
  <Words>1040</Words>
  <Application>Microsoft Office PowerPoint</Application>
  <PresentationFormat>On-screen Show (4:3)</PresentationFormat>
  <Paragraphs>114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Ion</vt:lpstr>
      <vt:lpstr>Economic Indicators, National Economic Systems and Instruments of Trade Protection</vt:lpstr>
      <vt:lpstr>Summary of contents</vt:lpstr>
      <vt:lpstr>PowerPoint Presentation</vt:lpstr>
      <vt:lpstr>GNI and GDP</vt:lpstr>
      <vt:lpstr>Economic growth</vt:lpstr>
      <vt:lpstr>Inequality</vt:lpstr>
      <vt:lpstr>Unemployment</vt:lpstr>
      <vt:lpstr>Inflation</vt:lpstr>
      <vt:lpstr>Balance of payments</vt:lpstr>
      <vt:lpstr>Governance and the economy</vt:lpstr>
      <vt:lpstr>Balancing the budget</vt:lpstr>
      <vt:lpstr>PowerPoint Presentation</vt:lpstr>
      <vt:lpstr>Market economies</vt:lpstr>
      <vt:lpstr>Asian capitalist systems</vt:lpstr>
      <vt:lpstr>Mixed economies</vt:lpstr>
      <vt:lpstr>The EU: where is it going?</vt:lpstr>
      <vt:lpstr>Challenges and responsibilities</vt:lpstr>
      <vt:lpstr>Conclusions</vt:lpstr>
    </vt:vector>
  </TitlesOfParts>
  <Company>Macmillan Publishing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Jayatunga, Nikini</dc:creator>
  <cp:lastModifiedBy>T</cp:lastModifiedBy>
  <cp:revision>28</cp:revision>
  <dcterms:created xsi:type="dcterms:W3CDTF">2016-09-21T12:49:42Z</dcterms:created>
  <dcterms:modified xsi:type="dcterms:W3CDTF">2018-10-23T21:09:32Z</dcterms:modified>
</cp:coreProperties>
</file>