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1.xml" ContentType="application/vnd.openxmlformats-officedocument.themeOverr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2.xml" ContentType="application/vnd.openxmlformats-officedocument.themeOverr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  <p:sldId id="259" r:id="rId14"/>
    <p:sldId id="269" r:id="rId15"/>
    <p:sldId id="279" r:id="rId16"/>
    <p:sldId id="261" r:id="rId17"/>
    <p:sldId id="270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D:\UWTSD%202017\Social%20Theory%20and%20Policy%20Lectures\Social%20Theory%20Assignments\Social%20Theory%20A1%20Analysi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D:\UWTSD%202017\Social%20Theory%20and%20Policy%20Lectures\Social%20Theory%20Assignments\Social%20Theory%20A1%20Analysi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oleObject" Target="file:///D:\UWTSD%202016\Social%20Theory%20and%20Policy%20Lectures\Social%20Theory%20Assignments\Social%20Theory%20A1%20Analysis.xlsx" TargetMode="Externa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4.xml"/><Relationship Id="rId1" Type="http://schemas.microsoft.com/office/2011/relationships/chartStyle" Target="style4.xml"/><Relationship Id="rId4" Type="http://schemas.openxmlformats.org/officeDocument/2006/relationships/oleObject" Target="file:///D:\UWTSD%202016\Social%20Theory%20and%20Policy%20Lectures\Social%20Theory%20Assignments\Social%20Theory%20A1%20Analysis.xlsx" TargetMode="Externa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5.xml"/><Relationship Id="rId1" Type="http://schemas.microsoft.com/office/2011/relationships/chartStyle" Target="style5.xml"/><Relationship Id="rId4" Type="http://schemas.openxmlformats.org/officeDocument/2006/relationships/oleObject" Target="file:///D:\UWTSD%202016\Social%20Theory%20and%20Policy%20Lectures\Social%20Theory%20Assignments\Social%20Theory%20A1%20Analysi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92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2016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92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BB01-43F7-99EA-06FEDB941E5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BB01-43F7-99EA-06FEDB941E5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BB01-43F7-99EA-06FEDB941E5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BB01-43F7-99EA-06FEDB941E54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BB01-43F7-99EA-06FEDB941E54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BB01-43F7-99EA-06FEDB941E54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6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Sheet1!$J$2:$J$7</c:f>
              <c:strCache>
                <c:ptCount val="6"/>
                <c:pt idx="0">
                  <c:v>1</c:v>
                </c:pt>
                <c:pt idx="1">
                  <c:v>2.1</c:v>
                </c:pt>
                <c:pt idx="2">
                  <c:v>2.2</c:v>
                </c:pt>
                <c:pt idx="3">
                  <c:v>3</c:v>
                </c:pt>
                <c:pt idx="4">
                  <c:v>R</c:v>
                </c:pt>
                <c:pt idx="5">
                  <c:v>NS</c:v>
                </c:pt>
              </c:strCache>
            </c:strRef>
          </c:cat>
          <c:val>
            <c:numRef>
              <c:f>Sheet1!$K$2:$K$7</c:f>
              <c:numCache>
                <c:formatCode>0</c:formatCode>
                <c:ptCount val="6"/>
                <c:pt idx="0">
                  <c:v>6</c:v>
                </c:pt>
                <c:pt idx="1">
                  <c:v>11</c:v>
                </c:pt>
                <c:pt idx="2">
                  <c:v>13</c:v>
                </c:pt>
                <c:pt idx="3">
                  <c:v>11</c:v>
                </c:pt>
                <c:pt idx="4">
                  <c:v>6</c:v>
                </c:pt>
                <c:pt idx="5" formatCode="General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BB01-43F7-99EA-06FEDB941E54}"/>
            </c:ext>
          </c:extLst>
        </c:ser>
        <c:ser>
          <c:idx val="1"/>
          <c:order val="1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E-BB01-43F7-99EA-06FEDB941E5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0-BB01-43F7-99EA-06FEDB941E5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2-BB01-43F7-99EA-06FEDB941E5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4-BB01-43F7-99EA-06FEDB941E54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6-BB01-43F7-99EA-06FEDB941E54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8-BB01-43F7-99EA-06FEDB941E54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6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Sheet1!$J$2:$J$7</c:f>
              <c:strCache>
                <c:ptCount val="6"/>
                <c:pt idx="0">
                  <c:v>1</c:v>
                </c:pt>
                <c:pt idx="1">
                  <c:v>2.1</c:v>
                </c:pt>
                <c:pt idx="2">
                  <c:v>2.2</c:v>
                </c:pt>
                <c:pt idx="3">
                  <c:v>3</c:v>
                </c:pt>
                <c:pt idx="4">
                  <c:v>R</c:v>
                </c:pt>
                <c:pt idx="5">
                  <c:v>NS</c:v>
                </c:pt>
              </c:strCache>
            </c:strRef>
          </c:cat>
          <c:val>
            <c:numRef>
              <c:f>Sheet1!$L$2:$L$7</c:f>
              <c:numCache>
                <c:formatCode>0%</c:formatCode>
                <c:ptCount val="6"/>
                <c:pt idx="0">
                  <c:v>0.11320754716981132</c:v>
                </c:pt>
                <c:pt idx="1">
                  <c:v>0.20754716981132076</c:v>
                </c:pt>
                <c:pt idx="2">
                  <c:v>0.24528301886792453</c:v>
                </c:pt>
                <c:pt idx="3">
                  <c:v>0.20754716981132076</c:v>
                </c:pt>
                <c:pt idx="4">
                  <c:v>0.11320754716981132</c:v>
                </c:pt>
                <c:pt idx="5">
                  <c:v>0.11320754716981132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9-BB01-43F7-99EA-06FEDB941E54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 sz="1600"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92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2017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92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7AFA-431A-8516-01D352826F6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7AFA-431A-8516-01D352826F6A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7AFA-431A-8516-01D352826F6A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7AFA-431A-8516-01D352826F6A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7AFA-431A-8516-01D352826F6A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7AFA-431A-8516-01D352826F6A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6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Sheet1!$N$2:$N$7</c:f>
              <c:strCache>
                <c:ptCount val="6"/>
                <c:pt idx="0">
                  <c:v>1</c:v>
                </c:pt>
                <c:pt idx="1">
                  <c:v>2.1</c:v>
                </c:pt>
                <c:pt idx="2">
                  <c:v>2.2</c:v>
                </c:pt>
                <c:pt idx="3">
                  <c:v>3</c:v>
                </c:pt>
                <c:pt idx="4">
                  <c:v>R</c:v>
                </c:pt>
                <c:pt idx="5">
                  <c:v>NS</c:v>
                </c:pt>
              </c:strCache>
            </c:strRef>
          </c:cat>
          <c:val>
            <c:numRef>
              <c:f>Sheet1!$O$2:$O$7</c:f>
              <c:numCache>
                <c:formatCode>General</c:formatCode>
                <c:ptCount val="6"/>
                <c:pt idx="0">
                  <c:v>9</c:v>
                </c:pt>
                <c:pt idx="1">
                  <c:v>12</c:v>
                </c:pt>
                <c:pt idx="2">
                  <c:v>12</c:v>
                </c:pt>
                <c:pt idx="3">
                  <c:v>14</c:v>
                </c:pt>
                <c:pt idx="4">
                  <c:v>11</c:v>
                </c:pt>
                <c:pt idx="5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7AFA-431A-8516-01D352826F6A}"/>
            </c:ext>
          </c:extLst>
        </c:ser>
        <c:ser>
          <c:idx val="1"/>
          <c:order val="1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E-7AFA-431A-8516-01D352826F6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0-7AFA-431A-8516-01D352826F6A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2-7AFA-431A-8516-01D352826F6A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4-7AFA-431A-8516-01D352826F6A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6-7AFA-431A-8516-01D352826F6A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18-7AFA-431A-8516-01D352826F6A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16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Sheet1!$N$2:$N$7</c:f>
              <c:strCache>
                <c:ptCount val="6"/>
                <c:pt idx="0">
                  <c:v>1</c:v>
                </c:pt>
                <c:pt idx="1">
                  <c:v>2.1</c:v>
                </c:pt>
                <c:pt idx="2">
                  <c:v>2.2</c:v>
                </c:pt>
                <c:pt idx="3">
                  <c:v>3</c:v>
                </c:pt>
                <c:pt idx="4">
                  <c:v>R</c:v>
                </c:pt>
                <c:pt idx="5">
                  <c:v>NS</c:v>
                </c:pt>
              </c:strCache>
            </c:strRef>
          </c:cat>
          <c:val>
            <c:numRef>
              <c:f>Sheet1!$P$2:$P$7</c:f>
              <c:numCache>
                <c:formatCode>0%</c:formatCode>
                <c:ptCount val="6"/>
                <c:pt idx="0">
                  <c:v>0.13432835820895522</c:v>
                </c:pt>
                <c:pt idx="1">
                  <c:v>0.17910447761194029</c:v>
                </c:pt>
                <c:pt idx="2">
                  <c:v>0.17910447761194029</c:v>
                </c:pt>
                <c:pt idx="3">
                  <c:v>0.20895522388059701</c:v>
                </c:pt>
                <c:pt idx="4">
                  <c:v>0.16417910447761194</c:v>
                </c:pt>
                <c:pt idx="5">
                  <c:v>0.13432835820895522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9-7AFA-431A-8516-01D352826F6A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 sz="1600"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3360" b="1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Social Theory A1 Pie Chart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3360" b="1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50"/>
      <c:rotY val="0"/>
      <c:depthPercent val="100"/>
      <c:rAngAx val="0"/>
      <c:perspective val="6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1-8C18-4541-9728-6DCFE7CAD7C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3-8C18-4541-9728-6DCFE7CAD7C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5-8C18-4541-9728-6DCFE7CAD7C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7-8C18-4541-9728-6DCFE7CAD7C8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9-8C18-4541-9728-6DCFE7CAD7C8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dk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Sheet1!$B$61:$B$65</c:f>
              <c:strCache>
                <c:ptCount val="5"/>
                <c:pt idx="0">
                  <c:v>1</c:v>
                </c:pt>
                <c:pt idx="1">
                  <c:v>2.1</c:v>
                </c:pt>
                <c:pt idx="2">
                  <c:v>2.2</c:v>
                </c:pt>
                <c:pt idx="3">
                  <c:v>3</c:v>
                </c:pt>
                <c:pt idx="4">
                  <c:v>R</c:v>
                </c:pt>
              </c:strCache>
            </c:strRef>
          </c:cat>
          <c:val>
            <c:numRef>
              <c:f>Sheet1!$C$61:$C$65</c:f>
              <c:numCache>
                <c:formatCode>0</c:formatCode>
                <c:ptCount val="5"/>
                <c:pt idx="0">
                  <c:v>6</c:v>
                </c:pt>
                <c:pt idx="1">
                  <c:v>11</c:v>
                </c:pt>
                <c:pt idx="2">
                  <c:v>13</c:v>
                </c:pt>
                <c:pt idx="3">
                  <c:v>11</c:v>
                </c:pt>
                <c:pt idx="4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8C18-4541-9728-6DCFE7CAD7C8}"/>
            </c:ext>
          </c:extLst>
        </c:ser>
        <c:ser>
          <c:idx val="1"/>
          <c:order val="1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C-8C18-4541-9728-6DCFE7CAD7C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0E-8C18-4541-9728-6DCFE7CAD7C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0-8C18-4541-9728-6DCFE7CAD7C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2-8C18-4541-9728-6DCFE7CAD7C8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2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atte"/>
            </c:spPr>
            <c:extLst>
              <c:ext xmlns:c16="http://schemas.microsoft.com/office/drawing/2014/chart" uri="{C3380CC4-5D6E-409C-BE32-E72D297353CC}">
                <c16:uniqueId val="{00000014-8C18-4541-9728-6DCFE7CAD7C8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28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dk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Sheet1!$B$61:$B$65</c:f>
              <c:strCache>
                <c:ptCount val="5"/>
                <c:pt idx="0">
                  <c:v>1</c:v>
                </c:pt>
                <c:pt idx="1">
                  <c:v>2.1</c:v>
                </c:pt>
                <c:pt idx="2">
                  <c:v>2.2</c:v>
                </c:pt>
                <c:pt idx="3">
                  <c:v>3</c:v>
                </c:pt>
                <c:pt idx="4">
                  <c:v>R</c:v>
                </c:pt>
              </c:strCache>
            </c:strRef>
          </c:cat>
          <c:val>
            <c:numRef>
              <c:f>Sheet1!$D$61:$D$65</c:f>
              <c:numCache>
                <c:formatCode>0%</c:formatCode>
                <c:ptCount val="5"/>
                <c:pt idx="0">
                  <c:v>0.11538461538461539</c:v>
                </c:pt>
                <c:pt idx="1">
                  <c:v>0.21153846153846154</c:v>
                </c:pt>
                <c:pt idx="2">
                  <c:v>0.25</c:v>
                </c:pt>
                <c:pt idx="3">
                  <c:v>0.21153846153846154</c:v>
                </c:pt>
                <c:pt idx="4">
                  <c:v>0.11538461538461539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5-8C18-4541-9728-6DCFE7CAD7C8}"/>
            </c:ext>
          </c:extLst>
        </c:ser>
        <c:dLbls>
          <c:dLblPos val="in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solidFill>
          <a:schemeClr val="lt1">
            <a:alpha val="78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pattFill prst="dkDnDiag">
      <a:fgClr>
        <a:schemeClr val="lt1">
          <a:lumMod val="95000"/>
        </a:schemeClr>
      </a:fgClr>
      <a:bgClr>
        <a:schemeClr val="lt1"/>
      </a:bgClr>
    </a:patt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 sz="2800"/>
      </a:pPr>
      <a:endParaRPr lang="en-US"/>
    </a:p>
  </c:txPr>
  <c:externalData r:id="rId4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384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Social Theory A1 By %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384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1">
                    <a:shade val="51000"/>
                    <a:satMod val="130000"/>
                  </a:schemeClr>
                </a:gs>
                <a:gs pos="80000">
                  <a:schemeClr val="accent1">
                    <a:shade val="93000"/>
                    <a:satMod val="130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cat>
            <c:strRef>
              <c:f>Sheet1!$E$57:$J$57</c:f>
              <c:strCache>
                <c:ptCount val="6"/>
                <c:pt idx="0">
                  <c:v>R</c:v>
                </c:pt>
                <c:pt idx="1">
                  <c:v>40-49</c:v>
                </c:pt>
                <c:pt idx="2">
                  <c:v>50-59</c:v>
                </c:pt>
                <c:pt idx="3">
                  <c:v>60-69</c:v>
                </c:pt>
                <c:pt idx="4">
                  <c:v>70 plus</c:v>
                </c:pt>
                <c:pt idx="5">
                  <c:v>NS</c:v>
                </c:pt>
              </c:strCache>
            </c:strRef>
          </c:cat>
          <c:val>
            <c:numRef>
              <c:f>Sheet1!$E$58:$J$58</c:f>
              <c:numCache>
                <c:formatCode>General</c:formatCode>
                <c:ptCount val="6"/>
                <c:pt idx="0">
                  <c:v>6</c:v>
                </c:pt>
                <c:pt idx="1">
                  <c:v>11</c:v>
                </c:pt>
                <c:pt idx="2">
                  <c:v>13</c:v>
                </c:pt>
                <c:pt idx="3">
                  <c:v>11</c:v>
                </c:pt>
                <c:pt idx="4">
                  <c:v>6</c:v>
                </c:pt>
                <c:pt idx="5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A6A-4773-B8C9-10EEE659EB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100540272"/>
        <c:axId val="100540664"/>
      </c:barChart>
      <c:catAx>
        <c:axId val="1005402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32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540664"/>
        <c:crosses val="autoZero"/>
        <c:auto val="1"/>
        <c:lblAlgn val="ctr"/>
        <c:lblOffset val="100"/>
        <c:noMultiLvlLbl val="0"/>
      </c:catAx>
      <c:valAx>
        <c:axId val="1005406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32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5402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 sz="3200"/>
      </a:pPr>
      <a:endParaRPr lang="en-US"/>
    </a:p>
  </c:txPr>
  <c:externalData r:id="rId4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384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Social Theory A1 Averages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384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1">
                    <a:shade val="51000"/>
                    <a:satMod val="130000"/>
                  </a:schemeClr>
                </a:gs>
                <a:gs pos="80000">
                  <a:schemeClr val="accent1">
                    <a:shade val="93000"/>
                    <a:satMod val="130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>
              <a:bevelT w="63500" h="25400"/>
            </a:sp3d>
          </c:spPr>
          <c:invertIfNegative val="0"/>
          <c:cat>
            <c:strRef>
              <c:f>Sheet1!$B$58:$B$59</c:f>
              <c:strCache>
                <c:ptCount val="2"/>
                <c:pt idx="0">
                  <c:v>Overall av mark</c:v>
                </c:pt>
                <c:pt idx="1">
                  <c:v>Overal av mark with NS removed</c:v>
                </c:pt>
              </c:strCache>
            </c:strRef>
          </c:cat>
          <c:val>
            <c:numRef>
              <c:f>Sheet1!$C$58:$C$59</c:f>
              <c:numCache>
                <c:formatCode>0.0</c:formatCode>
                <c:ptCount val="2"/>
                <c:pt idx="0">
                  <c:v>46.698113207547166</c:v>
                </c:pt>
                <c:pt idx="1">
                  <c:v>51.5625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744-40C3-BF01-B7EC180FBD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100541448"/>
        <c:axId val="100541840"/>
      </c:barChart>
      <c:catAx>
        <c:axId val="1005414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32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541840"/>
        <c:crosses val="autoZero"/>
        <c:auto val="1"/>
        <c:lblAlgn val="ctr"/>
        <c:lblOffset val="100"/>
        <c:noMultiLvlLbl val="0"/>
      </c:catAx>
      <c:valAx>
        <c:axId val="1005418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32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5414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 sz="3200"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61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categoryAxis>
  <cs:chartArea>
    <cs:lnRef idx="0"/>
    <cs:fillRef idx="0"/>
    <cs:effectRef idx="0"/>
    <cs:fontRef idx="minor">
      <a:schemeClr val="dk1"/>
    </cs:fontRef>
    <cs:spPr>
      <a:pattFill prst="dkDnDiag">
        <a:fgClr>
          <a:schemeClr val="lt1">
            <a:lumMod val="95000"/>
          </a:schemeClr>
        </a:fgClr>
        <a:bgClr>
          <a:schemeClr val="lt1"/>
        </a:bgClr>
      </a:patt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5000"/>
        </a:schemeClr>
      </a:solidFill>
      <a:ln w="9525"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317500" algn="ctr" rotWithShape="0">
          <a:prstClr val="black">
            <a:alpha val="25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20000"/>
          </a:prstClr>
        </a:outerShdw>
      </a:effectLst>
      <a:scene3d>
        <a:camera prst="orthographicFront"/>
        <a:lightRig rig="threePt" dir="t"/>
      </a:scene3d>
      <a:sp3d prstMaterial="matte"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noFill/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>
          <a:alpha val="78000"/>
        </a:schemeClr>
      </a:solidFill>
    </cs:spPr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2FD1F-5956-48C3-8CC0-5AD08318A9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E210BA-4A5A-4477-B42A-D0CC00F57D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B450B-E6CE-4924-8789-E9D505D93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E387D1-C352-4C77-86FE-83E97DC0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182D6-2334-4E74-A507-C7B79FC80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910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E05A7-8670-44E3-94FC-32E96CBA2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34499-FA4A-4B6E-8B4C-160F21550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1DE7E-541B-4AFD-944C-59BC0B7E8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797AE-8092-4EEC-BD60-3AB4119B6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07E3A-017E-43B7-BC6D-95E5D49B1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070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730F2-4219-4159-872C-7BF4FD1DB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7E5948-F504-475B-AFC9-492270E2D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8E98C-746C-438B-B4D5-34FC4F342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77471-8C9F-488E-AD64-A0DB43E25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9B6DD-61D9-47FB-AFD0-A3FDFB3CE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39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02EEF-2C04-419A-9E86-ACB646F7A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11F19-F594-4CD3-971C-2C29B888E3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475CD4-5BF7-47C4-BBE7-FBD5C478C2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DF676F-0C90-4604-BCFA-6983178E1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A90FD3-B641-445D-A778-FB595F1DA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8839A8-09C2-4EEB-BE30-265990079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8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16275-BCEA-40E4-A809-5FF76FCAA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20B63-DD6E-45DC-9ECA-C8AC4535C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0EF60-4325-4A88-A552-D7856C6C94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68D9E7-CBBB-4325-ACAE-86C53C21A2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A73192-18B6-4350-ABD0-E95294A18B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54E40B-AF59-4C1E-8EB0-EA86A485C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23489F-8F8A-4C0E-BAB4-5C514AD84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E41CB-9532-42AE-8BBE-F2ACCF3C1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722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DCA25-1755-44D7-AA99-F594F0BED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A71E77-6B55-4EAA-A714-28E4362DF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DD3B46-CB48-4079-995F-20A5AAD9F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AFD95D-DA65-46AC-80B7-0E745FDCD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51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369368-FE1C-478D-9B07-145EB2C3A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3BBD51-AA4F-4A96-AC5B-06CC24494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08AAC9-D8E5-4F09-A477-6D6244A7C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23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49279-35DF-4748-8586-97A78E8DF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4A801-036F-46AA-9FFB-8C5739EE8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C27DA1-2AF1-42C5-BEB6-09A7CAD09F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11FA98-4AC6-4B24-A785-743760E5D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A22052-32C7-420A-B8DF-92DC77496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55FB07-892A-4E21-A86F-950E00048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951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FF2F8-7019-4429-8EF0-3D6D32B35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AB17D1-7FCC-4581-8229-EB13468DB1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3CAAB2-98E7-4091-82BE-BDF4741254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8D850A-98ED-4EEE-B6C6-0B11BF5AB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DE2585-75B5-411F-A3A2-1A44C6DE6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7E1293-4341-4461-9695-DA02BDE4B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79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65FFB-704D-47B1-A985-552FFCDDA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D163F2-2434-4642-9DD9-69B375C93A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937B8-B269-4766-8B69-255AF6682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0085BC-73D8-4941-970B-6B4D78CD1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82209-286F-4AF9-B3D2-58B5A1B10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852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5C2B34-F509-48DE-8162-5EA9393179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7F014B-F7B5-4670-A26E-CBE5BDB4A7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671CE-A745-4758-AFCC-4D7B47A0A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2B4A6-A009-48B6-8712-30EEB4FE3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9B2F8-FA17-4F15-82CD-6FBDE676C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5986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8408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1094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453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5804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358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9586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136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951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8368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5575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8269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1246B-23A2-41F3-B235-2D3C18DCA1FC}" type="datetime1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859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EDE7-7A4E-44FD-9E1F-DE1C46EF28C3}" type="datetime1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3865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60F9A-2A9C-4CFD-A727-AC6E8B20FCD7}" type="datetime1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8963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7CFAE-2473-429F-814A-27321D9E683C}" type="datetime1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588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973FD-7ACE-442C-A145-E880843D88DC}" type="datetime1">
              <a:rPr lang="en-GB" smtClean="0"/>
              <a:t>11/10/2018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6697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5B60E-6DA9-4436-A76C-E1F6C9CC459D}" type="datetime1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995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64365-CDB7-4073-AEA2-E6AD2B8D1F51}" type="datetime1">
              <a:rPr lang="en-GB" smtClean="0"/>
              <a:t>11/10/2018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469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020FD-6351-401E-BAA2-A1AE2D225A63}" type="datetime1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5014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7E95-C9F9-48F4-BB32-230C0CF9BCDD}" type="datetime1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09024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37C54-EAD3-4774-B3CA-3C0A77B473E0}" type="datetime1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4206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A1722-829C-4896-AF4C-DBE4762C31EF}" type="datetime1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53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315ACC-F73D-4F9E-BD03-15314CE01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225CD-D2E0-40A9-A2FC-961D1A5675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CDE45-D1B6-40FC-AA2E-19EE4DF517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0834B3-C6CB-44A8-992C-AB17DF03D813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A7AFC-7E2D-4704-AAD7-FA6F68D8B6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4067AC-1672-4134-ACCD-6C908CF34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136F1-0A59-43AB-A386-B11D5575FB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132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D9FED1-F553-49C0-8CBB-70B4A57CF31E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2A7D7-7EA3-4C8E-B0AB-3972A2450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088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66159-DF05-40E6-90CB-4E2BF55A3116}" type="datetime1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243BD-987C-4A20-909E-124672C86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758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C2086-6802-4D75-A21F-DDD084A9B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5735" y="640082"/>
            <a:ext cx="4806184" cy="1802036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Week 2 Recap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F972B0-D003-437B-8A7D-3B9F429F9E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5735" y="3088434"/>
            <a:ext cx="4806184" cy="3129488"/>
          </a:xfrm>
          <a:noFill/>
        </p:spPr>
        <p:txBody>
          <a:bodyPr>
            <a:normAutofit/>
          </a:bodyPr>
          <a:lstStyle/>
          <a:p>
            <a:r>
              <a:rPr lang="en-GB" sz="3200" i="1" dirty="0"/>
              <a:t>On the right track?</a:t>
            </a:r>
          </a:p>
          <a:p>
            <a:endParaRPr lang="en-GB" sz="3200" i="1" dirty="0"/>
          </a:p>
          <a:p>
            <a:r>
              <a:rPr lang="en-GB" sz="3200" i="1" dirty="0"/>
              <a:t>Almost there</a:t>
            </a:r>
          </a:p>
          <a:p>
            <a:endParaRPr lang="en-GB" sz="3200" i="1" dirty="0"/>
          </a:p>
          <a:p>
            <a:r>
              <a:rPr lang="en-GB" sz="3200" i="1" dirty="0"/>
              <a:t>‘What track?’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7C0DEC-25E6-40AC-964E-0BDFB9A907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78" r="17450"/>
          <a:stretch/>
        </p:blipFill>
        <p:spPr>
          <a:xfrm>
            <a:off x="20" y="10"/>
            <a:ext cx="610563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44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66903-F23E-43E5-9042-2770CB559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85145-4F2A-41C9-8F69-4D4B4DBD26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254927"/>
            <a:ext cx="11182165" cy="3922035"/>
          </a:xfrm>
        </p:spPr>
        <p:txBody>
          <a:bodyPr/>
          <a:lstStyle/>
          <a:p>
            <a:r>
              <a:rPr lang="en-GB" sz="4400" dirty="0"/>
              <a:t>STPP marks 2016 and 2017</a:t>
            </a:r>
          </a:p>
          <a:p>
            <a:r>
              <a:rPr lang="en-GB" sz="4400" dirty="0"/>
              <a:t>Assignment 1: what are you being asked to do?</a:t>
            </a:r>
          </a:p>
          <a:p>
            <a:r>
              <a:rPr lang="en-GB" sz="4400" dirty="0"/>
              <a:t>What we have covered so far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593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9811" y="4236318"/>
            <a:ext cx="6939710" cy="2026389"/>
          </a:xfrm>
        </p:spPr>
        <p:txBody>
          <a:bodyPr anchor="ctr">
            <a:noAutofit/>
          </a:bodyPr>
          <a:lstStyle/>
          <a:p>
            <a:pPr algn="r"/>
            <a:r>
              <a:rPr lang="en-GB" sz="7200" dirty="0"/>
              <a:t>Social Theory Assignment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61258" y="4383742"/>
            <a:ext cx="4000585" cy="1884784"/>
          </a:xfrm>
        </p:spPr>
        <p:txBody>
          <a:bodyPr anchor="ctr">
            <a:normAutofit/>
          </a:bodyPr>
          <a:lstStyle/>
          <a:p>
            <a:pPr algn="l"/>
            <a:r>
              <a:rPr lang="en-GB" sz="4000" dirty="0"/>
              <a:t>Analysis of results 2016 and 2017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789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76200" y="87085"/>
          <a:ext cx="6074229" cy="35814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Chart 4"/>
          <p:cNvGraphicFramePr>
            <a:graphicFrameLocks/>
          </p:cNvGraphicFramePr>
          <p:nvPr>
            <p:extLst/>
          </p:nvPr>
        </p:nvGraphicFramePr>
        <p:xfrm>
          <a:off x="6074228" y="2993571"/>
          <a:ext cx="5932714" cy="35922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Left Arrow 5"/>
          <p:cNvSpPr/>
          <p:nvPr/>
        </p:nvSpPr>
        <p:spPr>
          <a:xfrm>
            <a:off x="3233057" y="4365171"/>
            <a:ext cx="2819400" cy="13171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6183086" y="892628"/>
            <a:ext cx="3276600" cy="13933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601200" y="1173815"/>
            <a:ext cx="21662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53% </a:t>
            </a: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66800" y="4608258"/>
            <a:ext cx="21662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52% </a:t>
            </a: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579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P spid="6" grpId="0" animBg="1"/>
      <p:bldP spid="7" grpId="0" animBg="1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175654" y="350456"/>
            <a:ext cx="4354287" cy="10341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/>
              <a:t>2016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6640283" y="350455"/>
            <a:ext cx="4288971" cy="10341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/>
              <a:t>2017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240970" y="1393371"/>
            <a:ext cx="4288971" cy="203562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Marks &gt;50 = 57%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240970" y="3918855"/>
            <a:ext cx="4288971" cy="203562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Marks &lt;50 = 43%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640283" y="1393371"/>
            <a:ext cx="4288971" cy="203562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Marks &gt;50 = 50%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640283" y="3918856"/>
            <a:ext cx="4288971" cy="203562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Marks &lt;50 = 50%</a:t>
            </a:r>
          </a:p>
        </p:txBody>
      </p:sp>
    </p:spTree>
    <p:extLst>
      <p:ext uri="{BB962C8B-B14F-4D97-AF65-F5344CB8AC3E}">
        <p14:creationId xmlns:p14="http://schemas.microsoft.com/office/powerpoint/2010/main" val="3046998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err="1"/>
              <a:t>Turnitin</a:t>
            </a:r>
            <a:r>
              <a:rPr lang="en-GB" sz="6000" dirty="0"/>
              <a:t> Similarity Index Scores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From 5% or so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To 74%, 50% &amp; 39%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Average for the class – 14%</a:t>
            </a:r>
          </a:p>
        </p:txBody>
      </p:sp>
    </p:spTree>
    <p:extLst>
      <p:ext uri="{BB962C8B-B14F-4D97-AF65-F5344CB8AC3E}">
        <p14:creationId xmlns:p14="http://schemas.microsoft.com/office/powerpoint/2010/main" val="4261067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925285" y="522513"/>
          <a:ext cx="10395857" cy="59762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223347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574766" y="261257"/>
          <a:ext cx="10959737" cy="62440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181946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/>
          <p:cNvGraphicFramePr>
            <a:graphicFrameLocks/>
          </p:cNvGraphicFramePr>
          <p:nvPr>
            <p:extLst/>
          </p:nvPr>
        </p:nvGraphicFramePr>
        <p:xfrm>
          <a:off x="1097280" y="365759"/>
          <a:ext cx="10123714" cy="62571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867237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F3134-995F-458A-880A-5AEF75D69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03437"/>
            <a:ext cx="10515600" cy="1325563"/>
          </a:xfrm>
        </p:spPr>
        <p:txBody>
          <a:bodyPr>
            <a:noAutofit/>
          </a:bodyPr>
          <a:lstStyle/>
          <a:p>
            <a:r>
              <a:rPr lang="en-GB" sz="9600" dirty="0"/>
              <a:t>Assignment 1</a:t>
            </a:r>
          </a:p>
        </p:txBody>
      </p:sp>
    </p:spTree>
    <p:extLst>
      <p:ext uri="{BB962C8B-B14F-4D97-AF65-F5344CB8AC3E}">
        <p14:creationId xmlns:p14="http://schemas.microsoft.com/office/powerpoint/2010/main" val="2372384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ABC86-58D9-4660-97C0-E040E8455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Story so far … Aims of the module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DBBC0ED-0F20-4834-9EC2-90F70BE0ED14}"/>
              </a:ext>
            </a:extLst>
          </p:cNvPr>
          <p:cNvSpPr/>
          <p:nvPr/>
        </p:nvSpPr>
        <p:spPr>
          <a:xfrm>
            <a:off x="4842261" y="2051463"/>
            <a:ext cx="3433119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social evolution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A9532C-06F2-4A9C-AE7A-2AAF1A85EC22}"/>
              </a:ext>
            </a:extLst>
          </p:cNvPr>
          <p:cNvSpPr/>
          <p:nvPr/>
        </p:nvSpPr>
        <p:spPr>
          <a:xfrm>
            <a:off x="588946" y="2051463"/>
            <a:ext cx="2848152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social theory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F899A3-F32D-499A-B584-582D6AEA0F4F}"/>
              </a:ext>
            </a:extLst>
          </p:cNvPr>
          <p:cNvSpPr/>
          <p:nvPr/>
        </p:nvSpPr>
        <p:spPr>
          <a:xfrm>
            <a:off x="588946" y="3622348"/>
            <a:ext cx="5419689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sociological perspectives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0C5F5C-9E30-4280-8A00-CBAA71A5A266}"/>
              </a:ext>
            </a:extLst>
          </p:cNvPr>
          <p:cNvSpPr/>
          <p:nvPr/>
        </p:nvSpPr>
        <p:spPr>
          <a:xfrm>
            <a:off x="9509138" y="2051463"/>
            <a:ext cx="1954959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evaluate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639399-EADF-4D43-9C09-6A7638DC901A}"/>
              </a:ext>
            </a:extLst>
          </p:cNvPr>
          <p:cNvSpPr/>
          <p:nvPr/>
        </p:nvSpPr>
        <p:spPr>
          <a:xfrm>
            <a:off x="6558821" y="3622348"/>
            <a:ext cx="5004896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contemporary contexts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93382F-BA76-4724-95C3-9DA57822A86E}"/>
              </a:ext>
            </a:extLst>
          </p:cNvPr>
          <p:cNvSpPr/>
          <p:nvPr/>
        </p:nvSpPr>
        <p:spPr>
          <a:xfrm>
            <a:off x="588946" y="5167312"/>
            <a:ext cx="5301451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public policies of the UK 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78A9E2-433F-49AF-BCB2-13A03028A00C}"/>
              </a:ext>
            </a:extLst>
          </p:cNvPr>
          <p:cNvSpPr/>
          <p:nvPr/>
        </p:nvSpPr>
        <p:spPr>
          <a:xfrm>
            <a:off x="6999979" y="5192974"/>
            <a:ext cx="4353821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current social issues</a:t>
            </a:r>
          </a:p>
        </p:txBody>
      </p:sp>
    </p:spTree>
    <p:extLst>
      <p:ext uri="{BB962C8B-B14F-4D97-AF65-F5344CB8AC3E}">
        <p14:creationId xmlns:p14="http://schemas.microsoft.com/office/powerpoint/2010/main" val="2117772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ABC86-58D9-4660-97C0-E040E8455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Story so far … Outcomes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DBBC0ED-0F20-4834-9EC2-90F70BE0ED14}"/>
              </a:ext>
            </a:extLst>
          </p:cNvPr>
          <p:cNvSpPr/>
          <p:nvPr/>
        </p:nvSpPr>
        <p:spPr>
          <a:xfrm>
            <a:off x="1562707" y="2051463"/>
            <a:ext cx="5440657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dirty="0">
                <a:solidFill>
                  <a:prstClr val="white"/>
                </a:solidFill>
                <a:latin typeface="Calibri" panose="020F0502020204030204"/>
              </a:rPr>
              <a:t>Theoretical perspectives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F899A3-F32D-499A-B584-582D6AEA0F4F}"/>
              </a:ext>
            </a:extLst>
          </p:cNvPr>
          <p:cNvSpPr/>
          <p:nvPr/>
        </p:nvSpPr>
        <p:spPr>
          <a:xfrm>
            <a:off x="3825908" y="3390766"/>
            <a:ext cx="4466928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dirty="0">
                <a:solidFill>
                  <a:prstClr val="white"/>
                </a:solidFill>
                <a:latin typeface="Calibri" panose="020F0502020204030204"/>
              </a:rPr>
              <a:t>Influence on society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951908E-746A-4B78-BE52-F46D59DC1329}"/>
              </a:ext>
            </a:extLst>
          </p:cNvPr>
          <p:cNvSpPr/>
          <p:nvPr/>
        </p:nvSpPr>
        <p:spPr>
          <a:xfrm>
            <a:off x="6015479" y="4957439"/>
            <a:ext cx="5338321" cy="707886"/>
          </a:xfrm>
          <a:prstGeom prst="rect">
            <a:avLst/>
          </a:prstGeom>
          <a:solidFill>
            <a:srgbClr val="7030A0"/>
          </a:solidFill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noProof="0" dirty="0">
                <a:solidFill>
                  <a:prstClr val="white"/>
                </a:solidFill>
                <a:latin typeface="Calibri" panose="020F0502020204030204"/>
              </a:rPr>
              <a:t>Impact of public policies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519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6" grpId="0" build="p" animBg="1"/>
      <p:bldP spid="11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67F215D-FA6A-4406-8F86-0E467CEE88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23243">
            <a:off x="4997228" y="609489"/>
            <a:ext cx="6991490" cy="393271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394568">
            <a:off x="343965" y="538910"/>
            <a:ext cx="5251585" cy="5258409"/>
          </a:xfrm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en-GB" sz="3200" b="1" dirty="0"/>
              <a:t>Values</a:t>
            </a:r>
            <a:r>
              <a:rPr lang="en-GB" sz="3200" dirty="0"/>
              <a:t> are widely accepted beliefs</a:t>
            </a:r>
          </a:p>
          <a:p>
            <a:r>
              <a:rPr lang="en-GB" sz="3200" b="1" dirty="0"/>
              <a:t>Norms</a:t>
            </a:r>
            <a:r>
              <a:rPr lang="en-GB" sz="3200" dirty="0"/>
              <a:t> reflect how values are reflected in how we behave</a:t>
            </a:r>
          </a:p>
          <a:p>
            <a:r>
              <a:rPr lang="en-GB" sz="3200" b="1" dirty="0"/>
              <a:t>Customs</a:t>
            </a:r>
            <a:r>
              <a:rPr lang="en-GB" sz="3200" dirty="0"/>
              <a:t> are traditional and regular norms of behaviour and might include rituals</a:t>
            </a:r>
          </a:p>
          <a:p>
            <a:r>
              <a:rPr lang="en-GB" sz="3200" b="1" dirty="0"/>
              <a:t>Status</a:t>
            </a:r>
            <a:r>
              <a:rPr lang="en-GB" sz="3200" dirty="0"/>
              <a:t> shows social position, sometimes fixed by background and birth, at others achieved over time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1243BD-987C-4A20-909E-124672C86F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BBEA80-0C3A-4761-A0BD-AFF9E342E3B9}"/>
              </a:ext>
            </a:extLst>
          </p:cNvPr>
          <p:cNvSpPr txBox="1"/>
          <p:nvPr/>
        </p:nvSpPr>
        <p:spPr>
          <a:xfrm>
            <a:off x="5868955" y="4742126"/>
            <a:ext cx="613141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20 key concepts in the first 2 weeks!</a:t>
            </a:r>
          </a:p>
          <a:p>
            <a:pPr algn="ctr"/>
            <a:r>
              <a:rPr lang="en-GB" sz="2800" dirty="0"/>
              <a:t>20 x 100 words = 2,000</a:t>
            </a:r>
          </a:p>
          <a:p>
            <a:pPr algn="ctr"/>
            <a:r>
              <a:rPr lang="en-GB" sz="2800" dirty="0"/>
              <a:t>Key thinkers, big ideas and current challenges to follow!</a:t>
            </a:r>
          </a:p>
        </p:txBody>
      </p:sp>
    </p:spTree>
    <p:extLst>
      <p:ext uri="{BB962C8B-B14F-4D97-AF65-F5344CB8AC3E}">
        <p14:creationId xmlns:p14="http://schemas.microsoft.com/office/powerpoint/2010/main" val="1886796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4867EAF-AE1D-4322-9DE8-383AE3F7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" y="-4691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0676238-7F95-4EEB-836A-7D2392787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90C158-799B-4ECF-BF7C-C99821FD6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69" y="2412575"/>
            <a:ext cx="3658053" cy="178651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do you feel?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27D7F8-0B8D-4F73-A85D-EE5B673EE5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2849" y="-11970"/>
            <a:ext cx="5178489" cy="6703546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3439616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AA412-01D7-400A-A767-070FBDC9F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03384" cy="966525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Feeling-o-meter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73CBE6-64F9-4B5F-BBD6-BE15081F07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700" y="1440870"/>
            <a:ext cx="6870656" cy="45753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7A1355-4231-4538-A0F7-50620137EB36}"/>
              </a:ext>
            </a:extLst>
          </p:cNvPr>
          <p:cNvSpPr txBox="1"/>
          <p:nvPr/>
        </p:nvSpPr>
        <p:spPr>
          <a:xfrm>
            <a:off x="428052" y="474345"/>
            <a:ext cx="5280290" cy="6018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Self assessment is a great way to be open and honest – with yourself</a:t>
            </a:r>
          </a:p>
          <a:p>
            <a:endParaRPr lang="en-GB" sz="2400" dirty="0"/>
          </a:p>
          <a:p>
            <a:r>
              <a:rPr lang="en-GB" sz="2400" dirty="0"/>
              <a:t>Marks out of 5 for:</a:t>
            </a:r>
          </a:p>
          <a:p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Attendance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Moodle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Assignment brief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Reading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Use of library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Research of key concepts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Referencing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Planning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Drafts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On the right track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EC5AF6-40B6-4BE5-8151-6C2F09BCFB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0356" y="1505127"/>
            <a:ext cx="1858140" cy="1604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4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91" y="1098173"/>
            <a:ext cx="2041993" cy="253488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0452" y="1098173"/>
            <a:ext cx="2056075" cy="24926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5577" y="1140422"/>
            <a:ext cx="2084241" cy="41684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68" y="1140422"/>
            <a:ext cx="2041993" cy="221098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49911" y="1098173"/>
            <a:ext cx="2070158" cy="57598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6F8040-BD5E-4F6E-97A8-5DEFE0334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6612"/>
            <a:ext cx="10515600" cy="830425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Generic assessment criteria</a:t>
            </a:r>
          </a:p>
        </p:txBody>
      </p:sp>
    </p:spTree>
    <p:extLst>
      <p:ext uri="{BB962C8B-B14F-4D97-AF65-F5344CB8AC3E}">
        <p14:creationId xmlns:p14="http://schemas.microsoft.com/office/powerpoint/2010/main" val="126276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278</Words>
  <Application>Microsoft Office PowerPoint</Application>
  <PresentationFormat>Widescreen</PresentationFormat>
  <Paragraphs>68</Paragraphs>
  <Slides>16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1_Office Theme</vt:lpstr>
      <vt:lpstr>2_Office Theme</vt:lpstr>
      <vt:lpstr>Week 2 Recap</vt:lpstr>
      <vt:lpstr>PowerPoint Presentation</vt:lpstr>
      <vt:lpstr>Social Theory Assignment 1</vt:lpstr>
      <vt:lpstr>PowerPoint Presentation</vt:lpstr>
      <vt:lpstr>PowerPoint Presentation</vt:lpstr>
      <vt:lpstr>Turnitin Similarity Index Scores</vt:lpstr>
      <vt:lpstr>PowerPoint Presentation</vt:lpstr>
      <vt:lpstr>PowerPoint Presentation</vt:lpstr>
      <vt:lpstr>PowerPoint Presentation</vt:lpstr>
      <vt:lpstr>Assignment 1</vt:lpstr>
      <vt:lpstr>Story so far … Aims of the module</vt:lpstr>
      <vt:lpstr>Story so far … Outcomes</vt:lpstr>
      <vt:lpstr>PowerPoint Presentation</vt:lpstr>
      <vt:lpstr>How do you feel?</vt:lpstr>
      <vt:lpstr>Feeling-o-meter</vt:lpstr>
      <vt:lpstr>Generic assessment criteria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Recap</dc:title>
  <dc:creator>Mike Durke</dc:creator>
  <cp:lastModifiedBy>Mike Durke</cp:lastModifiedBy>
  <cp:revision>1</cp:revision>
  <dcterms:created xsi:type="dcterms:W3CDTF">2018-10-10T11:10:55Z</dcterms:created>
  <dcterms:modified xsi:type="dcterms:W3CDTF">2018-10-11T09:04:52Z</dcterms:modified>
</cp:coreProperties>
</file>