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8"/>
  </p:notesMasterIdLst>
  <p:handoutMasterIdLst>
    <p:handoutMasterId r:id="rId29"/>
  </p:handoutMasterIdLst>
  <p:sldIdLst>
    <p:sldId id="370" r:id="rId2"/>
    <p:sldId id="371" r:id="rId3"/>
    <p:sldId id="372" r:id="rId4"/>
    <p:sldId id="378" r:id="rId5"/>
    <p:sldId id="381" r:id="rId6"/>
    <p:sldId id="390" r:id="rId7"/>
    <p:sldId id="391" r:id="rId8"/>
    <p:sldId id="392" r:id="rId9"/>
    <p:sldId id="393" r:id="rId10"/>
    <p:sldId id="394" r:id="rId11"/>
    <p:sldId id="395" r:id="rId12"/>
    <p:sldId id="396" r:id="rId13"/>
    <p:sldId id="397" r:id="rId14"/>
    <p:sldId id="401" r:id="rId15"/>
    <p:sldId id="406" r:id="rId16"/>
    <p:sldId id="407" r:id="rId17"/>
    <p:sldId id="408" r:id="rId18"/>
    <p:sldId id="409" r:id="rId19"/>
    <p:sldId id="412" r:id="rId20"/>
    <p:sldId id="416" r:id="rId21"/>
    <p:sldId id="417" r:id="rId22"/>
    <p:sldId id="419" r:id="rId23"/>
    <p:sldId id="420" r:id="rId24"/>
    <p:sldId id="421" r:id="rId25"/>
    <p:sldId id="422" r:id="rId26"/>
    <p:sldId id="418" r:id="rId27"/>
  </p:sldIdLst>
  <p:sldSz cx="9144000" cy="6858000" type="screen4x3"/>
  <p:notesSz cx="6400800" cy="8686800"/>
  <p:custDataLst>
    <p:tags r:id="rId30"/>
  </p:custDataLst>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orient="horz" pos="4080">
          <p15:clr>
            <a:srgbClr val="A4A3A4"/>
          </p15:clr>
        </p15:guide>
        <p15:guide id="3" orient="horz" pos="436">
          <p15:clr>
            <a:srgbClr val="A4A3A4"/>
          </p15:clr>
        </p15:guide>
        <p15:guide id="4" orient="horz" pos="718">
          <p15:clr>
            <a:srgbClr val="A4A3A4"/>
          </p15:clr>
        </p15:guide>
        <p15:guide id="5" orient="horz" pos="1056">
          <p15:clr>
            <a:srgbClr val="A4A3A4"/>
          </p15:clr>
        </p15:guide>
        <p15:guide id="6" orient="horz" pos="3840">
          <p15:clr>
            <a:srgbClr val="A4A3A4"/>
          </p15:clr>
        </p15:guide>
        <p15:guide id="7" orient="horz" pos="3744">
          <p15:clr>
            <a:srgbClr val="A4A3A4"/>
          </p15:clr>
        </p15:guide>
        <p15:guide id="8" orient="horz" pos="864">
          <p15:clr>
            <a:srgbClr val="A4A3A4"/>
          </p15:clr>
        </p15:guide>
        <p15:guide id="9" pos="2880">
          <p15:clr>
            <a:srgbClr val="A4A3A4"/>
          </p15:clr>
        </p15:guide>
        <p15:guide id="10" pos="5520">
          <p15:clr>
            <a:srgbClr val="A4A3A4"/>
          </p15:clr>
        </p15:guide>
        <p15:guide id="11" pos="240">
          <p15:clr>
            <a:srgbClr val="A4A3A4"/>
          </p15:clr>
        </p15:guide>
        <p15:guide id="12" pos="480">
          <p15:clr>
            <a:srgbClr val="A4A3A4"/>
          </p15:clr>
        </p15:guide>
        <p15:guide id="13" pos="584">
          <p15:clr>
            <a:srgbClr val="A4A3A4"/>
          </p15:clr>
        </p15:guide>
        <p15:guide id="14" pos="15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60"/>
  </p:normalViewPr>
  <p:slideViewPr>
    <p:cSldViewPr>
      <p:cViewPr varScale="1">
        <p:scale>
          <a:sx n="64" d="100"/>
          <a:sy n="64" d="100"/>
        </p:scale>
        <p:origin x="1540" y="32"/>
      </p:cViewPr>
      <p:guideLst>
        <p:guide orient="horz" pos="2160"/>
        <p:guide orient="horz" pos="4080"/>
        <p:guide orient="horz" pos="436"/>
        <p:guide orient="horz" pos="718"/>
        <p:guide orient="horz" pos="1056"/>
        <p:guide orient="horz" pos="3840"/>
        <p:guide orient="horz" pos="3744"/>
        <p:guide orient="horz" pos="864"/>
        <p:guide pos="2880"/>
        <p:guide pos="5520"/>
        <p:guide pos="240"/>
        <p:guide pos="480"/>
        <p:guide pos="584"/>
        <p:guide pos="158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ags" Target="tags/tag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image" Target="../media/image1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773363"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defTabSz="862013" eaLnBrk="1" hangingPunct="1">
              <a:defRPr sz="1200"/>
            </a:lvl1pPr>
          </a:lstStyle>
          <a:p>
            <a:pPr>
              <a:defRPr/>
            </a:pPr>
            <a:endParaRPr lang="en-IN" altLang="en-US"/>
          </a:p>
        </p:txBody>
      </p:sp>
      <p:sp>
        <p:nvSpPr>
          <p:cNvPr id="4099" name="Rectangle 3"/>
          <p:cNvSpPr>
            <a:spLocks noGrp="1" noChangeArrowheads="1"/>
          </p:cNvSpPr>
          <p:nvPr>
            <p:ph type="dt" sz="quarter" idx="1"/>
          </p:nvPr>
        </p:nvSpPr>
        <p:spPr bwMode="auto">
          <a:xfrm>
            <a:off x="3627438" y="0"/>
            <a:ext cx="2773362"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algn="r" defTabSz="862013" eaLnBrk="1" hangingPunct="1">
              <a:defRPr sz="1200"/>
            </a:lvl1pPr>
          </a:lstStyle>
          <a:p>
            <a:pPr>
              <a:defRPr/>
            </a:pPr>
            <a:endParaRPr lang="en-IN" altLang="en-US"/>
          </a:p>
        </p:txBody>
      </p:sp>
      <p:sp>
        <p:nvSpPr>
          <p:cNvPr id="4100" name="Rectangle 4"/>
          <p:cNvSpPr>
            <a:spLocks noGrp="1" noChangeArrowheads="1"/>
          </p:cNvSpPr>
          <p:nvPr>
            <p:ph type="ftr" sz="quarter" idx="2"/>
          </p:nvPr>
        </p:nvSpPr>
        <p:spPr bwMode="auto">
          <a:xfrm>
            <a:off x="0" y="8253413"/>
            <a:ext cx="2773363"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defTabSz="862013" eaLnBrk="1" hangingPunct="1">
              <a:defRPr sz="1200"/>
            </a:lvl1pPr>
          </a:lstStyle>
          <a:p>
            <a:pPr>
              <a:defRPr/>
            </a:pPr>
            <a:endParaRPr lang="en-IN" altLang="en-US"/>
          </a:p>
        </p:txBody>
      </p:sp>
      <p:sp>
        <p:nvSpPr>
          <p:cNvPr id="4101" name="Rectangle 5"/>
          <p:cNvSpPr>
            <a:spLocks noGrp="1" noChangeArrowheads="1"/>
          </p:cNvSpPr>
          <p:nvPr>
            <p:ph type="sldNum" sz="quarter" idx="3"/>
          </p:nvPr>
        </p:nvSpPr>
        <p:spPr bwMode="auto">
          <a:xfrm>
            <a:off x="3627438" y="8253413"/>
            <a:ext cx="2773362"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algn="r" defTabSz="862013" eaLnBrk="1" hangingPunct="1">
              <a:defRPr sz="1200"/>
            </a:lvl1pPr>
          </a:lstStyle>
          <a:p>
            <a:pPr>
              <a:defRPr/>
            </a:pPr>
            <a:fld id="{9641B877-0220-42B8-BA31-5B0847C52208}" type="slidenum">
              <a:rPr lang="en-US" altLang="en-US"/>
              <a:pPr>
                <a:defRPr/>
              </a:pPr>
              <a:t>‹#›</a:t>
            </a:fld>
            <a:endParaRPr lang="en-US" altLang="en-US"/>
          </a:p>
        </p:txBody>
      </p:sp>
    </p:spTree>
    <p:extLst>
      <p:ext uri="{BB962C8B-B14F-4D97-AF65-F5344CB8AC3E}">
        <p14:creationId xmlns:p14="http://schemas.microsoft.com/office/powerpoint/2010/main" val="37511873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773363" cy="4349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625850" y="0"/>
            <a:ext cx="2773363" cy="434975"/>
          </a:xfrm>
          <a:prstGeom prst="rect">
            <a:avLst/>
          </a:prstGeom>
        </p:spPr>
        <p:txBody>
          <a:bodyPr vert="horz" lIns="91440" tIns="45720" rIns="91440" bIns="45720" rtlCol="0"/>
          <a:lstStyle>
            <a:lvl1pPr algn="r">
              <a:defRPr sz="1200"/>
            </a:lvl1pPr>
          </a:lstStyle>
          <a:p>
            <a:fld id="{8FCFFB39-D25E-4D7E-B692-3F4EAB000F9D}" type="datetimeFigureOut">
              <a:rPr lang="en-GB" smtClean="0"/>
              <a:t>24/05/2022</a:t>
            </a:fld>
            <a:endParaRPr lang="en-GB"/>
          </a:p>
        </p:txBody>
      </p:sp>
      <p:sp>
        <p:nvSpPr>
          <p:cNvPr id="4" name="Slide Image Placeholder 3"/>
          <p:cNvSpPr>
            <a:spLocks noGrp="1" noRot="1" noChangeAspect="1"/>
          </p:cNvSpPr>
          <p:nvPr>
            <p:ph type="sldImg" idx="2"/>
          </p:nvPr>
        </p:nvSpPr>
        <p:spPr>
          <a:xfrm>
            <a:off x="1246188" y="1085850"/>
            <a:ext cx="3908425" cy="29321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39763" y="4179888"/>
            <a:ext cx="5121275" cy="34210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251825"/>
            <a:ext cx="2773363" cy="4349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625850" y="8251825"/>
            <a:ext cx="2773363" cy="434975"/>
          </a:xfrm>
          <a:prstGeom prst="rect">
            <a:avLst/>
          </a:prstGeom>
        </p:spPr>
        <p:txBody>
          <a:bodyPr vert="horz" lIns="91440" tIns="45720" rIns="91440" bIns="45720" rtlCol="0" anchor="b"/>
          <a:lstStyle>
            <a:lvl1pPr algn="r">
              <a:defRPr sz="1200"/>
            </a:lvl1pPr>
          </a:lstStyle>
          <a:p>
            <a:fld id="{938182B1-EF9B-4E7F-8AF3-8BF0AF733655}" type="slidenum">
              <a:rPr lang="en-GB" smtClean="0"/>
              <a:t>‹#›</a:t>
            </a:fld>
            <a:endParaRPr lang="en-GB"/>
          </a:p>
        </p:txBody>
      </p:sp>
    </p:spTree>
    <p:extLst>
      <p:ext uri="{BB962C8B-B14F-4D97-AF65-F5344CB8AC3E}">
        <p14:creationId xmlns:p14="http://schemas.microsoft.com/office/powerpoint/2010/main" val="2929275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zh-CN" smtClean="0">
              <a:latin typeface="Times New Roman" panose="02020603050405020304" pitchFamily="18" charset="0"/>
            </a:endParaRPr>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29741C7-3B30-4F6F-AD41-00C6BB9254AE}" type="slidenum">
              <a:rPr lang="en-GB" altLang="zh-CN">
                <a:latin typeface="Times New Roman" panose="02020603050405020304" pitchFamily="18" charset="0"/>
                <a:cs typeface="Arial" panose="020B0604020202020204" pitchFamily="34" charset="0"/>
              </a:rPr>
              <a:pPr>
                <a:spcBef>
                  <a:spcPct val="0"/>
                </a:spcBef>
              </a:pPr>
              <a:t>1</a:t>
            </a:fld>
            <a:endParaRPr lang="en-GB" altLang="zh-CN">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293271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 name="Picture 8" descr="Buildings image for Arnold PPWs"/>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100" y="3365500"/>
            <a:ext cx="9078913"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9"/>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GB" altLang="en-US" sz="800" smtClean="0"/>
              <a:t>Slide 34.</a:t>
            </a:r>
            <a:fld id="{B3015C92-D5CE-419B-904B-2F0B288CFE1A}" type="slidenum">
              <a:rPr lang="en-GB" altLang="en-US" sz="800" smtClean="0"/>
              <a:pPr algn="ctr">
                <a:defRPr/>
              </a:pPr>
              <a:t>‹#›</a:t>
            </a:fld>
            <a:endParaRPr lang="en-GB" altLang="en-US" sz="800" smtClean="0">
              <a:latin typeface="Times" panose="02020603050405020304" pitchFamily="18" charset="0"/>
            </a:endParaRPr>
          </a:p>
        </p:txBody>
      </p:sp>
      <p:pic>
        <p:nvPicPr>
          <p:cNvPr id="5" name="Picture 10" descr="MyFinanceLab logo for RF"/>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7950" y="6229350"/>
            <a:ext cx="1644650"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smtClean="0"/>
              <a:t>Glen Arnold, </a:t>
            </a:r>
            <a:r>
              <a:rPr lang="en-US" altLang="en-US" sz="800" i="1" smtClean="0"/>
              <a:t>Corporate Financial Management</a:t>
            </a:r>
            <a:r>
              <a:rPr lang="en-US" altLang="en-US" sz="800" smtClean="0"/>
              <a:t>, 5</a:t>
            </a:r>
            <a:r>
              <a:rPr lang="en-US" altLang="en-US" sz="800" baseline="30000" smtClean="0"/>
              <a:t>th</a:t>
            </a:r>
            <a:r>
              <a:rPr lang="en-US" altLang="en-US" sz="800" smtClean="0"/>
              <a:t>  Edition © Pearson Education Limited 2013</a:t>
            </a:r>
            <a:endParaRPr lang="en-GB" altLang="en-US" sz="800" smtClean="0"/>
          </a:p>
        </p:txBody>
      </p:sp>
      <p:pic>
        <p:nvPicPr>
          <p:cNvPr id="7" name="Picture 12" descr="PEARSON"/>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7375525" y="6180138"/>
            <a:ext cx="1589088"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1" name="Rectangle 3"/>
          <p:cNvSpPr>
            <a:spLocks noGrp="1" noChangeArrowheads="1"/>
          </p:cNvSpPr>
          <p:nvPr>
            <p:ph type="ctrTitle"/>
          </p:nvPr>
        </p:nvSpPr>
        <p:spPr>
          <a:xfrm>
            <a:off x="687388" y="981075"/>
            <a:ext cx="7772400" cy="1470025"/>
          </a:xfrm>
          <a:prstGeom prst="rect">
            <a:avLst/>
          </a:prstGeom>
        </p:spPr>
        <p:txBody>
          <a:bodyPr/>
          <a:lstStyle>
            <a:lvl1pPr>
              <a:defRPr sz="3600"/>
            </a:lvl1pPr>
          </a:lstStyle>
          <a:p>
            <a:r>
              <a:rPr lang="en-GB"/>
              <a:t>Click to edit Master title style</a:t>
            </a:r>
          </a:p>
        </p:txBody>
      </p:sp>
      <p:sp>
        <p:nvSpPr>
          <p:cNvPr id="8" name="Slide Number Placeholder 4"/>
          <p:cNvSpPr>
            <a:spLocks noGrp="1"/>
          </p:cNvSpPr>
          <p:nvPr>
            <p:ph type="sldNum" sz="quarter" idx="4"/>
          </p:nvPr>
        </p:nvSpPr>
        <p:spPr>
          <a:xfrm>
            <a:off x="6553200" y="6232227"/>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93792936"/>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Title 1"/>
          <p:cNvSpPr>
            <a:spLocks noGrp="1"/>
          </p:cNvSpPr>
          <p:nvPr>
            <p:ph type="title"/>
          </p:nvPr>
        </p:nvSpPr>
        <p:spPr>
          <a:xfrm>
            <a:off x="1331640" y="188640"/>
            <a:ext cx="7355160"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smtClean="0"/>
              <a:t>Click to edit Master title style</a:t>
            </a:r>
            <a:endParaRPr lang="en-GB" dirty="0"/>
          </a:p>
        </p:txBody>
      </p:sp>
      <p:sp>
        <p:nvSpPr>
          <p:cNvPr id="7"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376480166"/>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atin typeface="Garamond" panose="02020404030301010803" pitchFamily="18" charset="0"/>
              </a:defRPr>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atin typeface="Garamond" panose="02020404030301010803" pitchFamily="18"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711472233"/>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87624" y="115887"/>
            <a:ext cx="7776989" cy="433387"/>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Content Placeholder 2"/>
          <p:cNvSpPr>
            <a:spLocks noGrp="1"/>
          </p:cNvSpPr>
          <p:nvPr>
            <p:ph sz="half" idx="1"/>
          </p:nvPr>
        </p:nvSpPr>
        <p:spPr>
          <a:xfrm>
            <a:off x="179388" y="549275"/>
            <a:ext cx="4316412"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549275"/>
            <a:ext cx="4316413"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078256384"/>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31640" y="274638"/>
            <a:ext cx="7355160" cy="1143000"/>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Slide Number Placeholder 4"/>
          <p:cNvSpPr>
            <a:spLocks noGrp="1"/>
          </p:cNvSpPr>
          <p:nvPr>
            <p:ph type="sldNum" sz="quarter" idx="10"/>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176891389"/>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7632973" cy="359618"/>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881805335"/>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Title 1"/>
          <p:cNvSpPr>
            <a:spLocks noGrp="1"/>
          </p:cNvSpPr>
          <p:nvPr>
            <p:ph type="title"/>
          </p:nvPr>
        </p:nvSpPr>
        <p:spPr>
          <a:xfrm>
            <a:off x="1259632" y="274638"/>
            <a:ext cx="7427168"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smtClean="0"/>
              <a:t>Click to edit Master title style</a:t>
            </a:r>
            <a:endParaRPr lang="en-GB" dirty="0"/>
          </a:p>
        </p:txBody>
      </p:sp>
      <p:sp>
        <p:nvSpPr>
          <p:cNvPr id="5"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42721736"/>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atin typeface="Garamond" panose="02020404030301010803" pitchFamily="18" charset="0"/>
              </a:defRPr>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atin typeface="Garamond" panose="02020404030301010803" pitchFamily="18" charset="0"/>
              </a:defRPr>
            </a:lvl1pPr>
            <a:lvl2pPr>
              <a:defRPr sz="2800">
                <a:latin typeface="Garamond" panose="02020404030301010803" pitchFamily="18" charset="0"/>
              </a:defRPr>
            </a:lvl2pPr>
            <a:lvl3pPr>
              <a:defRPr sz="2400">
                <a:latin typeface="Garamond" panose="02020404030301010803" pitchFamily="18" charset="0"/>
              </a:defRPr>
            </a:lvl3pPr>
            <a:lvl4pPr>
              <a:defRPr sz="2000">
                <a:latin typeface="Garamond" panose="02020404030301010803" pitchFamily="18" charset="0"/>
              </a:defRPr>
            </a:lvl4pPr>
            <a:lvl5pPr>
              <a:defRPr sz="2000">
                <a:latin typeface="Garamond" panose="02020404030301010803" pitchFamily="18"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262150186"/>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Garamond" panose="02020404030301010803" pitchFamily="18" charset="0"/>
              </a:defRPr>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Garamond" panose="02020404030301010803"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516266374"/>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259632" y="115888"/>
            <a:ext cx="7704981" cy="360784"/>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549275"/>
            <a:ext cx="8785225" cy="5576888"/>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129044041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9100" y="115888"/>
            <a:ext cx="2195513" cy="6010275"/>
          </a:xfrm>
          <a:prstGeom prst="rect">
            <a:avLst/>
          </a:prstGeom>
        </p:spPr>
        <p:txBody>
          <a:bodyPr vert="eaVert"/>
          <a:lstStyle>
            <a:lvl1pPr>
              <a:defRPr>
                <a:latin typeface="Garamond" panose="02020404030301010803" pitchFamily="18" charset="0"/>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115888"/>
            <a:ext cx="6437312" cy="6010275"/>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1258173376"/>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200">
                <a:solidFill>
                  <a:srgbClr val="007FA3"/>
                </a:solidFill>
              </a:defRPr>
            </a:lvl1pPr>
          </a:lstStyle>
          <a:p>
            <a:r>
              <a:rPr lang="en-US" dirty="0" smtClean="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smtClean="0"/>
              <a:t>Click to add caption</a:t>
            </a:r>
            <a:endParaRPr lang="en-US" dirty="0"/>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pic>
        <p:nvPicPr>
          <p:cNvPr id="9" name="Picture 8"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4" name="TextBox 13"/>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smtClean="0">
                <a:ea typeface="Verdana" panose="020B0604030504040204" pitchFamily="34" charset="0"/>
                <a:cs typeface="Verdana" panose="020B0604030504040204" pitchFamily="34" charset="0"/>
              </a:rPr>
              <a:t>Copyright © 2018 Pearson Education, Ltd. All Rights Reserved</a:t>
            </a:r>
            <a:endParaRPr lang="en-US" altLang="en-US" sz="700" b="1"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6557171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2955"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smtClean="0"/>
              <a:t>Glen Arnold, </a:t>
            </a:r>
            <a:r>
              <a:rPr lang="en-US" altLang="en-US" sz="800" i="1" smtClean="0"/>
              <a:t>Corporate Financial Management</a:t>
            </a:r>
            <a:r>
              <a:rPr lang="en-US" altLang="en-US" sz="800" smtClean="0"/>
              <a:t>, 5</a:t>
            </a:r>
            <a:r>
              <a:rPr lang="en-US" altLang="en-US" sz="800" baseline="30000" smtClean="0"/>
              <a:t>th</a:t>
            </a:r>
            <a:r>
              <a:rPr lang="en-US" altLang="en-US" sz="800" smtClean="0"/>
              <a:t>  Edition © Pearson Education Limited 2013</a:t>
            </a:r>
            <a:endParaRPr lang="en-GB" altLang="en-US" sz="800" smtClean="0"/>
          </a:p>
        </p:txBody>
      </p:sp>
      <p:sp>
        <p:nvSpPr>
          <p:cNvPr id="6" name="Rectangle 2"/>
          <p:cNvSpPr>
            <a:spLocks noGrp="1" noChangeArrowheads="1"/>
          </p:cNvSpPr>
          <p:nvPr>
            <p:ph type="title"/>
          </p:nvPr>
        </p:nvSpPr>
        <p:spPr bwMode="auto">
          <a:xfrm>
            <a:off x="1389063" y="246063"/>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smtClean="0"/>
              <a:t>Click to edit Master title style</a:t>
            </a:r>
          </a:p>
        </p:txBody>
      </p:sp>
      <p:sp>
        <p:nvSpPr>
          <p:cNvPr id="7" name="Rectangle 3"/>
          <p:cNvSpPr>
            <a:spLocks noGrp="1" noChangeArrowheads="1"/>
          </p:cNvSpPr>
          <p:nvPr>
            <p:ph type="body" idx="1"/>
          </p:nvPr>
        </p:nvSpPr>
        <p:spPr bwMode="auto">
          <a:xfrm>
            <a:off x="1389063" y="1984375"/>
            <a:ext cx="7297737" cy="412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9"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pic>
        <p:nvPicPr>
          <p:cNvPr id="8" name="Picture 7"/>
          <p:cNvPicPr/>
          <p:nvPr userDrawn="1"/>
        </p:nvPicPr>
        <p:blipFill rotWithShape="1">
          <a:blip r:embed="rId14">
            <a:extLst>
              <a:ext uri="{28A0092B-C50C-407E-A947-70E740481C1C}">
                <a14:useLocalDpi xmlns:a14="http://schemas.microsoft.com/office/drawing/2010/main" val="0"/>
              </a:ext>
            </a:extLst>
          </a:blip>
          <a:srcRect r="39010"/>
          <a:stretch/>
        </p:blipFill>
        <p:spPr bwMode="auto">
          <a:xfrm>
            <a:off x="0" y="6297613"/>
            <a:ext cx="1742440" cy="571500"/>
          </a:xfrm>
          <a:prstGeom prst="rect">
            <a:avLst/>
          </a:prstGeom>
          <a:solidFill>
            <a:srgbClr val="0070C0"/>
          </a:solidFill>
          <a:ln>
            <a:noFill/>
          </a:ln>
          <a:extLst>
            <a:ext uri="{53640926-AAD7-44D8-BBD7-CCE9431645EC}">
              <a14:shadowObscured xmlns:a14="http://schemas.microsoft.com/office/drawing/2010/main"/>
            </a:ext>
          </a:extLst>
        </p:spPr>
      </p:pic>
    </p:spTree>
  </p:cSld>
  <p:clrMap bg1="lt1" tx1="dk1" bg2="lt2" tx2="dk2" accent1="accent1" accent2="accent2" accent3="accent3" accent4="accent4" accent5="accent5" accent6="accent6" hlink="hlink" folHlink="folHlink"/>
  <p:sldLayoutIdLst>
    <p:sldLayoutId id="2147483877" r:id="rId1"/>
    <p:sldLayoutId id="2147483867" r:id="rId2"/>
    <p:sldLayoutId id="2147483868" r:id="rId3"/>
    <p:sldLayoutId id="2147483869" r:id="rId4"/>
    <p:sldLayoutId id="2147483870" r:id="rId5"/>
    <p:sldLayoutId id="2147483871" r:id="rId6"/>
    <p:sldLayoutId id="2147483878" r:id="rId7"/>
    <p:sldLayoutId id="2147483872" r:id="rId8"/>
    <p:sldLayoutId id="2147483873" r:id="rId9"/>
    <p:sldLayoutId id="2147483874" r:id="rId10"/>
    <p:sldLayoutId id="2147483875" r:id="rId11"/>
    <p:sldLayoutId id="2147483881" r:id="rId12"/>
  </p:sldLayoutIdLst>
  <p:transition spd="med"/>
  <p:timing>
    <p:tnLst>
      <p:par>
        <p:cTn id="1" dur="indefinite" restart="never" nodeType="tmRoot"/>
      </p:par>
    </p:tnLst>
  </p:timing>
  <p:hf hdr="0" ftr="0" dt="0"/>
  <p:txStyles>
    <p:titleStyle>
      <a:lvl1pPr algn="ctr" rtl="0" eaLnBrk="0" fontAlgn="base" hangingPunct="0">
        <a:spcBef>
          <a:spcPct val="0"/>
        </a:spcBef>
        <a:spcAft>
          <a:spcPct val="0"/>
        </a:spcAft>
        <a:defRPr sz="2400">
          <a:solidFill>
            <a:schemeClr val="tx1"/>
          </a:solidFill>
          <a:latin typeface="Garamond" panose="02020404030301010803" pitchFamily="18" charset="0"/>
          <a:ea typeface="+mj-ea"/>
          <a:cs typeface="+mj-cs"/>
        </a:defRPr>
      </a:lvl1pPr>
      <a:lvl2pPr algn="ctr" rtl="0" eaLnBrk="0" fontAlgn="base" hangingPunct="0">
        <a:spcBef>
          <a:spcPct val="0"/>
        </a:spcBef>
        <a:spcAft>
          <a:spcPct val="0"/>
        </a:spcAft>
        <a:defRPr sz="2400">
          <a:solidFill>
            <a:schemeClr val="tx1"/>
          </a:solidFill>
          <a:latin typeface="Arial" pitchFamily="34" charset="0"/>
          <a:cs typeface="Arial" pitchFamily="34" charset="0"/>
        </a:defRPr>
      </a:lvl2pPr>
      <a:lvl3pPr algn="ctr" rtl="0" eaLnBrk="0" fontAlgn="base" hangingPunct="0">
        <a:spcBef>
          <a:spcPct val="0"/>
        </a:spcBef>
        <a:spcAft>
          <a:spcPct val="0"/>
        </a:spcAft>
        <a:defRPr sz="2400">
          <a:solidFill>
            <a:schemeClr val="tx1"/>
          </a:solidFill>
          <a:latin typeface="Arial" pitchFamily="34" charset="0"/>
          <a:cs typeface="Arial" pitchFamily="34" charset="0"/>
        </a:defRPr>
      </a:lvl3pPr>
      <a:lvl4pPr algn="ctr" rtl="0" eaLnBrk="0" fontAlgn="base" hangingPunct="0">
        <a:spcBef>
          <a:spcPct val="0"/>
        </a:spcBef>
        <a:spcAft>
          <a:spcPct val="0"/>
        </a:spcAft>
        <a:defRPr sz="2400">
          <a:solidFill>
            <a:schemeClr val="tx1"/>
          </a:solidFill>
          <a:latin typeface="Arial" pitchFamily="34" charset="0"/>
          <a:cs typeface="Arial" pitchFamily="34" charset="0"/>
        </a:defRPr>
      </a:lvl4pPr>
      <a:lvl5pPr algn="ctr" rtl="0" eaLnBrk="0" fontAlgn="base" hangingPunct="0">
        <a:spcBef>
          <a:spcPct val="0"/>
        </a:spcBef>
        <a:spcAft>
          <a:spcPct val="0"/>
        </a:spcAft>
        <a:defRPr sz="2400">
          <a:solidFill>
            <a:schemeClr val="tx1"/>
          </a:solidFill>
          <a:latin typeface="Arial" pitchFamily="34" charset="0"/>
          <a:cs typeface="Arial" pitchFamily="34" charset="0"/>
        </a:defRPr>
      </a:lvl5pPr>
      <a:lvl6pPr marL="457200" algn="ctr" rtl="0" fontAlgn="base">
        <a:spcBef>
          <a:spcPct val="0"/>
        </a:spcBef>
        <a:spcAft>
          <a:spcPct val="0"/>
        </a:spcAft>
        <a:defRPr sz="2400">
          <a:solidFill>
            <a:schemeClr val="tx1"/>
          </a:solidFill>
          <a:latin typeface="Arial" pitchFamily="34" charset="0"/>
          <a:cs typeface="Arial" pitchFamily="34" charset="0"/>
        </a:defRPr>
      </a:lvl6pPr>
      <a:lvl7pPr marL="914400" algn="ctr" rtl="0" fontAlgn="base">
        <a:spcBef>
          <a:spcPct val="0"/>
        </a:spcBef>
        <a:spcAft>
          <a:spcPct val="0"/>
        </a:spcAft>
        <a:defRPr sz="2400">
          <a:solidFill>
            <a:schemeClr val="tx1"/>
          </a:solidFill>
          <a:latin typeface="Arial" pitchFamily="34" charset="0"/>
          <a:cs typeface="Arial" pitchFamily="34" charset="0"/>
        </a:defRPr>
      </a:lvl7pPr>
      <a:lvl8pPr marL="1371600" algn="ctr" rtl="0" fontAlgn="base">
        <a:spcBef>
          <a:spcPct val="0"/>
        </a:spcBef>
        <a:spcAft>
          <a:spcPct val="0"/>
        </a:spcAft>
        <a:defRPr sz="2400">
          <a:solidFill>
            <a:schemeClr val="tx1"/>
          </a:solidFill>
          <a:latin typeface="Arial" pitchFamily="34" charset="0"/>
          <a:cs typeface="Arial" pitchFamily="34" charset="0"/>
        </a:defRPr>
      </a:lvl8pPr>
      <a:lvl9pPr marL="1828800" algn="ctr" rtl="0" fontAlgn="base">
        <a:spcBef>
          <a:spcPct val="0"/>
        </a:spcBef>
        <a:spcAft>
          <a:spcPct val="0"/>
        </a:spcAft>
        <a:defRPr sz="2400">
          <a:solidFill>
            <a:schemeClr val="tx1"/>
          </a:solidFill>
          <a:latin typeface="Arial" pitchFamily="34" charset="0"/>
          <a:cs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Garamond" panose="02020404030301010803" pitchFamily="18" charset="0"/>
          <a:ea typeface="+mn-ea"/>
          <a:cs typeface="+mn-cs"/>
        </a:defRPr>
      </a:lvl1pPr>
      <a:lvl2pPr marL="742950" indent="-285750" algn="l" rtl="0" eaLnBrk="0" fontAlgn="base" hangingPunct="0">
        <a:spcBef>
          <a:spcPct val="20000"/>
        </a:spcBef>
        <a:spcAft>
          <a:spcPct val="0"/>
        </a:spcAft>
        <a:buChar char="–"/>
        <a:defRPr sz="2800">
          <a:solidFill>
            <a:schemeClr val="tx1"/>
          </a:solidFill>
          <a:latin typeface="Garamond" panose="02020404030301010803" pitchFamily="18" charset="0"/>
          <a:cs typeface="+mn-cs"/>
        </a:defRPr>
      </a:lvl2pPr>
      <a:lvl3pPr marL="1143000" indent="-228600" algn="l" rtl="0" eaLnBrk="0" fontAlgn="base" hangingPunct="0">
        <a:spcBef>
          <a:spcPct val="20000"/>
        </a:spcBef>
        <a:spcAft>
          <a:spcPct val="0"/>
        </a:spcAft>
        <a:buChar char="•"/>
        <a:defRPr sz="2400">
          <a:solidFill>
            <a:schemeClr val="tx1"/>
          </a:solidFill>
          <a:latin typeface="Garamond" panose="02020404030301010803" pitchFamily="18" charset="0"/>
          <a:cs typeface="+mn-cs"/>
        </a:defRPr>
      </a:lvl3pPr>
      <a:lvl4pPr marL="16002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4pPr>
      <a:lvl5pPr marL="20574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8.wmf"/><Relationship Id="rId5" Type="http://schemas.openxmlformats.org/officeDocument/2006/relationships/oleObject" Target="../embeddings/oleObject2.bin"/><Relationship Id="rId4" Type="http://schemas.openxmlformats.org/officeDocument/2006/relationships/image" Target="../media/image7.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12.wmf"/><Relationship Id="rId5" Type="http://schemas.openxmlformats.org/officeDocument/2006/relationships/oleObject" Target="../embeddings/oleObject4.bin"/><Relationship Id="rId4" Type="http://schemas.openxmlformats.org/officeDocument/2006/relationships/image" Target="../media/image11.w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8"/>
          <p:cNvSpPr>
            <a:spLocks noChangeArrowheads="1"/>
          </p:cNvSpPr>
          <p:nvPr/>
        </p:nvSpPr>
        <p:spPr bwMode="auto">
          <a:xfrm>
            <a:off x="912813" y="1693863"/>
            <a:ext cx="861218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zh-CN" sz="5400" dirty="0" smtClean="0">
                <a:solidFill>
                  <a:srgbClr val="000000"/>
                </a:solidFill>
                <a:latin typeface="Garamond" panose="02020404030301010803" pitchFamily="18" charset="0"/>
                <a:ea typeface="宋体" panose="02010600030101010101" pitchFamily="2" charset="-122"/>
              </a:rPr>
              <a:t>Capital Structure</a:t>
            </a:r>
            <a:endParaRPr lang="en-US" altLang="zh-CN" sz="5400" dirty="0">
              <a:solidFill>
                <a:srgbClr val="000000"/>
              </a:solidFill>
              <a:latin typeface="Garamond" panose="02020404030301010803" pitchFamily="18" charset="0"/>
              <a:ea typeface="宋体" panose="02010600030101010101" pitchFamily="2" charset="-122"/>
            </a:endParaRPr>
          </a:p>
        </p:txBody>
      </p:sp>
      <p:sp>
        <p:nvSpPr>
          <p:cNvPr id="2" name="Slide Number Placeholder 1"/>
          <p:cNvSpPr>
            <a:spLocks noGrp="1"/>
          </p:cNvSpPr>
          <p:nvPr>
            <p:ph type="sldNum" sz="quarter" idx="4"/>
          </p:nvPr>
        </p:nvSpPr>
        <p:spPr/>
        <p:txBody>
          <a:bodyPr/>
          <a:lstStyle/>
          <a:p>
            <a:fld id="{91CE2D63-A4F0-42DC-9804-4F30D3831827}" type="slidenum">
              <a:rPr lang="en-GB" altLang="en-US" smtClean="0"/>
              <a:pPr/>
              <a:t>1</a:t>
            </a:fld>
            <a:endParaRPr lang="en-GB" altLang="en-US"/>
          </a:p>
        </p:txBody>
      </p:sp>
    </p:spTree>
    <p:extLst>
      <p:ext uri="{BB962C8B-B14F-4D97-AF65-F5344CB8AC3E}">
        <p14:creationId xmlns:p14="http://schemas.microsoft.com/office/powerpoint/2010/main" val="1320290446"/>
      </p:ext>
    </p:extLst>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A Glance at Capital Structure Choices in Practice</a:t>
            </a:r>
            <a:endParaRPr lang="en-US" dirty="0"/>
          </a:p>
        </p:txBody>
      </p:sp>
      <p:sp>
        <p:nvSpPr>
          <p:cNvPr id="3" name="Content Placeholder 2"/>
          <p:cNvSpPr>
            <a:spLocks noGrp="1"/>
          </p:cNvSpPr>
          <p:nvPr>
            <p:ph idx="1"/>
          </p:nvPr>
        </p:nvSpPr>
        <p:spPr/>
        <p:txBody>
          <a:bodyPr/>
          <a:lstStyle/>
          <a:p>
            <a:pPr>
              <a:buFont typeface="Arial" charset="0"/>
              <a:buChar char="•"/>
            </a:pPr>
            <a:r>
              <a:rPr lang="en-US" altLang="x-none" dirty="0" smtClean="0">
                <a:ea typeface="ヒラギノ角ゴ Pro W3" charset="-128"/>
              </a:rPr>
              <a:t>One of the primary duties of a financial manager is to raise capital to finance a firm’s investments.</a:t>
            </a:r>
          </a:p>
          <a:p>
            <a:pPr>
              <a:spcAft>
                <a:spcPts val="1500"/>
              </a:spcAft>
              <a:buFont typeface="Arial" charset="0"/>
              <a:buChar char="•"/>
            </a:pPr>
            <a:r>
              <a:rPr lang="en-US" altLang="x-none" dirty="0" smtClean="0">
                <a:ea typeface="ヒラギノ角ゴ Pro W3" charset="-128"/>
              </a:rPr>
              <a:t>The primary objective of capital structure management is to maximize the total value of the firm's outstanding debt and equity. The resulting financing mix that maximizes this combined value is called the </a:t>
            </a:r>
            <a:r>
              <a:rPr lang="en-US" altLang="x-none" b="1" dirty="0" smtClean="0">
                <a:ea typeface="ヒラギノ角ゴ Pro W3" charset="-128"/>
              </a:rPr>
              <a:t>optimal capital structure</a:t>
            </a:r>
            <a:r>
              <a:rPr lang="en-US" altLang="x-none" dirty="0" smtClean="0">
                <a:ea typeface="ヒラギノ角ゴ Pro W3" charset="-128"/>
              </a:rPr>
              <a:t>.</a:t>
            </a:r>
            <a:endParaRPr lang="en-US" dirty="0"/>
          </a:p>
        </p:txBody>
      </p:sp>
    </p:spTree>
    <p:extLst>
      <p:ext uri="{BB962C8B-B14F-4D97-AF65-F5344CB8AC3E}">
        <p14:creationId xmlns:p14="http://schemas.microsoft.com/office/powerpoint/2010/main" val="8187721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Defining the Firm's Capital Structure</a:t>
            </a:r>
            <a:endParaRPr lang="en-US" b="0" dirty="0"/>
          </a:p>
        </p:txBody>
      </p:sp>
      <p:sp>
        <p:nvSpPr>
          <p:cNvPr id="3" name="Content Placeholder 2"/>
          <p:cNvSpPr>
            <a:spLocks noGrp="1"/>
          </p:cNvSpPr>
          <p:nvPr>
            <p:ph idx="1"/>
          </p:nvPr>
        </p:nvSpPr>
        <p:spPr>
          <a:xfrm>
            <a:off x="457200" y="1600201"/>
            <a:ext cx="8229600" cy="3581400"/>
          </a:xfrm>
        </p:spPr>
        <p:txBody>
          <a:bodyPr/>
          <a:lstStyle/>
          <a:p>
            <a:r>
              <a:rPr lang="en-US" altLang="x-none" dirty="0" smtClean="0">
                <a:ea typeface="ヒラギノ角ゴ Pro W3" charset="-128"/>
              </a:rPr>
              <a:t>A firm’s </a:t>
            </a:r>
            <a:r>
              <a:rPr lang="en-US" altLang="x-none" b="1" dirty="0" smtClean="0">
                <a:ea typeface="ヒラギノ角ゴ Pro W3" charset="-128"/>
              </a:rPr>
              <a:t>capital structure </a:t>
            </a:r>
            <a:r>
              <a:rPr lang="en-US" altLang="x-none" dirty="0" smtClean="0">
                <a:ea typeface="ヒラギノ角ゴ Pro W3" charset="-128"/>
              </a:rPr>
              <a:t>consists of owner</a:t>
            </a:r>
            <a:r>
              <a:rPr lang="en-US" altLang="ja-JP" dirty="0" smtClean="0">
                <a:ea typeface="ヒラギノ角ゴ Pro W3" charset="-128"/>
              </a:rPr>
              <a:t>'</a:t>
            </a:r>
            <a:r>
              <a:rPr lang="en-US" altLang="x-none" dirty="0" smtClean="0">
                <a:ea typeface="ヒラギノ角ゴ Pro W3" charset="-128"/>
              </a:rPr>
              <a:t>s equity and its interest-bearing debt., including short-term bank loans.</a:t>
            </a:r>
          </a:p>
          <a:p>
            <a:r>
              <a:rPr lang="en-US" altLang="x-none" dirty="0" smtClean="0">
                <a:ea typeface="ヒラギノ角ゴ Pro W3" charset="-128"/>
              </a:rPr>
              <a:t>The combination of</a:t>
            </a:r>
            <a:r>
              <a:rPr lang="en-US" altLang="x-none" b="1" dirty="0" smtClean="0">
                <a:ea typeface="ヒラギノ角ゴ Pro W3" charset="-128"/>
              </a:rPr>
              <a:t> </a:t>
            </a:r>
            <a:r>
              <a:rPr lang="en-US" altLang="x-none" dirty="0" smtClean="0">
                <a:ea typeface="ヒラギノ角ゴ Pro W3" charset="-128"/>
              </a:rPr>
              <a:t>capital structure </a:t>
            </a:r>
            <a:r>
              <a:rPr lang="en-US" altLang="x-none" i="1" dirty="0" smtClean="0">
                <a:ea typeface="ヒラギノ角ゴ Pro W3" charset="-128"/>
              </a:rPr>
              <a:t>plus</a:t>
            </a:r>
            <a:r>
              <a:rPr lang="en-US" altLang="x-none" dirty="0" smtClean="0">
                <a:ea typeface="ヒラギノ角ゴ Pro W3" charset="-128"/>
              </a:rPr>
              <a:t> the firm’s non-interest bearing liabilities (such as accounts payable) to be the firm’s </a:t>
            </a:r>
            <a:r>
              <a:rPr lang="en-US" altLang="x-none" b="1" dirty="0" smtClean="0">
                <a:ea typeface="ヒラギノ角ゴ Pro W3" charset="-128"/>
              </a:rPr>
              <a:t>Financial structure </a:t>
            </a:r>
            <a:r>
              <a:rPr lang="en-US" altLang="x-none" dirty="0" smtClean="0">
                <a:ea typeface="ヒラギノ角ゴ Pro W3" charset="-128"/>
              </a:rPr>
              <a:t>. It is common practice to describe a firm’s financial structure using the </a:t>
            </a:r>
            <a:r>
              <a:rPr lang="en-US" altLang="x-none" b="1" dirty="0" smtClean="0">
                <a:ea typeface="ヒラギノ角ゴ Pro W3" charset="-128"/>
              </a:rPr>
              <a:t>debt to equity ratio</a:t>
            </a:r>
            <a:r>
              <a:rPr lang="en-US" altLang="x-none" dirty="0" smtClean="0">
                <a:ea typeface="ヒラギノ角ゴ Pro W3" charset="-128"/>
              </a:rPr>
              <a:t>.</a:t>
            </a:r>
          </a:p>
          <a:p>
            <a:pPr marL="0" indent="0">
              <a:buNone/>
            </a:pPr>
            <a:r>
              <a:rPr lang="en-US" altLang="x-none" dirty="0">
                <a:ea typeface="ヒラギノ角ゴ Pro W3" charset="-128"/>
              </a:rPr>
              <a:t>The book value of a firm’s interest bearing debt includes:</a:t>
            </a:r>
            <a:endParaRPr lang="en-US" altLang="x-none" dirty="0">
              <a:solidFill>
                <a:srgbClr val="FF0000"/>
              </a:solidFill>
              <a:ea typeface="ヒラギノ角ゴ Pro W3" charset="-128"/>
            </a:endParaRPr>
          </a:p>
          <a:p>
            <a:pPr lvl="1">
              <a:spcBef>
                <a:spcPts val="900"/>
              </a:spcBef>
            </a:pPr>
            <a:r>
              <a:rPr lang="en-US" altLang="x-none" dirty="0">
                <a:ea typeface="ヒラギノ角ゴ Pro W3" charset="-128"/>
              </a:rPr>
              <a:t>Short-term notes payable (e.g., bank loans),</a:t>
            </a:r>
          </a:p>
          <a:p>
            <a:pPr lvl="1">
              <a:spcBef>
                <a:spcPts val="900"/>
              </a:spcBef>
            </a:pPr>
            <a:r>
              <a:rPr lang="en-US" altLang="x-none" dirty="0">
                <a:ea typeface="ヒラギノ角ゴ Pro W3" charset="-128"/>
              </a:rPr>
              <a:t>Current portion of long-term debt, and</a:t>
            </a:r>
          </a:p>
          <a:p>
            <a:pPr lvl="1">
              <a:spcBef>
                <a:spcPts val="900"/>
              </a:spcBef>
            </a:pPr>
            <a:r>
              <a:rPr lang="en-US" altLang="x-none" dirty="0">
                <a:ea typeface="ヒラギノ角ゴ Pro W3" charset="-128"/>
              </a:rPr>
              <a:t>Long-term debt</a:t>
            </a:r>
            <a:r>
              <a:rPr lang="en-US" altLang="x-none" dirty="0" smtClean="0">
                <a:ea typeface="ヒラギノ角ゴ Pro W3" charset="-128"/>
              </a:rPr>
              <a:t>.</a:t>
            </a:r>
            <a:endParaRPr lang="en-US" dirty="0"/>
          </a:p>
        </p:txBody>
      </p:sp>
    </p:spTree>
    <p:extLst>
      <p:ext uri="{BB962C8B-B14F-4D97-AF65-F5344CB8AC3E}">
        <p14:creationId xmlns:p14="http://schemas.microsoft.com/office/powerpoint/2010/main" val="15735571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smtClean="0">
                <a:ea typeface="ヒラギノ角ゴ Pro W3" charset="-128"/>
              </a:rPr>
              <a:t>Financial Leverage</a:t>
            </a:r>
            <a:endParaRPr lang="en-US" dirty="0"/>
          </a:p>
        </p:txBody>
      </p:sp>
      <p:sp>
        <p:nvSpPr>
          <p:cNvPr id="3" name="Content Placeholder 2"/>
          <p:cNvSpPr>
            <a:spLocks noGrp="1"/>
          </p:cNvSpPr>
          <p:nvPr>
            <p:ph idx="1"/>
          </p:nvPr>
        </p:nvSpPr>
        <p:spPr/>
        <p:txBody>
          <a:bodyPr/>
          <a:lstStyle/>
          <a:p>
            <a:r>
              <a:rPr lang="en-US" altLang="x-none" sz="2600" dirty="0" smtClean="0">
                <a:ea typeface="ヒラギノ角ゴ Pro W3" charset="-128"/>
              </a:rPr>
              <a:t>The term </a:t>
            </a:r>
            <a:r>
              <a:rPr lang="en-US" altLang="x-none" sz="2600" i="1" dirty="0" smtClean="0">
                <a:ea typeface="ヒラギノ角ゴ Pro W3" charset="-128"/>
              </a:rPr>
              <a:t>financial leverage i</a:t>
            </a:r>
            <a:r>
              <a:rPr lang="en-US" altLang="x-none" sz="2600" dirty="0" smtClean="0">
                <a:ea typeface="ヒラギノ角ゴ Pro W3" charset="-128"/>
              </a:rPr>
              <a:t>s often used to describe a firm’s capital structure. By borrowing a portion of firm's capital at a fixed rate of interest, firm can “leverage” the rate of return it earns on its total capital into an even higher rate of return on the firm's equity.</a:t>
            </a:r>
          </a:p>
          <a:p>
            <a:r>
              <a:rPr lang="en-US" altLang="x-none" sz="2600" dirty="0" smtClean="0">
                <a:ea typeface="ヒラギノ角ゴ Pro W3" charset="-128"/>
              </a:rPr>
              <a:t>For example, if the firm is earning 17% on its investments and paying only 8% on borrowed money, the 9% differential goes to the firm</a:t>
            </a:r>
            <a:r>
              <a:rPr lang="en-US" altLang="ja-JP" sz="2600" dirty="0" smtClean="0">
                <a:ea typeface="ヒラギノ角ゴ Pro W3" charset="-128"/>
              </a:rPr>
              <a:t>'</a:t>
            </a:r>
            <a:r>
              <a:rPr lang="en-US" altLang="x-none" sz="2600" dirty="0" smtClean="0">
                <a:ea typeface="ヒラギノ角ゴ Pro W3" charset="-128"/>
              </a:rPr>
              <a:t>s owners. This is known as </a:t>
            </a:r>
            <a:r>
              <a:rPr lang="en-US" altLang="x-none" sz="2600" b="1" dirty="0" smtClean="0">
                <a:ea typeface="ヒラギノ角ゴ Pro W3" charset="-128"/>
              </a:rPr>
              <a:t>favorable financial leverage</a:t>
            </a:r>
            <a:r>
              <a:rPr lang="en-US" altLang="x-none" sz="2600" dirty="0" smtClean="0">
                <a:ea typeface="ヒラギノ角ゴ Pro W3" charset="-128"/>
              </a:rPr>
              <a:t>. If it earns less than 8%, it will be </a:t>
            </a:r>
            <a:r>
              <a:rPr lang="en-US" altLang="x-none" sz="2600" b="1" dirty="0" smtClean="0">
                <a:ea typeface="ヒラギノ角ゴ Pro W3" charset="-128"/>
              </a:rPr>
              <a:t>unfavorable financial leverage</a:t>
            </a:r>
            <a:r>
              <a:rPr lang="en-US" altLang="x-none" sz="2600" dirty="0" smtClean="0">
                <a:ea typeface="ヒラギノ角ゴ Pro W3" charset="-128"/>
              </a:rPr>
              <a:t>.</a:t>
            </a:r>
            <a:endParaRPr lang="en-US" sz="2600" dirty="0"/>
          </a:p>
        </p:txBody>
      </p:sp>
    </p:spTree>
    <p:extLst>
      <p:ext uri="{BB962C8B-B14F-4D97-AF65-F5344CB8AC3E}">
        <p14:creationId xmlns:p14="http://schemas.microsoft.com/office/powerpoint/2010/main" val="18913275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A First Look at the Modigliani and Miller Capital Structure Theorem </a:t>
            </a:r>
            <a:r>
              <a:rPr lang="en-US" altLang="x-none" sz="2000" b="0" dirty="0" smtClean="0">
                <a:ea typeface="ヒラギノ角ゴ Pro W3" charset="-128"/>
              </a:rPr>
              <a:t>(1 of 2)</a:t>
            </a:r>
            <a:endParaRPr lang="en-US" b="0" dirty="0"/>
          </a:p>
        </p:txBody>
      </p:sp>
      <p:sp>
        <p:nvSpPr>
          <p:cNvPr id="3" name="Content Placeholder 2"/>
          <p:cNvSpPr>
            <a:spLocks noGrp="1"/>
          </p:cNvSpPr>
          <p:nvPr>
            <p:ph idx="1"/>
          </p:nvPr>
        </p:nvSpPr>
        <p:spPr/>
        <p:txBody>
          <a:bodyPr/>
          <a:lstStyle/>
          <a:p>
            <a:pPr marL="0" indent="0">
              <a:buNone/>
            </a:pPr>
            <a:r>
              <a:rPr lang="en-US" altLang="x-none" sz="2800" dirty="0" smtClean="0">
                <a:ea typeface="ヒラギノ角ゴ Pro W3" charset="-128"/>
              </a:rPr>
              <a:t>Modigliani and Miller (1958) showed that, under idealistic conditions, it does not matter whether a firm uses no debt, a little debt, or a lot of debt in its capital structure. The theory relies on two fundamental assumptions:</a:t>
            </a:r>
          </a:p>
          <a:p>
            <a:pPr marL="512064" lvl="1" indent="-514350">
              <a:spcBef>
                <a:spcPts val="900"/>
              </a:spcBef>
              <a:buFont typeface="Perpetua" charset="0"/>
              <a:buAutoNum type="arabicPeriod"/>
            </a:pPr>
            <a:r>
              <a:rPr lang="en-US" altLang="x-none" sz="2800" dirty="0" smtClean="0">
                <a:ea typeface="ヒラギノ角ゴ Pro W3" charset="-128"/>
              </a:rPr>
              <a:t>The cash flows that a firm generates are not affected by how the firm is financed.</a:t>
            </a:r>
          </a:p>
          <a:p>
            <a:pPr marL="512064" lvl="1" indent="-514350">
              <a:spcBef>
                <a:spcPts val="900"/>
              </a:spcBef>
              <a:buFont typeface="Perpetua" charset="0"/>
              <a:buAutoNum type="arabicPeriod"/>
            </a:pPr>
            <a:r>
              <a:rPr lang="en-US" altLang="x-none" sz="2800" dirty="0" smtClean="0">
                <a:ea typeface="ヒラギノ角ゴ Pro W3" charset="-128"/>
              </a:rPr>
              <a:t>Financial markets are perfect.</a:t>
            </a:r>
          </a:p>
        </p:txBody>
      </p:sp>
    </p:spTree>
    <p:extLst>
      <p:ext uri="{BB962C8B-B14F-4D97-AF65-F5344CB8AC3E}">
        <p14:creationId xmlns:p14="http://schemas.microsoft.com/office/powerpoint/2010/main" val="2349688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sz="2400" dirty="0" smtClean="0"/>
              <a:t>Figure 15.3 </a:t>
            </a:r>
            <a:r>
              <a:rPr lang="en-US" altLang="x-none" sz="2400" b="0" dirty="0" smtClean="0"/>
              <a:t>Cost of Capital and Capital Structure: M&amp;M Theory</a:t>
            </a:r>
            <a:r>
              <a:rPr lang="en-US" altLang="x-none" dirty="0" smtClean="0"/>
              <a:t> </a:t>
            </a:r>
            <a:r>
              <a:rPr lang="en-US" altLang="x-none" sz="2000" b="0" dirty="0" smtClean="0"/>
              <a:t>(1 of 2)</a:t>
            </a:r>
            <a:endParaRPr lang="en-US" b="0" dirty="0"/>
          </a:p>
        </p:txBody>
      </p:sp>
      <p:pic>
        <p:nvPicPr>
          <p:cNvPr id="88066" name="Picture 2" descr="The vertical axis is labeled &quot;Cost of capital&quot; and ranges from 0 to 30 percent in increments of 5. The horizontal axis is labeled &quot;Debt-to-equity ratio&quot; and ranges from 0 to 10.00 in increments of 2. A line parallel to horizontal axis at cost of capital equals 8 percent shows cost of debt, k sub(d), a line parallel to horizontal axis at cost of capital equals 10 percent shows weighted average&#10;cost of capital, k sub(WACC), and an upward sloping line from at cost of capital equals 10 percent shows cost of equity, k sub(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7160" y="1371600"/>
            <a:ext cx="8869680" cy="4873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70489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sz="2400" dirty="0" smtClean="0"/>
              <a:t>Figure 15.3 </a:t>
            </a:r>
            <a:r>
              <a:rPr lang="en-US" altLang="x-none" sz="2400" b="0" dirty="0" smtClean="0"/>
              <a:t>Cost of Capital and Capital Structure: M&amp;M Theory</a:t>
            </a:r>
            <a:r>
              <a:rPr lang="en-US" altLang="x-none" dirty="0" smtClean="0"/>
              <a:t> </a:t>
            </a:r>
            <a:r>
              <a:rPr lang="en-US" altLang="x-none" sz="2000" b="0" dirty="0" smtClean="0"/>
              <a:t>(2 of 2)</a:t>
            </a:r>
            <a:endParaRPr lang="en-US" b="0" dirty="0"/>
          </a:p>
        </p:txBody>
      </p:sp>
      <p:graphicFrame>
        <p:nvGraphicFramePr>
          <p:cNvPr id="4" name="Table 3"/>
          <p:cNvGraphicFramePr>
            <a:graphicFrameLocks noGrp="1"/>
          </p:cNvGraphicFramePr>
          <p:nvPr>
            <p:extLst/>
          </p:nvPr>
        </p:nvGraphicFramePr>
        <p:xfrm>
          <a:off x="286322" y="1558366"/>
          <a:ext cx="8571357" cy="3375584"/>
        </p:xfrm>
        <a:graphic>
          <a:graphicData uri="http://schemas.openxmlformats.org/drawingml/2006/table">
            <a:tbl>
              <a:tblPr firstRow="1" bandRow="1">
                <a:tableStyleId>{2D5ABB26-0587-4C30-8999-92F81FD0307C}</a:tableStyleId>
              </a:tblPr>
              <a:tblGrid>
                <a:gridCol w="2075878">
                  <a:extLst>
                    <a:ext uri="{9D8B030D-6E8A-4147-A177-3AD203B41FA5}">
                      <a16:colId xmlns:a16="http://schemas.microsoft.com/office/drawing/2014/main" val="20000"/>
                    </a:ext>
                  </a:extLst>
                </a:gridCol>
                <a:gridCol w="3276600">
                  <a:extLst>
                    <a:ext uri="{9D8B030D-6E8A-4147-A177-3AD203B41FA5}">
                      <a16:colId xmlns:a16="http://schemas.microsoft.com/office/drawing/2014/main" val="20001"/>
                    </a:ext>
                  </a:extLst>
                </a:gridCol>
                <a:gridCol w="1466279">
                  <a:extLst>
                    <a:ext uri="{9D8B030D-6E8A-4147-A177-3AD203B41FA5}">
                      <a16:colId xmlns:a16="http://schemas.microsoft.com/office/drawing/2014/main" val="20002"/>
                    </a:ext>
                  </a:extLst>
                </a:gridCol>
                <a:gridCol w="1752600">
                  <a:extLst>
                    <a:ext uri="{9D8B030D-6E8A-4147-A177-3AD203B41FA5}">
                      <a16:colId xmlns:a16="http://schemas.microsoft.com/office/drawing/2014/main" val="20003"/>
                    </a:ext>
                  </a:extLst>
                </a:gridCol>
              </a:tblGrid>
              <a:tr h="327584">
                <a:tc>
                  <a:txBody>
                    <a:bodyPr/>
                    <a:lstStyle/>
                    <a:p>
                      <a:pPr algn="ctr"/>
                      <a:r>
                        <a:rPr lang="en-US" sz="1400" b="1" kern="1200" baseline="0" dirty="0" smtClean="0">
                          <a:solidFill>
                            <a:schemeClr val="tx1"/>
                          </a:solidFill>
                          <a:latin typeface="+mn-lt"/>
                          <a:ea typeface="+mn-ea"/>
                          <a:cs typeface="+mn-cs"/>
                        </a:rPr>
                        <a:t>Debt-to-Equity Ratio</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Weighted Average Cost of Capital</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Cost of Debt</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Cost of Equity</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97056">
                <a:tc>
                  <a:txBody>
                    <a:bodyPr/>
                    <a:lstStyle/>
                    <a:p>
                      <a:pPr algn="ctr"/>
                      <a:r>
                        <a:rPr lang="en-US" sz="1400" kern="1200" baseline="0" dirty="0" smtClean="0">
                          <a:solidFill>
                            <a:schemeClr val="tx1"/>
                          </a:solidFill>
                          <a:latin typeface="+mn-lt"/>
                          <a:ea typeface="+mn-ea"/>
                          <a:cs typeface="+mn-cs"/>
                        </a:rPr>
                        <a:t>0.00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97056">
                <a:tc>
                  <a:txBody>
                    <a:bodyPr/>
                    <a:lstStyle/>
                    <a:p>
                      <a:pPr algn="ctr"/>
                      <a:r>
                        <a:rPr lang="en-US" sz="1400" kern="1200" baseline="0" dirty="0" smtClean="0">
                          <a:solidFill>
                            <a:schemeClr val="tx1"/>
                          </a:solidFill>
                          <a:latin typeface="+mn-lt"/>
                          <a:ea typeface="+mn-ea"/>
                          <a:cs typeface="+mn-cs"/>
                        </a:rPr>
                        <a:t>0.11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10.22%</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97056">
                <a:tc>
                  <a:txBody>
                    <a:bodyPr/>
                    <a:lstStyle/>
                    <a:p>
                      <a:pPr algn="ctr"/>
                      <a:r>
                        <a:rPr lang="en-US" sz="1400" kern="1200" baseline="0" dirty="0" smtClean="0">
                          <a:solidFill>
                            <a:schemeClr val="tx1"/>
                          </a:solidFill>
                          <a:latin typeface="+mn-lt"/>
                          <a:ea typeface="+mn-ea"/>
                          <a:cs typeface="+mn-cs"/>
                        </a:rPr>
                        <a:t>0.25</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10.50%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97056">
                <a:tc>
                  <a:txBody>
                    <a:bodyPr/>
                    <a:lstStyle/>
                    <a:p>
                      <a:pPr algn="ctr"/>
                      <a:r>
                        <a:rPr lang="en-US" sz="1400" kern="1200" baseline="0" dirty="0" smtClean="0">
                          <a:solidFill>
                            <a:schemeClr val="tx1"/>
                          </a:solidFill>
                          <a:latin typeface="+mn-lt"/>
                          <a:ea typeface="+mn-ea"/>
                          <a:cs typeface="+mn-cs"/>
                        </a:rPr>
                        <a:t>0.43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10.86%</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97056">
                <a:tc>
                  <a:txBody>
                    <a:bodyPr/>
                    <a:lstStyle/>
                    <a:p>
                      <a:pPr algn="ctr"/>
                      <a:r>
                        <a:rPr lang="en-US" sz="1400" kern="1200" baseline="0" dirty="0" smtClean="0">
                          <a:solidFill>
                            <a:schemeClr val="tx1"/>
                          </a:solidFill>
                          <a:latin typeface="+mn-lt"/>
                          <a:ea typeface="+mn-ea"/>
                          <a:cs typeface="+mn-cs"/>
                        </a:rPr>
                        <a:t>0.67</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11.33%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5"/>
                  </a:ext>
                </a:extLst>
              </a:tr>
              <a:tr h="297056">
                <a:tc>
                  <a:txBody>
                    <a:bodyPr/>
                    <a:lstStyle/>
                    <a:p>
                      <a:pPr algn="ctr"/>
                      <a:r>
                        <a:rPr lang="en-US" sz="1400" b="1" kern="1200" baseline="0" dirty="0" smtClean="0">
                          <a:solidFill>
                            <a:schemeClr val="tx1"/>
                          </a:solidFill>
                          <a:latin typeface="+mn-lt"/>
                          <a:ea typeface="+mn-ea"/>
                          <a:cs typeface="+mn-cs"/>
                        </a:rPr>
                        <a:t>1.00</a:t>
                      </a:r>
                      <a:endParaRPr lang="en-US" sz="1400" b="1" dirty="0"/>
                    </a:p>
                  </a:txBody>
                  <a:tcPr>
                    <a:lnL w="12700" cap="flat" cmpd="sng" algn="ctr">
                      <a:solidFill>
                        <a:schemeClr val="bg2"/>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b="1" dirty="0" smtClean="0"/>
                        <a:t>10%</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8%</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12.00%</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10006"/>
                  </a:ext>
                </a:extLst>
              </a:tr>
              <a:tr h="297056">
                <a:tc>
                  <a:txBody>
                    <a:bodyPr/>
                    <a:lstStyle/>
                    <a:p>
                      <a:pPr algn="ctr"/>
                      <a:r>
                        <a:rPr lang="en-US" sz="1400" kern="1200" baseline="0" dirty="0" smtClean="0">
                          <a:solidFill>
                            <a:schemeClr val="tx1"/>
                          </a:solidFill>
                          <a:latin typeface="+mn-lt"/>
                          <a:ea typeface="+mn-ea"/>
                          <a:cs typeface="+mn-cs"/>
                        </a:rPr>
                        <a:t>1.50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13.00%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97056">
                <a:tc>
                  <a:txBody>
                    <a:bodyPr/>
                    <a:lstStyle/>
                    <a:p>
                      <a:pPr algn="ctr"/>
                      <a:r>
                        <a:rPr lang="en-US" sz="1400" kern="1200" baseline="0" dirty="0" smtClean="0">
                          <a:solidFill>
                            <a:schemeClr val="tx1"/>
                          </a:solidFill>
                          <a:latin typeface="+mn-lt"/>
                          <a:ea typeface="+mn-ea"/>
                          <a:cs typeface="+mn-cs"/>
                        </a:rPr>
                        <a:t>2.33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14.67%</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97056">
                <a:tc>
                  <a:txBody>
                    <a:bodyPr/>
                    <a:lstStyle/>
                    <a:p>
                      <a:pPr algn="ctr"/>
                      <a:r>
                        <a:rPr lang="en-US" sz="1400" kern="1200" baseline="0" dirty="0" smtClean="0">
                          <a:solidFill>
                            <a:schemeClr val="tx1"/>
                          </a:solidFill>
                          <a:latin typeface="+mn-lt"/>
                          <a:ea typeface="+mn-ea"/>
                          <a:cs typeface="+mn-cs"/>
                        </a:rPr>
                        <a:t>4.00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18.00%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297056">
                <a:tc>
                  <a:txBody>
                    <a:bodyPr/>
                    <a:lstStyle/>
                    <a:p>
                      <a:pPr algn="ctr"/>
                      <a:r>
                        <a:rPr lang="en-US" sz="1400" kern="1200" baseline="0" dirty="0" smtClean="0">
                          <a:solidFill>
                            <a:schemeClr val="tx1"/>
                          </a:solidFill>
                          <a:latin typeface="+mn-lt"/>
                          <a:ea typeface="+mn-ea"/>
                          <a:cs typeface="+mn-cs"/>
                        </a:rPr>
                        <a:t>9.00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28.00%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graphicFrame>
        <p:nvGraphicFramePr>
          <p:cNvPr id="8195" name="Object 3"/>
          <p:cNvGraphicFramePr>
            <a:graphicFrameLocks noChangeAspect="1"/>
          </p:cNvGraphicFramePr>
          <p:nvPr>
            <p:extLst/>
          </p:nvPr>
        </p:nvGraphicFramePr>
        <p:xfrm>
          <a:off x="336475" y="5181600"/>
          <a:ext cx="4675188" cy="741362"/>
        </p:xfrm>
        <a:graphic>
          <a:graphicData uri="http://schemas.openxmlformats.org/presentationml/2006/ole">
            <mc:AlternateContent xmlns:mc="http://schemas.openxmlformats.org/markup-compatibility/2006">
              <mc:Choice xmlns:v="urn:schemas-microsoft-com:vml" Requires="v">
                <p:oleObj spid="_x0000_s1042" name="Equation" r:id="rId3" imgW="4318000" imgH="685800" progId="Equation.DSMT4">
                  <p:embed/>
                </p:oleObj>
              </mc:Choice>
              <mc:Fallback>
                <p:oleObj name="Equation" r:id="rId3" imgW="4318000" imgH="685800" progId="Equation.DSMT4">
                  <p:embed/>
                  <p:pic>
                    <p:nvPicPr>
                      <p:cNvPr id="8195"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475" y="5181600"/>
                        <a:ext cx="4675188" cy="7413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196" name="Object 4"/>
          <p:cNvGraphicFramePr>
            <a:graphicFrameLocks noChangeAspect="1"/>
          </p:cNvGraphicFramePr>
          <p:nvPr>
            <p:extLst/>
          </p:nvPr>
        </p:nvGraphicFramePr>
        <p:xfrm>
          <a:off x="5492750" y="5181600"/>
          <a:ext cx="3319463" cy="836612"/>
        </p:xfrm>
        <a:graphic>
          <a:graphicData uri="http://schemas.openxmlformats.org/presentationml/2006/ole">
            <mc:AlternateContent xmlns:mc="http://schemas.openxmlformats.org/markup-compatibility/2006">
              <mc:Choice xmlns:v="urn:schemas-microsoft-com:vml" Requires="v">
                <p:oleObj spid="_x0000_s1043" name="Equation" r:id="rId5" imgW="2717800" imgH="685800" progId="Equation.DSMT4">
                  <p:embed/>
                </p:oleObj>
              </mc:Choice>
              <mc:Fallback>
                <p:oleObj name="Equation" r:id="rId5" imgW="2717800" imgH="685800" progId="Equation.DSMT4">
                  <p:embed/>
                  <p:pic>
                    <p:nvPicPr>
                      <p:cNvPr id="8196"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92750" y="5181600"/>
                        <a:ext cx="3319463" cy="8366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1437991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Why Capital Structure Matters in Reality?</a:t>
            </a:r>
            <a:endParaRPr lang="en-US" dirty="0"/>
          </a:p>
        </p:txBody>
      </p:sp>
      <p:sp>
        <p:nvSpPr>
          <p:cNvPr id="3" name="Content Placeholder 2"/>
          <p:cNvSpPr>
            <a:spLocks noGrp="1"/>
          </p:cNvSpPr>
          <p:nvPr>
            <p:ph idx="1"/>
          </p:nvPr>
        </p:nvSpPr>
        <p:spPr/>
        <p:txBody>
          <a:bodyPr/>
          <a:lstStyle/>
          <a:p>
            <a:pPr marL="0" indent="0">
              <a:buNone/>
            </a:pPr>
            <a:r>
              <a:rPr lang="en-US" altLang="x-none" sz="3200" dirty="0" smtClean="0">
                <a:ea typeface="ヒラギノ角ゴ Pro W3" charset="-128"/>
              </a:rPr>
              <a:t>Financial managers care a great deal about how their firms are financed. Indeed, there can be negative consequences for firms that select an inappropriate capital structure, which means that, in reality, at least one of the two M&amp;M assumptions is violated.</a:t>
            </a:r>
            <a:endParaRPr lang="en-US" sz="3200" dirty="0"/>
          </a:p>
        </p:txBody>
      </p:sp>
    </p:spTree>
    <p:extLst>
      <p:ext uri="{BB962C8B-B14F-4D97-AF65-F5344CB8AC3E}">
        <p14:creationId xmlns:p14="http://schemas.microsoft.com/office/powerpoint/2010/main" val="16007348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smtClean="0">
                <a:ea typeface="ヒラギノ角ゴ Pro W3" charset="-128"/>
              </a:rPr>
              <a:t>Violation of Assumption 2</a:t>
            </a:r>
            <a:endParaRPr lang="en-US" dirty="0"/>
          </a:p>
        </p:txBody>
      </p:sp>
      <p:sp>
        <p:nvSpPr>
          <p:cNvPr id="3" name="Content Placeholder 2"/>
          <p:cNvSpPr>
            <a:spLocks noGrp="1"/>
          </p:cNvSpPr>
          <p:nvPr>
            <p:ph idx="1"/>
          </p:nvPr>
        </p:nvSpPr>
        <p:spPr/>
        <p:txBody>
          <a:bodyPr/>
          <a:lstStyle/>
          <a:p>
            <a:pPr marL="0" indent="0">
              <a:buNone/>
            </a:pPr>
            <a:r>
              <a:rPr lang="en-US" altLang="x-none" dirty="0" smtClean="0">
                <a:ea typeface="ヒラギノ角ゴ Pro W3" charset="-128"/>
              </a:rPr>
              <a:t>Assumption 2 is clearly violated in reality. Transaction costs can be important and because of these costs, the rate at which investors can borrow may differ from the rate at which firms can borrow. When this is the case, firm values may depend on how they are financed.</a:t>
            </a:r>
            <a:endParaRPr lang="en-US" dirty="0"/>
          </a:p>
        </p:txBody>
      </p:sp>
    </p:spTree>
    <p:extLst>
      <p:ext uri="{BB962C8B-B14F-4D97-AF65-F5344CB8AC3E}">
        <p14:creationId xmlns:p14="http://schemas.microsoft.com/office/powerpoint/2010/main" val="22570287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smtClean="0">
                <a:ea typeface="ヒラギノ角ゴ Pro W3" charset="-128"/>
              </a:rPr>
              <a:t>Violation of Assumption 1 </a:t>
            </a:r>
            <a:r>
              <a:rPr lang="en-US" altLang="x-none" sz="2000" b="0" dirty="0" smtClean="0">
                <a:ea typeface="ヒラギノ角ゴ Pro W3" charset="-128"/>
              </a:rPr>
              <a:t>(1 of 2)</a:t>
            </a:r>
            <a:endParaRPr lang="en-US" b="0" dirty="0"/>
          </a:p>
        </p:txBody>
      </p:sp>
      <p:sp>
        <p:nvSpPr>
          <p:cNvPr id="3" name="Content Placeholder 2"/>
          <p:cNvSpPr>
            <a:spLocks noGrp="1"/>
          </p:cNvSpPr>
          <p:nvPr>
            <p:ph idx="1"/>
          </p:nvPr>
        </p:nvSpPr>
        <p:spPr/>
        <p:txBody>
          <a:bodyPr/>
          <a:lstStyle/>
          <a:p>
            <a:pPr marL="0" indent="0">
              <a:buNone/>
            </a:pPr>
            <a:r>
              <a:rPr lang="en-US" altLang="x-none" dirty="0" smtClean="0">
                <a:ea typeface="ヒラギノ角ゴ Pro W3" charset="-128"/>
              </a:rPr>
              <a:t>There are three important reasons why the firm’s capital structure affects the total cash flows available to its debt and equity holders:</a:t>
            </a:r>
          </a:p>
          <a:p>
            <a:pPr marL="512064" lvl="1" indent="-514350">
              <a:spcBef>
                <a:spcPts val="900"/>
              </a:spcBef>
              <a:buFont typeface="Perpetua" charset="0"/>
              <a:buAutoNum type="arabicPeriod"/>
            </a:pPr>
            <a:r>
              <a:rPr lang="en-US" altLang="x-none" sz="2800" dirty="0" smtClean="0">
                <a:ea typeface="ヒラギノ角ゴ Pro W3" charset="-128"/>
              </a:rPr>
              <a:t>Interest is a tax-deductible expense, whereas dividends are not. Thus, after taxes, firms have more money to distribute to their debt and equity holders if they use debt financing.</a:t>
            </a:r>
            <a:endParaRPr lang="en-US" sz="2800" dirty="0"/>
          </a:p>
        </p:txBody>
      </p:sp>
    </p:spTree>
    <p:extLst>
      <p:ext uri="{BB962C8B-B14F-4D97-AF65-F5344CB8AC3E}">
        <p14:creationId xmlns:p14="http://schemas.microsoft.com/office/powerpoint/2010/main" val="4665323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smtClean="0">
                <a:ea typeface="ヒラギノ角ゴ Pro W3" charset="-128"/>
              </a:rPr>
              <a:t>Violation of Assumption 1 </a:t>
            </a:r>
            <a:r>
              <a:rPr lang="en-US" altLang="x-none" sz="2000" b="0" dirty="0" smtClean="0">
                <a:ea typeface="ヒラギノ角ゴ Pro W3" charset="-128"/>
              </a:rPr>
              <a:t>(2 of 2)</a:t>
            </a:r>
            <a:endParaRPr lang="en-US" b="0" dirty="0"/>
          </a:p>
        </p:txBody>
      </p:sp>
      <p:sp>
        <p:nvSpPr>
          <p:cNvPr id="3" name="Content Placeholder 2"/>
          <p:cNvSpPr>
            <a:spLocks noGrp="1"/>
          </p:cNvSpPr>
          <p:nvPr>
            <p:ph idx="1"/>
          </p:nvPr>
        </p:nvSpPr>
        <p:spPr/>
        <p:txBody>
          <a:bodyPr/>
          <a:lstStyle/>
          <a:p>
            <a:pPr marL="512064" lvl="1" indent="-514350">
              <a:spcBef>
                <a:spcPts val="900"/>
              </a:spcBef>
              <a:buFont typeface="Perpetua" charset="0"/>
              <a:buAutoNum type="arabicPeriod" startAt="2"/>
            </a:pPr>
            <a:r>
              <a:rPr lang="en-US" altLang="x-none" sz="2800" dirty="0" smtClean="0">
                <a:ea typeface="ヒラギノ角ゴ Pro W3" charset="-128"/>
              </a:rPr>
              <a:t>Debt financing creates a fixed legal obligation. If the firm defaults on its payments, the firm will incur the added cost that the bankruptcy process entails.</a:t>
            </a:r>
          </a:p>
          <a:p>
            <a:pPr marL="512064" lvl="1" indent="-514350">
              <a:spcBef>
                <a:spcPts val="900"/>
              </a:spcBef>
              <a:spcAft>
                <a:spcPts val="2000"/>
              </a:spcAft>
              <a:buFont typeface="Perpetua" charset="0"/>
              <a:buAutoNum type="arabicPeriod" startAt="2"/>
            </a:pPr>
            <a:r>
              <a:rPr lang="en-US" altLang="x-none" sz="2800" dirty="0" smtClean="0">
                <a:ea typeface="ヒラギノ角ゴ Pro W3" charset="-128"/>
              </a:rPr>
              <a:t>The threat of bankruptcy can influence the behavior of a firm</a:t>
            </a:r>
            <a:r>
              <a:rPr lang="en-US" altLang="ja-JP" sz="2800" dirty="0" smtClean="0">
                <a:ea typeface="ヒラギノ角ゴ Pro W3" charset="-128"/>
              </a:rPr>
              <a:t>'</a:t>
            </a:r>
            <a:r>
              <a:rPr lang="en-US" altLang="x-none" sz="2800" dirty="0" smtClean="0">
                <a:ea typeface="ヒラギノ角ゴ Pro W3" charset="-128"/>
              </a:rPr>
              <a:t>s executives as well as its employees and customers.</a:t>
            </a:r>
            <a:endParaRPr lang="en-US" sz="2800" dirty="0"/>
          </a:p>
        </p:txBody>
      </p:sp>
    </p:spTree>
    <p:extLst>
      <p:ext uri="{BB962C8B-B14F-4D97-AF65-F5344CB8AC3E}">
        <p14:creationId xmlns:p14="http://schemas.microsoft.com/office/powerpoint/2010/main" val="8723628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Corporate Taxes and Capital Structure</a:t>
            </a:r>
            <a:endParaRPr lang="en-US" b="0" dirty="0"/>
          </a:p>
        </p:txBody>
      </p:sp>
      <p:sp>
        <p:nvSpPr>
          <p:cNvPr id="3" name="Content Placeholder 2"/>
          <p:cNvSpPr>
            <a:spLocks noGrp="1"/>
          </p:cNvSpPr>
          <p:nvPr>
            <p:ph idx="1"/>
          </p:nvPr>
        </p:nvSpPr>
        <p:spPr/>
        <p:txBody>
          <a:bodyPr/>
          <a:lstStyle/>
          <a:p>
            <a:pPr marL="0" indent="0">
              <a:buNone/>
            </a:pPr>
            <a:r>
              <a:rPr lang="en-US" altLang="x-none" sz="3200" dirty="0" smtClean="0">
                <a:ea typeface="ヒラギノ角ゴ Pro W3" charset="-128"/>
              </a:rPr>
              <a:t>In most countries, interest payments are tax deductible (and dividends are not). So if the before-tax cash flows are unaffected by how the firm is financed, the after-tax cash flows will be higher if the firm</a:t>
            </a:r>
            <a:r>
              <a:rPr lang="en-US" altLang="ja-JP" sz="3200" dirty="0" smtClean="0">
                <a:ea typeface="ヒラギノ角ゴ Pro W3" charset="-128"/>
              </a:rPr>
              <a:t>'</a:t>
            </a:r>
            <a:r>
              <a:rPr lang="en-US" altLang="x-none" sz="3200" dirty="0" smtClean="0">
                <a:ea typeface="ヒラギノ角ゴ Pro W3" charset="-128"/>
              </a:rPr>
              <a:t>s capital structure includes more debt and less equity.</a:t>
            </a:r>
            <a:endParaRPr lang="en-US" sz="3200" dirty="0"/>
          </a:p>
        </p:txBody>
      </p:sp>
    </p:spTree>
    <p:extLst>
      <p:ext uri="{BB962C8B-B14F-4D97-AF65-F5344CB8AC3E}">
        <p14:creationId xmlns:p14="http://schemas.microsoft.com/office/powerpoint/2010/main" val="13048295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Corporate Taxes and Capital Structure</a:t>
            </a:r>
            <a:endParaRPr lang="en-US" b="0" dirty="0"/>
          </a:p>
        </p:txBody>
      </p:sp>
      <p:pic>
        <p:nvPicPr>
          <p:cNvPr id="5" name="Picture 27" descr="exh-10-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3738" y="1743075"/>
            <a:ext cx="7670800" cy="324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933147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x-none" dirty="0" smtClean="0">
                <a:ea typeface="ヒラギノ角ゴ Pro W3" charset="-128"/>
              </a:rPr>
              <a:t>Corporate Taxes and the WACC</a:t>
            </a:r>
            <a:endParaRPr lang="en-US" b="0" dirty="0"/>
          </a:p>
        </p:txBody>
      </p:sp>
      <p:sp>
        <p:nvSpPr>
          <p:cNvPr id="3" name="Content Placeholder 2"/>
          <p:cNvSpPr>
            <a:spLocks noGrp="1"/>
          </p:cNvSpPr>
          <p:nvPr>
            <p:ph idx="1"/>
          </p:nvPr>
        </p:nvSpPr>
        <p:spPr/>
        <p:txBody>
          <a:bodyPr/>
          <a:lstStyle/>
          <a:p>
            <a:pPr marL="0" indent="0">
              <a:buNone/>
            </a:pPr>
            <a:r>
              <a:rPr lang="en-US" altLang="x-none" sz="3600" dirty="0" smtClean="0">
                <a:ea typeface="ヒラギノ角ゴ Pro W3" charset="-128"/>
              </a:rPr>
              <a:t>The tax deductibility of interest expense causes the firm</a:t>
            </a:r>
            <a:r>
              <a:rPr lang="en-US" altLang="ja-JP" sz="3600" dirty="0" smtClean="0">
                <a:ea typeface="ヒラギノ角ゴ Pro W3" charset="-128"/>
              </a:rPr>
              <a:t>'</a:t>
            </a:r>
            <a:r>
              <a:rPr lang="en-US" altLang="x-none" sz="3600" dirty="0" smtClean="0">
                <a:ea typeface="ヒラギノ角ゴ Pro W3" charset="-128"/>
              </a:rPr>
              <a:t>s weighted average cost of capital to decline as it includes more debt in the capital structure.</a:t>
            </a:r>
            <a:endParaRPr lang="en-US" sz="3600" dirty="0"/>
          </a:p>
        </p:txBody>
      </p:sp>
    </p:spTree>
    <p:extLst>
      <p:ext uri="{BB962C8B-B14F-4D97-AF65-F5344CB8AC3E}">
        <p14:creationId xmlns:p14="http://schemas.microsoft.com/office/powerpoint/2010/main" val="5253407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sz="2400" dirty="0"/>
              <a:t>Figure 15.4 </a:t>
            </a:r>
            <a:r>
              <a:rPr lang="en-US" sz="2400" b="0" dirty="0"/>
              <a:t>The Cost of Equity and the Weighted Average Cost of Capital with </a:t>
            </a:r>
            <a:r>
              <a:rPr lang="en-US" sz="2400" b="0" dirty="0" smtClean="0"/>
              <a:t>Tax</a:t>
            </a:r>
            <a:r>
              <a:rPr lang="en-US" sz="2400" dirty="0">
                <a:ea typeface="ヒラギノ角ゴ Pro W3" charset="-128"/>
              </a:rPr>
              <a:t>—</a:t>
            </a:r>
            <a:r>
              <a:rPr lang="en-US" sz="2400" b="0" dirty="0" smtClean="0"/>
              <a:t>Deductible </a:t>
            </a:r>
            <a:r>
              <a:rPr lang="en-US" sz="2400" b="0" dirty="0"/>
              <a:t>Interest Expense</a:t>
            </a:r>
            <a:r>
              <a:rPr lang="en-US" altLang="x-none" dirty="0" smtClean="0"/>
              <a:t> </a:t>
            </a:r>
            <a:r>
              <a:rPr lang="en-US" altLang="x-none" sz="2000" b="0" dirty="0" smtClean="0"/>
              <a:t>(1 of 2)</a:t>
            </a:r>
            <a:endParaRPr lang="en-US" b="0" dirty="0"/>
          </a:p>
        </p:txBody>
      </p:sp>
      <p:pic>
        <p:nvPicPr>
          <p:cNvPr id="89090" name="Picture 2" descr="The vertical axis is labeled &quot;Cost of capital&quot; and ranges from 0 to 25 percent in increments of 5. The horizontal axis is labeled &quot;Debt-to-equity ratio&quot; and ranges from 0 to 10.00 in increments of 2. The line for after-tax cost of debt, k sub(d) (1 minus tax rate) is a line parallel to horizontal axis at cost of capital equals 5 percent. The line for weighted average cost of capital, k sub(WACC) slops down from cost of capital equals 10 percent and becomes parallel to horizontal axis at cost of capital equals 7.5 percent. The line for cost of equity, k sub(e) is an upward sloping line from cost of capital equals 10 percent. A dotted vertical line from this line meets the horizontal axis at debt-to-equity ratio of 4 and dotted horizontal line from this line meets the vertical axis at cost of capital of 15 percen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828800"/>
            <a:ext cx="8686800" cy="4059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17008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400" dirty="0" smtClean="0"/>
              <a:t>Figure 15.4 </a:t>
            </a:r>
            <a:r>
              <a:rPr lang="en-US" altLang="x-none" sz="2400" b="0" dirty="0" smtClean="0"/>
              <a:t>The Cost of Equity and WACC with Tax</a:t>
            </a:r>
            <a:r>
              <a:rPr lang="en-US" sz="2400" dirty="0">
                <a:ea typeface="ヒラギノ角ゴ Pro W3" charset="-128"/>
              </a:rPr>
              <a:t>—</a:t>
            </a:r>
            <a:r>
              <a:rPr lang="en-US" altLang="x-none" sz="2400" b="0" dirty="0" smtClean="0"/>
              <a:t>Deductible Interest Expense</a:t>
            </a:r>
            <a:r>
              <a:rPr lang="en-US" altLang="x-none" dirty="0" smtClean="0"/>
              <a:t> </a:t>
            </a:r>
            <a:r>
              <a:rPr lang="en-US" altLang="x-none" sz="2000" b="0" dirty="0" smtClean="0"/>
              <a:t>(2 of 2)</a:t>
            </a:r>
            <a:endParaRPr lang="en-US" b="0" dirty="0"/>
          </a:p>
        </p:txBody>
      </p:sp>
      <p:graphicFrame>
        <p:nvGraphicFramePr>
          <p:cNvPr id="4" name="Table 3"/>
          <p:cNvGraphicFramePr>
            <a:graphicFrameLocks noGrp="1"/>
          </p:cNvGraphicFramePr>
          <p:nvPr>
            <p:extLst/>
          </p:nvPr>
        </p:nvGraphicFramePr>
        <p:xfrm>
          <a:off x="379984" y="1416051"/>
          <a:ext cx="8534591" cy="3419180"/>
        </p:xfrm>
        <a:graphic>
          <a:graphicData uri="http://schemas.openxmlformats.org/drawingml/2006/table">
            <a:tbl>
              <a:tblPr firstRow="1" bandRow="1">
                <a:tableStyleId>{2D5ABB26-0587-4C30-8999-92F81FD0307C}</a:tableStyleId>
              </a:tblPr>
              <a:tblGrid>
                <a:gridCol w="1943417">
                  <a:extLst>
                    <a:ext uri="{9D8B030D-6E8A-4147-A177-3AD203B41FA5}">
                      <a16:colId xmlns:a16="http://schemas.microsoft.com/office/drawing/2014/main" val="20000"/>
                    </a:ext>
                  </a:extLst>
                </a:gridCol>
                <a:gridCol w="2098485">
                  <a:extLst>
                    <a:ext uri="{9D8B030D-6E8A-4147-A177-3AD203B41FA5}">
                      <a16:colId xmlns:a16="http://schemas.microsoft.com/office/drawing/2014/main" val="20001"/>
                    </a:ext>
                  </a:extLst>
                </a:gridCol>
                <a:gridCol w="1432243">
                  <a:extLst>
                    <a:ext uri="{9D8B030D-6E8A-4147-A177-3AD203B41FA5}">
                      <a16:colId xmlns:a16="http://schemas.microsoft.com/office/drawing/2014/main" val="20002"/>
                    </a:ext>
                  </a:extLst>
                </a:gridCol>
                <a:gridCol w="3060446">
                  <a:extLst>
                    <a:ext uri="{9D8B030D-6E8A-4147-A177-3AD203B41FA5}">
                      <a16:colId xmlns:a16="http://schemas.microsoft.com/office/drawing/2014/main" val="20003"/>
                    </a:ext>
                  </a:extLst>
                </a:gridCol>
              </a:tblGrid>
              <a:tr h="371180">
                <a:tc>
                  <a:txBody>
                    <a:bodyPr/>
                    <a:lstStyle/>
                    <a:p>
                      <a:pPr algn="ctr"/>
                      <a:r>
                        <a:rPr lang="en-US" sz="1400" b="1" kern="1200" baseline="0" dirty="0" smtClean="0">
                          <a:solidFill>
                            <a:schemeClr val="tx1"/>
                          </a:solidFill>
                          <a:latin typeface="+mn-lt"/>
                          <a:ea typeface="+mn-ea"/>
                          <a:cs typeface="+mn-cs"/>
                        </a:rPr>
                        <a:t>Debt-to-Equity Ratio</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After-Tax Cost of Debt</a:t>
                      </a:r>
                      <a:endParaRPr lang="en-US" sz="1400" b="1"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Cost of Equity</a:t>
                      </a:r>
                      <a:endParaRPr lang="en-US" sz="1400" b="1"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Weighted Average Cost of Capital</a:t>
                      </a:r>
                      <a:endParaRPr lang="en-US" sz="1400" b="1"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42282">
                <a:tc>
                  <a:txBody>
                    <a:bodyPr/>
                    <a:lstStyle/>
                    <a:p>
                      <a:pPr algn="ctr"/>
                      <a:r>
                        <a:rPr lang="en-US" sz="1400" kern="1200" baseline="0" dirty="0" smtClean="0">
                          <a:solidFill>
                            <a:schemeClr val="tx1"/>
                          </a:solidFill>
                          <a:latin typeface="+mn-lt"/>
                          <a:ea typeface="+mn-ea"/>
                          <a:cs typeface="+mn-cs"/>
                        </a:rPr>
                        <a:t>0.00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42282">
                <a:tc>
                  <a:txBody>
                    <a:bodyPr/>
                    <a:lstStyle/>
                    <a:p>
                      <a:pPr algn="ctr"/>
                      <a:r>
                        <a:rPr lang="en-US" sz="1400" kern="1200" baseline="0" dirty="0" smtClean="0">
                          <a:solidFill>
                            <a:schemeClr val="tx1"/>
                          </a:solidFill>
                          <a:latin typeface="+mn-lt"/>
                          <a:ea typeface="+mn-ea"/>
                          <a:cs typeface="+mn-cs"/>
                        </a:rPr>
                        <a:t>0.11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9.6%</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42282">
                <a:tc>
                  <a:txBody>
                    <a:bodyPr/>
                    <a:lstStyle/>
                    <a:p>
                      <a:pPr algn="ctr"/>
                      <a:r>
                        <a:rPr lang="en-US" sz="1400" kern="1200" baseline="0" dirty="0" smtClean="0">
                          <a:solidFill>
                            <a:schemeClr val="tx1"/>
                          </a:solidFill>
                          <a:latin typeface="+mn-lt"/>
                          <a:ea typeface="+mn-ea"/>
                          <a:cs typeface="+mn-cs"/>
                        </a:rPr>
                        <a:t>0.25</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9.2%</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42282">
                <a:tc>
                  <a:txBody>
                    <a:bodyPr/>
                    <a:lstStyle/>
                    <a:p>
                      <a:pPr algn="ctr"/>
                      <a:r>
                        <a:rPr lang="en-US" sz="1400" kern="1200" baseline="0" dirty="0" smtClean="0">
                          <a:solidFill>
                            <a:schemeClr val="tx1"/>
                          </a:solidFill>
                          <a:latin typeface="+mn-lt"/>
                          <a:ea typeface="+mn-ea"/>
                          <a:cs typeface="+mn-cs"/>
                        </a:rPr>
                        <a:t>0.43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8.8%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42282">
                <a:tc>
                  <a:txBody>
                    <a:bodyPr/>
                    <a:lstStyle/>
                    <a:p>
                      <a:pPr algn="ctr"/>
                      <a:r>
                        <a:rPr lang="en-US" sz="1400" kern="1200" baseline="0" dirty="0" smtClean="0">
                          <a:solidFill>
                            <a:schemeClr val="tx1"/>
                          </a:solidFill>
                          <a:latin typeface="+mn-lt"/>
                          <a:ea typeface="+mn-ea"/>
                          <a:cs typeface="+mn-cs"/>
                        </a:rPr>
                        <a:t>0.67</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8.4%</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42282">
                <a:tc>
                  <a:txBody>
                    <a:bodyPr/>
                    <a:lstStyle/>
                    <a:p>
                      <a:pPr algn="ctr"/>
                      <a:r>
                        <a:rPr lang="en-US" sz="1400" kern="1200" baseline="0" dirty="0" smtClean="0">
                          <a:solidFill>
                            <a:schemeClr val="tx1"/>
                          </a:solidFill>
                          <a:latin typeface="+mn-lt"/>
                          <a:ea typeface="+mn-ea"/>
                          <a:cs typeface="+mn-cs"/>
                        </a:rPr>
                        <a:t>1.00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8.0%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42282">
                <a:tc>
                  <a:txBody>
                    <a:bodyPr/>
                    <a:lstStyle/>
                    <a:p>
                      <a:pPr algn="ctr"/>
                      <a:r>
                        <a:rPr lang="en-US" sz="1400" kern="1200" baseline="0" dirty="0" smtClean="0">
                          <a:solidFill>
                            <a:schemeClr val="tx1"/>
                          </a:solidFill>
                          <a:latin typeface="+mn-lt"/>
                          <a:ea typeface="+mn-ea"/>
                          <a:cs typeface="+mn-cs"/>
                        </a:rPr>
                        <a:t>1.50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12%</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7.6%</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42282">
                <a:tc>
                  <a:txBody>
                    <a:bodyPr/>
                    <a:lstStyle/>
                    <a:p>
                      <a:pPr algn="ctr"/>
                      <a:r>
                        <a:rPr lang="en-US" sz="1400" kern="1200" baseline="0" dirty="0" smtClean="0">
                          <a:solidFill>
                            <a:schemeClr val="tx1"/>
                          </a:solidFill>
                          <a:latin typeface="+mn-lt"/>
                          <a:ea typeface="+mn-ea"/>
                          <a:cs typeface="+mn-cs"/>
                        </a:rPr>
                        <a:t>2.33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13%</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7.2%</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152400">
                <a:tc>
                  <a:txBody>
                    <a:bodyPr/>
                    <a:lstStyle/>
                    <a:p>
                      <a:pPr algn="ctr"/>
                      <a:r>
                        <a:rPr lang="en-US" sz="1400" b="1" kern="1200" baseline="0" dirty="0" smtClean="0">
                          <a:solidFill>
                            <a:schemeClr val="tx1"/>
                          </a:solidFill>
                          <a:latin typeface="+mn-lt"/>
                          <a:ea typeface="+mn-ea"/>
                          <a:cs typeface="+mn-cs"/>
                        </a:rPr>
                        <a:t>4.00</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algn="ctr"/>
                      <a:r>
                        <a:rPr lang="en-US" sz="1400" b="1" dirty="0" smtClean="0"/>
                        <a:t>4.8%</a:t>
                      </a:r>
                      <a:endParaRPr lang="en-US"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algn="ctr"/>
                      <a:r>
                        <a:rPr lang="en-US" sz="1400" b="1" kern="1200" baseline="0" dirty="0" smtClean="0">
                          <a:solidFill>
                            <a:schemeClr val="tx1"/>
                          </a:solidFill>
                          <a:latin typeface="+mn-lt"/>
                          <a:ea typeface="+mn-ea"/>
                          <a:cs typeface="+mn-cs"/>
                        </a:rPr>
                        <a:t>15%</a:t>
                      </a:r>
                      <a:endParaRPr lang="en-US" sz="1400" b="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tc>
                  <a:txBody>
                    <a:bodyPr/>
                    <a:lstStyle/>
                    <a:p>
                      <a:pPr marL="91440" algn="ctr"/>
                      <a:r>
                        <a:rPr lang="en-US" sz="1400" b="1" kern="1200" baseline="0" dirty="0" smtClean="0">
                          <a:solidFill>
                            <a:schemeClr val="tx1"/>
                          </a:solidFill>
                          <a:latin typeface="+mn-lt"/>
                          <a:ea typeface="+mn-ea"/>
                          <a:cs typeface="+mn-cs"/>
                        </a:rPr>
                        <a:t>6.8%</a:t>
                      </a:r>
                      <a:endParaRPr lang="en-US" sz="1400" b="1" kern="1200" baseline="0" dirty="0">
                        <a:solidFill>
                          <a:schemeClr val="tx1"/>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242282">
                <a:tc>
                  <a:txBody>
                    <a:bodyPr/>
                    <a:lstStyle/>
                    <a:p>
                      <a:pPr algn="ctr"/>
                      <a:r>
                        <a:rPr lang="en-US" sz="1400" kern="1200" baseline="0" dirty="0" smtClean="0">
                          <a:solidFill>
                            <a:schemeClr val="tx1"/>
                          </a:solidFill>
                          <a:latin typeface="+mn-lt"/>
                          <a:ea typeface="+mn-ea"/>
                          <a:cs typeface="+mn-cs"/>
                        </a:rPr>
                        <a:t>9.00</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dirty="0" smtClean="0"/>
                        <a:t>4.8%</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400" kern="1200" baseline="0" dirty="0" smtClean="0">
                          <a:solidFill>
                            <a:schemeClr val="tx1"/>
                          </a:solidFill>
                          <a:latin typeface="+mn-lt"/>
                          <a:ea typeface="+mn-ea"/>
                          <a:cs typeface="+mn-cs"/>
                        </a:rPr>
                        <a:t>21%</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91440" algn="ctr"/>
                      <a:r>
                        <a:rPr lang="en-US" sz="1400" kern="1200" baseline="0" dirty="0" smtClean="0">
                          <a:solidFill>
                            <a:schemeClr val="tx1"/>
                          </a:solidFill>
                          <a:latin typeface="+mn-lt"/>
                          <a:ea typeface="+mn-ea"/>
                          <a:cs typeface="+mn-cs"/>
                        </a:rPr>
                        <a:t>6.4%</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graphicFrame>
        <p:nvGraphicFramePr>
          <p:cNvPr id="46084" name="Object 4"/>
          <p:cNvGraphicFramePr>
            <a:graphicFrameLocks noChangeAspect="1"/>
          </p:cNvGraphicFramePr>
          <p:nvPr>
            <p:extLst/>
          </p:nvPr>
        </p:nvGraphicFramePr>
        <p:xfrm>
          <a:off x="173038" y="4995863"/>
          <a:ext cx="5283200" cy="768350"/>
        </p:xfrm>
        <a:graphic>
          <a:graphicData uri="http://schemas.openxmlformats.org/presentationml/2006/ole">
            <mc:AlternateContent xmlns:mc="http://schemas.openxmlformats.org/markup-compatibility/2006">
              <mc:Choice xmlns:v="urn:schemas-microsoft-com:vml" Requires="v">
                <p:oleObj spid="_x0000_s4114" name="Equation" r:id="rId3" imgW="4889500" imgH="711200" progId="Equation.DSMT4">
                  <p:embed/>
                </p:oleObj>
              </mc:Choice>
              <mc:Fallback>
                <p:oleObj name="Equation" r:id="rId3" imgW="4889500" imgH="711200" progId="Equation.DSMT4">
                  <p:embed/>
                  <p:pic>
                    <p:nvPicPr>
                      <p:cNvPr id="46084"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038" y="4995863"/>
                        <a:ext cx="5283200" cy="768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6" name="Object 4"/>
          <p:cNvGraphicFramePr>
            <a:graphicFrameLocks noChangeAspect="1"/>
          </p:cNvGraphicFramePr>
          <p:nvPr>
            <p:extLst/>
          </p:nvPr>
        </p:nvGraphicFramePr>
        <p:xfrm>
          <a:off x="5568282" y="5257800"/>
          <a:ext cx="3429000" cy="457200"/>
        </p:xfrm>
        <a:graphic>
          <a:graphicData uri="http://schemas.openxmlformats.org/presentationml/2006/ole">
            <mc:AlternateContent xmlns:mc="http://schemas.openxmlformats.org/markup-compatibility/2006">
              <mc:Choice xmlns:v="urn:schemas-microsoft-com:vml" Requires="v">
                <p:oleObj spid="_x0000_s4115" name="Equation" r:id="rId5" imgW="3429000" imgH="457200" progId="Equation.DSMT4">
                  <p:embed/>
                </p:oleObj>
              </mc:Choice>
              <mc:Fallback>
                <p:oleObj name="Equation" r:id="rId5" imgW="3429000" imgH="457200" progId="Equation.DSMT4">
                  <p:embed/>
                  <p:pic>
                    <p:nvPicPr>
                      <p:cNvPr id="6"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68282" y="5257800"/>
                        <a:ext cx="3429000" cy="457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 Placeholder 2"/>
          <p:cNvSpPr>
            <a:spLocks noGrp="1"/>
          </p:cNvSpPr>
          <p:nvPr>
            <p:ph type="body" sz="quarter" idx="13"/>
          </p:nvPr>
        </p:nvSpPr>
        <p:spPr>
          <a:xfrm>
            <a:off x="485825" y="5867400"/>
            <a:ext cx="7524650" cy="288284"/>
          </a:xfrm>
        </p:spPr>
        <p:txBody>
          <a:bodyPr anchor="ctr" anchorCtr="0"/>
          <a:lstStyle/>
          <a:p>
            <a:r>
              <a:rPr lang="en-US" sz="1200" dirty="0"/>
              <a:t>where </a:t>
            </a:r>
            <a:r>
              <a:rPr lang="en-US" sz="1200" i="1" dirty="0" err="1"/>
              <a:t>k</a:t>
            </a:r>
            <a:r>
              <a:rPr lang="en-US" sz="1200" baseline="-25000" dirty="0" err="1"/>
              <a:t>Unlevered</a:t>
            </a:r>
            <a:r>
              <a:rPr lang="en-US" sz="1200" baseline="-25000" dirty="0"/>
              <a:t> equity</a:t>
            </a:r>
            <a:r>
              <a:rPr lang="en-US" sz="1200" dirty="0"/>
              <a:t> is the cost of equity for a firm that uses no debt and </a:t>
            </a:r>
            <a:r>
              <a:rPr lang="en-US" sz="1200" i="1" dirty="0"/>
              <a:t>D</a:t>
            </a:r>
            <a:r>
              <a:rPr lang="en-US" sz="1200" dirty="0"/>
              <a:t>/</a:t>
            </a:r>
            <a:r>
              <a:rPr lang="en-US" sz="1200" i="1" dirty="0"/>
              <a:t>E</a:t>
            </a:r>
            <a:r>
              <a:rPr lang="en-US" sz="1200" dirty="0"/>
              <a:t> is the debt-to-equity ratio.</a:t>
            </a:r>
          </a:p>
        </p:txBody>
      </p:sp>
    </p:spTree>
    <p:extLst>
      <p:ext uri="{BB962C8B-B14F-4D97-AF65-F5344CB8AC3E}">
        <p14:creationId xmlns:p14="http://schemas.microsoft.com/office/powerpoint/2010/main" val="8107984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t>Bankruptcy and Financial Distress Costs</a:t>
            </a:r>
            <a:endParaRPr lang="en-US" dirty="0"/>
          </a:p>
        </p:txBody>
      </p:sp>
      <p:sp>
        <p:nvSpPr>
          <p:cNvPr id="3" name="Content Placeholder 2"/>
          <p:cNvSpPr>
            <a:spLocks noGrp="1"/>
          </p:cNvSpPr>
          <p:nvPr>
            <p:ph idx="1"/>
          </p:nvPr>
        </p:nvSpPr>
        <p:spPr/>
        <p:txBody>
          <a:bodyPr/>
          <a:lstStyle/>
          <a:p>
            <a:pPr marL="0" indent="0">
              <a:buNone/>
            </a:pPr>
            <a:r>
              <a:rPr lang="en-US" altLang="x-none" dirty="0" smtClean="0">
                <a:ea typeface="ヒラギノ角ゴ Pro W3" charset="-128"/>
              </a:rPr>
              <a:t>Even though debt provides valuable tax savings, a firm cannot keep on increasing debt. The downside of using debt financing quickly becomes apparent when the firm’s debt obligations exceed it</a:t>
            </a:r>
            <a:r>
              <a:rPr lang="en-US" altLang="ja-JP" dirty="0" smtClean="0">
                <a:ea typeface="ヒラギノ角ゴ Pro W3" charset="-128"/>
              </a:rPr>
              <a:t>'</a:t>
            </a:r>
            <a:r>
              <a:rPr lang="en-US" altLang="x-none" dirty="0" smtClean="0">
                <a:ea typeface="ヒラギノ角ゴ Pro W3" charset="-128"/>
              </a:rPr>
              <a:t>s ability to generate cash. The firm will need to work out a deal with its bankers and bondholders to restructure its debt, or the firm might be forced into bankruptcy and incur </a:t>
            </a:r>
            <a:r>
              <a:rPr lang="en-US" altLang="x-none" b="1" dirty="0" smtClean="0">
                <a:ea typeface="ヒラギノ角ゴ Pro W3" charset="-128"/>
              </a:rPr>
              <a:t>financial distress costs</a:t>
            </a:r>
            <a:r>
              <a:rPr lang="en-US" altLang="x-none" dirty="0" smtClean="0">
                <a:ea typeface="ヒラギノ角ゴ Pro W3" charset="-128"/>
              </a:rPr>
              <a:t>.</a:t>
            </a:r>
            <a:endParaRPr lang="en-US" dirty="0"/>
          </a:p>
        </p:txBody>
      </p:sp>
    </p:spTree>
    <p:extLst>
      <p:ext uri="{BB962C8B-B14F-4D97-AF65-F5344CB8AC3E}">
        <p14:creationId xmlns:p14="http://schemas.microsoft.com/office/powerpoint/2010/main" val="29426737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smtClean="0">
                <a:ea typeface="ヒラギノ角ゴ Pro W3" charset="-128"/>
              </a:rPr>
              <a:t>The Tradeoff Theory and the Optimal Capital Structure</a:t>
            </a:r>
            <a:endParaRPr lang="en-US" dirty="0"/>
          </a:p>
        </p:txBody>
      </p:sp>
      <p:sp>
        <p:nvSpPr>
          <p:cNvPr id="3" name="Content Placeholder 2"/>
          <p:cNvSpPr>
            <a:spLocks noGrp="1"/>
          </p:cNvSpPr>
          <p:nvPr>
            <p:ph idx="1"/>
          </p:nvPr>
        </p:nvSpPr>
        <p:spPr/>
        <p:txBody>
          <a:bodyPr/>
          <a:lstStyle/>
          <a:p>
            <a:pPr marL="0" indent="0">
              <a:buNone/>
            </a:pPr>
            <a:r>
              <a:rPr lang="en-US" altLang="x-none" dirty="0" smtClean="0">
                <a:ea typeface="ヒラギノ角ゴ Pro W3" charset="-128"/>
              </a:rPr>
              <a:t>Two factors can have a material impact on the role of capital structure in determining firm value:</a:t>
            </a:r>
            <a:endParaRPr lang="en-US" altLang="x-none" sz="2400" dirty="0" smtClean="0">
              <a:ea typeface="ヒラギノ角ゴ Pro W3" charset="-128"/>
            </a:endParaRPr>
          </a:p>
          <a:p>
            <a:pPr lvl="1">
              <a:spcBef>
                <a:spcPts val="900"/>
              </a:spcBef>
            </a:pPr>
            <a:r>
              <a:rPr lang="en-US" altLang="x-none" dirty="0" smtClean="0">
                <a:ea typeface="ヒラギノ角ゴ Pro W3" charset="-128"/>
              </a:rPr>
              <a:t>Interest expense is tax deductible. (benefit of debt)</a:t>
            </a:r>
          </a:p>
          <a:p>
            <a:pPr lvl="1">
              <a:spcBef>
                <a:spcPts val="900"/>
              </a:spcBef>
            </a:pPr>
            <a:r>
              <a:rPr lang="en-US" altLang="x-none" dirty="0" smtClean="0">
                <a:ea typeface="ヒラギノ角ゴ Pro W3" charset="-128"/>
              </a:rPr>
              <a:t>Debt makes it more likely that firms will experience financial distress costs. (drawback of debt)</a:t>
            </a:r>
          </a:p>
          <a:p>
            <a:r>
              <a:rPr lang="en-US" altLang="x-none" dirty="0" smtClean="0">
                <a:ea typeface="ヒラギノ角ゴ Pro W3" charset="-128"/>
              </a:rPr>
              <a:t>Firms must trade off the benefit and drawback of debt while making financing decisions.</a:t>
            </a:r>
            <a:endParaRPr lang="en-US" sz="3200" dirty="0"/>
          </a:p>
        </p:txBody>
      </p:sp>
    </p:spTree>
    <p:extLst>
      <p:ext uri="{BB962C8B-B14F-4D97-AF65-F5344CB8AC3E}">
        <p14:creationId xmlns:p14="http://schemas.microsoft.com/office/powerpoint/2010/main" val="3948521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400" dirty="0" smtClean="0"/>
              <a:t>Figure 15.5 </a:t>
            </a:r>
            <a:r>
              <a:rPr lang="en-US" altLang="x-none" sz="2400" b="0" dirty="0" smtClean="0"/>
              <a:t>The Cost of Capital and the Tradeoff Theory</a:t>
            </a:r>
            <a:endParaRPr lang="en-US" sz="2400" b="0" dirty="0"/>
          </a:p>
        </p:txBody>
      </p:sp>
      <p:pic>
        <p:nvPicPr>
          <p:cNvPr id="5" name="Content Placeholder 4" descr="The vertical axis is labeled &quot;Cost of capital&quot; and ranges from 0 to 35 percent in increments of 5. The horizontal axis is labeled &quot;Debt-to-equity ratio&quot; and ranges from 0 to 10.00 in increments of 2. The line for after-tax cost of debt, k sub(d) (1 minus tax rate) is an upward sloping line at cost of capital equals 4.5 percent. The line for weighted average cost of capital, k sub(WACC) slops down from cost of capital equals 10 percent and becomes parallel to line for after-tax cost of debt. The line for cost of equity, k sub(e) is an upward sloping line from cost of capital equals 10 percent. The text reads, &quot;Note: The cost of debt is rising with the debt-to-equity ratio as a result of the increasing risk of financial distress.&quot;"/>
          <p:cNvPicPr>
            <a:picLocks noChangeAspect="1"/>
          </p:cNvPicPr>
          <p:nvPr/>
        </p:nvPicPr>
        <p:blipFill>
          <a:blip r:embed="rId2" cstate="print">
            <a:extLst>
              <a:ext uri="{28A0092B-C50C-407E-A947-70E740481C1C}">
                <a14:useLocalDpi xmlns:a14="http://schemas.microsoft.com/office/drawing/2010/main" val="0"/>
              </a:ext>
            </a:extLst>
          </a:blip>
          <a:srcRect t="-346" b="-346"/>
          <a:stretch>
            <a:fillRect/>
          </a:stretch>
        </p:blipFill>
        <p:spPr>
          <a:xfrm>
            <a:off x="374493" y="1583289"/>
            <a:ext cx="8395015" cy="4616935"/>
          </a:xfrm>
          <a:prstGeom prst="rect">
            <a:avLst/>
          </a:prstGeom>
        </p:spPr>
      </p:pic>
    </p:spTree>
    <p:extLst>
      <p:ext uri="{BB962C8B-B14F-4D97-AF65-F5344CB8AC3E}">
        <p14:creationId xmlns:p14="http://schemas.microsoft.com/office/powerpoint/2010/main" val="30536384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smtClean="0">
                <a:ea typeface="ヒラギノ角ゴ Pro W3" charset="-128"/>
              </a:rPr>
              <a:t>Managerial Implications</a:t>
            </a:r>
            <a:endParaRPr lang="en-US" dirty="0"/>
          </a:p>
        </p:txBody>
      </p:sp>
      <p:sp>
        <p:nvSpPr>
          <p:cNvPr id="3" name="Content Placeholder 2"/>
          <p:cNvSpPr>
            <a:spLocks noGrp="1"/>
          </p:cNvSpPr>
          <p:nvPr>
            <p:ph idx="1"/>
          </p:nvPr>
        </p:nvSpPr>
        <p:spPr/>
        <p:txBody>
          <a:bodyPr/>
          <a:lstStyle/>
          <a:p>
            <a:pPr marL="514350" indent="-514350">
              <a:buFont typeface="Perpetua" charset="0"/>
              <a:buAutoNum type="arabicPeriod"/>
            </a:pPr>
            <a:r>
              <a:rPr lang="en-US" altLang="x-none" dirty="0" smtClean="0">
                <a:ea typeface="ヒラギノ角ゴ Pro W3" charset="-128"/>
              </a:rPr>
              <a:t>Higher levels of debt in its capital structure can benefit the firm due to tax savings as interest on the firm’s debt is tax-deductible, and potential to reduce agency costs.</a:t>
            </a:r>
          </a:p>
          <a:p>
            <a:pPr marL="514350" indent="-514350">
              <a:buFont typeface="Perpetua" charset="0"/>
              <a:buAutoNum type="arabicPeriod"/>
            </a:pPr>
            <a:r>
              <a:rPr lang="en-US" altLang="x-none" dirty="0" smtClean="0">
                <a:ea typeface="ヒラギノ角ゴ Pro W3" charset="-128"/>
              </a:rPr>
              <a:t>Higher levels of debt increase the probability of financial distress costs and offset tax and agency cost benefits of debt.</a:t>
            </a:r>
            <a:endParaRPr lang="en-US" dirty="0"/>
          </a:p>
        </p:txBody>
      </p:sp>
    </p:spTree>
    <p:extLst>
      <p:ext uri="{BB962C8B-B14F-4D97-AF65-F5344CB8AC3E}">
        <p14:creationId xmlns:p14="http://schemas.microsoft.com/office/powerpoint/2010/main" val="22255577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400" b="0" dirty="0" smtClean="0"/>
              <a:t>Capital Structure and Firm Value with Taxes, Agency Costs, and Financial Distress Costs</a:t>
            </a:r>
            <a:endParaRPr lang="en-US" sz="2400" b="0" dirty="0"/>
          </a:p>
        </p:txBody>
      </p:sp>
      <p:pic>
        <p:nvPicPr>
          <p:cNvPr id="5" name="Content Placeholder 3" descr="The vertical axis is labeled &quot;Dollar value&quot; and horizontal axis is labeled &quot;Debt-to-firm value.&quot; The line for scenario 1 is a line parallel to horizontal line. The line for scenario 2 is an upward-sloping line. The line for scenario 3 is a hump-shaped line. All these three line starts from a same point on the vertical axis. A dotted line from vertical axis parallel to horizontal axis meet the line for scenario 3 meet at the point where it starts turning down and this line is labeled as maximum firm value. The vertical distance between this dotted line and horizontal axis is labeled as point A optimal amount of debt. The vertical distance between line for scenario 1 and 2 is labeled as value addition from interest tax savings and that between scenario 2 and 3 is labeled as value reduction due to agency, financial distress and bankruptcy related costs. The description of three scenarios is as follows:&#10;◦ Scenario 1: Firm value, under the M and M assumptions, equals the value of the unlevered firm.&#10;◦ Scenario 2: Firm value equals the value of the unlevered firm plus the value of interest tax savings (no agency, bankruptcy, or financial distress costs).&#10;◦ Scenario 3: Firm value equals the value of the unlevered firm plus the value of interest tax savings less the costs of agency, bankruptcy, and financial distress."/>
          <p:cNvPicPr>
            <a:picLocks noChangeAspect="1"/>
          </p:cNvPicPr>
          <p:nvPr/>
        </p:nvPicPr>
        <p:blipFill>
          <a:blip r:embed="rId2" cstate="print">
            <a:extLst>
              <a:ext uri="{28A0092B-C50C-407E-A947-70E740481C1C}">
                <a14:useLocalDpi xmlns:a14="http://schemas.microsoft.com/office/drawing/2010/main" val="0"/>
              </a:ext>
            </a:extLst>
          </a:blip>
          <a:srcRect t="-24016" b="-24016"/>
          <a:stretch>
            <a:fillRect/>
          </a:stretch>
        </p:blipFill>
        <p:spPr>
          <a:xfrm>
            <a:off x="247304" y="1484765"/>
            <a:ext cx="8649393" cy="4756832"/>
          </a:xfrm>
          <a:prstGeom prst="rect">
            <a:avLst/>
          </a:prstGeom>
        </p:spPr>
      </p:pic>
    </p:spTree>
    <p:extLst>
      <p:ext uri="{BB962C8B-B14F-4D97-AF65-F5344CB8AC3E}">
        <p14:creationId xmlns:p14="http://schemas.microsoft.com/office/powerpoint/2010/main" val="23751254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p:cNvSpPr>
            <a:spLocks noGrp="1"/>
          </p:cNvSpPr>
          <p:nvPr>
            <p:ph idx="4294967295"/>
          </p:nvPr>
        </p:nvSpPr>
        <p:spPr>
          <a:xfrm>
            <a:off x="457200" y="1639341"/>
            <a:ext cx="8229600" cy="4525963"/>
          </a:xfrm>
        </p:spPr>
        <p:txBody>
          <a:bodyPr/>
          <a:lstStyle/>
          <a:p>
            <a:r>
              <a:rPr lang="en-US" dirty="0" smtClean="0">
                <a:latin typeface="Garamond" panose="02020404030301010803" pitchFamily="18" charset="0"/>
                <a:ea typeface="ヒラギノ角ゴ Pro W3"/>
                <a:cs typeface="ヒラギノ角ゴ Pro W3"/>
              </a:rPr>
              <a:t>The pecking order hypothesis is based on the notion that firms have a preferred order of raising capital</a:t>
            </a:r>
            <a:r>
              <a:rPr lang="en-US" b="1" dirty="0" smtClean="0">
                <a:latin typeface="Garamond" panose="02020404030301010803" pitchFamily="18" charset="0"/>
                <a:ea typeface="ヒラギノ角ゴ Pro W3"/>
                <a:cs typeface="ヒラギノ角ゴ Pro W3"/>
              </a:rPr>
              <a:t>.  </a:t>
            </a:r>
          </a:p>
          <a:p>
            <a:r>
              <a:rPr lang="en-US" dirty="0" smtClean="0">
                <a:latin typeface="Garamond" panose="02020404030301010803" pitchFamily="18" charset="0"/>
                <a:ea typeface="ヒラギノ角ゴ Pro W3"/>
                <a:cs typeface="ヒラギノ角ゴ Pro W3"/>
              </a:rPr>
              <a:t>Accordingly, it states that:</a:t>
            </a:r>
            <a:r>
              <a:rPr lang="en-US" b="1" dirty="0" smtClean="0">
                <a:latin typeface="Garamond" panose="02020404030301010803" pitchFamily="18" charset="0"/>
                <a:ea typeface="ヒラギノ角ゴ Pro W3"/>
                <a:cs typeface="ヒラギノ角ゴ Pro W3"/>
              </a:rPr>
              <a:t> </a:t>
            </a:r>
            <a:endParaRPr lang="en-US" dirty="0" smtClean="0">
              <a:latin typeface="Garamond" panose="02020404030301010803" pitchFamily="18" charset="0"/>
              <a:ea typeface="ヒラギノ角ゴ Pro W3"/>
              <a:cs typeface="ヒラギノ角ゴ Pro W3"/>
            </a:endParaRPr>
          </a:p>
          <a:p>
            <a:pPr marL="863600" lvl="1" indent="-406400">
              <a:buFontTx/>
              <a:buNone/>
            </a:pPr>
            <a:r>
              <a:rPr lang="en-US" dirty="0" smtClean="0">
                <a:latin typeface="Garamond" panose="02020404030301010803" pitchFamily="18" charset="0"/>
                <a:ea typeface="ヒラギノ角ゴ Pro W3"/>
              </a:rPr>
              <a:t>1.	Firms prefer internal financing (retained earnings) first.</a:t>
            </a:r>
          </a:p>
          <a:p>
            <a:pPr marL="863600" lvl="1" indent="-406400">
              <a:buFontTx/>
              <a:buNone/>
            </a:pPr>
            <a:r>
              <a:rPr lang="en-US" dirty="0" smtClean="0">
                <a:latin typeface="Garamond" panose="02020404030301010803" pitchFamily="18" charset="0"/>
                <a:ea typeface="ヒラギノ角ゴ Pro W3"/>
              </a:rPr>
              <a:t>2.	If external financing is required, firms will choose to issue the safest or cheapest security first, starting with debt financing and using equity as a last resort.</a:t>
            </a:r>
          </a:p>
          <a:p>
            <a:endParaRPr lang="en-US" dirty="0" smtClean="0">
              <a:latin typeface="Garamond" panose="02020404030301010803" pitchFamily="18" charset="0"/>
              <a:ea typeface="ヒラギノ角ゴ Pro W3"/>
              <a:cs typeface="ヒラギノ角ゴ Pro W3"/>
            </a:endParaRPr>
          </a:p>
        </p:txBody>
      </p:sp>
      <p:sp>
        <p:nvSpPr>
          <p:cNvPr id="5" name="Rectangle 5"/>
          <p:cNvSpPr>
            <a:spLocks noChangeArrowheads="1"/>
          </p:cNvSpPr>
          <p:nvPr/>
        </p:nvSpPr>
        <p:spPr bwMode="auto">
          <a:xfrm>
            <a:off x="682625" y="231775"/>
            <a:ext cx="77787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4000" dirty="0">
                <a:latin typeface="Garamond" panose="02020404030301010803" pitchFamily="18" charset="0"/>
              </a:rPr>
              <a:t>Pecking order</a:t>
            </a:r>
          </a:p>
        </p:txBody>
      </p:sp>
    </p:spTree>
    <p:extLst>
      <p:ext uri="{BB962C8B-B14F-4D97-AF65-F5344CB8AC3E}">
        <p14:creationId xmlns:p14="http://schemas.microsoft.com/office/powerpoint/2010/main" val="17398698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p:cNvSpPr>
            <a:spLocks noGrp="1"/>
          </p:cNvSpPr>
          <p:nvPr>
            <p:ph idx="4294967295"/>
          </p:nvPr>
        </p:nvSpPr>
        <p:spPr>
          <a:xfrm>
            <a:off x="457200" y="1600200"/>
            <a:ext cx="8229600" cy="4525963"/>
          </a:xfrm>
        </p:spPr>
        <p:txBody>
          <a:bodyPr/>
          <a:lstStyle/>
          <a:p>
            <a:r>
              <a:rPr lang="en-US" b="1" dirty="0" smtClean="0">
                <a:latin typeface="Garamond" panose="02020404030301010803" pitchFamily="18" charset="0"/>
                <a:ea typeface="ヒラギノ角ゴ Pro W3"/>
                <a:cs typeface="ヒラギノ角ゴ Pro W3"/>
              </a:rPr>
              <a:t>Why do firms prefer internal financing first?</a:t>
            </a:r>
          </a:p>
          <a:p>
            <a:pPr lvl="1"/>
            <a:r>
              <a:rPr lang="en-US" dirty="0" smtClean="0">
                <a:latin typeface="Garamond" panose="02020404030301010803" pitchFamily="18" charset="0"/>
                <a:ea typeface="ヒラギノ角ゴ Pro W3"/>
              </a:rPr>
              <a:t>It typically requires less effort, </a:t>
            </a:r>
          </a:p>
          <a:p>
            <a:pPr lvl="1"/>
            <a:r>
              <a:rPr lang="en-US" dirty="0" smtClean="0">
                <a:latin typeface="Garamond" panose="02020404030301010803" pitchFamily="18" charset="0"/>
                <a:ea typeface="ヒラギノ角ゴ Pro W3"/>
              </a:rPr>
              <a:t>Avoids  transactions cost,</a:t>
            </a:r>
          </a:p>
          <a:p>
            <a:pPr lvl="1"/>
            <a:r>
              <a:rPr lang="en-US" dirty="0" smtClean="0">
                <a:latin typeface="Garamond" panose="02020404030301010803" pitchFamily="18" charset="0"/>
                <a:ea typeface="ヒラギノ角ゴ Pro W3"/>
              </a:rPr>
              <a:t>Avoids loss of secrecy. </a:t>
            </a:r>
          </a:p>
        </p:txBody>
      </p:sp>
      <p:sp>
        <p:nvSpPr>
          <p:cNvPr id="5" name="Rectangle 5"/>
          <p:cNvSpPr>
            <a:spLocks noChangeArrowheads="1"/>
          </p:cNvSpPr>
          <p:nvPr/>
        </p:nvSpPr>
        <p:spPr bwMode="auto">
          <a:xfrm>
            <a:off x="682625" y="231775"/>
            <a:ext cx="77787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4000" dirty="0">
                <a:latin typeface="Garamond" panose="02020404030301010803" pitchFamily="18" charset="0"/>
              </a:rPr>
              <a:t>Pecking order</a:t>
            </a:r>
          </a:p>
        </p:txBody>
      </p:sp>
    </p:spTree>
    <p:extLst>
      <p:ext uri="{BB962C8B-B14F-4D97-AF65-F5344CB8AC3E}">
        <p14:creationId xmlns:p14="http://schemas.microsoft.com/office/powerpoint/2010/main" val="3309193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Content Placeholder 2"/>
          <p:cNvSpPr>
            <a:spLocks noGrp="1"/>
          </p:cNvSpPr>
          <p:nvPr>
            <p:ph idx="4294967295"/>
          </p:nvPr>
        </p:nvSpPr>
        <p:spPr>
          <a:xfrm>
            <a:off x="457200" y="1600200"/>
            <a:ext cx="8229600" cy="4525963"/>
          </a:xfrm>
        </p:spPr>
        <p:txBody>
          <a:bodyPr/>
          <a:lstStyle/>
          <a:p>
            <a:r>
              <a:rPr lang="en-US" dirty="0" smtClean="0">
                <a:latin typeface="Garamond" panose="02020404030301010803" pitchFamily="18" charset="0"/>
                <a:ea typeface="ヒラギノ角ゴ Pro W3"/>
                <a:cs typeface="ヒラギノ角ゴ Pro W3"/>
              </a:rPr>
              <a:t>Retained earnings being limited, firms have to use other external sources such as debt and equity.</a:t>
            </a:r>
            <a:r>
              <a:rPr lang="en-US" b="1" dirty="0" smtClean="0">
                <a:latin typeface="Garamond" panose="02020404030301010803" pitchFamily="18" charset="0"/>
                <a:ea typeface="ヒラギノ角ゴ Pro W3"/>
                <a:cs typeface="ヒラギノ角ゴ Pro W3"/>
              </a:rPr>
              <a:t>  </a:t>
            </a:r>
            <a:r>
              <a:rPr lang="en-US" dirty="0" smtClean="0">
                <a:latin typeface="Garamond" panose="02020404030301010803" pitchFamily="18" charset="0"/>
                <a:ea typeface="ヒラギノ角ゴ Pro W3"/>
                <a:cs typeface="ヒラギノ角ゴ Pro W3"/>
              </a:rPr>
              <a:t>	</a:t>
            </a:r>
          </a:p>
          <a:p>
            <a:r>
              <a:rPr lang="en-US" dirty="0" smtClean="0">
                <a:latin typeface="Garamond" panose="02020404030301010803" pitchFamily="18" charset="0"/>
                <a:ea typeface="ヒラギノ角ゴ Pro W3"/>
                <a:cs typeface="ヒラギノ角ゴ Pro W3"/>
              </a:rPr>
              <a:t>When they do tap the capital markets, firms tend to issue debt first, </a:t>
            </a:r>
            <a:r>
              <a:rPr lang="en-US" dirty="0" smtClean="0">
                <a:latin typeface="Garamond" panose="02020404030301010803" pitchFamily="18" charset="0"/>
                <a:ea typeface="ヒラギノ角ゴ Pro W3"/>
                <a:cs typeface="ヒラギノ角ゴ Pro W3"/>
                <a:sym typeface="Wingdings" pitchFamily="2" charset="2"/>
              </a:rPr>
              <a:t></a:t>
            </a:r>
            <a:r>
              <a:rPr lang="en-US" dirty="0" smtClean="0">
                <a:latin typeface="Garamond" panose="02020404030301010803" pitchFamily="18" charset="0"/>
                <a:ea typeface="ヒラギノ角ゴ Pro W3"/>
                <a:cs typeface="ヒラギノ角ゴ Pro W3"/>
              </a:rPr>
              <a:t> less costly, and leads to less loss of control, and equity last, </a:t>
            </a:r>
            <a:r>
              <a:rPr lang="en-US" dirty="0" smtClean="0">
                <a:latin typeface="Garamond" panose="02020404030301010803" pitchFamily="18" charset="0"/>
                <a:ea typeface="ヒラギノ角ゴ Pro W3"/>
                <a:cs typeface="ヒラギノ角ゴ Pro W3"/>
                <a:sym typeface="Wingdings" pitchFamily="2" charset="2"/>
              </a:rPr>
              <a:t></a:t>
            </a:r>
            <a:r>
              <a:rPr lang="en-US" dirty="0" smtClean="0">
                <a:latin typeface="Garamond" panose="02020404030301010803" pitchFamily="18" charset="0"/>
                <a:ea typeface="ヒラギノ角ゴ Pro W3"/>
                <a:cs typeface="ヒラギノ角ゴ Pro W3"/>
              </a:rPr>
              <a:t> too much debt can put the firm into a risk of bankruptcy.</a:t>
            </a:r>
          </a:p>
          <a:p>
            <a:endParaRPr lang="en-US" dirty="0" smtClean="0">
              <a:latin typeface="Garamond" panose="02020404030301010803" pitchFamily="18" charset="0"/>
              <a:ea typeface="ヒラギノ角ゴ Pro W3"/>
              <a:cs typeface="ヒラギノ角ゴ Pro W3"/>
            </a:endParaRPr>
          </a:p>
        </p:txBody>
      </p:sp>
      <p:sp>
        <p:nvSpPr>
          <p:cNvPr id="5" name="Rectangle 5"/>
          <p:cNvSpPr>
            <a:spLocks noChangeArrowheads="1"/>
          </p:cNvSpPr>
          <p:nvPr/>
        </p:nvSpPr>
        <p:spPr bwMode="auto">
          <a:xfrm>
            <a:off x="682625" y="231775"/>
            <a:ext cx="77787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4000" dirty="0">
                <a:latin typeface="Garamond" panose="02020404030301010803" pitchFamily="18" charset="0"/>
              </a:rPr>
              <a:t>Pecking order</a:t>
            </a:r>
          </a:p>
        </p:txBody>
      </p:sp>
    </p:spTree>
    <p:extLst>
      <p:ext uri="{BB962C8B-B14F-4D97-AF65-F5344CB8AC3E}">
        <p14:creationId xmlns:p14="http://schemas.microsoft.com/office/powerpoint/2010/main" val="21461344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57200" y="1600200"/>
            <a:ext cx="8229600" cy="4525963"/>
          </a:xfrm>
        </p:spPr>
        <p:txBody>
          <a:bodyPr>
            <a:normAutofit lnSpcReduction="10000"/>
          </a:bodyPr>
          <a:lstStyle/>
          <a:p>
            <a:pPr marL="0" indent="0">
              <a:spcAft>
                <a:spcPts val="600"/>
              </a:spcAft>
              <a:buFontTx/>
              <a:buNone/>
              <a:defRPr/>
            </a:pPr>
            <a:r>
              <a:rPr lang="en-US" sz="2400" dirty="0" smtClean="0">
                <a:latin typeface="Garamond" panose="02020404030301010803" pitchFamily="18" charset="0"/>
              </a:rPr>
              <a:t>In summary, there are three implications of the pecking order hypothesis: </a:t>
            </a:r>
          </a:p>
          <a:p>
            <a:pPr marL="514350" indent="-514350">
              <a:spcAft>
                <a:spcPts val="600"/>
              </a:spcAft>
              <a:buFontTx/>
              <a:buAutoNum type="arabicPeriod"/>
              <a:defRPr/>
            </a:pPr>
            <a:r>
              <a:rPr lang="en-US" sz="2400" dirty="0" smtClean="0">
                <a:latin typeface="Garamond" panose="02020404030301010803" pitchFamily="18" charset="0"/>
              </a:rPr>
              <a:t>Profitable companies will borrow less </a:t>
            </a:r>
            <a:br>
              <a:rPr lang="en-US" sz="2400" dirty="0" smtClean="0">
                <a:latin typeface="Garamond" panose="02020404030301010803" pitchFamily="18" charset="0"/>
              </a:rPr>
            </a:br>
            <a:r>
              <a:rPr lang="en-US" sz="2400" dirty="0" err="1" smtClean="0">
                <a:latin typeface="Garamond" panose="02020404030301010803" pitchFamily="18" charset="0"/>
                <a:sym typeface="Wingdings" pitchFamily="2" charset="2"/>
              </a:rPr>
              <a:t></a:t>
            </a:r>
            <a:r>
              <a:rPr lang="en-US" sz="2400" dirty="0" smtClean="0">
                <a:latin typeface="Garamond" panose="02020404030301010803" pitchFamily="18" charset="0"/>
              </a:rPr>
              <a:t> they have more internal funds available</a:t>
            </a:r>
            <a:br>
              <a:rPr lang="en-US" sz="2400" dirty="0" smtClean="0">
                <a:latin typeface="Garamond" panose="02020404030301010803" pitchFamily="18" charset="0"/>
              </a:rPr>
            </a:br>
            <a:r>
              <a:rPr lang="en-US" sz="2400" dirty="0" err="1" smtClean="0">
                <a:latin typeface="Garamond" panose="02020404030301010803" pitchFamily="18" charset="0"/>
                <a:sym typeface="Wingdings" pitchFamily="2" charset="2"/>
              </a:rPr>
              <a:t></a:t>
            </a:r>
            <a:r>
              <a:rPr lang="en-US" sz="2400" dirty="0" smtClean="0">
                <a:latin typeface="Garamond" panose="02020404030301010803" pitchFamily="18" charset="0"/>
              </a:rPr>
              <a:t> and may have lower </a:t>
            </a:r>
            <a:r>
              <a:rPr lang="en-US" sz="2400" b="1" dirty="0" smtClean="0">
                <a:latin typeface="Garamond" panose="02020404030301010803" pitchFamily="18" charset="0"/>
              </a:rPr>
              <a:t>debt to equity ratios</a:t>
            </a:r>
            <a:br>
              <a:rPr lang="en-US" sz="2400" b="1" dirty="0" smtClean="0">
                <a:latin typeface="Garamond" panose="02020404030301010803" pitchFamily="18" charset="0"/>
              </a:rPr>
            </a:br>
            <a:r>
              <a:rPr lang="en-US" sz="2400" dirty="0" err="1" smtClean="0">
                <a:latin typeface="Garamond" panose="02020404030301010803" pitchFamily="18" charset="0"/>
                <a:sym typeface="Wingdings" pitchFamily="2" charset="2"/>
              </a:rPr>
              <a:t></a:t>
            </a:r>
            <a:r>
              <a:rPr lang="en-US" sz="2400" dirty="0" smtClean="0">
                <a:latin typeface="Garamond" panose="02020404030301010803" pitchFamily="18" charset="0"/>
              </a:rPr>
              <a:t> they have more debt capacity. </a:t>
            </a:r>
          </a:p>
          <a:p>
            <a:pPr marL="457200" indent="-457200">
              <a:spcAft>
                <a:spcPts val="600"/>
              </a:spcAft>
              <a:buFontTx/>
              <a:buAutoNum type="arabicPeriod" startAt="2"/>
              <a:defRPr/>
            </a:pPr>
            <a:r>
              <a:rPr lang="en-US" sz="2400" dirty="0" smtClean="0">
                <a:latin typeface="Garamond" panose="02020404030301010803" pitchFamily="18" charset="0"/>
              </a:rPr>
              <a:t>Less profitable companies will need more external funding and will first seek debt financing in an asymmetric world, avoiding the equity market. </a:t>
            </a:r>
          </a:p>
          <a:p>
            <a:pPr marL="457200" indent="-457200">
              <a:spcAft>
                <a:spcPts val="600"/>
              </a:spcAft>
              <a:buFontTx/>
              <a:buAutoNum type="arabicPeriod" startAt="2"/>
              <a:defRPr/>
            </a:pPr>
            <a:r>
              <a:rPr lang="en-US" sz="2400" dirty="0" smtClean="0">
                <a:latin typeface="Garamond" panose="02020404030301010803" pitchFamily="18" charset="0"/>
              </a:rPr>
              <a:t>As a last resort, firms will sell equity to fund investment opportunities.</a:t>
            </a:r>
            <a:r>
              <a:rPr lang="en-US" sz="2400" b="1" dirty="0" smtClean="0">
                <a:latin typeface="Garamond" panose="02020404030301010803" pitchFamily="18" charset="0"/>
              </a:rPr>
              <a:t>	</a:t>
            </a:r>
            <a:endParaRPr lang="en-US" sz="2400" dirty="0">
              <a:latin typeface="Garamond" panose="02020404030301010803" pitchFamily="18" charset="0"/>
            </a:endParaRPr>
          </a:p>
        </p:txBody>
      </p:sp>
      <p:sp>
        <p:nvSpPr>
          <p:cNvPr id="5" name="Rectangle 5"/>
          <p:cNvSpPr>
            <a:spLocks noChangeArrowheads="1"/>
          </p:cNvSpPr>
          <p:nvPr/>
        </p:nvSpPr>
        <p:spPr bwMode="auto">
          <a:xfrm>
            <a:off x="682625" y="231775"/>
            <a:ext cx="777875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4000" dirty="0">
                <a:latin typeface="Garamond" panose="02020404030301010803" pitchFamily="18" charset="0"/>
              </a:rPr>
              <a:t>Pecking order</a:t>
            </a:r>
          </a:p>
        </p:txBody>
      </p:sp>
    </p:spTree>
    <p:extLst>
      <p:ext uri="{BB962C8B-B14F-4D97-AF65-F5344CB8AC3E}">
        <p14:creationId xmlns:p14="http://schemas.microsoft.com/office/powerpoint/2010/main" val="27196340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ChangeArrowheads="1"/>
          </p:cNvSpPr>
          <p:nvPr/>
        </p:nvSpPr>
        <p:spPr bwMode="auto">
          <a:xfrm>
            <a:off x="468312" y="144462"/>
            <a:ext cx="7920111"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US" altLang="en-US" sz="4400" dirty="0">
                <a:latin typeface="Garamond" panose="02020404030301010803" pitchFamily="18" charset="0"/>
              </a:rPr>
              <a:t>Optimal Capital Structure</a:t>
            </a:r>
          </a:p>
          <a:p>
            <a:pPr algn="ctr" eaLnBrk="1" hangingPunct="1">
              <a:spcBef>
                <a:spcPct val="0"/>
              </a:spcBef>
              <a:buFontTx/>
              <a:buNone/>
            </a:pPr>
            <a:r>
              <a:rPr lang="en-US" altLang="en-US" sz="3600" dirty="0">
                <a:latin typeface="Garamond" panose="02020404030301010803" pitchFamily="18" charset="0"/>
              </a:rPr>
              <a:t>(Other factors to consider)</a:t>
            </a:r>
          </a:p>
        </p:txBody>
      </p:sp>
      <p:sp>
        <p:nvSpPr>
          <p:cNvPr id="32771" name="Rectangle 7"/>
          <p:cNvSpPr>
            <a:spLocks noChangeArrowheads="1"/>
          </p:cNvSpPr>
          <p:nvPr/>
        </p:nvSpPr>
        <p:spPr bwMode="auto">
          <a:xfrm>
            <a:off x="683568" y="1700808"/>
            <a:ext cx="8077200" cy="446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350" indent="284163" defTabSz="304800">
              <a:spcBef>
                <a:spcPct val="20000"/>
              </a:spcBef>
              <a:buChar char="•"/>
              <a:tabLst>
                <a:tab pos="185738" algn="l"/>
              </a:tabLst>
              <a:defRPr sz="3200">
                <a:solidFill>
                  <a:schemeClr val="tx1"/>
                </a:solidFill>
                <a:latin typeface="Arial" panose="020B0604020202020204" pitchFamily="34" charset="0"/>
                <a:cs typeface="Arial" panose="020B0604020202020204" pitchFamily="34" charset="0"/>
              </a:defRPr>
            </a:lvl1pPr>
            <a:lvl2pPr marL="742950" indent="-285750" defTabSz="304800">
              <a:spcBef>
                <a:spcPct val="20000"/>
              </a:spcBef>
              <a:buChar char="–"/>
              <a:tabLst>
                <a:tab pos="185738" algn="l"/>
              </a:tabLst>
              <a:defRPr sz="2800">
                <a:solidFill>
                  <a:schemeClr val="tx1"/>
                </a:solidFill>
                <a:latin typeface="Arial" panose="020B0604020202020204" pitchFamily="34" charset="0"/>
                <a:cs typeface="Arial" panose="020B0604020202020204" pitchFamily="34" charset="0"/>
              </a:defRPr>
            </a:lvl2pPr>
            <a:lvl3pPr marL="1143000" indent="-228600" defTabSz="304800">
              <a:spcBef>
                <a:spcPct val="20000"/>
              </a:spcBef>
              <a:buChar char="•"/>
              <a:tabLst>
                <a:tab pos="185738" algn="l"/>
              </a:tabLst>
              <a:defRPr sz="2400">
                <a:solidFill>
                  <a:schemeClr val="tx1"/>
                </a:solidFill>
                <a:latin typeface="Arial" panose="020B0604020202020204" pitchFamily="34" charset="0"/>
                <a:cs typeface="Arial" panose="020B0604020202020204" pitchFamily="34" charset="0"/>
              </a:defRPr>
            </a:lvl3pPr>
            <a:lvl4pPr marL="16002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4pPr>
            <a:lvl5pPr marL="2057400" indent="-228600" defTabSz="304800">
              <a:spcBef>
                <a:spcPct val="20000"/>
              </a:spcBef>
              <a:buChar char="»"/>
              <a:tabLst>
                <a:tab pos="185738" algn="l"/>
              </a:tabLst>
              <a:defRPr sz="2000">
                <a:solidFill>
                  <a:schemeClr val="tx1"/>
                </a:solidFill>
                <a:latin typeface="Arial" panose="020B0604020202020204" pitchFamily="34" charset="0"/>
                <a:cs typeface="Arial" panose="020B0604020202020204" pitchFamily="34" charset="0"/>
              </a:defRPr>
            </a:lvl5pPr>
            <a:lvl6pPr marL="25146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6pPr>
            <a:lvl7pPr marL="29718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7pPr>
            <a:lvl8pPr marL="34290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8pPr>
            <a:lvl9pPr marL="3886200" indent="-228600" defTabSz="304800" eaLnBrk="0" fontAlgn="base" hangingPunct="0">
              <a:spcBef>
                <a:spcPct val="20000"/>
              </a:spcBef>
              <a:spcAft>
                <a:spcPct val="0"/>
              </a:spcAft>
              <a:buChar char="»"/>
              <a:tabLst>
                <a:tab pos="185738" algn="l"/>
              </a:tabLst>
              <a:defRPr sz="2000">
                <a:solidFill>
                  <a:schemeClr val="tx1"/>
                </a:solidFill>
                <a:latin typeface="Arial" panose="020B0604020202020204" pitchFamily="34" charset="0"/>
                <a:cs typeface="Arial" panose="020B0604020202020204" pitchFamily="34" charset="0"/>
              </a:defRPr>
            </a:lvl9pPr>
          </a:lstStyle>
          <a:p>
            <a:pPr eaLnBrk="1" hangingPunct="1">
              <a:spcBef>
                <a:spcPct val="60000"/>
              </a:spcBef>
            </a:pPr>
            <a:r>
              <a:rPr lang="en-US" altLang="en-US" sz="2200" dirty="0">
                <a:latin typeface="Garamond" panose="02020404030301010803" pitchFamily="18" charset="0"/>
              </a:rPr>
              <a:t>Business Risk</a:t>
            </a:r>
          </a:p>
          <a:p>
            <a:pPr eaLnBrk="1" hangingPunct="1">
              <a:spcBef>
                <a:spcPct val="60000"/>
              </a:spcBef>
            </a:pPr>
            <a:r>
              <a:rPr lang="en-US" altLang="en-US" sz="2200" dirty="0">
                <a:latin typeface="Garamond" panose="02020404030301010803" pitchFamily="18" charset="0"/>
              </a:rPr>
              <a:t>Borrowing capacity</a:t>
            </a:r>
          </a:p>
          <a:p>
            <a:pPr eaLnBrk="1" hangingPunct="1">
              <a:spcBef>
                <a:spcPct val="60000"/>
              </a:spcBef>
            </a:pPr>
            <a:r>
              <a:rPr lang="en-US" altLang="en-US" sz="2200" dirty="0">
                <a:latin typeface="Garamond" panose="02020404030301010803" pitchFamily="18" charset="0"/>
              </a:rPr>
              <a:t>Managerial preferences</a:t>
            </a:r>
          </a:p>
          <a:p>
            <a:pPr eaLnBrk="1" hangingPunct="1">
              <a:spcBef>
                <a:spcPct val="60000"/>
              </a:spcBef>
            </a:pPr>
            <a:r>
              <a:rPr lang="en-US" altLang="en-US" sz="2200" dirty="0">
                <a:latin typeface="Garamond" panose="02020404030301010803" pitchFamily="18" charset="0"/>
              </a:rPr>
              <a:t>Market timing</a:t>
            </a:r>
          </a:p>
          <a:p>
            <a:pPr eaLnBrk="1" hangingPunct="1">
              <a:spcBef>
                <a:spcPct val="60000"/>
              </a:spcBef>
            </a:pPr>
            <a:r>
              <a:rPr lang="en-US" altLang="en-US" sz="2200" dirty="0">
                <a:latin typeface="Garamond" panose="02020404030301010803" pitchFamily="18" charset="0"/>
              </a:rPr>
              <a:t>Financial slack</a:t>
            </a:r>
          </a:p>
          <a:p>
            <a:pPr eaLnBrk="1" hangingPunct="1">
              <a:spcBef>
                <a:spcPct val="60000"/>
              </a:spcBef>
            </a:pPr>
            <a:r>
              <a:rPr lang="en-US" altLang="en-US" sz="2200" dirty="0" err="1">
                <a:latin typeface="Garamond" panose="02020404030301010803" pitchFamily="18" charset="0"/>
              </a:rPr>
              <a:t>Signalling</a:t>
            </a:r>
            <a:endParaRPr lang="en-US" altLang="en-US" sz="2200" dirty="0">
              <a:latin typeface="Garamond" panose="02020404030301010803" pitchFamily="18" charset="0"/>
            </a:endParaRPr>
          </a:p>
          <a:p>
            <a:pPr eaLnBrk="1" hangingPunct="1">
              <a:spcBef>
                <a:spcPct val="60000"/>
              </a:spcBef>
            </a:pPr>
            <a:r>
              <a:rPr lang="en-US" altLang="en-US" sz="2200" dirty="0">
                <a:latin typeface="Garamond" panose="02020404030301010803" pitchFamily="18" charset="0"/>
              </a:rPr>
              <a:t>Control</a:t>
            </a:r>
          </a:p>
          <a:p>
            <a:pPr eaLnBrk="1" hangingPunct="1">
              <a:spcBef>
                <a:spcPct val="60000"/>
              </a:spcBef>
            </a:pPr>
            <a:r>
              <a:rPr lang="en-US" altLang="en-US" sz="2200" dirty="0">
                <a:latin typeface="Garamond" panose="02020404030301010803" pitchFamily="18" charset="0"/>
              </a:rPr>
              <a:t>Tax benefits and Tax exhaustion</a:t>
            </a:r>
          </a:p>
          <a:p>
            <a:pPr eaLnBrk="1" hangingPunct="1">
              <a:spcBef>
                <a:spcPct val="60000"/>
              </a:spcBef>
            </a:pPr>
            <a:r>
              <a:rPr lang="en-US" altLang="en-US" sz="2200" dirty="0">
                <a:latin typeface="Garamond" panose="02020404030301010803" pitchFamily="18" charset="0"/>
              </a:rPr>
              <a:t>Industry group gearing</a:t>
            </a:r>
          </a:p>
          <a:p>
            <a:pPr eaLnBrk="1" hangingPunct="1">
              <a:spcBef>
                <a:spcPct val="60000"/>
              </a:spcBef>
            </a:pPr>
            <a:endParaRPr lang="en-US" altLang="en-US" sz="2200" dirty="0">
              <a:latin typeface="Garamond" panose="02020404030301010803" pitchFamily="18" charset="0"/>
            </a:endParaRPr>
          </a:p>
        </p:txBody>
      </p:sp>
    </p:spTree>
    <p:extLst>
      <p:ext uri="{BB962C8B-B14F-4D97-AF65-F5344CB8AC3E}">
        <p14:creationId xmlns:p14="http://schemas.microsoft.com/office/powerpoint/2010/main" val="3518061731"/>
      </p:ext>
    </p:extLst>
  </p:cSld>
  <p:clrMapOvr>
    <a:masterClrMapping/>
  </p:clrMapOvr>
  <p:transition spd="med"/>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8"/>
  <p:tag name="MMPROD_UIDATA" val="&lt;database version=&quot;6.0&quot;&gt;&lt;object type=&quot;1&quot; unique_id=&quot;10001&quot;&gt;&lt;object type=&quot;8&quot; unique_id=&quot;14015&quot;&gt;&lt;/object&gt;&lt;object type=&quot;2&quot; unique_id=&quot;14016&quot;&gt;&lt;object type=&quot;3&quot; unique_id=&quot;14017&quot;&gt;&lt;property id=&quot;20148&quot; value=&quot;5&quot;/&gt;&lt;property id=&quot;20300&quot; value=&quot;Slide 1 - &amp;quot;Corporate Financial&amp;#x0D;&amp;#x0A;Management, 5th edition&amp;#x0D;&amp;#x0A;Glen Arnold&amp;#x0D;&amp;#x0A;Lecture 34&amp;#x0D;&amp;#x0A;Capital Structure: an Introduction to &amp;#x0D;&amp;#x0A;the debat&quot;/&gt;&lt;property id=&quot;20307&quot; value=&quot;256&quot;/&gt;&lt;/object&gt;&lt;object type=&quot;3&quot; unique_id=&quot;14018&quot;&gt;&lt;property id=&quot;20148&quot; value=&quot;5&quot;/&gt;&lt;property id=&quot;20300&quot; value=&quot;Slide 2&quot;/&gt;&lt;property id=&quot;20307&quot; value=&quot;257&quot;/&gt;&lt;/object&gt;&lt;object type=&quot;3&quot; unique_id=&quot;14019&quot;&gt;&lt;property id=&quot;20148&quot; value=&quot;5&quot;/&gt;&lt;property id=&quot;20300&quot; value=&quot;Slide 3&quot;/&gt;&lt;property id=&quot;20307&quot; value=&quot;258&quot;/&gt;&lt;/object&gt;&lt;object type=&quot;3&quot; unique_id=&quot;14020&quot;&gt;&lt;property id=&quot;20148&quot; value=&quot;5&quot;/&gt;&lt;property id=&quot;20300&quot; value=&quot;Slide 4&quot;/&gt;&lt;property id=&quot;20307&quot; value=&quot;259&quot;/&gt;&lt;/object&gt;&lt;object type=&quot;3&quot; unique_id=&quot;14021&quot;&gt;&lt;property id=&quot;20148&quot; value=&quot;5&quot;/&gt;&lt;property id=&quot;20300&quot; value=&quot;Slide 5&quot;/&gt;&lt;property id=&quot;20307&quot; value=&quot;260&quot;/&gt;&lt;/object&gt;&lt;object type=&quot;3&quot; unique_id=&quot;14022&quot;&gt;&lt;property id=&quot;20148&quot; value=&quot;5&quot;/&gt;&lt;property id=&quot;20300&quot; value=&quot;Slide 6&quot;/&gt;&lt;property id=&quot;20307&quot; value=&quot;261&quot;/&gt;&lt;/object&gt;&lt;object type=&quot;3&quot; unique_id=&quot;14023&quot;&gt;&lt;property id=&quot;20148&quot; value=&quot;5&quot;/&gt;&lt;property id=&quot;20300&quot; value=&quot;Slide 7&quot;/&gt;&lt;property id=&quot;20307&quot; value=&quot;262&quot;/&gt;&lt;/object&gt;&lt;object type=&quot;3&quot; unique_id=&quot;14024&quot;&gt;&lt;property id=&quot;20148&quot; value=&quot;5&quot;/&gt;&lt;property id=&quot;20300&quot; value=&quot;Slide 8&quot;/&gt;&lt;property id=&quot;20307&quot; value=&quot;263&quot;/&gt;&lt;/object&gt;&lt;object type=&quot;3&quot; unique_id=&quot;14025&quot;&gt;&lt;property id=&quot;20148&quot; value=&quot;5&quot;/&gt;&lt;property id=&quot;20300&quot; value=&quot;Slide 9&quot;/&gt;&lt;property id=&quot;20307&quot; value=&quot;264&quot;/&gt;&lt;/object&gt;&lt;object type=&quot;3&quot; unique_id=&quot;14026&quot;&gt;&lt;property id=&quot;20148&quot; value=&quot;5&quot;/&gt;&lt;property id=&quot;20300&quot; value=&quot;Slide 10&quot;/&gt;&lt;property id=&quot;20307&quot; value=&quot;265&quot;/&gt;&lt;/object&gt;&lt;object type=&quot;3&quot; unique_id=&quot;14027&quot;&gt;&lt;property id=&quot;20148&quot; value=&quot;5&quot;/&gt;&lt;property id=&quot;20300&quot; value=&quot;Slide 11&quot;/&gt;&lt;property id=&quot;20307&quot; value=&quot;266&quot;/&gt;&lt;/object&gt;&lt;object type=&quot;3&quot; unique_id=&quot;14028&quot;&gt;&lt;property id=&quot;20148&quot; value=&quot;5&quot;/&gt;&lt;property id=&quot;20300&quot; value=&quot;Slide 12&quot;/&gt;&lt;property id=&quot;20307&quot; value=&quot;267&quot;/&gt;&lt;/object&gt;&lt;object type=&quot;3&quot; unique_id=&quot;14029&quot;&gt;&lt;property id=&quot;20148&quot; value=&quot;5&quot;/&gt;&lt;property id=&quot;20300&quot; value=&quot;Slide 13&quot;/&gt;&lt;property id=&quot;20307&quot; value=&quot;268&quot;/&gt;&lt;/object&gt;&lt;object type=&quot;3&quot; unique_id=&quot;14030&quot;&gt;&lt;property id=&quot;20148&quot; value=&quot;5&quot;/&gt;&lt;property id=&quot;20300&quot; value=&quot;Slide 14&quot;/&gt;&lt;property id=&quot;20307&quot; value=&quot;269&quot;/&gt;&lt;/object&gt;&lt;object type=&quot;3&quot; unique_id=&quot;14031&quot;&gt;&lt;property id=&quot;20148&quot; value=&quot;5&quot;/&gt;&lt;property id=&quot;20300&quot; value=&quot;Slide 15&quot;/&gt;&lt;property id=&quot;20307&quot; value=&quot;270&quot;/&gt;&lt;/object&gt;&lt;object type=&quot;3&quot; unique_id=&quot;14032&quot;&gt;&lt;property id=&quot;20148&quot; value=&quot;5&quot;/&gt;&lt;property id=&quot;20300&quot; value=&quot;Slide 16&quot;/&gt;&lt;property id=&quot;20307&quot; value=&quot;271&quot;/&gt;&lt;/object&gt;&lt;object type=&quot;3&quot; unique_id=&quot;14033&quot;&gt;&lt;property id=&quot;20148&quot; value=&quot;5&quot;/&gt;&lt;property id=&quot;20300&quot; value=&quot;Slide 17&quot;/&gt;&lt;property id=&quot;20307&quot; value=&quot;272&quot;/&gt;&lt;/object&gt;&lt;object type=&quot;3&quot; unique_id=&quot;14034&quot;&gt;&lt;property id=&quot;20148&quot; value=&quot;5&quot;/&gt;&lt;property id=&quot;20300&quot; value=&quot;Slide 18&quot;/&gt;&lt;property id=&quot;20307&quot; value=&quot;273&quot;/&gt;&lt;/object&gt;&lt;object type=&quot;3&quot; unique_id=&quot;14035&quot;&gt;&lt;property id=&quot;20148&quot; value=&quot;5&quot;/&gt;&lt;property id=&quot;20300&quot; value=&quot;Slide 19&quot;/&gt;&lt;property id=&quot;20307&quot; value=&quot;274&quot;/&gt;&lt;/object&gt;&lt;object type=&quot;3&quot; unique_id=&quot;14036&quot;&gt;&lt;property id=&quot;20148&quot; value=&quot;5&quot;/&gt;&lt;property id=&quot;20300&quot; value=&quot;Slide 20&quot;/&gt;&lt;property id=&quot;20307&quot; value=&quot;275&quot;/&gt;&lt;/object&gt;&lt;object type=&quot;3&quot; unique_id=&quot;14037&quot;&gt;&lt;property id=&quot;20148&quot; value=&quot;5&quot;/&gt;&lt;property id=&quot;20300&quot; value=&quot;Slide 21&quot;/&gt;&lt;property id=&quot;20307&quot; value=&quot;276&quot;/&gt;&lt;/object&gt;&lt;object type=&quot;3&quot; unique_id=&quot;14038&quot;&gt;&lt;property id=&quot;20148&quot; value=&quot;5&quot;/&gt;&lt;property id=&quot;20300&quot; value=&quot;Slide 22&quot;/&gt;&lt;property id=&quot;20307&quot; value=&quot;277&quot;/&gt;&lt;/object&gt;&lt;object type=&quot;3&quot; unique_id=&quot;14039&quot;&gt;&lt;property id=&quot;20148&quot; value=&quot;5&quot;/&gt;&lt;property id=&quot;20300&quot; value=&quot;Slide 23&quot;/&gt;&lt;property id=&quot;20307&quot; value=&quot;278&quot;/&gt;&lt;/object&gt;&lt;object type=&quot;3&quot; unique_id=&quot;14040&quot;&gt;&lt;property id=&quot;20148&quot; value=&quot;5&quot;/&gt;&lt;property id=&quot;20300&quot; value=&quot;Slide 24&quot;/&gt;&lt;property id=&quot;20307&quot; value=&quot;279&quot;/&gt;&lt;/object&gt;&lt;object type=&quot;3&quot; unique_id=&quot;14041&quot;&gt;&lt;property id=&quot;20148&quot; value=&quot;5&quot;/&gt;&lt;property id=&quot;20300&quot; value=&quot;Slide 25&quot;/&gt;&lt;property id=&quot;20307&quot; value=&quot;280&quot;/&gt;&lt;/object&gt;&lt;object type=&quot;3&quot; unique_id=&quot;14042&quot;&gt;&lt;property id=&quot;20148&quot; value=&quot;5&quot;/&gt;&lt;property id=&quot;20300&quot; value=&quot;Slide 26&quot;/&gt;&lt;property id=&quot;20307&quot; value=&quot;281&quot;/&gt;&lt;/object&gt;&lt;object type=&quot;3&quot; unique_id=&quot;14043&quot;&gt;&lt;property id=&quot;20148&quot; value=&quot;5&quot;/&gt;&lt;property id=&quot;20300&quot; value=&quot;Slide 27&quot;/&gt;&lt;property id=&quot;20307&quot; value=&quot;283&quot;/&gt;&lt;/object&gt;&lt;object type=&quot;3&quot; unique_id=&quot;14044&quot;&gt;&lt;property id=&quot;20148&quot; value=&quot;5&quot;/&gt;&lt;property id=&quot;20300&quot; value=&quot;Slide 28&quot;/&gt;&lt;property id=&quot;20307&quot; value=&quot;284&quot;/&gt;&lt;/object&gt;&lt;/object&gt;&lt;/object&gt;&lt;/database&gt;"/>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2931</TotalTime>
  <Words>1449</Words>
  <Application>Microsoft Office PowerPoint</Application>
  <PresentationFormat>On-screen Show (4:3)</PresentationFormat>
  <Paragraphs>169</Paragraphs>
  <Slides>26</Slides>
  <Notes>1</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8" baseType="lpstr">
      <vt:lpstr>宋体</vt:lpstr>
      <vt:lpstr>ヒラギノ角ゴ Pro W3</vt:lpstr>
      <vt:lpstr>Arial</vt:lpstr>
      <vt:lpstr>Calibri</vt:lpstr>
      <vt:lpstr>Garamond</vt:lpstr>
      <vt:lpstr>Perpetua</vt:lpstr>
      <vt:lpstr>Times</vt:lpstr>
      <vt:lpstr>Times New Roman</vt:lpstr>
      <vt:lpstr>Verdana</vt:lpstr>
      <vt:lpstr>Wingdings</vt:lpstr>
      <vt:lpstr>1_Default Design</vt:lpstr>
      <vt:lpstr>Equation</vt:lpstr>
      <vt:lpstr>PowerPoint Presentation</vt:lpstr>
      <vt:lpstr>A Glance at Capital Structure Choices in Practice</vt:lpstr>
      <vt:lpstr>Defining the Firm's Capital Structure</vt:lpstr>
      <vt:lpstr>Financial Leverage</vt:lpstr>
      <vt:lpstr>A First Look at the Modigliani and Miller Capital Structure Theorem (1 of 2)</vt:lpstr>
      <vt:lpstr>Figure 15.3 Cost of Capital and Capital Structure: M&amp;M Theory (1 of 2)</vt:lpstr>
      <vt:lpstr>Figure 15.3 Cost of Capital and Capital Structure: M&amp;M Theory (2 of 2)</vt:lpstr>
      <vt:lpstr>Why Capital Structure Matters in Reality?</vt:lpstr>
      <vt:lpstr>Violation of Assumption 2</vt:lpstr>
      <vt:lpstr>Violation of Assumption 1 (1 of 2)</vt:lpstr>
      <vt:lpstr>Violation of Assumption 1 (2 of 2)</vt:lpstr>
      <vt:lpstr>Corporate Taxes and Capital Structure</vt:lpstr>
      <vt:lpstr>Corporate Taxes and Capital Structure</vt:lpstr>
      <vt:lpstr>Corporate Taxes and the WACC</vt:lpstr>
      <vt:lpstr>Figure 15.4 The Cost of Equity and the Weighted Average Cost of Capital with Tax—Deductible Interest Expense (1 of 2)</vt:lpstr>
      <vt:lpstr>Figure 15.4 The Cost of Equity and WACC with Tax—Deductible Interest Expense (2 of 2)</vt:lpstr>
      <vt:lpstr>Bankruptcy and Financial Distress Costs</vt:lpstr>
      <vt:lpstr>The Tradeoff Theory and the Optimal Capital Structure</vt:lpstr>
      <vt:lpstr>Figure 15.5 The Cost of Capital and the Tradeoff Theory</vt:lpstr>
      <vt:lpstr>Managerial Implications</vt:lpstr>
      <vt:lpstr>Capital Structure and Firm Value with Taxes, Agency Costs, and Financial Distress Costs</vt:lpstr>
      <vt:lpstr>PowerPoint Presentation</vt:lpstr>
      <vt:lpstr>PowerPoint Presentation</vt:lpstr>
      <vt:lpstr>PowerPoint Presentation</vt:lpstr>
      <vt:lpstr>PowerPoint Presentation</vt:lpstr>
      <vt:lpstr>PowerPoint Presentation</vt:lpstr>
    </vt:vector>
  </TitlesOfParts>
  <Company>laserwords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laser</dc:creator>
  <cp:lastModifiedBy>Miao, Jia</cp:lastModifiedBy>
  <cp:revision>600</cp:revision>
  <dcterms:created xsi:type="dcterms:W3CDTF">2005-05-11T06:33:50Z</dcterms:created>
  <dcterms:modified xsi:type="dcterms:W3CDTF">2022-05-24T14:22:56Z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b551598-29da-492a-8b9f-8358cd43dd03_Enabled">
    <vt:lpwstr>True</vt:lpwstr>
  </property>
  <property fmtid="{D5CDD505-2E9C-101B-9397-08002B2CF9AE}" pid="3" name="MSIP_Label_3b551598-29da-492a-8b9f-8358cd43dd03_SiteId">
    <vt:lpwstr>c9ef029c-18cf-4016-86d3-93cf8e94ff94</vt:lpwstr>
  </property>
  <property fmtid="{D5CDD505-2E9C-101B-9397-08002B2CF9AE}" pid="4" name="MSIP_Label_3b551598-29da-492a-8b9f-8358cd43dd03_Owner">
    <vt:lpwstr>KU48743@kingston.ac.uk</vt:lpwstr>
  </property>
  <property fmtid="{D5CDD505-2E9C-101B-9397-08002B2CF9AE}" pid="5" name="MSIP_Label_3b551598-29da-492a-8b9f-8358cd43dd03_SetDate">
    <vt:lpwstr>2020-09-04T13:00:43.3523659Z</vt:lpwstr>
  </property>
  <property fmtid="{D5CDD505-2E9C-101B-9397-08002B2CF9AE}" pid="6" name="MSIP_Label_3b551598-29da-492a-8b9f-8358cd43dd03_Name">
    <vt:lpwstr>General</vt:lpwstr>
  </property>
  <property fmtid="{D5CDD505-2E9C-101B-9397-08002B2CF9AE}" pid="7" name="MSIP_Label_3b551598-29da-492a-8b9f-8358cd43dd03_Application">
    <vt:lpwstr>Microsoft Azure Information Protection</vt:lpwstr>
  </property>
  <property fmtid="{D5CDD505-2E9C-101B-9397-08002B2CF9AE}" pid="8" name="MSIP_Label_3b551598-29da-492a-8b9f-8358cd43dd03_ActionId">
    <vt:lpwstr>354eae87-a2f8-4367-90ee-819a1feb782c</vt:lpwstr>
  </property>
  <property fmtid="{D5CDD505-2E9C-101B-9397-08002B2CF9AE}" pid="9" name="MSIP_Label_3b551598-29da-492a-8b9f-8358cd43dd03_Extended_MSFT_Method">
    <vt:lpwstr>Automatic</vt:lpwstr>
  </property>
  <property fmtid="{D5CDD505-2E9C-101B-9397-08002B2CF9AE}" pid="10" name="Sensitivity">
    <vt:lpwstr>General</vt:lpwstr>
  </property>
</Properties>
</file>