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7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69" r:id="rId3"/>
    <p:sldMasterId id="2147483677" r:id="rId4"/>
    <p:sldMasterId id="2147483680" r:id="rId5"/>
    <p:sldMasterId id="2147483684" r:id="rId6"/>
    <p:sldMasterId id="2147483688" r:id="rId7"/>
  </p:sldMasterIdLst>
  <p:sldIdLst>
    <p:sldId id="256" r:id="rId8"/>
    <p:sldId id="257" r:id="rId9"/>
    <p:sldId id="260" r:id="rId10"/>
    <p:sldId id="258" r:id="rId11"/>
    <p:sldId id="259" r:id="rId12"/>
    <p:sldId id="262" r:id="rId13"/>
    <p:sldId id="261" r:id="rId14"/>
    <p:sldId id="263" r:id="rId15"/>
    <p:sldId id="264" r:id="rId16"/>
    <p:sldId id="265" r:id="rId17"/>
    <p:sldId id="273" r:id="rId18"/>
    <p:sldId id="268" r:id="rId19"/>
    <p:sldId id="269" r:id="rId20"/>
    <p:sldId id="270" r:id="rId21"/>
    <p:sldId id="272" r:id="rId22"/>
    <p:sldId id="267" r:id="rId23"/>
    <p:sldId id="271" r:id="rId24"/>
    <p:sldId id="27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616F17-88A8-48E4-9FA3-555849E20C65}" v="407" dt="2024-12-09T10:27:35.8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139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Jenkins (IEH)" userId="ae3a07d3-7c51-4381-b786-d01af3331fdb" providerId="ADAL" clId="{CF616F17-88A8-48E4-9FA3-555849E20C65}"/>
    <pc:docChg chg="undo redo custSel addSld delSld modSld sldOrd">
      <pc:chgData name="Laura Jenkins (IEH)" userId="ae3a07d3-7c51-4381-b786-d01af3331fdb" providerId="ADAL" clId="{CF616F17-88A8-48E4-9FA3-555849E20C65}" dt="2024-12-09T10:27:35.871" v="3129"/>
      <pc:docMkLst>
        <pc:docMk/>
      </pc:docMkLst>
      <pc:sldChg chg="modSp del mod ord">
        <pc:chgData name="Laura Jenkins (IEH)" userId="ae3a07d3-7c51-4381-b786-d01af3331fdb" providerId="ADAL" clId="{CF616F17-88A8-48E4-9FA3-555849E20C65}" dt="2024-12-09T10:15:47.206" v="1859" actId="47"/>
        <pc:sldMkLst>
          <pc:docMk/>
          <pc:sldMk cId="2932252899" sldId="266"/>
        </pc:sldMkLst>
        <pc:spChg chg="mod">
          <ac:chgData name="Laura Jenkins (IEH)" userId="ae3a07d3-7c51-4381-b786-d01af3331fdb" providerId="ADAL" clId="{CF616F17-88A8-48E4-9FA3-555849E20C65}" dt="2024-12-09T10:00:08.462" v="881" actId="20577"/>
          <ac:spMkLst>
            <pc:docMk/>
            <pc:sldMk cId="2932252899" sldId="266"/>
            <ac:spMk id="2" creationId="{1EA281C0-F2AE-161C-E7FC-7E1528828EB4}"/>
          </ac:spMkLst>
        </pc:spChg>
        <pc:spChg chg="mod">
          <ac:chgData name="Laura Jenkins (IEH)" userId="ae3a07d3-7c51-4381-b786-d01af3331fdb" providerId="ADAL" clId="{CF616F17-88A8-48E4-9FA3-555849E20C65}" dt="2024-12-09T10:12:01.735" v="1586" actId="21"/>
          <ac:spMkLst>
            <pc:docMk/>
            <pc:sldMk cId="2932252899" sldId="266"/>
            <ac:spMk id="3" creationId="{0651581D-8340-F123-CCDD-899893F925AA}"/>
          </ac:spMkLst>
        </pc:spChg>
      </pc:sldChg>
      <pc:sldChg chg="modSp mod modAnim">
        <pc:chgData name="Laura Jenkins (IEH)" userId="ae3a07d3-7c51-4381-b786-d01af3331fdb" providerId="ADAL" clId="{CF616F17-88A8-48E4-9FA3-555849E20C65}" dt="2024-12-09T10:23:19.943" v="2719"/>
        <pc:sldMkLst>
          <pc:docMk/>
          <pc:sldMk cId="2691545586" sldId="267"/>
        </pc:sldMkLst>
        <pc:spChg chg="mod">
          <ac:chgData name="Laura Jenkins (IEH)" userId="ae3a07d3-7c51-4381-b786-d01af3331fdb" providerId="ADAL" clId="{CF616F17-88A8-48E4-9FA3-555849E20C65}" dt="2024-12-09T10:00:19.309" v="885" actId="20577"/>
          <ac:spMkLst>
            <pc:docMk/>
            <pc:sldMk cId="2691545586" sldId="267"/>
            <ac:spMk id="2" creationId="{1CFCC43F-2845-5D65-EA91-58E7CD90B6A5}"/>
          </ac:spMkLst>
        </pc:spChg>
        <pc:spChg chg="mod">
          <ac:chgData name="Laura Jenkins (IEH)" userId="ae3a07d3-7c51-4381-b786-d01af3331fdb" providerId="ADAL" clId="{CF616F17-88A8-48E4-9FA3-555849E20C65}" dt="2024-12-09T10:19:40.062" v="2306" actId="20577"/>
          <ac:spMkLst>
            <pc:docMk/>
            <pc:sldMk cId="2691545586" sldId="267"/>
            <ac:spMk id="3" creationId="{F5C5E1B6-7A3D-99DC-0763-282C322C3DA8}"/>
          </ac:spMkLst>
        </pc:spChg>
      </pc:sldChg>
      <pc:sldChg chg="modSp new mod modAnim">
        <pc:chgData name="Laura Jenkins (IEH)" userId="ae3a07d3-7c51-4381-b786-d01af3331fdb" providerId="ADAL" clId="{CF616F17-88A8-48E4-9FA3-555849E20C65}" dt="2024-12-09T10:23:28.776" v="2722"/>
        <pc:sldMkLst>
          <pc:docMk/>
          <pc:sldMk cId="721604848" sldId="268"/>
        </pc:sldMkLst>
        <pc:spChg chg="mod">
          <ac:chgData name="Laura Jenkins (IEH)" userId="ae3a07d3-7c51-4381-b786-d01af3331fdb" providerId="ADAL" clId="{CF616F17-88A8-48E4-9FA3-555849E20C65}" dt="2024-12-09T10:00:15.330" v="883" actId="20577"/>
          <ac:spMkLst>
            <pc:docMk/>
            <pc:sldMk cId="721604848" sldId="268"/>
            <ac:spMk id="2" creationId="{07DD3B74-AB8B-A382-7A25-6BC48836B166}"/>
          </ac:spMkLst>
        </pc:spChg>
        <pc:spChg chg="mod">
          <ac:chgData name="Laura Jenkins (IEH)" userId="ae3a07d3-7c51-4381-b786-d01af3331fdb" providerId="ADAL" clId="{CF616F17-88A8-48E4-9FA3-555849E20C65}" dt="2024-12-09T10:07:19.024" v="1117"/>
          <ac:spMkLst>
            <pc:docMk/>
            <pc:sldMk cId="721604848" sldId="268"/>
            <ac:spMk id="3" creationId="{A0727342-48F4-4DE2-A14B-EF034285FB24}"/>
          </ac:spMkLst>
        </pc:spChg>
      </pc:sldChg>
      <pc:sldChg chg="modSp add mod modAnim">
        <pc:chgData name="Laura Jenkins (IEH)" userId="ae3a07d3-7c51-4381-b786-d01af3331fdb" providerId="ADAL" clId="{CF616F17-88A8-48E4-9FA3-555849E20C65}" dt="2024-12-09T10:23:26.346" v="2721"/>
        <pc:sldMkLst>
          <pc:docMk/>
          <pc:sldMk cId="1095975955" sldId="269"/>
        </pc:sldMkLst>
        <pc:spChg chg="mod">
          <ac:chgData name="Laura Jenkins (IEH)" userId="ae3a07d3-7c51-4381-b786-d01af3331fdb" providerId="ADAL" clId="{CF616F17-88A8-48E4-9FA3-555849E20C65}" dt="2024-12-09T10:11:51.234" v="1585" actId="20577"/>
          <ac:spMkLst>
            <pc:docMk/>
            <pc:sldMk cId="1095975955" sldId="269"/>
            <ac:spMk id="3" creationId="{9CC64FD2-3AD4-812D-D036-8369D430861A}"/>
          </ac:spMkLst>
        </pc:spChg>
      </pc:sldChg>
      <pc:sldChg chg="modSp add mod modAnim">
        <pc:chgData name="Laura Jenkins (IEH)" userId="ae3a07d3-7c51-4381-b786-d01af3331fdb" providerId="ADAL" clId="{CF616F17-88A8-48E4-9FA3-555849E20C65}" dt="2024-12-09T10:23:24.574" v="2720"/>
        <pc:sldMkLst>
          <pc:docMk/>
          <pc:sldMk cId="3810088213" sldId="270"/>
        </pc:sldMkLst>
        <pc:spChg chg="mod">
          <ac:chgData name="Laura Jenkins (IEH)" userId="ae3a07d3-7c51-4381-b786-d01af3331fdb" providerId="ADAL" clId="{CF616F17-88A8-48E4-9FA3-555849E20C65}" dt="2024-12-09T10:15:44.563" v="1858" actId="20577"/>
          <ac:spMkLst>
            <pc:docMk/>
            <pc:sldMk cId="3810088213" sldId="270"/>
            <ac:spMk id="3" creationId="{9055B386-2788-7599-75AD-7D9B3F24C9C6}"/>
          </ac:spMkLst>
        </pc:spChg>
      </pc:sldChg>
      <pc:sldChg chg="modSp add mod modAnim">
        <pc:chgData name="Laura Jenkins (IEH)" userId="ae3a07d3-7c51-4381-b786-d01af3331fdb" providerId="ADAL" clId="{CF616F17-88A8-48E4-9FA3-555849E20C65}" dt="2024-12-09T10:23:37.410" v="2723"/>
        <pc:sldMkLst>
          <pc:docMk/>
          <pc:sldMk cId="368920852" sldId="271"/>
        </pc:sldMkLst>
        <pc:spChg chg="mod">
          <ac:chgData name="Laura Jenkins (IEH)" userId="ae3a07d3-7c51-4381-b786-d01af3331fdb" providerId="ADAL" clId="{CF616F17-88A8-48E4-9FA3-555849E20C65}" dt="2024-12-09T10:23:09.082" v="2718" actId="20577"/>
          <ac:spMkLst>
            <pc:docMk/>
            <pc:sldMk cId="368920852" sldId="271"/>
            <ac:spMk id="3" creationId="{8969F61D-CE1B-A1D4-075D-346E2DEE38F0}"/>
          </ac:spMkLst>
        </pc:spChg>
      </pc:sldChg>
      <pc:sldChg chg="add ord">
        <pc:chgData name="Laura Jenkins (IEH)" userId="ae3a07d3-7c51-4381-b786-d01af3331fdb" providerId="ADAL" clId="{CF616F17-88A8-48E4-9FA3-555849E20C65}" dt="2024-12-09T10:17:16.319" v="2044"/>
        <pc:sldMkLst>
          <pc:docMk/>
          <pc:sldMk cId="3209872489" sldId="272"/>
        </pc:sldMkLst>
      </pc:sldChg>
      <pc:sldChg chg="add ord">
        <pc:chgData name="Laura Jenkins (IEH)" userId="ae3a07d3-7c51-4381-b786-d01af3331fdb" providerId="ADAL" clId="{CF616F17-88A8-48E4-9FA3-555849E20C65}" dt="2024-12-09T10:17:24.124" v="2047"/>
        <pc:sldMkLst>
          <pc:docMk/>
          <pc:sldMk cId="2335946503" sldId="273"/>
        </pc:sldMkLst>
      </pc:sldChg>
      <pc:sldChg chg="addSp modSp add mod modAnim">
        <pc:chgData name="Laura Jenkins (IEH)" userId="ae3a07d3-7c51-4381-b786-d01af3331fdb" providerId="ADAL" clId="{CF616F17-88A8-48E4-9FA3-555849E20C65}" dt="2024-12-09T10:27:35.871" v="3129"/>
        <pc:sldMkLst>
          <pc:docMk/>
          <pc:sldMk cId="690485579" sldId="274"/>
        </pc:sldMkLst>
        <pc:spChg chg="mod">
          <ac:chgData name="Laura Jenkins (IEH)" userId="ae3a07d3-7c51-4381-b786-d01af3331fdb" providerId="ADAL" clId="{CF616F17-88A8-48E4-9FA3-555849E20C65}" dt="2024-12-09T10:26:22.751" v="3117" actId="20577"/>
          <ac:spMkLst>
            <pc:docMk/>
            <pc:sldMk cId="690485579" sldId="274"/>
            <ac:spMk id="3" creationId="{A3B2E456-BDB8-28DF-FE52-CFB3D3E5F7A8}"/>
          </ac:spMkLst>
        </pc:spChg>
        <pc:picChg chg="add mod">
          <ac:chgData name="Laura Jenkins (IEH)" userId="ae3a07d3-7c51-4381-b786-d01af3331fdb" providerId="ADAL" clId="{CF616F17-88A8-48E4-9FA3-555849E20C65}" dt="2024-12-09T10:27:06.850" v="3121" actId="1076"/>
          <ac:picMkLst>
            <pc:docMk/>
            <pc:sldMk cId="690485579" sldId="274"/>
            <ac:picMk id="1026" creationId="{1C276D00-3082-9B0A-841B-F714F761FF8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4443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B484-3123-9572-ECF6-65D2AEC17A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4AF465-69F6-9EAF-67A7-5485AB7586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C0EAF-C2EF-4F68-FC67-64CD3EEEF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257DE-6BBB-4296-BEDD-F6E0071295A6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9EF7AD-4DA6-7F34-586A-544E9BE45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8FC60D-7150-1649-FBBE-D6533D307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C6F7F-B719-4CC7-9F06-F7690CEB5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077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6446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77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1269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01464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9404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828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2534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79367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27833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9477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53531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44018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646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5216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13903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0298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4896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7071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67853D1-5ACF-6CCF-F73E-3BC4FEDC7C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1048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5D2C2F3C-0981-A3BF-29BB-95817151A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0755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9475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7444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6677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1216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65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3373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6139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352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6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9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257DE-6BBB-4296-BEDD-F6E0071295A6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C6F7F-B719-4CC7-9F06-F7690CEB592E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48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80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4" name="Picture 3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3C5AD815-486F-73D2-AB4F-2B774ECAFC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403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090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925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26798CCC-3063-2864-8C78-140984D259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338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736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advocacywestwales.org.uk/" TargetMode="Externa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3423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F633FD7-DDE5-FCEB-5882-B42999B83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</a:rPr>
              <a:t>ECAY6007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</a:rPr>
              <a:t>Professional Practice in Advocacy: 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</a:rPr>
              <a:t>Tensions and Opportunities</a:t>
            </a:r>
          </a:p>
          <a:p>
            <a:pPr marL="0" indent="0" algn="ctr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86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869D4B7-CC15-BB4B-DAB2-37A36E7ECA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048" y="2296536"/>
            <a:ext cx="10803903" cy="1799393"/>
          </a:xfrm>
        </p:spPr>
        <p:txBody>
          <a:bodyPr/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</a:rPr>
              <a:t>Module Introduction: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</a:rPr>
              <a:t>Outline and Assessments</a:t>
            </a:r>
          </a:p>
        </p:txBody>
      </p:sp>
    </p:spTree>
    <p:extLst>
      <p:ext uri="{BB962C8B-B14F-4D97-AF65-F5344CB8AC3E}">
        <p14:creationId xmlns:p14="http://schemas.microsoft.com/office/powerpoint/2010/main" val="3042026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2F20944-DA14-7724-79F0-8FC5AD6E8921}"/>
              </a:ext>
            </a:extLst>
          </p:cNvPr>
          <p:cNvSpPr txBox="1"/>
          <p:nvPr/>
        </p:nvSpPr>
        <p:spPr>
          <a:xfrm>
            <a:off x="191344" y="1628800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Aims: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To identify legislation, codes, conducts and values associated with professional standards in advocacy work. </a:t>
            </a:r>
          </a:p>
        </p:txBody>
      </p:sp>
    </p:spTree>
    <p:extLst>
      <p:ext uri="{BB962C8B-B14F-4D97-AF65-F5344CB8AC3E}">
        <p14:creationId xmlns:p14="http://schemas.microsoft.com/office/powerpoint/2010/main" val="643670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F6584-40EB-1A6F-4C3B-1886292CA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FB3457A-0326-D939-7852-5CD4BFAA8A0A}"/>
              </a:ext>
            </a:extLst>
          </p:cNvPr>
          <p:cNvSpPr txBox="1"/>
          <p:nvPr/>
        </p:nvSpPr>
        <p:spPr>
          <a:xfrm>
            <a:off x="407368" y="1268760"/>
            <a:ext cx="54726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Upon the successful completion of this module, the student should be able to: </a:t>
            </a:r>
          </a:p>
          <a:p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• demonstrate a critical understanding of how management of personal behaviour/ interaction with others is influenced by legislation, codes, conducts and values associated with professional standards in advocacy work; </a:t>
            </a:r>
          </a:p>
          <a:p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• identify and critically engage with appropriate standards relating to specific interest groups; </a:t>
            </a:r>
          </a:p>
          <a:p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• explore interventions which support the voice of the individual; </a:t>
            </a:r>
          </a:p>
          <a:p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• demonstrate a critical understanding of how current legislation establishes a framework of measures designed to maintain professional boundaries, professional practices and in the provision of effective advocacy services. </a:t>
            </a:r>
          </a:p>
        </p:txBody>
      </p:sp>
    </p:spTree>
    <p:extLst>
      <p:ext uri="{BB962C8B-B14F-4D97-AF65-F5344CB8AC3E}">
        <p14:creationId xmlns:p14="http://schemas.microsoft.com/office/powerpoint/2010/main" val="97714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C075A3-D64C-D68E-6351-093148B74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0F810CC-B463-0A46-50D7-56464F408495}"/>
              </a:ext>
            </a:extLst>
          </p:cNvPr>
          <p:cNvSpPr txBox="1"/>
          <p:nvPr/>
        </p:nvSpPr>
        <p:spPr>
          <a:xfrm>
            <a:off x="270208" y="1863120"/>
            <a:ext cx="5472608" cy="4391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critical exploration of current and emerging professional standards within advocacy service provision in Wales and the UK within the contexts of children, adults, mental health and the social care environment.</a:t>
            </a:r>
            <a:endParaRPr lang="en-GB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 various models of care and how the ontological position of might affect service delivery, decision-making and levels agency experienced by service users/clients/patients. </a:t>
            </a:r>
            <a:endParaRPr lang="en-GB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Person centered Planning/Practice and other supportive interventions to allow for the voice of the individual to be heard.</a:t>
            </a:r>
            <a:endParaRPr lang="en-GB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Evaluation of how advocates use systems to maintain professional boundaries and maintaining healthy, productive and appropriate relations with clients whilst building trust, empathy and understanding of clients’ needs. </a:t>
            </a:r>
            <a:endParaRPr lang="en-GB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25294D-90F5-FAEE-1E4E-77CC2C6B9940}"/>
              </a:ext>
            </a:extLst>
          </p:cNvPr>
          <p:cNvSpPr txBox="1"/>
          <p:nvPr/>
        </p:nvSpPr>
        <p:spPr>
          <a:xfrm>
            <a:off x="270208" y="1297310"/>
            <a:ext cx="5472608" cy="392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Indicative Content</a:t>
            </a:r>
          </a:p>
        </p:txBody>
      </p:sp>
    </p:spTree>
    <p:extLst>
      <p:ext uri="{BB962C8B-B14F-4D97-AF65-F5344CB8AC3E}">
        <p14:creationId xmlns:p14="http://schemas.microsoft.com/office/powerpoint/2010/main" val="4240982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2D48E-FDFD-4B2C-8D8B-0DD7C862B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outline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09DB1E0-7A43-5A82-3B53-68D38D7524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60236"/>
          <a:stretch/>
        </p:blipFill>
        <p:spPr>
          <a:xfrm>
            <a:off x="4287869" y="2415518"/>
            <a:ext cx="7599148" cy="2026963"/>
          </a:xfrm>
        </p:spPr>
      </p:pic>
    </p:spTree>
    <p:extLst>
      <p:ext uri="{BB962C8B-B14F-4D97-AF65-F5344CB8AC3E}">
        <p14:creationId xmlns:p14="http://schemas.microsoft.com/office/powerpoint/2010/main" val="1724012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90A6B-CA0A-F41D-44D0-551863778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0FA5F9-4140-2DF4-0241-BDCF57956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83451" y="1862416"/>
            <a:ext cx="6873836" cy="3825572"/>
          </a:xfrm>
        </p:spPr>
      </p:pic>
    </p:spTree>
    <p:extLst>
      <p:ext uri="{BB962C8B-B14F-4D97-AF65-F5344CB8AC3E}">
        <p14:creationId xmlns:p14="http://schemas.microsoft.com/office/powerpoint/2010/main" val="949607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682DB-9B8A-1733-162D-F1C96D53E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1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799099-302E-F6B2-D27E-B504BD25DB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6106" y="1361504"/>
            <a:ext cx="8955894" cy="4894962"/>
          </a:xfrm>
        </p:spPr>
      </p:pic>
    </p:spTree>
    <p:extLst>
      <p:ext uri="{BB962C8B-B14F-4D97-AF65-F5344CB8AC3E}">
        <p14:creationId xmlns:p14="http://schemas.microsoft.com/office/powerpoint/2010/main" val="881888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A1FB6C-F548-E956-A073-6929B988B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2 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F3EB8227-E2B2-596F-E290-6ED11BBCF4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0170" y="1417374"/>
            <a:ext cx="7810063" cy="5312609"/>
          </a:xfrm>
        </p:spPr>
      </p:pic>
    </p:spTree>
    <p:extLst>
      <p:ext uri="{BB962C8B-B14F-4D97-AF65-F5344CB8AC3E}">
        <p14:creationId xmlns:p14="http://schemas.microsoft.com/office/powerpoint/2010/main" val="916969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089A8-3D71-0575-51A0-C5EDA1F9F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0EF5B-0354-4C1F-1840-85FBA282D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1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FBA9886-3FFB-F9FC-0AA5-30BBF3FB6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6106" y="1361504"/>
            <a:ext cx="8955894" cy="4894962"/>
          </a:xfrm>
        </p:spPr>
      </p:pic>
    </p:spTree>
    <p:extLst>
      <p:ext uri="{BB962C8B-B14F-4D97-AF65-F5344CB8AC3E}">
        <p14:creationId xmlns:p14="http://schemas.microsoft.com/office/powerpoint/2010/main" val="2335946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D3B74-AB8B-A382-7A25-6BC48836B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1 - Unpacked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27342-48F4-4DE2-A14B-EF034285FB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Consider an advocacy organisation of your choice </a:t>
            </a:r>
          </a:p>
          <a:p>
            <a:endParaRPr lang="en-GB" dirty="0"/>
          </a:p>
          <a:p>
            <a:r>
              <a:rPr lang="en-GB" dirty="0"/>
              <a:t>You must be able to identify codes of practice within the organisation. </a:t>
            </a:r>
          </a:p>
          <a:p>
            <a:endParaRPr lang="en-GB" dirty="0"/>
          </a:p>
          <a:p>
            <a:r>
              <a:rPr lang="en-GB" dirty="0"/>
              <a:t>Please Follow the Link Below: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Advocacy for Mental health Advocacy West Wales/</a:t>
            </a:r>
            <a:r>
              <a:rPr lang="en-GB" dirty="0" err="1">
                <a:hlinkClick r:id="rId2"/>
              </a:rPr>
              <a:t>Eiriolaeth</a:t>
            </a:r>
            <a:r>
              <a:rPr lang="en-GB" dirty="0">
                <a:hlinkClick r:id="rId2"/>
              </a:rPr>
              <a:t> </a:t>
            </a:r>
            <a:r>
              <a:rPr lang="en-GB" dirty="0" err="1">
                <a:hlinkClick r:id="rId2"/>
              </a:rPr>
              <a:t>Gorllewin</a:t>
            </a:r>
            <a:r>
              <a:rPr lang="en-GB" dirty="0">
                <a:hlinkClick r:id="rId2"/>
              </a:rPr>
              <a:t> Cymru Phone 01437 762935</a:t>
            </a:r>
            <a:r>
              <a:rPr lang="en-GB" dirty="0"/>
              <a:t>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72160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FCEAC-9A5F-1394-61A4-C719EE16A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1CC75-3D73-D457-74CA-97E4B7480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1 - Unpacked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64FD2-3AD4-812D-D036-8369D43086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Attention should be paid to the Social Services and Wellbeing (Wales) Act (2014) (Section 10)</a:t>
            </a:r>
          </a:p>
          <a:p>
            <a:endParaRPr lang="en-GB" dirty="0"/>
          </a:p>
          <a:p>
            <a:r>
              <a:rPr lang="en-GB" dirty="0"/>
              <a:t>This is because the SSWBWA has a statutory influence on all policies (including charters) in Wales</a:t>
            </a:r>
          </a:p>
          <a:p>
            <a:endParaRPr lang="en-GB" dirty="0"/>
          </a:p>
          <a:p>
            <a:r>
              <a:rPr lang="en-GB" dirty="0"/>
              <a:t>There is a possible code of practice within your organisation of choice</a:t>
            </a:r>
          </a:p>
          <a:p>
            <a:pPr lvl="1"/>
            <a:r>
              <a:rPr lang="en-GB" dirty="0"/>
              <a:t>Explore this complexity. </a:t>
            </a:r>
          </a:p>
        </p:txBody>
      </p:sp>
    </p:spTree>
    <p:extLst>
      <p:ext uri="{BB962C8B-B14F-4D97-AF65-F5344CB8AC3E}">
        <p14:creationId xmlns:p14="http://schemas.microsoft.com/office/powerpoint/2010/main" val="109597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A2B4C-EC1D-45B0-3E67-03A3BBFF6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77B31-69A3-699D-B0E4-FF77689F8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1 - Unpacked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5B386-2788-7599-75AD-7D9B3F24C9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Include Theory about the advocacy code of practice</a:t>
            </a:r>
          </a:p>
          <a:p>
            <a:pPr lvl="1"/>
            <a:r>
              <a:rPr lang="en-GB" dirty="0"/>
              <a:t>Peer reviewed articles that challenge the codes of practice for example. </a:t>
            </a:r>
          </a:p>
          <a:p>
            <a:pPr lvl="1"/>
            <a:endParaRPr lang="en-GB" dirty="0"/>
          </a:p>
          <a:p>
            <a:r>
              <a:rPr lang="en-GB" dirty="0"/>
              <a:t>The ‘theme’ of your essay will depend heavily on the organisation that you choose. </a:t>
            </a:r>
          </a:p>
          <a:p>
            <a:endParaRPr lang="en-GB" dirty="0"/>
          </a:p>
          <a:p>
            <a:r>
              <a:rPr lang="en-GB" dirty="0"/>
              <a:t>We will unpack this more in our next tutorial.  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088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BEC31-0562-7585-6EAF-DD8A8C011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D52CA-89AB-3D8A-AD85-D0B443366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2 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B9786AC-2855-86F3-66DB-3A4C4D9096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0170" y="1417374"/>
            <a:ext cx="7810063" cy="5312609"/>
          </a:xfrm>
        </p:spPr>
      </p:pic>
    </p:spTree>
    <p:extLst>
      <p:ext uri="{BB962C8B-B14F-4D97-AF65-F5344CB8AC3E}">
        <p14:creationId xmlns:p14="http://schemas.microsoft.com/office/powerpoint/2010/main" val="3209872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B1D05-32C6-65BC-9F76-7142CCE33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CC43F-2845-5D65-EA91-58E7CD90B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2 - Unpacked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C5E1B6-7A3D-99DC-0763-282C322C3D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I want you to image that you are working for an advocacy organisation of your choice. </a:t>
            </a:r>
          </a:p>
          <a:p>
            <a:endParaRPr lang="en-GB" dirty="0"/>
          </a:p>
          <a:p>
            <a:r>
              <a:rPr lang="en-GB" dirty="0"/>
              <a:t>You have been tasked with writing a report outlining a method of communication with a specific client who has communication needs. </a:t>
            </a:r>
          </a:p>
          <a:p>
            <a:endParaRPr lang="en-GB" dirty="0"/>
          </a:p>
          <a:p>
            <a:r>
              <a:rPr lang="en-GB" dirty="0"/>
              <a:t>You must choose a device/activity/tool and write a report for your manager. </a:t>
            </a:r>
          </a:p>
          <a:p>
            <a:endParaRPr lang="en-GB" dirty="0"/>
          </a:p>
          <a:p>
            <a:r>
              <a:rPr lang="en-GB" dirty="0"/>
              <a:t>This is a professional evaluation of the chosen communication method with your recommendations.</a:t>
            </a:r>
          </a:p>
        </p:txBody>
      </p:sp>
    </p:spTree>
    <p:extLst>
      <p:ext uri="{BB962C8B-B14F-4D97-AF65-F5344CB8AC3E}">
        <p14:creationId xmlns:p14="http://schemas.microsoft.com/office/powerpoint/2010/main" val="269154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84096-793C-38E9-3067-2275CF2A2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A6557-E921-E833-10A8-04EBF665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2 - Unpacked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9F61D-CE1B-A1D4-075D-346E2DEE3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 will use subheadings for this assessment. </a:t>
            </a:r>
          </a:p>
          <a:p>
            <a:r>
              <a:rPr lang="en-GB" dirty="0"/>
              <a:t>You do not need an introduction or a conclusion. </a:t>
            </a:r>
          </a:p>
          <a:p>
            <a:endParaRPr lang="en-GB" dirty="0"/>
          </a:p>
          <a:p>
            <a:r>
              <a:rPr lang="en-GB" dirty="0"/>
              <a:t>You must:</a:t>
            </a:r>
          </a:p>
          <a:p>
            <a:pPr lvl="1"/>
            <a:r>
              <a:rPr lang="en-GB" dirty="0"/>
              <a:t>Define the clients needs</a:t>
            </a:r>
          </a:p>
          <a:p>
            <a:pPr lvl="1"/>
            <a:r>
              <a:rPr lang="en-GB" dirty="0"/>
              <a:t>What device/activity/tool you have chosen </a:t>
            </a:r>
          </a:p>
          <a:p>
            <a:pPr lvl="1"/>
            <a:r>
              <a:rPr lang="en-GB" dirty="0"/>
              <a:t>Strengths and weaknesses of the device/activity/tool</a:t>
            </a:r>
          </a:p>
          <a:p>
            <a:pPr lvl="1"/>
            <a:r>
              <a:rPr lang="en-GB" dirty="0"/>
              <a:t>Training needs for the advocate and cost</a:t>
            </a:r>
          </a:p>
          <a:p>
            <a:pPr lvl="1"/>
            <a:r>
              <a:rPr lang="en-GB" dirty="0"/>
              <a:t>How it can best support the client </a:t>
            </a:r>
          </a:p>
          <a:p>
            <a:pPr lvl="1"/>
            <a:r>
              <a:rPr lang="en-GB" dirty="0"/>
              <a:t>Supporting evidence to show that it works within your scenario. </a:t>
            </a:r>
          </a:p>
        </p:txBody>
      </p:sp>
    </p:spTree>
    <p:extLst>
      <p:ext uri="{BB962C8B-B14F-4D97-AF65-F5344CB8AC3E}">
        <p14:creationId xmlns:p14="http://schemas.microsoft.com/office/powerpoint/2010/main" val="36892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C772A-5576-863D-3E97-1C206FA7C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A572B-2531-58DD-3B99-69496A41B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2 - Unpacked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2E456-BDB8-28DF-FE52-CFB3D3E5F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For this assessment, you need to write in a report style. </a:t>
            </a:r>
          </a:p>
          <a:p>
            <a:r>
              <a:rPr lang="en-GB" dirty="0"/>
              <a:t>Discuss what you think this means. </a:t>
            </a:r>
          </a:p>
          <a:p>
            <a:endParaRPr lang="en-GB" dirty="0"/>
          </a:p>
          <a:p>
            <a:r>
              <a:rPr lang="en-GB" dirty="0"/>
              <a:t>You also have the opportunity to ‘scope’ out an organisation of choice here. </a:t>
            </a:r>
          </a:p>
          <a:p>
            <a:pPr lvl="1"/>
            <a:r>
              <a:rPr lang="en-GB" dirty="0"/>
              <a:t>Be inquisitive</a:t>
            </a:r>
          </a:p>
          <a:p>
            <a:pPr lvl="1"/>
            <a:r>
              <a:rPr lang="en-GB" dirty="0"/>
              <a:t>Professionally curious </a:t>
            </a:r>
          </a:p>
          <a:p>
            <a:pPr lvl="1"/>
            <a:r>
              <a:rPr lang="en-GB" dirty="0"/>
              <a:t>Be Professional </a:t>
            </a:r>
          </a:p>
          <a:p>
            <a:pPr lvl="1"/>
            <a:endParaRPr lang="en-GB" dirty="0"/>
          </a:p>
          <a:p>
            <a:r>
              <a:rPr lang="en-GB" dirty="0"/>
              <a:t>And remember REFERENCE, REFERENCE, REFERENCE!</a:t>
            </a:r>
          </a:p>
        </p:txBody>
      </p:sp>
      <p:pic>
        <p:nvPicPr>
          <p:cNvPr id="1026" name="Picture 2" descr="Image result for inspector gadget">
            <a:extLst>
              <a:ext uri="{FF2B5EF4-FFF2-40B4-BE49-F238E27FC236}">
                <a16:creationId xmlns:a16="http://schemas.microsoft.com/office/drawing/2014/main" id="{1C276D00-3082-9B0A-841B-F714F761F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6401" y="3800127"/>
            <a:ext cx="2302725" cy="15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48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Widescreen_2023 Sept</Template>
  <TotalTime>64</TotalTime>
  <Words>623</Words>
  <Application>Microsoft Office PowerPoint</Application>
  <PresentationFormat>Widescreen</PresentationFormat>
  <Paragraphs>78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Arial</vt:lpstr>
      <vt:lpstr>Calibri</vt:lpstr>
      <vt:lpstr>Calibri Light</vt:lpstr>
      <vt:lpstr>Symbol</vt:lpstr>
      <vt:lpstr>UWTSD Holding Page</vt:lpstr>
      <vt:lpstr>UWTSD Title Page 1</vt:lpstr>
      <vt:lpstr>UWTSD Text 1</vt:lpstr>
      <vt:lpstr>UWTSD Text 2</vt:lpstr>
      <vt:lpstr>UWTSD Text 3</vt:lpstr>
      <vt:lpstr>UWTSD Text 4</vt:lpstr>
      <vt:lpstr>UWTSD Logo Variations place image in Background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Module outline</vt:lpstr>
      <vt:lpstr>Assessments</vt:lpstr>
      <vt:lpstr>Assessment 1 </vt:lpstr>
      <vt:lpstr>Assessment 2 </vt:lpstr>
      <vt:lpstr>Assessment 1 </vt:lpstr>
      <vt:lpstr>Assessment 1 - Unpacked</vt:lpstr>
      <vt:lpstr>Assessment 1 - Unpacked</vt:lpstr>
      <vt:lpstr>Assessment 1 - Unpacked</vt:lpstr>
      <vt:lpstr>Assessment 2 </vt:lpstr>
      <vt:lpstr>Assessment 2 - Unpacked</vt:lpstr>
      <vt:lpstr>Assessment 2 - Unpacked</vt:lpstr>
      <vt:lpstr>Assessment 2 - Unpacked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Laura Jenkins (IEH)</dc:creator>
  <cp:lastModifiedBy>Laura Jenkins (IEH)</cp:lastModifiedBy>
  <cp:revision>1</cp:revision>
  <dcterms:created xsi:type="dcterms:W3CDTF">2024-12-02T15:51:01Z</dcterms:created>
  <dcterms:modified xsi:type="dcterms:W3CDTF">2024-12-09T10:27:36Z</dcterms:modified>
</cp:coreProperties>
</file>