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481A30-2315-4E1C-971E-E989544A64A3}" v="1" dt="2025-10-11T21:48:09.2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miya Khan" userId="d09fd1d20debde82" providerId="LiveId" clId="{03FD64F1-86A2-4B9C-A3DC-5234E7AB7954}"/>
    <pc:docChg chg="undo custSel addSld delSld modSld addMainMaster delMainMaster">
      <pc:chgData name="Sumiya Khan" userId="d09fd1d20debde82" providerId="LiveId" clId="{03FD64F1-86A2-4B9C-A3DC-5234E7AB7954}" dt="2025-10-10T15:42:23.249" v="219" actId="20577"/>
      <pc:docMkLst>
        <pc:docMk/>
      </pc:docMkLst>
      <pc:sldChg chg="addSp delSp modSp new mod modClrScheme chgLayout">
        <pc:chgData name="Sumiya Khan" userId="d09fd1d20debde82" providerId="LiveId" clId="{03FD64F1-86A2-4B9C-A3DC-5234E7AB7954}" dt="2025-10-01T10:50:30.766" v="51" actId="26606"/>
        <pc:sldMkLst>
          <pc:docMk/>
          <pc:sldMk cId="835428661" sldId="256"/>
        </pc:sldMkLst>
        <pc:spChg chg="mod">
          <ac:chgData name="Sumiya Khan" userId="d09fd1d20debde82" providerId="LiveId" clId="{03FD64F1-86A2-4B9C-A3DC-5234E7AB7954}" dt="2025-10-01T10:50:30.766" v="51" actId="26606"/>
          <ac:spMkLst>
            <pc:docMk/>
            <pc:sldMk cId="835428661" sldId="256"/>
            <ac:spMk id="2" creationId="{8AEEC429-3E62-89E3-E0B3-331C052FE28E}"/>
          </ac:spMkLst>
        </pc:spChg>
        <pc:spChg chg="mod ord">
          <ac:chgData name="Sumiya Khan" userId="d09fd1d20debde82" providerId="LiveId" clId="{03FD64F1-86A2-4B9C-A3DC-5234E7AB7954}" dt="2025-10-01T10:50:30.766" v="51" actId="26606"/>
          <ac:spMkLst>
            <pc:docMk/>
            <pc:sldMk cId="835428661" sldId="256"/>
            <ac:spMk id="3" creationId="{F2240B2C-E777-2D9B-22E0-FB809F9450D8}"/>
          </ac:spMkLst>
        </pc:spChg>
        <pc:picChg chg="add mod">
          <ac:chgData name="Sumiya Khan" userId="d09fd1d20debde82" providerId="LiveId" clId="{03FD64F1-86A2-4B9C-A3DC-5234E7AB7954}" dt="2025-10-01T10:50:30.766" v="51" actId="26606"/>
          <ac:picMkLst>
            <pc:docMk/>
            <pc:sldMk cId="835428661" sldId="256"/>
            <ac:picMk id="5" creationId="{6D6C1435-E2C3-CF44-4BB3-D243FD1E9A7B}"/>
          </ac:picMkLst>
        </pc:picChg>
      </pc:sldChg>
      <pc:sldChg chg="addSp delSp modSp new mod">
        <pc:chgData name="Sumiya Khan" userId="d09fd1d20debde82" providerId="LiveId" clId="{03FD64F1-86A2-4B9C-A3DC-5234E7AB7954}" dt="2025-10-01T10:54:36.966" v="130" actId="478"/>
        <pc:sldMkLst>
          <pc:docMk/>
          <pc:sldMk cId="287093766" sldId="257"/>
        </pc:sldMkLst>
        <pc:spChg chg="mod">
          <ac:chgData name="Sumiya Khan" userId="d09fd1d20debde82" providerId="LiveId" clId="{03FD64F1-86A2-4B9C-A3DC-5234E7AB7954}" dt="2025-10-01T10:50:40.079" v="64" actId="20577"/>
          <ac:spMkLst>
            <pc:docMk/>
            <pc:sldMk cId="287093766" sldId="257"/>
            <ac:spMk id="2" creationId="{515EAC9F-5C64-BE5E-8FD8-68469F624728}"/>
          </ac:spMkLst>
        </pc:spChg>
        <pc:spChg chg="add mod">
          <ac:chgData name="Sumiya Khan" userId="d09fd1d20debde82" providerId="LiveId" clId="{03FD64F1-86A2-4B9C-A3DC-5234E7AB7954}" dt="2025-10-01T10:50:41.966" v="65"/>
          <ac:spMkLst>
            <pc:docMk/>
            <pc:sldMk cId="287093766" sldId="257"/>
            <ac:spMk id="5" creationId="{0F5D2F7F-A709-F7AC-FEAF-CF500A7A852F}"/>
          </ac:spMkLst>
        </pc:spChg>
        <pc:picChg chg="add mod">
          <ac:chgData name="Sumiya Khan" userId="d09fd1d20debde82" providerId="LiveId" clId="{03FD64F1-86A2-4B9C-A3DC-5234E7AB7954}" dt="2025-10-01T10:54:10.588" v="125" actId="962"/>
          <ac:picMkLst>
            <pc:docMk/>
            <pc:sldMk cId="287093766" sldId="257"/>
            <ac:picMk id="7" creationId="{AA76AAAB-C401-AE9F-F237-C8D9E791F619}"/>
          </ac:picMkLst>
        </pc:picChg>
      </pc:sldChg>
      <pc:sldChg chg="new del">
        <pc:chgData name="Sumiya Khan" userId="d09fd1d20debde82" providerId="LiveId" clId="{03FD64F1-86A2-4B9C-A3DC-5234E7AB7954}" dt="2025-10-01T10:50:18.065" v="46" actId="47"/>
        <pc:sldMkLst>
          <pc:docMk/>
          <pc:sldMk cId="3745189212" sldId="257"/>
        </pc:sldMkLst>
      </pc:sldChg>
      <pc:sldChg chg="new del">
        <pc:chgData name="Sumiya Khan" userId="d09fd1d20debde82" providerId="LiveId" clId="{03FD64F1-86A2-4B9C-A3DC-5234E7AB7954}" dt="2025-10-01T10:50:23.365" v="49" actId="47"/>
        <pc:sldMkLst>
          <pc:docMk/>
          <pc:sldMk cId="3882747986" sldId="257"/>
        </pc:sldMkLst>
      </pc:sldChg>
      <pc:sldChg chg="addSp delSp modSp new mod modClrScheme chgLayout">
        <pc:chgData name="Sumiya Khan" userId="d09fd1d20debde82" providerId="LiveId" clId="{03FD64F1-86A2-4B9C-A3DC-5234E7AB7954}" dt="2025-10-01T10:58:44.747" v="162" actId="26606"/>
        <pc:sldMkLst>
          <pc:docMk/>
          <pc:sldMk cId="326170252" sldId="258"/>
        </pc:sldMkLst>
        <pc:spChg chg="mod">
          <ac:chgData name="Sumiya Khan" userId="d09fd1d20debde82" providerId="LiveId" clId="{03FD64F1-86A2-4B9C-A3DC-5234E7AB7954}" dt="2025-10-01T10:58:44.747" v="162" actId="26606"/>
          <ac:spMkLst>
            <pc:docMk/>
            <pc:sldMk cId="326170252" sldId="258"/>
            <ac:spMk id="2" creationId="{4CD538B8-2838-4B77-57D8-341042578A75}"/>
          </ac:spMkLst>
        </pc:spChg>
        <pc:spChg chg="mod">
          <ac:chgData name="Sumiya Khan" userId="d09fd1d20debde82" providerId="LiveId" clId="{03FD64F1-86A2-4B9C-A3DC-5234E7AB7954}" dt="2025-10-01T10:58:44.747" v="162" actId="26606"/>
          <ac:spMkLst>
            <pc:docMk/>
            <pc:sldMk cId="326170252" sldId="258"/>
            <ac:spMk id="4" creationId="{756DE8BF-85B0-0AE5-6D80-AC949D620B9E}"/>
          </ac:spMkLst>
        </pc:spChg>
        <pc:picChg chg="add mod ord">
          <ac:chgData name="Sumiya Khan" userId="d09fd1d20debde82" providerId="LiveId" clId="{03FD64F1-86A2-4B9C-A3DC-5234E7AB7954}" dt="2025-10-01T10:58:44.747" v="162" actId="26606"/>
          <ac:picMkLst>
            <pc:docMk/>
            <pc:sldMk cId="326170252" sldId="258"/>
            <ac:picMk id="6" creationId="{751DEEC6-3FB3-1B1A-1106-73F0CC1E8CDE}"/>
          </ac:picMkLst>
        </pc:picChg>
      </pc:sldChg>
      <pc:sldChg chg="new del">
        <pc:chgData name="Sumiya Khan" userId="d09fd1d20debde82" providerId="LiveId" clId="{03FD64F1-86A2-4B9C-A3DC-5234E7AB7954}" dt="2025-10-01T10:50:24.199" v="50" actId="47"/>
        <pc:sldMkLst>
          <pc:docMk/>
          <pc:sldMk cId="549818954" sldId="258"/>
        </pc:sldMkLst>
      </pc:sldChg>
      <pc:sldChg chg="addSp delSp modSp new mod modClrScheme chgLayout">
        <pc:chgData name="Sumiya Khan" userId="d09fd1d20debde82" providerId="LiveId" clId="{03FD64F1-86A2-4B9C-A3DC-5234E7AB7954}" dt="2025-10-01T10:58:51.908" v="163" actId="26606"/>
        <pc:sldMkLst>
          <pc:docMk/>
          <pc:sldMk cId="2871387049" sldId="259"/>
        </pc:sldMkLst>
        <pc:spChg chg="mod">
          <ac:chgData name="Sumiya Khan" userId="d09fd1d20debde82" providerId="LiveId" clId="{03FD64F1-86A2-4B9C-A3DC-5234E7AB7954}" dt="2025-10-01T10:58:51.908" v="163" actId="26606"/>
          <ac:spMkLst>
            <pc:docMk/>
            <pc:sldMk cId="2871387049" sldId="259"/>
            <ac:spMk id="2" creationId="{3C1FBCE1-2CB6-7281-410F-A63A17B28442}"/>
          </ac:spMkLst>
        </pc:spChg>
        <pc:spChg chg="add mod">
          <ac:chgData name="Sumiya Khan" userId="d09fd1d20debde82" providerId="LiveId" clId="{03FD64F1-86A2-4B9C-A3DC-5234E7AB7954}" dt="2025-10-01T10:58:51.908" v="163" actId="26606"/>
          <ac:spMkLst>
            <pc:docMk/>
            <pc:sldMk cId="2871387049" sldId="259"/>
            <ac:spMk id="5" creationId="{7BE04F0D-4450-CAB3-20B8-454567C50611}"/>
          </ac:spMkLst>
        </pc:spChg>
        <pc:picChg chg="add mod">
          <ac:chgData name="Sumiya Khan" userId="d09fd1d20debde82" providerId="LiveId" clId="{03FD64F1-86A2-4B9C-A3DC-5234E7AB7954}" dt="2025-10-01T10:58:51.908" v="163" actId="26606"/>
          <ac:picMkLst>
            <pc:docMk/>
            <pc:sldMk cId="2871387049" sldId="259"/>
            <ac:picMk id="7" creationId="{91FEC3C2-096A-46D2-2716-FF9A3A053781}"/>
          </ac:picMkLst>
        </pc:picChg>
      </pc:sldChg>
      <pc:sldChg chg="addSp delSp modSp new mod">
        <pc:chgData name="Sumiya Khan" userId="d09fd1d20debde82" providerId="LiveId" clId="{03FD64F1-86A2-4B9C-A3DC-5234E7AB7954}" dt="2025-10-01T10:55:27.638" v="137" actId="962"/>
        <pc:sldMkLst>
          <pc:docMk/>
          <pc:sldMk cId="2882883688" sldId="260"/>
        </pc:sldMkLst>
        <pc:spChg chg="mod">
          <ac:chgData name="Sumiya Khan" userId="d09fd1d20debde82" providerId="LiveId" clId="{03FD64F1-86A2-4B9C-A3DC-5234E7AB7954}" dt="2025-10-01T10:51:26.898" v="75"/>
          <ac:spMkLst>
            <pc:docMk/>
            <pc:sldMk cId="2882883688" sldId="260"/>
            <ac:spMk id="2" creationId="{5545E1B5-DE81-9514-C6D2-DA1E1165717E}"/>
          </ac:spMkLst>
        </pc:spChg>
        <pc:spChg chg="add mod">
          <ac:chgData name="Sumiya Khan" userId="d09fd1d20debde82" providerId="LiveId" clId="{03FD64F1-86A2-4B9C-A3DC-5234E7AB7954}" dt="2025-10-01T10:51:30.715" v="76"/>
          <ac:spMkLst>
            <pc:docMk/>
            <pc:sldMk cId="2882883688" sldId="260"/>
            <ac:spMk id="5" creationId="{58D4AB9A-0794-0E14-BA42-5E413412DC0A}"/>
          </ac:spMkLst>
        </pc:spChg>
        <pc:picChg chg="add mod">
          <ac:chgData name="Sumiya Khan" userId="d09fd1d20debde82" providerId="LiveId" clId="{03FD64F1-86A2-4B9C-A3DC-5234E7AB7954}" dt="2025-10-01T10:55:27.638" v="137" actId="962"/>
          <ac:picMkLst>
            <pc:docMk/>
            <pc:sldMk cId="2882883688" sldId="260"/>
            <ac:picMk id="7" creationId="{9B9490BC-75A1-BBF6-071D-369328E87EE1}"/>
          </ac:picMkLst>
        </pc:picChg>
      </pc:sldChg>
      <pc:sldChg chg="addSp delSp modSp new mod modClrScheme chgLayout">
        <pc:chgData name="Sumiya Khan" userId="d09fd1d20debde82" providerId="LiveId" clId="{03FD64F1-86A2-4B9C-A3DC-5234E7AB7954}" dt="2025-10-01T10:59:04.088" v="164" actId="26606"/>
        <pc:sldMkLst>
          <pc:docMk/>
          <pc:sldMk cId="3950232605" sldId="261"/>
        </pc:sldMkLst>
        <pc:spChg chg="mod">
          <ac:chgData name="Sumiya Khan" userId="d09fd1d20debde82" providerId="LiveId" clId="{03FD64F1-86A2-4B9C-A3DC-5234E7AB7954}" dt="2025-10-01T10:59:04.088" v="164" actId="26606"/>
          <ac:spMkLst>
            <pc:docMk/>
            <pc:sldMk cId="3950232605" sldId="261"/>
            <ac:spMk id="2" creationId="{7802517A-BA02-B381-17C6-FDF705B47939}"/>
          </ac:spMkLst>
        </pc:spChg>
        <pc:spChg chg="mod">
          <ac:chgData name="Sumiya Khan" userId="d09fd1d20debde82" providerId="LiveId" clId="{03FD64F1-86A2-4B9C-A3DC-5234E7AB7954}" dt="2025-10-01T10:59:04.088" v="164" actId="26606"/>
          <ac:spMkLst>
            <pc:docMk/>
            <pc:sldMk cId="3950232605" sldId="261"/>
            <ac:spMk id="4" creationId="{0F43F863-79B0-498E-B3AF-BE01D6D993C4}"/>
          </ac:spMkLst>
        </pc:spChg>
        <pc:picChg chg="add mod ord">
          <ac:chgData name="Sumiya Khan" userId="d09fd1d20debde82" providerId="LiveId" clId="{03FD64F1-86A2-4B9C-A3DC-5234E7AB7954}" dt="2025-10-01T10:59:04.088" v="164" actId="26606"/>
          <ac:picMkLst>
            <pc:docMk/>
            <pc:sldMk cId="3950232605" sldId="261"/>
            <ac:picMk id="6" creationId="{606E5D2D-B855-8F47-A7A7-B300B9E3FBFF}"/>
          </ac:picMkLst>
        </pc:picChg>
      </pc:sldChg>
      <pc:sldChg chg="addSp delSp modSp new mod modClrScheme chgLayout">
        <pc:chgData name="Sumiya Khan" userId="d09fd1d20debde82" providerId="LiveId" clId="{03FD64F1-86A2-4B9C-A3DC-5234E7AB7954}" dt="2025-10-01T10:59:11.053" v="165" actId="26606"/>
        <pc:sldMkLst>
          <pc:docMk/>
          <pc:sldMk cId="3841821907" sldId="262"/>
        </pc:sldMkLst>
        <pc:spChg chg="mod">
          <ac:chgData name="Sumiya Khan" userId="d09fd1d20debde82" providerId="LiveId" clId="{03FD64F1-86A2-4B9C-A3DC-5234E7AB7954}" dt="2025-10-01T10:59:11.053" v="165" actId="26606"/>
          <ac:spMkLst>
            <pc:docMk/>
            <pc:sldMk cId="3841821907" sldId="262"/>
            <ac:spMk id="2" creationId="{536369EE-A2D0-9452-64A5-C1FCFF824155}"/>
          </ac:spMkLst>
        </pc:spChg>
        <pc:spChg chg="add mod">
          <ac:chgData name="Sumiya Khan" userId="d09fd1d20debde82" providerId="LiveId" clId="{03FD64F1-86A2-4B9C-A3DC-5234E7AB7954}" dt="2025-10-01T10:59:11.053" v="165" actId="26606"/>
          <ac:spMkLst>
            <pc:docMk/>
            <pc:sldMk cId="3841821907" sldId="262"/>
            <ac:spMk id="5" creationId="{53D10C93-FBD1-0D1D-205D-7F608E52D4C1}"/>
          </ac:spMkLst>
        </pc:spChg>
        <pc:picChg chg="add mod ord">
          <ac:chgData name="Sumiya Khan" userId="d09fd1d20debde82" providerId="LiveId" clId="{03FD64F1-86A2-4B9C-A3DC-5234E7AB7954}" dt="2025-10-01T10:59:11.053" v="165" actId="26606"/>
          <ac:picMkLst>
            <pc:docMk/>
            <pc:sldMk cId="3841821907" sldId="262"/>
            <ac:picMk id="7" creationId="{3CA42293-91A1-0B1B-240D-497E82D80FDF}"/>
          </ac:picMkLst>
        </pc:picChg>
      </pc:sldChg>
      <pc:sldChg chg="addSp delSp modSp new mod modClrScheme chgLayout">
        <pc:chgData name="Sumiya Khan" userId="d09fd1d20debde82" providerId="LiveId" clId="{03FD64F1-86A2-4B9C-A3DC-5234E7AB7954}" dt="2025-10-01T10:59:16.601" v="166" actId="26606"/>
        <pc:sldMkLst>
          <pc:docMk/>
          <pc:sldMk cId="1468981866" sldId="263"/>
        </pc:sldMkLst>
        <pc:spChg chg="mod">
          <ac:chgData name="Sumiya Khan" userId="d09fd1d20debde82" providerId="LiveId" clId="{03FD64F1-86A2-4B9C-A3DC-5234E7AB7954}" dt="2025-10-01T10:59:16.601" v="166" actId="26606"/>
          <ac:spMkLst>
            <pc:docMk/>
            <pc:sldMk cId="1468981866" sldId="263"/>
            <ac:spMk id="2" creationId="{DD48493C-2475-3DE0-25ED-500A44AFBE0B}"/>
          </ac:spMkLst>
        </pc:spChg>
        <pc:spChg chg="add mod">
          <ac:chgData name="Sumiya Khan" userId="d09fd1d20debde82" providerId="LiveId" clId="{03FD64F1-86A2-4B9C-A3DC-5234E7AB7954}" dt="2025-10-01T10:59:16.601" v="166" actId="26606"/>
          <ac:spMkLst>
            <pc:docMk/>
            <pc:sldMk cId="1468981866" sldId="263"/>
            <ac:spMk id="5" creationId="{A5602C78-CDBB-63A1-4170-28CA9FCC6492}"/>
          </ac:spMkLst>
        </pc:spChg>
        <pc:picChg chg="add mod">
          <ac:chgData name="Sumiya Khan" userId="d09fd1d20debde82" providerId="LiveId" clId="{03FD64F1-86A2-4B9C-A3DC-5234E7AB7954}" dt="2025-10-01T10:59:16.601" v="166" actId="26606"/>
          <ac:picMkLst>
            <pc:docMk/>
            <pc:sldMk cId="1468981866" sldId="263"/>
            <ac:picMk id="7" creationId="{1F2C706C-5246-31C3-5F85-F00B7CD25E8A}"/>
          </ac:picMkLst>
        </pc:picChg>
      </pc:sldChg>
      <pc:sldChg chg="addSp delSp modSp new mod modClrScheme chgLayout">
        <pc:chgData name="Sumiya Khan" userId="d09fd1d20debde82" providerId="LiveId" clId="{03FD64F1-86A2-4B9C-A3DC-5234E7AB7954}" dt="2025-10-10T15:42:23.249" v="219" actId="20577"/>
        <pc:sldMkLst>
          <pc:docMk/>
          <pc:sldMk cId="1661538735" sldId="264"/>
        </pc:sldMkLst>
        <pc:spChg chg="mod">
          <ac:chgData name="Sumiya Khan" userId="d09fd1d20debde82" providerId="LiveId" clId="{03FD64F1-86A2-4B9C-A3DC-5234E7AB7954}" dt="2025-10-01T10:59:22.771" v="167" actId="26606"/>
          <ac:spMkLst>
            <pc:docMk/>
            <pc:sldMk cId="1661538735" sldId="264"/>
            <ac:spMk id="2" creationId="{3E6AAF50-8930-1862-73C6-F22C35D8880D}"/>
          </ac:spMkLst>
        </pc:spChg>
        <pc:spChg chg="add mod">
          <ac:chgData name="Sumiya Khan" userId="d09fd1d20debde82" providerId="LiveId" clId="{03FD64F1-86A2-4B9C-A3DC-5234E7AB7954}" dt="2025-10-10T15:42:23.249" v="219" actId="20577"/>
          <ac:spMkLst>
            <pc:docMk/>
            <pc:sldMk cId="1661538735" sldId="264"/>
            <ac:spMk id="5" creationId="{F73A2E22-26A5-EE40-1FDD-817807E8A235}"/>
          </ac:spMkLst>
        </pc:spChg>
        <pc:picChg chg="add mod">
          <ac:chgData name="Sumiya Khan" userId="d09fd1d20debde82" providerId="LiveId" clId="{03FD64F1-86A2-4B9C-A3DC-5234E7AB7954}" dt="2025-10-01T10:59:22.771" v="167" actId="26606"/>
          <ac:picMkLst>
            <pc:docMk/>
            <pc:sldMk cId="1661538735" sldId="264"/>
            <ac:picMk id="7" creationId="{7DE64F66-68FB-8DAC-F7CD-FA88F22B5142}"/>
          </ac:picMkLst>
        </pc:picChg>
      </pc:sldChg>
      <pc:sldChg chg="addSp delSp modSp new mod modClrScheme chgLayout">
        <pc:chgData name="Sumiya Khan" userId="d09fd1d20debde82" providerId="LiveId" clId="{03FD64F1-86A2-4B9C-A3DC-5234E7AB7954}" dt="2025-10-01T11:01:40.823" v="197" actId="1076"/>
        <pc:sldMkLst>
          <pc:docMk/>
          <pc:sldMk cId="2062197370" sldId="265"/>
        </pc:sldMkLst>
        <pc:spChg chg="mod">
          <ac:chgData name="Sumiya Khan" userId="d09fd1d20debde82" providerId="LiveId" clId="{03FD64F1-86A2-4B9C-A3DC-5234E7AB7954}" dt="2025-10-01T10:59:51.083" v="180" actId="26606"/>
          <ac:spMkLst>
            <pc:docMk/>
            <pc:sldMk cId="2062197370" sldId="265"/>
            <ac:spMk id="2" creationId="{C1B7EE62-3F4E-F6A3-8FC6-6B542F3FFDF6}"/>
          </ac:spMkLst>
        </pc:spChg>
        <pc:spChg chg="add mod">
          <ac:chgData name="Sumiya Khan" userId="d09fd1d20debde82" providerId="LiveId" clId="{03FD64F1-86A2-4B9C-A3DC-5234E7AB7954}" dt="2025-10-01T10:59:51.083" v="180" actId="26606"/>
          <ac:spMkLst>
            <pc:docMk/>
            <pc:sldMk cId="2062197370" sldId="265"/>
            <ac:spMk id="5" creationId="{2A76EE62-6434-D9B9-CE38-6628CE48D422}"/>
          </ac:spMkLst>
        </pc:spChg>
        <pc:picChg chg="add del mod ord">
          <ac:chgData name="Sumiya Khan" userId="d09fd1d20debde82" providerId="LiveId" clId="{03FD64F1-86A2-4B9C-A3DC-5234E7AB7954}" dt="2025-10-01T11:01:40.823" v="197" actId="1076"/>
          <ac:picMkLst>
            <pc:docMk/>
            <pc:sldMk cId="2062197370" sldId="265"/>
            <ac:picMk id="7" creationId="{AF42771A-9CBF-64E0-8F77-6AC855969D1E}"/>
          </ac:picMkLst>
        </pc:picChg>
      </pc:sldChg>
      <pc:sldChg chg="addSp delSp modSp new mod modClrScheme chgLayout">
        <pc:chgData name="Sumiya Khan" userId="d09fd1d20debde82" providerId="LiveId" clId="{03FD64F1-86A2-4B9C-A3DC-5234E7AB7954}" dt="2025-10-01T11:01:07.141" v="191" actId="26606"/>
        <pc:sldMkLst>
          <pc:docMk/>
          <pc:sldMk cId="3403665800" sldId="266"/>
        </pc:sldMkLst>
        <pc:spChg chg="mod">
          <ac:chgData name="Sumiya Khan" userId="d09fd1d20debde82" providerId="LiveId" clId="{03FD64F1-86A2-4B9C-A3DC-5234E7AB7954}" dt="2025-10-01T11:01:07.141" v="191" actId="26606"/>
          <ac:spMkLst>
            <pc:docMk/>
            <pc:sldMk cId="3403665800" sldId="266"/>
            <ac:spMk id="2" creationId="{0B3013E9-4054-9B99-F916-70283AB1A466}"/>
          </ac:spMkLst>
        </pc:spChg>
        <pc:graphicFrameChg chg="add mod">
          <ac:chgData name="Sumiya Khan" userId="d09fd1d20debde82" providerId="LiveId" clId="{03FD64F1-86A2-4B9C-A3DC-5234E7AB7954}" dt="2025-10-01T11:01:07.141" v="191" actId="26606"/>
          <ac:graphicFrameMkLst>
            <pc:docMk/>
            <pc:sldMk cId="3403665800" sldId="266"/>
            <ac:graphicFrameMk id="7" creationId="{254F8DB0-E701-BFA7-F9EA-BAD30858446B}"/>
          </ac:graphicFrameMkLst>
        </pc:graphicFrameChg>
      </pc:sldChg>
      <pc:sldChg chg="addSp delSp modSp new mod modClrScheme chgLayout">
        <pc:chgData name="Sumiya Khan" userId="d09fd1d20debde82" providerId="LiveId" clId="{03FD64F1-86A2-4B9C-A3DC-5234E7AB7954}" dt="2025-10-01T11:01:32.068" v="195" actId="931"/>
        <pc:sldMkLst>
          <pc:docMk/>
          <pc:sldMk cId="2725613132" sldId="267"/>
        </pc:sldMkLst>
        <pc:spChg chg="mod">
          <ac:chgData name="Sumiya Khan" userId="d09fd1d20debde82" providerId="LiveId" clId="{03FD64F1-86A2-4B9C-A3DC-5234E7AB7954}" dt="2025-10-01T11:01:23.019" v="194" actId="26606"/>
          <ac:spMkLst>
            <pc:docMk/>
            <pc:sldMk cId="2725613132" sldId="267"/>
            <ac:spMk id="2" creationId="{446493D9-757E-02E4-AC60-6A77A5D45D53}"/>
          </ac:spMkLst>
        </pc:spChg>
        <pc:spChg chg="add mod">
          <ac:chgData name="Sumiya Khan" userId="d09fd1d20debde82" providerId="LiveId" clId="{03FD64F1-86A2-4B9C-A3DC-5234E7AB7954}" dt="2025-10-01T11:01:23.019" v="194" actId="26606"/>
          <ac:spMkLst>
            <pc:docMk/>
            <pc:sldMk cId="2725613132" sldId="267"/>
            <ac:spMk id="5" creationId="{FBD7D89B-A53D-58C7-D18E-00B4DD650837}"/>
          </ac:spMkLst>
        </pc:spChg>
        <pc:picChg chg="add mod">
          <ac:chgData name="Sumiya Khan" userId="d09fd1d20debde82" providerId="LiveId" clId="{03FD64F1-86A2-4B9C-A3DC-5234E7AB7954}" dt="2025-10-01T11:01:32.068" v="195" actId="931"/>
          <ac:picMkLst>
            <pc:docMk/>
            <pc:sldMk cId="2725613132" sldId="267"/>
            <ac:picMk id="9" creationId="{BB863557-6D65-9FD6-43C3-B14C602E7474}"/>
          </ac:picMkLst>
        </pc:picChg>
      </pc:sldChg>
      <pc:sldChg chg="addSp delSp modSp new mod">
        <pc:chgData name="Sumiya Khan" userId="d09fd1d20debde82" providerId="LiveId" clId="{03FD64F1-86A2-4B9C-A3DC-5234E7AB7954}" dt="2025-10-01T11:00:55.511" v="190" actId="14100"/>
        <pc:sldMkLst>
          <pc:docMk/>
          <pc:sldMk cId="160329794" sldId="268"/>
        </pc:sldMkLst>
        <pc:spChg chg="mod">
          <ac:chgData name="Sumiya Khan" userId="d09fd1d20debde82" providerId="LiveId" clId="{03FD64F1-86A2-4B9C-A3DC-5234E7AB7954}" dt="2025-10-01T10:52:54.916" v="120" actId="20577"/>
          <ac:spMkLst>
            <pc:docMk/>
            <pc:sldMk cId="160329794" sldId="268"/>
            <ac:spMk id="2" creationId="{C7FD525C-F497-2D77-BCF2-7F57EE3AE554}"/>
          </ac:spMkLst>
        </pc:spChg>
        <pc:spChg chg="mod">
          <ac:chgData name="Sumiya Khan" userId="d09fd1d20debde82" providerId="LiveId" clId="{03FD64F1-86A2-4B9C-A3DC-5234E7AB7954}" dt="2025-10-01T11:00:55.511" v="190" actId="14100"/>
          <ac:spMkLst>
            <pc:docMk/>
            <pc:sldMk cId="160329794" sldId="268"/>
            <ac:spMk id="4" creationId="{DE2A3C16-7FF9-EA53-7961-5A5ACE12CA33}"/>
          </ac:spMkLst>
        </pc:spChg>
      </pc:sldChg>
      <pc:sldMasterChg chg="add del addSldLayout delSldLayout">
        <pc:chgData name="Sumiya Khan" userId="d09fd1d20debde82" providerId="LiveId" clId="{03FD64F1-86A2-4B9C-A3DC-5234E7AB7954}" dt="2025-10-01T10:48:02.851" v="38" actId="26606"/>
        <pc:sldMasterMkLst>
          <pc:docMk/>
          <pc:sldMasterMk cId="2244789112" sldId="2147483648"/>
        </pc:sldMasterMkLst>
        <pc:sldLayoutChg chg="add del">
          <pc:chgData name="Sumiya Khan" userId="d09fd1d20debde82" providerId="LiveId" clId="{03FD64F1-86A2-4B9C-A3DC-5234E7AB7954}" dt="2025-10-01T10:48:02.851" v="38" actId="26606"/>
          <pc:sldLayoutMkLst>
            <pc:docMk/>
            <pc:sldMasterMk cId="2244789112" sldId="2147483648"/>
            <pc:sldLayoutMk cId="3678076784" sldId="2147483649"/>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2207194518" sldId="2147483650"/>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1222289947" sldId="2147483651"/>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2248528430" sldId="2147483652"/>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476021672" sldId="2147483653"/>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3880524680" sldId="2147483654"/>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3700569888" sldId="2147483655"/>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3024775601" sldId="2147483656"/>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4025996142" sldId="2147483657"/>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3290355495" sldId="2147483658"/>
          </pc:sldLayoutMkLst>
        </pc:sldLayoutChg>
        <pc:sldLayoutChg chg="add del">
          <pc:chgData name="Sumiya Khan" userId="d09fd1d20debde82" providerId="LiveId" clId="{03FD64F1-86A2-4B9C-A3DC-5234E7AB7954}" dt="2025-10-01T10:48:02.851" v="38" actId="26606"/>
          <pc:sldLayoutMkLst>
            <pc:docMk/>
            <pc:sldMasterMk cId="2244789112" sldId="2147483648"/>
            <pc:sldLayoutMk cId="1611388483" sldId="2147483659"/>
          </pc:sldLayoutMkLst>
        </pc:sldLayoutChg>
      </pc:sldMasterChg>
      <pc:sldMasterChg chg="add addSldLayout">
        <pc:chgData name="Sumiya Khan" userId="d09fd1d20debde82" providerId="LiveId" clId="{03FD64F1-86A2-4B9C-A3DC-5234E7AB7954}" dt="2025-10-01T10:48:02.851" v="38" actId="26606"/>
        <pc:sldMasterMkLst>
          <pc:docMk/>
          <pc:sldMasterMk cId="2069173761" sldId="2147483751"/>
        </pc:sldMasterMkLst>
        <pc:sldLayoutChg chg="add">
          <pc:chgData name="Sumiya Khan" userId="d09fd1d20debde82" providerId="LiveId" clId="{03FD64F1-86A2-4B9C-A3DC-5234E7AB7954}" dt="2025-10-01T10:48:02.851" v="38" actId="26606"/>
          <pc:sldLayoutMkLst>
            <pc:docMk/>
            <pc:sldMasterMk cId="2069173761" sldId="2147483751"/>
            <pc:sldLayoutMk cId="3601198142" sldId="2147483702"/>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650072735" sldId="2147483703"/>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072939689" sldId="2147483704"/>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531583342" sldId="2147483705"/>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078577674" sldId="2147483706"/>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456926420" sldId="2147483707"/>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023191898" sldId="2147483708"/>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500818771" sldId="2147483709"/>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4184418693" sldId="2147483710"/>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371736494" sldId="2147483711"/>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927877627" sldId="2147483712"/>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761152105" sldId="2147483713"/>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775056915" sldId="2147483714"/>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4135632751" sldId="2147483715"/>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990439364" sldId="2147483716"/>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9556485" sldId="2147483717"/>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4038079147" sldId="2147483718"/>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258434841" sldId="2147483719"/>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980842848" sldId="2147483720"/>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4034501742" sldId="2147483721"/>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501139127" sldId="2147483722"/>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752736301" sldId="2147483723"/>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583015705" sldId="2147483724"/>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220086583" sldId="2147483725"/>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875514515" sldId="2147483726"/>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347663185" sldId="2147483727"/>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770744631" sldId="2147483728"/>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097568911" sldId="2147483729"/>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374126338" sldId="2147483730"/>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152784707" sldId="2147483731"/>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320533763" sldId="2147483732"/>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922826483" sldId="2147483733"/>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884599617" sldId="2147483734"/>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58608343" sldId="2147483735"/>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558002460" sldId="2147483736"/>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004521266" sldId="2147483737"/>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575121993" sldId="2147483738"/>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76001919" sldId="2147483739"/>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866937830" sldId="2147483740"/>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030956789" sldId="2147483741"/>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228037378" sldId="2147483742"/>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375952434" sldId="2147483743"/>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2697007621" sldId="2147483744"/>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526369660" sldId="2147483745"/>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4211397076" sldId="2147483746"/>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804370081" sldId="2147483747"/>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412827672" sldId="2147483748"/>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1672100260" sldId="2147483749"/>
          </pc:sldLayoutMkLst>
        </pc:sldLayoutChg>
        <pc:sldLayoutChg chg="add">
          <pc:chgData name="Sumiya Khan" userId="d09fd1d20debde82" providerId="LiveId" clId="{03FD64F1-86A2-4B9C-A3DC-5234E7AB7954}" dt="2025-10-01T10:48:02.851" v="38" actId="26606"/>
          <pc:sldLayoutMkLst>
            <pc:docMk/>
            <pc:sldMasterMk cId="2069173761" sldId="2147483751"/>
            <pc:sldLayoutMk cId="3934032896" sldId="2147483750"/>
          </pc:sldLayoutMkLst>
        </pc:sldLayoutChg>
      </pc:sldMasterChg>
      <pc:sldMasterChg chg="add del addSldLayout delSldLayout">
        <pc:chgData name="Sumiya Khan" userId="d09fd1d20debde82" providerId="LiveId" clId="{03FD64F1-86A2-4B9C-A3DC-5234E7AB7954}" dt="2025-10-01T10:48:02.574" v="37" actId="26606"/>
        <pc:sldMasterMkLst>
          <pc:docMk/>
          <pc:sldMasterMk cId="3265775047" sldId="2147483805"/>
        </pc:sldMasterMkLst>
        <pc:sldLayoutChg chg="add del">
          <pc:chgData name="Sumiya Khan" userId="d09fd1d20debde82" providerId="LiveId" clId="{03FD64F1-86A2-4B9C-A3DC-5234E7AB7954}" dt="2025-10-01T10:48:02.574" v="37" actId="26606"/>
          <pc:sldLayoutMkLst>
            <pc:docMk/>
            <pc:sldMasterMk cId="3265775047" sldId="2147483805"/>
            <pc:sldLayoutMk cId="4222100016" sldId="2147483753"/>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941689976" sldId="2147483754"/>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815458608" sldId="2147483755"/>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144152516" sldId="2147483756"/>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627531784" sldId="2147483757"/>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261622200" sldId="2147483758"/>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680921737" sldId="2147483759"/>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83383732" sldId="2147483760"/>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92951919" sldId="2147483761"/>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636033122" sldId="2147483762"/>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271286160" sldId="2147483763"/>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88943893" sldId="2147483764"/>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564746937" sldId="2147483765"/>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868953275" sldId="2147483766"/>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666433613" sldId="2147483767"/>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106505565" sldId="2147483768"/>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919214572" sldId="2147483769"/>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90403685" sldId="2147483770"/>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473138286" sldId="2147483771"/>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243515944" sldId="2147483772"/>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9566552" sldId="2147483773"/>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051142067" sldId="2147483774"/>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982577157" sldId="2147483775"/>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549566743" sldId="2147483776"/>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523357502" sldId="2147483777"/>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1481332" sldId="2147483778"/>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404806814" sldId="2147483779"/>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114152293" sldId="2147483780"/>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386979045" sldId="2147483781"/>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491081020" sldId="2147483782"/>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849783190" sldId="2147483783"/>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790602741" sldId="2147483784"/>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466863761" sldId="2147483785"/>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721480356" sldId="2147483786"/>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12925531" sldId="2147483787"/>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167226684" sldId="2147483788"/>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789353219" sldId="2147483789"/>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259589776" sldId="2147483790"/>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554707962" sldId="2147483791"/>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519023878" sldId="2147483792"/>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915451377" sldId="2147483793"/>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350421476" sldId="2147483794"/>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520695857" sldId="2147483795"/>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046952191" sldId="2147483796"/>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385164254" sldId="2147483797"/>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4117039954" sldId="2147483798"/>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748603125" sldId="2147483799"/>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4045462162" sldId="2147483800"/>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287050944" sldId="2147483801"/>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111063954" sldId="2147483802"/>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3530460006" sldId="2147483803"/>
          </pc:sldLayoutMkLst>
        </pc:sldLayoutChg>
        <pc:sldLayoutChg chg="add del">
          <pc:chgData name="Sumiya Khan" userId="d09fd1d20debde82" providerId="LiveId" clId="{03FD64F1-86A2-4B9C-A3DC-5234E7AB7954}" dt="2025-10-01T10:48:02.574" v="37" actId="26606"/>
          <pc:sldLayoutMkLst>
            <pc:docMk/>
            <pc:sldMasterMk cId="3265775047" sldId="2147483805"/>
            <pc:sldLayoutMk cId="2811754788" sldId="2147483804"/>
          </pc:sldLayoutMkLst>
        </pc:sldLayoutChg>
      </pc:sldMasterChg>
      <pc:sldMasterChg chg="add del addSldLayout delSldLayout">
        <pc:chgData name="Sumiya Khan" userId="d09fd1d20debde82" providerId="LiveId" clId="{03FD64F1-86A2-4B9C-A3DC-5234E7AB7954}" dt="2025-10-01T10:48:00.008" v="35" actId="26606"/>
        <pc:sldMasterMkLst>
          <pc:docMk/>
          <pc:sldMasterMk cId="421271742" sldId="2147483858"/>
        </pc:sldMasterMkLst>
        <pc:sldLayoutChg chg="add del">
          <pc:chgData name="Sumiya Khan" userId="d09fd1d20debde82" providerId="LiveId" clId="{03FD64F1-86A2-4B9C-A3DC-5234E7AB7954}" dt="2025-10-01T10:48:00.008" v="35" actId="26606"/>
          <pc:sldLayoutMkLst>
            <pc:docMk/>
            <pc:sldMasterMk cId="421271742" sldId="2147483858"/>
            <pc:sldLayoutMk cId="1581227489" sldId="2147483807"/>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760075190" sldId="2147483808"/>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084949198" sldId="2147483809"/>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078184463" sldId="2147483810"/>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732500682" sldId="2147483811"/>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573739166" sldId="2147483812"/>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598407864" sldId="2147483813"/>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970635298" sldId="2147483814"/>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216746939" sldId="2147483815"/>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503627122" sldId="2147483816"/>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005847285" sldId="2147483817"/>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4043892937" sldId="2147483818"/>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734060296" sldId="2147483819"/>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29359115" sldId="2147483820"/>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513394453" sldId="2147483821"/>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700057000" sldId="2147483822"/>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58772198" sldId="2147483823"/>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665017013" sldId="2147483824"/>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2792399" sldId="2147483825"/>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092797667" sldId="2147483826"/>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901254222" sldId="2147483827"/>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818945590" sldId="2147483828"/>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205935193" sldId="2147483829"/>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4010596577" sldId="2147483830"/>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164651077" sldId="2147483831"/>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978066858" sldId="2147483832"/>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4253473627" sldId="2147483833"/>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85011306" sldId="2147483834"/>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066620442" sldId="2147483835"/>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56725098" sldId="2147483836"/>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918457130" sldId="2147483837"/>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976927740" sldId="2147483838"/>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780146041" sldId="2147483839"/>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818547259" sldId="2147483840"/>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645353392" sldId="2147483841"/>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763311996" sldId="2147483842"/>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999571828" sldId="2147483843"/>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4178555103" sldId="2147483844"/>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30601346" sldId="2147483845"/>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913055444" sldId="2147483846"/>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511497357" sldId="2147483847"/>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427488688" sldId="2147483848"/>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37555957" sldId="2147483849"/>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404109608" sldId="2147483850"/>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128343772" sldId="2147483851"/>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043311254" sldId="2147483852"/>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2442640758" sldId="2147483853"/>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145135190" sldId="2147483854"/>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1419988348" sldId="2147483855"/>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4152114035" sldId="2147483856"/>
          </pc:sldLayoutMkLst>
        </pc:sldLayoutChg>
        <pc:sldLayoutChg chg="add del">
          <pc:chgData name="Sumiya Khan" userId="d09fd1d20debde82" providerId="LiveId" clId="{03FD64F1-86A2-4B9C-A3DC-5234E7AB7954}" dt="2025-10-01T10:48:00.008" v="35" actId="26606"/>
          <pc:sldLayoutMkLst>
            <pc:docMk/>
            <pc:sldMasterMk cId="421271742" sldId="2147483858"/>
            <pc:sldLayoutMk cId="359224896" sldId="2147483857"/>
          </pc:sldLayoutMkLst>
        </pc:sldLayoutChg>
      </pc:sldMasterChg>
    </pc:docChg>
  </pc:docChgLst>
  <pc:docChgLst>
    <pc:chgData name="sultan jadevji" userId="381195aeed1b9620" providerId="LiveId" clId="{4B98727E-EB42-48AB-B41B-BBE5178EBD65}"/>
    <pc:docChg chg="custSel modSld">
      <pc:chgData name="sultan jadevji" userId="381195aeed1b9620" providerId="LiveId" clId="{4B98727E-EB42-48AB-B41B-BBE5178EBD65}" dt="2025-10-11T21:50:07.837" v="71" actId="20577"/>
      <pc:docMkLst>
        <pc:docMk/>
      </pc:docMkLst>
      <pc:sldChg chg="modSp mod">
        <pc:chgData name="sultan jadevji" userId="381195aeed1b9620" providerId="LiveId" clId="{4B98727E-EB42-48AB-B41B-BBE5178EBD65}" dt="2025-10-11T21:50:07.837" v="71" actId="20577"/>
        <pc:sldMkLst>
          <pc:docMk/>
          <pc:sldMk cId="835428661" sldId="256"/>
        </pc:sldMkLst>
        <pc:spChg chg="mod">
          <ac:chgData name="sultan jadevji" userId="381195aeed1b9620" providerId="LiveId" clId="{4B98727E-EB42-48AB-B41B-BBE5178EBD65}" dt="2025-10-11T21:50:07.837" v="71" actId="20577"/>
          <ac:spMkLst>
            <pc:docMk/>
            <pc:sldMk cId="835428661" sldId="256"/>
            <ac:spMk id="3" creationId="{F2240B2C-E777-2D9B-22E0-FB809F9450D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22D157-0355-4392-84D1-1CBDE264416C}" type="doc">
      <dgm:prSet loTypeId="urn:microsoft.com/office/officeart/2005/8/layout/cycle3" loCatId="cycle" qsTypeId="urn:microsoft.com/office/officeart/2005/8/quickstyle/simple4" qsCatId="simple" csTypeId="urn:microsoft.com/office/officeart/2005/8/colors/accent3_2" csCatId="accent3"/>
      <dgm:spPr/>
      <dgm:t>
        <a:bodyPr/>
        <a:lstStyle/>
        <a:p>
          <a:endParaRPr lang="en-US"/>
        </a:p>
      </dgm:t>
    </dgm:pt>
    <dgm:pt modelId="{2D81C2FD-800F-467F-9A84-F51AB3B71403}">
      <dgm:prSet/>
      <dgm:spPr/>
      <dgm:t>
        <a:bodyPr/>
        <a:lstStyle/>
        <a:p>
          <a:r>
            <a:rPr lang="en-PK" b="0" i="0" baseline="0"/>
            <a:t>Focuses mainly on caregiver–child bond, less on cultural or social factors</a:t>
          </a:r>
          <a:endParaRPr lang="en-US"/>
        </a:p>
      </dgm:t>
    </dgm:pt>
    <dgm:pt modelId="{9087154E-0555-451D-A3E3-05A027310571}" type="parTrans" cxnId="{0A663891-0C0C-495E-9233-7612B74A1D17}">
      <dgm:prSet/>
      <dgm:spPr/>
      <dgm:t>
        <a:bodyPr/>
        <a:lstStyle/>
        <a:p>
          <a:endParaRPr lang="en-US"/>
        </a:p>
      </dgm:t>
    </dgm:pt>
    <dgm:pt modelId="{61392F87-33D1-40AD-94BB-2B4820CE7351}" type="sibTrans" cxnId="{0A663891-0C0C-495E-9233-7612B74A1D17}">
      <dgm:prSet/>
      <dgm:spPr/>
      <dgm:t>
        <a:bodyPr/>
        <a:lstStyle/>
        <a:p>
          <a:endParaRPr lang="en-US"/>
        </a:p>
      </dgm:t>
    </dgm:pt>
    <dgm:pt modelId="{FF723F61-6DE1-4ADF-B6F3-E9B9BFCAD9AE}">
      <dgm:prSet/>
      <dgm:spPr/>
      <dgm:t>
        <a:bodyPr/>
        <a:lstStyle/>
        <a:p>
          <a:r>
            <a:rPr lang="en-PK" b="0" i="0" baseline="0"/>
            <a:t>Limited scope for all areas of development</a:t>
          </a:r>
          <a:endParaRPr lang="en-US"/>
        </a:p>
      </dgm:t>
    </dgm:pt>
    <dgm:pt modelId="{5E502621-CD6D-4289-87F1-FD9EFE05A17A}" type="parTrans" cxnId="{16479760-CA93-4A41-AF5F-E9A91E594ED9}">
      <dgm:prSet/>
      <dgm:spPr/>
      <dgm:t>
        <a:bodyPr/>
        <a:lstStyle/>
        <a:p>
          <a:endParaRPr lang="en-US"/>
        </a:p>
      </dgm:t>
    </dgm:pt>
    <dgm:pt modelId="{D290C97C-4D93-44C0-B37E-21F71E97047C}" type="sibTrans" cxnId="{16479760-CA93-4A41-AF5F-E9A91E594ED9}">
      <dgm:prSet/>
      <dgm:spPr/>
      <dgm:t>
        <a:bodyPr/>
        <a:lstStyle/>
        <a:p>
          <a:endParaRPr lang="en-US"/>
        </a:p>
      </dgm:t>
    </dgm:pt>
    <dgm:pt modelId="{25A7D418-D90A-439B-9951-BBE3FEFD967D}">
      <dgm:prSet/>
      <dgm:spPr/>
      <dgm:t>
        <a:bodyPr/>
        <a:lstStyle/>
        <a:p>
          <a:r>
            <a:rPr lang="en-PK" b="0" i="0" baseline="0"/>
            <a:t>Piaget’s cognitive theory highlights play and active exploration (Kaizar &amp; Alordiah, 2023)</a:t>
          </a:r>
          <a:endParaRPr lang="en-US"/>
        </a:p>
      </dgm:t>
    </dgm:pt>
    <dgm:pt modelId="{1FBCF850-ADED-4D16-B7D8-DA98F38C8711}" type="parTrans" cxnId="{70DEE919-EB71-46A2-8B6C-0FF194B0A8D6}">
      <dgm:prSet/>
      <dgm:spPr/>
      <dgm:t>
        <a:bodyPr/>
        <a:lstStyle/>
        <a:p>
          <a:endParaRPr lang="en-US"/>
        </a:p>
      </dgm:t>
    </dgm:pt>
    <dgm:pt modelId="{2AE102ED-CAA0-4672-88B5-62BBF85A21BA}" type="sibTrans" cxnId="{70DEE919-EB71-46A2-8B6C-0FF194B0A8D6}">
      <dgm:prSet/>
      <dgm:spPr/>
      <dgm:t>
        <a:bodyPr/>
        <a:lstStyle/>
        <a:p>
          <a:endParaRPr lang="en-US"/>
        </a:p>
      </dgm:t>
    </dgm:pt>
    <dgm:pt modelId="{CC681E35-ECB7-46E7-A9EA-FF6CFC2BB346}">
      <dgm:prSet/>
      <dgm:spPr/>
      <dgm:t>
        <a:bodyPr/>
        <a:lstStyle/>
        <a:p>
          <a:r>
            <a:rPr lang="en-PK" b="0" i="0" baseline="0"/>
            <a:t>Integrating multiple theories gives fuller view of Amira’s growth</a:t>
          </a:r>
          <a:endParaRPr lang="en-US"/>
        </a:p>
      </dgm:t>
    </dgm:pt>
    <dgm:pt modelId="{1E0960B3-D744-4393-BBE6-035B403E285D}" type="parTrans" cxnId="{1C207A18-6A70-43BE-B611-F2DDC257A041}">
      <dgm:prSet/>
      <dgm:spPr/>
      <dgm:t>
        <a:bodyPr/>
        <a:lstStyle/>
        <a:p>
          <a:endParaRPr lang="en-US"/>
        </a:p>
      </dgm:t>
    </dgm:pt>
    <dgm:pt modelId="{FB80DBC2-7669-4322-A6C6-74E78E9151DB}" type="sibTrans" cxnId="{1C207A18-6A70-43BE-B611-F2DDC257A041}">
      <dgm:prSet/>
      <dgm:spPr/>
      <dgm:t>
        <a:bodyPr/>
        <a:lstStyle/>
        <a:p>
          <a:endParaRPr lang="en-US"/>
        </a:p>
      </dgm:t>
    </dgm:pt>
    <dgm:pt modelId="{AE9D851A-E665-469F-A11A-366668BEDF00}" type="pres">
      <dgm:prSet presAssocID="{5622D157-0355-4392-84D1-1CBDE264416C}" presName="Name0" presStyleCnt="0">
        <dgm:presLayoutVars>
          <dgm:dir/>
          <dgm:resizeHandles val="exact"/>
        </dgm:presLayoutVars>
      </dgm:prSet>
      <dgm:spPr/>
    </dgm:pt>
    <dgm:pt modelId="{36D18608-BEDE-4947-9612-F6DC1B2F8805}" type="pres">
      <dgm:prSet presAssocID="{5622D157-0355-4392-84D1-1CBDE264416C}" presName="cycle" presStyleCnt="0"/>
      <dgm:spPr/>
    </dgm:pt>
    <dgm:pt modelId="{54A9853E-4258-4AD0-AAFB-9ED473FF26DE}" type="pres">
      <dgm:prSet presAssocID="{2D81C2FD-800F-467F-9A84-F51AB3B71403}" presName="nodeFirstNode" presStyleLbl="node1" presStyleIdx="0" presStyleCnt="4">
        <dgm:presLayoutVars>
          <dgm:bulletEnabled val="1"/>
        </dgm:presLayoutVars>
      </dgm:prSet>
      <dgm:spPr/>
    </dgm:pt>
    <dgm:pt modelId="{E421358E-3353-4811-BAD2-9DE64EE9B858}" type="pres">
      <dgm:prSet presAssocID="{61392F87-33D1-40AD-94BB-2B4820CE7351}" presName="sibTransFirstNode" presStyleLbl="bgShp" presStyleIdx="0" presStyleCnt="1"/>
      <dgm:spPr/>
    </dgm:pt>
    <dgm:pt modelId="{9665D118-6F55-4617-BACC-D64D8BDDA69A}" type="pres">
      <dgm:prSet presAssocID="{FF723F61-6DE1-4ADF-B6F3-E9B9BFCAD9AE}" presName="nodeFollowingNodes" presStyleLbl="node1" presStyleIdx="1" presStyleCnt="4">
        <dgm:presLayoutVars>
          <dgm:bulletEnabled val="1"/>
        </dgm:presLayoutVars>
      </dgm:prSet>
      <dgm:spPr/>
    </dgm:pt>
    <dgm:pt modelId="{A7957E5E-935F-45ED-8559-F18B90EA9C3E}" type="pres">
      <dgm:prSet presAssocID="{25A7D418-D90A-439B-9951-BBE3FEFD967D}" presName="nodeFollowingNodes" presStyleLbl="node1" presStyleIdx="2" presStyleCnt="4">
        <dgm:presLayoutVars>
          <dgm:bulletEnabled val="1"/>
        </dgm:presLayoutVars>
      </dgm:prSet>
      <dgm:spPr/>
    </dgm:pt>
    <dgm:pt modelId="{CE1FF3AE-C053-42B0-A14C-B15EE8A83333}" type="pres">
      <dgm:prSet presAssocID="{CC681E35-ECB7-46E7-A9EA-FF6CFC2BB346}" presName="nodeFollowingNodes" presStyleLbl="node1" presStyleIdx="3" presStyleCnt="4">
        <dgm:presLayoutVars>
          <dgm:bulletEnabled val="1"/>
        </dgm:presLayoutVars>
      </dgm:prSet>
      <dgm:spPr/>
    </dgm:pt>
  </dgm:ptLst>
  <dgm:cxnLst>
    <dgm:cxn modelId="{1C207A18-6A70-43BE-B611-F2DDC257A041}" srcId="{5622D157-0355-4392-84D1-1CBDE264416C}" destId="{CC681E35-ECB7-46E7-A9EA-FF6CFC2BB346}" srcOrd="3" destOrd="0" parTransId="{1E0960B3-D744-4393-BBE6-035B403E285D}" sibTransId="{FB80DBC2-7669-4322-A6C6-74E78E9151DB}"/>
    <dgm:cxn modelId="{70DEE919-EB71-46A2-8B6C-0FF194B0A8D6}" srcId="{5622D157-0355-4392-84D1-1CBDE264416C}" destId="{25A7D418-D90A-439B-9951-BBE3FEFD967D}" srcOrd="2" destOrd="0" parTransId="{1FBCF850-ADED-4D16-B7D8-DA98F38C8711}" sibTransId="{2AE102ED-CAA0-4672-88B5-62BBF85A21BA}"/>
    <dgm:cxn modelId="{978BCA23-5DA9-4B50-A87C-AECE15971387}" type="presOf" srcId="{61392F87-33D1-40AD-94BB-2B4820CE7351}" destId="{E421358E-3353-4811-BAD2-9DE64EE9B858}" srcOrd="0" destOrd="0" presId="urn:microsoft.com/office/officeart/2005/8/layout/cycle3"/>
    <dgm:cxn modelId="{488A4F3B-B519-4B6D-B3CD-A667631FF0DF}" type="presOf" srcId="{5622D157-0355-4392-84D1-1CBDE264416C}" destId="{AE9D851A-E665-469F-A11A-366668BEDF00}" srcOrd="0" destOrd="0" presId="urn:microsoft.com/office/officeart/2005/8/layout/cycle3"/>
    <dgm:cxn modelId="{16479760-CA93-4A41-AF5F-E9A91E594ED9}" srcId="{5622D157-0355-4392-84D1-1CBDE264416C}" destId="{FF723F61-6DE1-4ADF-B6F3-E9B9BFCAD9AE}" srcOrd="1" destOrd="0" parTransId="{5E502621-CD6D-4289-87F1-FD9EFE05A17A}" sibTransId="{D290C97C-4D93-44C0-B37E-21F71E97047C}"/>
    <dgm:cxn modelId="{9AC4A571-E713-49F1-9995-F0EB128227B3}" type="presOf" srcId="{CC681E35-ECB7-46E7-A9EA-FF6CFC2BB346}" destId="{CE1FF3AE-C053-42B0-A14C-B15EE8A83333}" srcOrd="0" destOrd="0" presId="urn:microsoft.com/office/officeart/2005/8/layout/cycle3"/>
    <dgm:cxn modelId="{0A663891-0C0C-495E-9233-7612B74A1D17}" srcId="{5622D157-0355-4392-84D1-1CBDE264416C}" destId="{2D81C2FD-800F-467F-9A84-F51AB3B71403}" srcOrd="0" destOrd="0" parTransId="{9087154E-0555-451D-A3E3-05A027310571}" sibTransId="{61392F87-33D1-40AD-94BB-2B4820CE7351}"/>
    <dgm:cxn modelId="{E6E90EC1-8443-4B3D-8618-F747F2E58891}" type="presOf" srcId="{2D81C2FD-800F-467F-9A84-F51AB3B71403}" destId="{54A9853E-4258-4AD0-AAFB-9ED473FF26DE}" srcOrd="0" destOrd="0" presId="urn:microsoft.com/office/officeart/2005/8/layout/cycle3"/>
    <dgm:cxn modelId="{90D27CD1-6562-471A-B491-60EFFC315C4E}" type="presOf" srcId="{FF723F61-6DE1-4ADF-B6F3-E9B9BFCAD9AE}" destId="{9665D118-6F55-4617-BACC-D64D8BDDA69A}" srcOrd="0" destOrd="0" presId="urn:microsoft.com/office/officeart/2005/8/layout/cycle3"/>
    <dgm:cxn modelId="{33A80EE1-E316-4006-8736-8F6522635375}" type="presOf" srcId="{25A7D418-D90A-439B-9951-BBE3FEFD967D}" destId="{A7957E5E-935F-45ED-8559-F18B90EA9C3E}" srcOrd="0" destOrd="0" presId="urn:microsoft.com/office/officeart/2005/8/layout/cycle3"/>
    <dgm:cxn modelId="{8511D5CF-246E-4847-A901-A4121EBBD11F}" type="presParOf" srcId="{AE9D851A-E665-469F-A11A-366668BEDF00}" destId="{36D18608-BEDE-4947-9612-F6DC1B2F8805}" srcOrd="0" destOrd="0" presId="urn:microsoft.com/office/officeart/2005/8/layout/cycle3"/>
    <dgm:cxn modelId="{E89CBB79-E6AA-4919-9C21-A9FD535D6B0D}" type="presParOf" srcId="{36D18608-BEDE-4947-9612-F6DC1B2F8805}" destId="{54A9853E-4258-4AD0-AAFB-9ED473FF26DE}" srcOrd="0" destOrd="0" presId="urn:microsoft.com/office/officeart/2005/8/layout/cycle3"/>
    <dgm:cxn modelId="{189A840D-865E-46EF-89B3-63221CEB720D}" type="presParOf" srcId="{36D18608-BEDE-4947-9612-F6DC1B2F8805}" destId="{E421358E-3353-4811-BAD2-9DE64EE9B858}" srcOrd="1" destOrd="0" presId="urn:microsoft.com/office/officeart/2005/8/layout/cycle3"/>
    <dgm:cxn modelId="{BF0332A8-A957-4A90-93CE-07795A67FCD2}" type="presParOf" srcId="{36D18608-BEDE-4947-9612-F6DC1B2F8805}" destId="{9665D118-6F55-4617-BACC-D64D8BDDA69A}" srcOrd="2" destOrd="0" presId="urn:microsoft.com/office/officeart/2005/8/layout/cycle3"/>
    <dgm:cxn modelId="{09D3A872-32D9-4F2F-A683-7BFFC9D1B9AA}" type="presParOf" srcId="{36D18608-BEDE-4947-9612-F6DC1B2F8805}" destId="{A7957E5E-935F-45ED-8559-F18B90EA9C3E}" srcOrd="3" destOrd="0" presId="urn:microsoft.com/office/officeart/2005/8/layout/cycle3"/>
    <dgm:cxn modelId="{D210E9BE-D0BD-4504-8EA5-6A4637BF263B}" type="presParOf" srcId="{36D18608-BEDE-4947-9612-F6DC1B2F8805}" destId="{CE1FF3AE-C053-42B0-A14C-B15EE8A83333}"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21358E-3353-4811-BAD2-9DE64EE9B858}">
      <dsp:nvSpPr>
        <dsp:cNvPr id="0" name=""/>
        <dsp:cNvSpPr/>
      </dsp:nvSpPr>
      <dsp:spPr>
        <a:xfrm>
          <a:off x="809608" y="251829"/>
          <a:ext cx="4540283" cy="4540283"/>
        </a:xfrm>
        <a:prstGeom prst="circularArrow">
          <a:avLst>
            <a:gd name="adj1" fmla="val 4668"/>
            <a:gd name="adj2" fmla="val 272909"/>
            <a:gd name="adj3" fmla="val 12995005"/>
            <a:gd name="adj4" fmla="val 17920296"/>
            <a:gd name="adj5" fmla="val 4847"/>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4A9853E-4258-4AD0-AAFB-9ED473FF26DE}">
      <dsp:nvSpPr>
        <dsp:cNvPr id="0" name=""/>
        <dsp:cNvSpPr/>
      </dsp:nvSpPr>
      <dsp:spPr>
        <a:xfrm>
          <a:off x="1631605" y="341075"/>
          <a:ext cx="2896288" cy="144814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0" i="0" kern="1200" baseline="0"/>
            <a:t>Focuses mainly on caregiver–child bond, less on cultural or social factors</a:t>
          </a:r>
          <a:endParaRPr lang="en-US" sz="1700" kern="1200"/>
        </a:p>
      </dsp:txBody>
      <dsp:txXfrm>
        <a:off x="1702298" y="411768"/>
        <a:ext cx="2754902" cy="1306758"/>
      </dsp:txXfrm>
    </dsp:sp>
    <dsp:sp modelId="{9665D118-6F55-4617-BACC-D64D8BDDA69A}">
      <dsp:nvSpPr>
        <dsp:cNvPr id="0" name=""/>
        <dsp:cNvSpPr/>
      </dsp:nvSpPr>
      <dsp:spPr>
        <a:xfrm>
          <a:off x="3261869" y="1971338"/>
          <a:ext cx="2896288" cy="144814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0" i="0" kern="1200" baseline="0"/>
            <a:t>Limited scope for all areas of development</a:t>
          </a:r>
          <a:endParaRPr lang="en-US" sz="1700" kern="1200"/>
        </a:p>
      </dsp:txBody>
      <dsp:txXfrm>
        <a:off x="3332562" y="2042031"/>
        <a:ext cx="2754902" cy="1306758"/>
      </dsp:txXfrm>
    </dsp:sp>
    <dsp:sp modelId="{A7957E5E-935F-45ED-8559-F18B90EA9C3E}">
      <dsp:nvSpPr>
        <dsp:cNvPr id="0" name=""/>
        <dsp:cNvSpPr/>
      </dsp:nvSpPr>
      <dsp:spPr>
        <a:xfrm>
          <a:off x="1631605" y="3601602"/>
          <a:ext cx="2896288" cy="144814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0" i="0" kern="1200" baseline="0"/>
            <a:t>Piaget’s cognitive theory highlights play and active exploration (Kaizar &amp; Alordiah, 2023)</a:t>
          </a:r>
          <a:endParaRPr lang="en-US" sz="1700" kern="1200"/>
        </a:p>
      </dsp:txBody>
      <dsp:txXfrm>
        <a:off x="1702298" y="3672295"/>
        <a:ext cx="2754902" cy="1306758"/>
      </dsp:txXfrm>
    </dsp:sp>
    <dsp:sp modelId="{CE1FF3AE-C053-42B0-A14C-B15EE8A83333}">
      <dsp:nvSpPr>
        <dsp:cNvPr id="0" name=""/>
        <dsp:cNvSpPr/>
      </dsp:nvSpPr>
      <dsp:spPr>
        <a:xfrm>
          <a:off x="1342" y="1971338"/>
          <a:ext cx="2896288" cy="144814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PK" sz="1700" b="0" i="0" kern="1200" baseline="0"/>
            <a:t>Integrating multiple theories gives fuller view of Amira’s growth</a:t>
          </a:r>
          <a:endParaRPr lang="en-US" sz="1700" kern="1200"/>
        </a:p>
      </dsp:txBody>
      <dsp:txXfrm>
        <a:off x="72035" y="2042031"/>
        <a:ext cx="2754902" cy="1306758"/>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CB4B84-0B43-425E-90EA-6EA11120F32A}" type="datetimeFigureOut">
              <a:rPr lang="en-PK" smtClean="0"/>
              <a:t>10/11/2025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DB16AB-15D4-494C-89AA-A41E7534EEDD}" type="slidenum">
              <a:rPr lang="en-PK" smtClean="0"/>
              <a:t>‹#›</a:t>
            </a:fld>
            <a:endParaRPr lang="en-PK"/>
          </a:p>
        </p:txBody>
      </p:sp>
    </p:spTree>
    <p:extLst>
      <p:ext uri="{BB962C8B-B14F-4D97-AF65-F5344CB8AC3E}">
        <p14:creationId xmlns:p14="http://schemas.microsoft.com/office/powerpoint/2010/main" val="2412093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Amira, three, who is beginning nursery this month, has had some harrowing experiences which have revealed some serious developmental problems. She appears to struggle with adjusting to new surroundings and also creating mental safety because she displays specific signs of fear when separated from her caregivers (Keeley, 2021). Additionally, she seems to have difficulty communicating verbally, which makes it challenging for her to meet new friends and fulfil her needs. Additionally, she has difficulty participating in group activities, which might impact her self-esteem and social growth. This presentation will examine Amira's developmental needs from the perspective of one theory of lifelong psychology and offer solutions.</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2</a:t>
            </a:fld>
            <a:endParaRPr lang="en-PK"/>
          </a:p>
        </p:txBody>
      </p:sp>
    </p:spTree>
    <p:extLst>
      <p:ext uri="{BB962C8B-B14F-4D97-AF65-F5344CB8AC3E}">
        <p14:creationId xmlns:p14="http://schemas.microsoft.com/office/powerpoint/2010/main" val="3029866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interactions of a child's biology with their surroundings - sometimes called nature and nurture - determine exactly how they develop. Genetics, temperament, and early brain development are examples of natural influences on how children respond to and overcome barriers within their environment (</a:t>
            </a:r>
            <a:r>
              <a:rPr lang="en-US" sz="1200" kern="1200" dirty="0" err="1">
                <a:solidFill>
                  <a:schemeClr val="tx1"/>
                </a:solidFill>
                <a:effectLst/>
                <a:latin typeface="+mn-lt"/>
                <a:ea typeface="+mn-ea"/>
                <a:cs typeface="+mn-cs"/>
              </a:rPr>
              <a:t>Bleidorn</a:t>
            </a:r>
            <a:r>
              <a:rPr lang="en-US" sz="1200" kern="1200" dirty="0">
                <a:solidFill>
                  <a:schemeClr val="tx1"/>
                </a:solidFill>
                <a:effectLst/>
                <a:latin typeface="+mn-lt"/>
                <a:ea typeface="+mn-ea"/>
                <a:cs typeface="+mn-cs"/>
              </a:rPr>
              <a:t>, 2024). Family care, the strength of relationships with carers and experiences in locations like nurseries are examples of environmental influences which affect development. Actual physical, psychological, cognitive, and social development in children are outcomes of this particular interplay and not the independent operation of these two elements. Knowing both is the key to helping Amira correctly.</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3</a:t>
            </a:fld>
            <a:endParaRPr lang="en-PK"/>
          </a:p>
        </p:txBody>
      </p:sp>
    </p:spTree>
    <p:extLst>
      <p:ext uri="{BB962C8B-B14F-4D97-AF65-F5344CB8AC3E}">
        <p14:creationId xmlns:p14="http://schemas.microsoft.com/office/powerpoint/2010/main" val="41469700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Bowlby's Bond Theory states that without a stable bond, a child's emotional, cognitive, and social development cannot start well. Newborns and small children get attached to their primary caregivers, which impacts their willingness and self-esteem as they venture into the world, he continued (Nishad et al., 2024). The basic ideas of the theory are attachment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(holding onto loved ones) and the security children receive from their primary caregivers, as well as an internal model that directs their interactions with other people. The quality of the attachment between a child and caregiver has a remarkable effect on child resilience, social interaction, and learning during the early years.</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4</a:t>
            </a:fld>
            <a:endParaRPr lang="en-PK"/>
          </a:p>
        </p:txBody>
      </p:sp>
    </p:spTree>
    <p:extLst>
      <p:ext uri="{BB962C8B-B14F-4D97-AF65-F5344CB8AC3E}">
        <p14:creationId xmlns:p14="http://schemas.microsoft.com/office/powerpoint/2010/main" val="3541813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Bowlby suggests that children acquire security and confidence as they navigate their environment, provided their caregivers are responsive and attentive, which leads to a secure attachment. A child learns to trust their caregivers and also </a:t>
            </a:r>
            <a:r>
              <a:rPr lang="en-US" sz="1200" kern="1200" dirty="0" err="1">
                <a:solidFill>
                  <a:schemeClr val="tx1"/>
                </a:solidFill>
                <a:effectLst/>
                <a:latin typeface="+mn-lt"/>
                <a:ea typeface="+mn-ea"/>
                <a:cs typeface="+mn-cs"/>
              </a:rPr>
              <a:t>realises</a:t>
            </a:r>
            <a:r>
              <a:rPr lang="en-US" sz="1200" kern="1200" dirty="0">
                <a:solidFill>
                  <a:schemeClr val="tx1"/>
                </a:solidFill>
                <a:effectLst/>
                <a:latin typeface="+mn-lt"/>
                <a:ea typeface="+mn-ea"/>
                <a:cs typeface="+mn-cs"/>
              </a:rPr>
              <a:t> that they can count on them for assistance and security whenever they require it, with uniform responses to their needs (Cheetham et al., 2024). The hypothesis also explains typical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among young kids as they form attachments and become much more conscious of their environment, for example, separation anxiety and stranger anxiety. Emotional regulation, improved social skills, and resilience are long-term benefits of a secure attachment, which foster healthy psychological development and satisfying relationships.</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5</a:t>
            </a:fld>
            <a:endParaRPr lang="en-PK"/>
          </a:p>
        </p:txBody>
      </p:sp>
    </p:spTree>
    <p:extLst>
      <p:ext uri="{BB962C8B-B14F-4D97-AF65-F5344CB8AC3E}">
        <p14:creationId xmlns:p14="http://schemas.microsoft.com/office/powerpoint/2010/main" val="689577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Attachment theory frames Amira's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specifically, her fear of being taken out of her caregivers might evoke an uneasy or unstable attachment response. This response represents how hard it is for her to feel safe without her carers. She might be more frustrated and reliant on non-verbal clues because she lacks confidence in talking clearly. Additionally, she has issues with social exploration, confidence and trust, which manifest as issues with group play (Sugimura et al., 2022). Such worries highlight the need for nurturing tactics in the nursery to build her self-esteem and encourage constructive engagement.</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6</a:t>
            </a:fld>
            <a:endParaRPr lang="en-PK"/>
          </a:p>
        </p:txBody>
      </p:sp>
    </p:spTree>
    <p:extLst>
      <p:ext uri="{BB962C8B-B14F-4D97-AF65-F5344CB8AC3E}">
        <p14:creationId xmlns:p14="http://schemas.microsoft.com/office/powerpoint/2010/main" val="858841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Amira will face an adjustment period because she needs to acquire confidence and trust in the nursery setting, as it's unfamiliar and new to her. At this point, nursery workers help her settle into a predictable environment (Mikuska, 2021). Staff can relieve her fear and offer confidence by simply being consistent, attentive, and kind. Another way to make people feel safe is to have regular schedules and stick to them. Amira will develop psychological stability, communication skills and acceptance of being in groups through positive relationships with teachers and classmates.</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7</a:t>
            </a:fld>
            <a:endParaRPr lang="en-PK"/>
          </a:p>
        </p:txBody>
      </p:sp>
    </p:spTree>
    <p:extLst>
      <p:ext uri="{BB962C8B-B14F-4D97-AF65-F5344CB8AC3E}">
        <p14:creationId xmlns:p14="http://schemas.microsoft.com/office/powerpoint/2010/main" val="1819498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can use realistic tactics in the nursery to help Amira grow and improve. She may become attached to an adult figure and overcome her fear of being alone with a key worker system supplying her with regular emotional support (Azmi, 2023). She might find her feet in new surroundings gradually with the assistance of her carers over a period of gentle settling in. She would acquire self-assurance and improve her linguistic abilities through speech-promoting activities, such as narration and interactive play, along with other communication-rich activities. Additionally, she might ease into peer engagement via caring and inclusive small group activities that would build social connection, trust and belonging.</a:t>
            </a:r>
            <a:endParaRPr lang="en-PK" sz="1200" kern="1200" dirty="0">
              <a:solidFill>
                <a:schemeClr val="tx1"/>
              </a:solidFill>
              <a:effectLst/>
              <a:latin typeface="+mn-lt"/>
              <a:ea typeface="+mn-ea"/>
              <a:cs typeface="+mn-cs"/>
            </a:endParaRPr>
          </a:p>
          <a:p>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8</a:t>
            </a:fld>
            <a:endParaRPr lang="en-PK"/>
          </a:p>
        </p:txBody>
      </p:sp>
    </p:spTree>
    <p:extLst>
      <p:ext uri="{BB962C8B-B14F-4D97-AF65-F5344CB8AC3E}">
        <p14:creationId xmlns:p14="http://schemas.microsoft.com/office/powerpoint/2010/main" val="972368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interaction of Amira with her biological and her environment proves that nature and nurture are very powerful. She may not have been prepared biologically to speak or acquire a language because she was born prematurely. As a result of these aspects, she adapts to new realities and acquires new skills according to her own pace. Her experiences are shaped by environmental factors such as the parenting style of her family, the support of the nursery, and the way the child has peer relationships. The variables influence her development on mental stability, interpersonal skills and self esteem</a:t>
            </a:r>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9</a:t>
            </a:fld>
            <a:endParaRPr lang="en-PK"/>
          </a:p>
        </p:txBody>
      </p:sp>
    </p:spTree>
    <p:extLst>
      <p:ext uri="{BB962C8B-B14F-4D97-AF65-F5344CB8AC3E}">
        <p14:creationId xmlns:p14="http://schemas.microsoft.com/office/powerpoint/2010/main" val="36202619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Attachment Theory developed by Bowlby has its benefits in understanding the case of Amira. It presents the evidence that good attachments to people during the early years predict future success in everyday life and proves that the presence of steady relationships as a child promotes social, resilience, and self-esteem competence (Anwar et al., 2022). Regularity and routine, along with mental support strategies may help reduce the fear and establish trust; this is only a few practical nursery interventions that the theory provides. It presents a reasonable structure on how to understand and support the development of early childhood and the ideas presented are well-founded based on research on child psychology and healthcare</a:t>
            </a:r>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10</a:t>
            </a:fld>
            <a:endParaRPr lang="en-PK"/>
          </a:p>
        </p:txBody>
      </p:sp>
    </p:spTree>
    <p:extLst>
      <p:ext uri="{BB962C8B-B14F-4D97-AF65-F5344CB8AC3E}">
        <p14:creationId xmlns:p14="http://schemas.microsoft.com/office/powerpoint/2010/main" val="1148402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Attachment Theory by Bowlby has both strengths and weakness. To give an example, the theory runs the danger of being too narrow in how it views the relationship between the carer and the child and overlooking more generic social, cultural, and educational factors. It might fail to capture all the development of a child as it has limited coverage capacity. Despite the fact that the attachment theory revolves around the way children develop a mental picture of human relationships, the cognitive theory by Piaget highlights the importance of play and active exploration in the education of children (Kaizer and </a:t>
            </a:r>
            <a:r>
              <a:rPr lang="en-US" sz="1200" kern="1200" dirty="0" err="1">
                <a:solidFill>
                  <a:schemeClr val="tx1"/>
                </a:solidFill>
                <a:effectLst/>
                <a:latin typeface="+mn-lt"/>
                <a:ea typeface="+mn-ea"/>
                <a:cs typeface="+mn-cs"/>
              </a:rPr>
              <a:t>Alordiah</a:t>
            </a:r>
            <a:r>
              <a:rPr lang="en-US" sz="1200" kern="1200" dirty="0">
                <a:solidFill>
                  <a:schemeClr val="tx1"/>
                </a:solidFill>
                <a:effectLst/>
                <a:latin typeface="+mn-lt"/>
                <a:ea typeface="+mn-ea"/>
                <a:cs typeface="+mn-cs"/>
              </a:rPr>
              <a:t>, 2023). A detailed description of Amira development including the ideas of attachment, cognition, and social learning could provide a much more detailed picture of her development</a:t>
            </a:r>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11</a:t>
            </a:fld>
            <a:endParaRPr lang="en-PK"/>
          </a:p>
        </p:txBody>
      </p:sp>
    </p:spTree>
    <p:extLst>
      <p:ext uri="{BB962C8B-B14F-4D97-AF65-F5344CB8AC3E}">
        <p14:creationId xmlns:p14="http://schemas.microsoft.com/office/powerpoint/2010/main" val="19320187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Lastly, the current developmental concerns of Amira, both her anxiety in isolation, her restricted vocabulary, and her inability to socialize with other students, could be interpreted through the Attachment Theory, created by Bowlby. Stable emotional support, structured interactive play and routines to encourage speech and social interaction are examples of practical nursery techniques based on the theory of secure attachments, which develop self-confidence and social skills. The concept is useful, and you cannot rely on it alone. </a:t>
            </a:r>
            <a:r>
              <a:rPr lang="en-US" sz="1200" kern="1200">
                <a:solidFill>
                  <a:schemeClr val="tx1"/>
                </a:solidFill>
                <a:effectLst/>
                <a:latin typeface="+mn-lt"/>
                <a:ea typeface="+mn-ea"/>
                <a:cs typeface="+mn-cs"/>
              </a:rPr>
              <a:t>Critical thinkers stress the need of combining ideas of different schools of thought, including cognitive and social learning</a:t>
            </a:r>
            <a:endParaRPr lang="en-PK" dirty="0"/>
          </a:p>
        </p:txBody>
      </p:sp>
      <p:sp>
        <p:nvSpPr>
          <p:cNvPr id="4" name="Slide Number Placeholder 3"/>
          <p:cNvSpPr>
            <a:spLocks noGrp="1"/>
          </p:cNvSpPr>
          <p:nvPr>
            <p:ph type="sldNum" sz="quarter" idx="5"/>
          </p:nvPr>
        </p:nvSpPr>
        <p:spPr/>
        <p:txBody>
          <a:bodyPr/>
          <a:lstStyle/>
          <a:p>
            <a:fld id="{27DB16AB-15D4-494C-89AA-A41E7534EEDD}" type="slidenum">
              <a:rPr lang="en-PK" smtClean="0"/>
              <a:t>12</a:t>
            </a:fld>
            <a:endParaRPr lang="en-PK"/>
          </a:p>
        </p:txBody>
      </p:sp>
    </p:spTree>
    <p:extLst>
      <p:ext uri="{BB962C8B-B14F-4D97-AF65-F5344CB8AC3E}">
        <p14:creationId xmlns:p14="http://schemas.microsoft.com/office/powerpoint/2010/main" val="33744549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vert="horz" lIns="91440" tIns="45720" rIns="91440" bIns="45720" rtlCol="0" anchor="b">
            <a:normAutofit/>
          </a:bodyPr>
          <a:lstStyle>
            <a:lvl1pPr>
              <a:defRPr lang="en-US" sz="4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12191999" cy="4986425"/>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567B50E4-2343-4B20-80BE-1605C97DFB16}" type="datetime1">
              <a:rPr lang="en-US" smtClean="0"/>
              <a:t>10/11/2025</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672100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02DE44A-7CD8-4860-9BDC-2BE4C911F6D0}"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827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10/11/2025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34032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1480"/>
            <a:ext cx="4654296" cy="3739896"/>
          </a:xfrm>
        </p:spPr>
        <p:txBody>
          <a:bodyPr vert="horz" lIns="91440" tIns="45720" rIns="91440" bIns="45720" rtlCol="0" anchor="t">
            <a:normAutofit/>
          </a:bodyPr>
          <a:lstStyle>
            <a:lvl1pPr>
              <a:defRPr lang="en-US" sz="5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873752"/>
            <a:ext cx="4206240" cy="1380744"/>
          </a:xfrm>
        </p:spPr>
        <p:txBody>
          <a:bodyPr vert="horz" lIns="91440" tIns="45720" rIns="91440" bIns="45720" rtlCol="0" anchor="b">
            <a:normAutofit/>
          </a:bodyPr>
          <a:lstStyle>
            <a:lvl1pPr marL="0" indent="0">
              <a:buNone/>
              <a:defRPr lang="en-US"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96128" y="0"/>
            <a:ext cx="6595872"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137160" y="6453002"/>
            <a:ext cx="1951777" cy="365125"/>
          </a:xfrm>
        </p:spPr>
        <p:txBody>
          <a:bodyPr/>
          <a:lstStyle/>
          <a:p>
            <a:fld id="{782E7A21-5BA8-4C4C-9705-3A1EA342AD8A}" type="datetime1">
              <a:rPr lang="en-US" smtClean="0"/>
              <a:t>10/11/2025</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2088937" y="6453002"/>
            <a:ext cx="2805405" cy="365125"/>
          </a:xfrm>
        </p:spPr>
        <p:txBody>
          <a:bodyPr/>
          <a:lstStyle/>
          <a:p>
            <a:r>
              <a:rPr lang="en-US"/>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44578"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01198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vert="horz" lIns="91440" tIns="45720" rIns="91440" bIns="45720" rtlCol="0" anchor="t">
            <a:normAutofit/>
          </a:bodyPr>
          <a:lstStyle>
            <a:lvl1pPr>
              <a:defRPr lang="en-US" sz="7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8" y="4473553"/>
            <a:ext cx="6655522" cy="1545336"/>
          </a:xfrm>
        </p:spPr>
        <p:txBody>
          <a:bodyPr vert="horz" lIns="91440" tIns="45720" rIns="91440" bIns="45720" rtlCol="0" anchor="b">
            <a:normAutofit/>
          </a:bodyPr>
          <a:lstStyle>
            <a:lvl1pPr marL="0" indent="0">
              <a:buNone/>
              <a:defRPr lang="en-US" sz="2200"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CBE73BE-5F1F-40EF-8F67-E3F24D65884D}" type="datetime1">
              <a:rPr lang="en-US" smtClean="0"/>
              <a:t>10/11/2025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50072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vert="horz" lIns="91440" tIns="45720" rIns="91440" bIns="45720" rtlCol="0" anchor="b">
            <a:normAutofit/>
          </a:bodyPr>
          <a:lstStyle>
            <a:lvl1pPr>
              <a:defRPr lang="en-US" sz="72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8368" y="4617138"/>
            <a:ext cx="7375466" cy="1014984"/>
          </a:xfrm>
        </p:spPr>
        <p:txBody>
          <a:bodyPr vert="horz" lIns="91440" tIns="45720" rIns="91440" bIns="45720" rtlCol="0">
            <a:normAutofit/>
          </a:bodyPr>
          <a:lstStyle>
            <a:lvl1pPr marL="0" indent="0">
              <a:buNone/>
              <a:defRPr lang="en-US" dirty="0"/>
            </a:lvl1pPr>
          </a:lstStyle>
          <a:p>
            <a:pPr lvl="0"/>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C868EF1-668D-4AD0-8652-1F3B3622EDC2}" type="datetime1">
              <a:rPr lang="en-US" smtClean="0"/>
              <a:t>10/11/2025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72939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318302"/>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03964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E95609F-9B5B-4E29-8DB1-457A85E01A27}" type="datetime1">
              <a:rPr lang="en-US" smtClean="0"/>
              <a:t>10/11/2025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31583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74320" y="1801368"/>
            <a:ext cx="7772400" cy="4572000"/>
          </a:xfrm>
        </p:spPr>
        <p:txBody>
          <a:bodyPr vert="horz" lIns="91440" tIns="45720" rIns="91440" bIns="45720" rtlCol="0" anchor="b">
            <a:normAutofit/>
          </a:bodyPr>
          <a:lstStyle>
            <a:lvl1pPr>
              <a:defRPr lang="en-US" sz="7400" dirty="0"/>
            </a:lvl1pPr>
          </a:lstStyle>
          <a:p>
            <a:pPr lvl="0"/>
            <a:r>
              <a:rPr lang="en-US" dirty="0"/>
              <a:t>Click to edit Master 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6A0DE37-B9D6-425C-B79B-6C6DFFBD0DA2}" type="datetime1">
              <a:rPr lang="en-US" smtClean="0"/>
              <a:t>10/11/2025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78577674"/>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1045B0EE-4023-4E3C-8875-10AA631453CF}" type="datetime1">
              <a:rPr lang="en-US" smtClean="0"/>
              <a:t>10/11/2025</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56926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hoto">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161288"/>
            <a:ext cx="4663440" cy="1554480"/>
          </a:xfrm>
        </p:spPr>
        <p:txBody>
          <a:bodyPr anchor="b">
            <a:normAutofit/>
          </a:bodyPr>
          <a:lstStyle>
            <a:lvl1pPr>
              <a:defRPr sz="4000"/>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0" y="0"/>
            <a:ext cx="6099048"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2825496"/>
            <a:ext cx="4663440" cy="3337560"/>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857999" y="6453002"/>
            <a:ext cx="1996689" cy="365125"/>
          </a:xfrm>
        </p:spPr>
        <p:txBody>
          <a:bodyPr/>
          <a:lstStyle/>
          <a:p>
            <a:fld id="{CE6CA204-B091-40ED-8158-331EE628B522}" type="datetime1">
              <a:rPr lang="en-US" smtClean="0"/>
              <a:t>10/11/2025</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231918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3692F09-9D88-4105-92F6-7298804EAA90}"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08187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3744F96-061D-4D71-97A2-2371A43FDE7C}"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44186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C5FE133-02A7-439F-9131-2680F754099D}"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1736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dirty="0"/>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1BF7DD-C7D0-4333-B18D-CCAF5427F9DD}"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278776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0415979-091A-4302-A385-56FC1CE52E32}"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1152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38937" y="548640"/>
            <a:ext cx="6093225" cy="1143000"/>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79388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38937" y="1828800"/>
            <a:ext cx="6071616"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538937" y="6453002"/>
            <a:ext cx="3337584" cy="365125"/>
          </a:xfrm>
        </p:spPr>
        <p:txBody>
          <a:bodyPr/>
          <a:lstStyle/>
          <a:p>
            <a:fld id="{7836D543-476D-434F-B209-1A114B2E3F04}" type="datetime1">
              <a:rPr lang="en-US" smtClean="0"/>
              <a:t>10/11/2025</a:t>
            </a:fld>
            <a:endParaRPr lang="en-US"/>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p:txBody>
          <a:bodyPr/>
          <a:lstStyle/>
          <a:p>
            <a:r>
              <a:rPr lang="en-US"/>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75056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6135624" cy="1143000"/>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828800"/>
            <a:ext cx="6135624" cy="44897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400544" y="0"/>
            <a:ext cx="4791456"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p:txBody>
          <a:bodyPr/>
          <a:lstStyle/>
          <a:p>
            <a:fld id="{83DD0F20-7689-42E6-8664-6AA00B79F132}" type="datetime1">
              <a:rPr lang="en-US" smtClean="0"/>
              <a:t>10/11/2025</a:t>
            </a:fld>
            <a:endParaRPr lang="en-US"/>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453002"/>
            <a:ext cx="2805405" cy="365125"/>
          </a:xfrm>
        </p:spPr>
        <p:txBody>
          <a:bodyPr/>
          <a:lstStyle/>
          <a:p>
            <a:r>
              <a:rPr lang="en-US"/>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356327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45736" y="320040"/>
            <a:ext cx="6858000" cy="93268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745736"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453002"/>
            <a:ext cx="3494314" cy="365125"/>
          </a:xfrm>
        </p:spPr>
        <p:txBody>
          <a:bodyPr/>
          <a:lstStyle/>
          <a:p>
            <a:fld id="{30F2F577-5BDA-4749-9F3F-0D340DC0D6A8}" type="datetime1">
              <a:rPr lang="en-US" smtClean="0"/>
              <a:t>10/11/2025</a:t>
            </a:fld>
            <a:endParaRPr lang="en-US"/>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904393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320040"/>
            <a:ext cx="6858000" cy="93268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380744"/>
            <a:ext cx="6858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p:txBody>
          <a:bodyPr/>
          <a:lstStyle/>
          <a:p>
            <a:fld id="{AC9378AD-A6D7-4162-BB5C-47C49B2E145B}" type="datetime1">
              <a:rPr lang="en-US" smtClean="0"/>
              <a:t>10/11/2025</a:t>
            </a:fld>
            <a:endParaRPr lang="en-US"/>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453002"/>
            <a:ext cx="2805405"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453002"/>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5564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253808" y="584339"/>
            <a:ext cx="4361688" cy="1527048"/>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661150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253745" y="2212975"/>
            <a:ext cx="4362450"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453002"/>
            <a:ext cx="1622776" cy="365125"/>
          </a:xfrm>
        </p:spPr>
        <p:txBody>
          <a:bodyPr/>
          <a:lstStyle>
            <a:lvl1pPr>
              <a:defRPr>
                <a:solidFill>
                  <a:schemeClr val="tx1"/>
                </a:solidFill>
                <a:effectLst/>
              </a:defRPr>
            </a:lvl1pPr>
          </a:lstStyle>
          <a:p>
            <a:fld id="{C67B65D3-547A-48A8-9F1F-13ED0B55ACC6}"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380791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4361688" cy="1527048"/>
          </a:xfrm>
        </p:spPr>
        <p:txBody>
          <a:bodyPr anchor="b"/>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4360863"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76A7CFE7-E645-4439-AA6B-DA8CF856D63E}" type="datetime1">
              <a:rPr lang="en-US" smtClean="0"/>
              <a:t>10/11/2025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745480" y="0"/>
            <a:ext cx="644652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2584348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320040"/>
            <a:ext cx="4522936" cy="932688"/>
          </a:xfrm>
        </p:spPr>
        <p:txBody>
          <a:bodyPr anchor="b"/>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8" y="1380744"/>
            <a:ext cx="4512601"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453002"/>
            <a:ext cx="1772029" cy="365125"/>
          </a:xfrm>
        </p:spPr>
        <p:txBody>
          <a:bodyPr/>
          <a:lstStyle>
            <a:lvl1pPr>
              <a:defRPr>
                <a:solidFill>
                  <a:schemeClr val="tx1"/>
                </a:solidFill>
                <a:effectLst/>
              </a:defRPr>
            </a:lvl1pPr>
          </a:lstStyle>
          <a:p>
            <a:fld id="{E8B2C0DB-994F-48B0-91F4-5F06C3B86E32}"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808428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320040"/>
            <a:ext cx="4572000" cy="932688"/>
          </a:xfrm>
        </p:spPr>
        <p:txBody>
          <a:bodyPr anchor="b"/>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1380744"/>
            <a:ext cx="4572000" cy="498348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2031073" cy="365125"/>
          </a:xfrm>
        </p:spPr>
        <p:txBody>
          <a:bodyPr/>
          <a:lstStyle/>
          <a:p>
            <a:fld id="{D3F6A089-BE3E-4BB0-98EE-FDF712FF3613}" type="datetime1">
              <a:rPr lang="en-US" smtClean="0"/>
              <a:t>10/11/2025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17720" y="0"/>
            <a:ext cx="627427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345017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83413"/>
            <a:ext cx="3401568" cy="1527048"/>
          </a:xfrm>
        </p:spPr>
        <p:txBody>
          <a:bodyPr anchor="b">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212663" y="6453002"/>
            <a:ext cx="922372" cy="365125"/>
          </a:xfrm>
        </p:spPr>
        <p:txBody>
          <a:bodyPr/>
          <a:lstStyle/>
          <a:p>
            <a:fld id="{AC101298-AE91-4071-9C72-5A98117ABE14}" type="datetime1">
              <a:rPr lang="en-US" smtClean="0"/>
              <a:t>10/11/2025</a:t>
            </a:fld>
            <a:endParaRPr lang="en-US"/>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135035" y="6453002"/>
            <a:ext cx="2546891" cy="365125"/>
          </a:xfrm>
        </p:spPr>
        <p:txBody>
          <a:bodyPr/>
          <a:lstStyle/>
          <a:p>
            <a:r>
              <a:rPr lang="en-US"/>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011391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83413"/>
            <a:ext cx="3401568" cy="1527048"/>
          </a:xfrm>
        </p:spPr>
        <p:txBody>
          <a:bodyPr anchor="b">
            <a:normAutofit/>
          </a:bodyPr>
          <a:lstStyle>
            <a:lvl1pPr>
              <a:defRPr sz="3200"/>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2212975"/>
            <a:ext cx="3401568" cy="40957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453002"/>
            <a:ext cx="1067625" cy="365125"/>
          </a:xfrm>
        </p:spPr>
        <p:txBody>
          <a:bodyPr/>
          <a:lstStyle/>
          <a:p>
            <a:fld id="{EABE4333-790C-44CD-B503-F52418ED809A}" type="datetime1">
              <a:rPr lang="en-US" smtClean="0"/>
              <a:t>10/11/2025</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761780" y="0"/>
            <a:ext cx="7430219"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453002"/>
            <a:ext cx="2805405" cy="365125"/>
          </a:xfrm>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453002"/>
            <a:ext cx="429207" cy="365125"/>
          </a:xfrm>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7527363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43102" y="1078992"/>
            <a:ext cx="3273552" cy="1942773"/>
          </a:xfrm>
        </p:spPr>
        <p:txBody>
          <a:bodyPr anchor="b"/>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781365" cy="685800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44096" y="3099816"/>
            <a:ext cx="3273552" cy="2953512"/>
          </a:xfrm>
        </p:spPr>
        <p:txBody>
          <a:bodyPr>
            <a:normAutofit/>
          </a:bodyPr>
          <a:lstStyle>
            <a:lvl1pPr marL="0" indent="0">
              <a:buNone/>
              <a:defRPr sz="16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453002"/>
            <a:ext cx="1003659" cy="365125"/>
          </a:xfrm>
        </p:spPr>
        <p:txBody>
          <a:bodyPr/>
          <a:lstStyle>
            <a:lvl1pPr>
              <a:defRPr>
                <a:solidFill>
                  <a:schemeClr val="tx1"/>
                </a:solidFill>
                <a:effectLst/>
              </a:defRPr>
            </a:lvl1pPr>
          </a:lstStyle>
          <a:p>
            <a:fld id="{D2397CCD-8E49-4379-8DCB-9F17CAEDFC10}"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453002"/>
            <a:ext cx="233516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830157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635132"/>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A6146F6-C62B-441B-BAD2-D550454B4D53}" type="datetime1">
              <a:rPr lang="en-US" smtClean="0"/>
              <a:t>10/11/2025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rm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400"/>
            </a:lvl3pPr>
            <a:lvl4pPr marL="685800" indent="0">
              <a:buFont typeface="Arial" panose="020B0604020202020204" pitchFamily="34" charset="0"/>
              <a:buNone/>
              <a:defRPr sz="1400"/>
            </a:lvl4pPr>
            <a:lvl5pPr marL="914400" indent="0">
              <a:buFont typeface="Arial" panose="020B0604020202020204" pitchFamily="34" charse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200865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0383A68-D563-4FD5-B11F-54F8D5F1E37F}" type="datetime1">
              <a:rPr lang="en-US" smtClean="0"/>
              <a:t>10/11/2025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755145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3079730"/>
            <a:ext cx="12192000" cy="3778270"/>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p:spPr>
        <p:txBody>
          <a:bodyPr/>
          <a:lstStyle/>
          <a:p>
            <a:fld id="{3148FABB-02FF-476F-AB37-BDD0E354E780}" type="datetime1">
              <a:rPr lang="en-US" smtClean="0"/>
              <a:t>10/11/2025</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rm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400"/>
            </a:lvl4pPr>
            <a:lvl5pPr marL="1085850" indent="-171450">
              <a:buFont typeface="Arial" panose="020B0604020202020204" pitchFamily="34" charset="0"/>
              <a:buChar cha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4766318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5" y="1828800"/>
            <a:ext cx="6172200" cy="4425696"/>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27395" y="1828800"/>
            <a:ext cx="4251960" cy="4428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CA428D3-736A-4038-886C-8BF662AA2745}"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7074463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12648" y="2290890"/>
            <a:ext cx="4672584"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ED1DDEB-9B85-4E99-8A3D-ABE66C6280C3}"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9756891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31521" y="2295144"/>
            <a:ext cx="3490176" cy="4041648"/>
          </a:xfrm>
          <a:blipFill dpi="0" rotWithShape="1">
            <a:blip r:embed="rId2">
              <a:alphaModFix amt="60000"/>
            </a:blip>
            <a:srcRect/>
            <a:stretch>
              <a:fillRect/>
            </a:stretch>
          </a:blipFill>
        </p:spPr>
        <p:txBody>
          <a:bodyPr/>
          <a:lstStyle>
            <a:lvl1pPr marL="0" indent="0">
              <a:buNone/>
              <a:defRPr/>
            </a:lvl1pPr>
          </a:lstStyle>
          <a:p>
            <a:r>
              <a:rPr lang="en-US" dirty="0"/>
              <a:t>.</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7A65DCA-443F-4667-9ED1-418507CE45A8}"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412633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Big Numb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94944" y="4718304"/>
            <a:ext cx="5897880" cy="1353312"/>
          </a:xfrm>
        </p:spPr>
        <p:txBody>
          <a:bodyPr vert="horz" lIns="91440" tIns="45720" rIns="91440" bIns="45720" rtlCol="0" anchor="t">
            <a:normAutofit/>
          </a:bodyPr>
          <a:lstStyle>
            <a:lvl1pPr>
              <a:lnSpc>
                <a:spcPct val="120000"/>
              </a:lnSpc>
              <a:defRPr lang="en-US" sz="2800" b="0" dirty="0">
                <a:solidFill>
                  <a:schemeClr val="accent1">
                    <a:lumMod val="75000"/>
                  </a:schemeClr>
                </a:solidFill>
                <a:latin typeface="+mn-lt"/>
              </a:defRPr>
            </a:lvl1pPr>
          </a:lstStyle>
          <a:p>
            <a:pPr lvl="0"/>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539496" y="603503"/>
            <a:ext cx="10826496" cy="4334256"/>
          </a:xfrm>
        </p:spPr>
        <p:txBody>
          <a:bodyPr vert="horz" lIns="91440" tIns="45720" rIns="91440" bIns="45720" rtlCol="0" anchor="b">
            <a:normAutofit/>
          </a:bodyPr>
          <a:lstStyle>
            <a:lvl1pPr marL="0" indent="0">
              <a:lnSpc>
                <a:spcPct val="90000"/>
              </a:lnSpc>
              <a:spcBef>
                <a:spcPts val="0"/>
              </a:spcBef>
              <a:buNone/>
              <a:defRPr lang="en-US" sz="23200" b="1" dirty="0">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8CA1557D-4816-44D0-B6EE-6CAC6E30B54D}" type="datetime1">
              <a:rPr lang="en-US" smtClean="0"/>
              <a:t>10/11/2025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527847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accent1">
                    <a:lumMod val="75000"/>
                  </a:schemeClr>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accent1">
                    <a:lumMod val="75000"/>
                  </a:schemeClr>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651F872E-5ED2-46B0-83A4-0C1AF0E0D91C}" type="datetime1">
              <a:rPr lang="en-US" smtClean="0"/>
              <a:t>10/11/2025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2053376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ig Number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4B1ECB8-9E10-D2F3-E361-7D268551E2E2}"/>
              </a:ext>
            </a:extLst>
          </p:cNvPr>
          <p:cNvSpPr/>
          <p:nvPr/>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640079"/>
            <a:ext cx="10543032" cy="4206240"/>
          </a:xfrm>
        </p:spPr>
        <p:txBody>
          <a:bodyPr anchor="b">
            <a:normAutofit/>
          </a:bodyPr>
          <a:lstStyle>
            <a:lvl1pPr marL="0" indent="0" algn="ctr">
              <a:lnSpc>
                <a:spcPct val="90000"/>
              </a:lnSpc>
              <a:buNone/>
              <a:defRPr sz="23200" b="1">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C6218575-0C6E-47B4-936E-32183810D7BF}" type="datetime1">
              <a:rPr lang="en-US" smtClean="0"/>
              <a:t>10/11/2025</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22826483"/>
      </p:ext>
    </p:extLst>
  </p:cSld>
  <p:clrMapOvr>
    <a:overrideClrMapping bg1="dk1" tx1="lt1" bg2="dk2" tx2="lt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91C29FB5-1C86-423F-AEAA-2683840666C3}" type="datetime1">
              <a:rPr lang="en-US" smtClean="0"/>
              <a:t>10/11/2025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845996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11CCB4E-88AF-46AC-B7C5-30308F179659}" type="datetime1">
              <a:rPr lang="en-US" smtClean="0"/>
              <a:t>10/11/2025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6083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A915B6-CC2A-4462-A7E5-B3080DF8F97D}" type="datetime1">
              <a:rPr lang="en-US" smtClean="0"/>
              <a:t>10/11/2025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rm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5800246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8" y="5431536"/>
            <a:ext cx="9021471"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188720"/>
            <a:ext cx="9198864" cy="365760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6188F7-A494-4EEB-A53D-2B97B1D4CD3C}" type="datetime1">
              <a:rPr lang="en-US" smtClean="0"/>
              <a:t>10/11/2025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045212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6DECC02-1725-49EE-C93B-A4C2C4049458}"/>
              </a:ext>
            </a:extLst>
          </p:cNvPr>
          <p:cNvSpPr/>
          <p:nvPr/>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100000"/>
              </a:lnSpc>
              <a:spcBef>
                <a:spcPts val="0"/>
              </a:spcBef>
              <a:buNone/>
              <a:defRPr sz="40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9F406BC0-1562-42E5-89A2-925CA193C8A6}" type="datetime1">
              <a:rPr lang="en-US" smtClean="0"/>
              <a:t>10/11/2025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75121993"/>
      </p:ext>
    </p:extLst>
  </p:cSld>
  <p:clrMapOvr>
    <a:overrideClrMapping bg1="dk1" tx1="lt1" bg2="dk2" tx2="lt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accent1">
                    <a:lumMod val="75000"/>
                  </a:schemeClr>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100000"/>
              </a:lnSpc>
              <a:spcBef>
                <a:spcPts val="0"/>
              </a:spcBef>
              <a:buNone/>
              <a:defRPr sz="4200">
                <a:latin typeface="+mj-lt"/>
              </a:defRPr>
            </a:lvl1pPr>
          </a:lstStyle>
          <a:p>
            <a:pPr lvl="0"/>
            <a:r>
              <a:rPr lang="en-US" dirty="0"/>
              <a:t>Click to edit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507F376A-778D-45CF-8340-DB03B2DA6A3E}" type="datetime1">
              <a:rPr lang="en-US" smtClean="0"/>
              <a:t>10/11/2025</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60019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12775"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B9DFF5A-622E-43FE-9EE9-BAAB78AB2046}" type="datetime1">
              <a:rPr lang="en-US" smtClean="0"/>
              <a:t>10/11/2025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669378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09600" y="2387600"/>
            <a:ext cx="51577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72200" y="2387600"/>
            <a:ext cx="5183188" cy="37639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F55C09E-FF30-4AA0-A227-171955622259}" type="datetime1">
              <a:rPr lang="en-US" smtClean="0"/>
              <a:t>10/11/2025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3095678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7B279FF-407B-4B41-9E69-DE66ED04A328}" type="datetime1">
              <a:rPr lang="en-US" smtClean="0"/>
              <a:t>10/11/2025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280373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03E812-757D-4139-AF81-227C72D4B544}" type="datetime1">
              <a:rPr lang="en-US" smtClean="0"/>
              <a:t>10/11/2025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595243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07D6A7E1-C424-43A5-938A-12DEC0A1D59D}" type="datetime1">
              <a:rPr lang="en-US" smtClean="0"/>
              <a:t>10/11/2025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700762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221231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9" y="557784"/>
            <a:ext cx="6519080" cy="5779007"/>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807C4FC2-B89B-4919-A96B-662A3584681C}" type="datetime1">
              <a:rPr lang="en-US" smtClean="0"/>
              <a:t>10/11/2025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636966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6" y="1847088"/>
            <a:ext cx="10888473" cy="1133856"/>
          </a:xfrm>
        </p:spPr>
        <p:txBody>
          <a:bodyPr anchor="b">
            <a:normAutofit/>
          </a:bodyPr>
          <a:lstStyle>
            <a:lvl1pPr>
              <a:defRPr sz="6000"/>
            </a:lvl1pPr>
          </a:lstStyle>
          <a:p>
            <a:r>
              <a:rPr lang="en-US" dirty="0"/>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12775" y="3594099"/>
            <a:ext cx="10890374"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C24BE51-D660-433D-AABA-154BE028E64E}"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11397076"/>
      </p:ext>
    </p:extLst>
  </p:cSld>
  <p:clrMapOvr>
    <a:overrideClrMapping bg1="dk1" tx1="lt1" bg2="dk2" tx2="lt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7" y="1627318"/>
            <a:ext cx="8430767" cy="1842020"/>
          </a:xfrm>
        </p:spPr>
        <p:txBody>
          <a:bodyPr anchor="b">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12775" y="3622674"/>
            <a:ext cx="8430639" cy="1279615"/>
          </a:xfrm>
        </p:spPr>
        <p:txBody>
          <a:bodyPr>
            <a:norm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B61F76E-6064-4431-B5C4-29A511725BCF}" type="datetime1">
              <a:rPr lang="en-US" smtClean="0"/>
              <a:t>10/11/2025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04370081"/>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5EE9E671-1C83-40F7-9D33-FE8AAC7F721F}" type="datetime1">
              <a:rPr lang="en-US" smtClean="0"/>
              <a:t>10/11/2025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2069173761"/>
      </p:ext>
    </p:extLst>
  </p:cSld>
  <p:clrMap bg1="lt1" tx1="dk1" bg2="lt2" tx2="dk2" accent1="accent1" accent2="accent2" accent3="accent3" accent4="accent4" accent5="accent5" accent6="accent6" hlink="hlink" folHlink="folHlink"/>
  <p:sldLayoutIdLst>
    <p:sldLayoutId id="2147483749" r:id="rId1"/>
    <p:sldLayoutId id="2147483748" r:id="rId2"/>
    <p:sldLayoutId id="2147483750"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715" r:id="rId17"/>
    <p:sldLayoutId id="2147483716" r:id="rId18"/>
    <p:sldLayoutId id="2147483717" r:id="rId19"/>
    <p:sldLayoutId id="2147483718" r:id="rId20"/>
    <p:sldLayoutId id="2147483719" r:id="rId21"/>
    <p:sldLayoutId id="2147483720" r:id="rId22"/>
    <p:sldLayoutId id="2147483721" r:id="rId23"/>
    <p:sldLayoutId id="2147483722" r:id="rId24"/>
    <p:sldLayoutId id="2147483723" r:id="rId25"/>
    <p:sldLayoutId id="2147483724" r:id="rId26"/>
    <p:sldLayoutId id="2147483725" r:id="rId27"/>
    <p:sldLayoutId id="2147483726" r:id="rId28"/>
    <p:sldLayoutId id="2147483727" r:id="rId29"/>
    <p:sldLayoutId id="2147483728" r:id="rId30"/>
    <p:sldLayoutId id="2147483729" r:id="rId31"/>
    <p:sldLayoutId id="2147483730" r:id="rId32"/>
    <p:sldLayoutId id="2147483731" r:id="rId33"/>
    <p:sldLayoutId id="2147483732" r:id="rId34"/>
    <p:sldLayoutId id="2147483733" r:id="rId35"/>
    <p:sldLayoutId id="2147483734" r:id="rId36"/>
    <p:sldLayoutId id="2147483735" r:id="rId37"/>
    <p:sldLayoutId id="2147483736" r:id="rId38"/>
    <p:sldLayoutId id="2147483737" r:id="rId39"/>
    <p:sldLayoutId id="2147483738" r:id="rId40"/>
    <p:sldLayoutId id="2147483739" r:id="rId41"/>
    <p:sldLayoutId id="2147483740" r:id="rId42"/>
    <p:sldLayoutId id="2147483741" r:id="rId43"/>
    <p:sldLayoutId id="2147483742" r:id="rId44"/>
    <p:sldLayoutId id="2147483743" r:id="rId45"/>
    <p:sldLayoutId id="2147483744" r:id="rId46"/>
    <p:sldLayoutId id="2147483745" r:id="rId47"/>
    <p:sldLayoutId id="2147483746" r:id="rId48"/>
    <p:sldLayoutId id="2147483747" r:id="rId49"/>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hildandfamilyblog.com/early-childhood-development/quality-kindergarten-teaching-success-life/" TargetMode="External"/><Relationship Id="rId2" Type="http://schemas.openxmlformats.org/officeDocument/2006/relationships/image" Target="../media/image9.jp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8.xml"/><Relationship Id="rId4" Type="http://schemas.openxmlformats.org/officeDocument/2006/relationships/hyperlink" Target="https://socialsci.libretexts.org/Courses/Solano_Community_College/SOC_002:_Social_Issues_and_Problems/04:_Socialization/4.01:_The_Role_of_Socialization"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21.xml"/><Relationship Id="rId4" Type="http://schemas.openxmlformats.org/officeDocument/2006/relationships/hyperlink" Target="https://www.hindawi.com/journals/cdr/2013/284741/"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xml"/><Relationship Id="rId1" Type="http://schemas.openxmlformats.org/officeDocument/2006/relationships/slideLayout" Target="../slideLayouts/slideLayout30.xml"/><Relationship Id="rId4" Type="http://schemas.openxmlformats.org/officeDocument/2006/relationships/hyperlink" Target="https://www.frontiersin.org/articles/10.3389/fpsyg.2019.00683/ful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xml"/><Relationship Id="rId1" Type="http://schemas.openxmlformats.org/officeDocument/2006/relationships/slideLayout" Target="../slideLayouts/slideLayout28.xml"/><Relationship Id="rId4" Type="http://schemas.openxmlformats.org/officeDocument/2006/relationships/hyperlink" Target="https://www.publicdomainpictures.net/view-image.php?image=234055&amp;picture=mae-negra-africana"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1.xml"/><Relationship Id="rId4" Type="http://schemas.openxmlformats.org/officeDocument/2006/relationships/hyperlink" Target="https://pixabay.com/fr/divorce-garde-d-enfant-garde-232108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hyperlink" Target="https://discoverywall.nz/album/457/613"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24.xml"/><Relationship Id="rId4" Type="http://schemas.openxmlformats.org/officeDocument/2006/relationships/hyperlink" Target="https://www.puroscuentos.com.ar/p/articulos.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hyperlink" Target="https://effectivechildtherapy.org/therapies/what-is-family-therapy/parents-helping-children-with-homework-at-kitchen-tabl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frontiersin.org/articles/10.3389/fpsyg.2019.00874/full" TargetMode="Externa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32.xml"/><Relationship Id="rId4" Type="http://schemas.openxmlformats.org/officeDocument/2006/relationships/image" Target="../media/image20.svg"/></Relationships>
</file>

<file path=ppt/slides/_rels/slide13.xml.rels><?xml version="1.0" encoding="UTF-8" standalone="yes"?>
<Relationships xmlns="http://schemas.openxmlformats.org/package/2006/relationships"><Relationship Id="rId8" Type="http://schemas.openxmlformats.org/officeDocument/2006/relationships/hyperlink" Target="https://repository.londonmet.ac.uk/id/eprint/6893" TargetMode="External"/><Relationship Id="rId3" Type="http://schemas.openxmlformats.org/officeDocument/2006/relationships/hyperlink" Target="https://dspace.bracu.ac.bd:8443/xmlui/bitstream/handle/10361/25328/19103024_ENH.pdf?sequence=1" TargetMode="External"/><Relationship Id="rId7" Type="http://schemas.openxmlformats.org/officeDocument/2006/relationships/hyperlink" Target="https://eric.ed.gov/?id=ED615261" TargetMode="External"/><Relationship Id="rId2" Type="http://schemas.openxmlformats.org/officeDocument/2006/relationships/hyperlink" Target="https://journal.walisongo.ac.id/index.php/sawwa/article/view/10509" TargetMode="External"/><Relationship Id="rId1" Type="http://schemas.openxmlformats.org/officeDocument/2006/relationships/slideLayout" Target="../slideLayouts/slideLayout28.xml"/><Relationship Id="rId6" Type="http://schemas.openxmlformats.org/officeDocument/2006/relationships/hyperlink" Target="https://www.researchgate.net/profile/Caroline-Alordiah/publication/374419878_UNDERSTANDING_THE_ROLE_OF_PLAY_IN_PROMOTING_COGNITIVE_SOCIAL_AND_EMOTIONAL_DEVELOPMENT_IN_SCHOOL_CHILDREN_IMPLICATIONS_FOR_COUNSELLORS_AND_EVALUATORS/links/651d2073b0df2f20a20e928c/UNDERSTANDING-THE-ROLE-OF-PLAY-IN-PROMOTING-COGNITIVE-SOCIAL-AND-EMOTIONAL-DEVELOPMENT-IN-SCHOOL-CHILDREN-IMPLICATIONS-FOR-COUNSELLORS-AND-EVALUATORS.pdf" TargetMode="External"/><Relationship Id="rId5" Type="http://schemas.openxmlformats.org/officeDocument/2006/relationships/hyperlink" Target="https://www.cambridge.org/core/journals/journal-of-social-policy/article/you-can-see-when-your-parents-are-struggling-a-qualitative-study-of-children-and-young-peoples-views-of-universal-credit/ABECCB8D2A0278A9A2B8F43E01573545" TargetMode="External"/><Relationship Id="rId10" Type="http://schemas.openxmlformats.org/officeDocument/2006/relationships/hyperlink" Target="https://www.tandfonline.com/doi/abs/10.1080/15283488.2021.1947819" TargetMode="External"/><Relationship Id="rId4" Type="http://schemas.openxmlformats.org/officeDocument/2006/relationships/hyperlink" Target="https://www.annualreviews.org/content/journals/10.1146/annurev-devpsych-010923-101709" TargetMode="External"/><Relationship Id="rId9" Type="http://schemas.openxmlformats.org/officeDocument/2006/relationships/hyperlink" Target="https://mail.tpicd.org/index.php/tpicd/article/view/8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EC429-3E62-89E3-E0B3-331C052FE28E}"/>
              </a:ext>
            </a:extLst>
          </p:cNvPr>
          <p:cNvSpPr>
            <a:spLocks noGrp="1"/>
          </p:cNvSpPr>
          <p:nvPr>
            <p:ph type="title"/>
          </p:nvPr>
        </p:nvSpPr>
        <p:spPr>
          <a:xfrm>
            <a:off x="321733" y="4162318"/>
            <a:ext cx="2953618" cy="1892808"/>
          </a:xfrm>
        </p:spPr>
        <p:txBody>
          <a:bodyPr anchor="t">
            <a:normAutofit/>
          </a:bodyPr>
          <a:lstStyle/>
          <a:p>
            <a:r>
              <a:rPr lang="en-US" sz="2200"/>
              <a:t>Applying Bowlby’s Attachment Theory to Early Childhood Development</a:t>
            </a:r>
            <a:endParaRPr lang="en-PK" sz="2200"/>
          </a:p>
        </p:txBody>
      </p:sp>
      <p:pic>
        <p:nvPicPr>
          <p:cNvPr id="5" name="Picture Placeholder 4" descr="A group of children sitting on a bench reading books&#10;&#10;AI-generated content may be incorrect.">
            <a:extLst>
              <a:ext uri="{FF2B5EF4-FFF2-40B4-BE49-F238E27FC236}">
                <a16:creationId xmlns:a16="http://schemas.microsoft.com/office/drawing/2014/main" id="{6D6C1435-E2C3-CF44-4BB3-D243FD1E9A7B}"/>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260" b="51420"/>
          <a:stretch>
            <a:fillRect/>
          </a:stretch>
        </p:blipFill>
        <p:spPr>
          <a:xfrm>
            <a:off x="-1" y="10"/>
            <a:ext cx="12192000" cy="3778260"/>
          </a:xfrm>
          <a:noFill/>
        </p:spPr>
      </p:pic>
      <p:sp>
        <p:nvSpPr>
          <p:cNvPr id="3" name="Subtitle 2">
            <a:extLst>
              <a:ext uri="{FF2B5EF4-FFF2-40B4-BE49-F238E27FC236}">
                <a16:creationId xmlns:a16="http://schemas.microsoft.com/office/drawing/2014/main" id="{F2240B2C-E777-2D9B-22E0-FB809F9450D8}"/>
              </a:ext>
            </a:extLst>
          </p:cNvPr>
          <p:cNvSpPr>
            <a:spLocks noGrp="1"/>
          </p:cNvSpPr>
          <p:nvPr>
            <p:ph sz="quarter" idx="14"/>
          </p:nvPr>
        </p:nvSpPr>
        <p:spPr>
          <a:xfrm>
            <a:off x="3977640" y="4162318"/>
            <a:ext cx="7772400" cy="2240280"/>
          </a:xfrm>
        </p:spPr>
        <p:txBody>
          <a:bodyPr>
            <a:normAutofit lnSpcReduction="10000"/>
          </a:bodyPr>
          <a:lstStyle/>
          <a:p>
            <a:pPr marL="0" indent="0">
              <a:buNone/>
            </a:pPr>
            <a:r>
              <a:rPr lang="en-US" b="1" dirty="0"/>
              <a:t>.</a:t>
            </a:r>
            <a:r>
              <a:rPr lang="en-US" dirty="0"/>
              <a:t>   Student Name: Novela Nawaz</a:t>
            </a:r>
          </a:p>
          <a:p>
            <a:pPr marL="0" indent="0">
              <a:buNone/>
            </a:pPr>
            <a:r>
              <a:rPr lang="en-US" b="1" dirty="0"/>
              <a:t>.   </a:t>
            </a:r>
            <a:r>
              <a:rPr lang="en-US" dirty="0"/>
              <a:t>Student ID Number: 2426853</a:t>
            </a:r>
            <a:r>
              <a:rPr lang="en-US" b="1" dirty="0"/>
              <a:t> </a:t>
            </a:r>
          </a:p>
          <a:p>
            <a:pPr marL="0" indent="0">
              <a:buNone/>
            </a:pPr>
            <a:r>
              <a:rPr lang="en-US" b="1" dirty="0"/>
              <a:t>. </a:t>
            </a:r>
            <a:r>
              <a:rPr lang="en-US" dirty="0"/>
              <a:t>  University Name: University Of Wales Trinity Saint David</a:t>
            </a:r>
          </a:p>
          <a:p>
            <a:pPr marL="0" indent="0">
              <a:buNone/>
            </a:pPr>
            <a:r>
              <a:rPr lang="en-US" b="1" dirty="0"/>
              <a:t>.</a:t>
            </a:r>
            <a:r>
              <a:rPr lang="en-US" dirty="0"/>
              <a:t>   Module: LCHS 4010 Psychology in Health and Social Care</a:t>
            </a:r>
          </a:p>
          <a:p>
            <a:pPr marL="0" indent="0">
              <a:buNone/>
            </a:pPr>
            <a:r>
              <a:rPr lang="en-US" b="1" dirty="0"/>
              <a:t>.  </a:t>
            </a:r>
            <a:r>
              <a:rPr lang="en-US" dirty="0"/>
              <a:t>  Lecturer: Samuel Assan</a:t>
            </a:r>
          </a:p>
          <a:p>
            <a:endParaRPr lang="en-PK" dirty="0"/>
          </a:p>
        </p:txBody>
      </p:sp>
    </p:spTree>
    <p:extLst>
      <p:ext uri="{BB962C8B-B14F-4D97-AF65-F5344CB8AC3E}">
        <p14:creationId xmlns:p14="http://schemas.microsoft.com/office/powerpoint/2010/main" val="835428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EAC9F-5C64-BE5E-8FD8-68469F624728}"/>
              </a:ext>
            </a:extLst>
          </p:cNvPr>
          <p:cNvSpPr>
            <a:spLocks noGrp="1"/>
          </p:cNvSpPr>
          <p:nvPr>
            <p:ph type="title"/>
          </p:nvPr>
        </p:nvSpPr>
        <p:spPr/>
        <p:txBody>
          <a:bodyPr/>
          <a:lstStyle/>
          <a:p>
            <a:r>
              <a:rPr lang="en-US" dirty="0"/>
              <a:t>Introduction</a:t>
            </a:r>
            <a:endParaRPr lang="en-PK" dirty="0"/>
          </a:p>
        </p:txBody>
      </p:sp>
      <p:pic>
        <p:nvPicPr>
          <p:cNvPr id="7" name="Picture Placeholder 6" descr="A person holding a baby up to her mouth&#10;&#10;AI-generated content may be incorrect.">
            <a:extLst>
              <a:ext uri="{FF2B5EF4-FFF2-40B4-BE49-F238E27FC236}">
                <a16:creationId xmlns:a16="http://schemas.microsoft.com/office/drawing/2014/main" id="{AA76AAAB-C401-AE9F-F237-C8D9E791F619}"/>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7029" b="27029"/>
          <a:stretch>
            <a:fillRect/>
          </a:stretch>
        </p:blipFill>
        <p:spPr/>
      </p:pic>
      <p:sp>
        <p:nvSpPr>
          <p:cNvPr id="5" name="Rectangle 1">
            <a:extLst>
              <a:ext uri="{FF2B5EF4-FFF2-40B4-BE49-F238E27FC236}">
                <a16:creationId xmlns:a16="http://schemas.microsoft.com/office/drawing/2014/main" id="{0F5D2F7F-A709-F7AC-FEAF-CF500A7A852F}"/>
              </a:ext>
            </a:extLst>
          </p:cNvPr>
          <p:cNvSpPr>
            <a:spLocks noGrp="1" noChangeArrowheads="1"/>
          </p:cNvSpPr>
          <p:nvPr>
            <p:ph sz="quarter" idx="14"/>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Amira, aged three, beginning nursery with developmental concerns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Shows fear and anxiety when separated from caregivers (Keeley, 2021)</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Difficulty in verbal communication and forming friendships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Struggles with group activities impacting self-esteem and social growth</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Focus: Apply Bowlby’s Attachment Theory to her case</a:t>
            </a:r>
          </a:p>
        </p:txBody>
      </p:sp>
    </p:spTree>
    <p:extLst>
      <p:ext uri="{BB962C8B-B14F-4D97-AF65-F5344CB8AC3E}">
        <p14:creationId xmlns:p14="http://schemas.microsoft.com/office/powerpoint/2010/main" val="2870937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538B8-2838-4B77-57D8-341042578A75}"/>
              </a:ext>
            </a:extLst>
          </p:cNvPr>
          <p:cNvSpPr>
            <a:spLocks noGrp="1"/>
          </p:cNvSpPr>
          <p:nvPr>
            <p:ph type="title"/>
          </p:nvPr>
        </p:nvSpPr>
        <p:spPr>
          <a:xfrm>
            <a:off x="612648" y="583413"/>
            <a:ext cx="4361688" cy="1527048"/>
          </a:xfrm>
        </p:spPr>
        <p:txBody>
          <a:bodyPr anchor="b">
            <a:normAutofit/>
          </a:bodyPr>
          <a:lstStyle/>
          <a:p>
            <a:r>
              <a:rPr lang="en-US" dirty="0"/>
              <a:t>Nature vs Nurture (Background)</a:t>
            </a:r>
            <a:endParaRPr lang="en-PK" dirty="0"/>
          </a:p>
        </p:txBody>
      </p:sp>
      <p:sp>
        <p:nvSpPr>
          <p:cNvPr id="4" name="Content Placeholder 3">
            <a:extLst>
              <a:ext uri="{FF2B5EF4-FFF2-40B4-BE49-F238E27FC236}">
                <a16:creationId xmlns:a16="http://schemas.microsoft.com/office/drawing/2014/main" id="{756DE8BF-85B0-0AE5-6D80-AC949D620B9E}"/>
              </a:ext>
            </a:extLst>
          </p:cNvPr>
          <p:cNvSpPr>
            <a:spLocks noGrp="1"/>
          </p:cNvSpPr>
          <p:nvPr>
            <p:ph sz="quarter" idx="14"/>
          </p:nvPr>
        </p:nvSpPr>
        <p:spPr>
          <a:xfrm>
            <a:off x="612775" y="2212975"/>
            <a:ext cx="4360863" cy="4095750"/>
          </a:xfrm>
        </p:spPr>
        <p:txBody>
          <a:bodyPr>
            <a:normAutofit/>
          </a:bodyPr>
          <a:lstStyle/>
          <a:p>
            <a:pPr>
              <a:lnSpc>
                <a:spcPct val="110000"/>
              </a:lnSpc>
            </a:pPr>
            <a:r>
              <a:rPr lang="en-US" sz="1700"/>
              <a:t>Child development shaped by both biology (nature) and environment (nurture)</a:t>
            </a:r>
          </a:p>
          <a:p>
            <a:pPr>
              <a:lnSpc>
                <a:spcPct val="110000"/>
              </a:lnSpc>
            </a:pPr>
            <a:r>
              <a:rPr lang="en-US" sz="1700"/>
              <a:t>Nature: genetics, temperament, brain development (</a:t>
            </a:r>
            <a:r>
              <a:rPr lang="en-US" sz="1700" err="1"/>
              <a:t>Bleidorn</a:t>
            </a:r>
            <a:r>
              <a:rPr lang="en-US" sz="1700"/>
              <a:t>, 2024)</a:t>
            </a:r>
          </a:p>
          <a:p>
            <a:pPr>
              <a:lnSpc>
                <a:spcPct val="110000"/>
              </a:lnSpc>
            </a:pPr>
            <a:r>
              <a:rPr lang="en-US" sz="1700"/>
              <a:t>Nurture: parenting, caregiver relationships, nursery experiences</a:t>
            </a:r>
          </a:p>
          <a:p>
            <a:pPr>
              <a:lnSpc>
                <a:spcPct val="110000"/>
              </a:lnSpc>
            </a:pPr>
            <a:r>
              <a:rPr lang="en-US" sz="1700"/>
              <a:t>Development is result of interaction between both influences</a:t>
            </a:r>
          </a:p>
          <a:p>
            <a:pPr>
              <a:lnSpc>
                <a:spcPct val="110000"/>
              </a:lnSpc>
            </a:pPr>
            <a:r>
              <a:rPr lang="en-US" sz="1700"/>
              <a:t>Understanding both is essential for Amira’s support</a:t>
            </a:r>
          </a:p>
          <a:p>
            <a:pPr>
              <a:lnSpc>
                <a:spcPct val="110000"/>
              </a:lnSpc>
            </a:pPr>
            <a:endParaRPr lang="en-PK" sz="1700"/>
          </a:p>
        </p:txBody>
      </p:sp>
      <p:pic>
        <p:nvPicPr>
          <p:cNvPr id="6" name="Picture Placeholder 5" descr="A child playing with blocks&#10;&#10;AI-generated content may be incorrect.">
            <a:extLst>
              <a:ext uri="{FF2B5EF4-FFF2-40B4-BE49-F238E27FC236}">
                <a16:creationId xmlns:a16="http://schemas.microsoft.com/office/drawing/2014/main" id="{751DEEC6-3FB3-1B1A-1106-73F0CC1E8CD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325" r="25325"/>
          <a:stretch>
            <a:fillRect/>
          </a:stretch>
        </p:blipFill>
        <p:spPr>
          <a:xfrm>
            <a:off x="5745480" y="10"/>
            <a:ext cx="6446520" cy="6857990"/>
          </a:xfrm>
          <a:noFill/>
        </p:spPr>
      </p:pic>
    </p:spTree>
    <p:extLst>
      <p:ext uri="{BB962C8B-B14F-4D97-AF65-F5344CB8AC3E}">
        <p14:creationId xmlns:p14="http://schemas.microsoft.com/office/powerpoint/2010/main" val="326170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FBCE1-2CB6-7281-410F-A63A17B28442}"/>
              </a:ext>
            </a:extLst>
          </p:cNvPr>
          <p:cNvSpPr>
            <a:spLocks noGrp="1"/>
          </p:cNvSpPr>
          <p:nvPr>
            <p:ph type="title"/>
          </p:nvPr>
        </p:nvSpPr>
        <p:spPr>
          <a:xfrm>
            <a:off x="612646" y="603504"/>
            <a:ext cx="10972802" cy="970463"/>
          </a:xfrm>
        </p:spPr>
        <p:txBody>
          <a:bodyPr anchor="ctr">
            <a:normAutofit/>
          </a:bodyPr>
          <a:lstStyle/>
          <a:p>
            <a:r>
              <a:rPr lang="en-US" dirty="0"/>
              <a:t>Chosen Theory Overview</a:t>
            </a:r>
            <a:endParaRPr lang="en-PK" dirty="0"/>
          </a:p>
        </p:txBody>
      </p:sp>
      <p:pic>
        <p:nvPicPr>
          <p:cNvPr id="7" name="Picture Placeholder 6" descr="A close-up of a document&#10;&#10;AI-generated content may be incorrect.">
            <a:extLst>
              <a:ext uri="{FF2B5EF4-FFF2-40B4-BE49-F238E27FC236}">
                <a16:creationId xmlns:a16="http://schemas.microsoft.com/office/drawing/2014/main" id="{91FEC3C2-096A-46D2-2716-FF9A3A05378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118" r="26118"/>
          <a:stretch/>
        </p:blipFill>
        <p:spPr>
          <a:xfrm>
            <a:off x="612773" y="1828800"/>
            <a:ext cx="6171943" cy="4425696"/>
          </a:xfrm>
          <a:noFill/>
        </p:spPr>
      </p:pic>
      <p:sp>
        <p:nvSpPr>
          <p:cNvPr id="5" name="Rectangle 1">
            <a:extLst>
              <a:ext uri="{FF2B5EF4-FFF2-40B4-BE49-F238E27FC236}">
                <a16:creationId xmlns:a16="http://schemas.microsoft.com/office/drawing/2014/main" id="{7BE04F0D-4450-CAB3-20B8-454567C50611}"/>
              </a:ext>
            </a:extLst>
          </p:cNvPr>
          <p:cNvSpPr>
            <a:spLocks noGrp="1" noChangeArrowheads="1"/>
          </p:cNvSpPr>
          <p:nvPr>
            <p:ph sz="quarter" idx="14"/>
          </p:nvPr>
        </p:nvSpPr>
        <p:spPr bwMode="auto">
          <a:xfrm>
            <a:off x="7327395" y="1828800"/>
            <a:ext cx="4251960" cy="4428871"/>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PK" altLang="en-PK" sz="1900" b="0" i="0" u="none" strike="noStrike" cap="none" normalizeH="0" baseline="0">
                <a:ln>
                  <a:noFill/>
                </a:ln>
                <a:effectLst/>
              </a:rPr>
              <a:t>Bowlby: secure attachment is foundation for emotional and social growth</a:t>
            </a:r>
          </a:p>
          <a:p>
            <a:pPr marL="0" marR="0" lvl="0" indent="0" defTabSz="914400" rtl="0" eaLnBrk="0" fontAlgn="base" latinLnBrk="0" hangingPunct="0">
              <a:spcBef>
                <a:spcPct val="0"/>
              </a:spcBef>
              <a:spcAft>
                <a:spcPts val="600"/>
              </a:spcAft>
              <a:buClrTx/>
              <a:buSzTx/>
              <a:buFontTx/>
              <a:buChar char="•"/>
              <a:tabLst/>
            </a:pPr>
            <a:r>
              <a:rPr kumimoji="0" lang="en-PK" altLang="en-PK" sz="1900" b="0" i="0" u="none" strike="noStrike" cap="none" normalizeH="0" baseline="0">
                <a:ln>
                  <a:noFill/>
                </a:ln>
                <a:effectLst/>
              </a:rPr>
              <a:t>Primary caregiver bond influences confidence, trust, and resilience</a:t>
            </a:r>
          </a:p>
          <a:p>
            <a:pPr marL="0" marR="0" lvl="0" indent="0" defTabSz="914400" rtl="0" eaLnBrk="0" fontAlgn="base" latinLnBrk="0" hangingPunct="0">
              <a:spcBef>
                <a:spcPct val="0"/>
              </a:spcBef>
              <a:spcAft>
                <a:spcPts val="600"/>
              </a:spcAft>
              <a:buClrTx/>
              <a:buSzTx/>
              <a:buFontTx/>
              <a:buChar char="•"/>
              <a:tabLst/>
            </a:pPr>
            <a:r>
              <a:rPr kumimoji="0" lang="en-PK" altLang="en-PK" sz="1900" b="0" i="0" u="none" strike="noStrike" cap="none" normalizeH="0" baseline="0">
                <a:ln>
                  <a:noFill/>
                </a:ln>
                <a:effectLst/>
              </a:rPr>
              <a:t>Key ideas:</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PK" altLang="en-PK" sz="1900" b="0" i="0" u="none" strike="noStrike" cap="none" normalizeH="0" baseline="0">
                <a:ln>
                  <a:noFill/>
                </a:ln>
                <a:effectLst/>
              </a:rPr>
              <a:t>Attachment behaviours (closeness, security seeking)</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PK" altLang="en-PK" sz="1900" b="0" i="0" u="none" strike="noStrike" cap="none" normalizeH="0" baseline="0">
                <a:ln>
                  <a:noFill/>
                </a:ln>
                <a:effectLst/>
              </a:rPr>
              <a:t>Safe base for exploration</a:t>
            </a:r>
          </a:p>
          <a:p>
            <a:pPr marR="0" lvl="0" defTabSz="914400" rtl="0" eaLnBrk="0" fontAlgn="base" latinLnBrk="0" hangingPunct="0">
              <a:spcBef>
                <a:spcPct val="0"/>
              </a:spcBef>
              <a:spcAft>
                <a:spcPts val="600"/>
              </a:spcAft>
              <a:buClrTx/>
              <a:buSzTx/>
              <a:buFont typeface="Wingdings" panose="05000000000000000000" pitchFamily="2" charset="2"/>
              <a:buChar char="q"/>
              <a:tabLst/>
            </a:pPr>
            <a:r>
              <a:rPr kumimoji="0" lang="en-PK" altLang="en-PK" sz="1900" b="0" i="0" u="none" strike="noStrike" cap="none" normalizeH="0" baseline="0">
                <a:ln>
                  <a:noFill/>
                </a:ln>
                <a:effectLst/>
              </a:rPr>
              <a:t>Internal working model for relationships (Nishad et al., 2024)</a:t>
            </a:r>
          </a:p>
          <a:p>
            <a:pPr marL="0" marR="0" lvl="0" indent="0" defTabSz="914400" rtl="0" eaLnBrk="0" fontAlgn="base" latinLnBrk="0" hangingPunct="0">
              <a:spcBef>
                <a:spcPct val="0"/>
              </a:spcBef>
              <a:spcAft>
                <a:spcPts val="600"/>
              </a:spcAft>
              <a:buClrTx/>
              <a:buSzTx/>
              <a:buFontTx/>
              <a:buNone/>
              <a:tabLst/>
            </a:pPr>
            <a:endParaRPr kumimoji="0" lang="en-PK" altLang="en-PK" sz="1900" b="0" i="0" u="none" strike="noStrike" cap="none" normalizeH="0" baseline="0">
              <a:ln>
                <a:noFill/>
              </a:ln>
              <a:effectLst/>
            </a:endParaRPr>
          </a:p>
        </p:txBody>
      </p:sp>
    </p:spTree>
    <p:extLst>
      <p:ext uri="{BB962C8B-B14F-4D97-AF65-F5344CB8AC3E}">
        <p14:creationId xmlns:p14="http://schemas.microsoft.com/office/powerpoint/2010/main" val="2871387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5E1B5-DE81-9514-C6D2-DA1E1165717E}"/>
              </a:ext>
            </a:extLst>
          </p:cNvPr>
          <p:cNvSpPr>
            <a:spLocks noGrp="1"/>
          </p:cNvSpPr>
          <p:nvPr>
            <p:ph type="title"/>
          </p:nvPr>
        </p:nvSpPr>
        <p:spPr/>
        <p:txBody>
          <a:bodyPr/>
          <a:lstStyle/>
          <a:p>
            <a:r>
              <a:rPr lang="en-US" dirty="0"/>
              <a:t>Key Principles of the Theory</a:t>
            </a:r>
            <a:endParaRPr lang="en-PK" dirty="0"/>
          </a:p>
        </p:txBody>
      </p:sp>
      <p:pic>
        <p:nvPicPr>
          <p:cNvPr id="7" name="Picture Placeholder 6" descr="A person and a child hugging&#10;&#10;AI-generated content may be incorrect.">
            <a:extLst>
              <a:ext uri="{FF2B5EF4-FFF2-40B4-BE49-F238E27FC236}">
                <a16:creationId xmlns:a16="http://schemas.microsoft.com/office/drawing/2014/main" id="{9B9490BC-75A1-BBF6-071D-369328E87EE1}"/>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6811" b="26811"/>
          <a:stretch>
            <a:fillRect/>
          </a:stretch>
        </p:blipFill>
        <p:spPr/>
      </p:pic>
      <p:sp>
        <p:nvSpPr>
          <p:cNvPr id="5" name="Rectangle 1">
            <a:extLst>
              <a:ext uri="{FF2B5EF4-FFF2-40B4-BE49-F238E27FC236}">
                <a16:creationId xmlns:a16="http://schemas.microsoft.com/office/drawing/2014/main" id="{58D4AB9A-0794-0E14-BA42-5E413412DC0A}"/>
              </a:ext>
            </a:extLst>
          </p:cNvPr>
          <p:cNvSpPr>
            <a:spLocks noGrp="1" noChangeArrowheads="1"/>
          </p:cNvSpPr>
          <p:nvPr>
            <p:ph sz="quarter" idx="14"/>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Responsive caregiving builds secure attachment (Cheetham et al., 2024)</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Secure child feels safe, confident, and supported</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Explains separation and stranger anxiety as natural stages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PK" altLang="en-PK" sz="1800" b="0" i="0" u="none" strike="noStrike" cap="none" normalizeH="0" baseline="0" dirty="0">
                <a:ln>
                  <a:noFill/>
                </a:ln>
                <a:solidFill>
                  <a:schemeClr val="tx1"/>
                </a:solidFill>
                <a:effectLst/>
                <a:latin typeface="Arial" panose="020B0604020202020204" pitchFamily="34" charset="0"/>
              </a:rPr>
              <a:t>Long-term benefits: emotional regulation, resilience, positive relationships</a:t>
            </a:r>
          </a:p>
        </p:txBody>
      </p:sp>
    </p:spTree>
    <p:extLst>
      <p:ext uri="{BB962C8B-B14F-4D97-AF65-F5344CB8AC3E}">
        <p14:creationId xmlns:p14="http://schemas.microsoft.com/office/powerpoint/2010/main" val="2882883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2517A-BA02-B381-17C6-FDF705B47939}"/>
              </a:ext>
            </a:extLst>
          </p:cNvPr>
          <p:cNvSpPr>
            <a:spLocks noGrp="1"/>
          </p:cNvSpPr>
          <p:nvPr>
            <p:ph type="title"/>
          </p:nvPr>
        </p:nvSpPr>
        <p:spPr>
          <a:xfrm>
            <a:off x="612648" y="583413"/>
            <a:ext cx="4361688" cy="1527048"/>
          </a:xfrm>
        </p:spPr>
        <p:txBody>
          <a:bodyPr anchor="b">
            <a:normAutofit/>
          </a:bodyPr>
          <a:lstStyle/>
          <a:p>
            <a:r>
              <a:rPr lang="en-US" dirty="0"/>
              <a:t>Application to Amira</a:t>
            </a:r>
            <a:endParaRPr lang="en-PK" dirty="0"/>
          </a:p>
        </p:txBody>
      </p:sp>
      <p:sp>
        <p:nvSpPr>
          <p:cNvPr id="4" name="Content Placeholder 3">
            <a:extLst>
              <a:ext uri="{FF2B5EF4-FFF2-40B4-BE49-F238E27FC236}">
                <a16:creationId xmlns:a16="http://schemas.microsoft.com/office/drawing/2014/main" id="{0F43F863-79B0-498E-B3AF-BE01D6D993C4}"/>
              </a:ext>
            </a:extLst>
          </p:cNvPr>
          <p:cNvSpPr>
            <a:spLocks noGrp="1"/>
          </p:cNvSpPr>
          <p:nvPr>
            <p:ph sz="quarter" idx="14"/>
          </p:nvPr>
        </p:nvSpPr>
        <p:spPr>
          <a:xfrm>
            <a:off x="612775" y="2212975"/>
            <a:ext cx="4360863" cy="4095750"/>
          </a:xfrm>
        </p:spPr>
        <p:txBody>
          <a:bodyPr>
            <a:normAutofit/>
          </a:bodyPr>
          <a:lstStyle/>
          <a:p>
            <a:pPr>
              <a:lnSpc>
                <a:spcPct val="110000"/>
              </a:lnSpc>
            </a:pPr>
            <a:r>
              <a:rPr lang="en-US" dirty="0"/>
              <a:t>Fear of separation shows insecure attachment response</a:t>
            </a:r>
            <a:endParaRPr lang="en-US"/>
          </a:p>
          <a:p>
            <a:pPr>
              <a:lnSpc>
                <a:spcPct val="110000"/>
              </a:lnSpc>
            </a:pPr>
            <a:r>
              <a:rPr lang="en-US" dirty="0"/>
              <a:t>Lack of verbal confidence increases frustration and reliance on non-verbal cues</a:t>
            </a:r>
            <a:endParaRPr lang="en-US"/>
          </a:p>
          <a:p>
            <a:pPr>
              <a:lnSpc>
                <a:spcPct val="110000"/>
              </a:lnSpc>
            </a:pPr>
            <a:r>
              <a:rPr lang="en-US" dirty="0"/>
              <a:t>Social exploration and group play become difficult (Sugimura et al., 2022)</a:t>
            </a:r>
            <a:endParaRPr lang="en-US"/>
          </a:p>
          <a:p>
            <a:pPr>
              <a:lnSpc>
                <a:spcPct val="110000"/>
              </a:lnSpc>
            </a:pPr>
            <a:r>
              <a:rPr lang="en-US" dirty="0"/>
              <a:t>Highlights need for supportive and nurturing nursery strategies</a:t>
            </a:r>
            <a:endParaRPr lang="en-US"/>
          </a:p>
          <a:p>
            <a:pPr>
              <a:lnSpc>
                <a:spcPct val="110000"/>
              </a:lnSpc>
            </a:pPr>
            <a:endParaRPr lang="en-PK"/>
          </a:p>
        </p:txBody>
      </p:sp>
      <p:pic>
        <p:nvPicPr>
          <p:cNvPr id="6" name="Picture Placeholder 5" descr="A silhouette of a couple of people holding hands&#10;&#10;AI-generated content may be incorrect.">
            <a:extLst>
              <a:ext uri="{FF2B5EF4-FFF2-40B4-BE49-F238E27FC236}">
                <a16:creationId xmlns:a16="http://schemas.microsoft.com/office/drawing/2014/main" id="{606E5D2D-B855-8F47-A7A7-B300B9E3FBF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223" r="11223"/>
          <a:stretch/>
        </p:blipFill>
        <p:spPr>
          <a:xfrm>
            <a:off x="5745480" y="176"/>
            <a:ext cx="6446520" cy="6857647"/>
          </a:xfrm>
          <a:noFill/>
        </p:spPr>
      </p:pic>
    </p:spTree>
    <p:extLst>
      <p:ext uri="{BB962C8B-B14F-4D97-AF65-F5344CB8AC3E}">
        <p14:creationId xmlns:p14="http://schemas.microsoft.com/office/powerpoint/2010/main" val="3950232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69EE-A2D0-9452-64A5-C1FCFF824155}"/>
              </a:ext>
            </a:extLst>
          </p:cNvPr>
          <p:cNvSpPr>
            <a:spLocks noGrp="1"/>
          </p:cNvSpPr>
          <p:nvPr>
            <p:ph type="title"/>
          </p:nvPr>
        </p:nvSpPr>
        <p:spPr>
          <a:xfrm>
            <a:off x="612648" y="320040"/>
            <a:ext cx="4572000" cy="932688"/>
          </a:xfrm>
        </p:spPr>
        <p:txBody>
          <a:bodyPr anchor="b">
            <a:normAutofit/>
          </a:bodyPr>
          <a:lstStyle/>
          <a:p>
            <a:r>
              <a:rPr lang="en-US" sz="3000"/>
              <a:t>Amira in Nursery Context</a:t>
            </a:r>
            <a:endParaRPr lang="en-PK" sz="3000"/>
          </a:p>
        </p:txBody>
      </p:sp>
      <p:sp>
        <p:nvSpPr>
          <p:cNvPr id="5" name="Rectangle 1">
            <a:extLst>
              <a:ext uri="{FF2B5EF4-FFF2-40B4-BE49-F238E27FC236}">
                <a16:creationId xmlns:a16="http://schemas.microsoft.com/office/drawing/2014/main" id="{53D10C93-FBD1-0D1D-205D-7F608E52D4C1}"/>
              </a:ext>
            </a:extLst>
          </p:cNvPr>
          <p:cNvSpPr>
            <a:spLocks noGrp="1" noChangeArrowheads="1"/>
          </p:cNvSpPr>
          <p:nvPr>
            <p:ph sz="quarter" idx="14"/>
          </p:nvPr>
        </p:nvSpPr>
        <p:spPr bwMode="auto">
          <a:xfrm>
            <a:off x="612774" y="1380744"/>
            <a:ext cx="4572000" cy="498348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Adjustment period expected due to unfamiliar setting</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Staff role: provide consistency, kindness, and predictable routines (Mikuska, 2021)</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Regular schedules reduce fear and support safety</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Positive staff–child and peer relationships encourage confidence</a:t>
            </a:r>
          </a:p>
        </p:txBody>
      </p:sp>
      <p:pic>
        <p:nvPicPr>
          <p:cNvPr id="7" name="Picture Placeholder 6" descr="A group of children sitting at a table&#10;&#10;AI-generated content may be incorrect.">
            <a:extLst>
              <a:ext uri="{FF2B5EF4-FFF2-40B4-BE49-F238E27FC236}">
                <a16:creationId xmlns:a16="http://schemas.microsoft.com/office/drawing/2014/main" id="{3CA42293-91A1-0B1B-240D-497E82D80FD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466" r="19465" b="-1"/>
          <a:stretch>
            <a:fillRect/>
          </a:stretch>
        </p:blipFill>
        <p:spPr>
          <a:xfrm>
            <a:off x="5917720" y="10"/>
            <a:ext cx="6274279" cy="6857990"/>
          </a:xfrm>
          <a:noFill/>
        </p:spPr>
      </p:pic>
    </p:spTree>
    <p:extLst>
      <p:ext uri="{BB962C8B-B14F-4D97-AF65-F5344CB8AC3E}">
        <p14:creationId xmlns:p14="http://schemas.microsoft.com/office/powerpoint/2010/main" val="38418219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8493C-2475-3DE0-25ED-500A44AFBE0B}"/>
              </a:ext>
            </a:extLst>
          </p:cNvPr>
          <p:cNvSpPr>
            <a:spLocks noGrp="1"/>
          </p:cNvSpPr>
          <p:nvPr>
            <p:ph type="title"/>
          </p:nvPr>
        </p:nvSpPr>
        <p:spPr>
          <a:xfrm>
            <a:off x="8212663" y="583413"/>
            <a:ext cx="3401568" cy="1527048"/>
          </a:xfrm>
        </p:spPr>
        <p:txBody>
          <a:bodyPr anchor="b">
            <a:normAutofit/>
          </a:bodyPr>
          <a:lstStyle/>
          <a:p>
            <a:r>
              <a:rPr lang="en-US" dirty="0"/>
              <a:t>Strategies and Interventions</a:t>
            </a:r>
            <a:endParaRPr lang="en-PK" dirty="0"/>
          </a:p>
        </p:txBody>
      </p:sp>
      <p:pic>
        <p:nvPicPr>
          <p:cNvPr id="7" name="Picture Placeholder 6" descr="A group of children sitting on the floor reading a book&#10;&#10;AI-generated content may be incorrect.">
            <a:extLst>
              <a:ext uri="{FF2B5EF4-FFF2-40B4-BE49-F238E27FC236}">
                <a16:creationId xmlns:a16="http://schemas.microsoft.com/office/drawing/2014/main" id="{1F2C706C-5246-31C3-5F85-F00B7CD25E8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183" r="-1" b="-1"/>
          <a:stretch>
            <a:fillRect/>
          </a:stretch>
        </p:blipFill>
        <p:spPr>
          <a:xfrm>
            <a:off x="20" y="10"/>
            <a:ext cx="7584124" cy="6857990"/>
          </a:xfrm>
          <a:noFill/>
        </p:spPr>
      </p:pic>
      <p:sp>
        <p:nvSpPr>
          <p:cNvPr id="5" name="Rectangle 1">
            <a:extLst>
              <a:ext uri="{FF2B5EF4-FFF2-40B4-BE49-F238E27FC236}">
                <a16:creationId xmlns:a16="http://schemas.microsoft.com/office/drawing/2014/main" id="{A5602C78-CDBB-63A1-4170-28CA9FCC6492}"/>
              </a:ext>
            </a:extLst>
          </p:cNvPr>
          <p:cNvSpPr>
            <a:spLocks noGrp="1" noChangeArrowheads="1"/>
          </p:cNvSpPr>
          <p:nvPr>
            <p:ph sz="quarter" idx="14"/>
          </p:nvPr>
        </p:nvSpPr>
        <p:spPr bwMode="auto">
          <a:xfrm>
            <a:off x="8212790" y="2212975"/>
            <a:ext cx="3401568" cy="40957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b="0" i="0" u="none" strike="noStrike" cap="none" normalizeH="0" baseline="0" dirty="0">
                <a:ln>
                  <a:noFill/>
                </a:ln>
                <a:effectLst/>
              </a:rPr>
              <a:t>Key worker system for stable emotional support (Azmi, 2023)</a:t>
            </a:r>
          </a:p>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b="0" i="0" u="none" strike="noStrike" cap="none" normalizeH="0" baseline="0" dirty="0">
                <a:ln>
                  <a:noFill/>
                </a:ln>
                <a:effectLst/>
              </a:rPr>
              <a:t>Gentle settling-in process with caregiver involvement</a:t>
            </a:r>
          </a:p>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b="0" i="0" u="none" strike="noStrike" cap="none" normalizeH="0" baseline="0" dirty="0">
                <a:ln>
                  <a:noFill/>
                </a:ln>
                <a:effectLst/>
              </a:rPr>
              <a:t>Speech and language promotion through interactive play, storytelling</a:t>
            </a:r>
          </a:p>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b="0" i="0" u="none" strike="noStrike" cap="none" normalizeH="0" baseline="0" dirty="0">
                <a:ln>
                  <a:noFill/>
                </a:ln>
                <a:effectLst/>
              </a:rPr>
              <a:t>Small inclusive group activities for peer engagement and belonging</a:t>
            </a:r>
          </a:p>
        </p:txBody>
      </p:sp>
    </p:spTree>
    <p:extLst>
      <p:ext uri="{BB962C8B-B14F-4D97-AF65-F5344CB8AC3E}">
        <p14:creationId xmlns:p14="http://schemas.microsoft.com/office/powerpoint/2010/main" val="1468981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AAF50-8930-1862-73C6-F22C35D8880D}"/>
              </a:ext>
            </a:extLst>
          </p:cNvPr>
          <p:cNvSpPr>
            <a:spLocks noGrp="1"/>
          </p:cNvSpPr>
          <p:nvPr>
            <p:ph type="title"/>
          </p:nvPr>
        </p:nvSpPr>
        <p:spPr>
          <a:xfrm>
            <a:off x="8212663" y="583413"/>
            <a:ext cx="3401568" cy="1527048"/>
          </a:xfrm>
        </p:spPr>
        <p:txBody>
          <a:bodyPr anchor="b">
            <a:normAutofit/>
          </a:bodyPr>
          <a:lstStyle/>
          <a:p>
            <a:r>
              <a:rPr lang="en-US" sz="3000"/>
              <a:t>Wider Influences (Nature &amp; Nurture)</a:t>
            </a:r>
            <a:endParaRPr lang="en-PK" sz="3000"/>
          </a:p>
        </p:txBody>
      </p:sp>
      <p:pic>
        <p:nvPicPr>
          <p:cNvPr id="7" name="Picture Placeholder 6" descr="A family sitting at a table looking at a piece of paper&#10;&#10;AI-generated content may be incorrect.">
            <a:extLst>
              <a:ext uri="{FF2B5EF4-FFF2-40B4-BE49-F238E27FC236}">
                <a16:creationId xmlns:a16="http://schemas.microsoft.com/office/drawing/2014/main" id="{7DE64F66-68FB-8DAC-F7CD-FA88F22B5142}"/>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091" r="13090" b="-1"/>
          <a:stretch>
            <a:fillRect/>
          </a:stretch>
        </p:blipFill>
        <p:spPr>
          <a:xfrm>
            <a:off x="20" y="10"/>
            <a:ext cx="7584124" cy="6857990"/>
          </a:xfrm>
          <a:noFill/>
        </p:spPr>
      </p:pic>
      <p:sp>
        <p:nvSpPr>
          <p:cNvPr id="5" name="Rectangle 1">
            <a:extLst>
              <a:ext uri="{FF2B5EF4-FFF2-40B4-BE49-F238E27FC236}">
                <a16:creationId xmlns:a16="http://schemas.microsoft.com/office/drawing/2014/main" id="{F73A2E22-26A5-EE40-1FDD-817807E8A235}"/>
              </a:ext>
            </a:extLst>
          </p:cNvPr>
          <p:cNvSpPr>
            <a:spLocks noGrp="1" noChangeArrowheads="1"/>
          </p:cNvSpPr>
          <p:nvPr>
            <p:ph sz="quarter" idx="14"/>
          </p:nvPr>
        </p:nvSpPr>
        <p:spPr bwMode="auto">
          <a:xfrm>
            <a:off x="8212790" y="2212975"/>
            <a:ext cx="3401568" cy="40957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dirty="0">
                <a:ln>
                  <a:noFill/>
                </a:ln>
                <a:effectLst/>
              </a:rPr>
              <a:t>Possible biological delays (e.g., early birth affecting speech readiness)</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dirty="0">
                <a:ln>
                  <a:noFill/>
                </a:ln>
                <a:effectLst/>
              </a:rPr>
              <a:t>Environmental factors: parenting style, nursery support, peer relationships</a:t>
            </a:r>
          </a:p>
          <a:p>
            <a:pPr marL="0" lvl="0" indent="0" eaLnBrk="0" fontAlgn="base" hangingPunct="0">
              <a:spcBef>
                <a:spcPct val="0"/>
              </a:spcBef>
              <a:spcAft>
                <a:spcPts val="600"/>
              </a:spcAft>
              <a:buFontTx/>
              <a:buChar char="•"/>
            </a:pPr>
            <a:r>
              <a:rPr kumimoji="0" lang="en-PK" altLang="en-PK" b="0" i="0" u="none" strike="noStrike" cap="none" normalizeH="0" baseline="0" dirty="0">
                <a:ln>
                  <a:noFill/>
                </a:ln>
                <a:effectLst/>
              </a:rPr>
              <a:t>Combined influences shape mental stability, social skills, and self-esteem</a:t>
            </a:r>
            <a:r>
              <a:rPr kumimoji="0" lang="en-US" altLang="en-PK" b="0" i="0" u="none" strike="noStrike" cap="none" normalizeH="0" baseline="0" dirty="0">
                <a:ln>
                  <a:noFill/>
                </a:ln>
                <a:effectLst/>
              </a:rPr>
              <a:t> </a:t>
            </a:r>
            <a:r>
              <a:rPr kumimoji="0" lang="en-US" altLang="en-PK" b="0" i="0" u="none" strike="noStrike" cap="none" normalizeH="0" baseline="0">
                <a:ln>
                  <a:noFill/>
                </a:ln>
                <a:effectLst/>
              </a:rPr>
              <a:t>(</a:t>
            </a:r>
            <a:r>
              <a:rPr lang="en-US"/>
              <a:t>Nishad et al., 2024).</a:t>
            </a:r>
            <a:endParaRPr kumimoji="0" lang="en-PK" altLang="en-PK" b="0" i="0" strike="noStrike" cap="none" normalizeH="0" baseline="0" dirty="0">
              <a:ln>
                <a:noFill/>
              </a:ln>
              <a:effectLst/>
            </a:endParaRPr>
          </a:p>
        </p:txBody>
      </p:sp>
    </p:spTree>
    <p:extLst>
      <p:ext uri="{BB962C8B-B14F-4D97-AF65-F5344CB8AC3E}">
        <p14:creationId xmlns:p14="http://schemas.microsoft.com/office/powerpoint/2010/main" val="16615387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7EE62-3F4E-F6A3-8FC6-6B542F3FFDF6}"/>
              </a:ext>
            </a:extLst>
          </p:cNvPr>
          <p:cNvSpPr>
            <a:spLocks noGrp="1"/>
          </p:cNvSpPr>
          <p:nvPr>
            <p:ph type="ctrTitle"/>
          </p:nvPr>
        </p:nvSpPr>
        <p:spPr>
          <a:xfrm>
            <a:off x="365760" y="411480"/>
            <a:ext cx="4654296" cy="3739896"/>
          </a:xfrm>
        </p:spPr>
        <p:txBody>
          <a:bodyPr anchor="t">
            <a:normAutofit/>
          </a:bodyPr>
          <a:lstStyle/>
          <a:p>
            <a:r>
              <a:rPr lang="en-US" dirty="0"/>
              <a:t>Strengths of the Theory</a:t>
            </a:r>
            <a:endParaRPr lang="en-PK" dirty="0"/>
          </a:p>
        </p:txBody>
      </p:sp>
      <p:sp>
        <p:nvSpPr>
          <p:cNvPr id="5" name="Rectangle 1">
            <a:extLst>
              <a:ext uri="{FF2B5EF4-FFF2-40B4-BE49-F238E27FC236}">
                <a16:creationId xmlns:a16="http://schemas.microsoft.com/office/drawing/2014/main" id="{2A76EE62-6434-D9B9-CE38-6628CE48D422}"/>
              </a:ext>
            </a:extLst>
          </p:cNvPr>
          <p:cNvSpPr>
            <a:spLocks noGrp="1" noChangeArrowheads="1"/>
          </p:cNvSpPr>
          <p:nvPr>
            <p:ph type="subTitle" idx="1"/>
          </p:nvPr>
        </p:nvSpPr>
        <p:spPr bwMode="auto">
          <a:xfrm>
            <a:off x="365760" y="4873752"/>
            <a:ext cx="4206240" cy="138074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rmAutofit/>
          </a:bodyPr>
          <a:lstStyle/>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sz="1100" b="0" i="0" u="none" strike="noStrike" cap="none" normalizeH="0" baseline="0" dirty="0">
                <a:ln>
                  <a:noFill/>
                </a:ln>
                <a:effectLst/>
              </a:rPr>
              <a:t>Evidence: secure early attachments predict later resilience (Anwar et al., 2022)</a:t>
            </a:r>
          </a:p>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sz="1100" b="0" i="0" u="none" strike="noStrike" cap="none" normalizeH="0" baseline="0" dirty="0">
                <a:ln>
                  <a:noFill/>
                </a:ln>
                <a:effectLst/>
              </a:rPr>
              <a:t>Provides framework for practical nursery interventions</a:t>
            </a:r>
          </a:p>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sz="1100" b="0" i="0" u="none" strike="noStrike" cap="none" normalizeH="0" baseline="0" dirty="0">
                <a:ln>
                  <a:noFill/>
                </a:ln>
                <a:effectLst/>
              </a:rPr>
              <a:t>Emphasises importance of consistent caregiving and routines</a:t>
            </a:r>
          </a:p>
          <a:p>
            <a:pPr marL="0" marR="0" lvl="0" indent="0" defTabSz="914400" rtl="0" eaLnBrk="0" fontAlgn="base" latinLnBrk="0" hangingPunct="0">
              <a:lnSpc>
                <a:spcPct val="110000"/>
              </a:lnSpc>
              <a:spcBef>
                <a:spcPct val="0"/>
              </a:spcBef>
              <a:spcAft>
                <a:spcPts val="600"/>
              </a:spcAft>
              <a:buClrTx/>
              <a:buSzTx/>
              <a:buFontTx/>
              <a:buChar char="•"/>
              <a:tabLst/>
            </a:pPr>
            <a:r>
              <a:rPr kumimoji="0" lang="en-PK" altLang="en-PK" sz="1100" b="0" i="0" u="none" strike="noStrike" cap="none" normalizeH="0" baseline="0" dirty="0">
                <a:ln>
                  <a:noFill/>
                </a:ln>
                <a:effectLst/>
              </a:rPr>
              <a:t>Strong foundation in developmental psychology research</a:t>
            </a:r>
          </a:p>
        </p:txBody>
      </p:sp>
      <p:pic>
        <p:nvPicPr>
          <p:cNvPr id="7" name="Picture Placeholder 6" descr="A graph of a number of individuals&#10;&#10;AI-generated content may be incorrect.">
            <a:extLst>
              <a:ext uri="{FF2B5EF4-FFF2-40B4-BE49-F238E27FC236}">
                <a16:creationId xmlns:a16="http://schemas.microsoft.com/office/drawing/2014/main" id="{AF42771A-9CBF-64E0-8F77-6AC855969D1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266" r="21266"/>
          <a:stretch/>
        </p:blipFill>
        <p:spPr>
          <a:xfrm>
            <a:off x="6319856" y="570835"/>
            <a:ext cx="4810457" cy="5001482"/>
          </a:xfrm>
          <a:noFill/>
        </p:spPr>
      </p:pic>
    </p:spTree>
    <p:extLst>
      <p:ext uri="{BB962C8B-B14F-4D97-AF65-F5344CB8AC3E}">
        <p14:creationId xmlns:p14="http://schemas.microsoft.com/office/powerpoint/2010/main" val="2062197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013E9-4054-9B99-F916-70283AB1A466}"/>
              </a:ext>
            </a:extLst>
          </p:cNvPr>
          <p:cNvSpPr>
            <a:spLocks noGrp="1"/>
          </p:cNvSpPr>
          <p:nvPr>
            <p:ph type="title"/>
          </p:nvPr>
        </p:nvSpPr>
        <p:spPr>
          <a:xfrm>
            <a:off x="614677" y="877456"/>
            <a:ext cx="4142232" cy="4940661"/>
          </a:xfrm>
        </p:spPr>
        <p:txBody>
          <a:bodyPr anchor="t">
            <a:normAutofit/>
          </a:bodyPr>
          <a:lstStyle/>
          <a:p>
            <a:r>
              <a:rPr lang="en-US" dirty="0"/>
              <a:t>Limitations &amp; Comparison</a:t>
            </a:r>
            <a:endParaRPr lang="en-PK" dirty="0"/>
          </a:p>
        </p:txBody>
      </p:sp>
      <p:graphicFrame>
        <p:nvGraphicFramePr>
          <p:cNvPr id="7" name="Rectangle 1">
            <a:extLst>
              <a:ext uri="{FF2B5EF4-FFF2-40B4-BE49-F238E27FC236}">
                <a16:creationId xmlns:a16="http://schemas.microsoft.com/office/drawing/2014/main" id="{254F8DB0-E701-BFA7-F9EA-BAD30858446B}"/>
              </a:ext>
            </a:extLst>
          </p:cNvPr>
          <p:cNvGraphicFramePr>
            <a:graphicFrameLocks noGrp="1"/>
          </p:cNvGraphicFramePr>
          <p:nvPr>
            <p:ph sz="quarter" idx="13"/>
            <p:extLst>
              <p:ext uri="{D42A27DB-BD31-4B8C-83A1-F6EECF244321}">
                <p14:modId xmlns:p14="http://schemas.microsoft.com/office/powerpoint/2010/main" val="1545808200"/>
              </p:ext>
            </p:extLst>
          </p:nvPr>
        </p:nvGraphicFramePr>
        <p:xfrm>
          <a:off x="5522913" y="877456"/>
          <a:ext cx="6159500" cy="53908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3665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493D9-757E-02E4-AC60-6A77A5D45D53}"/>
              </a:ext>
            </a:extLst>
          </p:cNvPr>
          <p:cNvSpPr>
            <a:spLocks noGrp="1"/>
          </p:cNvSpPr>
          <p:nvPr>
            <p:ph type="title"/>
          </p:nvPr>
        </p:nvSpPr>
        <p:spPr>
          <a:xfrm>
            <a:off x="614678" y="550217"/>
            <a:ext cx="3657603" cy="1453896"/>
          </a:xfrm>
        </p:spPr>
        <p:txBody>
          <a:bodyPr anchor="t">
            <a:normAutofit/>
          </a:bodyPr>
          <a:lstStyle/>
          <a:p>
            <a:r>
              <a:rPr lang="en-US" dirty="0"/>
              <a:t>Conclusion</a:t>
            </a:r>
            <a:endParaRPr lang="en-PK" dirty="0"/>
          </a:p>
        </p:txBody>
      </p:sp>
      <p:pic>
        <p:nvPicPr>
          <p:cNvPr id="9" name="Picture Placeholder 8" descr="Advertising with solid fill">
            <a:extLst>
              <a:ext uri="{FF2B5EF4-FFF2-40B4-BE49-F238E27FC236}">
                <a16:creationId xmlns:a16="http://schemas.microsoft.com/office/drawing/2014/main" id="{BB863557-6D65-9FD6-43C3-B14C602E7474}"/>
              </a:ext>
            </a:extLst>
          </p:cNvPr>
          <p:cNvPicPr>
            <a:picLocks noGrp="1" noChangeAspect="1"/>
          </p:cNvPicPr>
          <p:nvPr>
            <p:ph type="pic" sz="quarter" idx="13"/>
          </p:nvPr>
        </p:nvPicPr>
        <p:blipFill>
          <a:blip r:embed="rId3">
            <a:extLst>
              <a:ext uri="{96DAC541-7B7A-43D3-8B79-37D633B846F1}">
                <asvg:svgBlip xmlns:asvg="http://schemas.microsoft.com/office/drawing/2016/SVG/main" r:embed="rId4"/>
              </a:ext>
            </a:extLst>
          </a:blip>
          <a:srcRect l="6834" r="6834"/>
          <a:stretch>
            <a:fillRect/>
          </a:stretch>
        </p:blipFill>
        <p:spPr>
          <a:xfrm>
            <a:off x="731838" y="2295525"/>
            <a:ext cx="3489325" cy="4041775"/>
          </a:xfrm>
        </p:spPr>
      </p:pic>
      <p:sp>
        <p:nvSpPr>
          <p:cNvPr id="5" name="Rectangle 1">
            <a:extLst>
              <a:ext uri="{FF2B5EF4-FFF2-40B4-BE49-F238E27FC236}">
                <a16:creationId xmlns:a16="http://schemas.microsoft.com/office/drawing/2014/main" id="{FBD7D89B-A53D-58C7-D18E-00B4DD650837}"/>
              </a:ext>
            </a:extLst>
          </p:cNvPr>
          <p:cNvSpPr>
            <a:spLocks noGrp="1" noChangeArrowheads="1"/>
          </p:cNvSpPr>
          <p:nvPr>
            <p:ph sz="quarter" idx="14"/>
          </p:nvPr>
        </p:nvSpPr>
        <p:spPr bwMode="auto">
          <a:xfrm>
            <a:off x="5016500" y="549275"/>
            <a:ext cx="6561138" cy="575945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Amira’s anxiety, speech delay, and group difficulties explained by Attachment Theory</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Consistent emotional support and structured nursery routines recommended</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Secure attachment fosters confidence, speech, and social skills</a:t>
            </a:r>
          </a:p>
          <a:p>
            <a:pPr marL="0" marR="0" lvl="0" indent="0" defTabSz="914400" rtl="0" eaLnBrk="0" fontAlgn="base" latinLnBrk="0" hangingPunct="0">
              <a:spcBef>
                <a:spcPct val="0"/>
              </a:spcBef>
              <a:spcAft>
                <a:spcPts val="600"/>
              </a:spcAft>
              <a:buClrTx/>
              <a:buSzTx/>
              <a:buFontTx/>
              <a:buChar char="•"/>
              <a:tabLst/>
            </a:pPr>
            <a:r>
              <a:rPr kumimoji="0" lang="en-PK" altLang="en-PK" b="0" i="0" u="none" strike="noStrike" cap="none" normalizeH="0" baseline="0">
                <a:ln>
                  <a:noFill/>
                </a:ln>
                <a:effectLst/>
              </a:rPr>
              <a:t>Theory useful, but integration with cognitive and social learning needed</a:t>
            </a:r>
          </a:p>
        </p:txBody>
      </p:sp>
    </p:spTree>
    <p:extLst>
      <p:ext uri="{BB962C8B-B14F-4D97-AF65-F5344CB8AC3E}">
        <p14:creationId xmlns:p14="http://schemas.microsoft.com/office/powerpoint/2010/main" val="2725613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D525C-F497-2D77-BCF2-7F57EE3AE554}"/>
              </a:ext>
            </a:extLst>
          </p:cNvPr>
          <p:cNvSpPr>
            <a:spLocks noGrp="1"/>
          </p:cNvSpPr>
          <p:nvPr>
            <p:ph type="title"/>
          </p:nvPr>
        </p:nvSpPr>
        <p:spPr/>
        <p:txBody>
          <a:bodyPr/>
          <a:lstStyle/>
          <a:p>
            <a:r>
              <a:rPr lang="en-US" dirty="0"/>
              <a:t>References </a:t>
            </a:r>
            <a:endParaRPr lang="en-PK" dirty="0"/>
          </a:p>
        </p:txBody>
      </p:sp>
      <p:sp>
        <p:nvSpPr>
          <p:cNvPr id="4" name="Content Placeholder 3">
            <a:extLst>
              <a:ext uri="{FF2B5EF4-FFF2-40B4-BE49-F238E27FC236}">
                <a16:creationId xmlns:a16="http://schemas.microsoft.com/office/drawing/2014/main" id="{DE2A3C16-7FF9-EA53-7961-5A5ACE12CA33}"/>
              </a:ext>
            </a:extLst>
          </p:cNvPr>
          <p:cNvSpPr>
            <a:spLocks noGrp="1"/>
          </p:cNvSpPr>
          <p:nvPr>
            <p:ph sz="quarter" idx="14"/>
          </p:nvPr>
        </p:nvSpPr>
        <p:spPr>
          <a:xfrm>
            <a:off x="3977640" y="391886"/>
            <a:ext cx="7772400" cy="6283234"/>
          </a:xfrm>
        </p:spPr>
        <p:txBody>
          <a:bodyPr>
            <a:normAutofit fontScale="55000" lnSpcReduction="20000"/>
          </a:bodyPr>
          <a:lstStyle/>
          <a:p>
            <a:r>
              <a:rPr lang="en-US" u="sng" dirty="0"/>
              <a:t>Anwar, C., </a:t>
            </a:r>
            <a:r>
              <a:rPr lang="en-US" u="sng" dirty="0" err="1"/>
              <a:t>Rochmawati</a:t>
            </a:r>
            <a:r>
              <a:rPr lang="en-US" u="sng" dirty="0"/>
              <a:t>, N. and Aini, D.K., 2022. </a:t>
            </a:r>
            <a:r>
              <a:rPr lang="en-US" dirty="0"/>
              <a:t>Self-Esteem and social support are needed to increase the resilience of student's mothers. </a:t>
            </a:r>
            <a:r>
              <a:rPr lang="en-US" i="1" dirty="0" err="1"/>
              <a:t>Sawwa</a:t>
            </a:r>
            <a:r>
              <a:rPr lang="en-US" i="1" dirty="0"/>
              <a:t>: </a:t>
            </a:r>
            <a:r>
              <a:rPr lang="en-US" i="1" dirty="0" err="1"/>
              <a:t>Jurnal</a:t>
            </a:r>
            <a:r>
              <a:rPr lang="en-US" i="1" dirty="0"/>
              <a:t> Studi Gender</a:t>
            </a:r>
            <a:r>
              <a:rPr lang="en-US" dirty="0"/>
              <a:t>, </a:t>
            </a:r>
            <a:r>
              <a:rPr lang="en-US" i="1" dirty="0"/>
              <a:t>17</a:t>
            </a:r>
            <a:r>
              <a:rPr lang="en-US" dirty="0"/>
              <a:t>(1), pp.77-96. </a:t>
            </a:r>
            <a:r>
              <a:rPr lang="en-US" u="sng" dirty="0">
                <a:hlinkClick r:id="rId2"/>
              </a:rPr>
              <a:t>https://journal.walisongo.ac.id/index.php/sawwa/article/view/10509</a:t>
            </a:r>
            <a:r>
              <a:rPr lang="en-US" dirty="0"/>
              <a:t> </a:t>
            </a:r>
            <a:endParaRPr lang="en-PK" dirty="0"/>
          </a:p>
          <a:p>
            <a:r>
              <a:rPr lang="en-US" u="sng" dirty="0"/>
              <a:t>Azmi, B., 2023</a:t>
            </a:r>
            <a:r>
              <a:rPr lang="en-US" dirty="0"/>
              <a:t>. Fostering effective alphabet instruction techniques for nursery level kids: a scenario of Greenwoods School. </a:t>
            </a:r>
            <a:r>
              <a:rPr lang="en-US" u="sng" dirty="0">
                <a:hlinkClick r:id="rId3"/>
              </a:rPr>
              <a:t>https://dspace.bracu.ac.bd:8443/xmlui/bitstream/handle/10361/25328/19103024_ENH.pdf?sequence=1</a:t>
            </a:r>
            <a:endParaRPr lang="en-PK" dirty="0"/>
          </a:p>
          <a:p>
            <a:r>
              <a:rPr lang="en-US" u="sng" dirty="0" err="1"/>
              <a:t>Bleidorn</a:t>
            </a:r>
            <a:r>
              <a:rPr lang="en-US" u="sng" dirty="0"/>
              <a:t>, W., 2024</a:t>
            </a:r>
            <a:r>
              <a:rPr lang="en-US" dirty="0"/>
              <a:t>. Toward a theory of lifespan personality trait development. </a:t>
            </a:r>
            <a:r>
              <a:rPr lang="en-US" i="1" dirty="0"/>
              <a:t>Annual Review of Developmental Psychology</a:t>
            </a:r>
            <a:r>
              <a:rPr lang="en-US" dirty="0"/>
              <a:t>, </a:t>
            </a:r>
            <a:r>
              <a:rPr lang="en-US" i="1" dirty="0"/>
              <a:t>6</a:t>
            </a:r>
            <a:r>
              <a:rPr lang="en-US" dirty="0"/>
              <a:t>. </a:t>
            </a:r>
            <a:r>
              <a:rPr lang="en-US" u="sng" dirty="0">
                <a:hlinkClick r:id="rId4"/>
              </a:rPr>
              <a:t>https://www.annualreviews.org/content/journals/10.1146/annurev-devpsych-010923-101709</a:t>
            </a:r>
            <a:r>
              <a:rPr lang="en-US" dirty="0"/>
              <a:t> </a:t>
            </a:r>
            <a:endParaRPr lang="en-PK" dirty="0"/>
          </a:p>
          <a:p>
            <a:r>
              <a:rPr lang="en-US" u="sng" dirty="0"/>
              <a:t>Cheetham, M., El-Zerbi, C., </a:t>
            </a:r>
            <a:r>
              <a:rPr lang="en-US" u="sng" dirty="0" err="1"/>
              <a:t>Bidmead</a:t>
            </a:r>
            <a:r>
              <a:rPr lang="en-US" u="sng" dirty="0"/>
              <a:t>, E., Morris, S. and Dodd, T., 2024</a:t>
            </a:r>
            <a:r>
              <a:rPr lang="en-US" dirty="0"/>
              <a:t>. ‘You can see when your parents are struggling’: a qualitative study of children and young people’s views of Universal Credit. </a:t>
            </a:r>
            <a:r>
              <a:rPr lang="en-US" i="1" dirty="0"/>
              <a:t>Journal of Social Policy</a:t>
            </a:r>
            <a:r>
              <a:rPr lang="en-US" dirty="0"/>
              <a:t>, pp.1-21. </a:t>
            </a:r>
            <a:r>
              <a:rPr lang="en-US" u="sng" dirty="0">
                <a:hlinkClick r:id="rId5"/>
              </a:rPr>
              <a:t>https://www.cambridge.org/core/journals/journal-of-social-policy/article/you-can-see-when-your-parents-are-struggling-a-qualitative-study-of-children-and-young-peoples-views-of-universal-credit/ABECCB8D2A0278A9A2B8F43E01573545</a:t>
            </a:r>
            <a:r>
              <a:rPr lang="en-US" dirty="0"/>
              <a:t> </a:t>
            </a:r>
            <a:endParaRPr lang="en-PK" dirty="0"/>
          </a:p>
          <a:p>
            <a:r>
              <a:rPr lang="en-US" u="sng" dirty="0"/>
              <a:t>Kaizar, V.O. and </a:t>
            </a:r>
            <a:r>
              <a:rPr lang="en-US" u="sng" dirty="0" err="1"/>
              <a:t>Alordiah</a:t>
            </a:r>
            <a:r>
              <a:rPr lang="en-US" u="sng" dirty="0"/>
              <a:t>, C.O., 2023</a:t>
            </a:r>
            <a:r>
              <a:rPr lang="en-US" dirty="0"/>
              <a:t>. Understanding the role of play in promoting cognitive, social, and emotional development in school children: implications for counsellors and evaluators. </a:t>
            </a:r>
            <a:r>
              <a:rPr lang="en-US" i="1" dirty="0"/>
              <a:t>University of Delta Journal of Contemporary Studies in Education</a:t>
            </a:r>
            <a:r>
              <a:rPr lang="en-US" dirty="0"/>
              <a:t>, </a:t>
            </a:r>
            <a:r>
              <a:rPr lang="en-US" i="1" dirty="0"/>
              <a:t>2</a:t>
            </a:r>
            <a:r>
              <a:rPr lang="en-US" dirty="0"/>
              <a:t>(1), pp.138-52. </a:t>
            </a:r>
            <a:r>
              <a:rPr lang="en-US" u="sng" dirty="0">
                <a:hlinkClick r:id="rId6"/>
              </a:rPr>
              <a:t>https://www.researchgate.net/profile/Caroline-Alordiah/publication/374419878_UNDERSTANDING_THE_ROLE_OF_PLAY_IN_PROMOTING_COGNITIVE_SOCIAL_AND_EMOTIONAL_DEVELOPMENT_IN_SCHOOL_CHILDREN_IMPLICATIONS_FOR_COUNSELLORS_AND_EVALUATORS/links/651d2073b0df2f20a20e928c/UNDERSTANDING-THE-ROLE-OF-PLAY-IN-PROMOTING-COGNITIVE-SOCIAL-AND-EMOTIONAL-DEVELOPMENT-IN-SCHOOL-CHILDREN-IMPLICATIONS-FOR-COUNSELLORS-AND-EVALUATORS.pdf</a:t>
            </a:r>
            <a:r>
              <a:rPr lang="en-US" dirty="0"/>
              <a:t> </a:t>
            </a:r>
            <a:endParaRPr lang="en-PK" dirty="0"/>
          </a:p>
          <a:p>
            <a:r>
              <a:rPr lang="en-US" u="sng" dirty="0"/>
              <a:t>Keeley, B., 2021</a:t>
            </a:r>
            <a:r>
              <a:rPr lang="en-US" dirty="0"/>
              <a:t>. </a:t>
            </a:r>
            <a:r>
              <a:rPr lang="en-US" i="1" dirty="0"/>
              <a:t>The State of the World's Children 2021: On My Mind--Promoting, Protecting and Caring for Children's Mental Health</a:t>
            </a:r>
            <a:r>
              <a:rPr lang="en-US" dirty="0"/>
              <a:t>. UNICEF. 3 United Nations Plaza, New York, NY 10017. </a:t>
            </a:r>
            <a:r>
              <a:rPr lang="en-US" u="sng" dirty="0">
                <a:hlinkClick r:id="rId7"/>
              </a:rPr>
              <a:t>https://eric.ed.gov/?id=ED615261</a:t>
            </a:r>
            <a:r>
              <a:rPr lang="en-US" dirty="0"/>
              <a:t> </a:t>
            </a:r>
            <a:endParaRPr lang="en-PK" dirty="0"/>
          </a:p>
          <a:p>
            <a:r>
              <a:rPr lang="en-US" u="sng" dirty="0"/>
              <a:t>Mikuska, E., 2021</a:t>
            </a:r>
            <a:r>
              <a:rPr lang="en-US" dirty="0"/>
              <a:t>. </a:t>
            </a:r>
            <a:r>
              <a:rPr lang="en-US" i="1" dirty="0"/>
              <a:t>Nursery workers' narratives: what makes </a:t>
            </a:r>
            <a:r>
              <a:rPr lang="en-US" i="1" dirty="0" err="1"/>
              <a:t>a'good'nursery</a:t>
            </a:r>
            <a:r>
              <a:rPr lang="en-US" i="1" dirty="0"/>
              <a:t> worker?</a:t>
            </a:r>
            <a:r>
              <a:rPr lang="en-US" dirty="0"/>
              <a:t> (Doctoral dissertation, London Metropolitan University). </a:t>
            </a:r>
            <a:r>
              <a:rPr lang="en-US" u="sng" dirty="0">
                <a:hlinkClick r:id="rId8"/>
              </a:rPr>
              <a:t>https://repository.londonmet.ac.uk/id/eprint/6893</a:t>
            </a:r>
            <a:r>
              <a:rPr lang="en-US" dirty="0"/>
              <a:t>  </a:t>
            </a:r>
            <a:endParaRPr lang="en-PK" dirty="0"/>
          </a:p>
          <a:p>
            <a:r>
              <a:rPr lang="en-US" u="sng" dirty="0"/>
              <a:t>Nishad, A., Vaidya, H., Shah, K., Patel, K. and Goel, M., 2024</a:t>
            </a:r>
            <a:r>
              <a:rPr lang="en-US" dirty="0"/>
              <a:t>. Factors Influencing Development of Self-Concept in Infants: A Systematic Review. </a:t>
            </a:r>
            <a:r>
              <a:rPr lang="en-US" i="1" dirty="0"/>
              <a:t>Theory and Practice in Child Development</a:t>
            </a:r>
            <a:r>
              <a:rPr lang="en-US" dirty="0"/>
              <a:t>, </a:t>
            </a:r>
            <a:r>
              <a:rPr lang="en-US" i="1" dirty="0"/>
              <a:t>4</a:t>
            </a:r>
            <a:r>
              <a:rPr lang="en-US" dirty="0"/>
              <a:t>(2), pp.18-46. </a:t>
            </a:r>
            <a:r>
              <a:rPr lang="en-US" u="sng" dirty="0">
                <a:hlinkClick r:id="rId9"/>
              </a:rPr>
              <a:t>https://mail.tpicd.org/index.php/tpicd/article/view/83</a:t>
            </a:r>
            <a:r>
              <a:rPr lang="en-US" dirty="0"/>
              <a:t> </a:t>
            </a:r>
            <a:endParaRPr lang="en-PK" dirty="0"/>
          </a:p>
          <a:p>
            <a:r>
              <a:rPr lang="en-US" u="sng" dirty="0"/>
              <a:t>Sugimura, K., </a:t>
            </a:r>
            <a:r>
              <a:rPr lang="en-US" u="sng" dirty="0" err="1"/>
              <a:t>Gmelin</a:t>
            </a:r>
            <a:r>
              <a:rPr lang="en-US" u="sng" dirty="0"/>
              <a:t>, J.O.H., van der Gaag, M.A. and Kunnen, E.S., 2022</a:t>
            </a:r>
            <a:r>
              <a:rPr lang="en-US" dirty="0"/>
              <a:t>. Exploring exploration: Identity exploration in real-time interactions among peers. </a:t>
            </a:r>
            <a:r>
              <a:rPr lang="en-US" i="1" dirty="0"/>
              <a:t>Identity</a:t>
            </a:r>
            <a:r>
              <a:rPr lang="en-US" dirty="0"/>
              <a:t>, </a:t>
            </a:r>
            <a:r>
              <a:rPr lang="en-US" i="1" dirty="0"/>
              <a:t>22</a:t>
            </a:r>
            <a:r>
              <a:rPr lang="en-US" dirty="0"/>
              <a:t>(1), pp.17-34. </a:t>
            </a:r>
            <a:r>
              <a:rPr lang="en-US" u="sng" dirty="0">
                <a:hlinkClick r:id="rId10"/>
              </a:rPr>
              <a:t>https://www.tandfonline.com/doi/abs/10.1080/15283488.2021.1947819</a:t>
            </a:r>
            <a:r>
              <a:rPr lang="en-US" dirty="0"/>
              <a:t> </a:t>
            </a:r>
            <a:endParaRPr lang="en-PK" dirty="0"/>
          </a:p>
          <a:p>
            <a:endParaRPr lang="en-PK" dirty="0"/>
          </a:p>
        </p:txBody>
      </p:sp>
    </p:spTree>
    <p:extLst>
      <p:ext uri="{BB962C8B-B14F-4D97-AF65-F5344CB8AC3E}">
        <p14:creationId xmlns:p14="http://schemas.microsoft.com/office/powerpoint/2010/main" val="160329794"/>
      </p:ext>
    </p:extLst>
  </p:cSld>
  <p:clrMapOvr>
    <a:masterClrMapping/>
  </p:clrMapOvr>
</p:sld>
</file>

<file path=ppt/theme/theme1.xml><?xml version="1.0" encoding="utf-8"?>
<a:theme xmlns:a="http://schemas.openxmlformats.org/drawingml/2006/main" name="Helena">
  <a:themeElements>
    <a:clrScheme name="Helen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lena" id="{83D43F4A-02D5-42AD-9542-27487597C212}" vid="{14154C61-C2E2-42F2-9833-4EC39495D4C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2407</Words>
  <Application>Microsoft Office PowerPoint</Application>
  <PresentationFormat>Widescreen</PresentationFormat>
  <Paragraphs>96</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Neue Haas Grotesk Text Pro</vt:lpstr>
      <vt:lpstr>Wingdings</vt:lpstr>
      <vt:lpstr>Helena</vt:lpstr>
      <vt:lpstr>Applying Bowlby’s Attachment Theory to Early Childhood Development</vt:lpstr>
      <vt:lpstr>Introduction</vt:lpstr>
      <vt:lpstr>Nature vs Nurture (Background)</vt:lpstr>
      <vt:lpstr>Chosen Theory Overview</vt:lpstr>
      <vt:lpstr>Key Principles of the Theory</vt:lpstr>
      <vt:lpstr>Application to Amira</vt:lpstr>
      <vt:lpstr>Amira in Nursery Context</vt:lpstr>
      <vt:lpstr>Strategies and Interventions</vt:lpstr>
      <vt:lpstr>Wider Influences (Nature &amp; Nurture)</vt:lpstr>
      <vt:lpstr>Strengths of the Theory</vt:lpstr>
      <vt:lpstr>Limitations &amp; Comparison</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Lenovo</dc:creator>
  <cp:lastModifiedBy>sultan jadevji</cp:lastModifiedBy>
  <cp:revision>1</cp:revision>
  <dcterms:created xsi:type="dcterms:W3CDTF">2025-10-01T10:47:24Z</dcterms:created>
  <dcterms:modified xsi:type="dcterms:W3CDTF">2025-10-11T21:50:16Z</dcterms:modified>
</cp:coreProperties>
</file>