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71" r:id="rId14"/>
    <p:sldId id="270" r:id="rId15"/>
    <p:sldId id="269" r:id="rId16"/>
    <p:sldId id="268" r:id="rId17"/>
    <p:sldId id="275" r:id="rId18"/>
    <p:sldId id="274" r:id="rId19"/>
    <p:sldId id="276" r:id="rId20"/>
    <p:sldId id="273" r:id="rId21"/>
    <p:sldId id="272" r:id="rId22"/>
    <p:sldId id="277" r:id="rId23"/>
    <p:sldId id="284" r:id="rId24"/>
    <p:sldId id="285" r:id="rId25"/>
    <p:sldId id="280" r:id="rId26"/>
    <p:sldId id="278" r:id="rId27"/>
    <p:sldId id="279" r:id="rId28"/>
    <p:sldId id="281" r:id="rId29"/>
    <p:sldId id="282" r:id="rId30"/>
    <p:sldId id="283"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2927684A-D22C-4FBB-B107-60C600532DA1}" type="datetimeFigureOut">
              <a:rPr lang="en-GB" smtClean="0"/>
              <a:t>15/10/2019</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3875007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27684A-D22C-4FBB-B107-60C600532DA1}"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1692106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927684A-D22C-4FBB-B107-60C600532DA1}"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4151325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927684A-D22C-4FBB-B107-60C600532DA1}"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2050578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927684A-D22C-4FBB-B107-60C600532DA1}" type="datetimeFigureOut">
              <a:rPr lang="en-GB" smtClean="0"/>
              <a:t>15/10/2019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918055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927684A-D22C-4FBB-B107-60C600532DA1}"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466452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27684A-D22C-4FBB-B107-60C600532DA1}" type="datetimeFigureOut">
              <a:rPr lang="en-GB" smtClean="0"/>
              <a:t>15/10/2019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3852580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27684A-D22C-4FBB-B107-60C600532DA1}"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1162151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27684A-D22C-4FBB-B107-60C600532DA1}"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51009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27684A-D22C-4FBB-B107-60C600532DA1}"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1275581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27684A-D22C-4FBB-B107-60C600532DA1}"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1719408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27684A-D22C-4FBB-B107-60C600532DA1}"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85F9D-83C6-4847-887A-C3555CE80EA0}"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68248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927684A-D22C-4FBB-B107-60C600532DA1}"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39128275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27684A-D22C-4FBB-B107-60C600532DA1}"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2657432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927684A-D22C-4FBB-B107-60C600532DA1}"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137457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27684A-D22C-4FBB-B107-60C600532DA1}"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1622571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927684A-D22C-4FBB-B107-60C600532DA1}"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685F9D-83C6-4847-887A-C3555CE80EA0}" type="slidenum">
              <a:rPr lang="en-GB" smtClean="0"/>
              <a:t>‹#›</a:t>
            </a:fld>
            <a:endParaRPr lang="en-GB"/>
          </a:p>
        </p:txBody>
      </p:sp>
    </p:spTree>
    <p:extLst>
      <p:ext uri="{BB962C8B-B14F-4D97-AF65-F5344CB8AC3E}">
        <p14:creationId xmlns:p14="http://schemas.microsoft.com/office/powerpoint/2010/main" val="1398905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927684A-D22C-4FBB-B107-60C600532DA1}" type="datetimeFigureOut">
              <a:rPr lang="en-GB" smtClean="0"/>
              <a:t>15/10/2019</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A685F9D-83C6-4847-887A-C3555CE80EA0}" type="slidenum">
              <a:rPr lang="en-GB" smtClean="0"/>
              <a:t>‹#›</a:t>
            </a:fld>
            <a:endParaRPr lang="en-GB"/>
          </a:p>
        </p:txBody>
      </p:sp>
    </p:spTree>
    <p:extLst>
      <p:ext uri="{BB962C8B-B14F-4D97-AF65-F5344CB8AC3E}">
        <p14:creationId xmlns:p14="http://schemas.microsoft.com/office/powerpoint/2010/main" val="106272659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ccessdata.com/" TargetMode="External"/><Relationship Id="rId2" Type="http://schemas.openxmlformats.org/officeDocument/2006/relationships/hyperlink" Target="https://www.tracip.fr/cryptographie-dechiffrement/distributed-network-attack.html" TargetMode="External"/><Relationship Id="rId1" Type="http://schemas.openxmlformats.org/officeDocument/2006/relationships/slideLayout" Target="../slideLayouts/slideLayout2.xml"/><Relationship Id="rId5" Type="http://schemas.openxmlformats.org/officeDocument/2006/relationships/hyperlink" Target="https://www.comparitech.com/blog/information-security/rsa-encryption/" TargetMode="External"/><Relationship Id="rId4" Type="http://schemas.openxmlformats.org/officeDocument/2006/relationships/hyperlink" Target="https://hakin9.org/detecting-and-exploiting-the-openssl-heartbleed-vulnerability/"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43D4D-91AE-4807-A16E-8E90D7D4F2F7}"/>
              </a:ext>
            </a:extLst>
          </p:cNvPr>
          <p:cNvSpPr>
            <a:spLocks noGrp="1"/>
          </p:cNvSpPr>
          <p:nvPr>
            <p:ph type="ctrTitle"/>
          </p:nvPr>
        </p:nvSpPr>
        <p:spPr/>
        <p:txBody>
          <a:bodyPr>
            <a:normAutofit fontScale="90000"/>
          </a:bodyPr>
          <a:lstStyle/>
          <a:p>
            <a:pPr algn="ctr"/>
            <a:r>
              <a:rPr lang="en-GB" sz="4000" b="1" dirty="0"/>
              <a:t>How can we mine cryptocurrency using available computing capacity in the dark web/deep web by Distributed Network Attack (DNA)?</a:t>
            </a:r>
            <a:br>
              <a:rPr lang="en-GB" dirty="0"/>
            </a:br>
            <a:endParaRPr lang="en-GB" dirty="0"/>
          </a:p>
        </p:txBody>
      </p:sp>
      <p:sp>
        <p:nvSpPr>
          <p:cNvPr id="3" name="Subtitle 2">
            <a:extLst>
              <a:ext uri="{FF2B5EF4-FFF2-40B4-BE49-F238E27FC236}">
                <a16:creationId xmlns:a16="http://schemas.microsoft.com/office/drawing/2014/main" id="{59CA792E-FE41-4B44-AFAC-B45E0060CBC8}"/>
              </a:ext>
            </a:extLst>
          </p:cNvPr>
          <p:cNvSpPr>
            <a:spLocks noGrp="1"/>
          </p:cNvSpPr>
          <p:nvPr>
            <p:ph type="subTitle" idx="1"/>
          </p:nvPr>
        </p:nvSpPr>
        <p:spPr/>
        <p:txBody>
          <a:bodyPr/>
          <a:lstStyle/>
          <a:p>
            <a:pPr algn="ctr">
              <a:spcBef>
                <a:spcPts val="600"/>
              </a:spcBef>
            </a:pPr>
            <a:r>
              <a:rPr lang="en-GB" cap="none" dirty="0">
                <a:solidFill>
                  <a:schemeClr val="tx1"/>
                </a:solidFill>
              </a:rPr>
              <a:t>Jordan Phillips</a:t>
            </a:r>
          </a:p>
          <a:p>
            <a:pPr algn="ctr">
              <a:spcBef>
                <a:spcPts val="600"/>
              </a:spcBef>
            </a:pPr>
            <a:r>
              <a:rPr lang="en-GB" cap="none" dirty="0">
                <a:solidFill>
                  <a:schemeClr val="tx1"/>
                </a:solidFill>
              </a:rPr>
              <a:t>P147607</a:t>
            </a:r>
          </a:p>
          <a:p>
            <a:pPr algn="ctr">
              <a:spcBef>
                <a:spcPts val="600"/>
              </a:spcBef>
            </a:pPr>
            <a:r>
              <a:rPr lang="en-GB" cap="none" dirty="0">
                <a:solidFill>
                  <a:schemeClr val="tx1"/>
                </a:solidFill>
              </a:rPr>
              <a:t>MSc Computer Networks and Security</a:t>
            </a:r>
          </a:p>
          <a:p>
            <a:pPr algn="ctr"/>
            <a:endParaRPr lang="en-GB" dirty="0"/>
          </a:p>
        </p:txBody>
      </p:sp>
    </p:spTree>
    <p:extLst>
      <p:ext uri="{BB962C8B-B14F-4D97-AF65-F5344CB8AC3E}">
        <p14:creationId xmlns:p14="http://schemas.microsoft.com/office/powerpoint/2010/main" val="1732578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1413" y="-183586"/>
            <a:ext cx="9905998" cy="1478570"/>
          </a:xfrm>
        </p:spPr>
        <p:txBody>
          <a:bodyPr/>
          <a:lstStyle/>
          <a:p>
            <a:pPr algn="ctr"/>
            <a:r>
              <a:rPr lang="en-GB" dirty="0"/>
              <a:t>Focusing the project goal</a:t>
            </a:r>
          </a:p>
        </p:txBody>
      </p:sp>
      <p:sp>
        <p:nvSpPr>
          <p:cNvPr id="3" name="Content Placeholder 2">
            <a:extLst>
              <a:ext uri="{FF2B5EF4-FFF2-40B4-BE49-F238E27FC236}">
                <a16:creationId xmlns:a16="http://schemas.microsoft.com/office/drawing/2014/main" id="{14744E84-5773-420E-B05F-2EEF7D1276F5}"/>
              </a:ext>
            </a:extLst>
          </p:cNvPr>
          <p:cNvSpPr>
            <a:spLocks noGrp="1"/>
          </p:cNvSpPr>
          <p:nvPr>
            <p:ph idx="1"/>
          </p:nvPr>
        </p:nvSpPr>
        <p:spPr>
          <a:xfrm>
            <a:off x="1141412" y="1294984"/>
            <a:ext cx="9905999" cy="5330406"/>
          </a:xfrm>
        </p:spPr>
        <p:txBody>
          <a:bodyPr>
            <a:normAutofit/>
          </a:bodyPr>
          <a:lstStyle/>
          <a:p>
            <a:r>
              <a:rPr lang="en-GB" dirty="0"/>
              <a:t>Project work is time restricted.</a:t>
            </a:r>
          </a:p>
          <a:p>
            <a:r>
              <a:rPr lang="en-GB" dirty="0"/>
              <a:t>The original question provided a great opportunity for research into fields of network and cybersecurity.</a:t>
            </a:r>
          </a:p>
          <a:p>
            <a:r>
              <a:rPr lang="en-GB" dirty="0"/>
              <a:t>Three main fields were identified in relation to this project.</a:t>
            </a:r>
          </a:p>
          <a:p>
            <a:r>
              <a:rPr lang="en-GB" dirty="0"/>
              <a:t>Each field contains a large volume of work and literature to analyse.</a:t>
            </a:r>
          </a:p>
          <a:p>
            <a:r>
              <a:rPr lang="en-GB" dirty="0"/>
              <a:t>Due to project time constraints and the magnitude of the original task, it become obvious that focusing on one field would improve the quality of work and allow for project completion within the designated time.</a:t>
            </a:r>
          </a:p>
          <a:p>
            <a:r>
              <a:rPr lang="en-GB" dirty="0"/>
              <a:t>The field chosen was based on Cryptography, Cryptanalysis and Distributed Network Attack (DNA) software.</a:t>
            </a:r>
          </a:p>
          <a:p>
            <a:endParaRPr lang="en-GB" dirty="0"/>
          </a:p>
        </p:txBody>
      </p:sp>
    </p:spTree>
    <p:extLst>
      <p:ext uri="{BB962C8B-B14F-4D97-AF65-F5344CB8AC3E}">
        <p14:creationId xmlns:p14="http://schemas.microsoft.com/office/powerpoint/2010/main" val="18608762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6F5D3-A1D3-4EC6-B9E1-5A71D625A2B4}"/>
              </a:ext>
            </a:extLst>
          </p:cNvPr>
          <p:cNvSpPr>
            <a:spLocks noGrp="1"/>
          </p:cNvSpPr>
          <p:nvPr>
            <p:ph type="title"/>
          </p:nvPr>
        </p:nvSpPr>
        <p:spPr>
          <a:xfrm>
            <a:off x="1141413" y="344906"/>
            <a:ext cx="9905998" cy="998207"/>
          </a:xfrm>
        </p:spPr>
        <p:txBody>
          <a:bodyPr/>
          <a:lstStyle/>
          <a:p>
            <a:pPr algn="ctr"/>
            <a:r>
              <a:rPr lang="en-GB" dirty="0"/>
              <a:t>Background of the project</a:t>
            </a:r>
          </a:p>
        </p:txBody>
      </p:sp>
      <p:sp>
        <p:nvSpPr>
          <p:cNvPr id="3" name="Content Placeholder 2">
            <a:extLst>
              <a:ext uri="{FF2B5EF4-FFF2-40B4-BE49-F238E27FC236}">
                <a16:creationId xmlns:a16="http://schemas.microsoft.com/office/drawing/2014/main" id="{1BAF018E-A7BC-42F8-9FED-944F0F587058}"/>
              </a:ext>
            </a:extLst>
          </p:cNvPr>
          <p:cNvSpPr>
            <a:spLocks noGrp="1"/>
          </p:cNvSpPr>
          <p:nvPr>
            <p:ph idx="1"/>
          </p:nvPr>
        </p:nvSpPr>
        <p:spPr>
          <a:xfrm>
            <a:off x="1141412" y="1319045"/>
            <a:ext cx="9905999" cy="5049671"/>
          </a:xfrm>
        </p:spPr>
        <p:txBody>
          <a:bodyPr>
            <a:normAutofit/>
          </a:bodyPr>
          <a:lstStyle/>
          <a:p>
            <a:pPr marL="0" indent="0">
              <a:buNone/>
            </a:pPr>
            <a:r>
              <a:rPr lang="en-GB" dirty="0"/>
              <a:t>Network and Internet Security are constantly expanding as new threats and countermeasures are discovered. This area provides great research and learning opportunities. Therefore, this project was developed to:</a:t>
            </a:r>
          </a:p>
          <a:p>
            <a:pPr marL="457200" indent="-457200">
              <a:buFont typeface="+mj-lt"/>
              <a:buAutoNum type="arabicPeriod"/>
            </a:pPr>
            <a:r>
              <a:rPr lang="en-GB" dirty="0"/>
              <a:t>Improve knowledge of the field of Security, such as implementations used – e.g. cryptography</a:t>
            </a:r>
          </a:p>
          <a:p>
            <a:pPr marL="457200" indent="-457200">
              <a:buFont typeface="+mj-lt"/>
              <a:buAutoNum type="arabicPeriod"/>
            </a:pPr>
            <a:r>
              <a:rPr lang="en-GB" dirty="0"/>
              <a:t>Provide greater understanding of security measures and potential threats</a:t>
            </a:r>
          </a:p>
          <a:p>
            <a:pPr marL="457200" indent="-457200">
              <a:buFont typeface="+mj-lt"/>
              <a:buAutoNum type="arabicPeriod"/>
            </a:pPr>
            <a:r>
              <a:rPr lang="en-GB" dirty="0"/>
              <a:t>Assess the functionality of security implementations and identify potential threats to these methodologies</a:t>
            </a:r>
          </a:p>
          <a:p>
            <a:pPr marL="457200" indent="-457200">
              <a:buFont typeface="+mj-lt"/>
              <a:buAutoNum type="arabicPeriod"/>
            </a:pPr>
            <a:r>
              <a:rPr lang="en-GB" dirty="0"/>
              <a:t>Future possibilities and new applications</a:t>
            </a:r>
          </a:p>
          <a:p>
            <a:endParaRPr lang="en-GB" dirty="0"/>
          </a:p>
        </p:txBody>
      </p:sp>
    </p:spTree>
    <p:extLst>
      <p:ext uri="{BB962C8B-B14F-4D97-AF65-F5344CB8AC3E}">
        <p14:creationId xmlns:p14="http://schemas.microsoft.com/office/powerpoint/2010/main" val="465893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1412" y="136357"/>
            <a:ext cx="9905998" cy="1030289"/>
          </a:xfrm>
        </p:spPr>
        <p:txBody>
          <a:bodyPr/>
          <a:lstStyle/>
          <a:p>
            <a:pPr algn="ctr"/>
            <a:r>
              <a:rPr lang="en-GB" dirty="0"/>
              <a:t>Aims and Objectives</a:t>
            </a:r>
          </a:p>
        </p:txBody>
      </p:sp>
      <p:sp>
        <p:nvSpPr>
          <p:cNvPr id="3" name="Content Placeholder 2">
            <a:extLst>
              <a:ext uri="{FF2B5EF4-FFF2-40B4-BE49-F238E27FC236}">
                <a16:creationId xmlns:a16="http://schemas.microsoft.com/office/drawing/2014/main" id="{14744E84-5773-420E-B05F-2EEF7D1276F5}"/>
              </a:ext>
            </a:extLst>
          </p:cNvPr>
          <p:cNvSpPr>
            <a:spLocks noGrp="1"/>
          </p:cNvSpPr>
          <p:nvPr>
            <p:ph idx="1"/>
          </p:nvPr>
        </p:nvSpPr>
        <p:spPr>
          <a:xfrm>
            <a:off x="1141412" y="1062373"/>
            <a:ext cx="9905999" cy="5659270"/>
          </a:xfrm>
        </p:spPr>
        <p:txBody>
          <a:bodyPr>
            <a:normAutofit fontScale="92500" lnSpcReduction="20000"/>
          </a:bodyPr>
          <a:lstStyle/>
          <a:p>
            <a:pPr marL="0" indent="0">
              <a:buNone/>
            </a:pPr>
            <a:r>
              <a:rPr lang="en-GB" dirty="0"/>
              <a:t>Aim:</a:t>
            </a:r>
          </a:p>
          <a:p>
            <a:r>
              <a:rPr lang="en-GB" dirty="0"/>
              <a:t>To analyse the effectiveness of various encryption methods by utilising cryptographic / cryptanalytic software such as Distributed Network Attack (DNA).</a:t>
            </a:r>
          </a:p>
          <a:p>
            <a:endParaRPr lang="en-GB" dirty="0"/>
          </a:p>
          <a:p>
            <a:pPr marL="0" indent="0">
              <a:buNone/>
            </a:pPr>
            <a:r>
              <a:rPr lang="en-GB" dirty="0"/>
              <a:t>Objectives</a:t>
            </a:r>
          </a:p>
          <a:p>
            <a:r>
              <a:rPr lang="en-GB" dirty="0"/>
              <a:t>Research into the fields of Cryptography and Cryptanalysis;</a:t>
            </a:r>
          </a:p>
          <a:p>
            <a:r>
              <a:rPr lang="en-GB" dirty="0"/>
              <a:t>Identify popular encryption algorithms used in order to test their security strength levels;</a:t>
            </a:r>
          </a:p>
          <a:p>
            <a:r>
              <a:rPr lang="en-GB" dirty="0"/>
              <a:t>Research into Cryptanalysis attacks and other potential vulnerabilities of chosen ciphers;</a:t>
            </a:r>
          </a:p>
          <a:p>
            <a:r>
              <a:rPr lang="en-GB" dirty="0"/>
              <a:t>Design experiments where different encryption ciphers are tested against identified attacks and vulnerabilities;</a:t>
            </a:r>
          </a:p>
          <a:p>
            <a:r>
              <a:rPr lang="en-GB" dirty="0"/>
              <a:t>Analyse results to determine efficiency of different encryption ciphers;</a:t>
            </a:r>
          </a:p>
        </p:txBody>
      </p:sp>
    </p:spTree>
    <p:extLst>
      <p:ext uri="{BB962C8B-B14F-4D97-AF65-F5344CB8AC3E}">
        <p14:creationId xmlns:p14="http://schemas.microsoft.com/office/powerpoint/2010/main" val="1696525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1413" y="201426"/>
            <a:ext cx="9905998" cy="729016"/>
          </a:xfrm>
        </p:spPr>
        <p:txBody>
          <a:bodyPr/>
          <a:lstStyle/>
          <a:p>
            <a:pPr algn="ctr"/>
            <a:r>
              <a:rPr lang="en-GB" dirty="0"/>
              <a:t>Literature Review</a:t>
            </a:r>
          </a:p>
        </p:txBody>
      </p:sp>
      <p:sp>
        <p:nvSpPr>
          <p:cNvPr id="3" name="Content Placeholder 2">
            <a:extLst>
              <a:ext uri="{FF2B5EF4-FFF2-40B4-BE49-F238E27FC236}">
                <a16:creationId xmlns:a16="http://schemas.microsoft.com/office/drawing/2014/main" id="{14744E84-5773-420E-B05F-2EEF7D1276F5}"/>
              </a:ext>
            </a:extLst>
          </p:cNvPr>
          <p:cNvSpPr>
            <a:spLocks noGrp="1"/>
          </p:cNvSpPr>
          <p:nvPr>
            <p:ph idx="1"/>
          </p:nvPr>
        </p:nvSpPr>
        <p:spPr>
          <a:xfrm>
            <a:off x="1141412" y="1094454"/>
            <a:ext cx="9905999" cy="5449826"/>
          </a:xfrm>
        </p:spPr>
        <p:txBody>
          <a:bodyPr>
            <a:normAutofit fontScale="92500" lnSpcReduction="10000"/>
          </a:bodyPr>
          <a:lstStyle/>
          <a:p>
            <a:r>
              <a:rPr lang="en-GB" dirty="0"/>
              <a:t>Network security is a field of study focused on protecting networks by preventing unauthorised groups from accessing network resources.</a:t>
            </a:r>
          </a:p>
          <a:p>
            <a:r>
              <a:rPr lang="en-GB" dirty="0"/>
              <a:t>Single methods of protection are considered bad practise. Therefore, multiple methods of protection should be employed, such as:</a:t>
            </a:r>
          </a:p>
          <a:p>
            <a:pPr lvl="1"/>
            <a:r>
              <a:rPr lang="en-GB" dirty="0"/>
              <a:t>Access Control – permit or deny users based on pre-defined criteria</a:t>
            </a:r>
          </a:p>
          <a:p>
            <a:pPr lvl="1"/>
            <a:r>
              <a:rPr lang="en-GB" dirty="0"/>
              <a:t>Anti-malware software</a:t>
            </a:r>
          </a:p>
          <a:p>
            <a:pPr lvl="1"/>
            <a:r>
              <a:rPr lang="en-GB" dirty="0"/>
              <a:t>Application security – untrusted applications are common attack vectors</a:t>
            </a:r>
          </a:p>
          <a:p>
            <a:pPr lvl="1"/>
            <a:r>
              <a:rPr lang="en-GB" dirty="0"/>
              <a:t>Firewalls</a:t>
            </a:r>
          </a:p>
          <a:p>
            <a:pPr lvl="1"/>
            <a:r>
              <a:rPr lang="en-GB" dirty="0"/>
              <a:t>Intrusion Detection – dynamic protection based on web self-defence. This method refers to protection against internal and external attacks.</a:t>
            </a:r>
          </a:p>
          <a:p>
            <a:pPr lvl="1"/>
            <a:r>
              <a:rPr lang="en-GB" dirty="0"/>
              <a:t>Wireless Security</a:t>
            </a:r>
          </a:p>
          <a:p>
            <a:pPr lvl="1"/>
            <a:r>
              <a:rPr lang="en-GB" dirty="0"/>
              <a:t>Virtual Private Networks (VPNs) – software used to facilitate secure and private communications. Traffic is encrypted and sent across standard public infrastructure.</a:t>
            </a:r>
          </a:p>
          <a:p>
            <a:pPr lvl="1"/>
            <a:r>
              <a:rPr lang="en-GB" dirty="0"/>
              <a:t>Data Loss Prevention methods – e.g. backups.</a:t>
            </a:r>
          </a:p>
        </p:txBody>
      </p:sp>
    </p:spTree>
    <p:extLst>
      <p:ext uri="{BB962C8B-B14F-4D97-AF65-F5344CB8AC3E}">
        <p14:creationId xmlns:p14="http://schemas.microsoft.com/office/powerpoint/2010/main" val="1547718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1412" y="193401"/>
            <a:ext cx="9905998" cy="873398"/>
          </a:xfrm>
        </p:spPr>
        <p:txBody>
          <a:bodyPr/>
          <a:lstStyle/>
          <a:p>
            <a:pPr algn="ctr"/>
            <a:r>
              <a:rPr lang="en-GB" dirty="0"/>
              <a:t>Literature Review Cont.</a:t>
            </a:r>
          </a:p>
        </p:txBody>
      </p:sp>
      <p:sp>
        <p:nvSpPr>
          <p:cNvPr id="3" name="Content Placeholder 2">
            <a:extLst>
              <a:ext uri="{FF2B5EF4-FFF2-40B4-BE49-F238E27FC236}">
                <a16:creationId xmlns:a16="http://schemas.microsoft.com/office/drawing/2014/main" id="{14744E84-5773-420E-B05F-2EEF7D1276F5}"/>
              </a:ext>
            </a:extLst>
          </p:cNvPr>
          <p:cNvSpPr>
            <a:spLocks noGrp="1"/>
          </p:cNvSpPr>
          <p:nvPr>
            <p:ph idx="1"/>
          </p:nvPr>
        </p:nvSpPr>
        <p:spPr>
          <a:xfrm>
            <a:off x="1141411" y="1066798"/>
            <a:ext cx="9905999" cy="5350043"/>
          </a:xfrm>
        </p:spPr>
        <p:txBody>
          <a:bodyPr>
            <a:normAutofit/>
          </a:bodyPr>
          <a:lstStyle/>
          <a:p>
            <a:r>
              <a:rPr lang="en-GB" dirty="0"/>
              <a:t>One area of network security is focused on protection of sensitive and confidential data – Data Security.</a:t>
            </a:r>
          </a:p>
          <a:p>
            <a:r>
              <a:rPr lang="en-GB" dirty="0"/>
              <a:t>There are three main pillars of Data Security: </a:t>
            </a:r>
          </a:p>
          <a:p>
            <a:pPr lvl="1"/>
            <a:r>
              <a:rPr lang="en-GB" dirty="0"/>
              <a:t>Confidentiality, the insurance that only authorised groups can access data.</a:t>
            </a:r>
          </a:p>
          <a:p>
            <a:pPr lvl="1"/>
            <a:r>
              <a:rPr lang="en-GB" dirty="0"/>
              <a:t>Integrity, that data content is not altered.</a:t>
            </a:r>
          </a:p>
          <a:p>
            <a:pPr lvl="1"/>
            <a:r>
              <a:rPr lang="en-GB" dirty="0"/>
              <a:t>Availability, that data and resources can be accessed at any time.</a:t>
            </a:r>
          </a:p>
          <a:p>
            <a:r>
              <a:rPr lang="en-GB" dirty="0"/>
              <a:t>Attacks against these aspects are typical forms of cybercrime.</a:t>
            </a:r>
          </a:p>
          <a:p>
            <a:r>
              <a:rPr lang="en-GB" dirty="0"/>
              <a:t>Examples of attacks include: Packet Capturing, Password Attacks, Man-in-the-Middle, Session Hijacking, Denial-of-Service (DoS).</a:t>
            </a:r>
          </a:p>
          <a:p>
            <a:r>
              <a:rPr lang="en-GB" dirty="0"/>
              <a:t>Encryption is one strategy of data protection commonly employed.</a:t>
            </a:r>
          </a:p>
          <a:p>
            <a:endParaRPr lang="en-GB" dirty="0"/>
          </a:p>
          <a:p>
            <a:endParaRPr lang="en-GB" dirty="0"/>
          </a:p>
        </p:txBody>
      </p:sp>
    </p:spTree>
    <p:extLst>
      <p:ext uri="{BB962C8B-B14F-4D97-AF65-F5344CB8AC3E}">
        <p14:creationId xmlns:p14="http://schemas.microsoft.com/office/powerpoint/2010/main" val="4055270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1412" y="169341"/>
            <a:ext cx="9905998" cy="809229"/>
          </a:xfrm>
        </p:spPr>
        <p:txBody>
          <a:bodyPr/>
          <a:lstStyle/>
          <a:p>
            <a:pPr algn="ctr"/>
            <a:r>
              <a:rPr lang="en-GB" dirty="0"/>
              <a:t>Cryptography</a:t>
            </a:r>
          </a:p>
        </p:txBody>
      </p:sp>
      <p:sp>
        <p:nvSpPr>
          <p:cNvPr id="3" name="Content Placeholder 2">
            <a:extLst>
              <a:ext uri="{FF2B5EF4-FFF2-40B4-BE49-F238E27FC236}">
                <a16:creationId xmlns:a16="http://schemas.microsoft.com/office/drawing/2014/main" id="{14744E84-5773-420E-B05F-2EEF7D1276F5}"/>
              </a:ext>
            </a:extLst>
          </p:cNvPr>
          <p:cNvSpPr>
            <a:spLocks noGrp="1"/>
          </p:cNvSpPr>
          <p:nvPr>
            <p:ph idx="1"/>
          </p:nvPr>
        </p:nvSpPr>
        <p:spPr>
          <a:xfrm>
            <a:off x="1141411" y="946485"/>
            <a:ext cx="9905999" cy="5566609"/>
          </a:xfrm>
        </p:spPr>
        <p:txBody>
          <a:bodyPr>
            <a:normAutofit fontScale="92500"/>
          </a:bodyPr>
          <a:lstStyle/>
          <a:p>
            <a:r>
              <a:rPr lang="en-GB" dirty="0"/>
              <a:t>As mentioned, Encryption is a common practise for data protection.</a:t>
            </a:r>
          </a:p>
          <a:p>
            <a:r>
              <a:rPr lang="en-GB" dirty="0"/>
              <a:t>Cryptography is the field associated with encryption.</a:t>
            </a:r>
          </a:p>
          <a:p>
            <a:r>
              <a:rPr lang="en-GB" dirty="0"/>
              <a:t>The Cryptography process involves converting readable plaintext into an unreadable format called ciphertext.</a:t>
            </a:r>
          </a:p>
          <a:p>
            <a:r>
              <a:rPr lang="en-GB" dirty="0"/>
              <a:t>Special keys are utilised by Cryptographic algorithms in order to convert plaintext to ciphertext and subsequently restore the data to its original format. </a:t>
            </a:r>
          </a:p>
          <a:p>
            <a:r>
              <a:rPr lang="en-GB" dirty="0"/>
              <a:t>Two primary methods of Cryptography exist: </a:t>
            </a:r>
          </a:p>
          <a:p>
            <a:pPr lvl="1"/>
            <a:r>
              <a:rPr lang="en-GB" dirty="0"/>
              <a:t>Symmetric key Cryptography, where the same key is used for both encryption and decryption processes. Examples include Advanced Encryption Standard (AES) and Data Encryption Standard (DES)</a:t>
            </a:r>
          </a:p>
          <a:p>
            <a:pPr lvl="1"/>
            <a:r>
              <a:rPr lang="en-GB" dirty="0"/>
              <a:t>Asymmetric key Cryptography, which utilises a public key for encryption and a private key for decryption. Example of this method is the </a:t>
            </a:r>
            <a:r>
              <a:rPr lang="en-GB" dirty="0" err="1"/>
              <a:t>Rivest</a:t>
            </a:r>
            <a:r>
              <a:rPr lang="en-GB" dirty="0"/>
              <a:t>-Shamir-</a:t>
            </a:r>
            <a:r>
              <a:rPr lang="en-GB" dirty="0" err="1"/>
              <a:t>Aldeman</a:t>
            </a:r>
            <a:r>
              <a:rPr lang="en-GB" dirty="0"/>
              <a:t> (RSA) cipher.</a:t>
            </a:r>
          </a:p>
          <a:p>
            <a:endParaRPr lang="en-GB" dirty="0"/>
          </a:p>
          <a:p>
            <a:endParaRPr lang="en-GB" dirty="0"/>
          </a:p>
        </p:txBody>
      </p:sp>
    </p:spTree>
    <p:extLst>
      <p:ext uri="{BB962C8B-B14F-4D97-AF65-F5344CB8AC3E}">
        <p14:creationId xmlns:p14="http://schemas.microsoft.com/office/powerpoint/2010/main" val="2337203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1413" y="120315"/>
            <a:ext cx="9905998" cy="810128"/>
          </a:xfrm>
        </p:spPr>
        <p:txBody>
          <a:bodyPr/>
          <a:lstStyle/>
          <a:p>
            <a:pPr algn="ctr"/>
            <a:r>
              <a:rPr lang="en-GB" dirty="0"/>
              <a:t>AES and RSA</a:t>
            </a:r>
          </a:p>
        </p:txBody>
      </p:sp>
      <p:sp>
        <p:nvSpPr>
          <p:cNvPr id="3" name="Content Placeholder 2">
            <a:extLst>
              <a:ext uri="{FF2B5EF4-FFF2-40B4-BE49-F238E27FC236}">
                <a16:creationId xmlns:a16="http://schemas.microsoft.com/office/drawing/2014/main" id="{14744E84-5773-420E-B05F-2EEF7D1276F5}"/>
              </a:ext>
            </a:extLst>
          </p:cNvPr>
          <p:cNvSpPr>
            <a:spLocks noGrp="1"/>
          </p:cNvSpPr>
          <p:nvPr>
            <p:ph idx="1"/>
          </p:nvPr>
        </p:nvSpPr>
        <p:spPr>
          <a:xfrm>
            <a:off x="1141412" y="789658"/>
            <a:ext cx="9905999" cy="6220742"/>
          </a:xfrm>
        </p:spPr>
        <p:txBody>
          <a:bodyPr>
            <a:normAutofit fontScale="92500" lnSpcReduction="10000"/>
          </a:bodyPr>
          <a:lstStyle/>
          <a:p>
            <a:r>
              <a:rPr lang="en-GB" dirty="0"/>
              <a:t>AES</a:t>
            </a:r>
          </a:p>
          <a:p>
            <a:pPr lvl="1"/>
            <a:r>
              <a:rPr lang="en-GB" dirty="0"/>
              <a:t>Utilises a fixed block size of 128 bits and key sizes of 128-, 192- and 256-bits, resulting in 10, 12 or 14 rounds of operations.</a:t>
            </a:r>
          </a:p>
          <a:p>
            <a:pPr lvl="1"/>
            <a:r>
              <a:rPr lang="en-GB" dirty="0"/>
              <a:t>Each round consists of 4 stages: Substitute-Bytes, </a:t>
            </a:r>
            <a:r>
              <a:rPr lang="en-GB" dirty="0" err="1"/>
              <a:t>ShiftRows</a:t>
            </a:r>
            <a:r>
              <a:rPr lang="en-GB" dirty="0"/>
              <a:t>, </a:t>
            </a:r>
            <a:r>
              <a:rPr lang="en-GB" dirty="0" err="1"/>
              <a:t>MixColumns</a:t>
            </a:r>
            <a:r>
              <a:rPr lang="en-GB" dirty="0"/>
              <a:t> and </a:t>
            </a:r>
            <a:r>
              <a:rPr lang="en-GB" dirty="0" err="1"/>
              <a:t>AddRoundKey</a:t>
            </a:r>
            <a:r>
              <a:rPr lang="en-GB" dirty="0"/>
              <a:t>.</a:t>
            </a:r>
          </a:p>
          <a:p>
            <a:pPr lvl="1"/>
            <a:r>
              <a:rPr lang="en-GB" dirty="0"/>
              <a:t>Initial round comprises a 128-bit exclusive or (XOR) of the plaintext, middle rounds perform the 4 stages mentioned and the final round is identical to each middle round except there is no </a:t>
            </a:r>
            <a:r>
              <a:rPr lang="en-GB" dirty="0" err="1"/>
              <a:t>MixColumns</a:t>
            </a:r>
            <a:r>
              <a:rPr lang="en-GB" dirty="0"/>
              <a:t> stage.</a:t>
            </a:r>
          </a:p>
          <a:p>
            <a:pPr lvl="1"/>
            <a:r>
              <a:rPr lang="en-GB" dirty="0"/>
              <a:t>Decryption Process is a reversed version of the encryption rounds.</a:t>
            </a:r>
          </a:p>
          <a:p>
            <a:r>
              <a:rPr lang="en-GB" dirty="0"/>
              <a:t>RSA</a:t>
            </a:r>
          </a:p>
          <a:p>
            <a:pPr lvl="1"/>
            <a:r>
              <a:rPr lang="en-GB" dirty="0"/>
              <a:t>Based on the concept that certain mathematical processes are simple to perform in one direction but require additional information to reverse.</a:t>
            </a:r>
          </a:p>
          <a:p>
            <a:pPr lvl="1"/>
            <a:r>
              <a:rPr lang="en-GB" dirty="0"/>
              <a:t>RSA security relies on the fact that multiplication can be computed in a short amount of time, but factoring time grows exponentially in relation to the size of the number</a:t>
            </a:r>
          </a:p>
          <a:p>
            <a:pPr lvl="1"/>
            <a:r>
              <a:rPr lang="en-GB" dirty="0"/>
              <a:t>Numbers utilised in RSA ciphers are large enough that factoring becomes infeasible due to time required, or not possible with current publicly available technology (notably with larger RSA keys)</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3148203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3001" y="-44285"/>
            <a:ext cx="9905998" cy="841314"/>
          </a:xfrm>
        </p:spPr>
        <p:txBody>
          <a:bodyPr/>
          <a:lstStyle/>
          <a:p>
            <a:pPr algn="ctr"/>
            <a:r>
              <a:rPr lang="en-GB" dirty="0"/>
              <a:t>Cryptanalysis</a:t>
            </a:r>
          </a:p>
        </p:txBody>
      </p:sp>
      <p:sp>
        <p:nvSpPr>
          <p:cNvPr id="3" name="Content Placeholder 2">
            <a:extLst>
              <a:ext uri="{FF2B5EF4-FFF2-40B4-BE49-F238E27FC236}">
                <a16:creationId xmlns:a16="http://schemas.microsoft.com/office/drawing/2014/main" id="{14744E84-5773-420E-B05F-2EEF7D1276F5}"/>
              </a:ext>
            </a:extLst>
          </p:cNvPr>
          <p:cNvSpPr>
            <a:spLocks noGrp="1"/>
          </p:cNvSpPr>
          <p:nvPr>
            <p:ph idx="1"/>
          </p:nvPr>
        </p:nvSpPr>
        <p:spPr>
          <a:xfrm>
            <a:off x="1143001" y="686205"/>
            <a:ext cx="10295020" cy="6175990"/>
          </a:xfrm>
        </p:spPr>
        <p:txBody>
          <a:bodyPr>
            <a:normAutofit fontScale="85000" lnSpcReduction="10000"/>
          </a:bodyPr>
          <a:lstStyle/>
          <a:p>
            <a:r>
              <a:rPr lang="en-GB" dirty="0"/>
              <a:t>Cryptanalysis is the study of ciphertext, ciphers and cryptosystems with the goal of understanding their function and how to overcome them.</a:t>
            </a:r>
          </a:p>
          <a:p>
            <a:r>
              <a:rPr lang="en-GB" dirty="0"/>
              <a:t>Vulnerabilities identified can be used to improve existing cryptosystems and develop new ciphers.</a:t>
            </a:r>
          </a:p>
          <a:p>
            <a:r>
              <a:rPr lang="en-GB" dirty="0"/>
              <a:t>Examples of attacks and vulnerabilities within this field include:</a:t>
            </a:r>
          </a:p>
          <a:p>
            <a:pPr lvl="1"/>
            <a:r>
              <a:rPr lang="en-GB" dirty="0"/>
              <a:t>Side-channel attacks, which exploit vulnerabilities in systems which ciphers are implemented in order to retrieve information</a:t>
            </a:r>
          </a:p>
          <a:p>
            <a:pPr lvl="1"/>
            <a:r>
              <a:rPr lang="en-GB" dirty="0"/>
              <a:t>Ciphertext-only attack, where an attacker has access to the ciphertext but no knowledge beyond.</a:t>
            </a:r>
          </a:p>
          <a:p>
            <a:pPr lvl="1"/>
            <a:r>
              <a:rPr lang="en-GB" dirty="0"/>
              <a:t>Known Plaintext attack, where part, or all, of the plaintext is known to an attacker.</a:t>
            </a:r>
          </a:p>
          <a:p>
            <a:pPr lvl="1"/>
            <a:r>
              <a:rPr lang="en-GB" dirty="0"/>
              <a:t>Chosen Plaintext attack, where an attacker has knowledge of the encryption algorithm or access to the device used to encrypt data.</a:t>
            </a:r>
          </a:p>
          <a:p>
            <a:pPr lvl="1"/>
            <a:r>
              <a:rPr lang="en-GB" dirty="0"/>
              <a:t>Differential Cryptanalysis, an approach in analysing iterative block ciphers. The goal is to compare differences in input in relation to differences in encrypted output when exposed to different algorithms. (non-random changes reveal potential vulnerabilities and opportunities to acquire information)</a:t>
            </a:r>
          </a:p>
          <a:p>
            <a:pPr lvl="1"/>
            <a:r>
              <a:rPr lang="en-GB" dirty="0"/>
              <a:t>Factoring attacks, used mainly against asymmetric ciphers.</a:t>
            </a:r>
          </a:p>
          <a:p>
            <a:pPr lvl="1"/>
            <a:r>
              <a:rPr lang="en-GB" dirty="0"/>
              <a:t>Heartbleed exploit, a security vulnerability within OpenSSL, a popular transport layer security protocol, which can be exploited to obtain sensitive information from a systems memory.</a:t>
            </a:r>
          </a:p>
          <a:p>
            <a:pPr lvl="1"/>
            <a:endParaRPr lang="en-GB" dirty="0"/>
          </a:p>
        </p:txBody>
      </p:sp>
    </p:spTree>
    <p:extLst>
      <p:ext uri="{BB962C8B-B14F-4D97-AF65-F5344CB8AC3E}">
        <p14:creationId xmlns:p14="http://schemas.microsoft.com/office/powerpoint/2010/main" val="2882520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26E8C-C4AB-467E-8A8C-6F807517E556}"/>
              </a:ext>
            </a:extLst>
          </p:cNvPr>
          <p:cNvSpPr>
            <a:spLocks noGrp="1"/>
          </p:cNvSpPr>
          <p:nvPr>
            <p:ph type="title"/>
          </p:nvPr>
        </p:nvSpPr>
        <p:spPr>
          <a:xfrm>
            <a:off x="1141413" y="169342"/>
            <a:ext cx="9905998" cy="809229"/>
          </a:xfrm>
        </p:spPr>
        <p:txBody>
          <a:bodyPr/>
          <a:lstStyle/>
          <a:p>
            <a:pPr algn="ctr"/>
            <a:r>
              <a:rPr lang="en-GB" dirty="0"/>
              <a:t>Design</a:t>
            </a:r>
          </a:p>
        </p:txBody>
      </p:sp>
      <p:pic>
        <p:nvPicPr>
          <p:cNvPr id="5" name="Picture 4">
            <a:extLst>
              <a:ext uri="{FF2B5EF4-FFF2-40B4-BE49-F238E27FC236}">
                <a16:creationId xmlns:a16="http://schemas.microsoft.com/office/drawing/2014/main" id="{64F42651-F0AA-415D-BB0A-CA16E7C965D0}"/>
              </a:ext>
            </a:extLst>
          </p:cNvPr>
          <p:cNvPicPr/>
          <p:nvPr/>
        </p:nvPicPr>
        <p:blipFill>
          <a:blip r:embed="rId2"/>
          <a:stretch>
            <a:fillRect/>
          </a:stretch>
        </p:blipFill>
        <p:spPr>
          <a:xfrm>
            <a:off x="6116238" y="860408"/>
            <a:ext cx="5731510" cy="3092450"/>
          </a:xfrm>
          <a:prstGeom prst="rect">
            <a:avLst/>
          </a:prstGeom>
        </p:spPr>
      </p:pic>
      <p:pic>
        <p:nvPicPr>
          <p:cNvPr id="6" name="Picture 5">
            <a:extLst>
              <a:ext uri="{FF2B5EF4-FFF2-40B4-BE49-F238E27FC236}">
                <a16:creationId xmlns:a16="http://schemas.microsoft.com/office/drawing/2014/main" id="{AC82AAE7-0BEA-4BC6-9DC7-D8B1CACA881D}"/>
              </a:ext>
            </a:extLst>
          </p:cNvPr>
          <p:cNvPicPr/>
          <p:nvPr/>
        </p:nvPicPr>
        <p:blipFill>
          <a:blip r:embed="rId3"/>
          <a:stretch>
            <a:fillRect/>
          </a:stretch>
        </p:blipFill>
        <p:spPr>
          <a:xfrm>
            <a:off x="3498113" y="3173581"/>
            <a:ext cx="5155299" cy="3244215"/>
          </a:xfrm>
          <a:prstGeom prst="rect">
            <a:avLst/>
          </a:prstGeom>
        </p:spPr>
      </p:pic>
      <p:pic>
        <p:nvPicPr>
          <p:cNvPr id="4" name="Picture 3">
            <a:extLst>
              <a:ext uri="{FF2B5EF4-FFF2-40B4-BE49-F238E27FC236}">
                <a16:creationId xmlns:a16="http://schemas.microsoft.com/office/drawing/2014/main" id="{8AB2C433-3348-4EF8-B9FA-9196A9392D44}"/>
              </a:ext>
            </a:extLst>
          </p:cNvPr>
          <p:cNvPicPr/>
          <p:nvPr/>
        </p:nvPicPr>
        <p:blipFill>
          <a:blip r:embed="rId4"/>
          <a:stretch>
            <a:fillRect/>
          </a:stretch>
        </p:blipFill>
        <p:spPr>
          <a:xfrm>
            <a:off x="230371" y="860408"/>
            <a:ext cx="5731510" cy="3244215"/>
          </a:xfrm>
          <a:prstGeom prst="rect">
            <a:avLst/>
          </a:prstGeom>
        </p:spPr>
      </p:pic>
    </p:spTree>
    <p:extLst>
      <p:ext uri="{BB962C8B-B14F-4D97-AF65-F5344CB8AC3E}">
        <p14:creationId xmlns:p14="http://schemas.microsoft.com/office/powerpoint/2010/main" val="3935039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5B62-B393-4E89-B583-643F91B5E737}"/>
              </a:ext>
            </a:extLst>
          </p:cNvPr>
          <p:cNvSpPr>
            <a:spLocks noGrp="1"/>
          </p:cNvSpPr>
          <p:nvPr>
            <p:ph type="title"/>
          </p:nvPr>
        </p:nvSpPr>
        <p:spPr>
          <a:xfrm>
            <a:off x="1141413" y="233510"/>
            <a:ext cx="9905998" cy="825271"/>
          </a:xfrm>
        </p:spPr>
        <p:txBody>
          <a:bodyPr/>
          <a:lstStyle/>
          <a:p>
            <a:pPr algn="ctr"/>
            <a:r>
              <a:rPr lang="en-GB" dirty="0"/>
              <a:t>Design cont.</a:t>
            </a:r>
          </a:p>
        </p:txBody>
      </p:sp>
      <p:sp>
        <p:nvSpPr>
          <p:cNvPr id="3" name="Content Placeholder 2">
            <a:extLst>
              <a:ext uri="{FF2B5EF4-FFF2-40B4-BE49-F238E27FC236}">
                <a16:creationId xmlns:a16="http://schemas.microsoft.com/office/drawing/2014/main" id="{9FBDDA7E-161F-4877-82E6-89BA8AEC0E27}"/>
              </a:ext>
            </a:extLst>
          </p:cNvPr>
          <p:cNvSpPr>
            <a:spLocks noGrp="1"/>
          </p:cNvSpPr>
          <p:nvPr>
            <p:ph idx="1"/>
          </p:nvPr>
        </p:nvSpPr>
        <p:spPr>
          <a:xfrm>
            <a:off x="1141412" y="1110498"/>
            <a:ext cx="10120145" cy="5513992"/>
          </a:xfrm>
        </p:spPr>
        <p:txBody>
          <a:bodyPr>
            <a:normAutofit fontScale="85000" lnSpcReduction="10000"/>
          </a:bodyPr>
          <a:lstStyle/>
          <a:p>
            <a:r>
              <a:rPr lang="en-GB" dirty="0"/>
              <a:t>This project primarily made use of three different software:</a:t>
            </a:r>
          </a:p>
          <a:p>
            <a:pPr lvl="1"/>
            <a:r>
              <a:rPr lang="en-GB" dirty="0"/>
              <a:t>Distributed Network Attack (DNA).</a:t>
            </a:r>
          </a:p>
          <a:p>
            <a:pPr lvl="1"/>
            <a:r>
              <a:rPr lang="en-GB" dirty="0" err="1"/>
              <a:t>CrypTool</a:t>
            </a:r>
            <a:r>
              <a:rPr lang="en-GB" dirty="0"/>
              <a:t> 2.</a:t>
            </a:r>
          </a:p>
          <a:p>
            <a:pPr lvl="1"/>
            <a:r>
              <a:rPr lang="en-GB" dirty="0"/>
              <a:t>Kali Linux – run using Oracle VM software.</a:t>
            </a:r>
          </a:p>
          <a:p>
            <a:r>
              <a:rPr lang="en-GB" dirty="0"/>
              <a:t>Two different ciphers were chosen to be tested:</a:t>
            </a:r>
          </a:p>
          <a:p>
            <a:pPr lvl="1"/>
            <a:r>
              <a:rPr lang="en-GB" dirty="0"/>
              <a:t>Advanced Encryption Standard (AES).</a:t>
            </a:r>
          </a:p>
          <a:p>
            <a:pPr lvl="1"/>
            <a:r>
              <a:rPr lang="en-GB" dirty="0" err="1"/>
              <a:t>Rivest</a:t>
            </a:r>
            <a:r>
              <a:rPr lang="en-GB" dirty="0"/>
              <a:t>-Shamir-</a:t>
            </a:r>
            <a:r>
              <a:rPr lang="en-GB" dirty="0" err="1"/>
              <a:t>Aldeman</a:t>
            </a:r>
            <a:r>
              <a:rPr lang="en-GB" dirty="0"/>
              <a:t> (RSA).</a:t>
            </a:r>
          </a:p>
          <a:p>
            <a:r>
              <a:rPr lang="en-GB" dirty="0"/>
              <a:t>Experiments were run to analyse security levels and effectiveness of these ciphers, and to identify potential vulnerabilities.</a:t>
            </a:r>
          </a:p>
          <a:p>
            <a:r>
              <a:rPr lang="en-GB" dirty="0" err="1"/>
              <a:t>CrypTool</a:t>
            </a:r>
            <a:r>
              <a:rPr lang="en-GB" dirty="0"/>
              <a:t> was used to generate encrypted messages and as a testing platform to run Cryptanalysis attacks.</a:t>
            </a:r>
          </a:p>
          <a:p>
            <a:r>
              <a:rPr lang="en-GB" dirty="0"/>
              <a:t>DNA would be used to run similar tests to </a:t>
            </a:r>
            <a:r>
              <a:rPr lang="en-GB" dirty="0" err="1"/>
              <a:t>CrypTool</a:t>
            </a:r>
            <a:r>
              <a:rPr lang="en-GB" dirty="0"/>
              <a:t> in order to test its efficiency in comparison to other software.</a:t>
            </a:r>
          </a:p>
          <a:p>
            <a:r>
              <a:rPr lang="en-GB" dirty="0"/>
              <a:t>Kali Linux was used to demonstrate additional vulnerabilities within Cryptography ciphers.</a:t>
            </a:r>
          </a:p>
          <a:p>
            <a:endParaRPr lang="en-GB" dirty="0"/>
          </a:p>
          <a:p>
            <a:endParaRPr lang="en-GB" dirty="0"/>
          </a:p>
        </p:txBody>
      </p:sp>
    </p:spTree>
    <p:extLst>
      <p:ext uri="{BB962C8B-B14F-4D97-AF65-F5344CB8AC3E}">
        <p14:creationId xmlns:p14="http://schemas.microsoft.com/office/powerpoint/2010/main" val="1217733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81636"/>
            <a:ext cx="9905998" cy="857356"/>
          </a:xfrm>
        </p:spPr>
        <p:txBody>
          <a:bodyPr/>
          <a:lstStyle/>
          <a:p>
            <a:pPr algn="ctr"/>
            <a:r>
              <a:rPr lang="en-GB" dirty="0"/>
              <a:t>DNA Implementations and problems</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1392130"/>
            <a:ext cx="9905999" cy="5345554"/>
          </a:xfrm>
        </p:spPr>
        <p:txBody>
          <a:bodyPr>
            <a:normAutofit fontScale="92500" lnSpcReduction="10000"/>
          </a:bodyPr>
          <a:lstStyle/>
          <a:p>
            <a:r>
              <a:rPr lang="en-GB" dirty="0"/>
              <a:t>DNA is a software which performs decryption processes by distributing workload to various devices throughout a network.</a:t>
            </a:r>
          </a:p>
          <a:p>
            <a:r>
              <a:rPr lang="en-GB" dirty="0"/>
              <a:t>Devices participating in these tasks must be installed with DNA software and setup as a DNA client.</a:t>
            </a:r>
          </a:p>
          <a:p>
            <a:r>
              <a:rPr lang="en-GB" dirty="0"/>
              <a:t>DNA servers must be setup within a section of the network that all DNA clients can access.</a:t>
            </a:r>
          </a:p>
          <a:p>
            <a:r>
              <a:rPr lang="en-GB" dirty="0"/>
              <a:t>DNA Managers are used to coordinate attacks and distribute tasks across multiple devices</a:t>
            </a:r>
          </a:p>
          <a:p>
            <a:r>
              <a:rPr lang="en-GB" dirty="0"/>
              <a:t>Unfortunately, DNA could not be installed and run properly.</a:t>
            </a:r>
          </a:p>
          <a:p>
            <a:r>
              <a:rPr lang="en-GB" dirty="0"/>
              <a:t>Issues encountered include being unable to obtain licensing, unable to operate DNA trial and being unable to identify license pricing or potential fixes for trial usage – including troubleshooting found within </a:t>
            </a:r>
            <a:r>
              <a:rPr lang="en-GB" dirty="0" err="1"/>
              <a:t>AccessDatas</a:t>
            </a:r>
            <a:r>
              <a:rPr lang="en-GB" dirty="0"/>
              <a:t> manual and official sources.</a:t>
            </a:r>
          </a:p>
          <a:p>
            <a:endParaRPr lang="en-GB" dirty="0"/>
          </a:p>
        </p:txBody>
      </p:sp>
    </p:spTree>
    <p:extLst>
      <p:ext uri="{BB962C8B-B14F-4D97-AF65-F5344CB8AC3E}">
        <p14:creationId xmlns:p14="http://schemas.microsoft.com/office/powerpoint/2010/main" val="1262003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49552"/>
            <a:ext cx="9905998" cy="857356"/>
          </a:xfrm>
        </p:spPr>
        <p:txBody>
          <a:bodyPr/>
          <a:lstStyle/>
          <a:p>
            <a:pPr algn="ctr"/>
            <a:r>
              <a:rPr lang="en-GB" dirty="0"/>
              <a:t>Kali Implementation</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946484"/>
            <a:ext cx="9905999" cy="5661964"/>
          </a:xfrm>
        </p:spPr>
        <p:txBody>
          <a:bodyPr>
            <a:normAutofit fontScale="92500" lnSpcReduction="20000"/>
          </a:bodyPr>
          <a:lstStyle/>
          <a:p>
            <a:r>
              <a:rPr lang="en-GB" dirty="0"/>
              <a:t>Kali was run as a virtual machine using Oracle VM software.</a:t>
            </a:r>
          </a:p>
          <a:p>
            <a:r>
              <a:rPr lang="en-GB" dirty="0"/>
              <a:t>The purpose was to demonstrate potential attacks and vulnerabilities that exist with various ciphers.</a:t>
            </a:r>
          </a:p>
          <a:p>
            <a:r>
              <a:rPr lang="en-GB" dirty="0"/>
              <a:t>Main vulnerability shown was the Heartbleed vulnerability.</a:t>
            </a:r>
          </a:p>
          <a:p>
            <a:r>
              <a:rPr lang="en-GB" dirty="0"/>
              <a:t>Nmap, a reconnaissance tool within Kali, is typically used to scan networks for potential vulnerabilities. </a:t>
            </a:r>
          </a:p>
          <a:p>
            <a:r>
              <a:rPr lang="en-GB" dirty="0"/>
              <a:t>This tool can also be used to determine if a system is vulnerable to Heartbleed exploits.</a:t>
            </a:r>
          </a:p>
          <a:p>
            <a:r>
              <a:rPr lang="en-GB" dirty="0"/>
              <a:t>If a system is vulnerable to Heartbleed exploits, Metasploit can then be used to exploit this vulnerability to obtain data existing on the system.</a:t>
            </a:r>
          </a:p>
          <a:p>
            <a:r>
              <a:rPr lang="en-GB" dirty="0"/>
              <a:t>Other potential threats include side-channel attacks and differential analysis attacks.</a:t>
            </a:r>
          </a:p>
          <a:p>
            <a:r>
              <a:rPr lang="en-GB" dirty="0"/>
              <a:t>This project did not make use of differential analysis due to limited understanding of its process.</a:t>
            </a:r>
          </a:p>
        </p:txBody>
      </p:sp>
    </p:spTree>
    <p:extLst>
      <p:ext uri="{BB962C8B-B14F-4D97-AF65-F5344CB8AC3E}">
        <p14:creationId xmlns:p14="http://schemas.microsoft.com/office/powerpoint/2010/main" val="1320882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98414"/>
            <a:ext cx="9905998" cy="857356"/>
          </a:xfrm>
        </p:spPr>
        <p:txBody>
          <a:bodyPr/>
          <a:lstStyle/>
          <a:p>
            <a:pPr algn="ctr"/>
            <a:r>
              <a:rPr lang="en-GB" dirty="0"/>
              <a:t>Kali Implementation Cont.</a:t>
            </a:r>
          </a:p>
        </p:txBody>
      </p:sp>
      <p:pic>
        <p:nvPicPr>
          <p:cNvPr id="4" name="Picture 3">
            <a:extLst>
              <a:ext uri="{FF2B5EF4-FFF2-40B4-BE49-F238E27FC236}">
                <a16:creationId xmlns:a16="http://schemas.microsoft.com/office/drawing/2014/main" id="{D7588A0A-11DF-489B-9013-70CA630B9561}"/>
              </a:ext>
            </a:extLst>
          </p:cNvPr>
          <p:cNvPicPr/>
          <p:nvPr/>
        </p:nvPicPr>
        <p:blipFill>
          <a:blip r:embed="rId2"/>
          <a:stretch>
            <a:fillRect/>
          </a:stretch>
        </p:blipFill>
        <p:spPr>
          <a:xfrm>
            <a:off x="3540838" y="1386053"/>
            <a:ext cx="4838700" cy="419100"/>
          </a:xfrm>
          <a:prstGeom prst="rect">
            <a:avLst/>
          </a:prstGeom>
        </p:spPr>
      </p:pic>
      <p:pic>
        <p:nvPicPr>
          <p:cNvPr id="5" name="Picture 4">
            <a:extLst>
              <a:ext uri="{FF2B5EF4-FFF2-40B4-BE49-F238E27FC236}">
                <a16:creationId xmlns:a16="http://schemas.microsoft.com/office/drawing/2014/main" id="{22F503F8-23BB-4B42-ADD9-B79ED7E10BC9}"/>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75795" y="2021747"/>
            <a:ext cx="3816697" cy="2910980"/>
          </a:xfrm>
          <a:prstGeom prst="rect">
            <a:avLst/>
          </a:prstGeom>
          <a:noFill/>
          <a:ln>
            <a:noFill/>
          </a:ln>
        </p:spPr>
      </p:pic>
      <p:pic>
        <p:nvPicPr>
          <p:cNvPr id="6" name="Picture 5">
            <a:extLst>
              <a:ext uri="{FF2B5EF4-FFF2-40B4-BE49-F238E27FC236}">
                <a16:creationId xmlns:a16="http://schemas.microsoft.com/office/drawing/2014/main" id="{B847F239-69E4-4758-8D6D-91501D47A24F}"/>
              </a:ext>
            </a:extLst>
          </p:cNvPr>
          <p:cNvPicPr/>
          <p:nvPr/>
        </p:nvPicPr>
        <p:blipFill rotWithShape="1">
          <a:blip r:embed="rId4"/>
          <a:srcRect t="2256"/>
          <a:stretch/>
        </p:blipFill>
        <p:spPr bwMode="auto">
          <a:xfrm>
            <a:off x="3930316" y="2021746"/>
            <a:ext cx="3973440" cy="2910980"/>
          </a:xfrm>
          <a:prstGeom prst="rect">
            <a:avLst/>
          </a:prstGeom>
          <a:ln>
            <a:noFill/>
          </a:ln>
          <a:extLst>
            <a:ext uri="{53640926-AAD7-44D8-BBD7-CCE9431645EC}">
              <a14:shadowObscured xmlns:a14="http://schemas.microsoft.com/office/drawing/2010/main"/>
            </a:ext>
          </a:extLst>
        </p:spPr>
      </p:pic>
      <p:pic>
        <p:nvPicPr>
          <p:cNvPr id="7" name="Picture 6">
            <a:extLst>
              <a:ext uri="{FF2B5EF4-FFF2-40B4-BE49-F238E27FC236}">
                <a16:creationId xmlns:a16="http://schemas.microsoft.com/office/drawing/2014/main" id="{9DB7E22E-00DD-42AF-8F0B-10B181F6BF24}"/>
              </a:ext>
            </a:extLst>
          </p:cNvPr>
          <p:cNvPicPr/>
          <p:nvPr/>
        </p:nvPicPr>
        <p:blipFill>
          <a:blip r:embed="rId5"/>
          <a:stretch>
            <a:fillRect/>
          </a:stretch>
        </p:blipFill>
        <p:spPr>
          <a:xfrm>
            <a:off x="7949970" y="2021745"/>
            <a:ext cx="4079844" cy="2910979"/>
          </a:xfrm>
          <a:prstGeom prst="rect">
            <a:avLst/>
          </a:prstGeom>
        </p:spPr>
      </p:pic>
    </p:spTree>
    <p:extLst>
      <p:ext uri="{BB962C8B-B14F-4D97-AF65-F5344CB8AC3E}">
        <p14:creationId xmlns:p14="http://schemas.microsoft.com/office/powerpoint/2010/main" val="3123229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81636"/>
            <a:ext cx="9905998" cy="857356"/>
          </a:xfrm>
        </p:spPr>
        <p:txBody>
          <a:bodyPr/>
          <a:lstStyle/>
          <a:p>
            <a:pPr algn="ctr"/>
            <a:r>
              <a:rPr lang="en-GB" dirty="0" err="1"/>
              <a:t>Cryptool</a:t>
            </a:r>
            <a:r>
              <a:rPr lang="en-GB" dirty="0"/>
              <a:t> Implementation</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1138992"/>
            <a:ext cx="9905999" cy="5245765"/>
          </a:xfrm>
        </p:spPr>
        <p:txBody>
          <a:bodyPr/>
          <a:lstStyle/>
          <a:p>
            <a:r>
              <a:rPr lang="en-GB" dirty="0" err="1"/>
              <a:t>CrypTool</a:t>
            </a:r>
            <a:r>
              <a:rPr lang="en-GB" dirty="0"/>
              <a:t> was chosen due to it possessing several Cryptography and Cryptanalysis tools.</a:t>
            </a:r>
          </a:p>
          <a:p>
            <a:r>
              <a:rPr lang="en-GB" dirty="0"/>
              <a:t>Ciphertext used for testing purposes was created using this software.</a:t>
            </a:r>
          </a:p>
          <a:p>
            <a:r>
              <a:rPr lang="en-GB" dirty="0"/>
              <a:t>Most attacks performed fall under Known Plaintext attacks or Chosen Plaintext attacks.</a:t>
            </a:r>
          </a:p>
          <a:p>
            <a:r>
              <a:rPr lang="en-GB" dirty="0"/>
              <a:t>Certain attacks require a previous step of acquiring data, such as the previous mentioned and shown attacks utilising Kali – Heartbleed Exploits, Side-Channel attacks and Differential Analysis.</a:t>
            </a:r>
          </a:p>
          <a:p>
            <a:r>
              <a:rPr lang="en-GB" dirty="0"/>
              <a:t>As such, most attacks assume a successful Kali (or similar concept) attack was performed.</a:t>
            </a:r>
          </a:p>
        </p:txBody>
      </p:sp>
    </p:spTree>
    <p:extLst>
      <p:ext uri="{BB962C8B-B14F-4D97-AF65-F5344CB8AC3E}">
        <p14:creationId xmlns:p14="http://schemas.microsoft.com/office/powerpoint/2010/main" val="3583669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81636"/>
            <a:ext cx="9905998" cy="857356"/>
          </a:xfrm>
        </p:spPr>
        <p:txBody>
          <a:bodyPr/>
          <a:lstStyle/>
          <a:p>
            <a:pPr algn="ctr"/>
            <a:r>
              <a:rPr lang="en-GB" dirty="0" err="1"/>
              <a:t>CrypTool</a:t>
            </a:r>
            <a:r>
              <a:rPr lang="en-GB" dirty="0"/>
              <a:t> Implementation Cont.</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1138992"/>
            <a:ext cx="9905999" cy="5245765"/>
          </a:xfrm>
        </p:spPr>
        <p:txBody>
          <a:bodyPr>
            <a:normAutofit lnSpcReduction="10000"/>
          </a:bodyPr>
          <a:lstStyle/>
          <a:p>
            <a:r>
              <a:rPr lang="en-GB" dirty="0"/>
              <a:t>Tests were run using AES and RSA encryption, demonstrating experimentation with both symmetric and asymmetric ciphers.</a:t>
            </a:r>
          </a:p>
          <a:p>
            <a:r>
              <a:rPr lang="en-GB" dirty="0"/>
              <a:t>AES 128-bit key and RSA 256- and 512-bit keys were used, as higher keys are almost completely resistant to standard Cryptanalysis attacks.</a:t>
            </a:r>
          </a:p>
          <a:p>
            <a:r>
              <a:rPr lang="en-GB" dirty="0" err="1"/>
              <a:t>CrypTool</a:t>
            </a:r>
            <a:r>
              <a:rPr lang="en-GB" dirty="0"/>
              <a:t> itself was used to generate the AES key and ciphertext with another component within the same software used for decryption testing.</a:t>
            </a:r>
          </a:p>
          <a:p>
            <a:r>
              <a:rPr lang="en-GB" dirty="0"/>
              <a:t>To demonstrate authentic generation and process of acquiring RSA key information, an RSA key generator and JavaScript decoder was used.</a:t>
            </a:r>
          </a:p>
          <a:p>
            <a:r>
              <a:rPr lang="en-GB" dirty="0"/>
              <a:t>This allowed for the generation of larger RSA keys, while also demonstrating the format this information can be found and how to retrieve critical bits of information</a:t>
            </a:r>
          </a:p>
          <a:p>
            <a:endParaRPr lang="en-GB" dirty="0"/>
          </a:p>
        </p:txBody>
      </p:sp>
    </p:spTree>
    <p:extLst>
      <p:ext uri="{BB962C8B-B14F-4D97-AF65-F5344CB8AC3E}">
        <p14:creationId xmlns:p14="http://schemas.microsoft.com/office/powerpoint/2010/main" val="1415308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81636"/>
            <a:ext cx="9905998" cy="857356"/>
          </a:xfrm>
        </p:spPr>
        <p:txBody>
          <a:bodyPr/>
          <a:lstStyle/>
          <a:p>
            <a:pPr algn="ctr"/>
            <a:r>
              <a:rPr lang="en-GB" dirty="0"/>
              <a:t>implementation images</a:t>
            </a:r>
          </a:p>
        </p:txBody>
      </p:sp>
      <p:pic>
        <p:nvPicPr>
          <p:cNvPr id="4" name="Picture 3">
            <a:extLst>
              <a:ext uri="{FF2B5EF4-FFF2-40B4-BE49-F238E27FC236}">
                <a16:creationId xmlns:a16="http://schemas.microsoft.com/office/drawing/2014/main" id="{F7157861-0D70-4F25-A2BB-6A1AAA1F35B1}"/>
              </a:ext>
            </a:extLst>
          </p:cNvPr>
          <p:cNvPicPr/>
          <p:nvPr/>
        </p:nvPicPr>
        <p:blipFill>
          <a:blip r:embed="rId2"/>
          <a:stretch>
            <a:fillRect/>
          </a:stretch>
        </p:blipFill>
        <p:spPr>
          <a:xfrm>
            <a:off x="213560" y="1138992"/>
            <a:ext cx="5219700" cy="3249930"/>
          </a:xfrm>
          <a:prstGeom prst="rect">
            <a:avLst/>
          </a:prstGeom>
        </p:spPr>
      </p:pic>
      <p:pic>
        <p:nvPicPr>
          <p:cNvPr id="5" name="Picture 4">
            <a:extLst>
              <a:ext uri="{FF2B5EF4-FFF2-40B4-BE49-F238E27FC236}">
                <a16:creationId xmlns:a16="http://schemas.microsoft.com/office/drawing/2014/main" id="{0B5EA277-F90C-4087-88C9-D54557BC867A}"/>
              </a:ext>
            </a:extLst>
          </p:cNvPr>
          <p:cNvPicPr/>
          <p:nvPr/>
        </p:nvPicPr>
        <p:blipFill>
          <a:blip r:embed="rId3"/>
          <a:stretch>
            <a:fillRect/>
          </a:stretch>
        </p:blipFill>
        <p:spPr>
          <a:xfrm>
            <a:off x="7236995" y="1063496"/>
            <a:ext cx="4038600" cy="3679190"/>
          </a:xfrm>
          <a:prstGeom prst="rect">
            <a:avLst/>
          </a:prstGeom>
        </p:spPr>
      </p:pic>
      <p:pic>
        <p:nvPicPr>
          <p:cNvPr id="6" name="Picture 5">
            <a:extLst>
              <a:ext uri="{FF2B5EF4-FFF2-40B4-BE49-F238E27FC236}">
                <a16:creationId xmlns:a16="http://schemas.microsoft.com/office/drawing/2014/main" id="{6E3974AF-1EE3-4D90-A7E9-E88111E3D520}"/>
              </a:ext>
            </a:extLst>
          </p:cNvPr>
          <p:cNvPicPr/>
          <p:nvPr/>
        </p:nvPicPr>
        <p:blipFill>
          <a:blip r:embed="rId4"/>
          <a:stretch>
            <a:fillRect/>
          </a:stretch>
        </p:blipFill>
        <p:spPr>
          <a:xfrm>
            <a:off x="6446420" y="4818182"/>
            <a:ext cx="5619750" cy="1900555"/>
          </a:xfrm>
          <a:prstGeom prst="rect">
            <a:avLst/>
          </a:prstGeom>
        </p:spPr>
      </p:pic>
      <p:pic>
        <p:nvPicPr>
          <p:cNvPr id="7" name="Picture 6">
            <a:extLst>
              <a:ext uri="{FF2B5EF4-FFF2-40B4-BE49-F238E27FC236}">
                <a16:creationId xmlns:a16="http://schemas.microsoft.com/office/drawing/2014/main" id="{6D250863-7955-4796-90F7-8E60B43F6FCC}"/>
              </a:ext>
            </a:extLst>
          </p:cNvPr>
          <p:cNvPicPr/>
          <p:nvPr/>
        </p:nvPicPr>
        <p:blipFill>
          <a:blip r:embed="rId5"/>
          <a:stretch>
            <a:fillRect/>
          </a:stretch>
        </p:blipFill>
        <p:spPr>
          <a:xfrm>
            <a:off x="125830" y="4572304"/>
            <a:ext cx="5731510" cy="2004060"/>
          </a:xfrm>
          <a:prstGeom prst="rect">
            <a:avLst/>
          </a:prstGeom>
        </p:spPr>
      </p:pic>
    </p:spTree>
    <p:extLst>
      <p:ext uri="{BB962C8B-B14F-4D97-AF65-F5344CB8AC3E}">
        <p14:creationId xmlns:p14="http://schemas.microsoft.com/office/powerpoint/2010/main" val="808295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169342"/>
            <a:ext cx="9905998" cy="857356"/>
          </a:xfrm>
        </p:spPr>
        <p:txBody>
          <a:bodyPr/>
          <a:lstStyle/>
          <a:p>
            <a:pPr algn="ctr"/>
            <a:r>
              <a:rPr lang="en-GB" dirty="0"/>
              <a:t>Testing</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978568"/>
            <a:ext cx="9905999" cy="5727032"/>
          </a:xfrm>
        </p:spPr>
        <p:txBody>
          <a:bodyPr>
            <a:normAutofit fontScale="85000" lnSpcReduction="10000"/>
          </a:bodyPr>
          <a:lstStyle/>
          <a:p>
            <a:r>
              <a:rPr lang="en-GB" dirty="0"/>
              <a:t>Regarding AES keys, if the entire key is unknown, the software was incapable of completing the process.</a:t>
            </a:r>
          </a:p>
          <a:p>
            <a:r>
              <a:rPr lang="en-GB" dirty="0"/>
              <a:t>Therefore, testing was done with part of the key known, with subsequent tests being performed with fewer and fewer parts of the key known.</a:t>
            </a:r>
          </a:p>
          <a:p>
            <a:r>
              <a:rPr lang="en-GB" dirty="0"/>
              <a:t>This was done to demonstrate at what point decryption becomes impossible regarding Chosen Plaintext attacks.</a:t>
            </a:r>
          </a:p>
          <a:p>
            <a:r>
              <a:rPr lang="en-GB" dirty="0"/>
              <a:t>Regarding RSA, should a key be greater than 512-bits (i.e. RSA-1024, -2048, -4096), factoring becomes impossible. This is supported as the highest RSA key factored was 768-bits.</a:t>
            </a:r>
          </a:p>
          <a:p>
            <a:r>
              <a:rPr lang="en-GB" dirty="0"/>
              <a:t>Therefore, factoring tests were conducted on keys of 256- and 512-bit to determine time requirement.</a:t>
            </a:r>
          </a:p>
          <a:p>
            <a:r>
              <a:rPr lang="en-GB" dirty="0"/>
              <a:t>Testing would use a public key in order to obtain information on the private key for decryption purposes.</a:t>
            </a:r>
          </a:p>
          <a:p>
            <a:r>
              <a:rPr lang="en-GB" dirty="0"/>
              <a:t>This involves Factoring the public keys “N” exponent into “p” and “q” exponents. </a:t>
            </a:r>
          </a:p>
          <a:p>
            <a:r>
              <a:rPr lang="en-GB" dirty="0"/>
              <a:t>Both “p” and “q” exponents are Prime Factors.</a:t>
            </a:r>
          </a:p>
          <a:p>
            <a:endParaRPr lang="en-GB" dirty="0"/>
          </a:p>
        </p:txBody>
      </p:sp>
    </p:spTree>
    <p:extLst>
      <p:ext uri="{BB962C8B-B14F-4D97-AF65-F5344CB8AC3E}">
        <p14:creationId xmlns:p14="http://schemas.microsoft.com/office/powerpoint/2010/main" val="1001831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169342"/>
            <a:ext cx="9905998" cy="857356"/>
          </a:xfrm>
        </p:spPr>
        <p:txBody>
          <a:bodyPr/>
          <a:lstStyle/>
          <a:p>
            <a:pPr algn="ctr"/>
            <a:r>
              <a:rPr lang="en-GB" dirty="0"/>
              <a:t>Testing Cont.</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978568"/>
            <a:ext cx="9905999" cy="5727032"/>
          </a:xfrm>
        </p:spPr>
        <p:txBody>
          <a:bodyPr>
            <a:normAutofit fontScale="92500" lnSpcReduction="20000"/>
          </a:bodyPr>
          <a:lstStyle/>
          <a:p>
            <a:r>
              <a:rPr lang="en-GB" dirty="0"/>
              <a:t>AES Testing would be conducted with the following keys:</a:t>
            </a:r>
          </a:p>
          <a:p>
            <a:pPr lvl="1"/>
            <a:r>
              <a:rPr lang="en-US" dirty="0"/>
              <a:t>FD-E8-F7-A9-B8-6C-3B-FF-07-C0-D3-9D-**-**-**-**</a:t>
            </a:r>
            <a:endParaRPr lang="en-GB" sz="1600" dirty="0"/>
          </a:p>
          <a:p>
            <a:pPr lvl="1"/>
            <a:r>
              <a:rPr lang="en-US" dirty="0"/>
              <a:t>FD-E8-F7-A9-B8-6C-3B-FF-07-C0-D3-9*-**-**-**-**</a:t>
            </a:r>
            <a:endParaRPr lang="en-GB" sz="1600" dirty="0"/>
          </a:p>
          <a:p>
            <a:pPr lvl="1"/>
            <a:r>
              <a:rPr lang="en-US" dirty="0"/>
              <a:t>FD-E8-F7-A9-B8-6C-3B-FF-07-C0-D3-**-**-**-**-**</a:t>
            </a:r>
            <a:endParaRPr lang="en-GB" sz="1600" dirty="0"/>
          </a:p>
          <a:p>
            <a:pPr lvl="1"/>
            <a:r>
              <a:rPr lang="en-GB" dirty="0"/>
              <a:t>FD-**-F7-A9-B8-**-3B-FF-07-C0-**-9D-04-60-5E-**</a:t>
            </a:r>
            <a:endParaRPr lang="en-GB" sz="1600" dirty="0"/>
          </a:p>
          <a:p>
            <a:pPr lvl="1"/>
            <a:r>
              <a:rPr lang="en-GB" dirty="0"/>
              <a:t>FD-**-F7-A9-B8-**-3B-FF-**-C0-**-9D-04-60-5E-**</a:t>
            </a:r>
          </a:p>
          <a:p>
            <a:r>
              <a:rPr lang="en-GB" dirty="0"/>
              <a:t>Further tests were conducted with fewer bits available. However, as less bits were taken away, time requirements drastically increased beyond the timeframe of this project.</a:t>
            </a:r>
          </a:p>
          <a:p>
            <a:r>
              <a:rPr lang="en-GB" dirty="0"/>
              <a:t>RSA 256- and 512-bit keys were used, giving the following “N” exponents to be factored:</a:t>
            </a:r>
          </a:p>
          <a:p>
            <a:pPr lvl="1"/>
            <a:r>
              <a:rPr lang="en-GB" i="1" dirty="0"/>
              <a:t>36337851795688814214787023199634192302455696833184528618525745557569477659613</a:t>
            </a:r>
          </a:p>
          <a:p>
            <a:pPr lvl="1"/>
            <a:r>
              <a:rPr lang="en-GB" i="1" dirty="0"/>
              <a:t>6946281184397407470242155955398921915400162544707565683216607523697994275703240998245479429555258560544077707650916679431757713636463020233806574762189443</a:t>
            </a:r>
            <a:endParaRPr lang="en-GB" dirty="0"/>
          </a:p>
        </p:txBody>
      </p:sp>
    </p:spTree>
    <p:extLst>
      <p:ext uri="{BB962C8B-B14F-4D97-AF65-F5344CB8AC3E}">
        <p14:creationId xmlns:p14="http://schemas.microsoft.com/office/powerpoint/2010/main" val="2350225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185384"/>
            <a:ext cx="9905998" cy="857356"/>
          </a:xfrm>
        </p:spPr>
        <p:txBody>
          <a:bodyPr/>
          <a:lstStyle/>
          <a:p>
            <a:pPr algn="ctr"/>
            <a:r>
              <a:rPr lang="en-GB" dirty="0"/>
              <a:t>Results and Findings</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930442" y="962530"/>
            <a:ext cx="10443411" cy="5839324"/>
          </a:xfrm>
        </p:spPr>
        <p:txBody>
          <a:bodyPr>
            <a:normAutofit fontScale="92500" lnSpcReduction="20000"/>
          </a:bodyPr>
          <a:lstStyle/>
          <a:p>
            <a:r>
              <a:rPr lang="en-GB" dirty="0"/>
              <a:t>For AES, it was mentioned that an entirely unknown key was not possible to break using these Cryptanalysis attacks, relying on other vulnerability exploits.</a:t>
            </a:r>
          </a:p>
          <a:p>
            <a:r>
              <a:rPr lang="en-GB" dirty="0"/>
              <a:t>Testing with fewer bits of the key known showed a drastic increase in time requirement.</a:t>
            </a:r>
          </a:p>
          <a:p>
            <a:pPr lvl="1"/>
            <a:r>
              <a:rPr lang="en-GB" dirty="0"/>
              <a:t>First tests show a time of roughly 20 minutes to complete.</a:t>
            </a:r>
          </a:p>
          <a:p>
            <a:pPr lvl="1"/>
            <a:r>
              <a:rPr lang="en-GB" dirty="0"/>
              <a:t>Follow up tests with less of the AES key required roughly 6 hours and 4 days, for tests 2 and 3, respectively.</a:t>
            </a:r>
          </a:p>
          <a:p>
            <a:pPr lvl="1"/>
            <a:r>
              <a:rPr lang="en-GB" dirty="0"/>
              <a:t>The increase in time required by simply removing 4-bits of the AES key proved higher than anticipated. </a:t>
            </a:r>
          </a:p>
          <a:p>
            <a:pPr lvl="1"/>
            <a:r>
              <a:rPr lang="en-GB" dirty="0"/>
              <a:t>Further tests presented time requirements that exceeded the time allocation of this project.</a:t>
            </a:r>
          </a:p>
          <a:p>
            <a:r>
              <a:rPr lang="en-GB" dirty="0"/>
              <a:t>As the time requirement dramatically increases for each 4-bit of the AES key removed, it was concluded that AES ciphers main weaknesses exist in its implementation, as breaking the key proved either too time consuming, or simply impossible if large parts of the key are unknown.</a:t>
            </a:r>
          </a:p>
          <a:p>
            <a:r>
              <a:rPr lang="en-GB" dirty="0"/>
              <a:t>It should be noted, however, that retrieving the key often did not require the total time displayed. This can only be truly noted if the attacker has complete knowledge of the ciphertext.</a:t>
            </a:r>
          </a:p>
        </p:txBody>
      </p:sp>
    </p:spTree>
    <p:extLst>
      <p:ext uri="{BB962C8B-B14F-4D97-AF65-F5344CB8AC3E}">
        <p14:creationId xmlns:p14="http://schemas.microsoft.com/office/powerpoint/2010/main" val="3348360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57048"/>
            <a:ext cx="9905998" cy="857356"/>
          </a:xfrm>
        </p:spPr>
        <p:txBody>
          <a:bodyPr/>
          <a:lstStyle/>
          <a:p>
            <a:pPr algn="ctr"/>
            <a:r>
              <a:rPr lang="en-GB" dirty="0"/>
              <a:t>Results and Findings Cont.</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946484"/>
            <a:ext cx="9905999" cy="5534525"/>
          </a:xfrm>
        </p:spPr>
        <p:txBody>
          <a:bodyPr>
            <a:normAutofit fontScale="85000" lnSpcReduction="10000"/>
          </a:bodyPr>
          <a:lstStyle/>
          <a:p>
            <a:r>
              <a:rPr lang="en-GB" dirty="0"/>
              <a:t>For RSA, should the “N” exponent prove too large (i.e. found in RSA-1024 and above keys), factoring becomes impossible.</a:t>
            </a:r>
          </a:p>
          <a:p>
            <a:r>
              <a:rPr lang="en-GB" dirty="0"/>
              <a:t>Regarding RSA-256 keys, Factoring proved successful and both “p” and “q” exponents were identified:</a:t>
            </a:r>
          </a:p>
          <a:p>
            <a:pPr lvl="1"/>
            <a:r>
              <a:rPr lang="en-US" i="1" dirty="0"/>
              <a:t>179284838861521874494640437005431658479</a:t>
            </a:r>
          </a:p>
          <a:p>
            <a:pPr lvl="1"/>
            <a:r>
              <a:rPr lang="en-US" i="1" dirty="0"/>
              <a:t>202682234741309443097978967983272520947</a:t>
            </a:r>
          </a:p>
          <a:p>
            <a:r>
              <a:rPr lang="en-GB" dirty="0"/>
              <a:t>These were then used within </a:t>
            </a:r>
            <a:r>
              <a:rPr lang="en-GB" dirty="0" err="1"/>
              <a:t>CrypTool</a:t>
            </a:r>
            <a:r>
              <a:rPr lang="en-GB" dirty="0"/>
              <a:t> to recreate the private key and decrypt information.</a:t>
            </a:r>
          </a:p>
          <a:p>
            <a:r>
              <a:rPr lang="en-GB" dirty="0"/>
              <a:t>This is done by utilising specific mathematical formulas used in the original creation of both the private and public keys. The private key formula is:</a:t>
            </a:r>
          </a:p>
          <a:p>
            <a:pPr lvl="1"/>
            <a:r>
              <a:rPr lang="en-GB" i="1" dirty="0"/>
              <a:t>d</a:t>
            </a:r>
            <a:r>
              <a:rPr lang="en-GB" dirty="0"/>
              <a:t> =1/</a:t>
            </a:r>
            <a:r>
              <a:rPr lang="en-GB" i="1" dirty="0"/>
              <a:t>e mod λ</a:t>
            </a:r>
            <a:r>
              <a:rPr lang="en-GB" dirty="0"/>
              <a:t>(</a:t>
            </a:r>
            <a:r>
              <a:rPr lang="en-GB" i="1" dirty="0"/>
              <a:t>n</a:t>
            </a:r>
            <a:r>
              <a:rPr lang="en-GB" dirty="0"/>
              <a:t>) </a:t>
            </a:r>
          </a:p>
          <a:p>
            <a:r>
              <a:rPr lang="en-GB" dirty="0"/>
              <a:t>The above formula, in conjunction with another formula (</a:t>
            </a:r>
            <a:r>
              <a:rPr lang="en-GB" i="1" dirty="0"/>
              <a:t>m</a:t>
            </a:r>
            <a:r>
              <a:rPr lang="en-GB" dirty="0"/>
              <a:t> = </a:t>
            </a:r>
            <a:r>
              <a:rPr lang="en-GB" i="1" dirty="0"/>
              <a:t>c</a:t>
            </a:r>
            <a:r>
              <a:rPr lang="en-GB" i="1" baseline="30000" dirty="0"/>
              <a:t>d</a:t>
            </a:r>
            <a:r>
              <a:rPr lang="en-GB" i="1" dirty="0"/>
              <a:t> mod n) </a:t>
            </a:r>
            <a:r>
              <a:rPr lang="en-GB" dirty="0"/>
              <a:t>are used within </a:t>
            </a:r>
            <a:r>
              <a:rPr lang="en-GB" dirty="0" err="1"/>
              <a:t>CrypTools</a:t>
            </a:r>
            <a:r>
              <a:rPr lang="en-GB" dirty="0"/>
              <a:t> systems to recreate the original private key parameters.</a:t>
            </a:r>
          </a:p>
          <a:p>
            <a:r>
              <a:rPr lang="en-GB" dirty="0"/>
              <a:t>Numbers related in these mathematical formulas are too large to be done without the aid of software, adding to RSAs security potential.</a:t>
            </a:r>
          </a:p>
          <a:p>
            <a:endParaRPr lang="en-GB" dirty="0"/>
          </a:p>
          <a:p>
            <a:endParaRPr lang="en-GB" dirty="0"/>
          </a:p>
        </p:txBody>
      </p:sp>
    </p:spTree>
    <p:extLst>
      <p:ext uri="{BB962C8B-B14F-4D97-AF65-F5344CB8AC3E}">
        <p14:creationId xmlns:p14="http://schemas.microsoft.com/office/powerpoint/2010/main" val="12323347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81636"/>
            <a:ext cx="9905998" cy="857356"/>
          </a:xfrm>
        </p:spPr>
        <p:txBody>
          <a:bodyPr/>
          <a:lstStyle/>
          <a:p>
            <a:pPr algn="ctr"/>
            <a:r>
              <a:rPr lang="en-GB" dirty="0"/>
              <a:t>Results and Findings Cont.</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946484"/>
            <a:ext cx="9905999" cy="5759116"/>
          </a:xfrm>
        </p:spPr>
        <p:txBody>
          <a:bodyPr>
            <a:normAutofit fontScale="85000" lnSpcReduction="10000"/>
          </a:bodyPr>
          <a:lstStyle/>
          <a:p>
            <a:r>
              <a:rPr lang="en-GB" dirty="0"/>
              <a:t>Tests run on both AES and RSA keys proved successful.</a:t>
            </a:r>
          </a:p>
          <a:p>
            <a:r>
              <a:rPr lang="en-GB" dirty="0"/>
              <a:t>Key points observed was the time difference when dealing with different RSA key sizes and when dealing with various lengths of an AES key.</a:t>
            </a:r>
          </a:p>
          <a:p>
            <a:r>
              <a:rPr lang="en-GB" dirty="0"/>
              <a:t>RSA-256 was successfully factored, but RSA-512 required too much time, exceeding the time allocated to this project. However, based on findings of RSA-256, the factoring process and recreation of the private key would be similar, simply requiring far more time.</a:t>
            </a:r>
          </a:p>
          <a:p>
            <a:r>
              <a:rPr lang="en-GB" dirty="0"/>
              <a:t>Regarding AES and RSA security levels, it was noted that RSA provides greater security as it is less vulnerable to other exploits such as Differential Analysis attacks.</a:t>
            </a:r>
          </a:p>
          <a:p>
            <a:r>
              <a:rPr lang="en-GB" dirty="0"/>
              <a:t>However, RSA does require more computational power over AES, and this should be considered which cipher is superior.</a:t>
            </a:r>
          </a:p>
          <a:p>
            <a:r>
              <a:rPr lang="en-GB" dirty="0"/>
              <a:t>Despite DNA not functioning, it is possibly to theorise its potential as it can perform similar attacks on AES, but can distribute tasks to various devices, potential accelerating the process. Regarding RSA, however, it is unknown if factoring is possible within DNA and therefore, it is unknown if DNA can be used against RSA ciphers.</a:t>
            </a:r>
          </a:p>
        </p:txBody>
      </p:sp>
    </p:spTree>
    <p:extLst>
      <p:ext uri="{BB962C8B-B14F-4D97-AF65-F5344CB8AC3E}">
        <p14:creationId xmlns:p14="http://schemas.microsoft.com/office/powerpoint/2010/main" val="951637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B471-6048-4E9F-B34D-E1D73F1A3721}"/>
              </a:ext>
            </a:extLst>
          </p:cNvPr>
          <p:cNvSpPr>
            <a:spLocks noGrp="1"/>
          </p:cNvSpPr>
          <p:nvPr>
            <p:ph type="title"/>
          </p:nvPr>
        </p:nvSpPr>
        <p:spPr>
          <a:xfrm>
            <a:off x="1141413" y="393930"/>
            <a:ext cx="9905998" cy="729019"/>
          </a:xfrm>
        </p:spPr>
        <p:txBody>
          <a:bodyPr/>
          <a:lstStyle/>
          <a:p>
            <a:pPr algn="ctr"/>
            <a:r>
              <a:rPr lang="en-GB" dirty="0"/>
              <a:t>Results images (AES)</a:t>
            </a:r>
          </a:p>
        </p:txBody>
      </p:sp>
      <p:pic>
        <p:nvPicPr>
          <p:cNvPr id="4" name="Picture 3">
            <a:extLst>
              <a:ext uri="{FF2B5EF4-FFF2-40B4-BE49-F238E27FC236}">
                <a16:creationId xmlns:a16="http://schemas.microsoft.com/office/drawing/2014/main" id="{2DD68224-86F0-4726-8C5F-50FFAA06A27E}"/>
              </a:ext>
            </a:extLst>
          </p:cNvPr>
          <p:cNvPicPr/>
          <p:nvPr/>
        </p:nvPicPr>
        <p:blipFill>
          <a:blip r:embed="rId2"/>
          <a:stretch>
            <a:fillRect/>
          </a:stretch>
        </p:blipFill>
        <p:spPr>
          <a:xfrm>
            <a:off x="444700" y="1293579"/>
            <a:ext cx="7159258" cy="3310505"/>
          </a:xfrm>
          <a:prstGeom prst="rect">
            <a:avLst/>
          </a:prstGeom>
        </p:spPr>
      </p:pic>
      <p:pic>
        <p:nvPicPr>
          <p:cNvPr id="5" name="Picture 4">
            <a:extLst>
              <a:ext uri="{FF2B5EF4-FFF2-40B4-BE49-F238E27FC236}">
                <a16:creationId xmlns:a16="http://schemas.microsoft.com/office/drawing/2014/main" id="{ACEFE648-EC16-41CF-905A-066BF91EF299}"/>
              </a:ext>
            </a:extLst>
          </p:cNvPr>
          <p:cNvPicPr/>
          <p:nvPr/>
        </p:nvPicPr>
        <p:blipFill>
          <a:blip r:embed="rId3"/>
          <a:stretch>
            <a:fillRect/>
          </a:stretch>
        </p:blipFill>
        <p:spPr>
          <a:xfrm>
            <a:off x="6094412" y="2948831"/>
            <a:ext cx="5048250" cy="3105150"/>
          </a:xfrm>
          <a:prstGeom prst="rect">
            <a:avLst/>
          </a:prstGeom>
        </p:spPr>
      </p:pic>
    </p:spTree>
    <p:extLst>
      <p:ext uri="{BB962C8B-B14F-4D97-AF65-F5344CB8AC3E}">
        <p14:creationId xmlns:p14="http://schemas.microsoft.com/office/powerpoint/2010/main" val="280485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B471-6048-4E9F-B34D-E1D73F1A3721}"/>
              </a:ext>
            </a:extLst>
          </p:cNvPr>
          <p:cNvSpPr>
            <a:spLocks noGrp="1"/>
          </p:cNvSpPr>
          <p:nvPr>
            <p:ph type="title"/>
          </p:nvPr>
        </p:nvSpPr>
        <p:spPr>
          <a:xfrm>
            <a:off x="1141413" y="393930"/>
            <a:ext cx="9905998" cy="729019"/>
          </a:xfrm>
        </p:spPr>
        <p:txBody>
          <a:bodyPr/>
          <a:lstStyle/>
          <a:p>
            <a:pPr algn="ctr"/>
            <a:r>
              <a:rPr lang="en-GB" dirty="0"/>
              <a:t>Results images (RSA)</a:t>
            </a:r>
          </a:p>
        </p:txBody>
      </p:sp>
      <p:pic>
        <p:nvPicPr>
          <p:cNvPr id="6" name="Picture 5">
            <a:extLst>
              <a:ext uri="{FF2B5EF4-FFF2-40B4-BE49-F238E27FC236}">
                <a16:creationId xmlns:a16="http://schemas.microsoft.com/office/drawing/2014/main" id="{EA7F12B4-4541-43BA-BD44-E2D12EFDECC4}"/>
              </a:ext>
            </a:extLst>
          </p:cNvPr>
          <p:cNvPicPr/>
          <p:nvPr/>
        </p:nvPicPr>
        <p:blipFill>
          <a:blip r:embed="rId2"/>
          <a:stretch>
            <a:fillRect/>
          </a:stretch>
        </p:blipFill>
        <p:spPr>
          <a:xfrm>
            <a:off x="1290596" y="3429000"/>
            <a:ext cx="6122303" cy="3035070"/>
          </a:xfrm>
          <a:prstGeom prst="rect">
            <a:avLst/>
          </a:prstGeom>
        </p:spPr>
      </p:pic>
      <p:pic>
        <p:nvPicPr>
          <p:cNvPr id="7" name="Picture 6">
            <a:extLst>
              <a:ext uri="{FF2B5EF4-FFF2-40B4-BE49-F238E27FC236}">
                <a16:creationId xmlns:a16="http://schemas.microsoft.com/office/drawing/2014/main" id="{C2EA02F0-4CF3-4F4E-A1D1-594C05E17F17}"/>
              </a:ext>
            </a:extLst>
          </p:cNvPr>
          <p:cNvPicPr/>
          <p:nvPr/>
        </p:nvPicPr>
        <p:blipFill>
          <a:blip r:embed="rId3"/>
          <a:stretch>
            <a:fillRect/>
          </a:stretch>
        </p:blipFill>
        <p:spPr>
          <a:xfrm>
            <a:off x="7684603" y="1122949"/>
            <a:ext cx="2819400" cy="2809875"/>
          </a:xfrm>
          <a:prstGeom prst="rect">
            <a:avLst/>
          </a:prstGeom>
        </p:spPr>
      </p:pic>
      <p:pic>
        <p:nvPicPr>
          <p:cNvPr id="8" name="Picture 7">
            <a:extLst>
              <a:ext uri="{FF2B5EF4-FFF2-40B4-BE49-F238E27FC236}">
                <a16:creationId xmlns:a16="http://schemas.microsoft.com/office/drawing/2014/main" id="{753FA5D5-E1FE-4790-9F96-C6734468D5C1}"/>
              </a:ext>
            </a:extLst>
          </p:cNvPr>
          <p:cNvPicPr/>
          <p:nvPr/>
        </p:nvPicPr>
        <p:blipFill>
          <a:blip r:embed="rId4"/>
          <a:stretch>
            <a:fillRect/>
          </a:stretch>
        </p:blipFill>
        <p:spPr>
          <a:xfrm>
            <a:off x="1018892" y="1106879"/>
            <a:ext cx="6122303" cy="2165668"/>
          </a:xfrm>
          <a:prstGeom prst="rect">
            <a:avLst/>
          </a:prstGeom>
        </p:spPr>
      </p:pic>
    </p:spTree>
    <p:extLst>
      <p:ext uri="{BB962C8B-B14F-4D97-AF65-F5344CB8AC3E}">
        <p14:creationId xmlns:p14="http://schemas.microsoft.com/office/powerpoint/2010/main" val="3881557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185384"/>
            <a:ext cx="9905998" cy="857356"/>
          </a:xfrm>
        </p:spPr>
        <p:txBody>
          <a:bodyPr/>
          <a:lstStyle/>
          <a:p>
            <a:pPr algn="ctr"/>
            <a:r>
              <a:rPr lang="en-GB" dirty="0"/>
              <a:t>Conclusion</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898358" y="930443"/>
            <a:ext cx="10299031" cy="5831305"/>
          </a:xfrm>
        </p:spPr>
        <p:txBody>
          <a:bodyPr>
            <a:normAutofit fontScale="85000" lnSpcReduction="20000"/>
          </a:bodyPr>
          <a:lstStyle/>
          <a:p>
            <a:r>
              <a:rPr lang="en-GB" dirty="0"/>
              <a:t>Key features of Cryptography and Cryptanalysis were identified</a:t>
            </a:r>
          </a:p>
          <a:p>
            <a:r>
              <a:rPr lang="en-GB" dirty="0"/>
              <a:t>Various attacks and vulnerabilities were also identified regarding symmetric and asymmetric key ciphers.</a:t>
            </a:r>
          </a:p>
          <a:p>
            <a:r>
              <a:rPr lang="en-GB" dirty="0"/>
              <a:t>Several software were set up with various degrees of success</a:t>
            </a:r>
          </a:p>
          <a:p>
            <a:r>
              <a:rPr lang="en-GB" dirty="0"/>
              <a:t>Testing was done on two different ciphers, one symmetric and one asymmetric.</a:t>
            </a:r>
          </a:p>
          <a:p>
            <a:r>
              <a:rPr lang="en-GB" dirty="0"/>
              <a:t>Various tests were conducted, analysing the effectiveness of different attacks and other vulnerabilities.</a:t>
            </a:r>
          </a:p>
          <a:p>
            <a:r>
              <a:rPr lang="en-GB" dirty="0"/>
              <a:t>It was identified that specific Cryptanalysis attacks only work to a certain degree against these modern ciphers.</a:t>
            </a:r>
          </a:p>
          <a:p>
            <a:r>
              <a:rPr lang="en-GB" dirty="0"/>
              <a:t>Another point identified was that these ciphers main weaknesses exist primarily in their implementation systems.</a:t>
            </a:r>
          </a:p>
          <a:p>
            <a:r>
              <a:rPr lang="en-GB" dirty="0"/>
              <a:t>As such, vulnerabilities and exploits such as Differential Analysis, Heartbleed Exploit and Side-Channel Attacks prove to be the best avenue of attack when dealing with these ciphers.</a:t>
            </a:r>
          </a:p>
          <a:p>
            <a:r>
              <a:rPr lang="en-GB" dirty="0"/>
              <a:t>Of the two ciphers, RSA proved more resilient to attacks and exploits, but the additional computational requirements in its implementation give AES cryptosystems an advantages over RSA</a:t>
            </a:r>
          </a:p>
        </p:txBody>
      </p:sp>
    </p:spTree>
    <p:extLst>
      <p:ext uri="{BB962C8B-B14F-4D97-AF65-F5344CB8AC3E}">
        <p14:creationId xmlns:p14="http://schemas.microsoft.com/office/powerpoint/2010/main" val="19323215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81636"/>
            <a:ext cx="9905998" cy="857356"/>
          </a:xfrm>
        </p:spPr>
        <p:txBody>
          <a:bodyPr/>
          <a:lstStyle/>
          <a:p>
            <a:pPr algn="ctr"/>
            <a:r>
              <a:rPr lang="en-GB" dirty="0"/>
              <a:t>Future Work</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1138992"/>
            <a:ext cx="9905999" cy="5550566"/>
          </a:xfrm>
        </p:spPr>
        <p:txBody>
          <a:bodyPr>
            <a:normAutofit fontScale="92500" lnSpcReduction="10000"/>
          </a:bodyPr>
          <a:lstStyle/>
          <a:p>
            <a:r>
              <a:rPr lang="en-GB" dirty="0"/>
              <a:t>The results of this project proved successful, with several vulnerabilities identified and several attack limitations also noted.</a:t>
            </a:r>
          </a:p>
          <a:p>
            <a:r>
              <a:rPr lang="en-GB" dirty="0"/>
              <a:t>However, DNA was intended to be one of the main software's used within this project but could not be set up properly. </a:t>
            </a:r>
          </a:p>
          <a:p>
            <a:r>
              <a:rPr lang="en-GB" dirty="0"/>
              <a:t>As such, future work would attempt to successfully operate DNA and run tests using this software to accurate gauge its potential.</a:t>
            </a:r>
          </a:p>
          <a:p>
            <a:r>
              <a:rPr lang="en-GB" dirty="0"/>
              <a:t>One avenue of testing would be to identify systems utilising these Cryptosystems, allowing for more accurate testing of other vulnerabilities such as Differential Analysis, further Heartbleed Exploit attacks and Side-Channel attacks.</a:t>
            </a:r>
          </a:p>
          <a:p>
            <a:r>
              <a:rPr lang="en-GB" dirty="0"/>
              <a:t>Other future work includes research into the Dark and Deep webs, as well as into Cryptocurrency and Block Chains.</a:t>
            </a:r>
          </a:p>
          <a:p>
            <a:r>
              <a:rPr lang="en-GB" dirty="0"/>
              <a:t>These fields are large and allow for opportunities for future work, culminating in attempting to answer the original hypothesis.</a:t>
            </a:r>
          </a:p>
        </p:txBody>
      </p:sp>
    </p:spTree>
    <p:extLst>
      <p:ext uri="{BB962C8B-B14F-4D97-AF65-F5344CB8AC3E}">
        <p14:creationId xmlns:p14="http://schemas.microsoft.com/office/powerpoint/2010/main" val="28616515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0A2-B922-4D86-AFEB-0ED0E240685B}"/>
              </a:ext>
            </a:extLst>
          </p:cNvPr>
          <p:cNvSpPr>
            <a:spLocks noGrp="1"/>
          </p:cNvSpPr>
          <p:nvPr>
            <p:ph type="title"/>
          </p:nvPr>
        </p:nvSpPr>
        <p:spPr>
          <a:xfrm>
            <a:off x="1141413" y="281636"/>
            <a:ext cx="9905998" cy="857356"/>
          </a:xfrm>
        </p:spPr>
        <p:txBody>
          <a:bodyPr/>
          <a:lstStyle/>
          <a:p>
            <a:pPr algn="ctr"/>
            <a:r>
              <a:rPr lang="en-GB" dirty="0"/>
              <a:t>Future Work Cont.</a:t>
            </a:r>
          </a:p>
        </p:txBody>
      </p:sp>
      <p:sp>
        <p:nvSpPr>
          <p:cNvPr id="3" name="Content Placeholder 2">
            <a:extLst>
              <a:ext uri="{FF2B5EF4-FFF2-40B4-BE49-F238E27FC236}">
                <a16:creationId xmlns:a16="http://schemas.microsoft.com/office/drawing/2014/main" id="{C1853DD8-A70B-4020-94C7-16AF4798CA24}"/>
              </a:ext>
            </a:extLst>
          </p:cNvPr>
          <p:cNvSpPr>
            <a:spLocks noGrp="1"/>
          </p:cNvSpPr>
          <p:nvPr>
            <p:ph idx="1"/>
          </p:nvPr>
        </p:nvSpPr>
        <p:spPr>
          <a:xfrm>
            <a:off x="1143000" y="978568"/>
            <a:ext cx="9905999" cy="5727032"/>
          </a:xfrm>
        </p:spPr>
        <p:txBody>
          <a:bodyPr>
            <a:normAutofit fontScale="92500" lnSpcReduction="20000"/>
          </a:bodyPr>
          <a:lstStyle/>
          <a:p>
            <a:r>
              <a:rPr lang="en-GB" dirty="0"/>
              <a:t>Based on results found and information identified via research into DNA, it is hypothesised that the original project goal (seen in the project title) may not be possible.</a:t>
            </a:r>
          </a:p>
          <a:p>
            <a:r>
              <a:rPr lang="en-GB" dirty="0"/>
              <a:t>This hypothesis is based on several points of interest identified through this project:</a:t>
            </a:r>
          </a:p>
          <a:p>
            <a:pPr lvl="1"/>
            <a:r>
              <a:rPr lang="en-GB" dirty="0"/>
              <a:t>DNA requires the set up of DNA clients on machines participating in DNA functions.</a:t>
            </a:r>
          </a:p>
          <a:p>
            <a:pPr lvl="1"/>
            <a:r>
              <a:rPr lang="en-GB" dirty="0"/>
              <a:t>DNA may not be compatible with Cryptocurrency functions.</a:t>
            </a:r>
          </a:p>
          <a:p>
            <a:pPr lvl="1"/>
            <a:r>
              <a:rPr lang="en-GB" dirty="0"/>
              <a:t>DNA uses the computational power of devices participating within DNA functions, not the network itself. Therefore, even should this software be set up on multiple devices with Deep / Dark web connectivity, it may not be Deep / Dark web resources utilised.</a:t>
            </a:r>
          </a:p>
          <a:p>
            <a:r>
              <a:rPr lang="en-GB" dirty="0"/>
              <a:t>These points lend credit to the hypothesis. However, it must be noted that research and experimentation involving the other aspects of the original project have the potential to identify a methodology in which the original goal is possible.</a:t>
            </a:r>
          </a:p>
          <a:p>
            <a:r>
              <a:rPr lang="en-GB" dirty="0"/>
              <a:t>This, however, would require far more time to confirm than was allocated to this project. As such, it is noted as a potential endeavour to pursue in Future Work relating to this project.</a:t>
            </a:r>
          </a:p>
          <a:p>
            <a:pPr lvl="1"/>
            <a:endParaRPr lang="en-GB" dirty="0"/>
          </a:p>
        </p:txBody>
      </p:sp>
    </p:spTree>
    <p:extLst>
      <p:ext uri="{BB962C8B-B14F-4D97-AF65-F5344CB8AC3E}">
        <p14:creationId xmlns:p14="http://schemas.microsoft.com/office/powerpoint/2010/main" val="13680733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3B30-098D-45C0-BC34-D5FC34742E5B}"/>
              </a:ext>
            </a:extLst>
          </p:cNvPr>
          <p:cNvSpPr>
            <a:spLocks noGrp="1"/>
          </p:cNvSpPr>
          <p:nvPr>
            <p:ph type="title"/>
          </p:nvPr>
        </p:nvSpPr>
        <p:spPr>
          <a:xfrm>
            <a:off x="1141413" y="233510"/>
            <a:ext cx="9905998" cy="905482"/>
          </a:xfrm>
        </p:spPr>
        <p:txBody>
          <a:bodyPr/>
          <a:lstStyle/>
          <a:p>
            <a:pPr algn="ctr"/>
            <a:r>
              <a:rPr lang="en-GB" dirty="0"/>
              <a:t>References</a:t>
            </a:r>
          </a:p>
        </p:txBody>
      </p:sp>
      <p:sp>
        <p:nvSpPr>
          <p:cNvPr id="3" name="Content Placeholder 2">
            <a:extLst>
              <a:ext uri="{FF2B5EF4-FFF2-40B4-BE49-F238E27FC236}">
                <a16:creationId xmlns:a16="http://schemas.microsoft.com/office/drawing/2014/main" id="{8CE0ABA4-CCD7-4494-8774-93F422694AF4}"/>
              </a:ext>
            </a:extLst>
          </p:cNvPr>
          <p:cNvSpPr>
            <a:spLocks noGrp="1"/>
          </p:cNvSpPr>
          <p:nvPr>
            <p:ph idx="1"/>
          </p:nvPr>
        </p:nvSpPr>
        <p:spPr>
          <a:xfrm>
            <a:off x="866274" y="994610"/>
            <a:ext cx="10523621" cy="5085347"/>
          </a:xfrm>
        </p:spPr>
        <p:txBody>
          <a:bodyPr>
            <a:normAutofit fontScale="62500" lnSpcReduction="20000"/>
          </a:bodyPr>
          <a:lstStyle/>
          <a:p>
            <a:r>
              <a:rPr lang="en-GB" dirty="0"/>
              <a:t>[1] H. Ge, L. Gu, Y. Yang and K. Liu, "An attack graph based network security evaluation model for hierarchical network," </a:t>
            </a:r>
            <a:r>
              <a:rPr lang="en-GB" i="1" dirty="0"/>
              <a:t>2010 IEEE International Conference on Information Theory and Information Security</a:t>
            </a:r>
            <a:r>
              <a:rPr lang="en-GB" dirty="0"/>
              <a:t>, Beijing, 2010, pp. 208-211. </a:t>
            </a:r>
          </a:p>
          <a:p>
            <a:r>
              <a:rPr lang="en-GB" dirty="0"/>
              <a:t>[2] W. </a:t>
            </a:r>
            <a:r>
              <a:rPr lang="en-GB" dirty="0" err="1"/>
              <a:t>Kehe</a:t>
            </a:r>
            <a:r>
              <a:rPr lang="en-GB" dirty="0"/>
              <a:t>, Z. Tong, L. Wei and M. Gang, "Security Model Based on Network Business Security," </a:t>
            </a:r>
            <a:r>
              <a:rPr lang="en-GB" i="1" dirty="0"/>
              <a:t>2009 International Conference on Computer Technology and Development</a:t>
            </a:r>
            <a:r>
              <a:rPr lang="en-GB" dirty="0"/>
              <a:t>, Kota Kinabalu, 2009, pp. 577-580. </a:t>
            </a:r>
          </a:p>
          <a:p>
            <a:r>
              <a:rPr lang="en-GB" dirty="0"/>
              <a:t>[3] K. Keerthi and B. </a:t>
            </a:r>
            <a:r>
              <a:rPr lang="en-GB" dirty="0" err="1"/>
              <a:t>Surendiran</a:t>
            </a:r>
            <a:r>
              <a:rPr lang="en-GB" dirty="0"/>
              <a:t>, "Elliptic curve cryptography for secured text encryption," </a:t>
            </a:r>
            <a:r>
              <a:rPr lang="en-GB" i="1" dirty="0"/>
              <a:t>2017 International Conference on Circuit ,Power and Computing Technologies (ICCPCT)</a:t>
            </a:r>
            <a:r>
              <a:rPr lang="en-GB" dirty="0"/>
              <a:t>, Kollam, 2017, pp. 1-5. </a:t>
            </a:r>
          </a:p>
          <a:p>
            <a:r>
              <a:rPr lang="en-GB" dirty="0"/>
              <a:t>[4] </a:t>
            </a:r>
            <a:r>
              <a:rPr lang="en-GB" dirty="0">
                <a:latin typeface="Times New Roman" panose="02020603050405020304" pitchFamily="18" charset="0"/>
                <a:ea typeface="Calibri" panose="020F0502020204030204" pitchFamily="34" charset="0"/>
              </a:rPr>
              <a:t>M. Soliman and M. A. </a:t>
            </a:r>
            <a:r>
              <a:rPr lang="en-GB" dirty="0" err="1">
                <a:latin typeface="Times New Roman" panose="02020603050405020304" pitchFamily="18" charset="0"/>
                <a:ea typeface="Calibri" panose="020F0502020204030204" pitchFamily="34" charset="0"/>
              </a:rPr>
              <a:t>Azer</a:t>
            </a:r>
            <a:r>
              <a:rPr lang="en-GB" dirty="0">
                <a:latin typeface="Times New Roman" panose="02020603050405020304" pitchFamily="18" charset="0"/>
                <a:ea typeface="Calibri" panose="020F0502020204030204" pitchFamily="34" charset="0"/>
              </a:rPr>
              <a:t>, "Web Application API Blind Denial of Service Attacks," </a:t>
            </a:r>
            <a:r>
              <a:rPr lang="en-GB" i="1" dirty="0">
                <a:latin typeface="Times New Roman" panose="02020603050405020304" pitchFamily="18" charset="0"/>
                <a:ea typeface="Calibri" panose="020F0502020204030204" pitchFamily="34" charset="0"/>
              </a:rPr>
              <a:t>2018 14th International Computer Engineering Conference (ICENCO)</a:t>
            </a:r>
            <a:r>
              <a:rPr lang="en-GB" dirty="0">
                <a:latin typeface="Times New Roman" panose="02020603050405020304" pitchFamily="18" charset="0"/>
                <a:ea typeface="Calibri" panose="020F0502020204030204" pitchFamily="34" charset="0"/>
              </a:rPr>
              <a:t>, Cairo, Egypt, 2018, pp. 249-253. </a:t>
            </a:r>
          </a:p>
          <a:p>
            <a:r>
              <a:rPr lang="en-GB" dirty="0">
                <a:latin typeface="Times New Roman" panose="02020603050405020304" pitchFamily="18" charset="0"/>
                <a:ea typeface="Calibri" panose="020F0502020204030204" pitchFamily="34" charset="0"/>
              </a:rPr>
              <a:t>[5] </a:t>
            </a:r>
            <a:r>
              <a:rPr lang="en-GB" dirty="0"/>
              <a:t>W. </a:t>
            </a:r>
            <a:r>
              <a:rPr lang="en-GB" dirty="0" err="1"/>
              <a:t>Michiels</a:t>
            </a:r>
            <a:r>
              <a:rPr lang="en-GB" dirty="0"/>
              <a:t>, "Opportunities in White-Box Cryptography," in </a:t>
            </a:r>
            <a:r>
              <a:rPr lang="en-GB" i="1" dirty="0"/>
              <a:t>IEEE Security &amp; Privacy</a:t>
            </a:r>
            <a:r>
              <a:rPr lang="en-GB" dirty="0"/>
              <a:t>, vol. 8, no. 1, pp. 64-67, Jan.-Feb. 2010. </a:t>
            </a:r>
          </a:p>
          <a:p>
            <a:r>
              <a:rPr lang="en-GB" dirty="0">
                <a:latin typeface="Times New Roman" panose="02020603050405020304" pitchFamily="18" charset="0"/>
                <a:ea typeface="Calibri" panose="020F0502020204030204" pitchFamily="34" charset="0"/>
              </a:rPr>
              <a:t>[6] </a:t>
            </a:r>
            <a:r>
              <a:rPr lang="en-GB" dirty="0"/>
              <a:t>V. Sagar and K. Kumar, "A symmetric key cryptography using genetic algorithm and error back propagation neural network," </a:t>
            </a:r>
            <a:r>
              <a:rPr lang="en-GB" i="1" dirty="0"/>
              <a:t>2015 2nd International Conference on Computing for Sustainable Global Development (</a:t>
            </a:r>
            <a:r>
              <a:rPr lang="en-GB" i="1" dirty="0" err="1"/>
              <a:t>INDIACom</a:t>
            </a:r>
            <a:r>
              <a:rPr lang="en-GB" i="1" dirty="0"/>
              <a:t>)</a:t>
            </a:r>
            <a:r>
              <a:rPr lang="en-GB" dirty="0"/>
              <a:t>, New Delhi, 2015, pp. 1386-1391. </a:t>
            </a:r>
          </a:p>
          <a:p>
            <a:r>
              <a:rPr lang="en-GB" dirty="0"/>
              <a:t>[7] S. Chandra, S. </a:t>
            </a:r>
            <a:r>
              <a:rPr lang="en-GB" dirty="0" err="1"/>
              <a:t>Paira</a:t>
            </a:r>
            <a:r>
              <a:rPr lang="en-GB" dirty="0"/>
              <a:t>, S. S. </a:t>
            </a:r>
            <a:r>
              <a:rPr lang="en-GB" dirty="0" err="1"/>
              <a:t>Alam</a:t>
            </a:r>
            <a:r>
              <a:rPr lang="en-GB" dirty="0"/>
              <a:t> and G. </a:t>
            </a:r>
            <a:r>
              <a:rPr lang="en-GB" dirty="0" err="1"/>
              <a:t>Sanyal</a:t>
            </a:r>
            <a:r>
              <a:rPr lang="en-GB" dirty="0"/>
              <a:t>, "A comparative survey of Symmetric and Asymmetric Key Cryptography," </a:t>
            </a:r>
            <a:r>
              <a:rPr lang="en-GB" i="1" dirty="0"/>
              <a:t>2014 International Conference on Electronics, Communication and Computational Engineering (ICECCE)</a:t>
            </a:r>
            <a:r>
              <a:rPr lang="en-GB" dirty="0"/>
              <a:t>, Hosur, 2014, pp. 83-93. </a:t>
            </a:r>
          </a:p>
          <a:p>
            <a:r>
              <a:rPr lang="en-GB" dirty="0"/>
              <a:t>[8] T. M. Sharma and R. </a:t>
            </a:r>
            <a:r>
              <a:rPr lang="en-GB" dirty="0" err="1"/>
              <a:t>Thilagavathy</a:t>
            </a:r>
            <a:r>
              <a:rPr lang="en-GB" dirty="0"/>
              <a:t>, "Performance analysis of advanced encryption standard for low power and area applications," </a:t>
            </a:r>
            <a:r>
              <a:rPr lang="en-GB" i="1" dirty="0"/>
              <a:t>2013 IEEE Conference on Information &amp; Communication Technologies</a:t>
            </a:r>
            <a:r>
              <a:rPr lang="en-GB" dirty="0"/>
              <a:t>, </a:t>
            </a:r>
            <a:r>
              <a:rPr lang="en-GB" dirty="0" err="1"/>
              <a:t>Thuckalay</a:t>
            </a:r>
            <a:r>
              <a:rPr lang="en-GB" dirty="0"/>
              <a:t>, Tamil Nadu, India, 2013, pp. 967-972. </a:t>
            </a:r>
          </a:p>
          <a:p>
            <a:endParaRPr lang="en-GB" dirty="0">
              <a:latin typeface="Times New Roman" panose="02020603050405020304" pitchFamily="18" charset="0"/>
              <a:ea typeface="Calibri" panose="020F0502020204030204" pitchFamily="34" charset="0"/>
            </a:endParaRPr>
          </a:p>
          <a:p>
            <a:endParaRPr lang="en-GB" dirty="0"/>
          </a:p>
        </p:txBody>
      </p:sp>
    </p:spTree>
    <p:extLst>
      <p:ext uri="{BB962C8B-B14F-4D97-AF65-F5344CB8AC3E}">
        <p14:creationId xmlns:p14="http://schemas.microsoft.com/office/powerpoint/2010/main" val="10238879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A3B30-098D-45C0-BC34-D5FC34742E5B}"/>
              </a:ext>
            </a:extLst>
          </p:cNvPr>
          <p:cNvSpPr>
            <a:spLocks noGrp="1"/>
          </p:cNvSpPr>
          <p:nvPr>
            <p:ph type="title"/>
          </p:nvPr>
        </p:nvSpPr>
        <p:spPr>
          <a:xfrm>
            <a:off x="1141413" y="233510"/>
            <a:ext cx="9905998" cy="905482"/>
          </a:xfrm>
        </p:spPr>
        <p:txBody>
          <a:bodyPr/>
          <a:lstStyle/>
          <a:p>
            <a:pPr algn="ctr"/>
            <a:r>
              <a:rPr lang="en-GB" dirty="0"/>
              <a:t>References Cont.</a:t>
            </a:r>
          </a:p>
        </p:txBody>
      </p:sp>
      <p:sp>
        <p:nvSpPr>
          <p:cNvPr id="3" name="Content Placeholder 2">
            <a:extLst>
              <a:ext uri="{FF2B5EF4-FFF2-40B4-BE49-F238E27FC236}">
                <a16:creationId xmlns:a16="http://schemas.microsoft.com/office/drawing/2014/main" id="{8CE0ABA4-CCD7-4494-8774-93F422694AF4}"/>
              </a:ext>
            </a:extLst>
          </p:cNvPr>
          <p:cNvSpPr>
            <a:spLocks noGrp="1"/>
          </p:cNvSpPr>
          <p:nvPr>
            <p:ph idx="1"/>
          </p:nvPr>
        </p:nvSpPr>
        <p:spPr>
          <a:xfrm>
            <a:off x="866274" y="994610"/>
            <a:ext cx="10651958" cy="5629880"/>
          </a:xfrm>
        </p:spPr>
        <p:txBody>
          <a:bodyPr>
            <a:normAutofit fontScale="62500" lnSpcReduction="20000"/>
          </a:bodyPr>
          <a:lstStyle/>
          <a:p>
            <a:r>
              <a:rPr lang="en-GB" dirty="0">
                <a:latin typeface="Times New Roman" panose="02020603050405020304" pitchFamily="18" charset="0"/>
                <a:ea typeface="Calibri" panose="020F0502020204030204" pitchFamily="34" charset="0"/>
              </a:rPr>
              <a:t>[9] </a:t>
            </a:r>
            <a:r>
              <a:rPr lang="en-GB" dirty="0"/>
              <a:t>T. </a:t>
            </a:r>
            <a:r>
              <a:rPr lang="en-GB" dirty="0" err="1"/>
              <a:t>Vateva-Gurova</a:t>
            </a:r>
            <a:r>
              <a:rPr lang="en-GB" dirty="0"/>
              <a:t> and N. Suri, "On the Detection of Side-Channel Attacks," </a:t>
            </a:r>
            <a:r>
              <a:rPr lang="en-GB" i="1" dirty="0"/>
              <a:t>2018 IEEE 23rd Pacific Rim International Symposium on Dependable Computing (PRDC)</a:t>
            </a:r>
            <a:r>
              <a:rPr lang="en-GB" dirty="0"/>
              <a:t>, Taipei, Taiwan, 2018, pp. 185-186. </a:t>
            </a:r>
          </a:p>
          <a:p>
            <a:r>
              <a:rPr lang="en-GB" dirty="0">
                <a:latin typeface="Times New Roman" panose="02020603050405020304" pitchFamily="18" charset="0"/>
                <a:ea typeface="Calibri" panose="020F0502020204030204" pitchFamily="34" charset="0"/>
              </a:rPr>
              <a:t>[10] </a:t>
            </a:r>
            <a:r>
              <a:rPr lang="en-GB" dirty="0"/>
              <a:t>S. Jiao, T. Lei, Y. Gao, Z. </a:t>
            </a:r>
            <a:r>
              <a:rPr lang="en-GB" dirty="0" err="1"/>
              <a:t>Xie</a:t>
            </a:r>
            <a:r>
              <a:rPr lang="en-GB" dirty="0"/>
              <a:t> and X. Yuan, "Known-plaintext attack and ciphertext-only attack for encrypted single-pixel imaging," in </a:t>
            </a:r>
            <a:r>
              <a:rPr lang="en-GB" i="1" dirty="0"/>
              <a:t>IEEE Access</a:t>
            </a:r>
            <a:r>
              <a:rPr lang="en-GB" dirty="0"/>
              <a:t>, pp. 1-1, Aug. 2019.</a:t>
            </a:r>
          </a:p>
          <a:p>
            <a:r>
              <a:rPr lang="en-GB" dirty="0">
                <a:latin typeface="Times New Roman" panose="02020603050405020304" pitchFamily="18" charset="0"/>
                <a:ea typeface="Calibri" panose="020F0502020204030204" pitchFamily="34" charset="0"/>
              </a:rPr>
              <a:t>[11] </a:t>
            </a:r>
            <a:r>
              <a:rPr lang="en-GB" dirty="0"/>
              <a:t>Y. Zheng, M. Schulz, W. Lou, Y. T. Hou and M. </a:t>
            </a:r>
            <a:r>
              <a:rPr lang="en-GB" dirty="0" err="1"/>
              <a:t>Hollick</a:t>
            </a:r>
            <a:r>
              <a:rPr lang="en-GB" dirty="0"/>
              <a:t>, "Highly Efficient Known-Plaintext Attacks Against Orthogonal Blinding Based Physical Layer Security," in </a:t>
            </a:r>
            <a:r>
              <a:rPr lang="en-GB" i="1" dirty="0"/>
              <a:t>IEEE Wireless Communications Letters</a:t>
            </a:r>
            <a:r>
              <a:rPr lang="en-GB" dirty="0"/>
              <a:t>, vol. 4, no. 1, pp. 34-37, Feb. 2015. </a:t>
            </a:r>
          </a:p>
          <a:p>
            <a:r>
              <a:rPr lang="en-GB" dirty="0">
                <a:latin typeface="Times New Roman" panose="02020603050405020304" pitchFamily="18" charset="0"/>
                <a:ea typeface="Calibri" panose="020F0502020204030204" pitchFamily="34" charset="0"/>
              </a:rPr>
              <a:t>[12] </a:t>
            </a:r>
            <a:r>
              <a:rPr lang="en-GB" dirty="0"/>
              <a:t>Yin Yan-Qing and Long </a:t>
            </a:r>
            <a:r>
              <a:rPr lang="en-GB" dirty="0" err="1"/>
              <a:t>Zhuo</a:t>
            </a:r>
            <a:r>
              <a:rPr lang="en-GB" dirty="0"/>
              <a:t>-Min, "Chosen plaintext attacking on a hyper-chaos image encryption algorithm," </a:t>
            </a:r>
            <a:r>
              <a:rPr lang="en-GB" i="1" dirty="0"/>
              <a:t>2013 IEEE 4th International Conference on Electronics Information and Emergency Communication</a:t>
            </a:r>
            <a:r>
              <a:rPr lang="en-GB" dirty="0"/>
              <a:t>, Beijing, 2013, pp. 144-147. </a:t>
            </a:r>
          </a:p>
          <a:p>
            <a:r>
              <a:rPr lang="en-GB" dirty="0">
                <a:latin typeface="Times New Roman" panose="02020603050405020304" pitchFamily="18" charset="0"/>
                <a:ea typeface="Calibri" panose="020F0502020204030204" pitchFamily="34" charset="0"/>
              </a:rPr>
              <a:t>[13] </a:t>
            </a:r>
            <a:r>
              <a:rPr lang="en-GB" dirty="0"/>
              <a:t>A. </a:t>
            </a:r>
            <a:r>
              <a:rPr lang="en-GB" dirty="0" err="1"/>
              <a:t>Pestunov</a:t>
            </a:r>
            <a:r>
              <a:rPr lang="en-GB" dirty="0"/>
              <a:t>, "Formalization and Systematization of Differential Cryptanalysis Notions," </a:t>
            </a:r>
            <a:r>
              <a:rPr lang="en-GB" i="1" dirty="0"/>
              <a:t>2014 Tenth International Conference on Intelligent Information Hiding and Multimedia Signal Processing</a:t>
            </a:r>
            <a:r>
              <a:rPr lang="en-GB" dirty="0"/>
              <a:t>, Kitakyushu, 2014, pp. 542-545. </a:t>
            </a:r>
          </a:p>
          <a:p>
            <a:r>
              <a:rPr lang="en-GB" dirty="0">
                <a:latin typeface="Times New Roman" panose="02020603050405020304" pitchFamily="18" charset="0"/>
                <a:ea typeface="Calibri" panose="020F0502020204030204" pitchFamily="34" charset="0"/>
              </a:rPr>
              <a:t>[14] </a:t>
            </a:r>
            <a:r>
              <a:rPr lang="en-GB" dirty="0"/>
              <a:t>Distributed Network Attack at “</a:t>
            </a:r>
            <a:r>
              <a:rPr lang="en-GB" u="sng" dirty="0">
                <a:hlinkClick r:id="rId2"/>
              </a:rPr>
              <a:t>https://www.tracip.fr/</a:t>
            </a:r>
            <a:r>
              <a:rPr lang="en-GB" u="sng" dirty="0" err="1">
                <a:hlinkClick r:id="rId2"/>
              </a:rPr>
              <a:t>cryptographie-dechiffrement</a:t>
            </a:r>
            <a:r>
              <a:rPr lang="en-GB" u="sng" dirty="0">
                <a:hlinkClick r:id="rId2"/>
              </a:rPr>
              <a:t>/distributed-network-attack.html</a:t>
            </a:r>
            <a:r>
              <a:rPr lang="en-GB" dirty="0"/>
              <a:t>”, Date Accessed Aug. 27, 2019.</a:t>
            </a:r>
          </a:p>
          <a:p>
            <a:r>
              <a:rPr lang="en-GB" dirty="0">
                <a:latin typeface="Times New Roman" panose="02020603050405020304" pitchFamily="18" charset="0"/>
                <a:ea typeface="Calibri" panose="020F0502020204030204" pitchFamily="34" charset="0"/>
              </a:rPr>
              <a:t>[15] </a:t>
            </a:r>
            <a:r>
              <a:rPr lang="en-GB" dirty="0" err="1"/>
              <a:t>AccessData</a:t>
            </a:r>
            <a:r>
              <a:rPr lang="en-GB" dirty="0"/>
              <a:t> at “</a:t>
            </a:r>
            <a:r>
              <a:rPr lang="en-GB" u="sng" dirty="0">
                <a:hlinkClick r:id="rId3"/>
              </a:rPr>
              <a:t>https://accessdata.com/</a:t>
            </a:r>
            <a:r>
              <a:rPr lang="en-GB" dirty="0"/>
              <a:t>”, Date Accessed Aug. 27, 2019.</a:t>
            </a:r>
          </a:p>
          <a:p>
            <a:r>
              <a:rPr lang="en-GB" dirty="0">
                <a:latin typeface="Times New Roman" panose="02020603050405020304" pitchFamily="18" charset="0"/>
                <a:ea typeface="Calibri" panose="020F0502020204030204" pitchFamily="34" charset="0"/>
              </a:rPr>
              <a:t>[16]</a:t>
            </a:r>
            <a:r>
              <a:rPr lang="en-GB" dirty="0"/>
              <a:t> S. J. </a:t>
            </a:r>
            <a:r>
              <a:rPr lang="en-GB" dirty="0" err="1"/>
              <a:t>Aboud</a:t>
            </a:r>
            <a:r>
              <a:rPr lang="en-GB" dirty="0"/>
              <a:t>, "An efficient method for attack RSA scheme," </a:t>
            </a:r>
            <a:r>
              <a:rPr lang="en-GB" i="1" dirty="0"/>
              <a:t>2009 Second International Conference on the Applications of Digital Information and Web Technologies</a:t>
            </a:r>
            <a:r>
              <a:rPr lang="en-GB" dirty="0"/>
              <a:t>, London, 2009, pp. 587-591. </a:t>
            </a:r>
          </a:p>
          <a:p>
            <a:r>
              <a:rPr lang="en-GB" dirty="0"/>
              <a:t>[17] Heartbleed Vulnerability at “</a:t>
            </a:r>
            <a:r>
              <a:rPr lang="en-GB" u="sng" dirty="0">
                <a:hlinkClick r:id="rId4"/>
              </a:rPr>
              <a:t>https://hakin9.org/detecting-and-exploiting-the-</a:t>
            </a:r>
            <a:r>
              <a:rPr lang="en-GB" u="sng" dirty="0" err="1">
                <a:hlinkClick r:id="rId4"/>
              </a:rPr>
              <a:t>openssl</a:t>
            </a:r>
            <a:r>
              <a:rPr lang="en-GB" u="sng" dirty="0">
                <a:hlinkClick r:id="rId4"/>
              </a:rPr>
              <a:t>-</a:t>
            </a:r>
            <a:r>
              <a:rPr lang="en-GB" u="sng" dirty="0" err="1">
                <a:hlinkClick r:id="rId4"/>
              </a:rPr>
              <a:t>heartbleed</a:t>
            </a:r>
            <a:r>
              <a:rPr lang="en-GB" u="sng" dirty="0">
                <a:hlinkClick r:id="rId4"/>
              </a:rPr>
              <a:t>-vulnerability/</a:t>
            </a:r>
            <a:r>
              <a:rPr lang="en-GB" dirty="0"/>
              <a:t>”, Date Accessed Sep. 10, 2019.</a:t>
            </a:r>
          </a:p>
          <a:p>
            <a:r>
              <a:rPr lang="en-GB" dirty="0"/>
              <a:t>[18] RSA Encryption and Decryption Formulas at “</a:t>
            </a:r>
            <a:r>
              <a:rPr lang="en-GB" u="sng" dirty="0">
                <a:hlinkClick r:id="rId5"/>
              </a:rPr>
              <a:t>https://www.comparitech.com/blog/information-security/</a:t>
            </a:r>
            <a:r>
              <a:rPr lang="en-GB" u="sng" dirty="0" err="1">
                <a:hlinkClick r:id="rId5"/>
              </a:rPr>
              <a:t>rsa</a:t>
            </a:r>
            <a:r>
              <a:rPr lang="en-GB" u="sng" dirty="0">
                <a:hlinkClick r:id="rId5"/>
              </a:rPr>
              <a:t>-encryption/</a:t>
            </a:r>
            <a:r>
              <a:rPr lang="en-GB" dirty="0"/>
              <a:t>”, Date Accessed Sep. 11, 2019.</a:t>
            </a:r>
            <a:endParaRPr lang="en-GB" dirty="0">
              <a:latin typeface="Times New Roman" panose="02020603050405020304" pitchFamily="18" charset="0"/>
              <a:ea typeface="Calibri" panose="020F0502020204030204" pitchFamily="34" charset="0"/>
            </a:endParaRPr>
          </a:p>
          <a:p>
            <a:endParaRPr lang="en-GB" dirty="0"/>
          </a:p>
        </p:txBody>
      </p:sp>
    </p:spTree>
    <p:extLst>
      <p:ext uri="{BB962C8B-B14F-4D97-AF65-F5344CB8AC3E}">
        <p14:creationId xmlns:p14="http://schemas.microsoft.com/office/powerpoint/2010/main" val="21684665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FDFB-CC8C-4631-BF40-D81EDF5FB049}"/>
              </a:ext>
            </a:extLst>
          </p:cNvPr>
          <p:cNvSpPr>
            <a:spLocks noGrp="1"/>
          </p:cNvSpPr>
          <p:nvPr>
            <p:ph type="title"/>
          </p:nvPr>
        </p:nvSpPr>
        <p:spPr/>
        <p:txBody>
          <a:bodyPr/>
          <a:lstStyle/>
          <a:p>
            <a:pPr algn="ctr"/>
            <a:r>
              <a:rPr lang="en-GB" dirty="0"/>
              <a:t>Questions?</a:t>
            </a:r>
          </a:p>
        </p:txBody>
      </p:sp>
    </p:spTree>
    <p:extLst>
      <p:ext uri="{BB962C8B-B14F-4D97-AF65-F5344CB8AC3E}">
        <p14:creationId xmlns:p14="http://schemas.microsoft.com/office/powerpoint/2010/main" val="16506946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479</TotalTime>
  <Words>3705</Words>
  <Application>Microsoft Office PowerPoint</Application>
  <PresentationFormat>Widescreen</PresentationFormat>
  <Paragraphs>214</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Times New Roman</vt:lpstr>
      <vt:lpstr>Tw Cen MT</vt:lpstr>
      <vt:lpstr>Circuit</vt:lpstr>
      <vt:lpstr>How can we mine cryptocurrency using available computing capacity in the dark web/deep web by Distributed Network Attack (DNA)? </vt:lpstr>
      <vt:lpstr>Focusing the project goal</vt:lpstr>
      <vt:lpstr>Background of the project</vt:lpstr>
      <vt:lpstr>Aims and Objectives</vt:lpstr>
      <vt:lpstr>Literature Review</vt:lpstr>
      <vt:lpstr>Literature Review Cont.</vt:lpstr>
      <vt:lpstr>Cryptography</vt:lpstr>
      <vt:lpstr>AES and RSA</vt:lpstr>
      <vt:lpstr>Cryptanalysis</vt:lpstr>
      <vt:lpstr>Design</vt:lpstr>
      <vt:lpstr>Design cont.</vt:lpstr>
      <vt:lpstr>DNA Implementations and problems</vt:lpstr>
      <vt:lpstr>Kali Implementation</vt:lpstr>
      <vt:lpstr>Kali Implementation Cont.</vt:lpstr>
      <vt:lpstr>Cryptool Implementation</vt:lpstr>
      <vt:lpstr>CrypTool Implementation Cont.</vt:lpstr>
      <vt:lpstr>implementation images</vt:lpstr>
      <vt:lpstr>Testing</vt:lpstr>
      <vt:lpstr>Testing Cont.</vt:lpstr>
      <vt:lpstr>Results and Findings</vt:lpstr>
      <vt:lpstr>Results and Findings Cont.</vt:lpstr>
      <vt:lpstr>Results and Findings Cont.</vt:lpstr>
      <vt:lpstr>Results images (AES)</vt:lpstr>
      <vt:lpstr>Results images (RSA)</vt:lpstr>
      <vt:lpstr>Conclusion</vt:lpstr>
      <vt:lpstr>Future Work</vt:lpstr>
      <vt:lpstr>Future Work Cont.</vt:lpstr>
      <vt:lpstr>References</vt:lpstr>
      <vt:lpstr>References Cont.</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we mine cryptocurrency using available computing capacity in the dark web/deep web by Distributed Network Attack (DNA)?</dc:title>
  <dc:creator>Jordan Phillips</dc:creator>
  <cp:lastModifiedBy>Jordan Phillips</cp:lastModifiedBy>
  <cp:revision>41</cp:revision>
  <dcterms:created xsi:type="dcterms:W3CDTF">2019-10-14T23:31:37Z</dcterms:created>
  <dcterms:modified xsi:type="dcterms:W3CDTF">2019-10-16T00:03:41Z</dcterms:modified>
</cp:coreProperties>
</file>