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303" r:id="rId2"/>
    <p:sldId id="304" r:id="rId3"/>
    <p:sldId id="258" r:id="rId4"/>
    <p:sldId id="295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300" r:id="rId33"/>
    <p:sldId id="302" r:id="rId34"/>
    <p:sldId id="301" r:id="rId35"/>
    <p:sldId id="296" r:id="rId36"/>
    <p:sldId id="297" r:id="rId37"/>
    <p:sldId id="298" r:id="rId38"/>
    <p:sldId id="288" r:id="rId39"/>
    <p:sldId id="290" r:id="rId40"/>
    <p:sldId id="291" r:id="rId41"/>
    <p:sldId id="292" r:id="rId42"/>
    <p:sldId id="293" r:id="rId43"/>
    <p:sldId id="294" r:id="rId44"/>
  </p:sldIdLst>
  <p:sldSz cx="9144000" cy="6858000" type="screen4x3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orient="horz" pos="743">
          <p15:clr>
            <a:srgbClr val="A4A3A4"/>
          </p15:clr>
        </p15:guide>
        <p15:guide id="3" orient="horz" pos="1314">
          <p15:clr>
            <a:srgbClr val="A4A3A4"/>
          </p15:clr>
        </p15:guide>
        <p15:guide id="4" pos="2880">
          <p15:clr>
            <a:srgbClr val="A4A3A4"/>
          </p15:clr>
        </p15:guide>
        <p15:guide id="5" pos="354">
          <p15:clr>
            <a:srgbClr val="A4A3A4"/>
          </p15:clr>
        </p15:guide>
        <p15:guide id="6" pos="443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hansamp" initials="SS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0157" autoAdjust="0"/>
    <p:restoredTop sz="94660"/>
  </p:normalViewPr>
  <p:slideViewPr>
    <p:cSldViewPr>
      <p:cViewPr varScale="1">
        <p:scale>
          <a:sx n="206" d="100"/>
          <a:sy n="206" d="100"/>
        </p:scale>
        <p:origin x="-1864" y="-104"/>
      </p:cViewPr>
      <p:guideLst>
        <p:guide orient="horz" pos="2160"/>
        <p:guide orient="horz" pos="743"/>
        <p:guide orient="horz" pos="1314"/>
        <p:guide pos="2880"/>
        <p:guide pos="354"/>
        <p:guide pos="443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00" d="100"/>
        <a:sy n="300" d="100"/>
      </p:scale>
      <p:origin x="0" y="301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interSettings" Target="printerSettings/printerSettings1.bin"/><Relationship Id="rId47" Type="http://schemas.openxmlformats.org/officeDocument/2006/relationships/tags" Target="tags/tag1.xml"/><Relationship Id="rId48" Type="http://schemas.openxmlformats.org/officeDocument/2006/relationships/commentAuthors" Target="commentAuthors.xml"/><Relationship Id="rId49" Type="http://schemas.openxmlformats.org/officeDocument/2006/relationships/presProps" Target="pres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viewProps" Target="viewProps.xml"/><Relationship Id="rId51" Type="http://schemas.openxmlformats.org/officeDocument/2006/relationships/theme" Target="theme/theme1.xml"/><Relationship Id="rId5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663C5E-1C89-4BD0-A6B2-2F8B0AE52A8F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B3EFD-17D2-40BA-BB8D-891C35F2CBD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614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1987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cap="flat"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cap="flat"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cap="flat"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cap="flat"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C9FFA6-67A9-479D-9BD4-62928104EA88}" type="datetimeFigureOut">
              <a:rPr lang="en-GB" smtClean="0"/>
              <a:pPr/>
              <a:t>10/2/17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  <p:sp>
        <p:nvSpPr>
          <p:cNvPr id="14" name="Text Box 21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>
              <a:defRPr/>
            </a:pPr>
            <a:r>
              <a:rPr lang="en-GB" altLang="en-US" sz="800" dirty="0">
                <a:solidFill>
                  <a:schemeClr val="tx1"/>
                </a:solidFill>
                <a:latin typeface="Arial" charset="0"/>
              </a:rPr>
              <a:t>Slide </a:t>
            </a:r>
            <a:r>
              <a:rPr lang="en-GB" altLang="en-US" sz="800" dirty="0" smtClean="0">
                <a:solidFill>
                  <a:schemeClr val="tx1"/>
                </a:solidFill>
                <a:latin typeface="Arial" charset="0"/>
              </a:rPr>
              <a:t>4.</a:t>
            </a:r>
            <a:fld id="{289F054F-3560-40DF-A0E8-383F13623F04}" type="slidenum">
              <a:rPr lang="en-GB" altLang="en-US" sz="800" smtClean="0">
                <a:solidFill>
                  <a:schemeClr val="tx1"/>
                </a:solidFill>
                <a:latin typeface="Arial" charset="0"/>
              </a:rPr>
              <a:pPr>
                <a:defRPr/>
              </a:pPr>
              <a:t>‹#›</a:t>
            </a:fld>
            <a:endParaRPr lang="en-GB" altLang="en-US" sz="800" dirty="0">
              <a:solidFill>
                <a:schemeClr val="tx1"/>
              </a:solidFill>
              <a:latin typeface="Times" pitchFamily="18" charset="0"/>
            </a:endParaRPr>
          </a:p>
        </p:txBody>
      </p:sp>
      <p:sp>
        <p:nvSpPr>
          <p:cNvPr id="15" name="Text Box 23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Lynch, 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Strategic Management </a:t>
            </a:r>
            <a:r>
              <a:rPr lang="en-IN" altLang="en-US" sz="800" i="1" dirty="0" err="1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PowerPoints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on the Web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, 7</a:t>
            </a:r>
            <a:r>
              <a:rPr lang="en-IN" altLang="en-US" sz="800" baseline="300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th</a:t>
            </a:r>
            <a:r>
              <a:rPr lang="en-IN" altLang="en-US" sz="800" baseline="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edition © Richard Lynch 2015</a:t>
            </a:r>
          </a:p>
          <a:p>
            <a:pPr algn="r">
              <a:defRPr/>
            </a:pPr>
            <a:endParaRPr lang="en-GB" altLang="en-US" sz="800" dirty="0">
              <a:solidFill>
                <a:schemeClr val="tx1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2521059"/>
            <a:ext cx="81026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defRPr/>
            </a:pPr>
            <a:r>
              <a:rPr lang="en-IE" sz="4000" kern="0" dirty="0" smtClean="0">
                <a:latin typeface="Arial" pitchFamily="34" charset="0"/>
                <a:cs typeface="Arial" pitchFamily="34" charset="0"/>
              </a:rPr>
              <a:t>Chapter 4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Analysing resources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and capabilities</a:t>
            </a:r>
            <a:endParaRPr lang="en-IN" sz="36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38988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2459504"/>
            <a:ext cx="8102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N" sz="4000" b="1" kern="0" dirty="0" smtClean="0">
                <a:latin typeface="Arial" pitchFamily="34" charset="0"/>
                <a:cs typeface="Arial" pitchFamily="34" charset="0"/>
              </a:rPr>
              <a:t>How do we analyse an organisation’s strategic resources and capabilities? </a:t>
            </a:r>
            <a:endParaRPr lang="en-IN" sz="40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51037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62" name="Rectangle 6"/>
          <p:cNvSpPr>
            <a:spLocks noGrp="1" noChangeArrowheads="1"/>
          </p:cNvSpPr>
          <p:nvPr>
            <p:ph type="title"/>
          </p:nvPr>
        </p:nvSpPr>
        <p:spPr>
          <a:xfrm>
            <a:off x="698048" y="574168"/>
            <a:ext cx="8229600" cy="6858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Analysing an organisation’s resources and capabilities</a:t>
            </a:r>
          </a:p>
        </p:txBody>
      </p:sp>
      <p:sp>
        <p:nvSpPr>
          <p:cNvPr id="403463" name="Oval 7"/>
          <p:cNvSpPr>
            <a:spLocks noChangeArrowheads="1"/>
          </p:cNvSpPr>
          <p:nvPr/>
        </p:nvSpPr>
        <p:spPr bwMode="auto">
          <a:xfrm>
            <a:off x="838200" y="1742567"/>
            <a:ext cx="128905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65" name="Oval 9"/>
          <p:cNvSpPr>
            <a:spLocks noChangeArrowheads="1"/>
          </p:cNvSpPr>
          <p:nvPr/>
        </p:nvSpPr>
        <p:spPr bwMode="auto">
          <a:xfrm>
            <a:off x="3816350" y="29617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66" name="Oval 10"/>
          <p:cNvSpPr>
            <a:spLocks noChangeArrowheads="1"/>
          </p:cNvSpPr>
          <p:nvPr/>
        </p:nvSpPr>
        <p:spPr bwMode="auto">
          <a:xfrm>
            <a:off x="2139950" y="29617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67" name="Oval 11"/>
          <p:cNvSpPr>
            <a:spLocks noChangeArrowheads="1"/>
          </p:cNvSpPr>
          <p:nvPr/>
        </p:nvSpPr>
        <p:spPr bwMode="auto">
          <a:xfrm>
            <a:off x="920750" y="40285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79" name="Rectangle 12"/>
          <p:cNvSpPr>
            <a:spLocks noChangeArrowheads="1"/>
          </p:cNvSpPr>
          <p:nvPr/>
        </p:nvSpPr>
        <p:spPr bwMode="auto">
          <a:xfrm>
            <a:off x="838200" y="2195005"/>
            <a:ext cx="1370013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Environment</a:t>
            </a:r>
          </a:p>
        </p:txBody>
      </p:sp>
      <p:sp>
        <p:nvSpPr>
          <p:cNvPr id="3080" name="Rectangle 13"/>
          <p:cNvSpPr>
            <a:spLocks noChangeArrowheads="1"/>
          </p:cNvSpPr>
          <p:nvPr/>
        </p:nvSpPr>
        <p:spPr bwMode="auto">
          <a:xfrm>
            <a:off x="1052513" y="4479417"/>
            <a:ext cx="10620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Resources</a:t>
            </a:r>
          </a:p>
        </p:txBody>
      </p:sp>
      <p:sp>
        <p:nvSpPr>
          <p:cNvPr id="3081" name="Rectangle 14"/>
          <p:cNvSpPr>
            <a:spLocks noChangeArrowheads="1"/>
          </p:cNvSpPr>
          <p:nvPr/>
        </p:nvSpPr>
        <p:spPr bwMode="auto">
          <a:xfrm>
            <a:off x="2347913" y="3412617"/>
            <a:ext cx="89217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Purpose</a:t>
            </a:r>
          </a:p>
        </p:txBody>
      </p:sp>
      <p:sp>
        <p:nvSpPr>
          <p:cNvPr id="403471" name="Oval 15"/>
          <p:cNvSpPr>
            <a:spLocks noChangeArrowheads="1"/>
          </p:cNvSpPr>
          <p:nvPr/>
        </p:nvSpPr>
        <p:spPr bwMode="auto">
          <a:xfrm>
            <a:off x="5645150" y="30379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72" name="Oval 16"/>
          <p:cNvSpPr>
            <a:spLocks noChangeArrowheads="1"/>
          </p:cNvSpPr>
          <p:nvPr/>
        </p:nvSpPr>
        <p:spPr bwMode="auto">
          <a:xfrm>
            <a:off x="3816350" y="15139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73" name="Oval 17"/>
          <p:cNvSpPr>
            <a:spLocks noChangeArrowheads="1"/>
          </p:cNvSpPr>
          <p:nvPr/>
        </p:nvSpPr>
        <p:spPr bwMode="auto">
          <a:xfrm>
            <a:off x="3816350" y="44095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85" name="Rectangle 18"/>
          <p:cNvSpPr>
            <a:spLocks noChangeArrowheads="1"/>
          </p:cNvSpPr>
          <p:nvPr/>
        </p:nvSpPr>
        <p:spPr bwMode="auto">
          <a:xfrm>
            <a:off x="3948113" y="1888617"/>
            <a:ext cx="8715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86" name="Rectangle 19"/>
          <p:cNvSpPr>
            <a:spLocks noChangeArrowheads="1"/>
          </p:cNvSpPr>
          <p:nvPr/>
        </p:nvSpPr>
        <p:spPr bwMode="auto">
          <a:xfrm>
            <a:off x="3948113" y="3412617"/>
            <a:ext cx="8715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87" name="Rectangle 20"/>
          <p:cNvSpPr>
            <a:spLocks noChangeArrowheads="1"/>
          </p:cNvSpPr>
          <p:nvPr/>
        </p:nvSpPr>
        <p:spPr bwMode="auto">
          <a:xfrm>
            <a:off x="3962400" y="4785805"/>
            <a:ext cx="9144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88" name="Rectangle 21"/>
          <p:cNvSpPr>
            <a:spLocks noChangeArrowheads="1"/>
          </p:cNvSpPr>
          <p:nvPr/>
        </p:nvSpPr>
        <p:spPr bwMode="auto">
          <a:xfrm>
            <a:off x="5868988" y="3565017"/>
            <a:ext cx="9112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Choice</a:t>
            </a:r>
          </a:p>
        </p:txBody>
      </p:sp>
      <p:sp>
        <p:nvSpPr>
          <p:cNvPr id="403478" name="Oval 22"/>
          <p:cNvSpPr>
            <a:spLocks noChangeArrowheads="1"/>
          </p:cNvSpPr>
          <p:nvPr/>
        </p:nvSpPr>
        <p:spPr bwMode="auto">
          <a:xfrm>
            <a:off x="7321550" y="3037967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90" name="Rectangle 23"/>
          <p:cNvSpPr>
            <a:spLocks noChangeArrowheads="1"/>
          </p:cNvSpPr>
          <p:nvPr/>
        </p:nvSpPr>
        <p:spPr bwMode="auto">
          <a:xfrm>
            <a:off x="7391400" y="3488817"/>
            <a:ext cx="1216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Implement</a:t>
            </a:r>
          </a:p>
        </p:txBody>
      </p:sp>
      <p:sp>
        <p:nvSpPr>
          <p:cNvPr id="403480" name="AutoShape 24"/>
          <p:cNvSpPr>
            <a:spLocks noChangeArrowheads="1"/>
          </p:cNvSpPr>
          <p:nvPr/>
        </p:nvSpPr>
        <p:spPr bwMode="auto">
          <a:xfrm rot="19320000">
            <a:off x="3054350" y="25807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1" name="AutoShape 25"/>
          <p:cNvSpPr>
            <a:spLocks noChangeArrowheads="1"/>
          </p:cNvSpPr>
          <p:nvPr/>
        </p:nvSpPr>
        <p:spPr bwMode="auto">
          <a:xfrm>
            <a:off x="3206750" y="34189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2" name="AutoShape 26"/>
          <p:cNvSpPr>
            <a:spLocks noChangeArrowheads="1"/>
          </p:cNvSpPr>
          <p:nvPr/>
        </p:nvSpPr>
        <p:spPr bwMode="auto">
          <a:xfrm rot="2340000">
            <a:off x="3054350" y="43333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3" name="AutoShape 27"/>
          <p:cNvSpPr>
            <a:spLocks noChangeArrowheads="1"/>
          </p:cNvSpPr>
          <p:nvPr/>
        </p:nvSpPr>
        <p:spPr bwMode="auto">
          <a:xfrm>
            <a:off x="6711950" y="34951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4" name="AutoShape 28"/>
          <p:cNvSpPr>
            <a:spLocks noChangeArrowheads="1"/>
          </p:cNvSpPr>
          <p:nvPr/>
        </p:nvSpPr>
        <p:spPr bwMode="auto">
          <a:xfrm>
            <a:off x="4959350" y="34951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5" name="AutoShape 29"/>
          <p:cNvSpPr>
            <a:spLocks noChangeArrowheads="1"/>
          </p:cNvSpPr>
          <p:nvPr/>
        </p:nvSpPr>
        <p:spPr bwMode="auto">
          <a:xfrm rot="2400000">
            <a:off x="1758950" y="28855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6" name="AutoShape 30"/>
          <p:cNvSpPr>
            <a:spLocks noChangeArrowheads="1"/>
          </p:cNvSpPr>
          <p:nvPr/>
        </p:nvSpPr>
        <p:spPr bwMode="auto">
          <a:xfrm rot="19380000">
            <a:off x="1911350" y="40285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7" name="AutoShape 31"/>
          <p:cNvSpPr>
            <a:spLocks noChangeArrowheads="1"/>
          </p:cNvSpPr>
          <p:nvPr/>
        </p:nvSpPr>
        <p:spPr bwMode="auto">
          <a:xfrm rot="1800000">
            <a:off x="4959350" y="25807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8" name="AutoShape 32"/>
          <p:cNvSpPr>
            <a:spLocks noChangeArrowheads="1"/>
          </p:cNvSpPr>
          <p:nvPr/>
        </p:nvSpPr>
        <p:spPr bwMode="auto">
          <a:xfrm rot="19560000">
            <a:off x="5035550" y="4409567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00" name="Rectangle 33"/>
          <p:cNvSpPr>
            <a:spLocks noChangeArrowheads="1"/>
          </p:cNvSpPr>
          <p:nvPr/>
        </p:nvSpPr>
        <p:spPr bwMode="auto">
          <a:xfrm>
            <a:off x="3733800" y="5851017"/>
            <a:ext cx="145097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dirty="0">
                <a:latin typeface="Arial" charset="0"/>
              </a:rPr>
              <a:t>This session</a:t>
            </a:r>
          </a:p>
        </p:txBody>
      </p:sp>
      <p:sp>
        <p:nvSpPr>
          <p:cNvPr id="3101" name="AutoShape 8"/>
          <p:cNvSpPr>
            <a:spLocks noChangeArrowheads="1"/>
          </p:cNvSpPr>
          <p:nvPr/>
        </p:nvSpPr>
        <p:spPr bwMode="auto">
          <a:xfrm rot="1840248" flipH="1">
            <a:off x="1752600" y="4936617"/>
            <a:ext cx="1816100" cy="977900"/>
          </a:xfrm>
          <a:prstGeom prst="rightArrow">
            <a:avLst>
              <a:gd name="adj1" fmla="val 50000"/>
              <a:gd name="adj2" fmla="val 92986"/>
            </a:avLst>
          </a:prstGeom>
          <a:solidFill>
            <a:schemeClr val="tx2"/>
          </a:solidFill>
          <a:ln w="12700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898541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Oval 2"/>
          <p:cNvSpPr>
            <a:spLocks noChangeArrowheads="1"/>
          </p:cNvSpPr>
          <p:nvPr/>
        </p:nvSpPr>
        <p:spPr bwMode="auto">
          <a:xfrm>
            <a:off x="4038600" y="2779368"/>
            <a:ext cx="18288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5747" name="AutoShape 3"/>
          <p:cNvSpPr>
            <a:spLocks noChangeArrowheads="1"/>
          </p:cNvSpPr>
          <p:nvPr/>
        </p:nvSpPr>
        <p:spPr bwMode="auto">
          <a:xfrm>
            <a:off x="5067300" y="4275448"/>
            <a:ext cx="2201788" cy="2016224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5748" name="AutoShape 4"/>
          <p:cNvSpPr>
            <a:spLocks noChangeArrowheads="1"/>
          </p:cNvSpPr>
          <p:nvPr/>
        </p:nvSpPr>
        <p:spPr bwMode="auto">
          <a:xfrm>
            <a:off x="5067300" y="1508376"/>
            <a:ext cx="2247900" cy="1800200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1051193" y="278232"/>
            <a:ext cx="7041614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 dirty="0" smtClean="0">
                <a:solidFill>
                  <a:schemeClr val="tx2"/>
                </a:solidFill>
                <a:latin typeface="Arial" charset="0"/>
              </a:rPr>
              <a:t>Five </a:t>
            </a: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key questions related to strategic resources and capabilities</a:t>
            </a:r>
          </a:p>
        </p:txBody>
      </p:sp>
      <p:sp>
        <p:nvSpPr>
          <p:cNvPr id="415750" name="Oval 6"/>
          <p:cNvSpPr>
            <a:spLocks noChangeArrowheads="1"/>
          </p:cNvSpPr>
          <p:nvPr/>
        </p:nvSpPr>
        <p:spPr bwMode="auto">
          <a:xfrm>
            <a:off x="152400" y="2398368"/>
            <a:ext cx="2133600" cy="2835275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388259" y="2840923"/>
            <a:ext cx="190500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 smtClean="0"/>
              <a:t>1. What </a:t>
            </a:r>
            <a:r>
              <a:rPr lang="en-GB" altLang="en-US" sz="1600" b="1" dirty="0"/>
              <a:t>are the resources and capabilities of an organisation? </a:t>
            </a:r>
            <a:endParaRPr lang="en-GB" altLang="en-US" sz="1600" b="1" dirty="0" smtClean="0"/>
          </a:p>
          <a:p>
            <a:pPr algn="l" eaLnBrk="1" hangingPunct="1">
              <a:spcBef>
                <a:spcPct val="50000"/>
              </a:spcBef>
            </a:pPr>
            <a:endParaRPr lang="en-GB" altLang="en-US" sz="1600" b="1" dirty="0"/>
          </a:p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/>
              <a:t>2. Why do we have them at all?</a:t>
            </a:r>
            <a:endParaRPr lang="en-GB" altLang="en-US" sz="1600" b="1" i="1" dirty="0"/>
          </a:p>
        </p:txBody>
      </p:sp>
      <p:sp>
        <p:nvSpPr>
          <p:cNvPr id="415752" name="AutoShape 8"/>
          <p:cNvSpPr>
            <a:spLocks noChangeArrowheads="1"/>
          </p:cNvSpPr>
          <p:nvPr/>
        </p:nvSpPr>
        <p:spPr bwMode="auto">
          <a:xfrm>
            <a:off x="2286000" y="1903315"/>
            <a:ext cx="1905000" cy="3749675"/>
          </a:xfrm>
          <a:prstGeom prst="rightArrow">
            <a:avLst>
              <a:gd name="adj1" fmla="val 80000"/>
              <a:gd name="adj2" fmla="val 36412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267200" y="3160368"/>
            <a:ext cx="160020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/>
              <a:t>3. Why are resources and capabilities important in strategy?</a:t>
            </a: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2286000" y="2779368"/>
            <a:ext cx="1905000" cy="218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chemeClr val="bg2"/>
                </a:solidFill>
              </a:rPr>
              <a:t>Three broad categories: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600" b="1" dirty="0">
                <a:solidFill>
                  <a:schemeClr val="bg2"/>
                </a:solidFill>
              </a:rPr>
              <a:t>Tangible resources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600" b="1" dirty="0">
                <a:solidFill>
                  <a:schemeClr val="bg2"/>
                </a:solidFill>
              </a:rPr>
              <a:t>Intangible resources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600" b="1" dirty="0">
                <a:solidFill>
                  <a:schemeClr val="bg2"/>
                </a:solidFill>
              </a:rPr>
              <a:t>Organisational capabilities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5278348" y="4744951"/>
            <a:ext cx="159790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chemeClr val="bg2"/>
                </a:solidFill>
              </a:rPr>
              <a:t>…Because they deliver </a:t>
            </a:r>
            <a:r>
              <a:rPr lang="en-GB" altLang="en-US" sz="1600" b="1" u="sng" dirty="0">
                <a:solidFill>
                  <a:schemeClr val="bg2"/>
                </a:solidFill>
              </a:rPr>
              <a:t>competitive</a:t>
            </a:r>
            <a:r>
              <a:rPr lang="en-GB" altLang="en-US" sz="1600" b="1" dirty="0">
                <a:solidFill>
                  <a:schemeClr val="bg2"/>
                </a:solidFill>
              </a:rPr>
              <a:t> </a:t>
            </a:r>
            <a:r>
              <a:rPr lang="en-GB" altLang="en-US" sz="1600" b="1" u="sng" dirty="0">
                <a:solidFill>
                  <a:schemeClr val="bg2"/>
                </a:solidFill>
              </a:rPr>
              <a:t>advantage</a:t>
            </a:r>
            <a:endParaRPr lang="en-GB" altLang="en-US" sz="1600" b="1" i="1" dirty="0">
              <a:solidFill>
                <a:schemeClr val="bg2"/>
              </a:solidFill>
            </a:endParaRP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448300" y="1948371"/>
            <a:ext cx="15621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chemeClr val="bg2"/>
                </a:solidFill>
              </a:rPr>
              <a:t>..Because they deliver </a:t>
            </a:r>
            <a:r>
              <a:rPr lang="en-GB" altLang="en-US" sz="1600" b="1" u="sng" dirty="0">
                <a:solidFill>
                  <a:schemeClr val="bg2"/>
                </a:solidFill>
              </a:rPr>
              <a:t>value</a:t>
            </a:r>
            <a:r>
              <a:rPr lang="en-GB" altLang="en-US" sz="1600" b="1" dirty="0">
                <a:solidFill>
                  <a:schemeClr val="bg2"/>
                </a:solidFill>
              </a:rPr>
              <a:t> </a:t>
            </a:r>
            <a:r>
              <a:rPr lang="en-GB" altLang="en-US" sz="1600" b="1" u="sng" dirty="0">
                <a:solidFill>
                  <a:schemeClr val="bg2"/>
                </a:solidFill>
              </a:rPr>
              <a:t>added</a:t>
            </a:r>
            <a:endParaRPr lang="en-GB" altLang="en-US" sz="1600" b="1" i="1" dirty="0">
              <a:solidFill>
                <a:schemeClr val="bg2"/>
              </a:solidFill>
            </a:endParaRPr>
          </a:p>
        </p:txBody>
      </p:sp>
      <p:sp>
        <p:nvSpPr>
          <p:cNvPr id="415757" name="Oval 13"/>
          <p:cNvSpPr>
            <a:spLocks noChangeArrowheads="1"/>
          </p:cNvSpPr>
          <p:nvPr/>
        </p:nvSpPr>
        <p:spPr bwMode="auto">
          <a:xfrm>
            <a:off x="7162800" y="2670800"/>
            <a:ext cx="1600200" cy="2193925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7239000" y="3216337"/>
            <a:ext cx="1524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/>
              <a:t>4. How can we improve competitive advantage? </a:t>
            </a:r>
            <a:endParaRPr lang="en-GB" altLang="en-US" sz="1600" b="1" i="1" dirty="0"/>
          </a:p>
        </p:txBody>
      </p:sp>
      <p:sp>
        <p:nvSpPr>
          <p:cNvPr id="2" name="Oval 1"/>
          <p:cNvSpPr/>
          <p:nvPr/>
        </p:nvSpPr>
        <p:spPr>
          <a:xfrm>
            <a:off x="0" y="1179168"/>
            <a:ext cx="8892480" cy="5297760"/>
          </a:xfrm>
          <a:prstGeom prst="ellipse">
            <a:avLst/>
          </a:prstGeom>
          <a:noFill/>
          <a:ln w="53975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053" y="5922340"/>
            <a:ext cx="5486400" cy="369332"/>
          </a:xfrm>
          <a:prstGeom prst="rect">
            <a:avLst/>
          </a:prstGeom>
          <a:solidFill>
            <a:schemeClr val="accent2"/>
          </a:solidFill>
          <a:ln w="381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5. What other company resources are also important?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0492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49275"/>
            <a:ext cx="7772400" cy="1143000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Why are strategic resources and capabilities important? - 1</a:t>
            </a:r>
            <a:endParaRPr lang="en-GB" altLang="en-US" sz="2800" b="1" dirty="0" smtClean="0">
              <a:cs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3413" y="1697038"/>
            <a:ext cx="8143875" cy="4572000"/>
          </a:xfrm>
        </p:spPr>
        <p:txBody>
          <a:bodyPr/>
          <a:lstStyle/>
          <a:p>
            <a:pPr marL="361950" indent="-361950">
              <a:buClr>
                <a:schemeClr val="tx2"/>
              </a:buClr>
            </a:pPr>
            <a:r>
              <a:rPr lang="en-GB" altLang="en-US" sz="2800" dirty="0" smtClean="0"/>
              <a:t>Underpinning economic assumption: organisations wish to generate above-average returns</a:t>
            </a:r>
          </a:p>
          <a:p>
            <a:pPr marL="361950" indent="-361950">
              <a:buClr>
                <a:schemeClr val="tx2"/>
              </a:buClr>
            </a:pPr>
            <a:r>
              <a:rPr lang="en-GB" altLang="en-US" sz="2800" dirty="0" smtClean="0"/>
              <a:t>During the 1980s and 1990s, strategy took a fundamental shift from the </a:t>
            </a:r>
            <a:r>
              <a:rPr lang="en-GB" altLang="en-US" sz="2800" dirty="0" smtClean="0">
                <a:solidFill>
                  <a:srgbClr val="FFAE0D"/>
                </a:solidFill>
              </a:rPr>
              <a:t>market-based</a:t>
            </a:r>
            <a:r>
              <a:rPr lang="en-GB" altLang="en-US" sz="2800" dirty="0" smtClean="0"/>
              <a:t> approach of Prof Porter and others towards a greater emphasis on the </a:t>
            </a:r>
            <a:r>
              <a:rPr lang="en-GB" altLang="en-US" sz="2800" dirty="0" smtClean="0">
                <a:solidFill>
                  <a:srgbClr val="FFAE0D"/>
                </a:solidFill>
              </a:rPr>
              <a:t>competitive resources </a:t>
            </a:r>
            <a:r>
              <a:rPr lang="en-GB" altLang="en-US" sz="2800" dirty="0" smtClean="0"/>
              <a:t>of an individual company</a:t>
            </a:r>
          </a:p>
          <a:p>
            <a:pPr marL="361950" indent="-361950">
              <a:buClr>
                <a:schemeClr val="tx2"/>
              </a:buClr>
            </a:pPr>
            <a:r>
              <a:rPr lang="en-GB" altLang="en-US" sz="2800" dirty="0" smtClean="0"/>
              <a:t>The new approach was called the </a:t>
            </a:r>
            <a:r>
              <a:rPr lang="en-GB" altLang="en-US" sz="2800" i="1" dirty="0" smtClean="0">
                <a:solidFill>
                  <a:srgbClr val="FFAE0D"/>
                </a:solidFill>
              </a:rPr>
              <a:t>Resource-based View</a:t>
            </a:r>
            <a:r>
              <a:rPr lang="en-GB" altLang="en-US" sz="2800" dirty="0" smtClean="0">
                <a:solidFill>
                  <a:srgbClr val="FFAE0D"/>
                </a:solidFill>
              </a:rPr>
              <a:t> (RBV)</a:t>
            </a:r>
            <a:r>
              <a:rPr lang="en-GB" altLang="en-US" sz="2800" dirty="0" smtClean="0"/>
              <a:t> of the organisation</a:t>
            </a:r>
          </a:p>
          <a:p>
            <a:pPr marL="361950" indent="-361950" algn="r">
              <a:buClr>
                <a:schemeClr val="tx2"/>
              </a:buClr>
              <a:buFont typeface="Wingdings" pitchFamily="2" charset="2"/>
              <a:buNone/>
            </a:pPr>
            <a:endParaRPr lang="en-GB" altLang="en-US" sz="2800" dirty="0" smtClean="0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3505200" y="6113776"/>
            <a:ext cx="4953000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200" i="1" dirty="0"/>
              <a:t>See</a:t>
            </a:r>
            <a:r>
              <a:rPr lang="en-GB" altLang="en-US" sz="2200" dirty="0"/>
              <a:t>: Lynch Ch 4, Sections 4.1 and </a:t>
            </a:r>
            <a:r>
              <a:rPr lang="en-GB" altLang="en-US" sz="2200" dirty="0" smtClean="0"/>
              <a:t>4.5</a:t>
            </a: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6395049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47369"/>
            <a:ext cx="7772400" cy="9429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spAutoFit/>
          </a:bodyPr>
          <a:lstStyle/>
          <a:p>
            <a:r>
              <a:rPr lang="en-GB" altLang="en-US" sz="2800" b="1" dirty="0" smtClean="0">
                <a:effectLst/>
              </a:rPr>
              <a:t>Why are strategic resources and capabilities important? - 2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3413" y="1771264"/>
            <a:ext cx="8224837" cy="411480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Make-or-buy decision: why does an organisation possess resources?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Over last 30 years, many organisations have come to re-appraise the boundaries of their resources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What they </a:t>
            </a:r>
            <a:r>
              <a:rPr lang="en-GB" altLang="en-US" sz="2800" i="1" dirty="0" smtClean="0"/>
              <a:t>make</a:t>
            </a:r>
            <a:r>
              <a:rPr lang="en-GB" altLang="en-US" sz="2800" dirty="0" smtClean="0"/>
              <a:t> (or deliver as a service) is only part of what they </a:t>
            </a:r>
            <a:r>
              <a:rPr lang="en-GB" altLang="en-US" sz="2800" i="1" dirty="0" smtClean="0"/>
              <a:t>own, </a:t>
            </a:r>
            <a:r>
              <a:rPr lang="en-GB" altLang="en-US" sz="2800" dirty="0" smtClean="0"/>
              <a:t>e.g. they may own valuable resources like patents or brands 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800" dirty="0" smtClean="0"/>
              <a:t>Resources owned by an organisation are likely to be the primary source of its </a:t>
            </a:r>
            <a:r>
              <a:rPr lang="en-GB" altLang="en-US" sz="2800" i="1" dirty="0" smtClean="0">
                <a:solidFill>
                  <a:srgbClr val="FFC000"/>
                </a:solidFill>
              </a:rPr>
              <a:t>value added </a:t>
            </a:r>
            <a:r>
              <a:rPr lang="en-GB" altLang="en-US" sz="2800" dirty="0" smtClean="0"/>
              <a:t>and </a:t>
            </a:r>
            <a:r>
              <a:rPr lang="en-GB" altLang="en-US" sz="2800" i="1" dirty="0" smtClean="0">
                <a:solidFill>
                  <a:srgbClr val="FFC000"/>
                </a:solidFill>
              </a:rPr>
              <a:t>sustainable competitive advantage (SCA)</a:t>
            </a:r>
          </a:p>
        </p:txBody>
      </p:sp>
    </p:spTree>
    <p:extLst>
      <p:ext uri="{BB962C8B-B14F-4D97-AF65-F5344CB8AC3E}">
        <p14:creationId xmlns:p14="http://schemas.microsoft.com/office/powerpoint/2010/main" val="85980566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5"/>
          <p:cNvSpPr txBox="1">
            <a:spLocks noChangeArrowheads="1"/>
          </p:cNvSpPr>
          <p:nvPr/>
        </p:nvSpPr>
        <p:spPr bwMode="auto">
          <a:xfrm>
            <a:off x="585864" y="781034"/>
            <a:ext cx="80010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Why are strategic resources and capabilities important? - 3</a:t>
            </a:r>
          </a:p>
        </p:txBody>
      </p:sp>
      <p:grpSp>
        <p:nvGrpSpPr>
          <p:cNvPr id="6147" name="Group 12"/>
          <p:cNvGrpSpPr>
            <a:grpSpLocks/>
          </p:cNvGrpSpPr>
          <p:nvPr/>
        </p:nvGrpSpPr>
        <p:grpSpPr bwMode="auto">
          <a:xfrm>
            <a:off x="881063" y="1347936"/>
            <a:ext cx="7381875" cy="5105400"/>
            <a:chOff x="690538" y="1485972"/>
            <a:chExt cx="7381924" cy="5105256"/>
          </a:xfrm>
        </p:grpSpPr>
        <p:sp>
          <p:nvSpPr>
            <p:cNvPr id="416783" name="AutoShape 15"/>
            <p:cNvSpPr>
              <a:spLocks noChangeArrowheads="1"/>
            </p:cNvSpPr>
            <p:nvPr/>
          </p:nvSpPr>
          <p:spPr bwMode="auto">
            <a:xfrm>
              <a:off x="2898765" y="3970339"/>
              <a:ext cx="2759093" cy="2620889"/>
            </a:xfrm>
            <a:prstGeom prst="rightArrow">
              <a:avLst>
                <a:gd name="adj1" fmla="val 50000"/>
                <a:gd name="adj2" fmla="val 26316"/>
              </a:avLst>
            </a:prstGeom>
            <a:solidFill>
              <a:srgbClr val="99CCFF"/>
            </a:solidFill>
            <a:ln w="9525">
              <a:solidFill>
                <a:schemeClr val="bg2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16770" name="Oval 2"/>
            <p:cNvSpPr>
              <a:spLocks noChangeArrowheads="1"/>
            </p:cNvSpPr>
            <p:nvPr/>
          </p:nvSpPr>
          <p:spPr bwMode="auto">
            <a:xfrm>
              <a:off x="828651" y="2244776"/>
              <a:ext cx="2138377" cy="3173322"/>
            </a:xfrm>
            <a:prstGeom prst="ellipse">
              <a:avLst/>
            </a:prstGeom>
            <a:solidFill>
              <a:schemeClr val="tx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16772" name="AutoShape 4"/>
            <p:cNvSpPr>
              <a:spLocks noChangeArrowheads="1"/>
            </p:cNvSpPr>
            <p:nvPr/>
          </p:nvSpPr>
          <p:spPr bwMode="auto">
            <a:xfrm>
              <a:off x="2898765" y="1485972"/>
              <a:ext cx="2759093" cy="2620888"/>
            </a:xfrm>
            <a:prstGeom prst="rightArrow">
              <a:avLst>
                <a:gd name="adj1" fmla="val 50000"/>
                <a:gd name="adj2" fmla="val 26316"/>
              </a:avLst>
            </a:prstGeom>
            <a:solidFill>
              <a:srgbClr val="99CCFF"/>
            </a:solidFill>
            <a:ln w="9525">
              <a:solidFill>
                <a:schemeClr val="bg2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6151" name="Text Box 9"/>
            <p:cNvSpPr txBox="1">
              <a:spLocks noChangeArrowheads="1"/>
            </p:cNvSpPr>
            <p:nvPr/>
          </p:nvSpPr>
          <p:spPr bwMode="auto">
            <a:xfrm>
              <a:off x="1125395" y="2674673"/>
              <a:ext cx="1803531" cy="23974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en-US" b="1" dirty="0">
                  <a:solidFill>
                    <a:schemeClr val="bg2"/>
                  </a:solidFill>
                </a:rPr>
                <a:t>Why are resources and capabilities important in strategy</a:t>
              </a:r>
              <a:r>
                <a:rPr lang="en-GB" altLang="en-US" sz="1800" b="1" dirty="0">
                  <a:solidFill>
                    <a:schemeClr val="bg2"/>
                  </a:solidFill>
                </a:rPr>
                <a:t>?</a:t>
              </a:r>
            </a:p>
          </p:txBody>
        </p:sp>
        <p:sp>
          <p:nvSpPr>
            <p:cNvPr id="6152" name="Text Box 11"/>
            <p:cNvSpPr txBox="1">
              <a:spLocks noChangeArrowheads="1"/>
            </p:cNvSpPr>
            <p:nvPr/>
          </p:nvSpPr>
          <p:spPr bwMode="auto">
            <a:xfrm>
              <a:off x="2928926" y="4668563"/>
              <a:ext cx="2690608" cy="10750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en-US" b="1" dirty="0">
                  <a:solidFill>
                    <a:schemeClr val="bg2"/>
                  </a:solidFill>
                </a:rPr>
                <a:t>…Because they deliver </a:t>
              </a:r>
              <a:r>
                <a:rPr lang="en-GB" altLang="en-US" b="1" i="1" dirty="0">
                  <a:solidFill>
                    <a:schemeClr val="bg2"/>
                  </a:solidFill>
                </a:rPr>
                <a:t>competitive advantage</a:t>
              </a:r>
            </a:p>
          </p:txBody>
        </p:sp>
        <p:sp>
          <p:nvSpPr>
            <p:cNvPr id="6153" name="Text Box 12"/>
            <p:cNvSpPr txBox="1">
              <a:spLocks noChangeArrowheads="1"/>
            </p:cNvSpPr>
            <p:nvPr/>
          </p:nvSpPr>
          <p:spPr bwMode="auto">
            <a:xfrm>
              <a:off x="3145244" y="2237204"/>
              <a:ext cx="2069698" cy="10750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en-US" b="1" dirty="0">
                  <a:solidFill>
                    <a:schemeClr val="bg2"/>
                  </a:solidFill>
                </a:rPr>
                <a:t>..Because they deliver </a:t>
              </a:r>
              <a:r>
                <a:rPr lang="en-GB" altLang="en-US" b="1" i="1" dirty="0">
                  <a:solidFill>
                    <a:schemeClr val="bg2"/>
                  </a:solidFill>
                </a:rPr>
                <a:t>value added</a:t>
              </a:r>
            </a:p>
          </p:txBody>
        </p:sp>
        <p:sp>
          <p:nvSpPr>
            <p:cNvPr id="6154" name="Text Box 16"/>
            <p:cNvSpPr txBox="1">
              <a:spLocks noChangeArrowheads="1"/>
            </p:cNvSpPr>
            <p:nvPr/>
          </p:nvSpPr>
          <p:spPr bwMode="auto">
            <a:xfrm>
              <a:off x="6002764" y="2037892"/>
              <a:ext cx="2069698" cy="10750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dirty="0">
                  <a:solidFill>
                    <a:schemeClr val="tx2"/>
                  </a:solidFill>
                </a:rPr>
                <a:t>Value added</a:t>
              </a:r>
              <a:r>
                <a:rPr lang="en-GB" altLang="en-US" dirty="0"/>
                <a:t>: the company’s profits over time</a:t>
              </a:r>
            </a:p>
          </p:txBody>
        </p:sp>
        <p:sp>
          <p:nvSpPr>
            <p:cNvPr id="6155" name="Text Box 17"/>
            <p:cNvSpPr txBox="1">
              <a:spLocks noChangeArrowheads="1"/>
            </p:cNvSpPr>
            <p:nvPr/>
          </p:nvSpPr>
          <p:spPr bwMode="auto">
            <a:xfrm>
              <a:off x="6071754" y="4383550"/>
              <a:ext cx="2000708" cy="14056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GB" altLang="en-US" dirty="0">
                  <a:solidFill>
                    <a:schemeClr val="tx2"/>
                  </a:solidFill>
                </a:rPr>
                <a:t>Competitive advantage</a:t>
              </a:r>
              <a:r>
                <a:rPr lang="en-GB" altLang="en-US" dirty="0"/>
                <a:t>: its brands, patents, distribution, etc.</a:t>
              </a:r>
            </a:p>
          </p:txBody>
        </p:sp>
        <p:sp>
          <p:nvSpPr>
            <p:cNvPr id="6156" name="Text Box 18"/>
            <p:cNvSpPr txBox="1">
              <a:spLocks noChangeArrowheads="1"/>
            </p:cNvSpPr>
            <p:nvPr/>
          </p:nvSpPr>
          <p:spPr bwMode="auto">
            <a:xfrm>
              <a:off x="690538" y="5556379"/>
              <a:ext cx="2138688" cy="744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dirty="0"/>
                <a:t>See: Lynch Ch 4, Section 4.3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065020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28600" y="361443"/>
            <a:ext cx="8915400" cy="898525"/>
          </a:xfrm>
        </p:spPr>
        <p:txBody>
          <a:bodyPr anchor="b"/>
          <a:lstStyle/>
          <a:p>
            <a:r>
              <a:rPr lang="en-GB" altLang="en-US" sz="2800" b="1" dirty="0" smtClean="0"/>
              <a:t>Why are strategic resources and capabilities important? - 4</a:t>
            </a:r>
            <a:endParaRPr lang="en-GB" altLang="en-US" sz="2800" b="1" dirty="0" smtClean="0">
              <a:effectLst/>
            </a:endParaRPr>
          </a:p>
        </p:txBody>
      </p:sp>
      <p:sp>
        <p:nvSpPr>
          <p:cNvPr id="7171" name="Oval 1027"/>
          <p:cNvSpPr>
            <a:spLocks noChangeArrowheads="1"/>
          </p:cNvSpPr>
          <p:nvPr/>
        </p:nvSpPr>
        <p:spPr bwMode="auto">
          <a:xfrm>
            <a:off x="304800" y="2596561"/>
            <a:ext cx="2184400" cy="18542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2" name="AutoShape 1028"/>
          <p:cNvSpPr>
            <a:spLocks noChangeArrowheads="1"/>
          </p:cNvSpPr>
          <p:nvPr/>
        </p:nvSpPr>
        <p:spPr bwMode="auto">
          <a:xfrm>
            <a:off x="3059113" y="1528174"/>
            <a:ext cx="1778000" cy="1270000"/>
          </a:xfrm>
          <a:prstGeom prst="homePlate">
            <a:avLst>
              <a:gd name="adj" fmla="val 37625"/>
            </a:avLst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5" name="AutoShape 1029"/>
          <p:cNvSpPr>
            <a:spLocks noChangeArrowheads="1"/>
          </p:cNvSpPr>
          <p:nvPr/>
        </p:nvSpPr>
        <p:spPr bwMode="auto">
          <a:xfrm>
            <a:off x="2771775" y="4049124"/>
            <a:ext cx="2413000" cy="2108200"/>
          </a:xfrm>
          <a:prstGeom prst="star16">
            <a:avLst>
              <a:gd name="adj" fmla="val 37500"/>
            </a:avLst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4" name="Line 1030"/>
          <p:cNvSpPr>
            <a:spLocks noChangeShapeType="1"/>
          </p:cNvSpPr>
          <p:nvPr/>
        </p:nvSpPr>
        <p:spPr bwMode="auto">
          <a:xfrm flipV="1">
            <a:off x="2438400" y="2723561"/>
            <a:ext cx="533400" cy="304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5367" name="Line 1031"/>
          <p:cNvSpPr>
            <a:spLocks noChangeShapeType="1"/>
          </p:cNvSpPr>
          <p:nvPr/>
        </p:nvSpPr>
        <p:spPr bwMode="auto">
          <a:xfrm>
            <a:off x="2124075" y="4480924"/>
            <a:ext cx="469900" cy="4000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7176" name="Rectangle 1032"/>
          <p:cNvSpPr>
            <a:spLocks noChangeArrowheads="1"/>
          </p:cNvSpPr>
          <p:nvPr/>
        </p:nvSpPr>
        <p:spPr bwMode="auto">
          <a:xfrm>
            <a:off x="601663" y="2947399"/>
            <a:ext cx="1827212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latin typeface="Arial" charset="0"/>
              </a:rPr>
              <a:t>Individual organisation’s resources and capabilities</a:t>
            </a:r>
          </a:p>
        </p:txBody>
      </p:sp>
      <p:sp>
        <p:nvSpPr>
          <p:cNvPr id="7177" name="Rectangle 1033"/>
          <p:cNvSpPr>
            <a:spLocks noChangeArrowheads="1"/>
          </p:cNvSpPr>
          <p:nvPr/>
        </p:nvSpPr>
        <p:spPr bwMode="auto">
          <a:xfrm>
            <a:off x="3086100" y="1810749"/>
            <a:ext cx="16891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Value added: How? Where?</a:t>
            </a:r>
          </a:p>
        </p:txBody>
      </p:sp>
      <p:sp>
        <p:nvSpPr>
          <p:cNvPr id="15370" name="Rectangle 1034"/>
          <p:cNvSpPr>
            <a:spLocks noChangeArrowheads="1"/>
          </p:cNvSpPr>
          <p:nvPr/>
        </p:nvSpPr>
        <p:spPr bwMode="auto">
          <a:xfrm>
            <a:off x="3214688" y="4561886"/>
            <a:ext cx="1536700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Sustainable Competitive Advantage (SCA</a:t>
            </a:r>
            <a:r>
              <a:rPr lang="en-GB" sz="1800" b="1" dirty="0">
                <a:latin typeface="Arial" charset="0"/>
              </a:rPr>
              <a:t>)</a:t>
            </a:r>
          </a:p>
        </p:txBody>
      </p:sp>
      <p:sp>
        <p:nvSpPr>
          <p:cNvPr id="7179" name="Rectangle 1037"/>
          <p:cNvSpPr>
            <a:spLocks noChangeArrowheads="1"/>
          </p:cNvSpPr>
          <p:nvPr/>
        </p:nvSpPr>
        <p:spPr bwMode="auto">
          <a:xfrm>
            <a:off x="7146925" y="4147549"/>
            <a:ext cx="13827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80" name="Line 1041"/>
          <p:cNvSpPr>
            <a:spLocks noChangeShapeType="1"/>
          </p:cNvSpPr>
          <p:nvPr/>
        </p:nvSpPr>
        <p:spPr bwMode="auto">
          <a:xfrm>
            <a:off x="4787900" y="2536236"/>
            <a:ext cx="574675" cy="2095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81" name="Rectangle 1042"/>
          <p:cNvSpPr>
            <a:spLocks noChangeArrowheads="1"/>
          </p:cNvSpPr>
          <p:nvPr/>
        </p:nvSpPr>
        <p:spPr bwMode="auto">
          <a:xfrm>
            <a:off x="5486400" y="2013949"/>
            <a:ext cx="9906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4" name="Line 1043"/>
          <p:cNvSpPr>
            <a:spLocks noChangeShapeType="1"/>
          </p:cNvSpPr>
          <p:nvPr/>
        </p:nvSpPr>
        <p:spPr bwMode="auto">
          <a:xfrm flipV="1">
            <a:off x="5148263" y="4049124"/>
            <a:ext cx="533400" cy="30480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5" name="Line 1044"/>
          <p:cNvSpPr>
            <a:spLocks noChangeShapeType="1"/>
          </p:cNvSpPr>
          <p:nvPr/>
        </p:nvSpPr>
        <p:spPr bwMode="auto">
          <a:xfrm flipV="1">
            <a:off x="5219700" y="4552361"/>
            <a:ext cx="593725" cy="1460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6" name="Line 1045"/>
          <p:cNvSpPr>
            <a:spLocks noChangeShapeType="1"/>
          </p:cNvSpPr>
          <p:nvPr/>
        </p:nvSpPr>
        <p:spPr bwMode="auto">
          <a:xfrm>
            <a:off x="5219700" y="5273086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7" name="Line 1046"/>
          <p:cNvSpPr>
            <a:spLocks noChangeShapeType="1"/>
          </p:cNvSpPr>
          <p:nvPr/>
        </p:nvSpPr>
        <p:spPr bwMode="auto">
          <a:xfrm>
            <a:off x="5076825" y="5704886"/>
            <a:ext cx="581025" cy="1936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8" name="Line 1047"/>
          <p:cNvSpPr>
            <a:spLocks noChangeShapeType="1"/>
          </p:cNvSpPr>
          <p:nvPr/>
        </p:nvSpPr>
        <p:spPr bwMode="auto">
          <a:xfrm>
            <a:off x="5076825" y="5920786"/>
            <a:ext cx="536575" cy="30162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9" name="Rectangle 1048"/>
          <p:cNvSpPr>
            <a:spLocks noChangeArrowheads="1"/>
          </p:cNvSpPr>
          <p:nvPr/>
        </p:nvSpPr>
        <p:spPr bwMode="auto">
          <a:xfrm>
            <a:off x="5795963" y="4120561"/>
            <a:ext cx="1439862" cy="1936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Seven main concepts of SCA</a:t>
            </a:r>
          </a:p>
          <a:p>
            <a:pPr algn="l" defTabSz="762000"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&amp; VRIO paradigm</a:t>
            </a:r>
          </a:p>
        </p:txBody>
      </p:sp>
      <p:sp>
        <p:nvSpPr>
          <p:cNvPr id="7188" name="Line 1049"/>
          <p:cNvSpPr>
            <a:spLocks noChangeShapeType="1"/>
          </p:cNvSpPr>
          <p:nvPr/>
        </p:nvSpPr>
        <p:spPr bwMode="auto">
          <a:xfrm flipV="1">
            <a:off x="4859338" y="1672636"/>
            <a:ext cx="561975" cy="2476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89" name="Rectangle 1050"/>
          <p:cNvSpPr>
            <a:spLocks noChangeArrowheads="1"/>
          </p:cNvSpPr>
          <p:nvPr/>
        </p:nvSpPr>
        <p:spPr bwMode="auto">
          <a:xfrm>
            <a:off x="5508625" y="1456736"/>
            <a:ext cx="13350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Value chain</a:t>
            </a:r>
          </a:p>
        </p:txBody>
      </p:sp>
      <p:sp>
        <p:nvSpPr>
          <p:cNvPr id="7190" name="Rectangle 1051"/>
          <p:cNvSpPr>
            <a:spLocks noChangeArrowheads="1"/>
          </p:cNvSpPr>
          <p:nvPr/>
        </p:nvSpPr>
        <p:spPr bwMode="auto">
          <a:xfrm>
            <a:off x="5435600" y="2536236"/>
            <a:ext cx="14700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Value system</a:t>
            </a:r>
          </a:p>
        </p:txBody>
      </p:sp>
      <p:sp>
        <p:nvSpPr>
          <p:cNvPr id="15383" name="Line 1052"/>
          <p:cNvSpPr>
            <a:spLocks noChangeShapeType="1"/>
          </p:cNvSpPr>
          <p:nvPr/>
        </p:nvSpPr>
        <p:spPr bwMode="auto">
          <a:xfrm>
            <a:off x="5292725" y="5057186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84" name="Line 1053"/>
          <p:cNvSpPr>
            <a:spLocks noChangeShapeType="1"/>
          </p:cNvSpPr>
          <p:nvPr/>
        </p:nvSpPr>
        <p:spPr bwMode="auto">
          <a:xfrm>
            <a:off x="5219700" y="5488986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90" name="Line 1059"/>
          <p:cNvSpPr>
            <a:spLocks noChangeShapeType="1"/>
          </p:cNvSpPr>
          <p:nvPr/>
        </p:nvSpPr>
        <p:spPr bwMode="auto">
          <a:xfrm>
            <a:off x="6948488" y="5201649"/>
            <a:ext cx="431800" cy="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91" name="Rectangle 1060"/>
          <p:cNvSpPr>
            <a:spLocks noChangeArrowheads="1"/>
          </p:cNvSpPr>
          <p:nvPr/>
        </p:nvSpPr>
        <p:spPr bwMode="auto">
          <a:xfrm>
            <a:off x="7308850" y="4049124"/>
            <a:ext cx="1727200" cy="20288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 smtClean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Innovative capability</a:t>
            </a:r>
            <a:endParaRPr lang="en-GB" sz="1800" b="1" dirty="0">
              <a:solidFill>
                <a:schemeClr val="accent3">
                  <a:lumMod val="90000"/>
                </a:schemeClr>
              </a:solidFill>
              <a:latin typeface="Arial" charset="0"/>
            </a:endParaRP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Architecture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Reputation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Knowledge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Core competencies</a:t>
            </a:r>
          </a:p>
        </p:txBody>
      </p:sp>
      <p:sp>
        <p:nvSpPr>
          <p:cNvPr id="7195" name="Rectangle 1062"/>
          <p:cNvSpPr>
            <a:spLocks noChangeArrowheads="1"/>
          </p:cNvSpPr>
          <p:nvPr/>
        </p:nvSpPr>
        <p:spPr bwMode="auto">
          <a:xfrm>
            <a:off x="1692275" y="2032999"/>
            <a:ext cx="9445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Route 1</a:t>
            </a:r>
          </a:p>
        </p:txBody>
      </p:sp>
      <p:sp>
        <p:nvSpPr>
          <p:cNvPr id="15394" name="Rectangle 1063"/>
          <p:cNvSpPr>
            <a:spLocks noChangeArrowheads="1"/>
          </p:cNvSpPr>
          <p:nvPr/>
        </p:nvSpPr>
        <p:spPr bwMode="auto">
          <a:xfrm>
            <a:off x="1619250" y="5273086"/>
            <a:ext cx="1030288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Route 2</a:t>
            </a:r>
          </a:p>
        </p:txBody>
      </p:sp>
      <p:sp>
        <p:nvSpPr>
          <p:cNvPr id="7197" name="Line 1049"/>
          <p:cNvSpPr>
            <a:spLocks noChangeShapeType="1"/>
          </p:cNvSpPr>
          <p:nvPr/>
        </p:nvSpPr>
        <p:spPr bwMode="auto">
          <a:xfrm>
            <a:off x="6875463" y="1744074"/>
            <a:ext cx="865187" cy="2571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98" name="Line 1049"/>
          <p:cNvSpPr>
            <a:spLocks noChangeShapeType="1"/>
          </p:cNvSpPr>
          <p:nvPr/>
        </p:nvSpPr>
        <p:spPr bwMode="auto">
          <a:xfrm flipV="1">
            <a:off x="7019925" y="2393361"/>
            <a:ext cx="792163" cy="319088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99" name="TextBox 37"/>
          <p:cNvSpPr txBox="1">
            <a:spLocks noChangeArrowheads="1"/>
          </p:cNvSpPr>
          <p:nvPr/>
        </p:nvSpPr>
        <p:spPr bwMode="auto">
          <a:xfrm>
            <a:off x="7740650" y="1817099"/>
            <a:ext cx="11525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2000" b="1" dirty="0">
                <a:solidFill>
                  <a:srgbClr val="FFC000"/>
                </a:solidFill>
                <a:cs typeface="Arial" charset="0"/>
              </a:rPr>
              <a:t>Green strategy</a:t>
            </a:r>
          </a:p>
        </p:txBody>
      </p:sp>
    </p:spTree>
    <p:extLst>
      <p:ext uri="{BB962C8B-B14F-4D97-AF65-F5344CB8AC3E}">
        <p14:creationId xmlns:p14="http://schemas.microsoft.com/office/powerpoint/2010/main" val="290590837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28600" y="359032"/>
            <a:ext cx="8915400" cy="898525"/>
          </a:xfrm>
        </p:spPr>
        <p:txBody>
          <a:bodyPr anchor="b"/>
          <a:lstStyle/>
          <a:p>
            <a:r>
              <a:rPr lang="en-GB" altLang="en-US" sz="2800" b="1" dirty="0" smtClean="0"/>
              <a:t>Why are strategic resources and capabilities important? - 5 </a:t>
            </a:r>
            <a:endParaRPr lang="en-GB" altLang="en-US" sz="2800" b="1" dirty="0" smtClean="0">
              <a:effectLst/>
            </a:endParaRPr>
          </a:p>
        </p:txBody>
      </p:sp>
      <p:sp>
        <p:nvSpPr>
          <p:cNvPr id="8195" name="Oval 1027"/>
          <p:cNvSpPr>
            <a:spLocks noChangeArrowheads="1"/>
          </p:cNvSpPr>
          <p:nvPr/>
        </p:nvSpPr>
        <p:spPr bwMode="auto">
          <a:xfrm>
            <a:off x="304800" y="2596561"/>
            <a:ext cx="2184400" cy="18542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4" name="AutoShape 1028"/>
          <p:cNvSpPr>
            <a:spLocks noChangeArrowheads="1"/>
          </p:cNvSpPr>
          <p:nvPr/>
        </p:nvSpPr>
        <p:spPr bwMode="auto">
          <a:xfrm>
            <a:off x="3059113" y="1528174"/>
            <a:ext cx="1778000" cy="1270000"/>
          </a:xfrm>
          <a:prstGeom prst="homePlate">
            <a:avLst>
              <a:gd name="adj" fmla="val 37625"/>
            </a:avLst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197" name="AutoShape 1029"/>
          <p:cNvSpPr>
            <a:spLocks noChangeArrowheads="1"/>
          </p:cNvSpPr>
          <p:nvPr/>
        </p:nvSpPr>
        <p:spPr bwMode="auto">
          <a:xfrm>
            <a:off x="2771775" y="4049124"/>
            <a:ext cx="2413000" cy="2108200"/>
          </a:xfrm>
          <a:prstGeom prst="star16">
            <a:avLst>
              <a:gd name="adj" fmla="val 37500"/>
            </a:avLst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6" name="Line 1030"/>
          <p:cNvSpPr>
            <a:spLocks noChangeShapeType="1"/>
          </p:cNvSpPr>
          <p:nvPr/>
        </p:nvSpPr>
        <p:spPr bwMode="auto">
          <a:xfrm flipV="1">
            <a:off x="2438400" y="2723561"/>
            <a:ext cx="533400" cy="30480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8199" name="Line 1031"/>
          <p:cNvSpPr>
            <a:spLocks noChangeShapeType="1"/>
          </p:cNvSpPr>
          <p:nvPr/>
        </p:nvSpPr>
        <p:spPr bwMode="auto">
          <a:xfrm>
            <a:off x="2124075" y="4480924"/>
            <a:ext cx="469900" cy="4000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0" name="Rectangle 1032"/>
          <p:cNvSpPr>
            <a:spLocks noChangeArrowheads="1"/>
          </p:cNvSpPr>
          <p:nvPr/>
        </p:nvSpPr>
        <p:spPr bwMode="auto">
          <a:xfrm>
            <a:off x="596900" y="2947399"/>
            <a:ext cx="1827213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latin typeface="Arial" charset="0"/>
              </a:rPr>
              <a:t>Individual organisation’s resources and capabilities</a:t>
            </a:r>
          </a:p>
        </p:txBody>
      </p:sp>
      <p:sp>
        <p:nvSpPr>
          <p:cNvPr id="15369" name="Rectangle 1033"/>
          <p:cNvSpPr>
            <a:spLocks noChangeArrowheads="1"/>
          </p:cNvSpPr>
          <p:nvPr/>
        </p:nvSpPr>
        <p:spPr bwMode="auto">
          <a:xfrm>
            <a:off x="3086100" y="1810749"/>
            <a:ext cx="1689100" cy="6381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added: How? Where?</a:t>
            </a:r>
          </a:p>
        </p:txBody>
      </p:sp>
      <p:sp>
        <p:nvSpPr>
          <p:cNvPr id="8202" name="Rectangle 1034"/>
          <p:cNvSpPr>
            <a:spLocks noChangeArrowheads="1"/>
          </p:cNvSpPr>
          <p:nvPr/>
        </p:nvSpPr>
        <p:spPr bwMode="auto">
          <a:xfrm>
            <a:off x="3214688" y="4561886"/>
            <a:ext cx="15367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Sustainable Competitive Advantage (SCA</a:t>
            </a:r>
            <a:r>
              <a:rPr lang="en-GB" altLang="en-US" sz="1800" b="1" dirty="0">
                <a:latin typeface="Arial" charset="0"/>
              </a:rPr>
              <a:t>)</a:t>
            </a:r>
          </a:p>
        </p:txBody>
      </p:sp>
      <p:sp>
        <p:nvSpPr>
          <p:cNvPr id="8203" name="Rectangle 1037"/>
          <p:cNvSpPr>
            <a:spLocks noChangeArrowheads="1"/>
          </p:cNvSpPr>
          <p:nvPr/>
        </p:nvSpPr>
        <p:spPr bwMode="auto">
          <a:xfrm>
            <a:off x="7146925" y="4147549"/>
            <a:ext cx="13827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2" name="Line 1041"/>
          <p:cNvSpPr>
            <a:spLocks noChangeShapeType="1"/>
          </p:cNvSpPr>
          <p:nvPr/>
        </p:nvSpPr>
        <p:spPr bwMode="auto">
          <a:xfrm>
            <a:off x="4787900" y="2536236"/>
            <a:ext cx="574675" cy="2095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8205" name="Rectangle 1042"/>
          <p:cNvSpPr>
            <a:spLocks noChangeArrowheads="1"/>
          </p:cNvSpPr>
          <p:nvPr/>
        </p:nvSpPr>
        <p:spPr bwMode="auto">
          <a:xfrm>
            <a:off x="5486400" y="2013949"/>
            <a:ext cx="9906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6" name="Line 1043"/>
          <p:cNvSpPr>
            <a:spLocks noChangeShapeType="1"/>
          </p:cNvSpPr>
          <p:nvPr/>
        </p:nvSpPr>
        <p:spPr bwMode="auto">
          <a:xfrm flipV="1">
            <a:off x="5148263" y="4049124"/>
            <a:ext cx="533400" cy="304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7" name="Line 1044"/>
          <p:cNvSpPr>
            <a:spLocks noChangeShapeType="1"/>
          </p:cNvSpPr>
          <p:nvPr/>
        </p:nvSpPr>
        <p:spPr bwMode="auto">
          <a:xfrm flipV="1">
            <a:off x="5219700" y="4552361"/>
            <a:ext cx="593725" cy="1460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8" name="Line 1045"/>
          <p:cNvSpPr>
            <a:spLocks noChangeShapeType="1"/>
          </p:cNvSpPr>
          <p:nvPr/>
        </p:nvSpPr>
        <p:spPr bwMode="auto">
          <a:xfrm>
            <a:off x="5219700" y="5273086"/>
            <a:ext cx="612775" cy="158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9" name="Line 1046"/>
          <p:cNvSpPr>
            <a:spLocks noChangeShapeType="1"/>
          </p:cNvSpPr>
          <p:nvPr/>
        </p:nvSpPr>
        <p:spPr bwMode="auto">
          <a:xfrm>
            <a:off x="5076825" y="5704886"/>
            <a:ext cx="581025" cy="1936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10" name="Line 1047"/>
          <p:cNvSpPr>
            <a:spLocks noChangeShapeType="1"/>
          </p:cNvSpPr>
          <p:nvPr/>
        </p:nvSpPr>
        <p:spPr bwMode="auto">
          <a:xfrm>
            <a:off x="5076825" y="5920786"/>
            <a:ext cx="536575" cy="3016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11" name="Rectangle 1048"/>
          <p:cNvSpPr>
            <a:spLocks noChangeArrowheads="1"/>
          </p:cNvSpPr>
          <p:nvPr/>
        </p:nvSpPr>
        <p:spPr bwMode="auto">
          <a:xfrm>
            <a:off x="5795963" y="4120561"/>
            <a:ext cx="1439862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2000" b="1" dirty="0">
                <a:solidFill>
                  <a:srgbClr val="FFC000"/>
                </a:solidFill>
                <a:latin typeface="Arial" charset="0"/>
              </a:rPr>
              <a:t>Seven main concepts of SCA</a:t>
            </a:r>
          </a:p>
          <a:p>
            <a:pPr algn="l"/>
            <a:r>
              <a:rPr lang="en-GB" altLang="en-US" sz="2000" b="1" dirty="0">
                <a:solidFill>
                  <a:srgbClr val="FFC000"/>
                </a:solidFill>
                <a:latin typeface="Arial" charset="0"/>
              </a:rPr>
              <a:t>&amp; VRIO paradigm</a:t>
            </a:r>
          </a:p>
        </p:txBody>
      </p:sp>
      <p:sp>
        <p:nvSpPr>
          <p:cNvPr id="15380" name="Line 1049"/>
          <p:cNvSpPr>
            <a:spLocks noChangeShapeType="1"/>
          </p:cNvSpPr>
          <p:nvPr/>
        </p:nvSpPr>
        <p:spPr bwMode="auto">
          <a:xfrm flipV="1">
            <a:off x="4859338" y="1672636"/>
            <a:ext cx="561975" cy="2476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81" name="Rectangle 1050"/>
          <p:cNvSpPr>
            <a:spLocks noChangeArrowheads="1"/>
          </p:cNvSpPr>
          <p:nvPr/>
        </p:nvSpPr>
        <p:spPr bwMode="auto">
          <a:xfrm>
            <a:off x="5508625" y="1456736"/>
            <a:ext cx="1335088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chain</a:t>
            </a:r>
          </a:p>
        </p:txBody>
      </p:sp>
      <p:sp>
        <p:nvSpPr>
          <p:cNvPr id="15382" name="Rectangle 1051"/>
          <p:cNvSpPr>
            <a:spLocks noChangeArrowheads="1"/>
          </p:cNvSpPr>
          <p:nvPr/>
        </p:nvSpPr>
        <p:spPr bwMode="auto">
          <a:xfrm>
            <a:off x="5435600" y="2536236"/>
            <a:ext cx="147002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system</a:t>
            </a:r>
          </a:p>
        </p:txBody>
      </p:sp>
      <p:sp>
        <p:nvSpPr>
          <p:cNvPr id="8215" name="Line 1052"/>
          <p:cNvSpPr>
            <a:spLocks noChangeShapeType="1"/>
          </p:cNvSpPr>
          <p:nvPr/>
        </p:nvSpPr>
        <p:spPr bwMode="auto">
          <a:xfrm>
            <a:off x="5292725" y="5057186"/>
            <a:ext cx="612775" cy="158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16" name="Line 1053"/>
          <p:cNvSpPr>
            <a:spLocks noChangeShapeType="1"/>
          </p:cNvSpPr>
          <p:nvPr/>
        </p:nvSpPr>
        <p:spPr bwMode="auto">
          <a:xfrm>
            <a:off x="5219700" y="5488986"/>
            <a:ext cx="612775" cy="158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17" name="Line 1059"/>
          <p:cNvSpPr>
            <a:spLocks noChangeShapeType="1"/>
          </p:cNvSpPr>
          <p:nvPr/>
        </p:nvSpPr>
        <p:spPr bwMode="auto">
          <a:xfrm>
            <a:off x="6948488" y="5201649"/>
            <a:ext cx="4318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18" name="Rectangle 1060"/>
          <p:cNvSpPr>
            <a:spLocks noChangeArrowheads="1"/>
          </p:cNvSpPr>
          <p:nvPr/>
        </p:nvSpPr>
        <p:spPr bwMode="auto">
          <a:xfrm>
            <a:off x="7308850" y="4049124"/>
            <a:ext cx="17272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Core competencies</a:t>
            </a:r>
          </a:p>
          <a:p>
            <a:pPr algn="l">
              <a:buFont typeface="Arial" charset="0"/>
              <a:buChar char="•"/>
            </a:pPr>
            <a:r>
              <a:rPr lang="en-GB" altLang="en-US" sz="1800" b="1" dirty="0" smtClean="0">
                <a:solidFill>
                  <a:srgbClr val="FFC000"/>
                </a:solidFill>
                <a:latin typeface="Arial" charset="0"/>
              </a:rPr>
              <a:t>Innovative capability</a:t>
            </a:r>
            <a:endParaRPr lang="en-GB" altLang="en-US" sz="1800" b="1" dirty="0">
              <a:solidFill>
                <a:srgbClr val="FFC000"/>
              </a:solidFill>
              <a:latin typeface="Arial" charset="0"/>
            </a:endParaRPr>
          </a:p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Architecture</a:t>
            </a:r>
          </a:p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Reputation</a:t>
            </a:r>
          </a:p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Knowledge</a:t>
            </a:r>
          </a:p>
        </p:txBody>
      </p:sp>
      <p:sp>
        <p:nvSpPr>
          <p:cNvPr id="15393" name="Rectangle 1062"/>
          <p:cNvSpPr>
            <a:spLocks noChangeArrowheads="1"/>
          </p:cNvSpPr>
          <p:nvPr/>
        </p:nvSpPr>
        <p:spPr bwMode="auto">
          <a:xfrm>
            <a:off x="1692275" y="2032999"/>
            <a:ext cx="944563" cy="3667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Route 1</a:t>
            </a:r>
          </a:p>
        </p:txBody>
      </p:sp>
      <p:sp>
        <p:nvSpPr>
          <p:cNvPr id="8220" name="Rectangle 1063"/>
          <p:cNvSpPr>
            <a:spLocks noChangeArrowheads="1"/>
          </p:cNvSpPr>
          <p:nvPr/>
        </p:nvSpPr>
        <p:spPr bwMode="auto">
          <a:xfrm>
            <a:off x="1619250" y="5273086"/>
            <a:ext cx="10302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Route 2</a:t>
            </a:r>
          </a:p>
        </p:txBody>
      </p:sp>
      <p:sp>
        <p:nvSpPr>
          <p:cNvPr id="36" name="Line 1049"/>
          <p:cNvSpPr>
            <a:spLocks noChangeShapeType="1"/>
          </p:cNvSpPr>
          <p:nvPr/>
        </p:nvSpPr>
        <p:spPr bwMode="auto">
          <a:xfrm>
            <a:off x="6875463" y="1744074"/>
            <a:ext cx="865187" cy="2571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37" name="Line 1049"/>
          <p:cNvSpPr>
            <a:spLocks noChangeShapeType="1"/>
          </p:cNvSpPr>
          <p:nvPr/>
        </p:nvSpPr>
        <p:spPr bwMode="auto">
          <a:xfrm flipV="1">
            <a:off x="7019925" y="2393361"/>
            <a:ext cx="792163" cy="319088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740650" y="1817099"/>
            <a:ext cx="115252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  <a:cs typeface="Arial" pitchFamily="34" charset="0"/>
              </a:rPr>
              <a:t>Green strategy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771775" y="3185524"/>
            <a:ext cx="604837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lang="en-GB" sz="2000" dirty="0">
                <a:solidFill>
                  <a:srgbClr val="FFC000"/>
                </a:solidFill>
                <a:latin typeface="Arial" charset="0"/>
              </a:rPr>
              <a:t>Sustainable competitive advantage</a:t>
            </a:r>
            <a:r>
              <a:rPr lang="en-GB" sz="2000" dirty="0">
                <a:solidFill>
                  <a:srgbClr val="FFC000"/>
                </a:solidFill>
                <a:latin typeface="+mj-lt"/>
              </a:rPr>
              <a:t>: An advantage over competitors that cannot easily be imitated </a:t>
            </a:r>
          </a:p>
        </p:txBody>
      </p:sp>
    </p:spTree>
    <p:extLst>
      <p:ext uri="{BB962C8B-B14F-4D97-AF65-F5344CB8AC3E}">
        <p14:creationId xmlns:p14="http://schemas.microsoft.com/office/powerpoint/2010/main" val="226718103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28600" y="359032"/>
            <a:ext cx="8915400" cy="898525"/>
          </a:xfrm>
        </p:spPr>
        <p:txBody>
          <a:bodyPr anchor="b"/>
          <a:lstStyle/>
          <a:p>
            <a:r>
              <a:rPr lang="en-GB" altLang="en-US" sz="2800" b="1" dirty="0" smtClean="0"/>
              <a:t>Why are strategic resources and capabilities important? - 6 </a:t>
            </a:r>
            <a:endParaRPr lang="en-GB" altLang="en-US" sz="2800" b="1" dirty="0" smtClean="0">
              <a:effectLst/>
            </a:endParaRPr>
          </a:p>
        </p:txBody>
      </p:sp>
      <p:sp>
        <p:nvSpPr>
          <p:cNvPr id="9219" name="Oval 1027"/>
          <p:cNvSpPr>
            <a:spLocks noChangeArrowheads="1"/>
          </p:cNvSpPr>
          <p:nvPr/>
        </p:nvSpPr>
        <p:spPr bwMode="auto">
          <a:xfrm>
            <a:off x="304800" y="2596561"/>
            <a:ext cx="2184400" cy="18542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4" name="AutoShape 1028"/>
          <p:cNvSpPr>
            <a:spLocks noChangeArrowheads="1"/>
          </p:cNvSpPr>
          <p:nvPr/>
        </p:nvSpPr>
        <p:spPr bwMode="auto">
          <a:xfrm>
            <a:off x="3059113" y="1528174"/>
            <a:ext cx="1778000" cy="1270000"/>
          </a:xfrm>
          <a:prstGeom prst="homePlate">
            <a:avLst>
              <a:gd name="adj" fmla="val 37625"/>
            </a:avLst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5" name="AutoShape 1029"/>
          <p:cNvSpPr>
            <a:spLocks noChangeArrowheads="1"/>
          </p:cNvSpPr>
          <p:nvPr/>
        </p:nvSpPr>
        <p:spPr bwMode="auto">
          <a:xfrm>
            <a:off x="2771775" y="4049124"/>
            <a:ext cx="2413000" cy="2108200"/>
          </a:xfrm>
          <a:prstGeom prst="star16">
            <a:avLst>
              <a:gd name="adj" fmla="val 37500"/>
            </a:avLst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6" name="Line 1030"/>
          <p:cNvSpPr>
            <a:spLocks noChangeShapeType="1"/>
          </p:cNvSpPr>
          <p:nvPr/>
        </p:nvSpPr>
        <p:spPr bwMode="auto">
          <a:xfrm flipV="1">
            <a:off x="2438400" y="2723561"/>
            <a:ext cx="533400" cy="30480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67" name="Line 1031"/>
          <p:cNvSpPr>
            <a:spLocks noChangeShapeType="1"/>
          </p:cNvSpPr>
          <p:nvPr/>
        </p:nvSpPr>
        <p:spPr bwMode="auto">
          <a:xfrm>
            <a:off x="2124075" y="4480924"/>
            <a:ext cx="469900" cy="4000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9224" name="Rectangle 1032"/>
          <p:cNvSpPr>
            <a:spLocks noChangeArrowheads="1"/>
          </p:cNvSpPr>
          <p:nvPr/>
        </p:nvSpPr>
        <p:spPr bwMode="auto">
          <a:xfrm>
            <a:off x="596900" y="2947399"/>
            <a:ext cx="1827213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latin typeface="Arial" charset="0"/>
              </a:rPr>
              <a:t>Individual organisation’s resources and capabilities</a:t>
            </a:r>
          </a:p>
        </p:txBody>
      </p:sp>
      <p:sp>
        <p:nvSpPr>
          <p:cNvPr id="15369" name="Rectangle 1033"/>
          <p:cNvSpPr>
            <a:spLocks noChangeArrowheads="1"/>
          </p:cNvSpPr>
          <p:nvPr/>
        </p:nvSpPr>
        <p:spPr bwMode="auto">
          <a:xfrm>
            <a:off x="3086100" y="1810749"/>
            <a:ext cx="1689100" cy="6381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added: How? Where?</a:t>
            </a:r>
          </a:p>
        </p:txBody>
      </p:sp>
      <p:sp>
        <p:nvSpPr>
          <p:cNvPr id="15370" name="Rectangle 1034"/>
          <p:cNvSpPr>
            <a:spLocks noChangeArrowheads="1"/>
          </p:cNvSpPr>
          <p:nvPr/>
        </p:nvSpPr>
        <p:spPr bwMode="auto">
          <a:xfrm>
            <a:off x="3213100" y="4561886"/>
            <a:ext cx="1536700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Sustainable Competitive Advantage (SCA</a:t>
            </a:r>
            <a:r>
              <a:rPr lang="en-GB" sz="1800" b="1" dirty="0">
                <a:latin typeface="Arial" charset="0"/>
              </a:rPr>
              <a:t>)</a:t>
            </a:r>
          </a:p>
        </p:txBody>
      </p:sp>
      <p:sp>
        <p:nvSpPr>
          <p:cNvPr id="9227" name="Rectangle 1037"/>
          <p:cNvSpPr>
            <a:spLocks noChangeArrowheads="1"/>
          </p:cNvSpPr>
          <p:nvPr/>
        </p:nvSpPr>
        <p:spPr bwMode="auto">
          <a:xfrm>
            <a:off x="7146925" y="4147549"/>
            <a:ext cx="13827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2" name="Line 1041"/>
          <p:cNvSpPr>
            <a:spLocks noChangeShapeType="1"/>
          </p:cNvSpPr>
          <p:nvPr/>
        </p:nvSpPr>
        <p:spPr bwMode="auto">
          <a:xfrm>
            <a:off x="4787900" y="2536236"/>
            <a:ext cx="574675" cy="2095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9229" name="Rectangle 1042"/>
          <p:cNvSpPr>
            <a:spLocks noChangeArrowheads="1"/>
          </p:cNvSpPr>
          <p:nvPr/>
        </p:nvSpPr>
        <p:spPr bwMode="auto">
          <a:xfrm>
            <a:off x="5486400" y="2013949"/>
            <a:ext cx="9906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4" name="Line 1043"/>
          <p:cNvSpPr>
            <a:spLocks noChangeShapeType="1"/>
          </p:cNvSpPr>
          <p:nvPr/>
        </p:nvSpPr>
        <p:spPr bwMode="auto">
          <a:xfrm flipV="1">
            <a:off x="5148263" y="4049124"/>
            <a:ext cx="533400" cy="30480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5" name="Line 1044"/>
          <p:cNvSpPr>
            <a:spLocks noChangeShapeType="1"/>
          </p:cNvSpPr>
          <p:nvPr/>
        </p:nvSpPr>
        <p:spPr bwMode="auto">
          <a:xfrm flipV="1">
            <a:off x="5219700" y="4552361"/>
            <a:ext cx="593725" cy="1460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6" name="Line 1045"/>
          <p:cNvSpPr>
            <a:spLocks noChangeShapeType="1"/>
          </p:cNvSpPr>
          <p:nvPr/>
        </p:nvSpPr>
        <p:spPr bwMode="auto">
          <a:xfrm>
            <a:off x="5219700" y="5273086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7" name="Line 1046"/>
          <p:cNvSpPr>
            <a:spLocks noChangeShapeType="1"/>
          </p:cNvSpPr>
          <p:nvPr/>
        </p:nvSpPr>
        <p:spPr bwMode="auto">
          <a:xfrm>
            <a:off x="5076825" y="5704886"/>
            <a:ext cx="581025" cy="1936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8" name="Line 1047"/>
          <p:cNvSpPr>
            <a:spLocks noChangeShapeType="1"/>
          </p:cNvSpPr>
          <p:nvPr/>
        </p:nvSpPr>
        <p:spPr bwMode="auto">
          <a:xfrm>
            <a:off x="5076825" y="5920786"/>
            <a:ext cx="536575" cy="30162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9" name="Rectangle 1048"/>
          <p:cNvSpPr>
            <a:spLocks noChangeArrowheads="1"/>
          </p:cNvSpPr>
          <p:nvPr/>
        </p:nvSpPr>
        <p:spPr bwMode="auto">
          <a:xfrm>
            <a:off x="5795963" y="4120561"/>
            <a:ext cx="1439862" cy="1936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Seven main concepts of SCA</a:t>
            </a:r>
          </a:p>
          <a:p>
            <a:pPr algn="l" defTabSz="762000"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&amp; VRIO paradigm</a:t>
            </a:r>
          </a:p>
        </p:txBody>
      </p:sp>
      <p:sp>
        <p:nvSpPr>
          <p:cNvPr id="15380" name="Line 1049"/>
          <p:cNvSpPr>
            <a:spLocks noChangeShapeType="1"/>
          </p:cNvSpPr>
          <p:nvPr/>
        </p:nvSpPr>
        <p:spPr bwMode="auto">
          <a:xfrm flipV="1">
            <a:off x="4859338" y="1672636"/>
            <a:ext cx="561975" cy="2476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81" name="Rectangle 1050"/>
          <p:cNvSpPr>
            <a:spLocks noChangeArrowheads="1"/>
          </p:cNvSpPr>
          <p:nvPr/>
        </p:nvSpPr>
        <p:spPr bwMode="auto">
          <a:xfrm>
            <a:off x="5508625" y="1456736"/>
            <a:ext cx="1335088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chain</a:t>
            </a:r>
          </a:p>
        </p:txBody>
      </p:sp>
      <p:sp>
        <p:nvSpPr>
          <p:cNvPr id="15382" name="Rectangle 1051"/>
          <p:cNvSpPr>
            <a:spLocks noChangeArrowheads="1"/>
          </p:cNvSpPr>
          <p:nvPr/>
        </p:nvSpPr>
        <p:spPr bwMode="auto">
          <a:xfrm>
            <a:off x="5435600" y="2536236"/>
            <a:ext cx="147002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system</a:t>
            </a:r>
          </a:p>
        </p:txBody>
      </p:sp>
      <p:sp>
        <p:nvSpPr>
          <p:cNvPr id="15383" name="Line 1052"/>
          <p:cNvSpPr>
            <a:spLocks noChangeShapeType="1"/>
          </p:cNvSpPr>
          <p:nvPr/>
        </p:nvSpPr>
        <p:spPr bwMode="auto">
          <a:xfrm>
            <a:off x="5292725" y="5057186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84" name="Line 1053"/>
          <p:cNvSpPr>
            <a:spLocks noChangeShapeType="1"/>
          </p:cNvSpPr>
          <p:nvPr/>
        </p:nvSpPr>
        <p:spPr bwMode="auto">
          <a:xfrm>
            <a:off x="5219700" y="5488986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90" name="Line 1059"/>
          <p:cNvSpPr>
            <a:spLocks noChangeShapeType="1"/>
          </p:cNvSpPr>
          <p:nvPr/>
        </p:nvSpPr>
        <p:spPr bwMode="auto">
          <a:xfrm>
            <a:off x="6948488" y="5201649"/>
            <a:ext cx="431800" cy="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91" name="Rectangle 1060"/>
          <p:cNvSpPr>
            <a:spLocks noChangeArrowheads="1"/>
          </p:cNvSpPr>
          <p:nvPr/>
        </p:nvSpPr>
        <p:spPr bwMode="auto">
          <a:xfrm>
            <a:off x="7308850" y="4049124"/>
            <a:ext cx="1727200" cy="20288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Core competencies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 smtClean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Innovative capability</a:t>
            </a:r>
            <a:endParaRPr lang="en-GB" sz="1800" b="1" dirty="0">
              <a:solidFill>
                <a:schemeClr val="accent3">
                  <a:lumMod val="90000"/>
                </a:schemeClr>
              </a:solidFill>
              <a:latin typeface="Arial" charset="0"/>
            </a:endParaRP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Architecture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Reputation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Knowledge</a:t>
            </a:r>
          </a:p>
        </p:txBody>
      </p:sp>
      <p:sp>
        <p:nvSpPr>
          <p:cNvPr id="15393" name="Rectangle 1062"/>
          <p:cNvSpPr>
            <a:spLocks noChangeArrowheads="1"/>
          </p:cNvSpPr>
          <p:nvPr/>
        </p:nvSpPr>
        <p:spPr bwMode="auto">
          <a:xfrm>
            <a:off x="1692275" y="2032999"/>
            <a:ext cx="944563" cy="3667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Route 1</a:t>
            </a:r>
          </a:p>
        </p:txBody>
      </p:sp>
      <p:sp>
        <p:nvSpPr>
          <p:cNvPr id="15394" name="Rectangle 1063"/>
          <p:cNvSpPr>
            <a:spLocks noChangeArrowheads="1"/>
          </p:cNvSpPr>
          <p:nvPr/>
        </p:nvSpPr>
        <p:spPr bwMode="auto">
          <a:xfrm>
            <a:off x="1619250" y="5273086"/>
            <a:ext cx="1030288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Route 2</a:t>
            </a:r>
          </a:p>
        </p:txBody>
      </p:sp>
      <p:sp>
        <p:nvSpPr>
          <p:cNvPr id="36" name="Line 1049"/>
          <p:cNvSpPr>
            <a:spLocks noChangeShapeType="1"/>
          </p:cNvSpPr>
          <p:nvPr/>
        </p:nvSpPr>
        <p:spPr bwMode="auto">
          <a:xfrm>
            <a:off x="6875463" y="1744074"/>
            <a:ext cx="865187" cy="2571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37" name="Line 1049"/>
          <p:cNvSpPr>
            <a:spLocks noChangeShapeType="1"/>
          </p:cNvSpPr>
          <p:nvPr/>
        </p:nvSpPr>
        <p:spPr bwMode="auto">
          <a:xfrm flipV="1">
            <a:off x="7019925" y="2393361"/>
            <a:ext cx="792163" cy="319088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740650" y="1817099"/>
            <a:ext cx="115252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  <a:cs typeface="Arial" pitchFamily="34" charset="0"/>
              </a:rPr>
              <a:t>Green strategy</a:t>
            </a:r>
          </a:p>
        </p:txBody>
      </p:sp>
      <p:sp>
        <p:nvSpPr>
          <p:cNvPr id="9248" name="Oval 40"/>
          <p:cNvSpPr>
            <a:spLocks noChangeArrowheads="1"/>
          </p:cNvSpPr>
          <p:nvPr/>
        </p:nvSpPr>
        <p:spPr bwMode="auto">
          <a:xfrm>
            <a:off x="2771775" y="2320336"/>
            <a:ext cx="4191000" cy="25908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9249" name="Line 11"/>
          <p:cNvSpPr>
            <a:spLocks noChangeShapeType="1"/>
          </p:cNvSpPr>
          <p:nvPr/>
        </p:nvSpPr>
        <p:spPr bwMode="auto">
          <a:xfrm>
            <a:off x="3348038" y="2896599"/>
            <a:ext cx="0" cy="1219200"/>
          </a:xfrm>
          <a:prstGeom prst="line">
            <a:avLst/>
          </a:prstGeom>
          <a:noFill/>
          <a:ln w="57150">
            <a:solidFill>
              <a:schemeClr val="tx1"/>
            </a:solidFill>
            <a:prstDash val="sysDot"/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9250" name="Rectangle 34"/>
          <p:cNvSpPr>
            <a:spLocks noChangeArrowheads="1"/>
          </p:cNvSpPr>
          <p:nvPr/>
        </p:nvSpPr>
        <p:spPr bwMode="auto">
          <a:xfrm>
            <a:off x="3419475" y="2899774"/>
            <a:ext cx="34385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Value Added can contribute to SCA and vice versa</a:t>
            </a:r>
          </a:p>
        </p:txBody>
      </p:sp>
    </p:spTree>
    <p:extLst>
      <p:ext uri="{BB962C8B-B14F-4D97-AF65-F5344CB8AC3E}">
        <p14:creationId xmlns:p14="http://schemas.microsoft.com/office/powerpoint/2010/main" val="264244658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7" name="Rectangle 1031"/>
          <p:cNvSpPr>
            <a:spLocks noGrp="1" noChangeArrowheads="1"/>
          </p:cNvSpPr>
          <p:nvPr>
            <p:ph type="title"/>
          </p:nvPr>
        </p:nvSpPr>
        <p:spPr>
          <a:xfrm>
            <a:off x="381000" y="638272"/>
            <a:ext cx="7787481" cy="609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2700" b="1" dirty="0" smtClean="0"/>
              <a:t>Identifying and developing the resources that deliver SCA and value added </a:t>
            </a:r>
          </a:p>
        </p:txBody>
      </p:sp>
      <p:sp>
        <p:nvSpPr>
          <p:cNvPr id="440322" name="Oval 1026"/>
          <p:cNvSpPr>
            <a:spLocks noChangeArrowheads="1"/>
          </p:cNvSpPr>
          <p:nvPr/>
        </p:nvSpPr>
        <p:spPr bwMode="auto">
          <a:xfrm>
            <a:off x="179512" y="2091076"/>
            <a:ext cx="2177926" cy="3960440"/>
          </a:xfrm>
          <a:prstGeom prst="ellipse">
            <a:avLst/>
          </a:prstGeom>
          <a:solidFill>
            <a:srgbClr val="FFFFCC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 sz="2000" dirty="0"/>
          </a:p>
        </p:txBody>
      </p:sp>
      <p:sp>
        <p:nvSpPr>
          <p:cNvPr id="440323" name="Oval 1027"/>
          <p:cNvSpPr>
            <a:spLocks noChangeArrowheads="1"/>
          </p:cNvSpPr>
          <p:nvPr/>
        </p:nvSpPr>
        <p:spPr bwMode="auto">
          <a:xfrm>
            <a:off x="7367588" y="2258954"/>
            <a:ext cx="1452562" cy="348615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40324" name="AutoShape 1028"/>
          <p:cNvSpPr>
            <a:spLocks noChangeArrowheads="1"/>
          </p:cNvSpPr>
          <p:nvPr/>
        </p:nvSpPr>
        <p:spPr bwMode="auto">
          <a:xfrm>
            <a:off x="5624513" y="1387417"/>
            <a:ext cx="1743075" cy="5156200"/>
          </a:xfrm>
          <a:prstGeom prst="rightArrow">
            <a:avLst>
              <a:gd name="adj1" fmla="val 85685"/>
              <a:gd name="adj2" fmla="val 39755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40325" name="AutoShape 1029"/>
          <p:cNvSpPr>
            <a:spLocks noChangeArrowheads="1"/>
          </p:cNvSpPr>
          <p:nvPr/>
        </p:nvSpPr>
        <p:spPr bwMode="auto">
          <a:xfrm>
            <a:off x="3954463" y="1314392"/>
            <a:ext cx="1743075" cy="5084762"/>
          </a:xfrm>
          <a:prstGeom prst="rightArrow">
            <a:avLst>
              <a:gd name="adj1" fmla="val 69824"/>
              <a:gd name="adj2" fmla="val 3973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40326" name="AutoShape 1030"/>
          <p:cNvSpPr>
            <a:spLocks noChangeArrowheads="1"/>
          </p:cNvSpPr>
          <p:nvPr/>
        </p:nvSpPr>
        <p:spPr bwMode="auto">
          <a:xfrm>
            <a:off x="2284413" y="1314392"/>
            <a:ext cx="1743075" cy="5084762"/>
          </a:xfrm>
          <a:prstGeom prst="rightArrow">
            <a:avLst>
              <a:gd name="adj1" fmla="val 69824"/>
              <a:gd name="adj2" fmla="val 3973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>
              <a:solidFill>
                <a:srgbClr val="CCFFCC"/>
              </a:solidFill>
            </a:endParaRPr>
          </a:p>
        </p:txBody>
      </p:sp>
      <p:sp>
        <p:nvSpPr>
          <p:cNvPr id="10248" name="Text Box 1032"/>
          <p:cNvSpPr txBox="1">
            <a:spLocks noChangeArrowheads="1"/>
          </p:cNvSpPr>
          <p:nvPr/>
        </p:nvSpPr>
        <p:spPr bwMode="auto">
          <a:xfrm>
            <a:off x="251520" y="2924944"/>
            <a:ext cx="2071688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bg2"/>
                </a:solidFill>
              </a:rPr>
              <a:t>Analyse the </a:t>
            </a:r>
            <a:r>
              <a:rPr lang="en-GB" altLang="en-US" sz="2000" b="1" dirty="0">
                <a:solidFill>
                  <a:schemeClr val="bg2"/>
                </a:solidFill>
              </a:rPr>
              <a:t>value added </a:t>
            </a:r>
            <a:r>
              <a:rPr lang="en-GB" altLang="en-US" sz="2000" dirty="0">
                <a:solidFill>
                  <a:schemeClr val="bg2"/>
                </a:solidFill>
              </a:rPr>
              <a:t>by an organisation’s main resources and capabilities </a:t>
            </a:r>
          </a:p>
        </p:txBody>
      </p:sp>
      <p:sp>
        <p:nvSpPr>
          <p:cNvPr id="10249" name="Text Box 1033"/>
          <p:cNvSpPr txBox="1">
            <a:spLocks noChangeArrowheads="1"/>
          </p:cNvSpPr>
          <p:nvPr/>
        </p:nvSpPr>
        <p:spPr bwMode="auto">
          <a:xfrm>
            <a:off x="2330450" y="2693929"/>
            <a:ext cx="1452563" cy="66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0488" indent="-9048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Tangible SCA</a:t>
            </a:r>
          </a:p>
        </p:txBody>
      </p:sp>
      <p:sp>
        <p:nvSpPr>
          <p:cNvPr id="10250" name="Text Box 1034"/>
          <p:cNvSpPr txBox="1">
            <a:spLocks noChangeArrowheads="1"/>
          </p:cNvSpPr>
          <p:nvPr/>
        </p:nvSpPr>
        <p:spPr bwMode="auto">
          <a:xfrm>
            <a:off x="2292350" y="3347979"/>
            <a:ext cx="1597025" cy="66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0488" indent="-9048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Intangible SCA</a:t>
            </a:r>
          </a:p>
        </p:txBody>
      </p:sp>
      <p:sp>
        <p:nvSpPr>
          <p:cNvPr id="10251" name="Text Box 1035"/>
          <p:cNvSpPr txBox="1">
            <a:spLocks noChangeArrowheads="1"/>
          </p:cNvSpPr>
          <p:nvPr/>
        </p:nvSpPr>
        <p:spPr bwMode="auto">
          <a:xfrm>
            <a:off x="2257425" y="3981392"/>
            <a:ext cx="174307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0488" indent="-9048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Organisational capability SCA</a:t>
            </a:r>
          </a:p>
        </p:txBody>
      </p:sp>
      <p:sp>
        <p:nvSpPr>
          <p:cNvPr id="10252" name="Text Box 1036"/>
          <p:cNvSpPr txBox="1">
            <a:spLocks noChangeArrowheads="1"/>
          </p:cNvSpPr>
          <p:nvPr/>
        </p:nvSpPr>
        <p:spPr bwMode="auto">
          <a:xfrm>
            <a:off x="4027488" y="2185929"/>
            <a:ext cx="1625600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0488" indent="-9048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Innovative capability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Reputation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Architecture</a:t>
            </a:r>
          </a:p>
        </p:txBody>
      </p:sp>
      <p:sp>
        <p:nvSpPr>
          <p:cNvPr id="10253" name="Text Box 1037"/>
          <p:cNvSpPr txBox="1">
            <a:spLocks noChangeArrowheads="1"/>
          </p:cNvSpPr>
          <p:nvPr/>
        </p:nvSpPr>
        <p:spPr bwMode="auto">
          <a:xfrm>
            <a:off x="4000500" y="4510029"/>
            <a:ext cx="1452563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0488" indent="-9048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Some knowledge content</a:t>
            </a:r>
          </a:p>
        </p:txBody>
      </p:sp>
      <p:sp>
        <p:nvSpPr>
          <p:cNvPr id="10254" name="Text Box 1038"/>
          <p:cNvSpPr txBox="1">
            <a:spLocks noChangeArrowheads="1"/>
          </p:cNvSpPr>
          <p:nvPr/>
        </p:nvSpPr>
        <p:spPr bwMode="auto">
          <a:xfrm>
            <a:off x="7478713" y="2795529"/>
            <a:ext cx="1379537" cy="1615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800" dirty="0">
                <a:solidFill>
                  <a:srgbClr val="CCFFCC"/>
                </a:solidFill>
              </a:rPr>
              <a:t>Define the SCA now…. </a:t>
            </a:r>
          </a:p>
          <a:p>
            <a:pPr algn="l" eaLnBrk="1" hangingPunct="1">
              <a:spcBef>
                <a:spcPct val="50000"/>
              </a:spcBef>
            </a:pPr>
            <a:r>
              <a:rPr lang="en-GB" altLang="en-US" sz="1800" dirty="0">
                <a:solidFill>
                  <a:srgbClr val="CCFFCC"/>
                </a:solidFill>
              </a:rPr>
              <a:t>..but what about future dynamics?</a:t>
            </a:r>
          </a:p>
        </p:txBody>
      </p:sp>
      <p:sp>
        <p:nvSpPr>
          <p:cNvPr id="10255" name="Text Box 1039"/>
          <p:cNvSpPr txBox="1">
            <a:spLocks noChangeArrowheads="1"/>
          </p:cNvSpPr>
          <p:nvPr/>
        </p:nvSpPr>
        <p:spPr bwMode="auto">
          <a:xfrm>
            <a:off x="3995936" y="3861048"/>
            <a:ext cx="1962150" cy="66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90488" indent="-9048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Core competencies</a:t>
            </a:r>
          </a:p>
        </p:txBody>
      </p:sp>
      <p:sp>
        <p:nvSpPr>
          <p:cNvPr id="10256" name="Text Box 1040"/>
          <p:cNvSpPr txBox="1">
            <a:spLocks noChangeArrowheads="1"/>
          </p:cNvSpPr>
          <p:nvPr/>
        </p:nvSpPr>
        <p:spPr bwMode="auto">
          <a:xfrm>
            <a:off x="5691188" y="1882717"/>
            <a:ext cx="1452562" cy="3831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90488" indent="-90488" algn="l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solidFill>
                  <a:srgbClr val="CCFFCC"/>
                </a:solidFill>
              </a:rPr>
              <a:t>Bench-marking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solidFill>
                  <a:srgbClr val="CCFFCC"/>
                </a:solidFill>
              </a:rPr>
              <a:t>Leveraging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solidFill>
                  <a:srgbClr val="CCFFCC"/>
                </a:solidFill>
              </a:rPr>
              <a:t>Upgrading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solidFill>
                  <a:srgbClr val="CCFFCC"/>
                </a:solidFill>
              </a:rPr>
              <a:t>New R&amp;D</a:t>
            </a:r>
          </a:p>
          <a:p>
            <a:pPr marL="90488" indent="-90488" algn="l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solidFill>
                  <a:srgbClr val="CCFFCC"/>
                </a:solidFill>
              </a:rPr>
              <a:t>Buy-in technology from outside</a:t>
            </a:r>
          </a:p>
          <a:p>
            <a:pPr marL="90488" indent="-90488" algn="l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solidFill>
                  <a:srgbClr val="CCFFCC"/>
                </a:solidFill>
              </a:rPr>
              <a:t>Joint ventures</a:t>
            </a:r>
          </a:p>
        </p:txBody>
      </p:sp>
      <p:sp>
        <p:nvSpPr>
          <p:cNvPr id="10257" name="Text Box 1041"/>
          <p:cNvSpPr txBox="1">
            <a:spLocks noChangeArrowheads="1"/>
          </p:cNvSpPr>
          <p:nvPr/>
        </p:nvSpPr>
        <p:spPr bwMode="auto">
          <a:xfrm>
            <a:off x="758825" y="1458854"/>
            <a:ext cx="10890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 dirty="0"/>
              <a:t>Step 1</a:t>
            </a:r>
          </a:p>
        </p:txBody>
      </p:sp>
    </p:spTree>
    <p:extLst>
      <p:ext uri="{BB962C8B-B14F-4D97-AF65-F5344CB8AC3E}">
        <p14:creationId xmlns:p14="http://schemas.microsoft.com/office/powerpoint/2010/main" val="176732289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74776" y="361443"/>
            <a:ext cx="8915400" cy="898525"/>
          </a:xfrm>
        </p:spPr>
        <p:txBody>
          <a:bodyPr anchor="b"/>
          <a:lstStyle/>
          <a:p>
            <a:r>
              <a:rPr lang="en-GB" altLang="en-US" sz="2800" b="1" dirty="0" smtClean="0"/>
              <a:t>How can we identify value added? - 1</a:t>
            </a:r>
            <a:endParaRPr lang="en-GB" altLang="en-US" sz="2800" b="1" dirty="0" smtClean="0">
              <a:effectLst/>
            </a:endParaRPr>
          </a:p>
        </p:txBody>
      </p:sp>
      <p:sp>
        <p:nvSpPr>
          <p:cNvPr id="11267" name="Oval 1027"/>
          <p:cNvSpPr>
            <a:spLocks noChangeArrowheads="1"/>
          </p:cNvSpPr>
          <p:nvPr/>
        </p:nvSpPr>
        <p:spPr bwMode="auto">
          <a:xfrm>
            <a:off x="304800" y="2561393"/>
            <a:ext cx="2184400" cy="18542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1268" name="AutoShape 1028"/>
          <p:cNvSpPr>
            <a:spLocks noChangeArrowheads="1"/>
          </p:cNvSpPr>
          <p:nvPr/>
        </p:nvSpPr>
        <p:spPr bwMode="auto">
          <a:xfrm>
            <a:off x="3059113" y="1493006"/>
            <a:ext cx="1778000" cy="1270000"/>
          </a:xfrm>
          <a:prstGeom prst="homePlate">
            <a:avLst>
              <a:gd name="adj" fmla="val 37625"/>
            </a:avLst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5" name="AutoShape 1029"/>
          <p:cNvSpPr>
            <a:spLocks noChangeArrowheads="1"/>
          </p:cNvSpPr>
          <p:nvPr/>
        </p:nvSpPr>
        <p:spPr bwMode="auto">
          <a:xfrm>
            <a:off x="2771775" y="4013956"/>
            <a:ext cx="2413000" cy="2108200"/>
          </a:xfrm>
          <a:prstGeom prst="star16">
            <a:avLst>
              <a:gd name="adj" fmla="val 37500"/>
            </a:avLst>
          </a:prstGeom>
          <a:noFill/>
          <a:ln w="50800">
            <a:solidFill>
              <a:schemeClr val="bg1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1270" name="Line 1030"/>
          <p:cNvSpPr>
            <a:spLocks noChangeShapeType="1"/>
          </p:cNvSpPr>
          <p:nvPr/>
        </p:nvSpPr>
        <p:spPr bwMode="auto">
          <a:xfrm flipV="1">
            <a:off x="2438400" y="2688393"/>
            <a:ext cx="533400" cy="304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5367" name="Line 1031"/>
          <p:cNvSpPr>
            <a:spLocks noChangeShapeType="1"/>
          </p:cNvSpPr>
          <p:nvPr/>
        </p:nvSpPr>
        <p:spPr bwMode="auto">
          <a:xfrm>
            <a:off x="2124075" y="4445756"/>
            <a:ext cx="469900" cy="4000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1272" name="Rectangle 1032"/>
          <p:cNvSpPr>
            <a:spLocks noChangeArrowheads="1"/>
          </p:cNvSpPr>
          <p:nvPr/>
        </p:nvSpPr>
        <p:spPr bwMode="auto">
          <a:xfrm>
            <a:off x="484188" y="2894768"/>
            <a:ext cx="1827212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latin typeface="Arial" charset="0"/>
              </a:rPr>
              <a:t>Individual organisation’s resources and capabilities</a:t>
            </a:r>
          </a:p>
        </p:txBody>
      </p:sp>
      <p:sp>
        <p:nvSpPr>
          <p:cNvPr id="11273" name="Rectangle 1033"/>
          <p:cNvSpPr>
            <a:spLocks noChangeArrowheads="1"/>
          </p:cNvSpPr>
          <p:nvPr/>
        </p:nvSpPr>
        <p:spPr bwMode="auto">
          <a:xfrm>
            <a:off x="3103563" y="1808918"/>
            <a:ext cx="1689100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Value added: How? Where?</a:t>
            </a:r>
          </a:p>
        </p:txBody>
      </p:sp>
      <p:sp>
        <p:nvSpPr>
          <p:cNvPr id="15370" name="Rectangle 1034"/>
          <p:cNvSpPr>
            <a:spLocks noChangeArrowheads="1"/>
          </p:cNvSpPr>
          <p:nvPr/>
        </p:nvSpPr>
        <p:spPr bwMode="auto">
          <a:xfrm>
            <a:off x="3209925" y="4474331"/>
            <a:ext cx="1536700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Sustainable Competitive Advantage (SCA</a:t>
            </a:r>
            <a:r>
              <a:rPr lang="en-GB" sz="1800" b="1" dirty="0">
                <a:latin typeface="Arial" charset="0"/>
              </a:rPr>
              <a:t>)</a:t>
            </a:r>
          </a:p>
        </p:txBody>
      </p:sp>
      <p:sp>
        <p:nvSpPr>
          <p:cNvPr id="11275" name="Rectangle 1037"/>
          <p:cNvSpPr>
            <a:spLocks noChangeArrowheads="1"/>
          </p:cNvSpPr>
          <p:nvPr/>
        </p:nvSpPr>
        <p:spPr bwMode="auto">
          <a:xfrm>
            <a:off x="7146925" y="4112381"/>
            <a:ext cx="13827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1276" name="Line 1041"/>
          <p:cNvSpPr>
            <a:spLocks noChangeShapeType="1"/>
          </p:cNvSpPr>
          <p:nvPr/>
        </p:nvSpPr>
        <p:spPr bwMode="auto">
          <a:xfrm>
            <a:off x="4787900" y="2501068"/>
            <a:ext cx="574675" cy="2095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277" name="Rectangle 1042"/>
          <p:cNvSpPr>
            <a:spLocks noChangeArrowheads="1"/>
          </p:cNvSpPr>
          <p:nvPr/>
        </p:nvSpPr>
        <p:spPr bwMode="auto">
          <a:xfrm>
            <a:off x="5486400" y="1978781"/>
            <a:ext cx="9906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4" name="Line 1043"/>
          <p:cNvSpPr>
            <a:spLocks noChangeShapeType="1"/>
          </p:cNvSpPr>
          <p:nvPr/>
        </p:nvSpPr>
        <p:spPr bwMode="auto">
          <a:xfrm flipV="1">
            <a:off x="5148263" y="4013956"/>
            <a:ext cx="533400" cy="30480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5" name="Line 1044"/>
          <p:cNvSpPr>
            <a:spLocks noChangeShapeType="1"/>
          </p:cNvSpPr>
          <p:nvPr/>
        </p:nvSpPr>
        <p:spPr bwMode="auto">
          <a:xfrm flipV="1">
            <a:off x="5219700" y="4517193"/>
            <a:ext cx="593725" cy="1460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6" name="Line 1045"/>
          <p:cNvSpPr>
            <a:spLocks noChangeShapeType="1"/>
          </p:cNvSpPr>
          <p:nvPr/>
        </p:nvSpPr>
        <p:spPr bwMode="auto">
          <a:xfrm>
            <a:off x="5219700" y="5237918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7" name="Line 1046"/>
          <p:cNvSpPr>
            <a:spLocks noChangeShapeType="1"/>
          </p:cNvSpPr>
          <p:nvPr/>
        </p:nvSpPr>
        <p:spPr bwMode="auto">
          <a:xfrm>
            <a:off x="5076825" y="5669718"/>
            <a:ext cx="581025" cy="1936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8" name="Line 1047"/>
          <p:cNvSpPr>
            <a:spLocks noChangeShapeType="1"/>
          </p:cNvSpPr>
          <p:nvPr/>
        </p:nvSpPr>
        <p:spPr bwMode="auto">
          <a:xfrm>
            <a:off x="5076825" y="5885618"/>
            <a:ext cx="536575" cy="30162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79" name="Rectangle 1048"/>
          <p:cNvSpPr>
            <a:spLocks noChangeArrowheads="1"/>
          </p:cNvSpPr>
          <p:nvPr/>
        </p:nvSpPr>
        <p:spPr bwMode="auto">
          <a:xfrm>
            <a:off x="5795963" y="4085393"/>
            <a:ext cx="1439862" cy="19367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Seven main concepts of SCA</a:t>
            </a:r>
          </a:p>
          <a:p>
            <a:pPr algn="l" defTabSz="762000"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&amp; VRIO paradigm</a:t>
            </a:r>
          </a:p>
        </p:txBody>
      </p:sp>
      <p:sp>
        <p:nvSpPr>
          <p:cNvPr id="11284" name="Line 1049"/>
          <p:cNvSpPr>
            <a:spLocks noChangeShapeType="1"/>
          </p:cNvSpPr>
          <p:nvPr/>
        </p:nvSpPr>
        <p:spPr bwMode="auto">
          <a:xfrm flipV="1">
            <a:off x="4859338" y="1637468"/>
            <a:ext cx="561975" cy="2476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285" name="Rectangle 1050"/>
          <p:cNvSpPr>
            <a:spLocks noChangeArrowheads="1"/>
          </p:cNvSpPr>
          <p:nvPr/>
        </p:nvSpPr>
        <p:spPr bwMode="auto">
          <a:xfrm>
            <a:off x="5508625" y="1421568"/>
            <a:ext cx="13350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Value chain</a:t>
            </a:r>
          </a:p>
        </p:txBody>
      </p:sp>
      <p:sp>
        <p:nvSpPr>
          <p:cNvPr id="11286" name="Rectangle 1051"/>
          <p:cNvSpPr>
            <a:spLocks noChangeArrowheads="1"/>
          </p:cNvSpPr>
          <p:nvPr/>
        </p:nvSpPr>
        <p:spPr bwMode="auto">
          <a:xfrm>
            <a:off x="5435600" y="2501068"/>
            <a:ext cx="14700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Value system</a:t>
            </a:r>
          </a:p>
        </p:txBody>
      </p:sp>
      <p:sp>
        <p:nvSpPr>
          <p:cNvPr id="15383" name="Line 1052"/>
          <p:cNvSpPr>
            <a:spLocks noChangeShapeType="1"/>
          </p:cNvSpPr>
          <p:nvPr/>
        </p:nvSpPr>
        <p:spPr bwMode="auto">
          <a:xfrm>
            <a:off x="5292725" y="5022018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84" name="Line 1053"/>
          <p:cNvSpPr>
            <a:spLocks noChangeShapeType="1"/>
          </p:cNvSpPr>
          <p:nvPr/>
        </p:nvSpPr>
        <p:spPr bwMode="auto">
          <a:xfrm>
            <a:off x="5219700" y="5453818"/>
            <a:ext cx="612775" cy="158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90" name="Line 1059"/>
          <p:cNvSpPr>
            <a:spLocks noChangeShapeType="1"/>
          </p:cNvSpPr>
          <p:nvPr/>
        </p:nvSpPr>
        <p:spPr bwMode="auto">
          <a:xfrm>
            <a:off x="6948488" y="5166481"/>
            <a:ext cx="431800" cy="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91" name="Rectangle 1060"/>
          <p:cNvSpPr>
            <a:spLocks noChangeArrowheads="1"/>
          </p:cNvSpPr>
          <p:nvPr/>
        </p:nvSpPr>
        <p:spPr bwMode="auto">
          <a:xfrm>
            <a:off x="7308850" y="4013956"/>
            <a:ext cx="1727200" cy="20288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 smtClean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Innovative capability</a:t>
            </a:r>
            <a:endParaRPr lang="en-GB" sz="1800" b="1" dirty="0">
              <a:solidFill>
                <a:schemeClr val="accent3">
                  <a:lumMod val="90000"/>
                </a:schemeClr>
              </a:solidFill>
              <a:latin typeface="Arial" charset="0"/>
            </a:endParaRP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Architecture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Reputation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Knowledge</a:t>
            </a:r>
          </a:p>
          <a:p>
            <a:pPr algn="l" defTabSz="762000">
              <a:buFont typeface="Arial" pitchFamily="34" charset="0"/>
              <a:buChar char="•"/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Core competencies</a:t>
            </a:r>
          </a:p>
        </p:txBody>
      </p:sp>
      <p:sp>
        <p:nvSpPr>
          <p:cNvPr id="11291" name="Rectangle 1062"/>
          <p:cNvSpPr>
            <a:spLocks noChangeArrowheads="1"/>
          </p:cNvSpPr>
          <p:nvPr/>
        </p:nvSpPr>
        <p:spPr bwMode="auto">
          <a:xfrm>
            <a:off x="1692275" y="1997831"/>
            <a:ext cx="9445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</a:rPr>
              <a:t>Route 1</a:t>
            </a:r>
          </a:p>
        </p:txBody>
      </p:sp>
      <p:sp>
        <p:nvSpPr>
          <p:cNvPr id="15394" name="Rectangle 1063"/>
          <p:cNvSpPr>
            <a:spLocks noChangeArrowheads="1"/>
          </p:cNvSpPr>
          <p:nvPr/>
        </p:nvSpPr>
        <p:spPr bwMode="auto">
          <a:xfrm>
            <a:off x="1619250" y="5237918"/>
            <a:ext cx="1030288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Arial" charset="0"/>
              </a:rPr>
              <a:t>Route 2</a:t>
            </a:r>
          </a:p>
        </p:txBody>
      </p:sp>
      <p:sp>
        <p:nvSpPr>
          <p:cNvPr id="11293" name="Line 1049"/>
          <p:cNvSpPr>
            <a:spLocks noChangeShapeType="1"/>
          </p:cNvSpPr>
          <p:nvPr/>
        </p:nvSpPr>
        <p:spPr bwMode="auto">
          <a:xfrm>
            <a:off x="6875463" y="1708906"/>
            <a:ext cx="865187" cy="2571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294" name="Line 1049"/>
          <p:cNvSpPr>
            <a:spLocks noChangeShapeType="1"/>
          </p:cNvSpPr>
          <p:nvPr/>
        </p:nvSpPr>
        <p:spPr bwMode="auto">
          <a:xfrm flipV="1">
            <a:off x="7019925" y="2358193"/>
            <a:ext cx="792163" cy="319088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295" name="TextBox 37"/>
          <p:cNvSpPr txBox="1">
            <a:spLocks noChangeArrowheads="1"/>
          </p:cNvSpPr>
          <p:nvPr/>
        </p:nvSpPr>
        <p:spPr bwMode="auto">
          <a:xfrm>
            <a:off x="7740650" y="1781931"/>
            <a:ext cx="11525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2000" b="1" dirty="0">
                <a:solidFill>
                  <a:srgbClr val="FFC000"/>
                </a:solidFill>
                <a:cs typeface="Arial" charset="0"/>
              </a:rPr>
              <a:t>Green strategy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55875" y="3293231"/>
            <a:ext cx="6337300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defRPr/>
            </a:pPr>
            <a:r>
              <a:rPr lang="en-GB" b="1" dirty="0">
                <a:latin typeface="+mj-lt"/>
              </a:rPr>
              <a:t>Value added: </a:t>
            </a:r>
            <a:r>
              <a:rPr lang="en-GB" b="1" dirty="0" smtClean="0">
                <a:latin typeface="+mj-lt"/>
              </a:rPr>
              <a:t>The difference </a:t>
            </a:r>
            <a:r>
              <a:rPr lang="en-GB" b="1" dirty="0">
                <a:latin typeface="+mj-lt"/>
              </a:rPr>
              <a:t>between the market value of an organisation and the cost of its inputs</a:t>
            </a:r>
          </a:p>
        </p:txBody>
      </p:sp>
    </p:spTree>
    <p:extLst>
      <p:ext uri="{BB962C8B-B14F-4D97-AF65-F5344CB8AC3E}">
        <p14:creationId xmlns:p14="http://schemas.microsoft.com/office/powerpoint/2010/main" val="12482917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79240" y="116632"/>
            <a:ext cx="7772400" cy="1143000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How can we identify value added? - 2</a:t>
            </a:r>
            <a:endParaRPr lang="en-GB" altLang="en-US" sz="2800" b="1" dirty="0" smtClean="0">
              <a:cs typeface="Arial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6776" y="1806940"/>
            <a:ext cx="8367712" cy="4495800"/>
          </a:xfrm>
        </p:spPr>
        <p:txBody>
          <a:bodyPr>
            <a:normAutofit lnSpcReduction="10000"/>
          </a:bodyPr>
          <a:lstStyle/>
          <a:p>
            <a:pPr marL="395288" indent="-395288"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Resources difficult to analyse because many of them are vague and difficult to identify, e.g. organisational skills</a:t>
            </a:r>
          </a:p>
          <a:p>
            <a:pPr marL="395288" indent="-395288">
              <a:lnSpc>
                <a:spcPct val="90000"/>
              </a:lnSpc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 </a:t>
            </a:r>
          </a:p>
          <a:p>
            <a:pPr marL="395288" indent="-395288"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Begin with broad survey of value added in organisation:</a:t>
            </a:r>
          </a:p>
          <a:p>
            <a:pPr marL="914400" lvl="1" indent="-457200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chemeClr val="tx2"/>
                </a:solidFill>
              </a:rPr>
              <a:t>Products or services</a:t>
            </a:r>
            <a:r>
              <a:rPr lang="en-GB" altLang="en-US" sz="2400" dirty="0" smtClean="0"/>
              <a:t> – the size, range and profitability of the organisation’s main products or services</a:t>
            </a:r>
          </a:p>
          <a:p>
            <a:pPr marL="914400" lvl="1" indent="-457200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chemeClr val="tx2"/>
                </a:solidFill>
              </a:rPr>
              <a:t>Competitive position</a:t>
            </a:r>
            <a:r>
              <a:rPr lang="en-GB" altLang="en-US" sz="2400" dirty="0" smtClean="0"/>
              <a:t> – the relative market position, the relative quality of service and reputation, the relative costs</a:t>
            </a:r>
          </a:p>
          <a:p>
            <a:pPr marL="914400" lvl="1" indent="-457200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chemeClr val="tx2"/>
                </a:solidFill>
              </a:rPr>
              <a:t>Leadership and people</a:t>
            </a:r>
            <a:r>
              <a:rPr lang="en-GB" altLang="en-US" sz="2400" dirty="0" smtClean="0"/>
              <a:t> – the people who make up the organisation, their skills, size and leadership</a:t>
            </a:r>
          </a:p>
          <a:p>
            <a:pPr marL="914400" lvl="1" indent="-457200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rgbClr val="FFC000"/>
                </a:solidFill>
              </a:rPr>
              <a:t>Suppliers and customers </a:t>
            </a:r>
            <a:r>
              <a:rPr lang="en-GB" altLang="en-US" sz="2400" dirty="0" smtClean="0"/>
              <a:t>-the relationships that the organisation has with its outside networks 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4800600" y="6121344"/>
            <a:ext cx="3505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2000" i="1" dirty="0"/>
              <a:t>See</a:t>
            </a:r>
            <a:r>
              <a:rPr lang="en-GB" altLang="en-US" sz="2000" dirty="0"/>
              <a:t>: Lynch, Ch 4, Section 4.4</a:t>
            </a:r>
          </a:p>
        </p:txBody>
      </p:sp>
    </p:spTree>
    <p:extLst>
      <p:ext uri="{BB962C8B-B14F-4D97-AF65-F5344CB8AC3E}">
        <p14:creationId xmlns:p14="http://schemas.microsoft.com/office/powerpoint/2010/main" val="1285802444"/>
      </p:ext>
    </p:extLst>
  </p:cSld>
  <p:clrMapOvr>
    <a:masterClrMapping/>
  </p:clrMapOvr>
  <p:transition xmlns:p14="http://schemas.microsoft.com/office/powerpoint/2010/main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79240" y="116968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How can we identify value added? - 3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6776" y="1780564"/>
            <a:ext cx="8367712" cy="44958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We can also examine which parts of the organisation add the greatest value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b="1" i="1" dirty="0" smtClean="0">
                <a:solidFill>
                  <a:srgbClr val="FFC000"/>
                </a:solidFill>
              </a:rPr>
              <a:t>Value added</a:t>
            </a:r>
            <a:r>
              <a:rPr lang="en-GB" altLang="en-US" sz="2400" dirty="0" smtClean="0">
                <a:solidFill>
                  <a:srgbClr val="FFC000"/>
                </a:solidFill>
              </a:rPr>
              <a:t> </a:t>
            </a:r>
            <a:r>
              <a:rPr lang="en-GB" altLang="en-US" sz="2400" dirty="0" smtClean="0"/>
              <a:t>of an organisation: “the market value of its </a:t>
            </a:r>
            <a:r>
              <a:rPr lang="en-GB" altLang="en-US" sz="2400" i="1" dirty="0" smtClean="0"/>
              <a:t>output</a:t>
            </a:r>
            <a:r>
              <a:rPr lang="en-GB" altLang="en-US" sz="2400" dirty="0" smtClean="0"/>
              <a:t> minus the costs of its </a:t>
            </a:r>
            <a:r>
              <a:rPr lang="en-GB" altLang="en-US" sz="2400" i="1" dirty="0" smtClean="0"/>
              <a:t>inputs”</a:t>
            </a:r>
            <a:r>
              <a:rPr lang="en-GB" altLang="en-US" sz="2400" dirty="0" smtClean="0"/>
              <a:t>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All organisations need to add value to their inputs or they are unlikely to survive in the long term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b="1" i="1" dirty="0" smtClean="0">
                <a:solidFill>
                  <a:srgbClr val="FFC000"/>
                </a:solidFill>
              </a:rPr>
              <a:t>The value chain</a:t>
            </a:r>
            <a:r>
              <a:rPr lang="en-GB" altLang="en-US" sz="2400" dirty="0" smtClean="0">
                <a:solidFill>
                  <a:srgbClr val="FFC000"/>
                </a:solidFill>
              </a:rPr>
              <a:t> </a:t>
            </a:r>
            <a:r>
              <a:rPr lang="en-GB" altLang="en-US" sz="2400" dirty="0" smtClean="0"/>
              <a:t>breaks down the activities of the organisation into its many parts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Contribution of each part can be analysed for its contribution to: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 the total value added by the organisation and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the SCA of the organisation</a:t>
            </a:r>
          </a:p>
        </p:txBody>
      </p:sp>
      <p:sp>
        <p:nvSpPr>
          <p:cNvPr id="13316" name="Text Box 17"/>
          <p:cNvSpPr txBox="1">
            <a:spLocks noChangeArrowheads="1"/>
          </p:cNvSpPr>
          <p:nvPr/>
        </p:nvSpPr>
        <p:spPr bwMode="auto">
          <a:xfrm>
            <a:off x="7451725" y="5509344"/>
            <a:ext cx="14573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2000" i="1" dirty="0"/>
              <a:t>See</a:t>
            </a:r>
            <a:r>
              <a:rPr lang="en-GB" altLang="en-US" sz="2000" dirty="0"/>
              <a:t>: Lynch Ch 4, Section 4.4</a:t>
            </a:r>
          </a:p>
        </p:txBody>
      </p:sp>
    </p:spTree>
    <p:extLst>
      <p:ext uri="{BB962C8B-B14F-4D97-AF65-F5344CB8AC3E}">
        <p14:creationId xmlns:p14="http://schemas.microsoft.com/office/powerpoint/2010/main" val="22864579"/>
      </p:ext>
    </p:extLst>
  </p:cSld>
  <p:clrMapOvr>
    <a:masterClrMapping/>
  </p:clrMapOvr>
  <p:transition xmlns:p14="http://schemas.microsoft.com/office/powerpoint/2010/main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6360" y="116968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can we identify value added? - 4</a:t>
            </a:r>
          </a:p>
        </p:txBody>
      </p:sp>
      <p:sp>
        <p:nvSpPr>
          <p:cNvPr id="14339" name="AutoShape 4"/>
          <p:cNvSpPr>
            <a:spLocks noChangeArrowheads="1"/>
          </p:cNvSpPr>
          <p:nvPr/>
        </p:nvSpPr>
        <p:spPr bwMode="auto">
          <a:xfrm>
            <a:off x="987227" y="1855853"/>
            <a:ext cx="5930900" cy="3340100"/>
          </a:xfrm>
          <a:prstGeom prst="homePlate">
            <a:avLst>
              <a:gd name="adj" fmla="val 59189"/>
            </a:avLst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0" name="Line 6"/>
          <p:cNvSpPr>
            <a:spLocks noChangeShapeType="1"/>
          </p:cNvSpPr>
          <p:nvPr/>
        </p:nvSpPr>
        <p:spPr bwMode="auto">
          <a:xfrm>
            <a:off x="1063427" y="3532253"/>
            <a:ext cx="5805488" cy="2063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341" name="Line 8"/>
          <p:cNvSpPr>
            <a:spLocks noChangeShapeType="1"/>
          </p:cNvSpPr>
          <p:nvPr/>
        </p:nvSpPr>
        <p:spPr bwMode="auto">
          <a:xfrm>
            <a:off x="1749227" y="3532253"/>
            <a:ext cx="0" cy="16764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342" name="Line 9"/>
          <p:cNvSpPr>
            <a:spLocks noChangeShapeType="1"/>
          </p:cNvSpPr>
          <p:nvPr/>
        </p:nvSpPr>
        <p:spPr bwMode="auto">
          <a:xfrm>
            <a:off x="2511227" y="3532253"/>
            <a:ext cx="0" cy="16764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343" name="Line 10"/>
          <p:cNvSpPr>
            <a:spLocks noChangeShapeType="1"/>
          </p:cNvSpPr>
          <p:nvPr/>
        </p:nvSpPr>
        <p:spPr bwMode="auto">
          <a:xfrm>
            <a:off x="3273227" y="3532253"/>
            <a:ext cx="0" cy="16002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344" name="Line 11"/>
          <p:cNvSpPr>
            <a:spLocks noChangeShapeType="1"/>
          </p:cNvSpPr>
          <p:nvPr/>
        </p:nvSpPr>
        <p:spPr bwMode="auto">
          <a:xfrm>
            <a:off x="4111427" y="3532253"/>
            <a:ext cx="0" cy="16764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345" name="Text Box 16"/>
          <p:cNvSpPr txBox="1">
            <a:spLocks noChangeArrowheads="1"/>
          </p:cNvSpPr>
          <p:nvPr/>
        </p:nvSpPr>
        <p:spPr bwMode="auto">
          <a:xfrm>
            <a:off x="539552" y="5307078"/>
            <a:ext cx="648017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b="1" i="1" dirty="0">
                <a:solidFill>
                  <a:schemeClr val="tx2"/>
                </a:solidFill>
                <a:latin typeface="Arial" charset="0"/>
              </a:rPr>
              <a:t>The</a:t>
            </a:r>
            <a:r>
              <a:rPr lang="en-GB" altLang="en-US" b="1" dirty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en-GB" altLang="en-US" b="1" i="1" dirty="0">
                <a:solidFill>
                  <a:schemeClr val="tx2"/>
                </a:solidFill>
                <a:latin typeface="Arial" charset="0"/>
              </a:rPr>
              <a:t>value chain: “Which parts of the organisation add value?”</a:t>
            </a:r>
          </a:p>
        </p:txBody>
      </p:sp>
      <p:sp>
        <p:nvSpPr>
          <p:cNvPr id="14346" name="Text Box 19"/>
          <p:cNvSpPr txBox="1">
            <a:spLocks noChangeArrowheads="1"/>
          </p:cNvSpPr>
          <p:nvPr/>
        </p:nvSpPr>
        <p:spPr bwMode="auto">
          <a:xfrm>
            <a:off x="1215827" y="1855853"/>
            <a:ext cx="31242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1. Senior management</a:t>
            </a:r>
          </a:p>
        </p:txBody>
      </p:sp>
      <p:sp>
        <p:nvSpPr>
          <p:cNvPr id="14347" name="Text Box 20"/>
          <p:cNvSpPr txBox="1">
            <a:spLocks noChangeArrowheads="1"/>
          </p:cNvSpPr>
          <p:nvPr/>
        </p:nvSpPr>
        <p:spPr bwMode="auto">
          <a:xfrm>
            <a:off x="1323777" y="2255903"/>
            <a:ext cx="3529013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2. People management and organisation</a:t>
            </a:r>
          </a:p>
        </p:txBody>
      </p:sp>
      <p:sp>
        <p:nvSpPr>
          <p:cNvPr id="14348" name="Text Box 21"/>
          <p:cNvSpPr txBox="1">
            <a:spLocks noChangeArrowheads="1"/>
          </p:cNvSpPr>
          <p:nvPr/>
        </p:nvSpPr>
        <p:spPr bwMode="auto">
          <a:xfrm>
            <a:off x="1139627" y="2694053"/>
            <a:ext cx="3581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3. </a:t>
            </a:r>
            <a:r>
              <a:rPr lang="en-GB" altLang="en-US" sz="1600" dirty="0" smtClean="0"/>
              <a:t>R&amp;D development</a:t>
            </a:r>
            <a:endParaRPr lang="en-GB" altLang="en-US" sz="1600" dirty="0"/>
          </a:p>
        </p:txBody>
      </p:sp>
      <p:sp>
        <p:nvSpPr>
          <p:cNvPr id="14349" name="Text Box 22"/>
          <p:cNvSpPr txBox="1">
            <a:spLocks noChangeArrowheads="1"/>
          </p:cNvSpPr>
          <p:nvPr/>
        </p:nvSpPr>
        <p:spPr bwMode="auto">
          <a:xfrm>
            <a:off x="1444427" y="3151253"/>
            <a:ext cx="2971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4. Procurement/ Buying in</a:t>
            </a:r>
          </a:p>
        </p:txBody>
      </p:sp>
      <p:sp>
        <p:nvSpPr>
          <p:cNvPr id="14350" name="Text Box 23"/>
          <p:cNvSpPr txBox="1">
            <a:spLocks noChangeArrowheads="1"/>
          </p:cNvSpPr>
          <p:nvPr/>
        </p:nvSpPr>
        <p:spPr bwMode="auto">
          <a:xfrm>
            <a:off x="911027" y="3760853"/>
            <a:ext cx="1066800" cy="581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Inbound logistics</a:t>
            </a:r>
          </a:p>
        </p:txBody>
      </p:sp>
      <p:sp>
        <p:nvSpPr>
          <p:cNvPr id="14351" name="Text Box 25"/>
          <p:cNvSpPr txBox="1">
            <a:spLocks noChangeArrowheads="1"/>
          </p:cNvSpPr>
          <p:nvPr/>
        </p:nvSpPr>
        <p:spPr bwMode="auto">
          <a:xfrm>
            <a:off x="1596827" y="4446653"/>
            <a:ext cx="1143000" cy="3365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Operations</a:t>
            </a:r>
          </a:p>
        </p:txBody>
      </p:sp>
      <p:sp>
        <p:nvSpPr>
          <p:cNvPr id="14352" name="Text Box 26"/>
          <p:cNvSpPr txBox="1">
            <a:spLocks noChangeArrowheads="1"/>
          </p:cNvSpPr>
          <p:nvPr/>
        </p:nvSpPr>
        <p:spPr bwMode="auto">
          <a:xfrm>
            <a:off x="2282627" y="3760853"/>
            <a:ext cx="1143000" cy="581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Outbound logistics</a:t>
            </a:r>
          </a:p>
        </p:txBody>
      </p:sp>
      <p:sp>
        <p:nvSpPr>
          <p:cNvPr id="14353" name="Text Box 27"/>
          <p:cNvSpPr txBox="1">
            <a:spLocks noChangeArrowheads="1"/>
          </p:cNvSpPr>
          <p:nvPr/>
        </p:nvSpPr>
        <p:spPr bwMode="auto">
          <a:xfrm>
            <a:off x="3044627" y="4522853"/>
            <a:ext cx="1371600" cy="581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Sales and marketing</a:t>
            </a:r>
          </a:p>
        </p:txBody>
      </p:sp>
      <p:sp>
        <p:nvSpPr>
          <p:cNvPr id="14354" name="Text Box 28"/>
          <p:cNvSpPr txBox="1">
            <a:spLocks noChangeArrowheads="1"/>
          </p:cNvSpPr>
          <p:nvPr/>
        </p:nvSpPr>
        <p:spPr bwMode="auto">
          <a:xfrm>
            <a:off x="4276527" y="3624328"/>
            <a:ext cx="1376363" cy="8318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600" dirty="0"/>
              <a:t>Customer and supplier services</a:t>
            </a:r>
          </a:p>
        </p:txBody>
      </p:sp>
      <p:sp>
        <p:nvSpPr>
          <p:cNvPr id="14355" name="Text Box 17"/>
          <p:cNvSpPr txBox="1">
            <a:spLocks noChangeArrowheads="1"/>
          </p:cNvSpPr>
          <p:nvPr/>
        </p:nvSpPr>
        <p:spPr bwMode="auto">
          <a:xfrm>
            <a:off x="7300715" y="1779653"/>
            <a:ext cx="1455737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2000" i="1" dirty="0"/>
              <a:t>See</a:t>
            </a:r>
            <a:r>
              <a:rPr lang="en-GB" altLang="en-US" sz="2000" dirty="0"/>
              <a:t>: Lynch Ch 4, Section 4.4</a:t>
            </a:r>
          </a:p>
        </p:txBody>
      </p:sp>
    </p:spTree>
    <p:extLst>
      <p:ext uri="{BB962C8B-B14F-4D97-AF65-F5344CB8AC3E}">
        <p14:creationId xmlns:p14="http://schemas.microsoft.com/office/powerpoint/2010/main" val="342327989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4" name="Oval 2"/>
          <p:cNvSpPr>
            <a:spLocks noChangeArrowheads="1"/>
          </p:cNvSpPr>
          <p:nvPr/>
        </p:nvSpPr>
        <p:spPr bwMode="auto">
          <a:xfrm>
            <a:off x="0" y="1967136"/>
            <a:ext cx="2057400" cy="3657600"/>
          </a:xfrm>
          <a:prstGeom prst="ellipse">
            <a:avLst/>
          </a:prstGeom>
          <a:solidFill>
            <a:srgbClr val="FFFFCC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 sz="2000" dirty="0"/>
          </a:p>
        </p:txBody>
      </p:sp>
      <p:sp>
        <p:nvSpPr>
          <p:cNvPr id="438275" name="Oval 3"/>
          <p:cNvSpPr>
            <a:spLocks noChangeArrowheads="1"/>
          </p:cNvSpPr>
          <p:nvPr/>
        </p:nvSpPr>
        <p:spPr bwMode="auto">
          <a:xfrm>
            <a:off x="7391400" y="2043336"/>
            <a:ext cx="1524000" cy="36576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38276" name="AutoShape 4"/>
          <p:cNvSpPr>
            <a:spLocks noChangeArrowheads="1"/>
          </p:cNvSpPr>
          <p:nvPr/>
        </p:nvSpPr>
        <p:spPr bwMode="auto">
          <a:xfrm>
            <a:off x="5562600" y="1128936"/>
            <a:ext cx="1828800" cy="5410200"/>
          </a:xfrm>
          <a:prstGeom prst="rightArrow">
            <a:avLst>
              <a:gd name="adj1" fmla="val 85685"/>
              <a:gd name="adj2" fmla="val 39755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38277" name="AutoShape 5"/>
          <p:cNvSpPr>
            <a:spLocks noChangeArrowheads="1"/>
          </p:cNvSpPr>
          <p:nvPr/>
        </p:nvSpPr>
        <p:spPr bwMode="auto">
          <a:xfrm>
            <a:off x="3810000" y="1052736"/>
            <a:ext cx="1828800" cy="5334000"/>
          </a:xfrm>
          <a:prstGeom prst="rightArrow">
            <a:avLst>
              <a:gd name="adj1" fmla="val 69824"/>
              <a:gd name="adj2" fmla="val 3973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38278" name="AutoShape 6"/>
          <p:cNvSpPr>
            <a:spLocks noChangeArrowheads="1"/>
          </p:cNvSpPr>
          <p:nvPr/>
        </p:nvSpPr>
        <p:spPr bwMode="auto">
          <a:xfrm>
            <a:off x="2057400" y="1052736"/>
            <a:ext cx="1828800" cy="5334000"/>
          </a:xfrm>
          <a:prstGeom prst="rightArrow">
            <a:avLst>
              <a:gd name="adj1" fmla="val 69824"/>
              <a:gd name="adj2" fmla="val 39731"/>
            </a:avLst>
          </a:prstGeom>
          <a:solidFill>
            <a:srgbClr val="CC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000" dirty="0"/>
          </a:p>
        </p:txBody>
      </p:sp>
      <p:sp>
        <p:nvSpPr>
          <p:cNvPr id="438279" name="Rectangle 7"/>
          <p:cNvSpPr>
            <a:spLocks noGrp="1" noChangeArrowheads="1"/>
          </p:cNvSpPr>
          <p:nvPr>
            <p:ph type="title"/>
          </p:nvPr>
        </p:nvSpPr>
        <p:spPr>
          <a:xfrm>
            <a:off x="304800" y="857600"/>
            <a:ext cx="8382000" cy="6096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b="1" dirty="0" smtClean="0"/>
              <a:t>Identifying and developing the resources that deliver SCA and value added</a:t>
            </a:r>
          </a:p>
        </p:txBody>
      </p:sp>
      <p:sp>
        <p:nvSpPr>
          <p:cNvPr id="17416" name="Text Box 9"/>
          <p:cNvSpPr txBox="1">
            <a:spLocks noChangeArrowheads="1"/>
          </p:cNvSpPr>
          <p:nvPr/>
        </p:nvSpPr>
        <p:spPr bwMode="auto">
          <a:xfrm>
            <a:off x="2133600" y="2500536"/>
            <a:ext cx="152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chemeClr val="bg2"/>
                </a:solidFill>
              </a:rPr>
              <a:t>Tangible SCA</a:t>
            </a:r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2133600" y="3186336"/>
            <a:ext cx="1676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chemeClr val="bg2"/>
                </a:solidFill>
              </a:rPr>
              <a:t>Intangible SCA</a:t>
            </a:r>
          </a:p>
        </p:txBody>
      </p:sp>
      <p:sp>
        <p:nvSpPr>
          <p:cNvPr id="17418" name="Text Box 11"/>
          <p:cNvSpPr txBox="1">
            <a:spLocks noChangeArrowheads="1"/>
          </p:cNvSpPr>
          <p:nvPr/>
        </p:nvSpPr>
        <p:spPr bwMode="auto">
          <a:xfrm>
            <a:off x="2057400" y="3795936"/>
            <a:ext cx="18288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chemeClr val="bg2"/>
                </a:solidFill>
              </a:rPr>
              <a:t>Organisational capability SCA</a:t>
            </a:r>
          </a:p>
        </p:txBody>
      </p:sp>
      <p:sp>
        <p:nvSpPr>
          <p:cNvPr id="17419" name="Text Box 12"/>
          <p:cNvSpPr txBox="1">
            <a:spLocks noChangeArrowheads="1"/>
          </p:cNvSpPr>
          <p:nvPr/>
        </p:nvSpPr>
        <p:spPr bwMode="auto">
          <a:xfrm>
            <a:off x="3886200" y="1967136"/>
            <a:ext cx="1600200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Innovative capability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Reputation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Architecture</a:t>
            </a:r>
          </a:p>
        </p:txBody>
      </p:sp>
      <p:sp>
        <p:nvSpPr>
          <p:cNvPr id="17420" name="Text Box 13"/>
          <p:cNvSpPr txBox="1">
            <a:spLocks noChangeArrowheads="1"/>
          </p:cNvSpPr>
          <p:nvPr/>
        </p:nvSpPr>
        <p:spPr bwMode="auto">
          <a:xfrm>
            <a:off x="3962400" y="4405536"/>
            <a:ext cx="15240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Some knowledge content</a:t>
            </a:r>
          </a:p>
        </p:txBody>
      </p:sp>
      <p:sp>
        <p:nvSpPr>
          <p:cNvPr id="17421" name="Text Box 14"/>
          <p:cNvSpPr txBox="1">
            <a:spLocks noChangeArrowheads="1"/>
          </p:cNvSpPr>
          <p:nvPr/>
        </p:nvSpPr>
        <p:spPr bwMode="auto">
          <a:xfrm>
            <a:off x="7467600" y="2805336"/>
            <a:ext cx="1447800" cy="1615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800" dirty="0">
                <a:solidFill>
                  <a:srgbClr val="CCFFCC"/>
                </a:solidFill>
              </a:rPr>
              <a:t>Define the SCA now…. </a:t>
            </a:r>
          </a:p>
          <a:p>
            <a:pPr algn="l" eaLnBrk="1" hangingPunct="1">
              <a:spcBef>
                <a:spcPct val="50000"/>
              </a:spcBef>
            </a:pPr>
            <a:r>
              <a:rPr lang="en-GB" altLang="en-US" sz="1800" dirty="0">
                <a:solidFill>
                  <a:srgbClr val="CCFFCC"/>
                </a:solidFill>
              </a:rPr>
              <a:t>..but what about future dynamics?</a:t>
            </a:r>
          </a:p>
        </p:txBody>
      </p:sp>
      <p:sp>
        <p:nvSpPr>
          <p:cNvPr id="17422" name="Text Box 15"/>
          <p:cNvSpPr txBox="1">
            <a:spLocks noChangeArrowheads="1"/>
          </p:cNvSpPr>
          <p:nvPr/>
        </p:nvSpPr>
        <p:spPr bwMode="auto">
          <a:xfrm>
            <a:off x="3923928" y="3717032"/>
            <a:ext cx="2057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Core </a:t>
            </a:r>
            <a:r>
              <a:rPr lang="en-GB" altLang="en-US" sz="1800" dirty="0" smtClean="0">
                <a:solidFill>
                  <a:srgbClr val="CCFFCC"/>
                </a:solidFill>
              </a:rPr>
              <a:t/>
            </a:r>
            <a:br>
              <a:rPr lang="en-GB" altLang="en-US" sz="1800" dirty="0" smtClean="0">
                <a:solidFill>
                  <a:srgbClr val="CCFFCC"/>
                </a:solidFill>
              </a:rPr>
            </a:br>
            <a:r>
              <a:rPr lang="en-GB" altLang="en-US" sz="1800" dirty="0" smtClean="0">
                <a:solidFill>
                  <a:srgbClr val="CCFFCC"/>
                </a:solidFill>
              </a:rPr>
              <a:t>competencies</a:t>
            </a:r>
            <a:endParaRPr lang="en-GB" altLang="en-US" sz="1800" dirty="0">
              <a:solidFill>
                <a:srgbClr val="CCFFCC"/>
              </a:solidFill>
            </a:endParaRPr>
          </a:p>
        </p:txBody>
      </p:sp>
      <p:sp>
        <p:nvSpPr>
          <p:cNvPr id="17423" name="Text Box 16"/>
          <p:cNvSpPr txBox="1">
            <a:spLocks noChangeArrowheads="1"/>
          </p:cNvSpPr>
          <p:nvPr/>
        </p:nvSpPr>
        <p:spPr bwMode="auto">
          <a:xfrm>
            <a:off x="5684248" y="1890936"/>
            <a:ext cx="1524000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Bench-marking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Leveraging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Upgrading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New R&amp;D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Buy-in technology from outside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800" dirty="0">
                <a:solidFill>
                  <a:srgbClr val="CCFFCC"/>
                </a:solidFill>
              </a:rPr>
              <a:t>Joint ventures</a:t>
            </a:r>
          </a:p>
        </p:txBody>
      </p:sp>
      <p:sp>
        <p:nvSpPr>
          <p:cNvPr id="17424" name="Text Box 17"/>
          <p:cNvSpPr txBox="1">
            <a:spLocks noChangeArrowheads="1"/>
          </p:cNvSpPr>
          <p:nvPr/>
        </p:nvSpPr>
        <p:spPr bwMode="auto">
          <a:xfrm>
            <a:off x="1981200" y="1281336"/>
            <a:ext cx="1143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/>
              <a:t>Step 2</a:t>
            </a:r>
          </a:p>
        </p:txBody>
      </p:sp>
      <p:sp>
        <p:nvSpPr>
          <p:cNvPr id="17425" name="TextBox 17"/>
          <p:cNvSpPr txBox="1">
            <a:spLocks noChangeArrowheads="1"/>
          </p:cNvSpPr>
          <p:nvPr/>
        </p:nvSpPr>
        <p:spPr bwMode="auto">
          <a:xfrm>
            <a:off x="162957" y="2402111"/>
            <a:ext cx="1908175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bg2"/>
                </a:solidFill>
              </a:rPr>
              <a:t>Analyse the </a:t>
            </a:r>
            <a:r>
              <a:rPr lang="en-GB" altLang="en-US" sz="2000" b="1" dirty="0">
                <a:solidFill>
                  <a:schemeClr val="bg2"/>
                </a:solidFill>
              </a:rPr>
              <a:t>value added </a:t>
            </a:r>
            <a:r>
              <a:rPr lang="en-GB" altLang="en-US" sz="2000" dirty="0">
                <a:solidFill>
                  <a:schemeClr val="bg2"/>
                </a:solidFill>
              </a:rPr>
              <a:t>by an organisation’s main resources and capabilities</a:t>
            </a:r>
          </a:p>
        </p:txBody>
      </p:sp>
    </p:spTree>
    <p:extLst>
      <p:ext uri="{BB962C8B-B14F-4D97-AF65-F5344CB8AC3E}">
        <p14:creationId xmlns:p14="http://schemas.microsoft.com/office/powerpoint/2010/main" val="366870480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8368" y="733668"/>
            <a:ext cx="8915400" cy="898525"/>
          </a:xfrm>
        </p:spPr>
        <p:txBody>
          <a:bodyPr anchor="b">
            <a:normAutofit fontScale="90000"/>
          </a:bodyPr>
          <a:lstStyle/>
          <a:p>
            <a:r>
              <a:rPr lang="en-GB" altLang="en-US" sz="2800" b="1" dirty="0" smtClean="0"/>
              <a:t>How can we identify strategic resources and</a:t>
            </a:r>
            <a:br>
              <a:rPr lang="en-GB" altLang="en-US" sz="2800" b="1" dirty="0" smtClean="0"/>
            </a:br>
            <a:r>
              <a:rPr lang="en-GB" altLang="en-US" sz="2800" b="1" dirty="0" smtClean="0"/>
              <a:t>capabilities? - 1 </a:t>
            </a:r>
            <a:endParaRPr lang="en-GB" altLang="en-US" sz="2800" b="1" dirty="0" smtClean="0">
              <a:effectLst/>
            </a:endParaRPr>
          </a:p>
        </p:txBody>
      </p:sp>
      <p:sp>
        <p:nvSpPr>
          <p:cNvPr id="18435" name="Oval 1027"/>
          <p:cNvSpPr>
            <a:spLocks noChangeArrowheads="1"/>
          </p:cNvSpPr>
          <p:nvPr/>
        </p:nvSpPr>
        <p:spPr bwMode="auto">
          <a:xfrm>
            <a:off x="304800" y="2561393"/>
            <a:ext cx="2184400" cy="18542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4" name="AutoShape 1028"/>
          <p:cNvSpPr>
            <a:spLocks noChangeArrowheads="1"/>
          </p:cNvSpPr>
          <p:nvPr/>
        </p:nvSpPr>
        <p:spPr bwMode="auto">
          <a:xfrm>
            <a:off x="3059113" y="1493006"/>
            <a:ext cx="1778000" cy="1270000"/>
          </a:xfrm>
          <a:prstGeom prst="homePlate">
            <a:avLst>
              <a:gd name="adj" fmla="val 37625"/>
            </a:avLst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8437" name="AutoShape 1029"/>
          <p:cNvSpPr>
            <a:spLocks noChangeArrowheads="1"/>
          </p:cNvSpPr>
          <p:nvPr/>
        </p:nvSpPr>
        <p:spPr bwMode="auto">
          <a:xfrm>
            <a:off x="2771775" y="4013956"/>
            <a:ext cx="2413000" cy="2108200"/>
          </a:xfrm>
          <a:prstGeom prst="star16">
            <a:avLst>
              <a:gd name="adj" fmla="val 37500"/>
            </a:avLst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66" name="Line 1030"/>
          <p:cNvSpPr>
            <a:spLocks noChangeShapeType="1"/>
          </p:cNvSpPr>
          <p:nvPr/>
        </p:nvSpPr>
        <p:spPr bwMode="auto">
          <a:xfrm flipV="1">
            <a:off x="2438400" y="2688393"/>
            <a:ext cx="533400" cy="30480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8439" name="Line 1031"/>
          <p:cNvSpPr>
            <a:spLocks noChangeShapeType="1"/>
          </p:cNvSpPr>
          <p:nvPr/>
        </p:nvSpPr>
        <p:spPr bwMode="auto">
          <a:xfrm>
            <a:off x="2124075" y="4445756"/>
            <a:ext cx="469900" cy="4000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40" name="Rectangle 1032"/>
          <p:cNvSpPr>
            <a:spLocks noChangeArrowheads="1"/>
          </p:cNvSpPr>
          <p:nvPr/>
        </p:nvSpPr>
        <p:spPr bwMode="auto">
          <a:xfrm>
            <a:off x="601663" y="2894768"/>
            <a:ext cx="1827212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latin typeface="Arial" charset="0"/>
              </a:rPr>
              <a:t>Individual organisation’s resources and capabilities</a:t>
            </a:r>
          </a:p>
        </p:txBody>
      </p:sp>
      <p:sp>
        <p:nvSpPr>
          <p:cNvPr id="15369" name="Rectangle 1033"/>
          <p:cNvSpPr>
            <a:spLocks noChangeArrowheads="1"/>
          </p:cNvSpPr>
          <p:nvPr/>
        </p:nvSpPr>
        <p:spPr bwMode="auto">
          <a:xfrm>
            <a:off x="3103563" y="1808918"/>
            <a:ext cx="1689100" cy="6381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added: How? Where?</a:t>
            </a:r>
          </a:p>
        </p:txBody>
      </p:sp>
      <p:sp>
        <p:nvSpPr>
          <p:cNvPr id="18442" name="Rectangle 1034"/>
          <p:cNvSpPr>
            <a:spLocks noChangeArrowheads="1"/>
          </p:cNvSpPr>
          <p:nvPr/>
        </p:nvSpPr>
        <p:spPr bwMode="auto">
          <a:xfrm>
            <a:off x="3209925" y="4474331"/>
            <a:ext cx="15367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Sustainable Competitive Advantage (SCA)</a:t>
            </a:r>
            <a:endParaRPr lang="en-GB" altLang="en-US" sz="1800" b="1" dirty="0">
              <a:latin typeface="Arial" charset="0"/>
            </a:endParaRPr>
          </a:p>
        </p:txBody>
      </p:sp>
      <p:sp>
        <p:nvSpPr>
          <p:cNvPr id="18443" name="Rectangle 1037"/>
          <p:cNvSpPr>
            <a:spLocks noChangeArrowheads="1"/>
          </p:cNvSpPr>
          <p:nvPr/>
        </p:nvSpPr>
        <p:spPr bwMode="auto">
          <a:xfrm>
            <a:off x="7146925" y="4112381"/>
            <a:ext cx="138271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5372" name="Line 1041"/>
          <p:cNvSpPr>
            <a:spLocks noChangeShapeType="1"/>
          </p:cNvSpPr>
          <p:nvPr/>
        </p:nvSpPr>
        <p:spPr bwMode="auto">
          <a:xfrm>
            <a:off x="4787900" y="2501068"/>
            <a:ext cx="574675" cy="2095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8445" name="Rectangle 1042"/>
          <p:cNvSpPr>
            <a:spLocks noChangeArrowheads="1"/>
          </p:cNvSpPr>
          <p:nvPr/>
        </p:nvSpPr>
        <p:spPr bwMode="auto">
          <a:xfrm>
            <a:off x="5486400" y="1978781"/>
            <a:ext cx="990600" cy="55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8446" name="Line 1043"/>
          <p:cNvSpPr>
            <a:spLocks noChangeShapeType="1"/>
          </p:cNvSpPr>
          <p:nvPr/>
        </p:nvSpPr>
        <p:spPr bwMode="auto">
          <a:xfrm flipV="1">
            <a:off x="5148263" y="4013956"/>
            <a:ext cx="533400" cy="304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47" name="Line 1044"/>
          <p:cNvSpPr>
            <a:spLocks noChangeShapeType="1"/>
          </p:cNvSpPr>
          <p:nvPr/>
        </p:nvSpPr>
        <p:spPr bwMode="auto">
          <a:xfrm flipV="1">
            <a:off x="5219700" y="4517193"/>
            <a:ext cx="593725" cy="1460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48" name="Line 1045"/>
          <p:cNvSpPr>
            <a:spLocks noChangeShapeType="1"/>
          </p:cNvSpPr>
          <p:nvPr/>
        </p:nvSpPr>
        <p:spPr bwMode="auto">
          <a:xfrm>
            <a:off x="5219700" y="5237918"/>
            <a:ext cx="612775" cy="158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49" name="Line 1046"/>
          <p:cNvSpPr>
            <a:spLocks noChangeShapeType="1"/>
          </p:cNvSpPr>
          <p:nvPr/>
        </p:nvSpPr>
        <p:spPr bwMode="auto">
          <a:xfrm>
            <a:off x="5076825" y="5669718"/>
            <a:ext cx="581025" cy="1936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50" name="Line 1047"/>
          <p:cNvSpPr>
            <a:spLocks noChangeShapeType="1"/>
          </p:cNvSpPr>
          <p:nvPr/>
        </p:nvSpPr>
        <p:spPr bwMode="auto">
          <a:xfrm>
            <a:off x="5076825" y="5885618"/>
            <a:ext cx="536575" cy="3016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51" name="Rectangle 1048"/>
          <p:cNvSpPr>
            <a:spLocks noChangeArrowheads="1"/>
          </p:cNvSpPr>
          <p:nvPr/>
        </p:nvSpPr>
        <p:spPr bwMode="auto">
          <a:xfrm>
            <a:off x="5795963" y="4085393"/>
            <a:ext cx="1439862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2000" b="1" dirty="0">
                <a:solidFill>
                  <a:srgbClr val="FFC000"/>
                </a:solidFill>
                <a:latin typeface="Arial" charset="0"/>
              </a:rPr>
              <a:t>Seven main concepts of SCA</a:t>
            </a:r>
          </a:p>
          <a:p>
            <a:pPr algn="l"/>
            <a:r>
              <a:rPr lang="en-GB" altLang="en-US" sz="2000" b="1" dirty="0">
                <a:solidFill>
                  <a:srgbClr val="FFC000"/>
                </a:solidFill>
                <a:latin typeface="Arial" charset="0"/>
              </a:rPr>
              <a:t>&amp; VRIO paradigm</a:t>
            </a:r>
          </a:p>
        </p:txBody>
      </p:sp>
      <p:sp>
        <p:nvSpPr>
          <p:cNvPr id="15380" name="Line 1049"/>
          <p:cNvSpPr>
            <a:spLocks noChangeShapeType="1"/>
          </p:cNvSpPr>
          <p:nvPr/>
        </p:nvSpPr>
        <p:spPr bwMode="auto">
          <a:xfrm flipV="1">
            <a:off x="4859338" y="1637468"/>
            <a:ext cx="561975" cy="247650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15381" name="Rectangle 1050"/>
          <p:cNvSpPr>
            <a:spLocks noChangeArrowheads="1"/>
          </p:cNvSpPr>
          <p:nvPr/>
        </p:nvSpPr>
        <p:spPr bwMode="auto">
          <a:xfrm>
            <a:off x="5508625" y="1421568"/>
            <a:ext cx="1335088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chain</a:t>
            </a:r>
          </a:p>
        </p:txBody>
      </p:sp>
      <p:sp>
        <p:nvSpPr>
          <p:cNvPr id="15382" name="Rectangle 1051"/>
          <p:cNvSpPr>
            <a:spLocks noChangeArrowheads="1"/>
          </p:cNvSpPr>
          <p:nvPr/>
        </p:nvSpPr>
        <p:spPr bwMode="auto">
          <a:xfrm>
            <a:off x="5435600" y="2501068"/>
            <a:ext cx="147002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Value system</a:t>
            </a:r>
          </a:p>
        </p:txBody>
      </p:sp>
      <p:sp>
        <p:nvSpPr>
          <p:cNvPr id="18455" name="Line 1052"/>
          <p:cNvSpPr>
            <a:spLocks noChangeShapeType="1"/>
          </p:cNvSpPr>
          <p:nvPr/>
        </p:nvSpPr>
        <p:spPr bwMode="auto">
          <a:xfrm>
            <a:off x="5292725" y="5022018"/>
            <a:ext cx="612775" cy="158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56" name="Line 1053"/>
          <p:cNvSpPr>
            <a:spLocks noChangeShapeType="1"/>
          </p:cNvSpPr>
          <p:nvPr/>
        </p:nvSpPr>
        <p:spPr bwMode="auto">
          <a:xfrm>
            <a:off x="5219700" y="5453818"/>
            <a:ext cx="612775" cy="158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57" name="Line 1059"/>
          <p:cNvSpPr>
            <a:spLocks noChangeShapeType="1"/>
          </p:cNvSpPr>
          <p:nvPr/>
        </p:nvSpPr>
        <p:spPr bwMode="auto">
          <a:xfrm>
            <a:off x="6948488" y="5166481"/>
            <a:ext cx="4318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458" name="Rectangle 1060"/>
          <p:cNvSpPr>
            <a:spLocks noChangeArrowheads="1"/>
          </p:cNvSpPr>
          <p:nvPr/>
        </p:nvSpPr>
        <p:spPr bwMode="auto">
          <a:xfrm>
            <a:off x="7308850" y="4013956"/>
            <a:ext cx="17272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Core competencies</a:t>
            </a:r>
          </a:p>
          <a:p>
            <a:pPr algn="l">
              <a:buFont typeface="Arial" charset="0"/>
              <a:buChar char="•"/>
            </a:pPr>
            <a:r>
              <a:rPr lang="en-GB" altLang="en-US" sz="1800" b="1" dirty="0" smtClean="0">
                <a:solidFill>
                  <a:srgbClr val="FFC000"/>
                </a:solidFill>
                <a:latin typeface="Arial" charset="0"/>
              </a:rPr>
              <a:t>Innovative capability</a:t>
            </a:r>
            <a:endParaRPr lang="en-GB" altLang="en-US" sz="1800" b="1" dirty="0">
              <a:solidFill>
                <a:srgbClr val="FFC000"/>
              </a:solidFill>
              <a:latin typeface="Arial" charset="0"/>
            </a:endParaRPr>
          </a:p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Architecture</a:t>
            </a:r>
          </a:p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Reputation</a:t>
            </a:r>
          </a:p>
          <a:p>
            <a:pPr algn="l">
              <a:buFont typeface="Arial" charset="0"/>
              <a:buChar char="•"/>
            </a:pPr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Knowledge</a:t>
            </a:r>
          </a:p>
        </p:txBody>
      </p:sp>
      <p:sp>
        <p:nvSpPr>
          <p:cNvPr id="15393" name="Rectangle 1062"/>
          <p:cNvSpPr>
            <a:spLocks noChangeArrowheads="1"/>
          </p:cNvSpPr>
          <p:nvPr/>
        </p:nvSpPr>
        <p:spPr bwMode="auto">
          <a:xfrm>
            <a:off x="1692275" y="1997831"/>
            <a:ext cx="944563" cy="3667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/>
          <a:p>
            <a:pPr algn="l" defTabSz="762000">
              <a:defRPr/>
            </a:pPr>
            <a:r>
              <a:rPr lang="en-GB" sz="18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</a:rPr>
              <a:t>Route 1</a:t>
            </a:r>
          </a:p>
        </p:txBody>
      </p:sp>
      <p:sp>
        <p:nvSpPr>
          <p:cNvPr id="18460" name="Rectangle 1063"/>
          <p:cNvSpPr>
            <a:spLocks noChangeArrowheads="1"/>
          </p:cNvSpPr>
          <p:nvPr/>
        </p:nvSpPr>
        <p:spPr bwMode="auto">
          <a:xfrm>
            <a:off x="1619250" y="5237918"/>
            <a:ext cx="10302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b="1" dirty="0">
                <a:solidFill>
                  <a:srgbClr val="FFC000"/>
                </a:solidFill>
                <a:latin typeface="Arial" charset="0"/>
              </a:rPr>
              <a:t>Route 2</a:t>
            </a:r>
          </a:p>
        </p:txBody>
      </p:sp>
      <p:sp>
        <p:nvSpPr>
          <p:cNvPr id="36" name="Line 1049"/>
          <p:cNvSpPr>
            <a:spLocks noChangeShapeType="1"/>
          </p:cNvSpPr>
          <p:nvPr/>
        </p:nvSpPr>
        <p:spPr bwMode="auto">
          <a:xfrm>
            <a:off x="6875463" y="1708906"/>
            <a:ext cx="865187" cy="257175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37" name="Line 1049"/>
          <p:cNvSpPr>
            <a:spLocks noChangeShapeType="1"/>
          </p:cNvSpPr>
          <p:nvPr/>
        </p:nvSpPr>
        <p:spPr bwMode="auto">
          <a:xfrm flipV="1">
            <a:off x="7019925" y="2358193"/>
            <a:ext cx="792163" cy="319088"/>
          </a:xfrm>
          <a:prstGeom prst="line">
            <a:avLst/>
          </a:prstGeom>
          <a:noFill/>
          <a:ln w="50800">
            <a:solidFill>
              <a:schemeClr val="accent2">
                <a:lumMod val="60000"/>
                <a:lumOff val="40000"/>
              </a:schemeClr>
            </a:solidFill>
            <a:round/>
            <a:headEnd/>
            <a:tailEnd type="triangle" w="med" len="med"/>
          </a:ln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740650" y="1781931"/>
            <a:ext cx="115252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chemeClr val="accent3">
                    <a:lumMod val="90000"/>
                  </a:schemeClr>
                </a:solidFill>
                <a:latin typeface="Times New Roman" charset="0"/>
                <a:cs typeface="Arial" pitchFamily="34" charset="0"/>
              </a:rPr>
              <a:t>Green strategy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771775" y="3150356"/>
            <a:ext cx="604837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lang="en-GB" sz="2000" dirty="0">
                <a:solidFill>
                  <a:srgbClr val="FFC000"/>
                </a:solidFill>
                <a:latin typeface="Arial" charset="0"/>
              </a:rPr>
              <a:t>Sustainable competitive advantage</a:t>
            </a:r>
            <a:r>
              <a:rPr lang="en-GB" sz="2000" dirty="0">
                <a:solidFill>
                  <a:srgbClr val="FFC000"/>
                </a:solidFill>
                <a:latin typeface="+mj-lt"/>
              </a:rPr>
              <a:t>: An advantage over competitors that cannot easily be imitated </a:t>
            </a:r>
          </a:p>
        </p:txBody>
      </p:sp>
    </p:spTree>
    <p:extLst>
      <p:ext uri="{BB962C8B-B14F-4D97-AF65-F5344CB8AC3E}">
        <p14:creationId xmlns:p14="http://schemas.microsoft.com/office/powerpoint/2010/main" val="15650867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74776" y="545246"/>
            <a:ext cx="7772400" cy="1143000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How can we identify strategic resources and</a:t>
            </a:r>
            <a:br>
              <a:rPr lang="en-GB" altLang="en-US" sz="2800" b="1" dirty="0" smtClean="0">
                <a:effectLst/>
              </a:rPr>
            </a:br>
            <a:r>
              <a:rPr lang="en-GB" altLang="en-US" sz="2800" b="1" dirty="0" smtClean="0">
                <a:effectLst/>
              </a:rPr>
              <a:t>capabilities? - 2</a:t>
            </a:r>
            <a:endParaRPr lang="en-GB" altLang="en-US" sz="2800" b="1" dirty="0" smtClean="0">
              <a:cs typeface="Arial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4047" y="2006424"/>
            <a:ext cx="8226425" cy="4495800"/>
          </a:xfrm>
        </p:spPr>
        <p:txBody>
          <a:bodyPr/>
          <a:lstStyle/>
          <a:p>
            <a:pPr marL="361950" indent="-361950"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Resources difficult to analyse because many of them are vague and difficult to identify, e.g. organisational skills</a:t>
            </a:r>
          </a:p>
          <a:p>
            <a:pPr marL="361950" indent="-361950"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Useful to divide into three broad categories:</a:t>
            </a:r>
          </a:p>
          <a:p>
            <a:pPr marL="715963" lvl="1" indent="-354013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rgbClr val="FFC000"/>
                </a:solidFill>
              </a:rPr>
              <a:t>Tangible assets </a:t>
            </a:r>
            <a:r>
              <a:rPr lang="en-GB" altLang="en-US" sz="2400" dirty="0" smtClean="0"/>
              <a:t>– the physical assets – e.g. plant and location</a:t>
            </a:r>
          </a:p>
          <a:p>
            <a:pPr marL="715963" lvl="1" indent="-354013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rgbClr val="FFC000"/>
                </a:solidFill>
              </a:rPr>
              <a:t>Intangible assets </a:t>
            </a:r>
            <a:r>
              <a:rPr lang="en-GB" altLang="en-US" sz="2400" dirty="0" smtClean="0"/>
              <a:t>– resources that have no physical presence but provide benefits – e.g. brand names and patents</a:t>
            </a:r>
          </a:p>
          <a:p>
            <a:pPr marL="715963" lvl="1" indent="-354013">
              <a:lnSpc>
                <a:spcPct val="90000"/>
              </a:lnSpc>
              <a:buClr>
                <a:schemeClr val="tx2"/>
              </a:buClr>
              <a:buFontTx/>
              <a:buAutoNum type="arabicParenR"/>
            </a:pPr>
            <a:r>
              <a:rPr lang="en-GB" altLang="en-US" sz="2400" dirty="0" smtClean="0">
                <a:solidFill>
                  <a:srgbClr val="FFC000"/>
                </a:solidFill>
              </a:rPr>
              <a:t>Organisational capability </a:t>
            </a:r>
            <a:r>
              <a:rPr lang="en-GB" altLang="en-US" sz="2400" dirty="0" smtClean="0"/>
              <a:t>– the skills, routines, management and leadership of the organisation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059113" y="6012496"/>
            <a:ext cx="52466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2000" i="1" dirty="0"/>
              <a:t>See</a:t>
            </a:r>
            <a:r>
              <a:rPr lang="en-GB" altLang="en-US" sz="2000" dirty="0"/>
              <a:t>: Lynch, Ch 4, Sections </a:t>
            </a:r>
            <a:r>
              <a:rPr lang="en-GB" altLang="en-US" sz="2000" dirty="0" smtClean="0"/>
              <a:t>4.5 </a:t>
            </a:r>
            <a:r>
              <a:rPr lang="en-GB" altLang="en-US" sz="2000" dirty="0"/>
              <a:t>and </a:t>
            </a:r>
            <a:r>
              <a:rPr lang="en-GB" altLang="en-US" sz="2000" dirty="0" smtClean="0"/>
              <a:t>4.6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37128444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79240" y="777616"/>
            <a:ext cx="7772400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How can we identify strategic resources and capabilities? - 3</a:t>
            </a:r>
          </a:p>
        </p:txBody>
      </p:sp>
      <p:sp>
        <p:nvSpPr>
          <p:cNvPr id="2048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54424" y="1761872"/>
            <a:ext cx="7772400" cy="838200"/>
          </a:xfrm>
          <a:noFill/>
        </p:spPr>
        <p:txBody>
          <a:bodyPr>
            <a:normAutofit/>
          </a:bodyPr>
          <a:lstStyle/>
          <a:p>
            <a:pPr>
              <a:buClr>
                <a:schemeClr val="tx2"/>
              </a:buClr>
              <a:buSzTx/>
            </a:pPr>
            <a:r>
              <a:rPr lang="en-GB" altLang="en-US" sz="2200" dirty="0" smtClean="0"/>
              <a:t>More generally, need to analyse resources and capabilities against seven main elements:</a:t>
            </a:r>
          </a:p>
        </p:txBody>
      </p:sp>
      <p:sp>
        <p:nvSpPr>
          <p:cNvPr id="422916" name="Oval 1028"/>
          <p:cNvSpPr>
            <a:spLocks noChangeArrowheads="1"/>
          </p:cNvSpPr>
          <p:nvPr/>
        </p:nvSpPr>
        <p:spPr bwMode="auto">
          <a:xfrm>
            <a:off x="3886200" y="22998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22917" name="Oval 1029"/>
          <p:cNvSpPr>
            <a:spLocks noChangeArrowheads="1"/>
          </p:cNvSpPr>
          <p:nvPr/>
        </p:nvSpPr>
        <p:spPr bwMode="auto">
          <a:xfrm>
            <a:off x="4876800" y="49668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22918" name="Oval 1030"/>
          <p:cNvSpPr>
            <a:spLocks noChangeArrowheads="1"/>
          </p:cNvSpPr>
          <p:nvPr/>
        </p:nvSpPr>
        <p:spPr bwMode="auto">
          <a:xfrm>
            <a:off x="2971800" y="49668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22919" name="Oval 1031"/>
          <p:cNvSpPr>
            <a:spLocks noChangeArrowheads="1"/>
          </p:cNvSpPr>
          <p:nvPr/>
        </p:nvSpPr>
        <p:spPr bwMode="auto">
          <a:xfrm>
            <a:off x="6553200" y="42048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22920" name="Oval 1032"/>
          <p:cNvSpPr>
            <a:spLocks noChangeArrowheads="1"/>
          </p:cNvSpPr>
          <p:nvPr/>
        </p:nvSpPr>
        <p:spPr bwMode="auto">
          <a:xfrm>
            <a:off x="1295400" y="42048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22921" name="Oval 1033"/>
          <p:cNvSpPr>
            <a:spLocks noChangeArrowheads="1"/>
          </p:cNvSpPr>
          <p:nvPr/>
        </p:nvSpPr>
        <p:spPr bwMode="auto">
          <a:xfrm>
            <a:off x="5638800" y="27570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22922" name="Oval 1034"/>
          <p:cNvSpPr>
            <a:spLocks noChangeArrowheads="1"/>
          </p:cNvSpPr>
          <p:nvPr/>
        </p:nvSpPr>
        <p:spPr bwMode="auto">
          <a:xfrm>
            <a:off x="2057400" y="2757063"/>
            <a:ext cx="1828800" cy="1524000"/>
          </a:xfrm>
          <a:prstGeom prst="ellipse">
            <a:avLst/>
          </a:prstGeom>
          <a:solidFill>
            <a:srgbClr val="99CCFF"/>
          </a:solidFill>
          <a:ln w="9525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0491" name="Text Box 1035"/>
          <p:cNvSpPr txBox="1">
            <a:spLocks noChangeArrowheads="1"/>
          </p:cNvSpPr>
          <p:nvPr/>
        </p:nvSpPr>
        <p:spPr bwMode="auto">
          <a:xfrm>
            <a:off x="3429000" y="4052463"/>
            <a:ext cx="2667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/>
              <a:t>Sustainable competitive advantage</a:t>
            </a:r>
          </a:p>
        </p:txBody>
      </p:sp>
      <p:sp>
        <p:nvSpPr>
          <p:cNvPr id="20492" name="Text Box 1036"/>
          <p:cNvSpPr txBox="1">
            <a:spLocks noChangeArrowheads="1"/>
          </p:cNvSpPr>
          <p:nvPr/>
        </p:nvSpPr>
        <p:spPr bwMode="auto">
          <a:xfrm>
            <a:off x="4152900" y="2558626"/>
            <a:ext cx="12954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Prior or acquired resources</a:t>
            </a:r>
          </a:p>
        </p:txBody>
      </p:sp>
      <p:sp>
        <p:nvSpPr>
          <p:cNvPr id="20493" name="Text Box 1037"/>
          <p:cNvSpPr txBox="1">
            <a:spLocks noChangeArrowheads="1"/>
          </p:cNvSpPr>
          <p:nvPr/>
        </p:nvSpPr>
        <p:spPr bwMode="auto">
          <a:xfrm>
            <a:off x="5829300" y="3320626"/>
            <a:ext cx="1447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Imitability</a:t>
            </a:r>
          </a:p>
        </p:txBody>
      </p:sp>
      <p:sp>
        <p:nvSpPr>
          <p:cNvPr id="20494" name="Text Box 1038"/>
          <p:cNvSpPr txBox="1">
            <a:spLocks noChangeArrowheads="1"/>
          </p:cNvSpPr>
          <p:nvPr/>
        </p:nvSpPr>
        <p:spPr bwMode="auto">
          <a:xfrm>
            <a:off x="6705600" y="4768426"/>
            <a:ext cx="152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Durability</a:t>
            </a:r>
          </a:p>
        </p:txBody>
      </p:sp>
      <p:sp>
        <p:nvSpPr>
          <p:cNvPr id="20495" name="Text Box 1039"/>
          <p:cNvSpPr txBox="1">
            <a:spLocks noChangeArrowheads="1"/>
          </p:cNvSpPr>
          <p:nvPr/>
        </p:nvSpPr>
        <p:spPr bwMode="auto">
          <a:xfrm>
            <a:off x="5067300" y="5378026"/>
            <a:ext cx="1447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Appropri-ability</a:t>
            </a:r>
          </a:p>
        </p:txBody>
      </p:sp>
      <p:sp>
        <p:nvSpPr>
          <p:cNvPr id="20496" name="Text Box 1040"/>
          <p:cNvSpPr txBox="1">
            <a:spLocks noChangeArrowheads="1"/>
          </p:cNvSpPr>
          <p:nvPr/>
        </p:nvSpPr>
        <p:spPr bwMode="auto">
          <a:xfrm>
            <a:off x="3276600" y="5225626"/>
            <a:ext cx="12192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Non-substitut-ability</a:t>
            </a:r>
          </a:p>
        </p:txBody>
      </p:sp>
      <p:sp>
        <p:nvSpPr>
          <p:cNvPr id="20497" name="Text Box 1041"/>
          <p:cNvSpPr txBox="1">
            <a:spLocks noChangeArrowheads="1"/>
          </p:cNvSpPr>
          <p:nvPr/>
        </p:nvSpPr>
        <p:spPr bwMode="auto">
          <a:xfrm>
            <a:off x="1485900" y="4616026"/>
            <a:ext cx="1447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Truly competitive</a:t>
            </a:r>
          </a:p>
        </p:txBody>
      </p:sp>
      <p:sp>
        <p:nvSpPr>
          <p:cNvPr id="20498" name="Text Box 1042"/>
          <p:cNvSpPr txBox="1">
            <a:spLocks noChangeArrowheads="1"/>
          </p:cNvSpPr>
          <p:nvPr/>
        </p:nvSpPr>
        <p:spPr bwMode="auto">
          <a:xfrm>
            <a:off x="2209800" y="3168226"/>
            <a:ext cx="1524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bg2"/>
                </a:solidFill>
              </a:rPr>
              <a:t>Innovative capability</a:t>
            </a:r>
          </a:p>
        </p:txBody>
      </p:sp>
      <p:sp>
        <p:nvSpPr>
          <p:cNvPr id="20499" name="Text Box 1043"/>
          <p:cNvSpPr txBox="1">
            <a:spLocks noChangeArrowheads="1"/>
          </p:cNvSpPr>
          <p:nvPr/>
        </p:nvSpPr>
        <p:spPr bwMode="auto">
          <a:xfrm>
            <a:off x="456528" y="2622247"/>
            <a:ext cx="1828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 i="1" dirty="0"/>
              <a:t>See</a:t>
            </a:r>
            <a:r>
              <a:rPr lang="en-GB" altLang="en-US" sz="2000" dirty="0"/>
              <a:t>: Lynch, Section 4.6</a:t>
            </a:r>
          </a:p>
        </p:txBody>
      </p:sp>
    </p:spTree>
    <p:extLst>
      <p:ext uri="{BB962C8B-B14F-4D97-AF65-F5344CB8AC3E}">
        <p14:creationId xmlns:p14="http://schemas.microsoft.com/office/powerpoint/2010/main" val="426963583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2662" y="485464"/>
            <a:ext cx="7976210" cy="1143000"/>
          </a:xfrm>
        </p:spPr>
        <p:txBody>
          <a:bodyPr>
            <a:normAutofit fontScale="90000"/>
          </a:bodyPr>
          <a:lstStyle/>
          <a:p>
            <a:r>
              <a:rPr lang="en-GB" altLang="en-US" sz="2800" b="1" dirty="0" smtClean="0">
                <a:effectLst/>
              </a:rPr>
              <a:t>How can we identify strategic resources and capabilities? - 4 </a:t>
            </a:r>
            <a:br>
              <a:rPr lang="en-GB" altLang="en-US" sz="2800" b="1" dirty="0" smtClean="0">
                <a:effectLst/>
              </a:rPr>
            </a:br>
            <a:r>
              <a:rPr lang="en-GB" altLang="en-US" sz="2800" b="1" dirty="0" smtClean="0">
                <a:effectLst/>
              </a:rPr>
              <a:t>SCA structured – The VRIO Framework </a:t>
            </a:r>
          </a:p>
        </p:txBody>
      </p:sp>
      <p:sp>
        <p:nvSpPr>
          <p:cNvPr id="450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6272" y="2006424"/>
            <a:ext cx="8153400" cy="4114800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defRPr/>
            </a:pPr>
            <a:r>
              <a:rPr lang="en-GB" sz="2800" dirty="0" smtClean="0"/>
              <a:t>Resources/capabilities with the potential to provide an </a:t>
            </a:r>
            <a:r>
              <a:rPr lang="en-GB" sz="2800" i="1" dirty="0" smtClean="0"/>
              <a:t>organisation</a:t>
            </a:r>
            <a:r>
              <a:rPr lang="en-GB" sz="2800" dirty="0" smtClean="0"/>
              <a:t> with superior performance must meet four criteria:</a:t>
            </a:r>
          </a:p>
          <a:p>
            <a:pPr lvl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</a:rPr>
              <a:t>aluable</a:t>
            </a:r>
            <a:r>
              <a:rPr lang="en-GB" sz="2400" dirty="0" smtClean="0"/>
              <a:t> – the resource helps the organisation improve its value-added</a:t>
            </a:r>
          </a:p>
          <a:p>
            <a:pPr lvl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</a:rPr>
              <a:t>are</a:t>
            </a:r>
            <a:r>
              <a:rPr lang="en-GB" sz="2400" dirty="0" smtClean="0"/>
              <a:t> – few, if any, organisations possess this resource</a:t>
            </a:r>
          </a:p>
          <a:p>
            <a:pPr lvl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</a:rPr>
              <a:t>nimitable</a:t>
            </a:r>
            <a:r>
              <a:rPr lang="en-GB" sz="2400" dirty="0" smtClean="0"/>
              <a:t> – the resource cannot easily be copied or substituted</a:t>
            </a:r>
          </a:p>
          <a:p>
            <a:pPr lvl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</a:rPr>
              <a:t>rganised</a:t>
            </a:r>
            <a:r>
              <a:rPr lang="en-GB" sz="2400" dirty="0" smtClean="0"/>
              <a:t> – the organisation must be able/organised to take advantage of the resource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4920275" y="5879802"/>
            <a:ext cx="3124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/>
              <a:t>(Barney 1995, 2002)</a:t>
            </a:r>
          </a:p>
        </p:txBody>
      </p:sp>
    </p:spTree>
    <p:extLst>
      <p:ext uri="{BB962C8B-B14F-4D97-AF65-F5344CB8AC3E}">
        <p14:creationId xmlns:p14="http://schemas.microsoft.com/office/powerpoint/2010/main" val="291715341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78595" y="341448"/>
            <a:ext cx="8493125" cy="915988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The VRIO Framework: Performance Implications</a:t>
            </a:r>
          </a:p>
        </p:txBody>
      </p:sp>
      <p:graphicFrame>
        <p:nvGraphicFramePr>
          <p:cNvPr id="451587" name="Group 3"/>
          <p:cNvGraphicFramePr>
            <a:graphicFrameLocks noGrp="1"/>
          </p:cNvGraphicFramePr>
          <p:nvPr/>
        </p:nvGraphicFramePr>
        <p:xfrm>
          <a:off x="381000" y="1412976"/>
          <a:ext cx="8382000" cy="4987608"/>
        </p:xfrm>
        <a:graphic>
          <a:graphicData uri="http://schemas.openxmlformats.org/drawingml/2006/table">
            <a:tbl>
              <a:tblPr/>
              <a:tblGrid>
                <a:gridCol w="1397000"/>
                <a:gridCol w="963613"/>
                <a:gridCol w="1382712"/>
                <a:gridCol w="1384300"/>
                <a:gridCol w="1627188"/>
                <a:gridCol w="1627187"/>
              </a:tblGrid>
              <a:tr h="98583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AE0D"/>
                          </a:solidFill>
                          <a:effectLst/>
                          <a:latin typeface="Times New Roman" pitchFamily="18" charset="0"/>
                        </a:rPr>
                        <a:t>Valuable?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AE0D"/>
                          </a:solidFill>
                          <a:effectLst/>
                          <a:latin typeface="Times New Roman" pitchFamily="18" charset="0"/>
                        </a:rPr>
                        <a:t>Rare?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AE0D"/>
                          </a:solidFill>
                          <a:effectLst/>
                          <a:latin typeface="Times New Roman" pitchFamily="18" charset="0"/>
                        </a:rPr>
                        <a:t>Inimitable?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AE0D"/>
                          </a:solidFill>
                          <a:effectLst/>
                          <a:latin typeface="Times New Roman" pitchFamily="18" charset="0"/>
                        </a:rPr>
                        <a:t>Organised?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AE0D"/>
                          </a:solidFill>
                          <a:effectLst/>
                          <a:latin typeface="Times New Roman" pitchFamily="18" charset="0"/>
                        </a:rPr>
                        <a:t>Competitive impact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AE0D"/>
                          </a:solidFill>
                          <a:effectLst/>
                          <a:latin typeface="Times New Roman" pitchFamily="18" charset="0"/>
                        </a:rPr>
                        <a:t>Performance implications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583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–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–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–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Competitive disadvantage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Under industry average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4250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–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–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Competitive parity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Industry average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583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/>
                          <a:cs typeface="Times New Roman"/>
                        </a:rPr>
                        <a:t>–</a:t>
                      </a:r>
                      <a:endParaRPr kumimoji="0" lang="en-GB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Short term competitive advantage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Over industry average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583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Yes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Long term competitive advantage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defRPr>
                          <a:solidFill>
                            <a:schemeClr val="tx1"/>
                          </a:solidFill>
                          <a:latin typeface="Times New Roman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Over industry average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38426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303" name="Rectangle 1031"/>
          <p:cNvSpPr>
            <a:spLocks noGrp="1" noChangeArrowheads="1"/>
          </p:cNvSpPr>
          <p:nvPr>
            <p:ph type="title"/>
          </p:nvPr>
        </p:nvSpPr>
        <p:spPr>
          <a:xfrm>
            <a:off x="381000" y="629480"/>
            <a:ext cx="8382000" cy="6096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b="1" dirty="0" smtClean="0"/>
              <a:t>Identifying and developing the resources that deliver SCA and value added </a:t>
            </a:r>
          </a:p>
        </p:txBody>
      </p:sp>
      <p:grpSp>
        <p:nvGrpSpPr>
          <p:cNvPr id="23555" name="Group 17"/>
          <p:cNvGrpSpPr>
            <a:grpSpLocks/>
          </p:cNvGrpSpPr>
          <p:nvPr/>
        </p:nvGrpSpPr>
        <p:grpSpPr bwMode="auto">
          <a:xfrm>
            <a:off x="114300" y="980728"/>
            <a:ext cx="8915400" cy="5486400"/>
            <a:chOff x="0" y="1143000"/>
            <a:chExt cx="8915400" cy="5486400"/>
          </a:xfrm>
        </p:grpSpPr>
        <p:sp>
          <p:nvSpPr>
            <p:cNvPr id="439298" name="Oval 1026"/>
            <p:cNvSpPr>
              <a:spLocks noChangeArrowheads="1"/>
            </p:cNvSpPr>
            <p:nvPr/>
          </p:nvSpPr>
          <p:spPr bwMode="auto">
            <a:xfrm>
              <a:off x="0" y="2057399"/>
              <a:ext cx="2057400" cy="3964459"/>
            </a:xfrm>
            <a:prstGeom prst="ellipse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439299" name="Oval 1027"/>
            <p:cNvSpPr>
              <a:spLocks noChangeArrowheads="1"/>
            </p:cNvSpPr>
            <p:nvPr/>
          </p:nvSpPr>
          <p:spPr bwMode="auto">
            <a:xfrm>
              <a:off x="7391400" y="2133600"/>
              <a:ext cx="1524000" cy="3657600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39300" name="AutoShape 1028"/>
            <p:cNvSpPr>
              <a:spLocks noChangeArrowheads="1"/>
            </p:cNvSpPr>
            <p:nvPr/>
          </p:nvSpPr>
          <p:spPr bwMode="auto">
            <a:xfrm>
              <a:off x="5562600" y="1219200"/>
              <a:ext cx="1828800" cy="5410200"/>
            </a:xfrm>
            <a:prstGeom prst="rightArrow">
              <a:avLst>
                <a:gd name="adj1" fmla="val 85685"/>
                <a:gd name="adj2" fmla="val 39755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39301" name="AutoShape 1029"/>
            <p:cNvSpPr>
              <a:spLocks noChangeArrowheads="1"/>
            </p:cNvSpPr>
            <p:nvPr/>
          </p:nvSpPr>
          <p:spPr bwMode="auto">
            <a:xfrm>
              <a:off x="3810000" y="1143000"/>
              <a:ext cx="1828800" cy="5334000"/>
            </a:xfrm>
            <a:prstGeom prst="rightArrow">
              <a:avLst>
                <a:gd name="adj1" fmla="val 69824"/>
                <a:gd name="adj2" fmla="val 39731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39302" name="AutoShape 1030"/>
            <p:cNvSpPr>
              <a:spLocks noChangeArrowheads="1"/>
            </p:cNvSpPr>
            <p:nvPr/>
          </p:nvSpPr>
          <p:spPr bwMode="auto">
            <a:xfrm>
              <a:off x="2057400" y="1143000"/>
              <a:ext cx="1828800" cy="5334000"/>
            </a:xfrm>
            <a:prstGeom prst="rightArrow">
              <a:avLst>
                <a:gd name="adj1" fmla="val 69824"/>
                <a:gd name="adj2" fmla="val 39731"/>
              </a:avLst>
            </a:prstGeom>
            <a:solidFill>
              <a:srgbClr val="CC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23561" name="Text Box 1033"/>
            <p:cNvSpPr txBox="1">
              <a:spLocks noChangeArrowheads="1"/>
            </p:cNvSpPr>
            <p:nvPr/>
          </p:nvSpPr>
          <p:spPr bwMode="auto">
            <a:xfrm>
              <a:off x="2133600" y="2590800"/>
              <a:ext cx="15240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Tangible SCA</a:t>
              </a:r>
            </a:p>
          </p:txBody>
        </p:sp>
        <p:sp>
          <p:nvSpPr>
            <p:cNvPr id="23562" name="Text Box 1034"/>
            <p:cNvSpPr txBox="1">
              <a:spLocks noChangeArrowheads="1"/>
            </p:cNvSpPr>
            <p:nvPr/>
          </p:nvSpPr>
          <p:spPr bwMode="auto">
            <a:xfrm>
              <a:off x="2133600" y="3276600"/>
              <a:ext cx="16764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Intangible SCA</a:t>
              </a:r>
            </a:p>
          </p:txBody>
        </p:sp>
        <p:sp>
          <p:nvSpPr>
            <p:cNvPr id="23563" name="Text Box 1035"/>
            <p:cNvSpPr txBox="1">
              <a:spLocks noChangeArrowheads="1"/>
            </p:cNvSpPr>
            <p:nvPr/>
          </p:nvSpPr>
          <p:spPr bwMode="auto">
            <a:xfrm>
              <a:off x="2057400" y="3886200"/>
              <a:ext cx="18288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Organisational capability SCA</a:t>
              </a:r>
            </a:p>
          </p:txBody>
        </p:sp>
        <p:sp>
          <p:nvSpPr>
            <p:cNvPr id="23564" name="Text Box 1036"/>
            <p:cNvSpPr txBox="1">
              <a:spLocks noChangeArrowheads="1"/>
            </p:cNvSpPr>
            <p:nvPr/>
          </p:nvSpPr>
          <p:spPr bwMode="auto">
            <a:xfrm>
              <a:off x="3886200" y="2057400"/>
              <a:ext cx="1600200" cy="1616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Innovative capability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Reputation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Architecture</a:t>
              </a:r>
            </a:p>
          </p:txBody>
        </p:sp>
        <p:sp>
          <p:nvSpPr>
            <p:cNvPr id="23565" name="Text Box 1037"/>
            <p:cNvSpPr txBox="1">
              <a:spLocks noChangeArrowheads="1"/>
            </p:cNvSpPr>
            <p:nvPr/>
          </p:nvSpPr>
          <p:spPr bwMode="auto">
            <a:xfrm>
              <a:off x="3962400" y="4495800"/>
              <a:ext cx="1524000" cy="1006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Some knowledge content</a:t>
              </a:r>
            </a:p>
          </p:txBody>
        </p:sp>
        <p:sp>
          <p:nvSpPr>
            <p:cNvPr id="23566" name="Text Box 1038"/>
            <p:cNvSpPr txBox="1">
              <a:spLocks noChangeArrowheads="1"/>
            </p:cNvSpPr>
            <p:nvPr/>
          </p:nvSpPr>
          <p:spPr bwMode="auto">
            <a:xfrm>
              <a:off x="7467600" y="2895600"/>
              <a:ext cx="1447800" cy="2073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en-US" sz="2000" dirty="0">
                  <a:solidFill>
                    <a:srgbClr val="CCFFCC"/>
                  </a:solidFill>
                </a:rPr>
                <a:t>Define the SCA now…. </a:t>
              </a:r>
            </a:p>
            <a:p>
              <a:pPr algn="l" eaLnBrk="1" hangingPunct="1">
                <a:spcBef>
                  <a:spcPct val="50000"/>
                </a:spcBef>
              </a:pPr>
              <a:r>
                <a:rPr lang="en-GB" altLang="en-US" sz="2000" dirty="0">
                  <a:solidFill>
                    <a:srgbClr val="CCFFCC"/>
                  </a:solidFill>
                </a:rPr>
                <a:t>..but what about future dynamics?</a:t>
              </a:r>
            </a:p>
          </p:txBody>
        </p:sp>
        <p:sp>
          <p:nvSpPr>
            <p:cNvPr id="23567" name="Text Box 1039"/>
            <p:cNvSpPr txBox="1">
              <a:spLocks noChangeArrowheads="1"/>
            </p:cNvSpPr>
            <p:nvPr/>
          </p:nvSpPr>
          <p:spPr bwMode="auto">
            <a:xfrm>
              <a:off x="3962400" y="3810000"/>
              <a:ext cx="20574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Core competencies</a:t>
              </a:r>
            </a:p>
          </p:txBody>
        </p:sp>
        <p:sp>
          <p:nvSpPr>
            <p:cNvPr id="23568" name="Text Box 1040"/>
            <p:cNvSpPr txBox="1">
              <a:spLocks noChangeArrowheads="1"/>
            </p:cNvSpPr>
            <p:nvPr/>
          </p:nvSpPr>
          <p:spPr bwMode="auto">
            <a:xfrm>
              <a:off x="5650520" y="1981200"/>
              <a:ext cx="1524000" cy="390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rgbClr val="CCFFCC"/>
                  </a:solidFill>
                </a:rPr>
                <a:t>Bench-marking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rgbClr val="CCFFCC"/>
                  </a:solidFill>
                </a:rPr>
                <a:t>Leveraging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rgbClr val="CCFFCC"/>
                  </a:solidFill>
                </a:rPr>
                <a:t>Upgrading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rgbClr val="CCFFCC"/>
                  </a:solidFill>
                </a:rPr>
                <a:t>New R&amp;D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rgbClr val="CCFFCC"/>
                  </a:solidFill>
                </a:rPr>
                <a:t>Buy-in technology from outside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rgbClr val="CCFFCC"/>
                  </a:solidFill>
                </a:rPr>
                <a:t>Joint ventures</a:t>
              </a:r>
            </a:p>
          </p:txBody>
        </p:sp>
        <p:sp>
          <p:nvSpPr>
            <p:cNvPr id="23569" name="Text Box 1041"/>
            <p:cNvSpPr txBox="1">
              <a:spLocks noChangeArrowheads="1"/>
            </p:cNvSpPr>
            <p:nvPr/>
          </p:nvSpPr>
          <p:spPr bwMode="auto">
            <a:xfrm>
              <a:off x="3810000" y="1447800"/>
              <a:ext cx="1143000" cy="45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b="1" dirty="0"/>
                <a:t>Step 3</a:t>
              </a:r>
            </a:p>
          </p:txBody>
        </p:sp>
        <p:sp>
          <p:nvSpPr>
            <p:cNvPr id="23570" name="TextBox 17"/>
            <p:cNvSpPr txBox="1">
              <a:spLocks noChangeArrowheads="1"/>
            </p:cNvSpPr>
            <p:nvPr/>
          </p:nvSpPr>
          <p:spPr bwMode="auto">
            <a:xfrm>
              <a:off x="127900" y="2732755"/>
              <a:ext cx="2051050" cy="2678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dirty="0">
                  <a:solidFill>
                    <a:schemeClr val="bg2"/>
                  </a:solidFill>
                </a:rPr>
                <a:t>Analyse the </a:t>
              </a:r>
              <a:r>
                <a:rPr lang="en-GB" altLang="en-US" b="1" dirty="0">
                  <a:solidFill>
                    <a:schemeClr val="bg2"/>
                  </a:solidFill>
                </a:rPr>
                <a:t>value added </a:t>
              </a:r>
              <a:r>
                <a:rPr lang="en-GB" altLang="en-US" dirty="0">
                  <a:solidFill>
                    <a:schemeClr val="bg2"/>
                  </a:solidFill>
                </a:rPr>
                <a:t>by an organisation’s main resources and capabilities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2036734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79240" y="549016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can we identify strategic resources and capabilities? - 4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7480" y="1735976"/>
            <a:ext cx="8153400" cy="48006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Given the vague nature of the RBV, it is useful to have some additional guidance on how to identify the resources and capabilities of an organisation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From a number of strategy studies, three areas may prove particularly useful: 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C000"/>
                </a:solidFill>
              </a:rPr>
              <a:t>Distinctive capabilities </a:t>
            </a:r>
            <a:r>
              <a:rPr lang="en-GB" altLang="en-US" sz="2400" dirty="0" smtClean="0"/>
              <a:t>from Prof John Kay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C000"/>
                </a:solidFill>
              </a:rPr>
              <a:t>Core competences </a:t>
            </a:r>
            <a:r>
              <a:rPr lang="en-GB" altLang="en-US" sz="2400" dirty="0" smtClean="0"/>
              <a:t>from Hamel and Prahalad 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C000"/>
                </a:solidFill>
              </a:rPr>
              <a:t>Knowledge</a:t>
            </a:r>
            <a:r>
              <a:rPr lang="en-GB" altLang="en-US" sz="2400" dirty="0" smtClean="0"/>
              <a:t> from several sources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But none of these is a substitute for a fundamental exploration of the organisation’s SCA and its sources of value added</a:t>
            </a:r>
          </a:p>
        </p:txBody>
      </p:sp>
    </p:spTree>
    <p:extLst>
      <p:ext uri="{BB962C8B-B14F-4D97-AF65-F5344CB8AC3E}">
        <p14:creationId xmlns:p14="http://schemas.microsoft.com/office/powerpoint/2010/main" val="338590786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79240" y="549016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can we identify strategic resources and capabilities? - 5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9648" y="1690688"/>
            <a:ext cx="7772400" cy="4800600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800" i="1" dirty="0" smtClean="0">
                <a:solidFill>
                  <a:srgbClr val="FFC000"/>
                </a:solidFill>
              </a:rPr>
              <a:t>Distinctive capabilities </a:t>
            </a:r>
            <a:r>
              <a:rPr lang="en-GB" altLang="en-US" sz="2800" dirty="0" smtClean="0"/>
              <a:t>add value and deliver competitive advantage in three areas: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i="1" dirty="0" smtClean="0">
                <a:solidFill>
                  <a:schemeClr val="tx2"/>
                </a:solidFill>
              </a:rPr>
              <a:t>Architecture</a:t>
            </a:r>
            <a:r>
              <a:rPr lang="en-GB" altLang="en-US" dirty="0" smtClean="0"/>
              <a:t>: the network of relationships both within and outside the firm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i="1" dirty="0" smtClean="0">
                <a:solidFill>
                  <a:schemeClr val="tx2"/>
                </a:solidFill>
              </a:rPr>
              <a:t>Reputation</a:t>
            </a:r>
            <a:r>
              <a:rPr lang="en-GB" altLang="en-US" dirty="0" smtClean="0"/>
              <a:t>: the standing of the firm in the community at large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i="1" dirty="0" smtClean="0">
                <a:solidFill>
                  <a:schemeClr val="tx2"/>
                </a:solidFill>
              </a:rPr>
              <a:t>Innovative ability</a:t>
            </a:r>
            <a:r>
              <a:rPr lang="en-GB" altLang="en-US" dirty="0" smtClean="0"/>
              <a:t>: the structures, skills, procedures and rewards that allow some organisations to innovate better than others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12088" y="585212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Lynch, Ch 4, Section </a:t>
            </a:r>
            <a:r>
              <a:rPr lang="en-GB" altLang="en-US" dirty="0" smtClean="0"/>
              <a:t>4.6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2420156"/>
      </p:ext>
    </p:extLst>
  </p:cSld>
  <p:clrMapOvr>
    <a:masterClrMapping/>
  </p:clrMapOvr>
  <p:transition xmlns:p14="http://schemas.microsoft.com/office/powerpoint/2010/main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1159" y="1801760"/>
            <a:ext cx="8364537" cy="5029200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200" i="1" dirty="0" smtClean="0">
                <a:solidFill>
                  <a:srgbClr val="FFC000"/>
                </a:solidFill>
              </a:rPr>
              <a:t>Core competencies</a:t>
            </a:r>
            <a:r>
              <a:rPr lang="en-GB" altLang="en-US" sz="2200" dirty="0" smtClean="0"/>
              <a:t>: “a group of production skills and technologies that enables an organisation to provide a particular benefit to customers” - developed by Hamel and Prahalad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200" dirty="0" smtClean="0"/>
              <a:t>Can be built in a variety of ways in existing and new products to deliver competitive advantage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200" dirty="0" smtClean="0"/>
              <a:t>Three distinguishing features of successful core competences: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200" i="1" dirty="0" smtClean="0">
                <a:solidFill>
                  <a:schemeClr val="tx2"/>
                </a:solidFill>
              </a:rPr>
              <a:t>Customer value</a:t>
            </a:r>
            <a:r>
              <a:rPr lang="en-GB" altLang="en-US" sz="2200" dirty="0" smtClean="0"/>
              <a:t>: must make a real impact on how the customer perceives the organisation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200" i="1" dirty="0" smtClean="0">
                <a:solidFill>
                  <a:schemeClr val="tx2"/>
                </a:solidFill>
              </a:rPr>
              <a:t>Competitor differentiation</a:t>
            </a:r>
            <a:r>
              <a:rPr lang="en-GB" altLang="en-US" sz="2200" dirty="0" smtClean="0"/>
              <a:t>: competencies must be unique against competition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200" i="1" dirty="0" smtClean="0">
                <a:solidFill>
                  <a:schemeClr val="tx2"/>
                </a:solidFill>
              </a:rPr>
              <a:t>Extendable</a:t>
            </a:r>
            <a:r>
              <a:rPr lang="en-GB" altLang="en-US" sz="2200" dirty="0" smtClean="0"/>
              <a:t>: core competencies need to be capable of providing the basis for products or services that go beyond those currently available</a:t>
            </a:r>
          </a:p>
        </p:txBody>
      </p:sp>
      <p:sp>
        <p:nvSpPr>
          <p:cNvPr id="26627" name="Text Box 4"/>
          <p:cNvSpPr txBox="1">
            <a:spLocks noChangeArrowheads="1"/>
          </p:cNvSpPr>
          <p:nvPr/>
        </p:nvSpPr>
        <p:spPr bwMode="auto">
          <a:xfrm>
            <a:off x="4482408" y="6068144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Lynch, Ch 4, Section </a:t>
            </a:r>
            <a:r>
              <a:rPr lang="en-GB" altLang="en-US" dirty="0" smtClean="0"/>
              <a:t>4.6</a:t>
            </a:r>
            <a:endParaRPr lang="en-GB" altLang="en-US" dirty="0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79240" y="548680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can we identify strategic resources and capabilities? - 6</a:t>
            </a:r>
          </a:p>
        </p:txBody>
      </p:sp>
    </p:spTree>
    <p:extLst>
      <p:ext uri="{BB962C8B-B14F-4D97-AF65-F5344CB8AC3E}">
        <p14:creationId xmlns:p14="http://schemas.microsoft.com/office/powerpoint/2010/main" val="1772039268"/>
      </p:ext>
    </p:extLst>
  </p:cSld>
  <p:clrMapOvr>
    <a:masterClrMapping/>
  </p:clrMapOvr>
  <p:transition xmlns:p14="http://schemas.microsoft.com/office/powerpoint/2010/main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6205" y="1781608"/>
            <a:ext cx="8296275" cy="43434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FFC000"/>
                </a:solidFill>
              </a:rPr>
              <a:t>Knowledge</a:t>
            </a:r>
            <a:r>
              <a:rPr lang="en-GB" altLang="en-US" sz="2400" dirty="0" smtClean="0"/>
              <a:t> can deliver SCA: important to distinguish between tacit and explicit knowledge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Tacit knowledge</a:t>
            </a:r>
            <a:r>
              <a:rPr lang="en-GB" altLang="en-US" sz="2400" dirty="0" smtClean="0"/>
              <a:t>: difficult to specify, fuzzy, perhaps complex and often unrecorded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i="1" dirty="0" smtClean="0">
                <a:solidFill>
                  <a:schemeClr val="tx2"/>
                </a:solidFill>
              </a:rPr>
              <a:t>Explicit knowledge</a:t>
            </a:r>
            <a:r>
              <a:rPr lang="en-GB" altLang="en-US" sz="2400" dirty="0" smtClean="0"/>
              <a:t>: carefully analysed, often defined precisely, often written down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Both types can provide sustainable competitive advantage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Tacit because it is more difficult for competitors to copy what remains only partially known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Explicit because it may be exclusive to the organisation, such as a patent.</a:t>
            </a:r>
          </a:p>
        </p:txBody>
      </p:sp>
      <p:sp>
        <p:nvSpPr>
          <p:cNvPr id="27651" name="Text Box 6"/>
          <p:cNvSpPr txBox="1">
            <a:spLocks noChangeArrowheads="1"/>
          </p:cNvSpPr>
          <p:nvPr/>
        </p:nvSpPr>
        <p:spPr bwMode="auto">
          <a:xfrm>
            <a:off x="4490056" y="604722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Lynch, Ch 4, Section </a:t>
            </a:r>
            <a:r>
              <a:rPr lang="en-GB" altLang="en-US" dirty="0" smtClean="0"/>
              <a:t>4.6</a:t>
            </a:r>
            <a:endParaRPr lang="en-GB" altLang="en-US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596768" y="583848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b"/>
          <a:lstStyle/>
          <a:p>
            <a:pPr>
              <a:defRPr/>
            </a:pPr>
            <a:r>
              <a:rPr lang="en-GB" sz="2800" b="1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How can we identify strategic resources and capabilities? - 7</a:t>
            </a:r>
          </a:p>
        </p:txBody>
      </p:sp>
    </p:spTree>
    <p:extLst>
      <p:ext uri="{BB962C8B-B14F-4D97-AF65-F5344CB8AC3E}">
        <p14:creationId xmlns:p14="http://schemas.microsoft.com/office/powerpoint/2010/main" val="3007310514"/>
      </p:ext>
    </p:extLst>
  </p:cSld>
  <p:clrMapOvr>
    <a:masterClrMapping/>
  </p:clrMapOvr>
  <p:transition xmlns:p14="http://schemas.microsoft.com/office/powerpoint/2010/main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Oval 1026"/>
          <p:cNvSpPr>
            <a:spLocks noChangeArrowheads="1"/>
          </p:cNvSpPr>
          <p:nvPr/>
        </p:nvSpPr>
        <p:spPr bwMode="auto">
          <a:xfrm>
            <a:off x="85725" y="1967135"/>
            <a:ext cx="2057400" cy="3825875"/>
          </a:xfrm>
          <a:prstGeom prst="ellipse">
            <a:avLst/>
          </a:prstGeom>
          <a:solidFill>
            <a:srgbClr val="FFFFCC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 dirty="0"/>
          </a:p>
        </p:txBody>
      </p:sp>
      <p:sp>
        <p:nvSpPr>
          <p:cNvPr id="437251" name="Oval 1027"/>
          <p:cNvSpPr>
            <a:spLocks noChangeArrowheads="1"/>
          </p:cNvSpPr>
          <p:nvPr/>
        </p:nvSpPr>
        <p:spPr bwMode="auto">
          <a:xfrm>
            <a:off x="7477125" y="2043336"/>
            <a:ext cx="1524000" cy="36576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37252" name="AutoShape 1028"/>
          <p:cNvSpPr>
            <a:spLocks noChangeArrowheads="1"/>
          </p:cNvSpPr>
          <p:nvPr/>
        </p:nvSpPr>
        <p:spPr bwMode="auto">
          <a:xfrm>
            <a:off x="5648325" y="1128936"/>
            <a:ext cx="1828800" cy="5410200"/>
          </a:xfrm>
          <a:prstGeom prst="rightArrow">
            <a:avLst>
              <a:gd name="adj1" fmla="val 85685"/>
              <a:gd name="adj2" fmla="val 39755"/>
            </a:avLst>
          </a:prstGeom>
          <a:solidFill>
            <a:srgbClr val="66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37253" name="AutoShape 1029"/>
          <p:cNvSpPr>
            <a:spLocks noChangeArrowheads="1"/>
          </p:cNvSpPr>
          <p:nvPr/>
        </p:nvSpPr>
        <p:spPr bwMode="auto">
          <a:xfrm>
            <a:off x="3895725" y="1052736"/>
            <a:ext cx="1828800" cy="5334000"/>
          </a:xfrm>
          <a:prstGeom prst="rightArrow">
            <a:avLst>
              <a:gd name="adj1" fmla="val 69824"/>
              <a:gd name="adj2" fmla="val 39731"/>
            </a:avLst>
          </a:prstGeom>
          <a:solidFill>
            <a:srgbClr val="99FF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37254" name="AutoShape 1030"/>
          <p:cNvSpPr>
            <a:spLocks noChangeArrowheads="1"/>
          </p:cNvSpPr>
          <p:nvPr/>
        </p:nvSpPr>
        <p:spPr bwMode="auto">
          <a:xfrm>
            <a:off x="2143125" y="1052736"/>
            <a:ext cx="1828800" cy="5334000"/>
          </a:xfrm>
          <a:prstGeom prst="rightArrow">
            <a:avLst>
              <a:gd name="adj1" fmla="val 69824"/>
              <a:gd name="adj2" fmla="val 39731"/>
            </a:avLst>
          </a:prstGeom>
          <a:solidFill>
            <a:srgbClr val="CC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37255" name="Rectangle 1031"/>
          <p:cNvSpPr>
            <a:spLocks noGrp="1" noChangeArrowheads="1"/>
          </p:cNvSpPr>
          <p:nvPr>
            <p:ph type="title"/>
          </p:nvPr>
        </p:nvSpPr>
        <p:spPr>
          <a:xfrm>
            <a:off x="467544" y="638272"/>
            <a:ext cx="8382000" cy="6096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b="1" dirty="0" smtClean="0"/>
              <a:t>Identifying and developing the resources that deliver SCA and value added </a:t>
            </a:r>
          </a:p>
        </p:txBody>
      </p:sp>
      <p:sp>
        <p:nvSpPr>
          <p:cNvPr id="28680" name="Text Box 1033"/>
          <p:cNvSpPr txBox="1">
            <a:spLocks noChangeArrowheads="1"/>
          </p:cNvSpPr>
          <p:nvPr/>
        </p:nvSpPr>
        <p:spPr bwMode="auto">
          <a:xfrm>
            <a:off x="2219325" y="2500536"/>
            <a:ext cx="1524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Tangible SCA</a:t>
            </a:r>
          </a:p>
        </p:txBody>
      </p:sp>
      <p:sp>
        <p:nvSpPr>
          <p:cNvPr id="28681" name="Text Box 1034"/>
          <p:cNvSpPr txBox="1">
            <a:spLocks noChangeArrowheads="1"/>
          </p:cNvSpPr>
          <p:nvPr/>
        </p:nvSpPr>
        <p:spPr bwMode="auto">
          <a:xfrm>
            <a:off x="2219325" y="3186336"/>
            <a:ext cx="1676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Intangible SCA</a:t>
            </a:r>
          </a:p>
        </p:txBody>
      </p:sp>
      <p:sp>
        <p:nvSpPr>
          <p:cNvPr id="28682" name="Text Box 1035"/>
          <p:cNvSpPr txBox="1">
            <a:spLocks noChangeArrowheads="1"/>
          </p:cNvSpPr>
          <p:nvPr/>
        </p:nvSpPr>
        <p:spPr bwMode="auto">
          <a:xfrm>
            <a:off x="2143125" y="3795936"/>
            <a:ext cx="1828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Organisational capability SCA</a:t>
            </a:r>
          </a:p>
        </p:txBody>
      </p:sp>
      <p:sp>
        <p:nvSpPr>
          <p:cNvPr id="28683" name="Text Box 1036"/>
          <p:cNvSpPr txBox="1">
            <a:spLocks noChangeArrowheads="1"/>
          </p:cNvSpPr>
          <p:nvPr/>
        </p:nvSpPr>
        <p:spPr bwMode="auto">
          <a:xfrm>
            <a:off x="3971925" y="1967136"/>
            <a:ext cx="1600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Innovative capability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Reputation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Architecture</a:t>
            </a:r>
          </a:p>
        </p:txBody>
      </p:sp>
      <p:sp>
        <p:nvSpPr>
          <p:cNvPr id="28684" name="Text Box 1037"/>
          <p:cNvSpPr txBox="1">
            <a:spLocks noChangeArrowheads="1"/>
          </p:cNvSpPr>
          <p:nvPr/>
        </p:nvSpPr>
        <p:spPr bwMode="auto">
          <a:xfrm>
            <a:off x="4048125" y="4405536"/>
            <a:ext cx="15240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Some knowledge content</a:t>
            </a:r>
          </a:p>
        </p:txBody>
      </p:sp>
      <p:sp>
        <p:nvSpPr>
          <p:cNvPr id="28685" name="Text Box 1038"/>
          <p:cNvSpPr txBox="1">
            <a:spLocks noChangeArrowheads="1"/>
          </p:cNvSpPr>
          <p:nvPr/>
        </p:nvSpPr>
        <p:spPr bwMode="auto">
          <a:xfrm>
            <a:off x="7553325" y="2805336"/>
            <a:ext cx="1447800" cy="207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rgbClr val="CCFFCC"/>
                </a:solidFill>
              </a:rPr>
              <a:t>Define the SCA now…. </a:t>
            </a:r>
          </a:p>
          <a:p>
            <a:pPr algn="l"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rgbClr val="CCFFCC"/>
                </a:solidFill>
              </a:rPr>
              <a:t>..but what about future dynamics?</a:t>
            </a:r>
          </a:p>
        </p:txBody>
      </p:sp>
      <p:sp>
        <p:nvSpPr>
          <p:cNvPr id="28686" name="Text Box 1039"/>
          <p:cNvSpPr txBox="1">
            <a:spLocks noChangeArrowheads="1"/>
          </p:cNvSpPr>
          <p:nvPr/>
        </p:nvSpPr>
        <p:spPr bwMode="auto">
          <a:xfrm>
            <a:off x="4048125" y="3719736"/>
            <a:ext cx="2057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Core competencies</a:t>
            </a:r>
          </a:p>
        </p:txBody>
      </p:sp>
      <p:sp>
        <p:nvSpPr>
          <p:cNvPr id="28687" name="Text Box 1040"/>
          <p:cNvSpPr txBox="1">
            <a:spLocks noChangeArrowheads="1"/>
          </p:cNvSpPr>
          <p:nvPr/>
        </p:nvSpPr>
        <p:spPr bwMode="auto">
          <a:xfrm>
            <a:off x="5648325" y="1890936"/>
            <a:ext cx="1524000" cy="390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Bench-marking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Leveraging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Upgrading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 new R&amp;D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Buy-in technology from outside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chemeClr val="bg2"/>
                </a:solidFill>
              </a:rPr>
              <a:t>Joint ventures</a:t>
            </a:r>
          </a:p>
        </p:txBody>
      </p:sp>
      <p:sp>
        <p:nvSpPr>
          <p:cNvPr id="28688" name="Text Box 1041"/>
          <p:cNvSpPr txBox="1">
            <a:spLocks noChangeArrowheads="1"/>
          </p:cNvSpPr>
          <p:nvPr/>
        </p:nvSpPr>
        <p:spPr bwMode="auto">
          <a:xfrm>
            <a:off x="5648325" y="1128936"/>
            <a:ext cx="1143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b="1" dirty="0"/>
              <a:t>Step 4</a:t>
            </a:r>
          </a:p>
        </p:txBody>
      </p:sp>
      <p:sp>
        <p:nvSpPr>
          <p:cNvPr id="28689" name="TextBox 17"/>
          <p:cNvSpPr txBox="1">
            <a:spLocks noChangeArrowheads="1"/>
          </p:cNvSpPr>
          <p:nvPr/>
        </p:nvSpPr>
        <p:spPr bwMode="auto">
          <a:xfrm>
            <a:off x="225267" y="2500536"/>
            <a:ext cx="1979613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>
                <a:solidFill>
                  <a:schemeClr val="bg2"/>
                </a:solidFill>
              </a:rPr>
              <a:t>Analyse the </a:t>
            </a:r>
            <a:r>
              <a:rPr lang="en-GB" altLang="en-US" b="1" dirty="0">
                <a:solidFill>
                  <a:schemeClr val="bg2"/>
                </a:solidFill>
              </a:rPr>
              <a:t>value added </a:t>
            </a:r>
            <a:r>
              <a:rPr lang="en-GB" altLang="en-US" dirty="0">
                <a:solidFill>
                  <a:schemeClr val="bg2"/>
                </a:solidFill>
              </a:rPr>
              <a:t>by an organisation’s main resources and capabilities</a:t>
            </a:r>
          </a:p>
        </p:txBody>
      </p:sp>
    </p:spTree>
    <p:extLst>
      <p:ext uri="{BB962C8B-B14F-4D97-AF65-F5344CB8AC3E}">
        <p14:creationId xmlns:p14="http://schemas.microsoft.com/office/powerpoint/2010/main" val="149508887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20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530760" y="549016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can strategic resources and capabilities be improved? - 1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41168" y="2006544"/>
            <a:ext cx="7772400" cy="4114800"/>
          </a:xfrm>
          <a:noFill/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Three main ways:</a:t>
            </a:r>
          </a:p>
          <a:p>
            <a:pPr>
              <a:buClr>
                <a:schemeClr val="tx2"/>
              </a:buClr>
            </a:pPr>
            <a:r>
              <a:rPr lang="en-GB" altLang="en-US" sz="2800" i="1" dirty="0" smtClean="0">
                <a:solidFill>
                  <a:srgbClr val="FFC000"/>
                </a:solidFill>
              </a:rPr>
              <a:t>Benchmarking</a:t>
            </a:r>
            <a:r>
              <a:rPr lang="en-GB" altLang="en-US" sz="2800" dirty="0" smtClean="0">
                <a:solidFill>
                  <a:srgbClr val="FFC000"/>
                </a:solidFill>
              </a:rPr>
              <a:t>:</a:t>
            </a:r>
            <a:r>
              <a:rPr lang="en-GB" altLang="en-US" sz="2800" dirty="0" smtClean="0"/>
              <a:t> a comparison of practice with another organisation considered to display best-practice in its field of operation</a:t>
            </a:r>
          </a:p>
          <a:p>
            <a:pPr>
              <a:buClr>
                <a:schemeClr val="tx2"/>
              </a:buClr>
            </a:pPr>
            <a:r>
              <a:rPr lang="en-GB" altLang="en-US" sz="2800" i="1" dirty="0" smtClean="0">
                <a:solidFill>
                  <a:srgbClr val="FFC000"/>
                </a:solidFill>
              </a:rPr>
              <a:t>Leveraging</a:t>
            </a:r>
            <a:r>
              <a:rPr lang="en-GB" altLang="en-US" sz="2800" dirty="0" smtClean="0"/>
              <a:t>: exploiting existing resources</a:t>
            </a:r>
          </a:p>
          <a:p>
            <a:pPr>
              <a:buClr>
                <a:schemeClr val="tx2"/>
              </a:buClr>
            </a:pPr>
            <a:r>
              <a:rPr lang="en-GB" altLang="en-US" sz="2800" i="1" dirty="0" smtClean="0">
                <a:solidFill>
                  <a:srgbClr val="FFC000"/>
                </a:solidFill>
              </a:rPr>
              <a:t>Upgrading resources</a:t>
            </a:r>
            <a:r>
              <a:rPr lang="en-GB" altLang="en-US" sz="2800" dirty="0" smtClean="0"/>
              <a:t>: through developing new resources, enhancing those threatened by competition and adding complementary resources</a:t>
            </a:r>
          </a:p>
        </p:txBody>
      </p:sp>
      <p:sp>
        <p:nvSpPr>
          <p:cNvPr id="29700" name="Text Box 1031"/>
          <p:cNvSpPr txBox="1">
            <a:spLocks noChangeArrowheads="1"/>
          </p:cNvSpPr>
          <p:nvPr/>
        </p:nvSpPr>
        <p:spPr bwMode="auto">
          <a:xfrm>
            <a:off x="4341576" y="5877272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i="1" dirty="0"/>
              <a:t>See</a:t>
            </a:r>
            <a:r>
              <a:rPr lang="en-GB" altLang="en-US" dirty="0"/>
              <a:t>: Lynch, Ch 4, Section </a:t>
            </a:r>
            <a:r>
              <a:rPr lang="en-GB" altLang="en-US" dirty="0" smtClean="0"/>
              <a:t>4.7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839948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6" name="Rectangle 4"/>
          <p:cNvSpPr>
            <a:spLocks noGrp="1" noChangeArrowheads="1"/>
          </p:cNvSpPr>
          <p:nvPr>
            <p:ph type="title"/>
          </p:nvPr>
        </p:nvSpPr>
        <p:spPr>
          <a:xfrm>
            <a:off x="541256" y="549016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How can strategic resources and capabilities be improved? - 2</a:t>
            </a:r>
          </a:p>
        </p:txBody>
      </p:sp>
      <p:sp>
        <p:nvSpPr>
          <p:cNvPr id="3072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48288" y="2007768"/>
            <a:ext cx="8153400" cy="45720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Three additional approaches may also help: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solidFill>
                  <a:srgbClr val="FFC000"/>
                </a:solidFill>
              </a:rPr>
              <a:t>Future technology</a:t>
            </a:r>
            <a:r>
              <a:rPr lang="en-GB" altLang="en-US" dirty="0" smtClean="0"/>
              <a:t>: R&amp;D investment and market research programmes to explore customer issues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solidFill>
                  <a:srgbClr val="FFC000"/>
                </a:solidFill>
              </a:rPr>
              <a:t>Buy in technology </a:t>
            </a:r>
            <a:r>
              <a:rPr lang="en-GB" altLang="en-US" dirty="0" smtClean="0"/>
              <a:t>from outside, e.g. from companies that have patents in one country but have not fully developed their potential in other countries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solidFill>
                  <a:srgbClr val="FFC000"/>
                </a:solidFill>
              </a:rPr>
              <a:t>Joint ventures </a:t>
            </a:r>
            <a:r>
              <a:rPr lang="en-GB" altLang="en-US" dirty="0" smtClean="0"/>
              <a:t>with other companies to combine resources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All these areas have advantages and problems that need to be explored for future scope</a:t>
            </a:r>
          </a:p>
        </p:txBody>
      </p:sp>
    </p:spTree>
    <p:extLst>
      <p:ext uri="{BB962C8B-B14F-4D97-AF65-F5344CB8AC3E}">
        <p14:creationId xmlns:p14="http://schemas.microsoft.com/office/powerpoint/2010/main" val="247479627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51" name="Rectangle 1031"/>
          <p:cNvSpPr>
            <a:spLocks noGrp="1" noChangeArrowheads="1"/>
          </p:cNvSpPr>
          <p:nvPr>
            <p:ph type="title"/>
          </p:nvPr>
        </p:nvSpPr>
        <p:spPr>
          <a:xfrm>
            <a:off x="395536" y="641576"/>
            <a:ext cx="8382000" cy="6096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b="1" dirty="0" smtClean="0"/>
              <a:t>Identifying and developing the resources that deliver SCA and value added </a:t>
            </a:r>
          </a:p>
        </p:txBody>
      </p:sp>
      <p:grpSp>
        <p:nvGrpSpPr>
          <p:cNvPr id="31747" name="Group 17"/>
          <p:cNvGrpSpPr>
            <a:grpSpLocks/>
          </p:cNvGrpSpPr>
          <p:nvPr/>
        </p:nvGrpSpPr>
        <p:grpSpPr bwMode="auto">
          <a:xfrm>
            <a:off x="114300" y="1017568"/>
            <a:ext cx="8915400" cy="5486400"/>
            <a:chOff x="111929" y="1143000"/>
            <a:chExt cx="8915400" cy="5486400"/>
          </a:xfrm>
        </p:grpSpPr>
        <p:sp>
          <p:nvSpPr>
            <p:cNvPr id="441346" name="Oval 1026"/>
            <p:cNvSpPr>
              <a:spLocks noChangeArrowheads="1"/>
            </p:cNvSpPr>
            <p:nvPr/>
          </p:nvSpPr>
          <p:spPr bwMode="auto">
            <a:xfrm>
              <a:off x="111929" y="2057400"/>
              <a:ext cx="2057400" cy="4179912"/>
            </a:xfrm>
            <a:prstGeom prst="ellipse">
              <a:avLst/>
            </a:prstGeom>
            <a:solidFill>
              <a:srgbClr val="FFFFCC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441347" name="Oval 1027"/>
            <p:cNvSpPr>
              <a:spLocks noChangeArrowheads="1"/>
            </p:cNvSpPr>
            <p:nvPr/>
          </p:nvSpPr>
          <p:spPr bwMode="auto">
            <a:xfrm>
              <a:off x="7503329" y="2133600"/>
              <a:ext cx="1524000" cy="3657600"/>
            </a:xfrm>
            <a:prstGeom prst="ellipse">
              <a:avLst/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chemeClr val="tx1"/>
              </a:solidFill>
              <a:round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41348" name="AutoShape 1028"/>
            <p:cNvSpPr>
              <a:spLocks noChangeArrowheads="1"/>
            </p:cNvSpPr>
            <p:nvPr/>
          </p:nvSpPr>
          <p:spPr bwMode="auto">
            <a:xfrm>
              <a:off x="5674529" y="1219200"/>
              <a:ext cx="1828800" cy="5410200"/>
            </a:xfrm>
            <a:prstGeom prst="rightArrow">
              <a:avLst>
                <a:gd name="adj1" fmla="val 85685"/>
                <a:gd name="adj2" fmla="val 39755"/>
              </a:avLst>
            </a:prstGeom>
            <a:solidFill>
              <a:srgbClr val="66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41349" name="AutoShape 1029"/>
            <p:cNvSpPr>
              <a:spLocks noChangeArrowheads="1"/>
            </p:cNvSpPr>
            <p:nvPr/>
          </p:nvSpPr>
          <p:spPr bwMode="auto">
            <a:xfrm>
              <a:off x="3921929" y="1143000"/>
              <a:ext cx="1828800" cy="5334000"/>
            </a:xfrm>
            <a:prstGeom prst="rightArrow">
              <a:avLst>
                <a:gd name="adj1" fmla="val 69824"/>
                <a:gd name="adj2" fmla="val 39731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441350" name="AutoShape 1030"/>
            <p:cNvSpPr>
              <a:spLocks noChangeArrowheads="1"/>
            </p:cNvSpPr>
            <p:nvPr/>
          </p:nvSpPr>
          <p:spPr bwMode="auto">
            <a:xfrm>
              <a:off x="2169329" y="1143000"/>
              <a:ext cx="1828800" cy="5334000"/>
            </a:xfrm>
            <a:prstGeom prst="rightArrow">
              <a:avLst>
                <a:gd name="adj1" fmla="val 69824"/>
                <a:gd name="adj2" fmla="val 39731"/>
              </a:avLst>
            </a:prstGeom>
            <a:solidFill>
              <a:srgbClr val="CC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31753" name="Text Box 1033"/>
            <p:cNvSpPr txBox="1">
              <a:spLocks noChangeArrowheads="1"/>
            </p:cNvSpPr>
            <p:nvPr/>
          </p:nvSpPr>
          <p:spPr bwMode="auto">
            <a:xfrm>
              <a:off x="2245529" y="2590800"/>
              <a:ext cx="15240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Tangible SCA</a:t>
              </a:r>
            </a:p>
          </p:txBody>
        </p:sp>
        <p:sp>
          <p:nvSpPr>
            <p:cNvPr id="31754" name="Text Box 1034"/>
            <p:cNvSpPr txBox="1">
              <a:spLocks noChangeArrowheads="1"/>
            </p:cNvSpPr>
            <p:nvPr/>
          </p:nvSpPr>
          <p:spPr bwMode="auto">
            <a:xfrm>
              <a:off x="2245529" y="3276600"/>
              <a:ext cx="16764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Intangible SCA</a:t>
              </a:r>
            </a:p>
          </p:txBody>
        </p:sp>
        <p:sp>
          <p:nvSpPr>
            <p:cNvPr id="31755" name="Text Box 1035"/>
            <p:cNvSpPr txBox="1">
              <a:spLocks noChangeArrowheads="1"/>
            </p:cNvSpPr>
            <p:nvPr/>
          </p:nvSpPr>
          <p:spPr bwMode="auto">
            <a:xfrm>
              <a:off x="2169329" y="3886200"/>
              <a:ext cx="18288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Organisational capability SCA</a:t>
              </a:r>
            </a:p>
          </p:txBody>
        </p:sp>
        <p:sp>
          <p:nvSpPr>
            <p:cNvPr id="31756" name="Text Box 1036"/>
            <p:cNvSpPr txBox="1">
              <a:spLocks noChangeArrowheads="1"/>
            </p:cNvSpPr>
            <p:nvPr/>
          </p:nvSpPr>
          <p:spPr bwMode="auto">
            <a:xfrm>
              <a:off x="3998129" y="2057400"/>
              <a:ext cx="1600200" cy="1616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Innovative capability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Reputation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Architecture</a:t>
              </a:r>
            </a:p>
          </p:txBody>
        </p:sp>
        <p:sp>
          <p:nvSpPr>
            <p:cNvPr id="31757" name="Text Box 1037"/>
            <p:cNvSpPr txBox="1">
              <a:spLocks noChangeArrowheads="1"/>
            </p:cNvSpPr>
            <p:nvPr/>
          </p:nvSpPr>
          <p:spPr bwMode="auto">
            <a:xfrm>
              <a:off x="4074329" y="4495800"/>
              <a:ext cx="1524000" cy="1006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Some knowledge content</a:t>
              </a:r>
            </a:p>
          </p:txBody>
        </p:sp>
        <p:sp>
          <p:nvSpPr>
            <p:cNvPr id="31758" name="Text Box 1038"/>
            <p:cNvSpPr txBox="1">
              <a:spLocks noChangeArrowheads="1"/>
            </p:cNvSpPr>
            <p:nvPr/>
          </p:nvSpPr>
          <p:spPr bwMode="auto">
            <a:xfrm>
              <a:off x="7579529" y="2895600"/>
              <a:ext cx="1447800" cy="2073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GB" altLang="en-US" sz="2000" dirty="0">
                  <a:solidFill>
                    <a:schemeClr val="bg2"/>
                  </a:solidFill>
                </a:rPr>
                <a:t>Define the SCA now…. </a:t>
              </a:r>
            </a:p>
            <a:p>
              <a:pPr algn="l" eaLnBrk="1" hangingPunct="1">
                <a:spcBef>
                  <a:spcPct val="50000"/>
                </a:spcBef>
              </a:pPr>
              <a:r>
                <a:rPr lang="en-GB" altLang="en-US" sz="2000" dirty="0">
                  <a:solidFill>
                    <a:schemeClr val="bg2"/>
                  </a:solidFill>
                </a:rPr>
                <a:t>..but what about future dynamics?</a:t>
              </a:r>
            </a:p>
          </p:txBody>
        </p:sp>
        <p:sp>
          <p:nvSpPr>
            <p:cNvPr id="31759" name="Text Box 1039"/>
            <p:cNvSpPr txBox="1">
              <a:spLocks noChangeArrowheads="1"/>
            </p:cNvSpPr>
            <p:nvPr/>
          </p:nvSpPr>
          <p:spPr bwMode="auto">
            <a:xfrm>
              <a:off x="4074329" y="3810000"/>
              <a:ext cx="2057400" cy="701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Core competencies</a:t>
              </a:r>
            </a:p>
          </p:txBody>
        </p:sp>
        <p:sp>
          <p:nvSpPr>
            <p:cNvPr id="31760" name="Text Box 1040"/>
            <p:cNvSpPr txBox="1">
              <a:spLocks noChangeArrowheads="1"/>
            </p:cNvSpPr>
            <p:nvPr/>
          </p:nvSpPr>
          <p:spPr bwMode="auto">
            <a:xfrm>
              <a:off x="5674529" y="1981200"/>
              <a:ext cx="1524000" cy="390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Bench-marking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Leveraging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Upgrading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R&amp;D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Buy-in technology from outside</a:t>
              </a:r>
            </a:p>
            <a:p>
              <a:pPr algn="l" eaLnBrk="1" hangingPunct="1">
                <a:spcBef>
                  <a:spcPct val="50000"/>
                </a:spcBef>
                <a:buFontTx/>
                <a:buChar char="•"/>
              </a:pPr>
              <a:r>
                <a:rPr lang="en-GB" altLang="en-US" sz="2000" dirty="0">
                  <a:solidFill>
                    <a:schemeClr val="bg2"/>
                  </a:solidFill>
                </a:rPr>
                <a:t>Joint ventures</a:t>
              </a:r>
            </a:p>
          </p:txBody>
        </p:sp>
        <p:sp>
          <p:nvSpPr>
            <p:cNvPr id="31761" name="Text Box 1041"/>
            <p:cNvSpPr txBox="1">
              <a:spLocks noChangeArrowheads="1"/>
            </p:cNvSpPr>
            <p:nvPr/>
          </p:nvSpPr>
          <p:spPr bwMode="auto">
            <a:xfrm>
              <a:off x="7503329" y="1371600"/>
              <a:ext cx="1143000" cy="45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b="1" dirty="0"/>
                <a:t>Step 5</a:t>
              </a:r>
            </a:p>
          </p:txBody>
        </p:sp>
        <p:sp>
          <p:nvSpPr>
            <p:cNvPr id="31762" name="TextBox 17"/>
            <p:cNvSpPr txBox="1">
              <a:spLocks noChangeArrowheads="1"/>
            </p:cNvSpPr>
            <p:nvPr/>
          </p:nvSpPr>
          <p:spPr bwMode="auto">
            <a:xfrm>
              <a:off x="194479" y="2781299"/>
              <a:ext cx="2051050" cy="26781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dirty="0">
                  <a:solidFill>
                    <a:schemeClr val="bg2"/>
                  </a:solidFill>
                </a:rPr>
                <a:t>Analyse the </a:t>
              </a:r>
              <a:r>
                <a:rPr lang="en-GB" altLang="en-US" b="1" dirty="0">
                  <a:solidFill>
                    <a:schemeClr val="bg2"/>
                  </a:solidFill>
                </a:rPr>
                <a:t>value added </a:t>
              </a:r>
              <a:r>
                <a:rPr lang="en-GB" altLang="en-US" dirty="0">
                  <a:solidFill>
                    <a:schemeClr val="bg2"/>
                  </a:solidFill>
                </a:rPr>
                <a:t>by an organisation’s main resources and capabilities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8140087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2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369832"/>
            <a:ext cx="7772400" cy="1143000"/>
          </a:xfrm>
        </p:spPr>
        <p:txBody>
          <a:bodyPr anchor="b">
            <a:normAutofit/>
          </a:bodyPr>
          <a:lstStyle/>
          <a:p>
            <a:r>
              <a:rPr lang="en-GB" altLang="en-US" sz="2800" b="1" dirty="0" smtClean="0"/>
              <a:t>Identifying and developing the resources that deliver SCA and value added</a:t>
            </a:r>
          </a:p>
        </p:txBody>
      </p:sp>
      <p:sp>
        <p:nvSpPr>
          <p:cNvPr id="3277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83512" y="1735653"/>
            <a:ext cx="8153400" cy="4968875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In spite of the initial resource analysis, there are significant problems with identifying resources:</a:t>
            </a:r>
            <a:endParaRPr lang="en-GB" altLang="en-US" dirty="0" smtClean="0">
              <a:latin typeface="+mj-lt"/>
            </a:endParaRP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RBV guidance is vague and all-embracing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Technology changes, sometimes radically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Competitors are also investing in new resources and strategies 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Markets and economies change in unexpected, sometimes radical, ways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endParaRPr lang="en-GB" altLang="en-US" dirty="0" smtClean="0">
              <a:latin typeface="+mj-lt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New, related topic called ‘Strategy Dynamics’</a:t>
            </a:r>
          </a:p>
        </p:txBody>
      </p:sp>
    </p:spTree>
    <p:extLst>
      <p:ext uri="{BB962C8B-B14F-4D97-AF65-F5344CB8AC3E}">
        <p14:creationId xmlns:p14="http://schemas.microsoft.com/office/powerpoint/2010/main" val="226533031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Oval 2"/>
          <p:cNvSpPr>
            <a:spLocks noChangeArrowheads="1"/>
          </p:cNvSpPr>
          <p:nvPr/>
        </p:nvSpPr>
        <p:spPr bwMode="auto">
          <a:xfrm>
            <a:off x="4038600" y="2796952"/>
            <a:ext cx="1828800" cy="20574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5747" name="AutoShape 3"/>
          <p:cNvSpPr>
            <a:spLocks noChangeArrowheads="1"/>
          </p:cNvSpPr>
          <p:nvPr/>
        </p:nvSpPr>
        <p:spPr bwMode="auto">
          <a:xfrm>
            <a:off x="5067300" y="4293032"/>
            <a:ext cx="2201788" cy="2016224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5748" name="AutoShape 4"/>
          <p:cNvSpPr>
            <a:spLocks noChangeArrowheads="1"/>
          </p:cNvSpPr>
          <p:nvPr/>
        </p:nvSpPr>
        <p:spPr bwMode="auto">
          <a:xfrm>
            <a:off x="5067300" y="1525960"/>
            <a:ext cx="2247900" cy="1800200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1051193" y="276978"/>
            <a:ext cx="7041614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 dirty="0" smtClean="0">
                <a:solidFill>
                  <a:schemeClr val="tx2"/>
                </a:solidFill>
                <a:latin typeface="Arial" charset="0"/>
              </a:rPr>
              <a:t>Five </a:t>
            </a:r>
            <a:r>
              <a:rPr lang="en-GB" altLang="en-US" sz="2800" b="1" dirty="0">
                <a:solidFill>
                  <a:schemeClr val="tx2"/>
                </a:solidFill>
                <a:latin typeface="Arial" charset="0"/>
              </a:rPr>
              <a:t>key questions related to strategic resources and capabilities</a:t>
            </a:r>
          </a:p>
        </p:txBody>
      </p:sp>
      <p:sp>
        <p:nvSpPr>
          <p:cNvPr id="415750" name="Oval 6"/>
          <p:cNvSpPr>
            <a:spLocks noChangeArrowheads="1"/>
          </p:cNvSpPr>
          <p:nvPr/>
        </p:nvSpPr>
        <p:spPr bwMode="auto">
          <a:xfrm>
            <a:off x="152400" y="2415952"/>
            <a:ext cx="2133600" cy="2835275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388259" y="2858507"/>
            <a:ext cx="190500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 smtClean="0"/>
              <a:t>1. What </a:t>
            </a:r>
            <a:r>
              <a:rPr lang="en-GB" altLang="en-US" sz="1600" b="1" dirty="0"/>
              <a:t>are the resources and capabilities of an organisation? </a:t>
            </a:r>
            <a:endParaRPr lang="en-GB" altLang="en-US" sz="1600" b="1" dirty="0" smtClean="0"/>
          </a:p>
          <a:p>
            <a:pPr algn="l" eaLnBrk="1" hangingPunct="1">
              <a:spcBef>
                <a:spcPct val="50000"/>
              </a:spcBef>
            </a:pPr>
            <a:endParaRPr lang="en-GB" altLang="en-US" sz="1600" b="1" dirty="0"/>
          </a:p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/>
              <a:t>2. Why do we have them at all?</a:t>
            </a:r>
            <a:endParaRPr lang="en-GB" altLang="en-US" sz="1600" b="1" i="1" dirty="0"/>
          </a:p>
        </p:txBody>
      </p:sp>
      <p:sp>
        <p:nvSpPr>
          <p:cNvPr id="415752" name="AutoShape 8"/>
          <p:cNvSpPr>
            <a:spLocks noChangeArrowheads="1"/>
          </p:cNvSpPr>
          <p:nvPr/>
        </p:nvSpPr>
        <p:spPr bwMode="auto">
          <a:xfrm>
            <a:off x="2286000" y="1920899"/>
            <a:ext cx="1905000" cy="3749675"/>
          </a:xfrm>
          <a:prstGeom prst="rightArrow">
            <a:avLst>
              <a:gd name="adj1" fmla="val 80000"/>
              <a:gd name="adj2" fmla="val 36412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267200" y="3177952"/>
            <a:ext cx="160020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/>
              <a:t>3. Why are resources and capabilities important in strategy?</a:t>
            </a: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2286000" y="2796952"/>
            <a:ext cx="1905000" cy="218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chemeClr val="bg2"/>
                </a:solidFill>
              </a:rPr>
              <a:t>Three broad categories: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600" b="1" dirty="0">
                <a:solidFill>
                  <a:schemeClr val="bg2"/>
                </a:solidFill>
              </a:rPr>
              <a:t>Tangible resources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600" b="1" dirty="0">
                <a:solidFill>
                  <a:schemeClr val="bg2"/>
                </a:solidFill>
              </a:rPr>
              <a:t>Intangible resources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1600" b="1" dirty="0">
                <a:solidFill>
                  <a:schemeClr val="bg2"/>
                </a:solidFill>
              </a:rPr>
              <a:t>Organisational capabilities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5278348" y="4762535"/>
            <a:ext cx="159790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chemeClr val="bg2"/>
                </a:solidFill>
              </a:rPr>
              <a:t>…Because they deliver </a:t>
            </a:r>
            <a:r>
              <a:rPr lang="en-GB" altLang="en-US" sz="1600" b="1" u="sng" dirty="0">
                <a:solidFill>
                  <a:schemeClr val="bg2"/>
                </a:solidFill>
              </a:rPr>
              <a:t>competitive</a:t>
            </a:r>
            <a:r>
              <a:rPr lang="en-GB" altLang="en-US" sz="1600" b="1" dirty="0">
                <a:solidFill>
                  <a:schemeClr val="bg2"/>
                </a:solidFill>
              </a:rPr>
              <a:t> </a:t>
            </a:r>
            <a:r>
              <a:rPr lang="en-GB" altLang="en-US" sz="1600" b="1" u="sng" dirty="0">
                <a:solidFill>
                  <a:schemeClr val="bg2"/>
                </a:solidFill>
              </a:rPr>
              <a:t>advantage</a:t>
            </a:r>
            <a:endParaRPr lang="en-GB" altLang="en-US" sz="1600" b="1" i="1" dirty="0">
              <a:solidFill>
                <a:schemeClr val="bg2"/>
              </a:solidFill>
            </a:endParaRP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448300" y="1965955"/>
            <a:ext cx="15621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chemeClr val="bg2"/>
                </a:solidFill>
              </a:rPr>
              <a:t>..Because they deliver </a:t>
            </a:r>
            <a:r>
              <a:rPr lang="en-GB" altLang="en-US" sz="1600" b="1" u="sng" dirty="0">
                <a:solidFill>
                  <a:schemeClr val="bg2"/>
                </a:solidFill>
              </a:rPr>
              <a:t>value</a:t>
            </a:r>
            <a:r>
              <a:rPr lang="en-GB" altLang="en-US" sz="1600" b="1" dirty="0">
                <a:solidFill>
                  <a:schemeClr val="bg2"/>
                </a:solidFill>
              </a:rPr>
              <a:t> </a:t>
            </a:r>
            <a:r>
              <a:rPr lang="en-GB" altLang="en-US" sz="1600" b="1" u="sng" dirty="0">
                <a:solidFill>
                  <a:schemeClr val="bg2"/>
                </a:solidFill>
              </a:rPr>
              <a:t>added</a:t>
            </a:r>
            <a:endParaRPr lang="en-GB" altLang="en-US" sz="1600" b="1" i="1" dirty="0">
              <a:solidFill>
                <a:schemeClr val="bg2"/>
              </a:solidFill>
            </a:endParaRPr>
          </a:p>
        </p:txBody>
      </p:sp>
      <p:sp>
        <p:nvSpPr>
          <p:cNvPr id="415757" name="Oval 13"/>
          <p:cNvSpPr>
            <a:spLocks noChangeArrowheads="1"/>
          </p:cNvSpPr>
          <p:nvPr/>
        </p:nvSpPr>
        <p:spPr bwMode="auto">
          <a:xfrm>
            <a:off x="7162800" y="2688384"/>
            <a:ext cx="1600200" cy="2193925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7239000" y="3233921"/>
            <a:ext cx="1524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GB" altLang="en-US" sz="1600" b="1" dirty="0"/>
              <a:t>4. How can we improve competitive advantage? </a:t>
            </a:r>
            <a:endParaRPr lang="en-GB" altLang="en-US" sz="1600" b="1" i="1" dirty="0"/>
          </a:p>
        </p:txBody>
      </p:sp>
      <p:sp>
        <p:nvSpPr>
          <p:cNvPr id="2" name="Oval 1"/>
          <p:cNvSpPr/>
          <p:nvPr/>
        </p:nvSpPr>
        <p:spPr>
          <a:xfrm>
            <a:off x="0" y="1196752"/>
            <a:ext cx="8892480" cy="5297760"/>
          </a:xfrm>
          <a:prstGeom prst="ellipse">
            <a:avLst/>
          </a:prstGeom>
          <a:noFill/>
          <a:ln w="53975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052" y="5241925"/>
            <a:ext cx="6072155" cy="830997"/>
          </a:xfrm>
          <a:prstGeom prst="rect">
            <a:avLst/>
          </a:prstGeom>
          <a:solidFill>
            <a:schemeClr val="accent2"/>
          </a:solidFill>
          <a:ln w="38100" cmpd="sng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5. What other company resources are also important?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5044846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2" name="Rectangle 4"/>
          <p:cNvSpPr>
            <a:spLocks noGrp="1" noChangeArrowheads="1"/>
          </p:cNvSpPr>
          <p:nvPr>
            <p:ph type="title"/>
          </p:nvPr>
        </p:nvSpPr>
        <p:spPr>
          <a:xfrm>
            <a:off x="683568" y="511840"/>
            <a:ext cx="7772400" cy="752946"/>
          </a:xfrm>
        </p:spPr>
        <p:txBody>
          <a:bodyPr anchor="b">
            <a:normAutofit/>
          </a:bodyPr>
          <a:lstStyle/>
          <a:p>
            <a:r>
              <a:rPr lang="en-GB" altLang="en-US" sz="2800" b="1" dirty="0" smtClean="0"/>
              <a:t>What other strategic resources are also important?</a:t>
            </a:r>
          </a:p>
        </p:txBody>
      </p:sp>
      <p:sp>
        <p:nvSpPr>
          <p:cNvPr id="3277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3976" y="1583168"/>
            <a:ext cx="8153400" cy="5231482"/>
          </a:xfrm>
          <a:noFill/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Strategic resource analysis needs to go beyond competitive advantage: other resources are also important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endParaRPr lang="en-GB" altLang="en-US" dirty="0" smtClean="0">
              <a:latin typeface="+mj-lt"/>
            </a:endParaRP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Financial resources: new strategies need to be funded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Operations (Production) resources: even in service industries, it is important to consider how resources are delivered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Marketing and sales to reach the customers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Human resources: the culture and style of the organisation are crucial to resource delivery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Other areas such as Distribution are also important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endParaRPr lang="en-GB" altLang="en-US" sz="2800" dirty="0" smtClean="0">
              <a:latin typeface="+mj-lt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dirty="0" smtClean="0">
                <a:latin typeface="+mj-lt"/>
              </a:rPr>
              <a:t>Many of the above areas are usually considered on other courses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endParaRPr lang="en-GB" altLang="en-US" dirty="0" smtClean="0">
              <a:latin typeface="+mj-lt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>
                <a:latin typeface="+mj-lt"/>
              </a:rPr>
              <a:t>But the culture and style of the organisation need to be analysed in the context of strategic resources</a:t>
            </a:r>
          </a:p>
        </p:txBody>
      </p:sp>
    </p:spTree>
    <p:extLst>
      <p:ext uri="{BB962C8B-B14F-4D97-AF65-F5344CB8AC3E}">
        <p14:creationId xmlns:p14="http://schemas.microsoft.com/office/powerpoint/2010/main" val="410003175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98048" y="116632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/>
              <a:t>Analysing</a:t>
            </a:r>
            <a:r>
              <a:rPr lang="en-GB" altLang="en-US" sz="2800" b="1" dirty="0" smtClean="0">
                <a:effectLst/>
              </a:rPr>
              <a:t> organisational culture and style - 1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2080" y="1735976"/>
            <a:ext cx="8229600" cy="438912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Organisational culture: “The way we do things around here…”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As you walk into the entrance of the organisation, you can immediately sense something of its culture…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Culture: Leadership and people, the ‘buzz’, the formality/informality, how people talk to each other, relate to each other and so on…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Leaders have a major influence in organisational culture over time but cultures only change slowly</a:t>
            </a:r>
          </a:p>
          <a:p>
            <a:pPr>
              <a:lnSpc>
                <a:spcPct val="90000"/>
              </a:lnSpc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273025421"/>
      </p:ext>
    </p:extLst>
  </p:cSld>
  <p:clrMapOvr>
    <a:masterClrMapping/>
  </p:clrMapOvr>
  <p:transition xmlns:p14="http://schemas.microsoft.com/office/powerpoint/2010/main" spd="slow"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>
          <a:xfrm>
            <a:off x="702648" y="729760"/>
            <a:ext cx="83058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/>
              <a:t>Analysing</a:t>
            </a:r>
            <a:r>
              <a:rPr lang="en-GB" altLang="en-US" sz="2800" b="1" dirty="0" smtClean="0">
                <a:effectLst/>
              </a:rPr>
              <a:t> organisational culture and style - 2</a:t>
            </a:r>
          </a:p>
        </p:txBody>
      </p:sp>
      <p:sp>
        <p:nvSpPr>
          <p:cNvPr id="6922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93768" y="1519952"/>
            <a:ext cx="8686800" cy="480060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Leaders are concerned with shaping the culture of their organisations over time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Leaders should distinguish between the culture of their organisations and national cultures: national cultures may influence their organisations but they are </a:t>
            </a:r>
            <a:r>
              <a:rPr lang="en-GB" altLang="en-US" sz="2400" i="1" dirty="0" smtClean="0"/>
              <a:t>not</a:t>
            </a:r>
            <a:r>
              <a:rPr lang="en-GB" altLang="en-US" sz="2400" dirty="0" smtClean="0"/>
              <a:t> the main influence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Leaders can analyse their organisation’s culture through five main elements: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History and ownership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Size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Technology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Leadership and mission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Cultural web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Types of organisational cultural style</a:t>
            </a:r>
          </a:p>
        </p:txBody>
      </p:sp>
    </p:spTree>
    <p:extLst>
      <p:ext uri="{BB962C8B-B14F-4D97-AF65-F5344CB8AC3E}">
        <p14:creationId xmlns:p14="http://schemas.microsoft.com/office/powerpoint/2010/main" val="2483857676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9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922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922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922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922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6922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6922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922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22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922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2229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26518"/>
            <a:ext cx="7772400" cy="9334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b="1" dirty="0" smtClean="0"/>
              <a:t>Analysing</a:t>
            </a:r>
            <a:r>
              <a:rPr lang="en-GB" altLang="en-US" sz="2800" b="1" dirty="0" smtClean="0">
                <a:effectLst/>
              </a:rPr>
              <a:t> organisational culture and style - 3</a:t>
            </a: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2514600" y="1423318"/>
            <a:ext cx="3200400" cy="673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2514600" y="2566318"/>
            <a:ext cx="3276600" cy="7493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2514600" y="3861718"/>
            <a:ext cx="3200400" cy="8255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2514600" y="5074568"/>
            <a:ext cx="3276600" cy="8255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4191000" y="2102768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>
            <a:outerShdw dist="107763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>
            <a:off x="4191000" y="3321968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>
            <a:outerShdw dist="107763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4114800" y="4693568"/>
            <a:ext cx="0" cy="381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>
            <a:outerShdw dist="107763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3201988" y="1569368"/>
            <a:ext cx="1978025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chemeClr val="bg2"/>
                </a:solidFill>
              </a:rPr>
              <a:t>Environment</a:t>
            </a:r>
          </a:p>
        </p:txBody>
      </p:sp>
      <p:sp>
        <p:nvSpPr>
          <p:cNvPr id="17421" name="Rectangle 13"/>
          <p:cNvSpPr>
            <a:spLocks noChangeArrowheads="1"/>
          </p:cNvSpPr>
          <p:nvPr/>
        </p:nvSpPr>
        <p:spPr bwMode="auto">
          <a:xfrm>
            <a:off x="2667000" y="2559968"/>
            <a:ext cx="29718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chemeClr val="bg2"/>
                </a:solidFill>
              </a:rPr>
              <a:t>Cultural factors specific to organisation</a:t>
            </a:r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2438400" y="3931568"/>
            <a:ext cx="33528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chemeClr val="bg2"/>
                </a:solidFill>
              </a:rPr>
              <a:t>Identification of cultural style of the organisation</a:t>
            </a:r>
          </a:p>
        </p:txBody>
      </p:sp>
      <p:sp>
        <p:nvSpPr>
          <p:cNvPr id="17423" name="Rectangle 15"/>
          <p:cNvSpPr>
            <a:spLocks noChangeArrowheads="1"/>
          </p:cNvSpPr>
          <p:nvPr/>
        </p:nvSpPr>
        <p:spPr bwMode="auto">
          <a:xfrm>
            <a:off x="2744788" y="5150768"/>
            <a:ext cx="28162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chemeClr val="bg2"/>
                </a:solidFill>
              </a:rPr>
              <a:t>Analysis of the strategic implications</a:t>
            </a:r>
          </a:p>
        </p:txBody>
      </p:sp>
      <p:sp>
        <p:nvSpPr>
          <p:cNvPr id="17424" name="Rectangle 16"/>
          <p:cNvSpPr>
            <a:spLocks noChangeArrowheads="1"/>
          </p:cNvSpPr>
          <p:nvPr/>
        </p:nvSpPr>
        <p:spPr bwMode="auto">
          <a:xfrm>
            <a:off x="0" y="6093296"/>
            <a:ext cx="43402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 dirty="0"/>
              <a:t>See</a:t>
            </a:r>
            <a:r>
              <a:rPr lang="en-GB" altLang="en-US" sz="1800" dirty="0"/>
              <a:t>: Lynch Ch 16</a:t>
            </a:r>
          </a:p>
        </p:txBody>
      </p:sp>
      <p:sp>
        <p:nvSpPr>
          <p:cNvPr id="17425" name="Rectangle 17"/>
          <p:cNvSpPr>
            <a:spLocks noChangeArrowheads="1"/>
          </p:cNvSpPr>
          <p:nvPr/>
        </p:nvSpPr>
        <p:spPr bwMode="auto">
          <a:xfrm>
            <a:off x="5943600" y="1340768"/>
            <a:ext cx="2909888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People, corporate cultures, labour policies, international issues.</a:t>
            </a:r>
          </a:p>
        </p:txBody>
      </p:sp>
      <p:sp>
        <p:nvSpPr>
          <p:cNvPr id="17426" name="Rectangle 18"/>
          <p:cNvSpPr>
            <a:spLocks noChangeArrowheads="1"/>
          </p:cNvSpPr>
          <p:nvPr/>
        </p:nvSpPr>
        <p:spPr bwMode="auto">
          <a:xfrm>
            <a:off x="5943600" y="2407568"/>
            <a:ext cx="2971800" cy="130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History? Size?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Products and technology?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Leadership?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Business context?</a:t>
            </a:r>
          </a:p>
        </p:txBody>
      </p:sp>
      <p:sp>
        <p:nvSpPr>
          <p:cNvPr id="17427" name="Rectangle 19"/>
          <p:cNvSpPr>
            <a:spLocks noChangeArrowheads="1"/>
          </p:cNvSpPr>
          <p:nvPr/>
        </p:nvSpPr>
        <p:spPr bwMode="auto">
          <a:xfrm>
            <a:off x="5943600" y="3931568"/>
            <a:ext cx="1836738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Power? Role?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Task? Personal?</a:t>
            </a:r>
          </a:p>
        </p:txBody>
      </p:sp>
      <p:sp>
        <p:nvSpPr>
          <p:cNvPr id="17428" name="Rectangle 20"/>
          <p:cNvSpPr>
            <a:spLocks noChangeArrowheads="1"/>
          </p:cNvSpPr>
          <p:nvPr/>
        </p:nvSpPr>
        <p:spPr bwMode="auto">
          <a:xfrm>
            <a:off x="5943600" y="4998368"/>
            <a:ext cx="3200400" cy="130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Prescriptive or emergent?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Competitive advantage?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Able to undertake strategic change?</a:t>
            </a:r>
          </a:p>
        </p:txBody>
      </p:sp>
    </p:spTree>
    <p:extLst>
      <p:ext uri="{BB962C8B-B14F-4D97-AF65-F5344CB8AC3E}">
        <p14:creationId xmlns:p14="http://schemas.microsoft.com/office/powerpoint/2010/main" val="1295256160"/>
      </p:ext>
    </p:extLst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727864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/>
              <a:t>Analysing</a:t>
            </a:r>
            <a:r>
              <a:rPr lang="en-GB" altLang="en-US" sz="2800" b="1" dirty="0" smtClean="0">
                <a:effectLst/>
              </a:rPr>
              <a:t> organisational culture and style - 4</a:t>
            </a:r>
          </a:p>
        </p:txBody>
      </p:sp>
      <p:sp>
        <p:nvSpPr>
          <p:cNvPr id="18437" name="Oval 5"/>
          <p:cNvSpPr>
            <a:spLocks noChangeArrowheads="1"/>
          </p:cNvSpPr>
          <p:nvPr/>
        </p:nvSpPr>
        <p:spPr bwMode="auto">
          <a:xfrm>
            <a:off x="3429000" y="1375936"/>
            <a:ext cx="2209800" cy="1981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8438" name="Oval 6"/>
          <p:cNvSpPr>
            <a:spLocks noChangeArrowheads="1"/>
          </p:cNvSpPr>
          <p:nvPr/>
        </p:nvSpPr>
        <p:spPr bwMode="auto">
          <a:xfrm>
            <a:off x="5562600" y="1833136"/>
            <a:ext cx="2209800" cy="1981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8439" name="Oval 7"/>
          <p:cNvSpPr>
            <a:spLocks noChangeArrowheads="1"/>
          </p:cNvSpPr>
          <p:nvPr/>
        </p:nvSpPr>
        <p:spPr bwMode="auto">
          <a:xfrm>
            <a:off x="1371600" y="1985536"/>
            <a:ext cx="2209800" cy="1981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8440" name="Oval 8"/>
          <p:cNvSpPr>
            <a:spLocks noChangeArrowheads="1"/>
          </p:cNvSpPr>
          <p:nvPr/>
        </p:nvSpPr>
        <p:spPr bwMode="auto">
          <a:xfrm>
            <a:off x="5867400" y="3814336"/>
            <a:ext cx="2362200" cy="21336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8441" name="Oval 9"/>
          <p:cNvSpPr>
            <a:spLocks noChangeArrowheads="1"/>
          </p:cNvSpPr>
          <p:nvPr/>
        </p:nvSpPr>
        <p:spPr bwMode="auto">
          <a:xfrm>
            <a:off x="3581400" y="4347736"/>
            <a:ext cx="2362200" cy="20574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8442" name="Oval 10"/>
          <p:cNvSpPr>
            <a:spLocks noChangeArrowheads="1"/>
          </p:cNvSpPr>
          <p:nvPr/>
        </p:nvSpPr>
        <p:spPr bwMode="auto">
          <a:xfrm>
            <a:off x="1371600" y="4042936"/>
            <a:ext cx="2209800" cy="1981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bg2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1600200" y="2137936"/>
            <a:ext cx="1827213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i="1" dirty="0">
                <a:solidFill>
                  <a:schemeClr val="bg2"/>
                </a:solidFill>
              </a:rPr>
              <a:t>Stories</a:t>
            </a:r>
            <a:r>
              <a:rPr lang="en-GB" altLang="en-US" sz="2400" b="1" dirty="0">
                <a:solidFill>
                  <a:schemeClr val="bg2"/>
                </a:solidFill>
              </a:rPr>
              <a:t>: what do people talk about?</a:t>
            </a:r>
          </a:p>
        </p:txBody>
      </p:sp>
      <p:sp>
        <p:nvSpPr>
          <p:cNvPr id="18444" name="Rectangle 12"/>
          <p:cNvSpPr>
            <a:spLocks noChangeArrowheads="1"/>
          </p:cNvSpPr>
          <p:nvPr/>
        </p:nvSpPr>
        <p:spPr bwMode="auto">
          <a:xfrm>
            <a:off x="3886200" y="1528336"/>
            <a:ext cx="1598613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i="1" dirty="0">
                <a:solidFill>
                  <a:schemeClr val="bg2"/>
                </a:solidFill>
              </a:rPr>
              <a:t>Symbols</a:t>
            </a:r>
            <a:r>
              <a:rPr lang="en-GB" altLang="en-US" sz="2400" b="1" dirty="0">
                <a:solidFill>
                  <a:schemeClr val="bg2"/>
                </a:solidFill>
              </a:rPr>
              <a:t>: what are the signs of office?</a:t>
            </a: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5562600" y="1909336"/>
            <a:ext cx="2209800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i="1" dirty="0">
                <a:solidFill>
                  <a:schemeClr val="bg2"/>
                </a:solidFill>
              </a:rPr>
              <a:t>Power structures</a:t>
            </a:r>
            <a:r>
              <a:rPr lang="en-GB" altLang="en-US" sz="2400" b="1" dirty="0">
                <a:solidFill>
                  <a:schemeClr val="bg2"/>
                </a:solidFill>
              </a:rPr>
              <a:t>: who makes the decisions</a:t>
            </a:r>
            <a:r>
              <a:rPr lang="en-GB" altLang="en-US" sz="2400" b="1" dirty="0" smtClean="0">
                <a:solidFill>
                  <a:schemeClr val="bg2"/>
                </a:solidFill>
              </a:rPr>
              <a:t>?</a:t>
            </a:r>
            <a:r>
              <a:rPr lang="en-GB" altLang="en-US" sz="2400" dirty="0" smtClean="0">
                <a:solidFill>
                  <a:schemeClr val="bg2"/>
                </a:solidFill>
              </a:rPr>
              <a:t> </a:t>
            </a:r>
            <a:endParaRPr lang="en-GB" altLang="en-US" sz="2400" dirty="0">
              <a:solidFill>
                <a:schemeClr val="bg2"/>
              </a:solidFill>
            </a:endParaRPr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5867400" y="4195336"/>
            <a:ext cx="2362200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i="1" dirty="0">
                <a:solidFill>
                  <a:schemeClr val="bg2"/>
                </a:solidFill>
              </a:rPr>
              <a:t>Organisational structure</a:t>
            </a:r>
            <a:r>
              <a:rPr lang="en-GB" altLang="en-US" sz="2400" b="1" dirty="0">
                <a:solidFill>
                  <a:schemeClr val="bg2"/>
                </a:solidFill>
              </a:rPr>
              <a:t>: who reports to whom?</a:t>
            </a:r>
          </a:p>
        </p:txBody>
      </p:sp>
      <p:sp>
        <p:nvSpPr>
          <p:cNvPr id="18447" name="Rectangle 15"/>
          <p:cNvSpPr>
            <a:spLocks noChangeArrowheads="1"/>
          </p:cNvSpPr>
          <p:nvPr/>
        </p:nvSpPr>
        <p:spPr bwMode="auto">
          <a:xfrm>
            <a:off x="3657600" y="4347736"/>
            <a:ext cx="220980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i="1" dirty="0">
                <a:solidFill>
                  <a:schemeClr val="bg2"/>
                </a:solidFill>
              </a:rPr>
              <a:t>Control systems</a:t>
            </a:r>
            <a:r>
              <a:rPr lang="en-GB" altLang="en-US" sz="2400" b="1" dirty="0">
                <a:solidFill>
                  <a:schemeClr val="bg2"/>
                </a:solidFill>
              </a:rPr>
              <a:t>: bureaucratic? Performance oriented?</a:t>
            </a: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1524000" y="4271536"/>
            <a:ext cx="1905000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i="1" dirty="0">
                <a:solidFill>
                  <a:schemeClr val="bg2"/>
                </a:solidFill>
              </a:rPr>
              <a:t>Routines and Rituals</a:t>
            </a:r>
            <a:r>
              <a:rPr lang="en-GB" altLang="en-US" sz="2400" b="1" dirty="0">
                <a:solidFill>
                  <a:schemeClr val="bg2"/>
                </a:solidFill>
              </a:rPr>
              <a:t>: how are things done?</a:t>
            </a:r>
          </a:p>
        </p:txBody>
      </p:sp>
      <p:sp>
        <p:nvSpPr>
          <p:cNvPr id="18449" name="Rectangle 17"/>
          <p:cNvSpPr>
            <a:spLocks noChangeArrowheads="1"/>
          </p:cNvSpPr>
          <p:nvPr/>
        </p:nvSpPr>
        <p:spPr bwMode="auto">
          <a:xfrm>
            <a:off x="304800" y="1452136"/>
            <a:ext cx="1520825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 smtClean="0">
                <a:latin typeface="Arial" charset="0"/>
              </a:rPr>
              <a:t>‘The Cultural Web’</a:t>
            </a:r>
            <a:endParaRPr lang="en-GB" altLang="en-US" sz="2400" b="1" dirty="0">
              <a:latin typeface="Arial" charset="0"/>
            </a:endParaRPr>
          </a:p>
        </p:txBody>
      </p:sp>
      <p:sp>
        <p:nvSpPr>
          <p:cNvPr id="18450" name="Rectangle 18"/>
          <p:cNvSpPr>
            <a:spLocks noChangeArrowheads="1"/>
          </p:cNvSpPr>
          <p:nvPr/>
        </p:nvSpPr>
        <p:spPr bwMode="auto">
          <a:xfrm>
            <a:off x="3582988" y="3587324"/>
            <a:ext cx="1978025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algn="l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tx1"/>
              </a:buClr>
              <a:buSzPct val="100000"/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Char char="•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dirty="0"/>
              <a:t>The paradigm</a:t>
            </a:r>
          </a:p>
        </p:txBody>
      </p:sp>
    </p:spTree>
    <p:extLst>
      <p:ext uri="{BB962C8B-B14F-4D97-AF65-F5344CB8AC3E}">
        <p14:creationId xmlns:p14="http://schemas.microsoft.com/office/powerpoint/2010/main" val="1697198314"/>
      </p:ext>
    </p:extLst>
  </p:cSld>
  <p:clrMapOvr>
    <a:masterClrMapping/>
  </p:clrMapOvr>
  <p:transition xmlns:p14="http://schemas.microsoft.com/office/powerpoint/2010/main" spd="slow">
    <p:dissolv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09800"/>
            <a:ext cx="7772400" cy="1066800"/>
          </a:xfrm>
        </p:spPr>
        <p:txBody>
          <a:bodyPr>
            <a:noAutofit/>
          </a:bodyPr>
          <a:lstStyle/>
          <a:p>
            <a:r>
              <a:rPr lang="en-GB" altLang="en-US" sz="3600" b="1" dirty="0" smtClean="0"/>
              <a:t>How do we analyse an organisation’s strategic resources and capabilities?</a:t>
            </a:r>
            <a:endParaRPr lang="en-GB" altLang="en-US" sz="3600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962400"/>
            <a:ext cx="7010400" cy="914400"/>
          </a:xfrm>
          <a:noFill/>
        </p:spPr>
        <p:txBody>
          <a:bodyPr/>
          <a:lstStyle/>
          <a:p>
            <a:pPr marL="342900" indent="-342900"/>
            <a:r>
              <a:rPr lang="en-GB" altLang="en-US" b="1" i="1" dirty="0" smtClean="0">
                <a:solidFill>
                  <a:schemeClr val="accent1"/>
                </a:solidFill>
                <a:latin typeface="Arial" charset="0"/>
              </a:rPr>
              <a:t>Some additional overheads</a:t>
            </a:r>
          </a:p>
        </p:txBody>
      </p:sp>
    </p:spTree>
    <p:extLst>
      <p:ext uri="{BB962C8B-B14F-4D97-AF65-F5344CB8AC3E}">
        <p14:creationId xmlns:p14="http://schemas.microsoft.com/office/powerpoint/2010/main" val="371302465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77008" y="549016"/>
            <a:ext cx="77724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Identify the resources capabilities of the organisation - 1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8440" y="1784176"/>
            <a:ext cx="7772400" cy="50292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Profit maximising, industry-based theories: SCA and value added derive from an analysis of the </a:t>
            </a:r>
            <a:r>
              <a:rPr lang="en-GB" altLang="en-US" sz="2400" i="1" dirty="0" smtClean="0"/>
              <a:t>industry</a:t>
            </a:r>
            <a:endParaRPr lang="en-GB" altLang="en-US" sz="2400" dirty="0" smtClean="0"/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Market structure</a:t>
            </a:r>
            <a:r>
              <a:rPr lang="en-GB" altLang="en-US" sz="2400" dirty="0" smtClean="0"/>
              <a:t> – the number of firms and the degree of rivalry – forms the basis of competitive development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Market conduct</a:t>
            </a:r>
            <a:r>
              <a:rPr lang="en-GB" altLang="en-US" sz="2400" dirty="0" smtClean="0"/>
              <a:t> – how firms behave towards each other - will then influence strategy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>
                <a:solidFill>
                  <a:schemeClr val="tx2"/>
                </a:solidFill>
              </a:rPr>
              <a:t>Market performance</a:t>
            </a:r>
            <a:r>
              <a:rPr lang="en-GB" altLang="en-US" sz="2400" dirty="0" smtClean="0"/>
              <a:t> – the strategies chosen in the context of the above two factors – then represents the development of strategy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Represented by Prof Michael Porter: </a:t>
            </a:r>
            <a:r>
              <a:rPr lang="en-GB" altLang="en-US" sz="2400" i="1" dirty="0" smtClean="0"/>
              <a:t>Five-Forces Analysis</a:t>
            </a:r>
            <a:r>
              <a:rPr lang="en-GB" altLang="en-US" sz="2400" dirty="0" smtClean="0"/>
              <a:t> and </a:t>
            </a:r>
            <a:r>
              <a:rPr lang="en-GB" altLang="en-US" sz="2400" i="1" dirty="0" smtClean="0"/>
              <a:t>Generic Strategies </a:t>
            </a:r>
            <a:r>
              <a:rPr lang="en-GB" altLang="en-US" sz="2400" dirty="0" smtClean="0"/>
              <a:t>analysis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>
                <a:solidFill>
                  <a:schemeClr val="tx2"/>
                </a:solidFill>
              </a:rPr>
              <a:t>But such theories do not explain why two companies </a:t>
            </a:r>
            <a:r>
              <a:rPr lang="en-GB" altLang="en-US" sz="2400" u="sng" dirty="0" smtClean="0">
                <a:solidFill>
                  <a:schemeClr val="tx2"/>
                </a:solidFill>
              </a:rPr>
              <a:t>in the same industry</a:t>
            </a:r>
            <a:r>
              <a:rPr lang="en-GB" altLang="en-US" sz="2400" dirty="0" smtClean="0">
                <a:solidFill>
                  <a:schemeClr val="tx2"/>
                </a:solidFill>
              </a:rPr>
              <a:t> achieve widely differing results</a:t>
            </a:r>
          </a:p>
        </p:txBody>
      </p:sp>
    </p:spTree>
    <p:extLst>
      <p:ext uri="{BB962C8B-B14F-4D97-AF65-F5344CB8AC3E}">
        <p14:creationId xmlns:p14="http://schemas.microsoft.com/office/powerpoint/2010/main" val="412596064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79240" y="549016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Identify the resources and capabilities of the organisation - 2</a:t>
            </a:r>
          </a:p>
        </p:txBody>
      </p:sp>
      <p:sp>
        <p:nvSpPr>
          <p:cNvPr id="3686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598440" y="1809571"/>
            <a:ext cx="7772400" cy="4606925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Resource-based view (RBV) of strategy development represents revised view of strategy development.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dirty="0" smtClean="0"/>
              <a:t>Focuses on the </a:t>
            </a:r>
            <a:r>
              <a:rPr lang="en-GB" altLang="en-US" sz="2400" i="1" dirty="0" smtClean="0">
                <a:solidFill>
                  <a:schemeClr val="tx2"/>
                </a:solidFill>
              </a:rPr>
              <a:t>individual</a:t>
            </a:r>
            <a:r>
              <a:rPr lang="en-GB" altLang="en-US" sz="2400" dirty="0" smtClean="0"/>
              <a:t> </a:t>
            </a:r>
            <a:r>
              <a:rPr lang="en-GB" altLang="en-US" sz="2400" dirty="0" smtClean="0">
                <a:solidFill>
                  <a:schemeClr val="tx2"/>
                </a:solidFill>
              </a:rPr>
              <a:t>resources</a:t>
            </a:r>
            <a:r>
              <a:rPr lang="en-GB" altLang="en-US" sz="2400" dirty="0" smtClean="0"/>
              <a:t> of the organisation, rather than strategies common to all companies in an industry.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/>
              <a:t>Basic argument</a:t>
            </a:r>
            <a:r>
              <a:rPr lang="en-GB" altLang="en-US" sz="2400" dirty="0" smtClean="0"/>
              <a:t>: important to understand the competitive forces in an industry, but organisations should seek their </a:t>
            </a:r>
            <a:r>
              <a:rPr lang="en-GB" altLang="en-US" sz="2400" i="1" dirty="0" smtClean="0"/>
              <a:t>individual</a:t>
            </a:r>
            <a:r>
              <a:rPr lang="en-GB" altLang="en-US" sz="2400" dirty="0" smtClean="0"/>
              <a:t> solutions within this context.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i="1" dirty="0" smtClean="0"/>
              <a:t>Competitive advantage</a:t>
            </a:r>
            <a:r>
              <a:rPr lang="en-GB" altLang="en-US" sz="2400" dirty="0" smtClean="0"/>
              <a:t>: derives from the exploitation of the relevant resources of the </a:t>
            </a:r>
            <a:r>
              <a:rPr lang="en-GB" altLang="en-US" sz="2400" i="1" dirty="0" smtClean="0"/>
              <a:t>individual</a:t>
            </a:r>
            <a:r>
              <a:rPr lang="en-GB" altLang="en-US" sz="2400" dirty="0" smtClean="0"/>
              <a:t> organisation when compared to others in the industry.</a:t>
            </a:r>
          </a:p>
          <a:p>
            <a:pPr>
              <a:lnSpc>
                <a:spcPct val="90000"/>
              </a:lnSpc>
              <a:buClr>
                <a:schemeClr val="tx2"/>
              </a:buClr>
            </a:pPr>
            <a:r>
              <a:rPr lang="en-GB" altLang="en-US" sz="2400" b="1" dirty="0" smtClean="0"/>
              <a:t>Key point</a:t>
            </a:r>
            <a:r>
              <a:rPr lang="en-GB" altLang="en-US" sz="2400" dirty="0" smtClean="0"/>
              <a:t>: RBV represents newer insight</a:t>
            </a:r>
          </a:p>
        </p:txBody>
      </p:sp>
      <p:sp>
        <p:nvSpPr>
          <p:cNvPr id="36868" name="Rectangle 1028"/>
          <p:cNvSpPr>
            <a:spLocks noChangeArrowheads="1"/>
          </p:cNvSpPr>
          <p:nvPr/>
        </p:nvSpPr>
        <p:spPr bwMode="auto">
          <a:xfrm>
            <a:off x="5791200" y="6121344"/>
            <a:ext cx="314007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/>
            <a:r>
              <a:rPr lang="en-GB" altLang="en-US" sz="1800" dirty="0">
                <a:latin typeface="Arial" charset="0"/>
              </a:rPr>
              <a:t>See Lynch Ch. 4, Section </a:t>
            </a:r>
            <a:r>
              <a:rPr lang="en-GB" altLang="en-US" sz="1800" dirty="0" smtClean="0">
                <a:latin typeface="Arial" charset="0"/>
              </a:rPr>
              <a:t>4.5</a:t>
            </a:r>
            <a:endParaRPr lang="en-GB" alt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731186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6632"/>
            <a:ext cx="7772400" cy="1143000"/>
          </a:xfrm>
        </p:spPr>
        <p:txBody>
          <a:bodyPr/>
          <a:lstStyle/>
          <a:p>
            <a:r>
              <a:rPr lang="en-GB" altLang="en-US" sz="2800" b="1" dirty="0" smtClean="0">
                <a:effectLst/>
              </a:rPr>
              <a:t>Resources/Capabilities Analysis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8245" y="1717797"/>
            <a:ext cx="7772400" cy="4114800"/>
          </a:xfrm>
        </p:spPr>
        <p:txBody>
          <a:bodyPr/>
          <a:lstStyle/>
          <a:p>
            <a:pPr>
              <a:buClr>
                <a:schemeClr val="tx2"/>
              </a:buClr>
            </a:pPr>
            <a:r>
              <a:rPr lang="en-GB" altLang="en-US" dirty="0" smtClean="0"/>
              <a:t>Organisations are bundles of resources</a:t>
            </a:r>
          </a:p>
          <a:p>
            <a:pPr lvl="1">
              <a:buClr>
                <a:schemeClr val="tx2"/>
              </a:buClr>
            </a:pPr>
            <a:r>
              <a:rPr lang="en-GB" altLang="en-US" dirty="0" smtClean="0"/>
              <a:t>They differ with respect to the resources/capabilities they possess</a:t>
            </a:r>
          </a:p>
          <a:p>
            <a:pPr lvl="1"/>
            <a:r>
              <a:rPr lang="en-GB" altLang="en-US" dirty="0" smtClean="0"/>
              <a:t>These differences persist due to the ‘stickiness’ of resources/capabilities</a:t>
            </a:r>
          </a:p>
          <a:p>
            <a:pPr lvl="1"/>
            <a:r>
              <a:rPr lang="en-GB" altLang="en-US" dirty="0" smtClean="0"/>
              <a:t>These differences lead to differences in performance</a:t>
            </a:r>
          </a:p>
        </p:txBody>
      </p:sp>
    </p:spTree>
    <p:extLst>
      <p:ext uri="{BB962C8B-B14F-4D97-AF65-F5344CB8AC3E}">
        <p14:creationId xmlns:p14="http://schemas.microsoft.com/office/powerpoint/2010/main" val="288171505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17776"/>
            <a:ext cx="7772400" cy="533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Sustainable competitive advantage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3976" y="1515808"/>
            <a:ext cx="7772400" cy="518160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Advantages over competitors that cannot easily be imitated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Sustainable over time by being deeply embedded in the organisation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Sources include: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Differentiation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Low costs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Niche marketing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High performance technology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Superior quality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Superior service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Vertical integration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Synergy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Culture, leadership and style of organisation</a:t>
            </a:r>
          </a:p>
        </p:txBody>
      </p:sp>
    </p:spTree>
    <p:extLst>
      <p:ext uri="{BB962C8B-B14F-4D97-AF65-F5344CB8AC3E}">
        <p14:creationId xmlns:p14="http://schemas.microsoft.com/office/powerpoint/2010/main" val="4066174152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50368"/>
            <a:ext cx="7772400" cy="609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Intensity of competition in an industry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3976" y="1744888"/>
            <a:ext cx="8137525" cy="4114800"/>
          </a:xfrm>
          <a:noFill/>
        </p:spPr>
        <p:txBody>
          <a:bodyPr/>
          <a:lstStyle/>
          <a:p>
            <a:pPr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Measured by: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Degree of concentration of companies in the industry</a:t>
            </a:r>
          </a:p>
          <a:p>
            <a:pPr>
              <a:buClr>
                <a:schemeClr val="tx2"/>
              </a:buClr>
            </a:pPr>
            <a:r>
              <a:rPr lang="en-GB" altLang="en-US" sz="2400" dirty="0" smtClean="0"/>
              <a:t>Range of aggressive strategies of competitors in the market place</a:t>
            </a:r>
          </a:p>
          <a:p>
            <a:pPr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Degree of concentration often summarised in the </a:t>
            </a:r>
            <a:r>
              <a:rPr lang="en-GB" altLang="en-US" sz="2400" i="1" dirty="0" smtClean="0"/>
              <a:t>concentration ratio</a:t>
            </a:r>
            <a:r>
              <a:rPr lang="en-GB" altLang="en-US" sz="2400" dirty="0" smtClean="0"/>
              <a:t>: </a:t>
            </a:r>
          </a:p>
          <a:p>
            <a:pPr>
              <a:buClr>
                <a:schemeClr val="tx2"/>
              </a:buClr>
              <a:buFont typeface="Wingdings" pitchFamily="2" charset="2"/>
              <a:buNone/>
            </a:pPr>
            <a:r>
              <a:rPr lang="en-GB" altLang="en-US" sz="2400" dirty="0" smtClean="0"/>
              <a:t>“The percentage of industry value added or turnover controlled by the largest four, five or eight firms in an industry: C4, C5 or C8 respectively”</a:t>
            </a:r>
          </a:p>
        </p:txBody>
      </p:sp>
    </p:spTree>
    <p:extLst>
      <p:ext uri="{BB962C8B-B14F-4D97-AF65-F5344CB8AC3E}">
        <p14:creationId xmlns:p14="http://schemas.microsoft.com/office/powerpoint/2010/main" val="275864779"/>
      </p:ext>
    </p:extLst>
  </p:cSld>
  <p:clrMapOvr>
    <a:masterClrMapping/>
  </p:clrMapOvr>
  <p:transition xmlns:p14="http://schemas.microsoft.com/office/powerpoint/2010/main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2"/>
  <p:tag name="MMPROD_UIDATA" val="&lt;database version=&quot;6.0&quot;&gt;&lt;object type=&quot;1&quot; unique_id=&quot;10001&quot;&gt;&lt;object type=&quot;8&quot; unique_id=&quot;488121&quot;&gt;&lt;/object&gt;&lt;object type=&quot;2&quot; unique_id=&quot;488122&quot;&gt;&lt;object type=&quot;3&quot; unique_id=&quot;488124&quot;&gt;&lt;property id=&quot;20148&quot; value=&quot;5&quot;/&gt;&lt;property id=&quot;20300&quot; value=&quot;Slide 3 - &amp;quot;Analysing an organisation’s resources and capabilities&amp;quot;&quot;/&gt;&lt;property id=&quot;20307&quot; value=&quot;258&quot;/&gt;&lt;/object&gt;&lt;object type=&quot;3&quot; unique_id=&quot;488125&quot;&gt;&lt;property id=&quot;20148&quot; value=&quot;5&quot;/&gt;&lt;property id=&quot;20300&quot; value=&quot;Slide 4&quot;/&gt;&lt;property id=&quot;20307&quot; value=&quot;295&quot;/&gt;&lt;/object&gt;&lt;object type=&quot;3&quot; unique_id=&quot;488126&quot;&gt;&lt;property id=&quot;20148&quot; value=&quot;5&quot;/&gt;&lt;property id=&quot;20300&quot; value=&quot;Slide 5 - &amp;quot;Why are strategic resources and capabilities important? - 1&amp;quot;&quot;/&gt;&lt;property id=&quot;20307&quot; value=&quot;259&quot;/&gt;&lt;/object&gt;&lt;object type=&quot;3&quot; unique_id=&quot;488127&quot;&gt;&lt;property id=&quot;20148&quot; value=&quot;5&quot;/&gt;&lt;property id=&quot;20300&quot; value=&quot;Slide 6 - &amp;quot;Why are strategic resources and capabilities important? - 2&amp;quot;&quot;/&gt;&lt;property id=&quot;20307&quot; value=&quot;260&quot;/&gt;&lt;/object&gt;&lt;object type=&quot;3&quot; unique_id=&quot;488128&quot;&gt;&lt;property id=&quot;20148&quot; value=&quot;5&quot;/&gt;&lt;property id=&quot;20300&quot; value=&quot;Slide 7&quot;/&gt;&lt;property id=&quot;20307&quot; value=&quot;261&quot;/&gt;&lt;/object&gt;&lt;object type=&quot;3&quot; unique_id=&quot;488129&quot;&gt;&lt;property id=&quot;20148&quot; value=&quot;5&quot;/&gt;&lt;property id=&quot;20300&quot; value=&quot;Slide 8 - &amp;quot;Why are strategic resources and capabilities important? - 4&amp;quot;&quot;/&gt;&lt;property id=&quot;20307&quot; value=&quot;262&quot;/&gt;&lt;/object&gt;&lt;object type=&quot;3&quot; unique_id=&quot;488130&quot;&gt;&lt;property id=&quot;20148&quot; value=&quot;5&quot;/&gt;&lt;property id=&quot;20300&quot; value=&quot;Slide 9 - &amp;quot;Why are strategic resources and capabilities important? - 5 &amp;quot;&quot;/&gt;&lt;property id=&quot;20307&quot; value=&quot;263&quot;/&gt;&lt;/object&gt;&lt;object type=&quot;3&quot; unique_id=&quot;488131&quot;&gt;&lt;property id=&quot;20148&quot; value=&quot;5&quot;/&gt;&lt;property id=&quot;20300&quot; value=&quot;Slide 10 - &amp;quot;Why are strategic resources and capabilities important? - 6 &amp;quot;&quot;/&gt;&lt;property id=&quot;20307&quot; value=&quot;264&quot;/&gt;&lt;/object&gt;&lt;object type=&quot;3&quot; unique_id=&quot;488132&quot;&gt;&lt;property id=&quot;20148&quot; value=&quot;5&quot;/&gt;&lt;property id=&quot;20300&quot; value=&quot;Slide 11 - &amp;quot;Identifying and developing the resources that deliver SCA and value added &amp;quot;&quot;/&gt;&lt;property id=&quot;20307&quot; value=&quot;265&quot;/&gt;&lt;/object&gt;&lt;object type=&quot;3&quot; unique_id=&quot;488133&quot;&gt;&lt;property id=&quot;20148&quot; value=&quot;5&quot;/&gt;&lt;property id=&quot;20300&quot; value=&quot;Slide 12 - &amp;quot;How can we identify value added? - 1&amp;quot;&quot;/&gt;&lt;property id=&quot;20307&quot; value=&quot;266&quot;/&gt;&lt;/object&gt;&lt;object type=&quot;3&quot; unique_id=&quot;488134&quot;&gt;&lt;property id=&quot;20148&quot; value=&quot;5&quot;/&gt;&lt;property id=&quot;20300&quot; value=&quot;Slide 13 - &amp;quot;How can we identify value added? - 2&amp;quot;&quot;/&gt;&lt;property id=&quot;20307&quot; value=&quot;267&quot;/&gt;&lt;/object&gt;&lt;object type=&quot;3&quot; unique_id=&quot;488135&quot;&gt;&lt;property id=&quot;20148&quot; value=&quot;5&quot;/&gt;&lt;property id=&quot;20300&quot; value=&quot;Slide 14 - &amp;quot;How can we identify value added? - 3&amp;quot;&quot;/&gt;&lt;property id=&quot;20307&quot; value=&quot;268&quot;/&gt;&lt;/object&gt;&lt;object type=&quot;3&quot; unique_id=&quot;488136&quot;&gt;&lt;property id=&quot;20148&quot; value=&quot;5&quot;/&gt;&lt;property id=&quot;20300&quot; value=&quot;Slide 15 - &amp;quot;How can we identify value added? - 4&amp;quot;&quot;/&gt;&lt;property id=&quot;20307&quot; value=&quot;269&quot;/&gt;&lt;/object&gt;&lt;object type=&quot;3&quot; unique_id=&quot;488137&quot;&gt;&lt;property id=&quot;20148&quot; value=&quot;5&quot;/&gt;&lt;property id=&quot;20300&quot; value=&quot;Slide 16 - &amp;quot;Identifying and developing the resources that deliver SCA and value added&amp;quot;&quot;/&gt;&lt;property id=&quot;20307&quot; value=&quot;272&quot;/&gt;&lt;/object&gt;&lt;object type=&quot;3&quot; unique_id=&quot;488138&quot;&gt;&lt;property id=&quot;20148&quot; value=&quot;5&quot;/&gt;&lt;property id=&quot;20300&quot; value=&quot;Slide 17 - &amp;quot;How can we identify strategic resources and&amp;#x0D;&amp;#x0A;capabilities? - 1 &amp;quot;&quot;/&gt;&lt;property id=&quot;20307&quot; value=&quot;273&quot;/&gt;&lt;/object&gt;&lt;object type=&quot;3&quot; unique_id=&quot;488139&quot;&gt;&lt;property id=&quot;20148&quot; value=&quot;5&quot;/&gt;&lt;property id=&quot;20300&quot; value=&quot;Slide 18 - &amp;quot;How can we identify strategic resources and&amp;#x0D;&amp;#x0A;capabilities? - 2&amp;quot;&quot;/&gt;&lt;property id=&quot;20307&quot; value=&quot;274&quot;/&gt;&lt;/object&gt;&lt;object type=&quot;3&quot; unique_id=&quot;488140&quot;&gt;&lt;property id=&quot;20148&quot; value=&quot;5&quot;/&gt;&lt;property id=&quot;20300&quot; value=&quot;Slide 19 - &amp;quot;How can we identify strategic resources and capabilities? - 3&amp;quot;&quot;/&gt;&lt;property id=&quot;20307&quot; value=&quot;275&quot;/&gt;&lt;/object&gt;&lt;object type=&quot;3&quot; unique_id=&quot;488141&quot;&gt;&lt;property id=&quot;20148&quot; value=&quot;5&quot;/&gt;&lt;property id=&quot;20300&quot; value=&quot;Slide 20 - &amp;quot;How can we identify strategic resources and capabilities? - 4 &amp;#x0D;&amp;#x0A;SCA structured – The VRIO Framework &amp;quot;&quot;/&gt;&lt;property id=&quot;20307&quot; value=&quot;276&quot;/&gt;&lt;/object&gt;&lt;object type=&quot;3&quot; unique_id=&quot;488142&quot;&gt;&lt;property id=&quot;20148&quot; value=&quot;5&quot;/&gt;&lt;property id=&quot;20300&quot; value=&quot;Slide 21 - &amp;quot;The VRIO Framework: Performance Implications&amp;quot;&quot;/&gt;&lt;property id=&quot;20307&quot; value=&quot;277&quot;/&gt;&lt;/object&gt;&lt;object type=&quot;3&quot; unique_id=&quot;488143&quot;&gt;&lt;property id=&quot;20148&quot; value=&quot;5&quot;/&gt;&lt;property id=&quot;20300&quot; value=&quot;Slide 22 - &amp;quot;Identifying and developing the resources that deliver SCA and value added &amp;quot;&quot;/&gt;&lt;property id=&quot;20307&quot; value=&quot;278&quot;/&gt;&lt;/object&gt;&lt;object type=&quot;3&quot; unique_id=&quot;488144&quot;&gt;&lt;property id=&quot;20148&quot; value=&quot;5&quot;/&gt;&lt;property id=&quot;20300&quot; value=&quot;Slide 23 - &amp;quot;How can we identify strategic resources and capabilities? - 4&amp;quot;&quot;/&gt;&lt;property id=&quot;20307&quot; value=&quot;279&quot;/&gt;&lt;/object&gt;&lt;object type=&quot;3&quot; unique_id=&quot;488145&quot;&gt;&lt;property id=&quot;20148&quot; value=&quot;5&quot;/&gt;&lt;property id=&quot;20300&quot; value=&quot;Slide 24 - &amp;quot;How can we identify strategic resources and capabilities? - 5&amp;quot;&quot;/&gt;&lt;property id=&quot;20307&quot; value=&quot;280&quot;/&gt;&lt;/object&gt;&lt;object type=&quot;3&quot; unique_id=&quot;488146&quot;&gt;&lt;property id=&quot;20148&quot; value=&quot;5&quot;/&gt;&lt;property id=&quot;20300&quot; value=&quot;Slide 25 - &amp;quot;How can we identify strategic resources and capabilities? - 6&amp;quot;&quot;/&gt;&lt;property id=&quot;20307&quot; value=&quot;281&quot;/&gt;&lt;/object&gt;&lt;object type=&quot;3&quot; unique_id=&quot;488147&quot;&gt;&lt;property id=&quot;20148&quot; value=&quot;5&quot;/&gt;&lt;property id=&quot;20300&quot; value=&quot;Slide 26&quot;/&gt;&lt;property id=&quot;20307&quot; value=&quot;282&quot;/&gt;&lt;/object&gt;&lt;object type=&quot;3&quot; unique_id=&quot;488148&quot;&gt;&lt;property id=&quot;20148&quot; value=&quot;5&quot;/&gt;&lt;property id=&quot;20300&quot; value=&quot;Slide 27 - &amp;quot;Identifying and developing the resources that deliver SCA and value added &amp;quot;&quot;/&gt;&lt;property id=&quot;20307&quot; value=&quot;283&quot;/&gt;&lt;/object&gt;&lt;object type=&quot;3&quot; unique_id=&quot;488149&quot;&gt;&lt;property id=&quot;20148&quot; value=&quot;5&quot;/&gt;&lt;property id=&quot;20300&quot; value=&quot;Slide 28 - &amp;quot;How can strategic resources and capabilities be improved? - 1&amp;quot;&quot;/&gt;&lt;property id=&quot;20307&quot; value=&quot;284&quot;/&gt;&lt;/object&gt;&lt;object type=&quot;3&quot; unique_id=&quot;488150&quot;&gt;&lt;property id=&quot;20148&quot; value=&quot;5&quot;/&gt;&lt;property id=&quot;20300&quot; value=&quot;Slide 29 - &amp;quot;How can strategic resources and capabilities be improved? - 2&amp;quot;&quot;/&gt;&lt;property id=&quot;20307&quot; value=&quot;285&quot;/&gt;&lt;/object&gt;&lt;object type=&quot;3&quot; unique_id=&quot;488151&quot;&gt;&lt;property id=&quot;20148&quot; value=&quot;5&quot;/&gt;&lt;property id=&quot;20300&quot; value=&quot;Slide 30 - &amp;quot;Identifying and developing the resources that deliver SCA and value added &amp;quot;&quot;/&gt;&lt;property id=&quot;20307&quot; value=&quot;286&quot;/&gt;&lt;/object&gt;&lt;object type=&quot;3&quot; unique_id=&quot;488152&quot;&gt;&lt;property id=&quot;20148&quot; value=&quot;5&quot;/&gt;&lt;property id=&quot;20300&quot; value=&quot;Slide 31 - &amp;quot;Identifying and developing the resources that deliver SCA and value added&amp;quot;&quot;/&gt;&lt;property id=&quot;20307&quot; value=&quot;287&quot;/&gt;&lt;/object&gt;&lt;object type=&quot;3&quot; unique_id=&quot;488153&quot;&gt;&lt;property id=&quot;20148&quot; value=&quot;5&quot;/&gt;&lt;property id=&quot;20300&quot; value=&quot;Slide 32&quot;/&gt;&lt;property id=&quot;20307&quot; value=&quot;300&quot;/&gt;&lt;/object&gt;&lt;object type=&quot;3&quot; unique_id=&quot;488154&quot;&gt;&lt;property id=&quot;20148&quot; value=&quot;5&quot;/&gt;&lt;property id=&quot;20300&quot; value=&quot;Slide 33 - &amp;quot;What other strategic resources are also important?&amp;quot;&quot;/&gt;&lt;property id=&quot;20307&quot; value=&quot;302&quot;/&gt;&lt;/object&gt;&lt;object type=&quot;3&quot; unique_id=&quot;488155&quot;&gt;&lt;property id=&quot;20148&quot; value=&quot;5&quot;/&gt;&lt;property id=&quot;20300&quot; value=&quot;Slide 34 - &amp;quot;Analysing organisational culture and style - 1&amp;quot;&quot;/&gt;&lt;property id=&quot;20307&quot; value=&quot;301&quot;/&gt;&lt;/object&gt;&lt;object type=&quot;3&quot; unique_id=&quot;488156&quot;&gt;&lt;property id=&quot;20148&quot; value=&quot;5&quot;/&gt;&lt;property id=&quot;20300&quot; value=&quot;Slide 35 - &amp;quot;Analysing organisational culture and style - 2&amp;quot;&quot;/&gt;&lt;property id=&quot;20307&quot; value=&quot;296&quot;/&gt;&lt;/object&gt;&lt;object type=&quot;3&quot; unique_id=&quot;488157&quot;&gt;&lt;property id=&quot;20148&quot; value=&quot;5&quot;/&gt;&lt;property id=&quot;20300&quot; value=&quot;Slide 36 - &amp;quot;Analysing organisational culture and style - 3&amp;quot;&quot;/&gt;&lt;property id=&quot;20307&quot; value=&quot;297&quot;/&gt;&lt;/object&gt;&lt;object type=&quot;3&quot; unique_id=&quot;488158&quot;&gt;&lt;property id=&quot;20148&quot; value=&quot;5&quot;/&gt;&lt;property id=&quot;20300&quot; value=&quot;Slide 37 - &amp;quot;Analysing organisational culture and style - 4&amp;quot;&quot;/&gt;&lt;property id=&quot;20307&quot; value=&quot;298&quot;/&gt;&lt;/object&gt;&lt;object type=&quot;3&quot; unique_id=&quot;488159&quot;&gt;&lt;property id=&quot;20148&quot; value=&quot;5&quot;/&gt;&lt;property id=&quot;20300&quot; value=&quot;Slide 38 - &amp;quot;How do we analyse an organisation’s strategic resources and capabilities?&amp;quot;&quot;/&gt;&lt;property id=&quot;20307&quot; value=&quot;288&quot;/&gt;&lt;/object&gt;&lt;object type=&quot;3&quot; unique_id=&quot;488160&quot;&gt;&lt;property id=&quot;20148&quot; value=&quot;5&quot;/&gt;&lt;property id=&quot;20300&quot; value=&quot;Slide 39 - &amp;quot;Identify the resources capabilities of the organisation - 1&amp;quot;&quot;/&gt;&lt;property id=&quot;20307&quot; value=&quot;290&quot;/&gt;&lt;/object&gt;&lt;object type=&quot;3&quot; unique_id=&quot;488161&quot;&gt;&lt;property id=&quot;20148&quot; value=&quot;5&quot;/&gt;&lt;property id=&quot;20300&quot; value=&quot;Slide 40 - &amp;quot;Identify the resources and capabilities of the organisation - 2&amp;quot;&quot;/&gt;&lt;property id=&quot;20307&quot; value=&quot;291&quot;/&gt;&lt;/object&gt;&lt;object type=&quot;3&quot; unique_id=&quot;488162&quot;&gt;&lt;property id=&quot;20148&quot; value=&quot;5&quot;/&gt;&lt;property id=&quot;20300&quot; value=&quot;Slide 41 - &amp;quot;Resources/Capabilities Analysis&amp;quot;&quot;/&gt;&lt;property id=&quot;20307&quot; value=&quot;292&quot;/&gt;&lt;/object&gt;&lt;object type=&quot;3&quot; unique_id=&quot;488163&quot;&gt;&lt;property id=&quot;20148&quot; value=&quot;5&quot;/&gt;&lt;property id=&quot;20300&quot; value=&quot;Slide 42 - &amp;quot;Sustainable competitive advantage&amp;quot;&quot;/&gt;&lt;property id=&quot;20307&quot; value=&quot;293&quot;/&gt;&lt;/object&gt;&lt;object type=&quot;3&quot; unique_id=&quot;488164&quot;&gt;&lt;property id=&quot;20148&quot; value=&quot;5&quot;/&gt;&lt;property id=&quot;20300&quot; value=&quot;Slide 43 - &amp;quot;Intensity of competition in an industry&amp;quot;&quot;/&gt;&lt;property id=&quot;20307&quot; value=&quot;294&quot;/&gt;&lt;/object&gt;&lt;object type=&quot;3&quot; unique_id=&quot;489268&quot;&gt;&lt;property id=&quot;20148&quot; value=&quot;5&quot;/&gt;&lt;property id=&quot;20300&quot; value=&quot;Slide 1&quot;/&gt;&lt;property id=&quot;20307&quot; value=&quot;303&quot;/&gt;&lt;/object&gt;&lt;object type=&quot;3&quot; unique_id=&quot;489269&quot;&gt;&lt;property id=&quot;20148&quot; value=&quot;5&quot;/&gt;&lt;property id=&quot;20300&quot; value=&quot;Slide 2&quot;/&gt;&lt;property id=&quot;20307&quot; value=&quot;304&quot;/&gt;&lt;/object&gt;&lt;/object&gt;&lt;/object&gt;&lt;/database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20540</TotalTime>
  <Words>3071</Words>
  <Application>Microsoft Macintosh PowerPoint</Application>
  <PresentationFormat>On-screen Show (4:3)</PresentationFormat>
  <Paragraphs>463</Paragraphs>
  <Slides>43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Flow</vt:lpstr>
      <vt:lpstr>PowerPoint Presentation</vt:lpstr>
      <vt:lpstr>PowerPoint Presentation</vt:lpstr>
      <vt:lpstr>Analysing an organisation’s resources and capabilities</vt:lpstr>
      <vt:lpstr>PowerPoint Presentation</vt:lpstr>
      <vt:lpstr>Why are strategic resources and capabilities important? - 1</vt:lpstr>
      <vt:lpstr>Why are strategic resources and capabilities important? - 2</vt:lpstr>
      <vt:lpstr>PowerPoint Presentation</vt:lpstr>
      <vt:lpstr>Why are strategic resources and capabilities important? - 4</vt:lpstr>
      <vt:lpstr>Why are strategic resources and capabilities important? - 5 </vt:lpstr>
      <vt:lpstr>Why are strategic resources and capabilities important? - 6 </vt:lpstr>
      <vt:lpstr>Identifying and developing the resources that deliver SCA and value added </vt:lpstr>
      <vt:lpstr>How can we identify value added? - 1</vt:lpstr>
      <vt:lpstr>How can we identify value added? - 2</vt:lpstr>
      <vt:lpstr>How can we identify value added? - 3</vt:lpstr>
      <vt:lpstr>How can we identify value added? - 4</vt:lpstr>
      <vt:lpstr>Identifying and developing the resources that deliver SCA and value added</vt:lpstr>
      <vt:lpstr>How can we identify strategic resources and capabilities? - 1 </vt:lpstr>
      <vt:lpstr>How can we identify strategic resources and capabilities? - 2</vt:lpstr>
      <vt:lpstr>How can we identify strategic resources and capabilities? - 3</vt:lpstr>
      <vt:lpstr>How can we identify strategic resources and capabilities? - 4  SCA structured – The VRIO Framework </vt:lpstr>
      <vt:lpstr>The VRIO Framework: Performance Implications</vt:lpstr>
      <vt:lpstr>Identifying and developing the resources that deliver SCA and value added </vt:lpstr>
      <vt:lpstr>How can we identify strategic resources and capabilities? - 4</vt:lpstr>
      <vt:lpstr>How can we identify strategic resources and capabilities? - 5</vt:lpstr>
      <vt:lpstr>How can we identify strategic resources and capabilities? - 6</vt:lpstr>
      <vt:lpstr>PowerPoint Presentation</vt:lpstr>
      <vt:lpstr>Identifying and developing the resources that deliver SCA and value added </vt:lpstr>
      <vt:lpstr>How can strategic resources and capabilities be improved? - 1</vt:lpstr>
      <vt:lpstr>How can strategic resources and capabilities be improved? - 2</vt:lpstr>
      <vt:lpstr>Identifying and developing the resources that deliver SCA and value added </vt:lpstr>
      <vt:lpstr>Identifying and developing the resources that deliver SCA and value added</vt:lpstr>
      <vt:lpstr>PowerPoint Presentation</vt:lpstr>
      <vt:lpstr>What other strategic resources are also important?</vt:lpstr>
      <vt:lpstr>Analysing organisational culture and style - 1</vt:lpstr>
      <vt:lpstr>Analysing organisational culture and style - 2</vt:lpstr>
      <vt:lpstr>Analysing organisational culture and style - 3</vt:lpstr>
      <vt:lpstr>Analysing organisational culture and style - 4</vt:lpstr>
      <vt:lpstr>How do we analyse an organisation’s strategic resources and capabilities?</vt:lpstr>
      <vt:lpstr>Identify the resources capabilities of the organisation - 1</vt:lpstr>
      <vt:lpstr>Identify the resources and capabilities of the organisation - 2</vt:lpstr>
      <vt:lpstr>Resources/Capabilities Analysis</vt:lpstr>
      <vt:lpstr>Sustainable competitive advantage</vt:lpstr>
      <vt:lpstr>Intensity of competition in an industry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</dc:creator>
  <cp:lastModifiedBy>Peter Fong</cp:lastModifiedBy>
  <cp:revision>23</cp:revision>
  <dcterms:created xsi:type="dcterms:W3CDTF">2014-05-30T14:21:42Z</dcterms:created>
  <dcterms:modified xsi:type="dcterms:W3CDTF">2017-10-02T08:23:08Z</dcterms:modified>
</cp:coreProperties>
</file>