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9"/>
  </p:notesMasterIdLst>
  <p:sldIdLst>
    <p:sldId id="400" r:id="rId2"/>
    <p:sldId id="300" r:id="rId3"/>
    <p:sldId id="409" r:id="rId4"/>
    <p:sldId id="524" r:id="rId5"/>
    <p:sldId id="525" r:id="rId6"/>
    <p:sldId id="456" r:id="rId7"/>
    <p:sldId id="496" r:id="rId8"/>
    <p:sldId id="405" r:id="rId9"/>
    <p:sldId id="406" r:id="rId10"/>
    <p:sldId id="498" r:id="rId11"/>
    <p:sldId id="499" r:id="rId12"/>
    <p:sldId id="500" r:id="rId13"/>
    <p:sldId id="501" r:id="rId14"/>
    <p:sldId id="444" r:id="rId15"/>
    <p:sldId id="442" r:id="rId16"/>
    <p:sldId id="474" r:id="rId17"/>
    <p:sldId id="502" r:id="rId18"/>
    <p:sldId id="504" r:id="rId19"/>
    <p:sldId id="523" r:id="rId20"/>
    <p:sldId id="505" r:id="rId21"/>
    <p:sldId id="506" r:id="rId22"/>
    <p:sldId id="436" r:id="rId23"/>
    <p:sldId id="473" r:id="rId24"/>
    <p:sldId id="507" r:id="rId25"/>
    <p:sldId id="508" r:id="rId26"/>
    <p:sldId id="510" r:id="rId27"/>
    <p:sldId id="518" r:id="rId28"/>
    <p:sldId id="511" r:id="rId29"/>
    <p:sldId id="512" r:id="rId30"/>
    <p:sldId id="519" r:id="rId31"/>
    <p:sldId id="513" r:id="rId32"/>
    <p:sldId id="509" r:id="rId33"/>
    <p:sldId id="514" r:id="rId34"/>
    <p:sldId id="515" r:id="rId35"/>
    <p:sldId id="516" r:id="rId36"/>
    <p:sldId id="526" r:id="rId37"/>
    <p:sldId id="517" r:id="rId38"/>
    <p:sldId id="475" r:id="rId39"/>
    <p:sldId id="432" r:id="rId40"/>
    <p:sldId id="450" r:id="rId41"/>
    <p:sldId id="488" r:id="rId42"/>
    <p:sldId id="402" r:id="rId43"/>
    <p:sldId id="537" r:id="rId44"/>
    <p:sldId id="538" r:id="rId45"/>
    <p:sldId id="539" r:id="rId46"/>
    <p:sldId id="540" r:id="rId47"/>
    <p:sldId id="541" r:id="rId48"/>
    <p:sldId id="411" r:id="rId49"/>
    <p:sldId id="424" r:id="rId50"/>
    <p:sldId id="490" r:id="rId51"/>
    <p:sldId id="415" r:id="rId52"/>
    <p:sldId id="426" r:id="rId53"/>
    <p:sldId id="428" r:id="rId54"/>
    <p:sldId id="542" r:id="rId55"/>
    <p:sldId id="491" r:id="rId56"/>
    <p:sldId id="429" r:id="rId57"/>
    <p:sldId id="430" r:id="rId58"/>
    <p:sldId id="431" r:id="rId59"/>
    <p:sldId id="433" r:id="rId60"/>
    <p:sldId id="434" r:id="rId61"/>
    <p:sldId id="435" r:id="rId62"/>
    <p:sldId id="544" r:id="rId63"/>
    <p:sldId id="545" r:id="rId64"/>
    <p:sldId id="437" r:id="rId65"/>
    <p:sldId id="438" r:id="rId66"/>
    <p:sldId id="412" r:id="rId67"/>
    <p:sldId id="439" r:id="rId68"/>
    <p:sldId id="440" r:id="rId69"/>
    <p:sldId id="441" r:id="rId70"/>
    <p:sldId id="546" r:id="rId71"/>
    <p:sldId id="547" r:id="rId72"/>
    <p:sldId id="443" r:id="rId73"/>
    <p:sldId id="548" r:id="rId74"/>
    <p:sldId id="445" r:id="rId75"/>
    <p:sldId id="494" r:id="rId76"/>
    <p:sldId id="446" r:id="rId77"/>
    <p:sldId id="495" r:id="rId78"/>
    <p:sldId id="447" r:id="rId79"/>
    <p:sldId id="449" r:id="rId80"/>
    <p:sldId id="549" r:id="rId81"/>
    <p:sldId id="451" r:id="rId82"/>
    <p:sldId id="477" r:id="rId83"/>
    <p:sldId id="452" r:id="rId84"/>
    <p:sldId id="484" r:id="rId85"/>
    <p:sldId id="483" r:id="rId86"/>
    <p:sldId id="550" r:id="rId87"/>
    <p:sldId id="551" r:id="rId88"/>
    <p:sldId id="497" r:id="rId89"/>
    <p:sldId id="552" r:id="rId90"/>
    <p:sldId id="553" r:id="rId91"/>
    <p:sldId id="554" r:id="rId92"/>
    <p:sldId id="555" r:id="rId93"/>
    <p:sldId id="556" r:id="rId94"/>
    <p:sldId id="503" r:id="rId95"/>
    <p:sldId id="557" r:id="rId96"/>
    <p:sldId id="558" r:id="rId97"/>
    <p:sldId id="559" r:id="rId98"/>
    <p:sldId id="560" r:id="rId99"/>
    <p:sldId id="561" r:id="rId100"/>
    <p:sldId id="562" r:id="rId101"/>
    <p:sldId id="563" r:id="rId102"/>
    <p:sldId id="564" r:id="rId103"/>
    <p:sldId id="565" r:id="rId104"/>
    <p:sldId id="566" r:id="rId105"/>
    <p:sldId id="567" r:id="rId106"/>
    <p:sldId id="568" r:id="rId107"/>
    <p:sldId id="569" r:id="rId108"/>
    <p:sldId id="570" r:id="rId109"/>
    <p:sldId id="571" r:id="rId110"/>
    <p:sldId id="572" r:id="rId111"/>
    <p:sldId id="573" r:id="rId112"/>
    <p:sldId id="521" r:id="rId113"/>
    <p:sldId id="574" r:id="rId114"/>
    <p:sldId id="575" r:id="rId115"/>
    <p:sldId id="576" r:id="rId116"/>
    <p:sldId id="577" r:id="rId117"/>
    <p:sldId id="578" r:id="rId118"/>
    <p:sldId id="527" r:id="rId119"/>
    <p:sldId id="528" r:id="rId120"/>
    <p:sldId id="529" r:id="rId121"/>
    <p:sldId id="530" r:id="rId122"/>
    <p:sldId id="531" r:id="rId123"/>
    <p:sldId id="532" r:id="rId124"/>
    <p:sldId id="533" r:id="rId125"/>
    <p:sldId id="534" r:id="rId126"/>
    <p:sldId id="535" r:id="rId127"/>
    <p:sldId id="536" r:id="rId1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2" d="100"/>
          <a:sy n="82" d="100"/>
        </p:scale>
        <p:origin x="6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notesMaster" Target="notesMasters/notesMaster1.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theme" Target="theme/theme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83A340-F231-40CB-8029-4316E984B635}" type="datetimeFigureOut">
              <a:rPr lang="en-GB" smtClean="0"/>
              <a:t>16/02/2024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7D4974-E53D-4846-96F8-DD0DB9A3FEC7}" type="slidenum">
              <a:rPr lang="en-GB" smtClean="0"/>
              <a:t>‹#›</a:t>
            </a:fld>
            <a:endParaRPr lang="en-GB"/>
          </a:p>
        </p:txBody>
      </p:sp>
    </p:spTree>
    <p:extLst>
      <p:ext uri="{BB962C8B-B14F-4D97-AF65-F5344CB8AC3E}">
        <p14:creationId xmlns:p14="http://schemas.microsoft.com/office/powerpoint/2010/main" val="3643805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help-nv10.qsrinternational.com/desktop/concepts/using_nvivo_for_qualitative_research.htm"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help-nv10.qsrinternational.com/desktop/concepts/using_nvivo_for_qualitative_research.htm"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help-nv10.qsrinternational.com/desktop/concepts/using_nvivo_for_qualitative_research.htm"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Other functions we cannot cover</a:t>
            </a:r>
            <a:r>
              <a:rPr lang="en-GB" baseline="0"/>
              <a:t> today, it is a very powerful tool.</a:t>
            </a:r>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2</a:t>
            </a:fld>
            <a:endParaRPr lang="en-GB"/>
          </a:p>
        </p:txBody>
      </p:sp>
    </p:spTree>
    <p:extLst>
      <p:ext uri="{BB962C8B-B14F-4D97-AF65-F5344CB8AC3E}">
        <p14:creationId xmlns:p14="http://schemas.microsoft.com/office/powerpoint/2010/main" val="3528774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http://help-nv10.qsrinternational.com/desktop/concepts/using_nvivo_for_qualitative_research.htm</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7048A9E8-F96D-4D47-8B2F-547021A6FFDB}" type="slidenum">
              <a:rPr lang="en-GB" smtClean="0"/>
              <a:t>6</a:t>
            </a:fld>
            <a:endParaRPr lang="en-GB"/>
          </a:p>
        </p:txBody>
      </p:sp>
    </p:spTree>
    <p:extLst>
      <p:ext uri="{BB962C8B-B14F-4D97-AF65-F5344CB8AC3E}">
        <p14:creationId xmlns:p14="http://schemas.microsoft.com/office/powerpoint/2010/main" val="10203890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http://help-nv10.qsrinternational.com/desktop/concepts/using_nvivo_for_qualitative_research.htm</a:t>
            </a:r>
            <a:endParaRPr lang="en-US"/>
          </a:p>
          <a:p>
            <a:endParaRPr lang="en-US">
              <a:cs typeface="Calibri"/>
            </a:endParaRPr>
          </a:p>
        </p:txBody>
      </p:sp>
      <p:sp>
        <p:nvSpPr>
          <p:cNvPr id="4" name="Slide Number Placeholder 3"/>
          <p:cNvSpPr>
            <a:spLocks noGrp="1"/>
          </p:cNvSpPr>
          <p:nvPr>
            <p:ph type="sldNum" sz="quarter" idx="5"/>
          </p:nvPr>
        </p:nvSpPr>
        <p:spPr/>
        <p:txBody>
          <a:bodyPr/>
          <a:lstStyle/>
          <a:p>
            <a:fld id="{7048A9E8-F96D-4D47-8B2F-547021A6FFDB}" type="slidenum">
              <a:rPr lang="en-GB" smtClean="0"/>
              <a:t>7</a:t>
            </a:fld>
            <a:endParaRPr lang="en-GB"/>
          </a:p>
        </p:txBody>
      </p:sp>
    </p:spTree>
    <p:extLst>
      <p:ext uri="{BB962C8B-B14F-4D97-AF65-F5344CB8AC3E}">
        <p14:creationId xmlns:p14="http://schemas.microsoft.com/office/powerpoint/2010/main" val="57659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Qualitative Research Software Developer (Australia),</a:t>
            </a:r>
            <a:r>
              <a:rPr lang="en-GB" baseline="0"/>
              <a:t> has gone through various iterations since 1999. </a:t>
            </a:r>
          </a:p>
          <a:p>
            <a:endParaRPr lang="en-GB" baseline="0"/>
          </a:p>
          <a:p>
            <a:r>
              <a:rPr lang="en-GB" baseline="0"/>
              <a:t>Very powerful tool. </a:t>
            </a:r>
          </a:p>
          <a:p>
            <a:r>
              <a:rPr lang="en-GB" baseline="0"/>
              <a:t>However it can do coding on structured data, automatic coding. </a:t>
            </a:r>
          </a:p>
          <a:p>
            <a:endParaRPr lang="en-GB" baseline="0"/>
          </a:p>
          <a:p>
            <a:r>
              <a:rPr lang="en-GB" baseline="0"/>
              <a:t>Thematic coding approach is still the same whether using </a:t>
            </a:r>
            <a:r>
              <a:rPr lang="en-GB" baseline="0" err="1"/>
              <a:t>Nvivo</a:t>
            </a:r>
            <a:r>
              <a:rPr lang="en-GB" baseline="0"/>
              <a:t> or not….We still have to use data analysis skills – e.g. thematic coding to use </a:t>
            </a:r>
            <a:r>
              <a:rPr lang="en-GB" baseline="0" err="1"/>
              <a:t>Nvivo</a:t>
            </a:r>
            <a:r>
              <a:rPr lang="en-GB" baseline="0"/>
              <a:t>…but just apply it in </a:t>
            </a:r>
            <a:r>
              <a:rPr lang="en-GB" baseline="0" err="1"/>
              <a:t>Nvivo</a:t>
            </a:r>
            <a:r>
              <a:rPr lang="en-GB" baseline="0"/>
              <a:t> rather than on paper.</a:t>
            </a:r>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8</a:t>
            </a:fld>
            <a:endParaRPr lang="en-GB"/>
          </a:p>
        </p:txBody>
      </p:sp>
    </p:spTree>
    <p:extLst>
      <p:ext uri="{BB962C8B-B14F-4D97-AF65-F5344CB8AC3E}">
        <p14:creationId xmlns:p14="http://schemas.microsoft.com/office/powerpoint/2010/main" val="3082970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NVivo</a:t>
            </a:r>
            <a:r>
              <a:rPr lang="en-GB" baseline="0"/>
              <a:t> is earlier to use when the project design Is clear. </a:t>
            </a:r>
          </a:p>
          <a:p>
            <a:r>
              <a:rPr lang="en-GB" baseline="0"/>
              <a:t>Use it to manage all project information, rather than switching between other project management approaches / tools.</a:t>
            </a:r>
          </a:p>
          <a:p>
            <a:r>
              <a:rPr lang="en-GB" baseline="0"/>
              <a:t>Works with a range of data, is able to manage a range of data: Literature; Transcripts; Recordings; Photos; Website data. </a:t>
            </a:r>
          </a:p>
          <a:p>
            <a:r>
              <a:rPr lang="en-GB" baseline="0"/>
              <a:t>Organise data: store ideas, log memos..</a:t>
            </a:r>
          </a:p>
          <a:p>
            <a:r>
              <a:rPr lang="en-GB" baseline="0"/>
              <a:t>Categorise and analyse data: summarise data, bring themes together</a:t>
            </a:r>
          </a:p>
          <a:p>
            <a:r>
              <a:rPr lang="en-GB" baseline="0"/>
              <a:t>Examine data: cross analyse data, explore patterns, complex searches and queries.</a:t>
            </a:r>
          </a:p>
          <a:p>
            <a:r>
              <a:rPr lang="en-GB" baseline="0"/>
              <a:t>Visualise data: decipher similarities and differences</a:t>
            </a:r>
          </a:p>
          <a:p>
            <a:r>
              <a:rPr lang="en-GB" baseline="0"/>
              <a:t>Import and share: Survey tools, exchange data with SPSS, import from referencing managing tools like OneNote, Evernote…</a:t>
            </a:r>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9</a:t>
            </a:fld>
            <a:endParaRPr lang="en-GB"/>
          </a:p>
        </p:txBody>
      </p:sp>
    </p:spTree>
    <p:extLst>
      <p:ext uri="{BB962C8B-B14F-4D97-AF65-F5344CB8AC3E}">
        <p14:creationId xmlns:p14="http://schemas.microsoft.com/office/powerpoint/2010/main" val="35702905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048A9E8-F96D-4D47-8B2F-547021A6FFDB}" type="slidenum">
              <a:rPr lang="en-GB" smtClean="0"/>
              <a:t>12</a:t>
            </a:fld>
            <a:endParaRPr lang="en-GB"/>
          </a:p>
        </p:txBody>
      </p:sp>
    </p:spTree>
    <p:extLst>
      <p:ext uri="{BB962C8B-B14F-4D97-AF65-F5344CB8AC3E}">
        <p14:creationId xmlns:p14="http://schemas.microsoft.com/office/powerpoint/2010/main" val="16773046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048A9E8-F96D-4D47-8B2F-547021A6FFDB}" type="slidenum">
              <a:rPr lang="en-GB" smtClean="0"/>
              <a:t>18</a:t>
            </a:fld>
            <a:endParaRPr lang="en-GB"/>
          </a:p>
        </p:txBody>
      </p:sp>
    </p:spTree>
    <p:extLst>
      <p:ext uri="{BB962C8B-B14F-4D97-AF65-F5344CB8AC3E}">
        <p14:creationId xmlns:p14="http://schemas.microsoft.com/office/powerpoint/2010/main" val="3897110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t>NVivo</a:t>
            </a:r>
            <a:r>
              <a:rPr lang="en-GB" dirty="0"/>
              <a:t> training is the responsibility of the Faculties.</a:t>
            </a:r>
          </a:p>
          <a:p>
            <a:endParaRPr lang="en-GB" dirty="0"/>
          </a:p>
        </p:txBody>
      </p:sp>
      <p:sp>
        <p:nvSpPr>
          <p:cNvPr id="4" name="Slide Number Placeholder 3"/>
          <p:cNvSpPr>
            <a:spLocks noGrp="1"/>
          </p:cNvSpPr>
          <p:nvPr>
            <p:ph type="sldNum" sz="quarter" idx="10"/>
          </p:nvPr>
        </p:nvSpPr>
        <p:spPr/>
        <p:txBody>
          <a:bodyPr/>
          <a:lstStyle/>
          <a:p>
            <a:fld id="{7048A9E8-F96D-4D47-8B2F-547021A6FFDB}" type="slidenum">
              <a:rPr lang="en-GB" smtClean="0"/>
              <a:t>33</a:t>
            </a:fld>
            <a:endParaRPr lang="en-GB"/>
          </a:p>
        </p:txBody>
      </p:sp>
    </p:spTree>
    <p:extLst>
      <p:ext uri="{BB962C8B-B14F-4D97-AF65-F5344CB8AC3E}">
        <p14:creationId xmlns:p14="http://schemas.microsoft.com/office/powerpoint/2010/main" val="3069872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Introduction to ourselves and what we’ve used </a:t>
            </a:r>
            <a:r>
              <a:rPr lang="en-GB" err="1"/>
              <a:t>Nvivo</a:t>
            </a:r>
            <a:r>
              <a:rPr lang="en-GB"/>
              <a:t> for project wise. </a:t>
            </a:r>
          </a:p>
        </p:txBody>
      </p:sp>
      <p:sp>
        <p:nvSpPr>
          <p:cNvPr id="4" name="Slide Number Placeholder 3"/>
          <p:cNvSpPr>
            <a:spLocks noGrp="1"/>
          </p:cNvSpPr>
          <p:nvPr>
            <p:ph type="sldNum" sz="quarter" idx="10"/>
          </p:nvPr>
        </p:nvSpPr>
        <p:spPr/>
        <p:txBody>
          <a:bodyPr/>
          <a:lstStyle/>
          <a:p>
            <a:fld id="{7048A9E8-F96D-4D47-8B2F-547021A6FFDB}" type="slidenum">
              <a:rPr lang="en-GB" smtClean="0"/>
              <a:t>42</a:t>
            </a:fld>
            <a:endParaRPr lang="en-GB"/>
          </a:p>
        </p:txBody>
      </p:sp>
    </p:spTree>
    <p:extLst>
      <p:ext uri="{BB962C8B-B14F-4D97-AF65-F5344CB8AC3E}">
        <p14:creationId xmlns:p14="http://schemas.microsoft.com/office/powerpoint/2010/main" val="18718479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http://help-nv10.qsrinternational.com/desktop/concepts/using_nvivo_for_qualitative_research.htm</a:t>
            </a:r>
            <a:endParaRPr lang="en-US"/>
          </a:p>
          <a:p>
            <a:endParaRPr lang="en-US">
              <a:cs typeface="Calibri"/>
            </a:endParaRPr>
          </a:p>
        </p:txBody>
      </p:sp>
      <p:sp>
        <p:nvSpPr>
          <p:cNvPr id="4" name="Slide Number Placeholder 3"/>
          <p:cNvSpPr>
            <a:spLocks noGrp="1"/>
          </p:cNvSpPr>
          <p:nvPr>
            <p:ph type="sldNum" sz="quarter" idx="5"/>
          </p:nvPr>
        </p:nvSpPr>
        <p:spPr/>
        <p:txBody>
          <a:bodyPr/>
          <a:lstStyle/>
          <a:p>
            <a:fld id="{7048A9E8-F96D-4D47-8B2F-547021A6FFDB}" type="slidenum">
              <a:rPr lang="en-GB" smtClean="0"/>
              <a:t>45</a:t>
            </a:fld>
            <a:endParaRPr lang="en-GB"/>
          </a:p>
        </p:txBody>
      </p:sp>
    </p:spTree>
    <p:extLst>
      <p:ext uri="{BB962C8B-B14F-4D97-AF65-F5344CB8AC3E}">
        <p14:creationId xmlns:p14="http://schemas.microsoft.com/office/powerpoint/2010/main" val="10203890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Qualitative Research Software Developer (Australia),</a:t>
            </a:r>
            <a:r>
              <a:rPr lang="en-GB" baseline="0"/>
              <a:t> has gone through various iterations since 1999. </a:t>
            </a:r>
          </a:p>
          <a:p>
            <a:endParaRPr lang="en-GB" baseline="0"/>
          </a:p>
          <a:p>
            <a:r>
              <a:rPr lang="en-GB" baseline="0"/>
              <a:t>Very powerful tool. </a:t>
            </a:r>
          </a:p>
          <a:p>
            <a:r>
              <a:rPr lang="en-GB" baseline="0"/>
              <a:t>However it can do coding on structured data, automatic coding. </a:t>
            </a:r>
          </a:p>
          <a:p>
            <a:endParaRPr lang="en-GB" baseline="0"/>
          </a:p>
          <a:p>
            <a:r>
              <a:rPr lang="en-GB" baseline="0"/>
              <a:t>Thematic coding approach is still the same whether using </a:t>
            </a:r>
            <a:r>
              <a:rPr lang="en-GB" baseline="0" err="1"/>
              <a:t>Nvivo</a:t>
            </a:r>
            <a:r>
              <a:rPr lang="en-GB" baseline="0"/>
              <a:t> or not….We still have to use data analysis skills – e.g. thematic coding to use </a:t>
            </a:r>
            <a:r>
              <a:rPr lang="en-GB" baseline="0" err="1"/>
              <a:t>Nvivo</a:t>
            </a:r>
            <a:r>
              <a:rPr lang="en-GB" baseline="0"/>
              <a:t>…but just apply it in </a:t>
            </a:r>
            <a:r>
              <a:rPr lang="en-GB" baseline="0" err="1"/>
              <a:t>Nvivo</a:t>
            </a:r>
            <a:r>
              <a:rPr lang="en-GB" baseline="0"/>
              <a:t> rather than on paper.</a:t>
            </a:r>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46</a:t>
            </a:fld>
            <a:endParaRPr lang="en-GB"/>
          </a:p>
        </p:txBody>
      </p:sp>
    </p:spTree>
    <p:extLst>
      <p:ext uri="{BB962C8B-B14F-4D97-AF65-F5344CB8AC3E}">
        <p14:creationId xmlns:p14="http://schemas.microsoft.com/office/powerpoint/2010/main" val="30829701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NVivo</a:t>
            </a:r>
            <a:r>
              <a:rPr lang="en-GB" baseline="0"/>
              <a:t> is earlier to use when the project design Is clear. </a:t>
            </a:r>
          </a:p>
          <a:p>
            <a:r>
              <a:rPr lang="en-GB" baseline="0"/>
              <a:t>Use it to manage all project information, rather than switching between other project management approaches / tools.</a:t>
            </a:r>
          </a:p>
          <a:p>
            <a:r>
              <a:rPr lang="en-GB" baseline="0"/>
              <a:t>Works with a range of data, is able to manage a range of data: Literature; Transcripts; Recordings; Photos; Website data. </a:t>
            </a:r>
          </a:p>
          <a:p>
            <a:r>
              <a:rPr lang="en-GB" baseline="0"/>
              <a:t>Organise data: store ideas, log memos..</a:t>
            </a:r>
          </a:p>
          <a:p>
            <a:r>
              <a:rPr lang="en-GB" baseline="0"/>
              <a:t>Categorise and analyse data: summarise data, bring themes together</a:t>
            </a:r>
          </a:p>
          <a:p>
            <a:r>
              <a:rPr lang="en-GB" baseline="0"/>
              <a:t>Examine data: cross analyse data, explore patterns, complex searches and queries.</a:t>
            </a:r>
          </a:p>
          <a:p>
            <a:r>
              <a:rPr lang="en-GB" baseline="0"/>
              <a:t>Visualise data: decipher similarities and differences</a:t>
            </a:r>
          </a:p>
          <a:p>
            <a:r>
              <a:rPr lang="en-GB" baseline="0"/>
              <a:t>Import and share: Survey tools, exchange data with SPSS, import from referencing managing tools like OneNote, Evernote…</a:t>
            </a:r>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47</a:t>
            </a:fld>
            <a:endParaRPr lang="en-GB"/>
          </a:p>
        </p:txBody>
      </p:sp>
    </p:spTree>
    <p:extLst>
      <p:ext uri="{BB962C8B-B14F-4D97-AF65-F5344CB8AC3E}">
        <p14:creationId xmlns:p14="http://schemas.microsoft.com/office/powerpoint/2010/main" val="35702905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a:solidFill>
                  <a:schemeClr val="tx1"/>
                </a:solidFill>
                <a:latin typeface="+mn-lt"/>
                <a:ea typeface="+mn-ea"/>
                <a:cs typeface="+mn-cs"/>
              </a:rPr>
              <a:t>The study documented community perceptions of development and land-use change on coastal communities in the Down East area of Carteret County, North Carolina, USA</a:t>
            </a:r>
          </a:p>
          <a:p>
            <a:r>
              <a:rPr lang="en-GB" sz="1200" b="0" i="0" u="none" strike="noStrike" kern="1200" baseline="0">
                <a:solidFill>
                  <a:schemeClr val="tx1"/>
                </a:solidFill>
                <a:latin typeface="+mn-lt"/>
                <a:ea typeface="+mn-ea"/>
                <a:cs typeface="+mn-cs"/>
              </a:rPr>
              <a:t>The purpose of this study was to gather data through a variety of methods (e.g. interviews, surveys), to bring together stakeholders on all sides of the issue, and to facilitate public dialogue about the area’s future. The ultimate goal is to help communities, developers and planners envision long-term strategies for sustainable land use and development.</a:t>
            </a:r>
          </a:p>
          <a:p>
            <a:endParaRPr lang="en-GB" sz="1200" b="1" i="0" u="none" strike="noStrike" kern="1200" baseline="0">
              <a:solidFill>
                <a:schemeClr val="tx1"/>
              </a:solidFill>
              <a:latin typeface="+mn-lt"/>
              <a:ea typeface="+mn-ea"/>
              <a:cs typeface="+mn-cs"/>
            </a:endParaRPr>
          </a:p>
          <a:p>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51</a:t>
            </a:fld>
            <a:endParaRPr lang="en-GB"/>
          </a:p>
        </p:txBody>
      </p:sp>
    </p:spTree>
    <p:extLst>
      <p:ext uri="{BB962C8B-B14F-4D97-AF65-F5344CB8AC3E}">
        <p14:creationId xmlns:p14="http://schemas.microsoft.com/office/powerpoint/2010/main" val="2312446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65</a:t>
            </a:fld>
            <a:endParaRPr lang="en-GB"/>
          </a:p>
        </p:txBody>
      </p:sp>
    </p:spTree>
    <p:extLst>
      <p:ext uri="{BB962C8B-B14F-4D97-AF65-F5344CB8AC3E}">
        <p14:creationId xmlns:p14="http://schemas.microsoft.com/office/powerpoint/2010/main" val="643928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83</a:t>
            </a:fld>
            <a:endParaRPr lang="en-GB"/>
          </a:p>
        </p:txBody>
      </p:sp>
    </p:spTree>
    <p:extLst>
      <p:ext uri="{BB962C8B-B14F-4D97-AF65-F5344CB8AC3E}">
        <p14:creationId xmlns:p14="http://schemas.microsoft.com/office/powerpoint/2010/main" val="5610859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87</a:t>
            </a:fld>
            <a:endParaRPr lang="en-GB"/>
          </a:p>
        </p:txBody>
      </p:sp>
    </p:spTree>
    <p:extLst>
      <p:ext uri="{BB962C8B-B14F-4D97-AF65-F5344CB8AC3E}">
        <p14:creationId xmlns:p14="http://schemas.microsoft.com/office/powerpoint/2010/main" val="41630804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Search</a:t>
            </a:r>
            <a:r>
              <a:rPr lang="en-GB" baseline="0"/>
              <a:t> for ‘community’ and stemmed words relating to community. </a:t>
            </a:r>
          </a:p>
          <a:p>
            <a:r>
              <a:rPr lang="en-GB" baseline="0"/>
              <a:t>Selected items: Internal sources: interviews transcripts. </a:t>
            </a:r>
          </a:p>
          <a:p>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89</a:t>
            </a:fld>
            <a:endParaRPr lang="en-GB"/>
          </a:p>
        </p:txBody>
      </p:sp>
    </p:spTree>
    <p:extLst>
      <p:ext uri="{BB962C8B-B14F-4D97-AF65-F5344CB8AC3E}">
        <p14:creationId xmlns:p14="http://schemas.microsoft.com/office/powerpoint/2010/main" val="32674738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Can sort these</a:t>
            </a:r>
            <a:r>
              <a:rPr lang="en-GB" baseline="0"/>
              <a:t> like in excel, to see who spoke about community the most for example. </a:t>
            </a:r>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90</a:t>
            </a:fld>
            <a:endParaRPr lang="en-GB"/>
          </a:p>
        </p:txBody>
      </p:sp>
    </p:spTree>
    <p:extLst>
      <p:ext uri="{BB962C8B-B14F-4D97-AF65-F5344CB8AC3E}">
        <p14:creationId xmlns:p14="http://schemas.microsoft.com/office/powerpoint/2010/main" val="23058785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91</a:t>
            </a:fld>
            <a:endParaRPr lang="en-GB"/>
          </a:p>
        </p:txBody>
      </p:sp>
    </p:spTree>
    <p:extLst>
      <p:ext uri="{BB962C8B-B14F-4D97-AF65-F5344CB8AC3E}">
        <p14:creationId xmlns:p14="http://schemas.microsoft.com/office/powerpoint/2010/main" val="32053961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92</a:t>
            </a:fld>
            <a:endParaRPr lang="en-GB"/>
          </a:p>
        </p:txBody>
      </p:sp>
    </p:spTree>
    <p:extLst>
      <p:ext uri="{BB962C8B-B14F-4D97-AF65-F5344CB8AC3E}">
        <p14:creationId xmlns:p14="http://schemas.microsoft.com/office/powerpoint/2010/main" val="15862362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93</a:t>
            </a:fld>
            <a:endParaRPr lang="en-GB"/>
          </a:p>
        </p:txBody>
      </p:sp>
    </p:spTree>
    <p:extLst>
      <p:ext uri="{BB962C8B-B14F-4D97-AF65-F5344CB8AC3E}">
        <p14:creationId xmlns:p14="http://schemas.microsoft.com/office/powerpoint/2010/main" val="29282026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Can sort these as well like in excel to display</a:t>
            </a:r>
            <a:r>
              <a:rPr lang="en-GB" baseline="0"/>
              <a:t> the longest words first for example, or the highest count first.</a:t>
            </a:r>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96</a:t>
            </a:fld>
            <a:endParaRPr lang="en-GB"/>
          </a:p>
        </p:txBody>
      </p:sp>
    </p:spTree>
    <p:extLst>
      <p:ext uri="{BB962C8B-B14F-4D97-AF65-F5344CB8AC3E}">
        <p14:creationId xmlns:p14="http://schemas.microsoft.com/office/powerpoint/2010/main" val="35388180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100</a:t>
            </a:fld>
            <a:endParaRPr lang="en-GB"/>
          </a:p>
        </p:txBody>
      </p:sp>
    </p:spTree>
    <p:extLst>
      <p:ext uri="{BB962C8B-B14F-4D97-AF65-F5344CB8AC3E}">
        <p14:creationId xmlns:p14="http://schemas.microsoft.com/office/powerpoint/2010/main" val="34845719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To aggregate interviews (e.g. Barbara and Charles), go to nodes (after creating nodes for each informant) and aggregate (create as a set)</a:t>
            </a:r>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048A9E8-F96D-4D47-8B2F-547021A6FFD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107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48156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048A9E8-F96D-4D47-8B2F-547021A6FFD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109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05143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048A9E8-F96D-4D47-8B2F-547021A6FFD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111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79204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048A9E8-F96D-4D47-8B2F-547021A6FFD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112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164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err="1"/>
              <a:t>NVivo</a:t>
            </a:r>
            <a:r>
              <a:rPr lang="en-GB"/>
              <a:t> training is the responsibility of the Faculties.</a:t>
            </a:r>
          </a:p>
          <a:p>
            <a:endParaRPr lang="en-GB"/>
          </a:p>
        </p:txBody>
      </p:sp>
      <p:sp>
        <p:nvSpPr>
          <p:cNvPr id="4" name="Slide Number Placeholder 3"/>
          <p:cNvSpPr>
            <a:spLocks noGrp="1"/>
          </p:cNvSpPr>
          <p:nvPr>
            <p:ph type="sldNum" sz="quarter" idx="10"/>
          </p:nvPr>
        </p:nvSpPr>
        <p:spPr/>
        <p:txBody>
          <a:bodyPr/>
          <a:lstStyle/>
          <a:p>
            <a:fld id="{7048A9E8-F96D-4D47-8B2F-547021A6FFDB}" type="slidenum">
              <a:rPr lang="en-GB" smtClean="0"/>
              <a:t>124</a:t>
            </a:fld>
            <a:endParaRPr lang="en-GB"/>
          </a:p>
        </p:txBody>
      </p:sp>
    </p:spTree>
    <p:extLst>
      <p:ext uri="{BB962C8B-B14F-4D97-AF65-F5344CB8AC3E}">
        <p14:creationId xmlns:p14="http://schemas.microsoft.com/office/powerpoint/2010/main" val="5374505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2"/>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3" y="6525344"/>
            <a:ext cx="1294837" cy="218523"/>
          </a:xfrm>
        </p:spPr>
        <p:txBody>
          <a:bodyPr/>
          <a:lstStyle/>
          <a:p>
            <a:fld id="{9C64F3F4-CE19-49F8-9EF4-FF4EE52031C2}" type="datetimeFigureOut">
              <a:rPr lang="en-GB" smtClean="0"/>
              <a:t>16/02/2024</a:t>
            </a:fld>
            <a:endParaRPr lang="en-GB"/>
          </a:p>
        </p:txBody>
      </p:sp>
      <p:sp>
        <p:nvSpPr>
          <p:cNvPr id="5" name="Footer Placeholder 4"/>
          <p:cNvSpPr>
            <a:spLocks noGrp="1"/>
          </p:cNvSpPr>
          <p:nvPr>
            <p:ph type="ftr" sz="quarter" idx="11"/>
          </p:nvPr>
        </p:nvSpPr>
        <p:spPr>
          <a:xfrm>
            <a:off x="5519936" y="6381330"/>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79670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16/02/2024</a:t>
            </a:fld>
            <a:endParaRPr lang="en-GB"/>
          </a:p>
        </p:txBody>
      </p:sp>
      <p:sp>
        <p:nvSpPr>
          <p:cNvPr id="5" name="Footer Placeholder 4"/>
          <p:cNvSpPr>
            <a:spLocks noGrp="1"/>
          </p:cNvSpPr>
          <p:nvPr>
            <p:ph type="ftr" sz="quarter" idx="11"/>
          </p:nvPr>
        </p:nvSpPr>
        <p:spPr>
          <a:xfrm>
            <a:off x="4175787" y="6461782"/>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697116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5"/>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16/02/2024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51675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16/02/2024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00906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3"/>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16/02/2024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21044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16/02/2024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23551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16/02/2024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10542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2"/>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2" y="1435101"/>
            <a:ext cx="4011084" cy="4029891"/>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16/02/2024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43259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9"/>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7"/>
            <a:ext cx="7315200" cy="3824337"/>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16/02/2024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19772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16/02/2024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68559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16/02/2024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455347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277813"/>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1219200" y="1600202"/>
            <a:ext cx="508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2400" y="1600202"/>
            <a:ext cx="508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3BDDA050-05A7-439A-B826-D22AB1501D2E}"/>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12EEEF3E-441C-41EA-AB0F-6437DB67D88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1">
            <a:extLst>
              <a:ext uri="{FF2B5EF4-FFF2-40B4-BE49-F238E27FC236}">
                <a16:creationId xmlns:a16="http://schemas.microsoft.com/office/drawing/2014/main" id="{57B1746B-0913-4512-AAD1-479198293C6A}"/>
              </a:ext>
            </a:extLst>
          </p:cNvPr>
          <p:cNvSpPr>
            <a:spLocks noGrp="1" noChangeArrowheads="1"/>
          </p:cNvSpPr>
          <p:nvPr>
            <p:ph type="sldNum" sz="quarter" idx="12"/>
          </p:nvPr>
        </p:nvSpPr>
        <p:spPr>
          <a:ln/>
        </p:spPr>
        <p:txBody>
          <a:bodyPr/>
          <a:lstStyle>
            <a:lvl1pPr>
              <a:defRPr/>
            </a:lvl1pPr>
          </a:lstStyle>
          <a:p>
            <a:fld id="{C7F2C141-CA54-4EBC-B6AD-D2EE0BF7FD9A}" type="slidenum">
              <a:rPr lang="en-US" altLang="en-US"/>
              <a:pPr/>
              <a:t>‹#›</a:t>
            </a:fld>
            <a:endParaRPr lang="en-US" altLang="en-US"/>
          </a:p>
        </p:txBody>
      </p:sp>
    </p:spTree>
    <p:extLst>
      <p:ext uri="{BB962C8B-B14F-4D97-AF65-F5344CB8AC3E}">
        <p14:creationId xmlns:p14="http://schemas.microsoft.com/office/powerpoint/2010/main" val="1781006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277813"/>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1219200" y="1600202"/>
            <a:ext cx="508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502400" y="1600201"/>
            <a:ext cx="5080000" cy="2189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502400" y="3941763"/>
            <a:ext cx="5080000" cy="2189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9">
            <a:extLst>
              <a:ext uri="{FF2B5EF4-FFF2-40B4-BE49-F238E27FC236}">
                <a16:creationId xmlns:a16="http://schemas.microsoft.com/office/drawing/2014/main" id="{8A8CC13B-2921-461A-B125-31CBE453B1D3}"/>
              </a:ext>
            </a:extLst>
          </p:cNvPr>
          <p:cNvSpPr>
            <a:spLocks noGrp="1" noChangeArrowheads="1"/>
          </p:cNvSpPr>
          <p:nvPr>
            <p:ph type="dt" sz="half" idx="10"/>
          </p:nvPr>
        </p:nvSpPr>
        <p:spPr>
          <a:ln/>
        </p:spPr>
        <p:txBody>
          <a:bodyPr/>
          <a:lstStyle>
            <a:lvl1pPr>
              <a:defRPr/>
            </a:lvl1pPr>
          </a:lstStyle>
          <a:p>
            <a:pPr>
              <a:defRPr/>
            </a:pPr>
            <a:endParaRPr lang="en-US"/>
          </a:p>
        </p:txBody>
      </p:sp>
      <p:sp>
        <p:nvSpPr>
          <p:cNvPr id="7" name="Rectangle 10">
            <a:extLst>
              <a:ext uri="{FF2B5EF4-FFF2-40B4-BE49-F238E27FC236}">
                <a16:creationId xmlns:a16="http://schemas.microsoft.com/office/drawing/2014/main" id="{44B93894-C669-40A0-84D1-90BBA6F9615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8" name="Rectangle 11">
            <a:extLst>
              <a:ext uri="{FF2B5EF4-FFF2-40B4-BE49-F238E27FC236}">
                <a16:creationId xmlns:a16="http://schemas.microsoft.com/office/drawing/2014/main" id="{45C69920-486A-4E32-8A46-6F1E1B9F7D67}"/>
              </a:ext>
            </a:extLst>
          </p:cNvPr>
          <p:cNvSpPr>
            <a:spLocks noGrp="1" noChangeArrowheads="1"/>
          </p:cNvSpPr>
          <p:nvPr>
            <p:ph type="sldNum" sz="quarter" idx="12"/>
          </p:nvPr>
        </p:nvSpPr>
        <p:spPr>
          <a:ln/>
        </p:spPr>
        <p:txBody>
          <a:bodyPr/>
          <a:lstStyle>
            <a:lvl1pPr>
              <a:defRPr/>
            </a:lvl1pPr>
          </a:lstStyle>
          <a:p>
            <a:fld id="{95BB4780-D3C7-465E-8005-537139812808}" type="slidenum">
              <a:rPr lang="en-US" altLang="en-US"/>
              <a:pPr/>
              <a:t>‹#›</a:t>
            </a:fld>
            <a:endParaRPr lang="en-US" altLang="en-US"/>
          </a:p>
        </p:txBody>
      </p:sp>
    </p:spTree>
    <p:extLst>
      <p:ext uri="{BB962C8B-B14F-4D97-AF65-F5344CB8AC3E}">
        <p14:creationId xmlns:p14="http://schemas.microsoft.com/office/powerpoint/2010/main" val="385780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1219200" y="277813"/>
            <a:ext cx="10363200" cy="1143000"/>
          </a:xfrm>
        </p:spPr>
        <p:txBody>
          <a:bodyPr/>
          <a:lstStyle/>
          <a:p>
            <a:r>
              <a:rPr lang="en-US"/>
              <a:t>Click to edit Master title style</a:t>
            </a:r>
          </a:p>
        </p:txBody>
      </p:sp>
      <p:sp>
        <p:nvSpPr>
          <p:cNvPr id="3" name="Content Placeholder 2"/>
          <p:cNvSpPr>
            <a:spLocks noGrp="1"/>
          </p:cNvSpPr>
          <p:nvPr>
            <p:ph sz="half" idx="1"/>
          </p:nvPr>
        </p:nvSpPr>
        <p:spPr>
          <a:xfrm>
            <a:off x="1219200" y="1600202"/>
            <a:ext cx="508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2400" y="1600202"/>
            <a:ext cx="508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7DBF73C3-5D1D-47AA-AE3C-E8CF89A765A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5D882302-9FED-4B1F-8DE7-3D73175477F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1">
            <a:extLst>
              <a:ext uri="{FF2B5EF4-FFF2-40B4-BE49-F238E27FC236}">
                <a16:creationId xmlns:a16="http://schemas.microsoft.com/office/drawing/2014/main" id="{456E420A-55AC-44C9-BE4E-F3D3E759F3C7}"/>
              </a:ext>
            </a:extLst>
          </p:cNvPr>
          <p:cNvSpPr>
            <a:spLocks noGrp="1" noChangeArrowheads="1"/>
          </p:cNvSpPr>
          <p:nvPr>
            <p:ph type="sldNum" sz="quarter" idx="12"/>
          </p:nvPr>
        </p:nvSpPr>
        <p:spPr>
          <a:ln/>
        </p:spPr>
        <p:txBody>
          <a:bodyPr/>
          <a:lstStyle>
            <a:lvl1pPr>
              <a:defRPr/>
            </a:lvl1pPr>
          </a:lstStyle>
          <a:p>
            <a:fld id="{AFFDA7C5-05BE-43B3-B033-6A7EBB96530D}" type="slidenum">
              <a:rPr lang="en-US" altLang="en-US"/>
              <a:pPr/>
              <a:t>‹#›</a:t>
            </a:fld>
            <a:endParaRPr lang="en-US" altLang="en-US"/>
          </a:p>
        </p:txBody>
      </p:sp>
    </p:spTree>
    <p:extLst>
      <p:ext uri="{BB962C8B-B14F-4D97-AF65-F5344CB8AC3E}">
        <p14:creationId xmlns:p14="http://schemas.microsoft.com/office/powerpoint/2010/main" val="1342402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277813"/>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1219200" y="1600201"/>
            <a:ext cx="10363200" cy="2189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219200" y="3941763"/>
            <a:ext cx="10363200" cy="2189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CB381F16-654B-4EED-B61A-0CBF9D1D68F9}"/>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126143F7-B3D2-4365-8510-0710BEF3478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1">
            <a:extLst>
              <a:ext uri="{FF2B5EF4-FFF2-40B4-BE49-F238E27FC236}">
                <a16:creationId xmlns:a16="http://schemas.microsoft.com/office/drawing/2014/main" id="{193118C6-A35A-4BF4-BA9B-2901EE8C2ABF}"/>
              </a:ext>
            </a:extLst>
          </p:cNvPr>
          <p:cNvSpPr>
            <a:spLocks noGrp="1" noChangeArrowheads="1"/>
          </p:cNvSpPr>
          <p:nvPr>
            <p:ph type="sldNum" sz="quarter" idx="12"/>
          </p:nvPr>
        </p:nvSpPr>
        <p:spPr>
          <a:ln/>
        </p:spPr>
        <p:txBody>
          <a:bodyPr/>
          <a:lstStyle>
            <a:lvl1pPr>
              <a:defRPr/>
            </a:lvl1pPr>
          </a:lstStyle>
          <a:p>
            <a:fld id="{40F9FA54-D606-4A80-A844-C38EC8B6B82B}" type="slidenum">
              <a:rPr lang="en-US" altLang="en-US"/>
              <a:pPr/>
              <a:t>‹#›</a:t>
            </a:fld>
            <a:endParaRPr lang="en-US" altLang="en-US"/>
          </a:p>
        </p:txBody>
      </p:sp>
    </p:spTree>
    <p:extLst>
      <p:ext uri="{BB962C8B-B14F-4D97-AF65-F5344CB8AC3E}">
        <p14:creationId xmlns:p14="http://schemas.microsoft.com/office/powerpoint/2010/main" val="3893340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Custom Layout KU 01">
    <p:spTree>
      <p:nvGrpSpPr>
        <p:cNvPr id="1" name=""/>
        <p:cNvGrpSpPr/>
        <p:nvPr/>
      </p:nvGrpSpPr>
      <p:grpSpPr>
        <a:xfrm>
          <a:off x="0" y="0"/>
          <a:ext cx="0" cy="0"/>
          <a:chOff x="0" y="0"/>
          <a:chExt cx="0" cy="0"/>
        </a:xfrm>
      </p:grpSpPr>
      <p:sp>
        <p:nvSpPr>
          <p:cNvPr id="3" name="Text Placeholder 7"/>
          <p:cNvSpPr>
            <a:spLocks noGrp="1"/>
          </p:cNvSpPr>
          <p:nvPr>
            <p:ph type="body" sz="quarter" idx="10"/>
          </p:nvPr>
        </p:nvSpPr>
        <p:spPr>
          <a:xfrm>
            <a:off x="1852085" y="1640024"/>
            <a:ext cx="9730316" cy="357188"/>
          </a:xfrm>
        </p:spPr>
        <p:txBody>
          <a:bodyPr/>
          <a:lstStyle>
            <a:lvl1pPr>
              <a:buNone/>
              <a:defRPr sz="1400" b="1" baseline="0">
                <a:solidFill>
                  <a:srgbClr val="1195D3"/>
                </a:solidFill>
              </a:defRPr>
            </a:lvl1pPr>
          </a:lstStyle>
          <a:p>
            <a:pPr lvl="0"/>
            <a:r>
              <a:rPr lang="en-US"/>
              <a:t>Click to edit Master text styles</a:t>
            </a:r>
          </a:p>
        </p:txBody>
      </p:sp>
      <p:sp>
        <p:nvSpPr>
          <p:cNvPr id="6" name="Rectangle 3"/>
          <p:cNvSpPr>
            <a:spLocks noGrp="1" noChangeArrowheads="1"/>
          </p:cNvSpPr>
          <p:nvPr>
            <p:ph idx="1"/>
          </p:nvPr>
        </p:nvSpPr>
        <p:spPr bwMode="auto">
          <a:xfrm>
            <a:off x="1852084" y="1995333"/>
            <a:ext cx="9744493" cy="4139654"/>
          </a:xfrm>
          <a:prstGeom prst="rect">
            <a:avLst/>
          </a:prstGeom>
          <a:noFill/>
          <a:ln w="9525">
            <a:noFill/>
            <a:miter lim="800000"/>
            <a:headEnd/>
            <a:tailEnd/>
          </a:ln>
        </p:spPr>
        <p:txBody>
          <a:bodyPr>
            <a:normAutofit/>
          </a:bodyPr>
          <a:lstStyle>
            <a:lvl1pPr>
              <a:buFontTx/>
              <a:buNone/>
              <a:defRPr sz="1400" b="0" baseline="0"/>
            </a:lvl1pPr>
            <a:lvl2pPr>
              <a:defRPr sz="1400" b="0"/>
            </a:lvl2pPr>
            <a:lvl3pPr>
              <a:defRPr sz="1400" b="0"/>
            </a:lvl3pPr>
            <a:lvl4pPr>
              <a:defRPr sz="1400" b="0"/>
            </a:lvl4pPr>
            <a:lvl5pPr>
              <a:defRPr sz="1400" b="0"/>
            </a:lvl5pPr>
          </a:lstStyle>
          <a:p>
            <a:pPr lvl="0"/>
            <a:r>
              <a:rPr lang="en-US" noProof="0"/>
              <a:t>Click to edit Master text styles</a:t>
            </a:r>
          </a:p>
        </p:txBody>
      </p:sp>
      <p:sp>
        <p:nvSpPr>
          <p:cNvPr id="5" name="Title 4"/>
          <p:cNvSpPr>
            <a:spLocks noGrp="1"/>
          </p:cNvSpPr>
          <p:nvPr>
            <p:ph type="title"/>
          </p:nvPr>
        </p:nvSpPr>
        <p:spPr/>
        <p:txBody>
          <a:bodyPr/>
          <a:lstStyle/>
          <a:p>
            <a:r>
              <a:rPr lang="en-US"/>
              <a:t>Click to edit Master title style</a:t>
            </a:r>
            <a:endParaRPr lang="en-GB"/>
          </a:p>
        </p:txBody>
      </p:sp>
      <p:sp>
        <p:nvSpPr>
          <p:cNvPr id="7" name="Slide Number Placeholder 4">
            <a:extLst>
              <a:ext uri="{FF2B5EF4-FFF2-40B4-BE49-F238E27FC236}">
                <a16:creationId xmlns:a16="http://schemas.microsoft.com/office/drawing/2014/main" id="{B692984E-A7D5-4E0E-8977-3E74BB8F3CBB}"/>
              </a:ext>
            </a:extLst>
          </p:cNvPr>
          <p:cNvSpPr>
            <a:spLocks noGrp="1"/>
          </p:cNvSpPr>
          <p:nvPr>
            <p:ph type="sldNum" sz="quarter" idx="11"/>
          </p:nvPr>
        </p:nvSpPr>
        <p:spPr/>
        <p:txBody>
          <a:bodyPr/>
          <a:lstStyle>
            <a:lvl1pPr>
              <a:defRPr/>
            </a:lvl1pPr>
          </a:lstStyle>
          <a:p>
            <a:fld id="{E6D5BD00-B710-4F25-9475-87B282876BF6}" type="slidenum">
              <a:rPr lang="en-GB" altLang="en-US"/>
              <a:pPr/>
              <a:t>‹#›</a:t>
            </a:fld>
            <a:endParaRPr lang="en-GB" altLang="en-US"/>
          </a:p>
        </p:txBody>
      </p:sp>
    </p:spTree>
    <p:extLst>
      <p:ext uri="{BB962C8B-B14F-4D97-AF65-F5344CB8AC3E}">
        <p14:creationId xmlns:p14="http://schemas.microsoft.com/office/powerpoint/2010/main" val="1748398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3"/>
          </a:xfrm>
          <a:prstGeom prst="rect">
            <a:avLst/>
          </a:prstGeom>
        </p:spPr>
        <p:txBody>
          <a:bodyPr vert="horz" lIns="91440" tIns="45720" rIns="91440" bIns="45720" rtlCol="0" anchor="ctr"/>
          <a:lstStyle>
            <a:lvl1pPr algn="ctr">
              <a:defRPr sz="1051">
                <a:solidFill>
                  <a:schemeClr val="tx1">
                    <a:tint val="75000"/>
                  </a:schemeClr>
                </a:solidFill>
              </a:defRPr>
            </a:lvl1pPr>
          </a:lstStyle>
          <a:p>
            <a:fld id="{9C64F3F4-CE19-49F8-9EF4-FF4EE52031C2}" type="datetimeFigureOut">
              <a:rPr lang="en-GB" smtClean="0"/>
              <a:pPr/>
              <a:t>16/02/2024</a:t>
            </a:fld>
            <a:endParaRPr lang="en-GB" dirty="0"/>
          </a:p>
        </p:txBody>
      </p:sp>
      <p:sp>
        <p:nvSpPr>
          <p:cNvPr id="6" name="Slide Number Placeholder 5"/>
          <p:cNvSpPr>
            <a:spLocks noGrp="1"/>
          </p:cNvSpPr>
          <p:nvPr>
            <p:ph type="sldNum" sz="quarter" idx="4"/>
          </p:nvPr>
        </p:nvSpPr>
        <p:spPr>
          <a:xfrm>
            <a:off x="10608501" y="6380974"/>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706536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ctr" defTabSz="914377" rtl="0" eaLnBrk="1" latinLnBrk="0" hangingPunct="1">
        <a:spcBef>
          <a:spcPct val="0"/>
        </a:spcBef>
        <a:buNone/>
        <a:defRPr sz="4400" kern="1200">
          <a:solidFill>
            <a:schemeClr val="tx1"/>
          </a:solidFill>
          <a:latin typeface="+mj-lt"/>
          <a:ea typeface="+mj-ea"/>
          <a:cs typeface="+mj-cs"/>
        </a:defRPr>
      </a:lvl1pPr>
    </p:titleStyle>
    <p:bodyStyle>
      <a:lvl1pPr marL="342891" indent="-342891" algn="l" defTabSz="914377"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32" indent="-285744" algn="l" defTabSz="914377"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71" indent="-228594" algn="l" defTabSz="914377"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49"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help-ncapture.qsrinternational.com/desktop/topics/install_ncapture_for_internet_explorer.htm" TargetMode="External"/><Relationship Id="rId2" Type="http://schemas.openxmlformats.org/officeDocument/2006/relationships/hyperlink" Target="http://redirect.qsrinternational.com/add-nc-for-chrome-nv10-en.htm" TargetMode="Externa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hyperlink" Target="http://help-ncapture.qsrinternational.com/desktop/topics/install_ncapture_for_chrome.htm" TargetMode="External"/><Relationship Id="rId4" Type="http://schemas.openxmlformats.org/officeDocument/2006/relationships/hyperlink" Target="https://qsrinternational.com/nvivo/support-overview/downloads"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qsrinternational.com/learning/nvivo-tutorials"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qsrinternational.com/support"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linkedin.com/learning/nvivo-2018-essential-training"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hyperlink" Target="https://www.linkedin.com/learning/learning-nvivo"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U0YxxjdDC0I"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help-ncapture.qsrinternational.com/desktop/topics/install_ncapture_for_internet_explorer.htm" TargetMode="External"/><Relationship Id="rId2" Type="http://schemas.openxmlformats.org/officeDocument/2006/relationships/hyperlink" Target="http://redirect.qsrinternational.com/add-nc-for-chrome-nv10-en.htm" TargetMode="External"/><Relationship Id="rId1" Type="http://schemas.openxmlformats.org/officeDocument/2006/relationships/slideLayout" Target="../slideLayouts/slideLayout2.xml"/><Relationship Id="rId5" Type="http://schemas.openxmlformats.org/officeDocument/2006/relationships/hyperlink" Target="http://help-ncapture.qsrinternational.com/desktop/topics/install_ncapture_for_chrome.htm" TargetMode="External"/><Relationship Id="rId4" Type="http://schemas.openxmlformats.org/officeDocument/2006/relationships/hyperlink" Target="https://qsrinternational.com/nvivo/support-overview/downloads" TargetMode="External"/></Relationships>
</file>

<file path=ppt/slides/_rels/slide6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9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9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9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9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9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hyperlink" Target="http://help-nv11.qsrinternational.com/desktop/procedures/run_a_matrix_coding_query.htm" TargetMode="Externa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 Id="rId4" Type="http://schemas.openxmlformats.org/officeDocument/2006/relationships/image" Target="../media/image79.png"/></Relationships>
</file>

<file path=ppt/slides/_rels/slide11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81.png"/></Relationships>
</file>

<file path=ppt/slides/_rels/slide112.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83.png"/></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2.xml"/><Relationship Id="rId4" Type="http://schemas.openxmlformats.org/officeDocument/2006/relationships/image" Target="../media/image87.png"/></Relationships>
</file>

<file path=ppt/slides/_rels/slide11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hyperlink" Target="http://www.qsrinternational.com/learning/nvivo-tutorials"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hyperlink" Target="https://www.youtube.com/user/QSRInternational" TargetMode="External"/><Relationship Id="rId4" Type="http://schemas.openxmlformats.org/officeDocument/2006/relationships/hyperlink" Target="http://www.qsrinternational.com/support" TargetMode="External"/></Relationships>
</file>

<file path=ppt/slides/_rels/slide125.xml.rels><?xml version="1.0" encoding="UTF-8" standalone="yes"?>
<Relationships xmlns="http://schemas.openxmlformats.org/package/2006/relationships"><Relationship Id="rId3" Type="http://schemas.openxmlformats.org/officeDocument/2006/relationships/hyperlink" Target="https://www.linkedin.com/learning/nvivo-2018-essential-training"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hyperlink" Target="https://www.linkedin.com/learning/learning-nvivo" TargetMode="External"/></Relationships>
</file>

<file path=ppt/slides/_rels/slide126.xml.rels><?xml version="1.0" encoding="UTF-8" standalone="yes"?>
<Relationships xmlns="http://schemas.openxmlformats.org/package/2006/relationships"><Relationship Id="rId3" Type="http://schemas.openxmlformats.org/officeDocument/2006/relationships/hyperlink" Target="https://www.youtube.com/watch?v=U0YxxjdDC0I"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8067" y="471399"/>
            <a:ext cx="11074400" cy="5445899"/>
          </a:xfrm>
        </p:spPr>
        <p:txBody>
          <a:bodyPr>
            <a:normAutofit/>
          </a:bodyPr>
          <a:lstStyle/>
          <a:p>
            <a:br>
              <a:rPr lang="en-GB" altLang="en-US" dirty="0"/>
            </a:br>
            <a:r>
              <a:rPr lang="en-GB" dirty="0"/>
              <a:t> </a:t>
            </a:r>
            <a:r>
              <a:rPr lang="en-GB" sz="3200" b="1" dirty="0">
                <a:solidFill>
                  <a:srgbClr val="FFFF99"/>
                </a:solidFill>
              </a:rPr>
              <a:t>Dissertation Module  </a:t>
            </a:r>
            <a:br>
              <a:rPr lang="en-GB" sz="4000" b="1" dirty="0">
                <a:solidFill>
                  <a:srgbClr val="FFFF99"/>
                </a:solidFill>
              </a:rPr>
            </a:br>
            <a:r>
              <a:rPr lang="en-GB" sz="3100" b="1" dirty="0">
                <a:solidFill>
                  <a:srgbClr val="FFFF99"/>
                </a:solidFill>
              </a:rPr>
              <a:t>(</a:t>
            </a:r>
            <a:r>
              <a:rPr lang="en-GB" sz="3200" dirty="0">
                <a:solidFill>
                  <a:srgbClr val="FFFF99"/>
                </a:solidFill>
              </a:rPr>
              <a:t>LCMB7020</a:t>
            </a:r>
            <a:r>
              <a:rPr lang="en-GB" sz="3100" b="1" dirty="0">
                <a:solidFill>
                  <a:srgbClr val="FFFF99"/>
                </a:solidFill>
              </a:rPr>
              <a:t>)</a:t>
            </a:r>
            <a:br>
              <a:rPr lang="en-GB" sz="3100" b="1" dirty="0">
                <a:solidFill>
                  <a:srgbClr val="FFFF99"/>
                </a:solidFill>
              </a:rPr>
            </a:br>
            <a:br>
              <a:rPr lang="en-GB" sz="3200" b="1" dirty="0">
                <a:solidFill>
                  <a:srgbClr val="FF0000"/>
                </a:solidFill>
              </a:rPr>
            </a:br>
            <a:r>
              <a:rPr lang="en-GB" sz="6000" b="1" dirty="0">
                <a:solidFill>
                  <a:schemeClr val="accent2">
                    <a:lumMod val="40000"/>
                    <a:lumOff val="60000"/>
                  </a:schemeClr>
                </a:solidFill>
              </a:rPr>
              <a:t>Qualitative Analysis</a:t>
            </a:r>
            <a:br>
              <a:rPr lang="en-GB" sz="6000" b="1" dirty="0">
                <a:solidFill>
                  <a:schemeClr val="accent2">
                    <a:lumMod val="40000"/>
                    <a:lumOff val="60000"/>
                  </a:schemeClr>
                </a:solidFill>
              </a:rPr>
            </a:br>
            <a:r>
              <a:rPr lang="en-GB" sz="6000" b="1" dirty="0" err="1">
                <a:solidFill>
                  <a:schemeClr val="accent2">
                    <a:lumMod val="40000"/>
                    <a:lumOff val="60000"/>
                  </a:schemeClr>
                </a:solidFill>
              </a:rPr>
              <a:t>Nvivo</a:t>
            </a:r>
            <a:br>
              <a:rPr lang="en-GB" sz="6000" b="1" dirty="0">
                <a:solidFill>
                  <a:schemeClr val="accent2">
                    <a:lumMod val="40000"/>
                    <a:lumOff val="60000"/>
                  </a:schemeClr>
                </a:solidFill>
              </a:rPr>
            </a:br>
            <a:endParaRPr lang="en-GB" altLang="en-US" sz="1800" dirty="0">
              <a:solidFill>
                <a:schemeClr val="accent2">
                  <a:lumMod val="40000"/>
                  <a:lumOff val="60000"/>
                </a:schemeClr>
              </a:solidFill>
            </a:endParaRPr>
          </a:p>
        </p:txBody>
      </p:sp>
      <p:sp>
        <p:nvSpPr>
          <p:cNvPr id="4" name="TextBox 3">
            <a:extLst>
              <a:ext uri="{FF2B5EF4-FFF2-40B4-BE49-F238E27FC236}">
                <a16:creationId xmlns:a16="http://schemas.microsoft.com/office/drawing/2014/main" id="{CCF6176F-9A44-ABC3-DD66-992AE7A955E3}"/>
              </a:ext>
            </a:extLst>
          </p:cNvPr>
          <p:cNvSpPr txBox="1"/>
          <p:nvPr/>
        </p:nvSpPr>
        <p:spPr>
          <a:xfrm>
            <a:off x="389533" y="5457150"/>
            <a:ext cx="6097555" cy="646331"/>
          </a:xfrm>
          <a:prstGeom prst="rect">
            <a:avLst/>
          </a:prstGeom>
          <a:noFill/>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FFFF00">
                    <a:lumMod val="40000"/>
                    <a:lumOff val="60000"/>
                  </a:srgbClr>
                </a:solidFill>
                <a:effectLst/>
                <a:uLnTx/>
                <a:uFillTx/>
                <a:latin typeface="Myriad Pro"/>
                <a:ea typeface="+mn-ea"/>
                <a:cs typeface="+mn-cs"/>
              </a:rPr>
              <a:t>Dr Ehsan Khajeh</a:t>
            </a:r>
            <a:br>
              <a:rPr kumimoji="0" lang="en-GB" sz="1800" b="1" i="0" u="none" strike="noStrike" kern="1200" cap="none" spc="0" normalizeH="0" baseline="0" noProof="0" dirty="0">
                <a:ln>
                  <a:noFill/>
                </a:ln>
                <a:solidFill>
                  <a:srgbClr val="FFFF00">
                    <a:lumMod val="40000"/>
                    <a:lumOff val="60000"/>
                  </a:srgbClr>
                </a:solidFill>
                <a:effectLst/>
                <a:uLnTx/>
                <a:uFillTx/>
                <a:latin typeface="Myriad Pro"/>
                <a:ea typeface="+mn-ea"/>
                <a:cs typeface="+mn-cs"/>
              </a:rPr>
            </a:br>
            <a:r>
              <a:rPr kumimoji="0" lang="en-GB" sz="1800" b="1" i="0" u="none" strike="noStrike" kern="1200" cap="none" spc="0" normalizeH="0" baseline="0" noProof="0" dirty="0">
                <a:ln>
                  <a:noFill/>
                </a:ln>
                <a:solidFill>
                  <a:srgbClr val="FFFF00">
                    <a:lumMod val="40000"/>
                    <a:lumOff val="60000"/>
                  </a:srgbClr>
                </a:solidFill>
                <a:effectLst/>
                <a:uLnTx/>
                <a:uFillTx/>
                <a:latin typeface="Myriad Pro"/>
                <a:ea typeface="+mn-ea"/>
                <a:cs typeface="+mn-cs"/>
              </a:rPr>
              <a:t>Email: e.khajeh@uwtsd.ac.uk</a:t>
            </a: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Tree>
    <p:extLst>
      <p:ext uri="{BB962C8B-B14F-4D97-AF65-F5344CB8AC3E}">
        <p14:creationId xmlns:p14="http://schemas.microsoft.com/office/powerpoint/2010/main" val="27656438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274639"/>
            <a:ext cx="10972800" cy="639710"/>
          </a:xfrm>
        </p:spPr>
        <p:txBody>
          <a:bodyPr>
            <a:normAutofit fontScale="90000"/>
          </a:bodyPr>
          <a:lstStyle/>
          <a:p>
            <a:r>
              <a:rPr lang="en-GB" dirty="0"/>
              <a:t>Structure of session</a:t>
            </a:r>
          </a:p>
        </p:txBody>
      </p:sp>
      <p:sp>
        <p:nvSpPr>
          <p:cNvPr id="5" name="Content Placeholder 4"/>
          <p:cNvSpPr>
            <a:spLocks noGrp="1"/>
          </p:cNvSpPr>
          <p:nvPr>
            <p:ph idx="1"/>
          </p:nvPr>
        </p:nvSpPr>
        <p:spPr>
          <a:xfrm>
            <a:off x="503583" y="1008526"/>
            <a:ext cx="7877960" cy="4610005"/>
          </a:xfrm>
        </p:spPr>
        <p:txBody>
          <a:bodyPr>
            <a:normAutofit fontScale="92500" lnSpcReduction="20000"/>
          </a:bodyPr>
          <a:lstStyle/>
          <a:p>
            <a:pPr marL="609585" indent="-609585">
              <a:buFont typeface="+mj-lt"/>
              <a:buAutoNum type="arabicPeriod"/>
            </a:pPr>
            <a:r>
              <a:rPr lang="en-GB" b="1" dirty="0">
                <a:solidFill>
                  <a:srgbClr val="7030A0"/>
                </a:solidFill>
              </a:rPr>
              <a:t>Introduction to NVivo </a:t>
            </a:r>
          </a:p>
          <a:p>
            <a:pPr marL="609585" indent="-609585">
              <a:buFont typeface="+mj-lt"/>
              <a:buAutoNum type="arabicPeriod"/>
            </a:pPr>
            <a:r>
              <a:rPr lang="en-GB" b="1" dirty="0">
                <a:solidFill>
                  <a:srgbClr val="7030A0"/>
                </a:solidFill>
              </a:rPr>
              <a:t>Demonstration of basic layout, functions and the sample project</a:t>
            </a:r>
          </a:p>
          <a:p>
            <a:pPr marL="609585" indent="-609585">
              <a:buFont typeface="+mj-lt"/>
              <a:buAutoNum type="arabicPeriod"/>
            </a:pPr>
            <a:r>
              <a:rPr lang="en-GB" b="1" dirty="0">
                <a:solidFill>
                  <a:srgbClr val="7030A0"/>
                </a:solidFill>
              </a:rPr>
              <a:t>What is coding and how to code</a:t>
            </a:r>
          </a:p>
          <a:p>
            <a:pPr marL="609585" indent="-609585">
              <a:buFont typeface="+mj-lt"/>
              <a:buAutoNum type="arabicPeriod"/>
            </a:pPr>
            <a:r>
              <a:rPr lang="en-GB" b="1" dirty="0">
                <a:solidFill>
                  <a:srgbClr val="7030A0"/>
                </a:solidFill>
              </a:rPr>
              <a:t>Using Nvivo to undertake literature review </a:t>
            </a:r>
          </a:p>
          <a:p>
            <a:pPr marL="609585" indent="-609585">
              <a:buFont typeface="+mj-lt"/>
              <a:buAutoNum type="arabicPeriod"/>
            </a:pPr>
            <a:r>
              <a:rPr lang="en-GB" b="1" dirty="0">
                <a:solidFill>
                  <a:srgbClr val="7030A0"/>
                </a:solidFill>
              </a:rPr>
              <a:t>Using Nvivo to collect and analyse webpages</a:t>
            </a:r>
          </a:p>
          <a:p>
            <a:pPr marL="609585" indent="-609585">
              <a:buFont typeface="+mj-lt"/>
              <a:buAutoNum type="arabicPeriod"/>
            </a:pPr>
            <a:r>
              <a:rPr lang="en-GB" b="1" dirty="0">
                <a:solidFill>
                  <a:srgbClr val="7030A0"/>
                </a:solidFill>
              </a:rPr>
              <a:t>Exploring and visualising your data</a:t>
            </a:r>
          </a:p>
          <a:p>
            <a:pPr marL="609585" indent="-609585">
              <a:buFont typeface="+mj-lt"/>
              <a:buAutoNum type="arabicPeriod"/>
            </a:pPr>
            <a:r>
              <a:rPr lang="en-GB" b="1" dirty="0">
                <a:solidFill>
                  <a:srgbClr val="7030A0"/>
                </a:solidFill>
              </a:rPr>
              <a:t>Tutorials and Information sources</a:t>
            </a:r>
          </a:p>
          <a:p>
            <a:pPr marL="457189" indent="-457189">
              <a:buAutoNum type="arabicPeriod"/>
            </a:pPr>
            <a:endParaRPr lang="en-GB" dirty="0">
              <a:highlight>
                <a:srgbClr val="FFFF00"/>
              </a:highlight>
            </a:endParaRPr>
          </a:p>
        </p:txBody>
      </p:sp>
      <p:sp>
        <p:nvSpPr>
          <p:cNvPr id="2" name="Slide Number Placeholder 1"/>
          <p:cNvSpPr>
            <a:spLocks noGrp="1"/>
          </p:cNvSpPr>
          <p:nvPr>
            <p:ph type="sldNum" sz="quarter" idx="12"/>
          </p:nvPr>
        </p:nvSpPr>
        <p:spPr/>
        <p:txBody>
          <a:bodyPr/>
          <a:lstStyle/>
          <a:p>
            <a:fld id="{8C17AFF1-1D8A-394A-898D-E0FE52356337}" type="slidenum">
              <a:rPr lang="en-US" smtClean="0"/>
              <a:t>2</a:t>
            </a:fld>
            <a:endParaRPr lang="en-US"/>
          </a:p>
        </p:txBody>
      </p:sp>
      <p:sp>
        <p:nvSpPr>
          <p:cNvPr id="6" name="Rounded Rectangle 5"/>
          <p:cNvSpPr/>
          <p:nvPr/>
        </p:nvSpPr>
        <p:spPr>
          <a:xfrm>
            <a:off x="8454888" y="2523067"/>
            <a:ext cx="3233529" cy="22311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Nvivo has a wide range of functions, today we will show you the basics</a:t>
            </a:r>
            <a:endParaRPr lang="en-GB"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228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69553" y="2340399"/>
            <a:ext cx="6009403" cy="1555741"/>
          </a:xfrm>
        </p:spPr>
        <p:txBody>
          <a:bodyPr>
            <a:normAutofit/>
          </a:bodyPr>
          <a:lstStyle/>
          <a:p>
            <a:pPr marL="0" indent="0">
              <a:buNone/>
            </a:pPr>
            <a:r>
              <a:rPr lang="en-GB" b="1" dirty="0">
                <a:solidFill>
                  <a:srgbClr val="7030A0"/>
                </a:solidFill>
              </a:rPr>
              <a:t>1. Introduction to Nvivo</a:t>
            </a:r>
          </a:p>
        </p:txBody>
      </p:sp>
      <p:sp>
        <p:nvSpPr>
          <p:cNvPr id="2" name="Slide Number Placeholder 1"/>
          <p:cNvSpPr>
            <a:spLocks noGrp="1"/>
          </p:cNvSpPr>
          <p:nvPr>
            <p:ph type="sldNum" sz="quarter" idx="12"/>
          </p:nvPr>
        </p:nvSpPr>
        <p:spPr/>
        <p:txBody>
          <a:bodyPr/>
          <a:lstStyle/>
          <a:p>
            <a:fld id="{8C17AFF1-1D8A-394A-898D-E0FE52356337}" type="slidenum">
              <a:rPr lang="en-US" smtClean="0"/>
              <a:t>3</a:t>
            </a:fld>
            <a:endParaRPr lang="en-US"/>
          </a:p>
        </p:txBody>
      </p:sp>
    </p:spTree>
    <p:extLst>
      <p:ext uri="{BB962C8B-B14F-4D97-AF65-F5344CB8AC3E}">
        <p14:creationId xmlns:p14="http://schemas.microsoft.com/office/powerpoint/2010/main" val="641068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8713" y="2605443"/>
            <a:ext cx="9780104" cy="1555741"/>
          </a:xfrm>
        </p:spPr>
        <p:txBody>
          <a:bodyPr>
            <a:normAutofit/>
          </a:bodyPr>
          <a:lstStyle/>
          <a:p>
            <a:pPr marL="0" indent="0">
              <a:buNone/>
            </a:pPr>
            <a:r>
              <a:rPr lang="en-GB" b="1" dirty="0">
                <a:solidFill>
                  <a:srgbClr val="7030A0"/>
                </a:solidFill>
              </a:rPr>
              <a:t>What is the best way to analyse qualitative data?</a:t>
            </a:r>
          </a:p>
        </p:txBody>
      </p:sp>
      <p:sp>
        <p:nvSpPr>
          <p:cNvPr id="2" name="Slide Number Placeholder 1"/>
          <p:cNvSpPr>
            <a:spLocks noGrp="1"/>
          </p:cNvSpPr>
          <p:nvPr>
            <p:ph type="sldNum" sz="quarter" idx="12"/>
          </p:nvPr>
        </p:nvSpPr>
        <p:spPr/>
        <p:txBody>
          <a:bodyPr/>
          <a:lstStyle/>
          <a:p>
            <a:fld id="{8C17AFF1-1D8A-394A-898D-E0FE52356337}" type="slidenum">
              <a:rPr lang="en-US" smtClean="0"/>
              <a:t>4</a:t>
            </a:fld>
            <a:endParaRPr lang="en-US"/>
          </a:p>
        </p:txBody>
      </p:sp>
    </p:spTree>
    <p:extLst>
      <p:ext uri="{BB962C8B-B14F-4D97-AF65-F5344CB8AC3E}">
        <p14:creationId xmlns:p14="http://schemas.microsoft.com/office/powerpoint/2010/main" val="3670333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2549274" y="947419"/>
            <a:ext cx="1916709" cy="2148812"/>
          </a:xfrm>
          <a:prstGeom prst="rect">
            <a:avLst/>
          </a:prstGeom>
        </p:spPr>
      </p:pic>
      <p:pic>
        <p:nvPicPr>
          <p:cNvPr id="7" name="Picture 6"/>
          <p:cNvPicPr>
            <a:picLocks noChangeAspect="1"/>
          </p:cNvPicPr>
          <p:nvPr/>
        </p:nvPicPr>
        <p:blipFill>
          <a:blip r:embed="rId2"/>
          <a:stretch>
            <a:fillRect/>
          </a:stretch>
        </p:blipFill>
        <p:spPr>
          <a:xfrm>
            <a:off x="679289" y="947419"/>
            <a:ext cx="1921879" cy="2154608"/>
          </a:xfrm>
          <a:prstGeom prst="rect">
            <a:avLst/>
          </a:prstGeom>
        </p:spPr>
      </p:pic>
      <p:sp>
        <p:nvSpPr>
          <p:cNvPr id="2" name="Slide Number Placeholder 1"/>
          <p:cNvSpPr>
            <a:spLocks noGrp="1"/>
          </p:cNvSpPr>
          <p:nvPr>
            <p:ph type="sldNum" sz="quarter" idx="12"/>
          </p:nvPr>
        </p:nvSpPr>
        <p:spPr/>
        <p:txBody>
          <a:bodyPr/>
          <a:lstStyle/>
          <a:p>
            <a:fld id="{8C17AFF1-1D8A-394A-898D-E0FE52356337}" type="slidenum">
              <a:rPr lang="en-US" smtClean="0"/>
              <a:t>5</a:t>
            </a:fld>
            <a:endParaRPr lang="en-US"/>
          </a:p>
        </p:txBody>
      </p:sp>
      <p:pic>
        <p:nvPicPr>
          <p:cNvPr id="5" name="Picture 4"/>
          <p:cNvPicPr>
            <a:picLocks noChangeAspect="1"/>
          </p:cNvPicPr>
          <p:nvPr/>
        </p:nvPicPr>
        <p:blipFill>
          <a:blip r:embed="rId3">
            <a:duotone>
              <a:prstClr val="black"/>
              <a:schemeClr val="bg1">
                <a:tint val="45000"/>
                <a:satMod val="400000"/>
              </a:schemeClr>
            </a:duotone>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2191388" y="3468537"/>
            <a:ext cx="3296805" cy="2078420"/>
          </a:xfrm>
          <a:prstGeom prst="rect">
            <a:avLst/>
          </a:prstGeom>
        </p:spPr>
      </p:pic>
      <p:pic>
        <p:nvPicPr>
          <p:cNvPr id="9" name="Picture 8"/>
          <p:cNvPicPr>
            <a:picLocks noChangeAspect="1"/>
          </p:cNvPicPr>
          <p:nvPr/>
        </p:nvPicPr>
        <p:blipFill>
          <a:blip r:embed="rId2"/>
          <a:stretch>
            <a:fillRect/>
          </a:stretch>
        </p:blipFill>
        <p:spPr>
          <a:xfrm>
            <a:off x="4423589" y="947419"/>
            <a:ext cx="1912379" cy="2143957"/>
          </a:xfrm>
          <a:prstGeom prst="rect">
            <a:avLst/>
          </a:prstGeom>
        </p:spPr>
      </p:pic>
      <p:pic>
        <p:nvPicPr>
          <p:cNvPr id="10" name="Picture 9"/>
          <p:cNvPicPr>
            <a:picLocks noChangeAspect="1"/>
          </p:cNvPicPr>
          <p:nvPr/>
        </p:nvPicPr>
        <p:blipFill>
          <a:blip r:embed="rId5"/>
          <a:stretch>
            <a:fillRect/>
          </a:stretch>
        </p:blipFill>
        <p:spPr>
          <a:xfrm>
            <a:off x="7859221" y="1702990"/>
            <a:ext cx="3823233" cy="3531093"/>
          </a:xfrm>
          <a:prstGeom prst="rect">
            <a:avLst/>
          </a:prstGeom>
        </p:spPr>
      </p:pic>
      <p:sp>
        <p:nvSpPr>
          <p:cNvPr id="11" name="Content Placeholder 2"/>
          <p:cNvSpPr>
            <a:spLocks noGrp="1"/>
          </p:cNvSpPr>
          <p:nvPr>
            <p:ph idx="1"/>
          </p:nvPr>
        </p:nvSpPr>
        <p:spPr>
          <a:xfrm>
            <a:off x="97466" y="480975"/>
            <a:ext cx="672569" cy="932888"/>
          </a:xfrm>
        </p:spPr>
        <p:txBody>
          <a:bodyPr>
            <a:normAutofit/>
          </a:bodyPr>
          <a:lstStyle/>
          <a:p>
            <a:pPr marL="0" indent="0">
              <a:buNone/>
            </a:pPr>
            <a:r>
              <a:rPr lang="en-GB" b="1" dirty="0">
                <a:solidFill>
                  <a:srgbClr val="7030A0"/>
                </a:solidFill>
              </a:rPr>
              <a:t>1.</a:t>
            </a:r>
          </a:p>
        </p:txBody>
      </p:sp>
      <p:sp>
        <p:nvSpPr>
          <p:cNvPr id="12" name="Content Placeholder 2"/>
          <p:cNvSpPr txBox="1">
            <a:spLocks/>
          </p:cNvSpPr>
          <p:nvPr/>
        </p:nvSpPr>
        <p:spPr>
          <a:xfrm>
            <a:off x="1298713" y="3535713"/>
            <a:ext cx="628515" cy="826871"/>
          </a:xfrm>
          <a:prstGeom prst="rect">
            <a:avLst/>
          </a:prstGeom>
        </p:spPr>
        <p:txBody>
          <a:bodyPr vert="horz" lIns="121920" tIns="60960" rIns="121920" bIns="60960" rtlCol="0">
            <a:normAutofit/>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3200" b="1" dirty="0">
                <a:solidFill>
                  <a:srgbClr val="7030A0"/>
                </a:solidFill>
              </a:rPr>
              <a:t>2. </a:t>
            </a:r>
          </a:p>
        </p:txBody>
      </p:sp>
      <p:sp>
        <p:nvSpPr>
          <p:cNvPr id="13" name="Content Placeholder 2"/>
          <p:cNvSpPr txBox="1">
            <a:spLocks/>
          </p:cNvSpPr>
          <p:nvPr/>
        </p:nvSpPr>
        <p:spPr>
          <a:xfrm>
            <a:off x="7003772" y="2030031"/>
            <a:ext cx="672569" cy="932888"/>
          </a:xfrm>
          <a:prstGeom prst="rect">
            <a:avLst/>
          </a:prstGeom>
        </p:spPr>
        <p:txBody>
          <a:bodyPr vert="horz" lIns="121920" tIns="60960" rIns="121920" bIns="60960" rtlCol="0">
            <a:normAutofit/>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3200" b="1" dirty="0">
                <a:solidFill>
                  <a:srgbClr val="7030A0"/>
                </a:solidFill>
              </a:rPr>
              <a:t>3.</a:t>
            </a:r>
          </a:p>
        </p:txBody>
      </p:sp>
      <p:sp>
        <p:nvSpPr>
          <p:cNvPr id="14" name="Title 1">
            <a:extLst>
              <a:ext uri="{FF2B5EF4-FFF2-40B4-BE49-F238E27FC236}">
                <a16:creationId xmlns:a16="http://schemas.microsoft.com/office/drawing/2014/main" id="{4141EC4D-53D7-4AC0-9912-3C20A27707B4}"/>
              </a:ext>
            </a:extLst>
          </p:cNvPr>
          <p:cNvSpPr>
            <a:spLocks noGrp="1"/>
          </p:cNvSpPr>
          <p:nvPr>
            <p:ph type="title"/>
          </p:nvPr>
        </p:nvSpPr>
        <p:spPr>
          <a:xfrm>
            <a:off x="679288" y="195846"/>
            <a:ext cx="10515600" cy="958583"/>
          </a:xfrm>
        </p:spPr>
        <p:txBody>
          <a:bodyPr/>
          <a:lstStyle/>
          <a:p>
            <a:r>
              <a:rPr lang="en-US" dirty="0">
                <a:latin typeface="Arial"/>
                <a:cs typeface="Arial"/>
              </a:rPr>
              <a:t>Coding on paper</a:t>
            </a:r>
            <a:endParaRPr lang="en-US" dirty="0"/>
          </a:p>
        </p:txBody>
      </p:sp>
    </p:spTree>
    <p:extLst>
      <p:ext uri="{BB962C8B-B14F-4D97-AF65-F5344CB8AC3E}">
        <p14:creationId xmlns:p14="http://schemas.microsoft.com/office/powerpoint/2010/main" val="1295659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1EC4D-53D7-4AC0-9912-3C20A27707B4}"/>
              </a:ext>
            </a:extLst>
          </p:cNvPr>
          <p:cNvSpPr>
            <a:spLocks noGrp="1"/>
          </p:cNvSpPr>
          <p:nvPr>
            <p:ph type="title"/>
          </p:nvPr>
        </p:nvSpPr>
        <p:spPr>
          <a:xfrm>
            <a:off x="609600" y="267994"/>
            <a:ext cx="10972800" cy="667716"/>
          </a:xfrm>
        </p:spPr>
        <p:txBody>
          <a:bodyPr>
            <a:normAutofit fontScale="90000"/>
          </a:bodyPr>
          <a:lstStyle/>
          <a:p>
            <a:r>
              <a:rPr lang="en-US" dirty="0">
                <a:latin typeface="Arial"/>
                <a:cs typeface="Arial"/>
              </a:rPr>
              <a:t>Qualitative Research and Nvivo</a:t>
            </a:r>
            <a:endParaRPr lang="en-US" dirty="0"/>
          </a:p>
        </p:txBody>
      </p:sp>
      <p:sp>
        <p:nvSpPr>
          <p:cNvPr id="3" name="Content Placeholder 2">
            <a:extLst>
              <a:ext uri="{FF2B5EF4-FFF2-40B4-BE49-F238E27FC236}">
                <a16:creationId xmlns:a16="http://schemas.microsoft.com/office/drawing/2014/main" id="{929DBE2D-DF93-4ED0-86D0-46F38F401715}"/>
              </a:ext>
            </a:extLst>
          </p:cNvPr>
          <p:cNvSpPr>
            <a:spLocks noGrp="1"/>
          </p:cNvSpPr>
          <p:nvPr>
            <p:ph idx="1"/>
          </p:nvPr>
        </p:nvSpPr>
        <p:spPr>
          <a:xfrm>
            <a:off x="373727" y="1052055"/>
            <a:ext cx="7573160" cy="4753890"/>
          </a:xfrm>
        </p:spPr>
        <p:txBody>
          <a:bodyPr vert="horz" lIns="121920" tIns="60960" rIns="121920" bIns="60960" rtlCol="0" anchor="t">
            <a:normAutofit fontScale="92500" lnSpcReduction="20000"/>
          </a:bodyPr>
          <a:lstStyle/>
          <a:p>
            <a:r>
              <a:rPr lang="en-US" dirty="0">
                <a:latin typeface="Arial"/>
                <a:cs typeface="Arial"/>
              </a:rPr>
              <a:t>Qualitative researchers are interested in evaluating, interpreting and explaining social phenomena. </a:t>
            </a:r>
            <a:endParaRPr lang="en-US" dirty="0"/>
          </a:p>
          <a:p>
            <a:r>
              <a:rPr lang="en-US" dirty="0">
                <a:latin typeface="Arial"/>
                <a:cs typeface="Arial"/>
              </a:rPr>
              <a:t>Range of unstructured or semi-structured data to </a:t>
            </a:r>
            <a:r>
              <a:rPr lang="en-US" dirty="0" err="1">
                <a:latin typeface="Arial"/>
                <a:cs typeface="Arial"/>
              </a:rPr>
              <a:t>analyse</a:t>
            </a:r>
            <a:r>
              <a:rPr lang="en-US" dirty="0">
                <a:latin typeface="Arial"/>
                <a:cs typeface="Arial"/>
              </a:rPr>
              <a:t>: </a:t>
            </a:r>
            <a:r>
              <a:rPr lang="en-US" u="sng" dirty="0">
                <a:latin typeface="Arial"/>
                <a:cs typeface="Arial"/>
              </a:rPr>
              <a:t>interviews</a:t>
            </a:r>
            <a:r>
              <a:rPr lang="en-US" dirty="0">
                <a:latin typeface="Arial"/>
                <a:cs typeface="Arial"/>
              </a:rPr>
              <a:t>, </a:t>
            </a:r>
            <a:r>
              <a:rPr lang="en-US" u="sng" dirty="0">
                <a:latin typeface="Arial"/>
                <a:cs typeface="Arial"/>
              </a:rPr>
              <a:t>surveys</a:t>
            </a:r>
            <a:r>
              <a:rPr lang="en-US" dirty="0">
                <a:latin typeface="Arial"/>
                <a:cs typeface="Arial"/>
              </a:rPr>
              <a:t>, </a:t>
            </a:r>
            <a:r>
              <a:rPr lang="en-US" u="sng" dirty="0">
                <a:latin typeface="Arial"/>
                <a:cs typeface="Arial"/>
              </a:rPr>
              <a:t>field notes</a:t>
            </a:r>
            <a:r>
              <a:rPr lang="en-US" dirty="0">
                <a:latin typeface="Arial"/>
                <a:cs typeface="Arial"/>
              </a:rPr>
              <a:t>, </a:t>
            </a:r>
            <a:r>
              <a:rPr lang="en-US" u="sng" dirty="0">
                <a:latin typeface="Arial"/>
                <a:cs typeface="Arial"/>
              </a:rPr>
              <a:t>web pages</a:t>
            </a:r>
            <a:r>
              <a:rPr lang="en-US" dirty="0">
                <a:latin typeface="Arial"/>
                <a:cs typeface="Arial"/>
              </a:rPr>
              <a:t>, </a:t>
            </a:r>
            <a:r>
              <a:rPr lang="en-US" u="sng" dirty="0">
                <a:latin typeface="Arial"/>
                <a:cs typeface="Arial"/>
              </a:rPr>
              <a:t>audio-visual </a:t>
            </a:r>
            <a:r>
              <a:rPr lang="en-US" dirty="0">
                <a:latin typeface="Arial"/>
                <a:cs typeface="Arial"/>
              </a:rPr>
              <a:t>material, </a:t>
            </a:r>
            <a:r>
              <a:rPr lang="en-US" u="sng" dirty="0">
                <a:latin typeface="Arial"/>
                <a:cs typeface="Arial"/>
              </a:rPr>
              <a:t>reports and academic papers</a:t>
            </a:r>
          </a:p>
          <a:p>
            <a:r>
              <a:rPr lang="en-US" dirty="0" err="1">
                <a:latin typeface="Arial"/>
                <a:cs typeface="Arial"/>
              </a:rPr>
              <a:t>NVivo</a:t>
            </a:r>
            <a:r>
              <a:rPr lang="en-US" dirty="0">
                <a:latin typeface="Arial"/>
                <a:cs typeface="Arial"/>
              </a:rPr>
              <a:t> doesn’t </a:t>
            </a:r>
            <a:r>
              <a:rPr lang="en-US" dirty="0" err="1">
                <a:latin typeface="Arial"/>
                <a:cs typeface="Arial"/>
              </a:rPr>
              <a:t>favour</a:t>
            </a:r>
            <a:r>
              <a:rPr lang="en-US" dirty="0">
                <a:latin typeface="Arial"/>
                <a:cs typeface="Arial"/>
              </a:rPr>
              <a:t> a particular methodology—it’s designed to facilitate common qualitative techniques no matter what method you use..</a:t>
            </a:r>
          </a:p>
          <a:p>
            <a:endParaRPr lang="en-US" dirty="0"/>
          </a:p>
        </p:txBody>
      </p:sp>
      <p:sp>
        <p:nvSpPr>
          <p:cNvPr id="4" name="Rounded Rectangle 3"/>
          <p:cNvSpPr/>
          <p:nvPr/>
        </p:nvSpPr>
        <p:spPr>
          <a:xfrm>
            <a:off x="8348871" y="1102669"/>
            <a:ext cx="3233529" cy="43864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Nvivo is a qualitative data analysis tool that aids researchers in </a:t>
            </a:r>
            <a:r>
              <a:rPr lang="en-GB" sz="2400" b="1" dirty="0">
                <a:latin typeface="Arial" panose="020B0604020202020204" pitchFamily="34" charset="0"/>
                <a:cs typeface="Arial" panose="020B0604020202020204" pitchFamily="34" charset="0"/>
              </a:rPr>
              <a:t>‘uncovering richer insights and producing clearly articulated and defensible findings’</a:t>
            </a:r>
          </a:p>
        </p:txBody>
      </p:sp>
      <p:sp>
        <p:nvSpPr>
          <p:cNvPr id="6" name="Slide Number Placeholder 5"/>
          <p:cNvSpPr>
            <a:spLocks noGrp="1"/>
          </p:cNvSpPr>
          <p:nvPr>
            <p:ph type="sldNum" sz="quarter" idx="12"/>
          </p:nvPr>
        </p:nvSpPr>
        <p:spPr/>
        <p:txBody>
          <a:bodyPr/>
          <a:lstStyle/>
          <a:p>
            <a:fld id="{8C17AFF1-1D8A-394A-898D-E0FE52356337}" type="slidenum">
              <a:rPr lang="en-US" smtClean="0"/>
              <a:t>6</a:t>
            </a:fld>
            <a:endParaRPr lang="en-US"/>
          </a:p>
        </p:txBody>
      </p:sp>
    </p:spTree>
    <p:extLst>
      <p:ext uri="{BB962C8B-B14F-4D97-AF65-F5344CB8AC3E}">
        <p14:creationId xmlns:p14="http://schemas.microsoft.com/office/powerpoint/2010/main" val="14547057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1EC4D-53D7-4AC0-9912-3C20A27707B4}"/>
              </a:ext>
            </a:extLst>
          </p:cNvPr>
          <p:cNvSpPr>
            <a:spLocks noGrp="1"/>
          </p:cNvSpPr>
          <p:nvPr>
            <p:ph type="title"/>
          </p:nvPr>
        </p:nvSpPr>
        <p:spPr/>
        <p:txBody>
          <a:bodyPr/>
          <a:lstStyle/>
          <a:p>
            <a:r>
              <a:rPr lang="en-US"/>
              <a:t>Qualitative Research and </a:t>
            </a:r>
            <a:r>
              <a:rPr lang="en-US" err="1"/>
              <a:t>Nvivo</a:t>
            </a:r>
          </a:p>
        </p:txBody>
      </p:sp>
      <p:sp>
        <p:nvSpPr>
          <p:cNvPr id="4" name="Rounded Rectangle 3"/>
          <p:cNvSpPr/>
          <p:nvPr/>
        </p:nvSpPr>
        <p:spPr>
          <a:xfrm>
            <a:off x="2040834" y="2292627"/>
            <a:ext cx="7063409" cy="23098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67" b="1" dirty="0" err="1">
                <a:latin typeface="Arial" panose="020B0604020202020204" pitchFamily="34" charset="0"/>
                <a:cs typeface="Arial" panose="020B0604020202020204" pitchFamily="34" charset="0"/>
              </a:rPr>
              <a:t>NVivo</a:t>
            </a:r>
            <a:r>
              <a:rPr lang="en-GB" sz="2667" b="1" dirty="0">
                <a:latin typeface="Arial" panose="020B0604020202020204" pitchFamily="34" charset="0"/>
                <a:cs typeface="Arial" panose="020B0604020202020204" pitchFamily="34" charset="0"/>
              </a:rPr>
              <a:t> can help you to manage, explore and find patterns in your data but it cannot replace your analytical expertise!</a:t>
            </a:r>
          </a:p>
        </p:txBody>
      </p:sp>
      <p:sp>
        <p:nvSpPr>
          <p:cNvPr id="7" name="Slide Number Placeholder 6"/>
          <p:cNvSpPr>
            <a:spLocks noGrp="1"/>
          </p:cNvSpPr>
          <p:nvPr>
            <p:ph type="sldNum" sz="quarter" idx="12"/>
          </p:nvPr>
        </p:nvSpPr>
        <p:spPr/>
        <p:txBody>
          <a:bodyPr/>
          <a:lstStyle/>
          <a:p>
            <a:fld id="{8C17AFF1-1D8A-394A-898D-E0FE52356337}" type="slidenum">
              <a:rPr lang="en-US" smtClean="0"/>
              <a:t>7</a:t>
            </a:fld>
            <a:endParaRPr lang="en-US"/>
          </a:p>
        </p:txBody>
      </p:sp>
    </p:spTree>
    <p:extLst>
      <p:ext uri="{BB962C8B-B14F-4D97-AF65-F5344CB8AC3E}">
        <p14:creationId xmlns:p14="http://schemas.microsoft.com/office/powerpoint/2010/main" val="6556686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1" y="1485995"/>
            <a:ext cx="11360727" cy="4351339"/>
          </a:xfrm>
        </p:spPr>
        <p:txBody>
          <a:bodyPr>
            <a:normAutofit/>
          </a:bodyPr>
          <a:lstStyle/>
          <a:p>
            <a:pPr>
              <a:spcBef>
                <a:spcPts val="533"/>
              </a:spcBef>
              <a:buClr>
                <a:prstClr val="black">
                  <a:lumMod val="85000"/>
                  <a:lumOff val="15000"/>
                </a:prstClr>
              </a:buClr>
            </a:pPr>
            <a:endParaRPr lang="en-GB" sz="1867" dirty="0">
              <a:solidFill>
                <a:schemeClr val="tx1">
                  <a:lumMod val="65000"/>
                  <a:lumOff val="35000"/>
                </a:schemeClr>
              </a:solidFill>
            </a:endParaRPr>
          </a:p>
          <a:p>
            <a:pPr>
              <a:spcBef>
                <a:spcPts val="533"/>
              </a:spcBef>
            </a:pPr>
            <a:endParaRPr lang="en-GB" dirty="0"/>
          </a:p>
        </p:txBody>
      </p:sp>
      <p:sp>
        <p:nvSpPr>
          <p:cNvPr id="5" name="Rectangle 4"/>
          <p:cNvSpPr/>
          <p:nvPr/>
        </p:nvSpPr>
        <p:spPr>
          <a:xfrm>
            <a:off x="365760" y="1485996"/>
            <a:ext cx="5420475" cy="2985817"/>
          </a:xfrm>
          <a:prstGeom prst="rect">
            <a:avLst/>
          </a:prstGeom>
        </p:spPr>
        <p:txBody>
          <a:bodyPr wrap="square">
            <a:spAutoFit/>
          </a:bodyPr>
          <a:lstStyle/>
          <a:p>
            <a:pPr>
              <a:lnSpc>
                <a:spcPct val="150000"/>
              </a:lnSpc>
              <a:buFont typeface="Wingdings" panose="05000000000000000000" pitchFamily="2" charset="2"/>
              <a:buChar char="ü"/>
            </a:pPr>
            <a:r>
              <a:rPr lang="en-GB" sz="2133" dirty="0">
                <a:latin typeface="Arial" panose="020B0604020202020204" pitchFamily="34" charset="0"/>
                <a:cs typeface="Arial" panose="020B0604020202020204" pitchFamily="34" charset="0"/>
              </a:rPr>
              <a:t> Project management and data organisation</a:t>
            </a:r>
          </a:p>
          <a:p>
            <a:pPr>
              <a:lnSpc>
                <a:spcPct val="150000"/>
              </a:lnSpc>
              <a:buFont typeface="Wingdings" panose="05000000000000000000" pitchFamily="2" charset="2"/>
              <a:buChar char="ü"/>
            </a:pPr>
            <a:r>
              <a:rPr lang="en-GB" sz="2133" dirty="0">
                <a:latin typeface="Arial" panose="020B0604020202020204" pitchFamily="34" charset="0"/>
                <a:cs typeface="Arial" panose="020B0604020202020204" pitchFamily="34" charset="0"/>
              </a:rPr>
              <a:t> Allows exploration</a:t>
            </a:r>
          </a:p>
          <a:p>
            <a:pPr>
              <a:lnSpc>
                <a:spcPct val="150000"/>
              </a:lnSpc>
              <a:buFont typeface="Wingdings" panose="05000000000000000000" pitchFamily="2" charset="2"/>
              <a:buChar char="ü"/>
            </a:pPr>
            <a:r>
              <a:rPr lang="en-GB" sz="2133" dirty="0">
                <a:latin typeface="Arial" panose="020B0604020202020204" pitchFamily="34" charset="0"/>
                <a:cs typeface="Arial" panose="020B0604020202020204" pitchFamily="34" charset="0"/>
              </a:rPr>
              <a:t> Code and retrieve</a:t>
            </a:r>
          </a:p>
          <a:p>
            <a:pPr>
              <a:lnSpc>
                <a:spcPct val="150000"/>
              </a:lnSpc>
              <a:buFont typeface="Wingdings" panose="05000000000000000000" pitchFamily="2" charset="2"/>
              <a:buChar char="ü"/>
            </a:pPr>
            <a:r>
              <a:rPr lang="en-GB" sz="2133" dirty="0">
                <a:latin typeface="Arial" panose="020B0604020202020204" pitchFamily="34" charset="0"/>
                <a:cs typeface="Arial" panose="020B0604020202020204" pitchFamily="34" charset="0"/>
              </a:rPr>
              <a:t> Search and interrogate data</a:t>
            </a:r>
          </a:p>
          <a:p>
            <a:pPr>
              <a:lnSpc>
                <a:spcPct val="150000"/>
              </a:lnSpc>
              <a:buFont typeface="Wingdings" panose="05000000000000000000" pitchFamily="2" charset="2"/>
              <a:buChar char="ü"/>
            </a:pPr>
            <a:r>
              <a:rPr lang="en-GB" sz="2133" dirty="0">
                <a:latin typeface="Arial" panose="020B0604020202020204" pitchFamily="34" charset="0"/>
                <a:cs typeface="Arial" panose="020B0604020202020204" pitchFamily="34" charset="0"/>
              </a:rPr>
              <a:t> Provide outputs</a:t>
            </a:r>
          </a:p>
        </p:txBody>
      </p:sp>
      <p:sp>
        <p:nvSpPr>
          <p:cNvPr id="11" name="Rectangle 10"/>
          <p:cNvSpPr/>
          <p:nvPr/>
        </p:nvSpPr>
        <p:spPr>
          <a:xfrm>
            <a:off x="6328181" y="1485995"/>
            <a:ext cx="5863820" cy="2493440"/>
          </a:xfrm>
          <a:prstGeom prst="rect">
            <a:avLst/>
          </a:prstGeom>
        </p:spPr>
        <p:txBody>
          <a:bodyPr wrap="square">
            <a:spAutoFit/>
          </a:bodyPr>
          <a:lstStyle/>
          <a:p>
            <a:pPr marL="380990" indent="-380990">
              <a:lnSpc>
                <a:spcPct val="150000"/>
              </a:lnSpc>
              <a:buFont typeface="Calibri" panose="020F0502020204030204" pitchFamily="34" charset="0"/>
              <a:buChar char="x"/>
            </a:pPr>
            <a:r>
              <a:rPr lang="en-GB" sz="2133" dirty="0">
                <a:latin typeface="Arial" panose="020B0604020202020204" pitchFamily="34" charset="0"/>
                <a:cs typeface="Arial" panose="020B0604020202020204" pitchFamily="34" charset="0"/>
              </a:rPr>
              <a:t>Do the analytical thinking for you</a:t>
            </a:r>
          </a:p>
          <a:p>
            <a:pPr marL="380990" indent="-380990">
              <a:lnSpc>
                <a:spcPct val="150000"/>
              </a:lnSpc>
              <a:buFont typeface="Calibri" panose="020F0502020204030204" pitchFamily="34" charset="0"/>
              <a:buChar char="x"/>
            </a:pPr>
            <a:r>
              <a:rPr lang="en-GB" sz="2133" dirty="0">
                <a:latin typeface="Arial" panose="020B0604020202020204" pitchFamily="34" charset="0"/>
                <a:cs typeface="Arial" panose="020B0604020202020204" pitchFamily="34" charset="0"/>
              </a:rPr>
              <a:t>Do the coding for you</a:t>
            </a:r>
          </a:p>
          <a:p>
            <a:pPr marL="380990" indent="-380990">
              <a:lnSpc>
                <a:spcPct val="150000"/>
              </a:lnSpc>
              <a:buFont typeface="Calibri" panose="020F0502020204030204" pitchFamily="34" charset="0"/>
              <a:buChar char="x"/>
            </a:pPr>
            <a:r>
              <a:rPr lang="en-GB" sz="2133" dirty="0">
                <a:latin typeface="Arial" panose="020B0604020202020204" pitchFamily="34" charset="0"/>
                <a:cs typeface="Arial" panose="020B0604020202020204" pitchFamily="34" charset="0"/>
              </a:rPr>
              <a:t>Tell you how to analyse your data</a:t>
            </a:r>
          </a:p>
          <a:p>
            <a:pPr marL="380990" indent="-380990">
              <a:lnSpc>
                <a:spcPct val="150000"/>
              </a:lnSpc>
              <a:buFont typeface="Calibri" panose="020F0502020204030204" pitchFamily="34" charset="0"/>
              <a:buChar char="x"/>
            </a:pPr>
            <a:r>
              <a:rPr lang="en-GB" sz="2133" dirty="0">
                <a:latin typeface="Arial" panose="020B0604020202020204" pitchFamily="34" charset="0"/>
                <a:cs typeface="Arial" panose="020B0604020202020204" pitchFamily="34" charset="0"/>
              </a:rPr>
              <a:t>Reduce bias, improve reliability, or quality of analysis</a:t>
            </a:r>
          </a:p>
        </p:txBody>
      </p:sp>
      <p:sp>
        <p:nvSpPr>
          <p:cNvPr id="6" name="Rectangle 5"/>
          <p:cNvSpPr/>
          <p:nvPr/>
        </p:nvSpPr>
        <p:spPr>
          <a:xfrm>
            <a:off x="1365340" y="378585"/>
            <a:ext cx="2496196" cy="470129"/>
          </a:xfrm>
          <a:prstGeom prst="rect">
            <a:avLst/>
          </a:prstGeom>
        </p:spPr>
        <p:txBody>
          <a:bodyPr wrap="none">
            <a:spAutoFit/>
          </a:bodyPr>
          <a:lstStyle/>
          <a:p>
            <a:pPr>
              <a:lnSpc>
                <a:spcPct val="150000"/>
              </a:lnSpc>
              <a:buFont typeface="Wingdings" panose="05000000000000000000" pitchFamily="2" charset="2"/>
              <a:buChar char="ü"/>
            </a:pPr>
            <a:r>
              <a:rPr lang="en-GB" sz="1867" dirty="0">
                <a:latin typeface="Arial" panose="020B0604020202020204" pitchFamily="34" charset="0"/>
                <a:cs typeface="Arial" panose="020B0604020202020204" pitchFamily="34" charset="0"/>
              </a:rPr>
              <a:t> What Nvivo </a:t>
            </a:r>
            <a:r>
              <a:rPr lang="en-GB" sz="1867" b="1" u="sng" dirty="0">
                <a:latin typeface="Arial" panose="020B0604020202020204" pitchFamily="34" charset="0"/>
                <a:cs typeface="Arial" panose="020B0604020202020204" pitchFamily="34" charset="0"/>
              </a:rPr>
              <a:t>can do</a:t>
            </a:r>
          </a:p>
        </p:txBody>
      </p:sp>
      <p:sp>
        <p:nvSpPr>
          <p:cNvPr id="10" name="Rectangle 9"/>
          <p:cNvSpPr/>
          <p:nvPr/>
        </p:nvSpPr>
        <p:spPr>
          <a:xfrm>
            <a:off x="7162724" y="403571"/>
            <a:ext cx="2880917" cy="470129"/>
          </a:xfrm>
          <a:prstGeom prst="rect">
            <a:avLst/>
          </a:prstGeom>
        </p:spPr>
        <p:txBody>
          <a:bodyPr wrap="none">
            <a:spAutoFit/>
          </a:bodyPr>
          <a:lstStyle/>
          <a:p>
            <a:pPr>
              <a:lnSpc>
                <a:spcPct val="150000"/>
              </a:lnSpc>
            </a:pPr>
            <a:r>
              <a:rPr lang="en-GB" sz="1867" dirty="0">
                <a:latin typeface="Arial" panose="020B0604020202020204" pitchFamily="34" charset="0"/>
                <a:cs typeface="Arial" panose="020B0604020202020204" pitchFamily="34" charset="0"/>
              </a:rPr>
              <a:t>X What </a:t>
            </a:r>
            <a:r>
              <a:rPr lang="en-GB" sz="1867" dirty="0" err="1">
                <a:latin typeface="Arial" panose="020B0604020202020204" pitchFamily="34" charset="0"/>
                <a:cs typeface="Arial" panose="020B0604020202020204" pitchFamily="34" charset="0"/>
              </a:rPr>
              <a:t>Nvivo</a:t>
            </a:r>
            <a:r>
              <a:rPr lang="en-GB" sz="1867" dirty="0">
                <a:latin typeface="Arial" panose="020B0604020202020204" pitchFamily="34" charset="0"/>
                <a:cs typeface="Arial" panose="020B0604020202020204" pitchFamily="34" charset="0"/>
              </a:rPr>
              <a:t> </a:t>
            </a:r>
            <a:r>
              <a:rPr lang="en-GB" sz="1867" b="1" u="sng" dirty="0">
                <a:latin typeface="Arial" panose="020B0604020202020204" pitchFamily="34" charset="0"/>
                <a:cs typeface="Arial" panose="020B0604020202020204" pitchFamily="34" charset="0"/>
              </a:rPr>
              <a:t>cannot </a:t>
            </a:r>
            <a:r>
              <a:rPr lang="en-GB" sz="1867" dirty="0">
                <a:latin typeface="Arial" panose="020B0604020202020204" pitchFamily="34" charset="0"/>
                <a:cs typeface="Arial" panose="020B0604020202020204" pitchFamily="34" charset="0"/>
              </a:rPr>
              <a:t>do</a:t>
            </a:r>
          </a:p>
        </p:txBody>
      </p:sp>
      <p:pic>
        <p:nvPicPr>
          <p:cNvPr id="7" name="Picture 6"/>
          <p:cNvPicPr>
            <a:picLocks noChangeAspect="1"/>
          </p:cNvPicPr>
          <p:nvPr/>
        </p:nvPicPr>
        <p:blipFill>
          <a:blip r:embed="rId3"/>
          <a:stretch>
            <a:fillRect/>
          </a:stretch>
        </p:blipFill>
        <p:spPr>
          <a:xfrm>
            <a:off x="1704948" y="4542042"/>
            <a:ext cx="2391973" cy="1084132"/>
          </a:xfrm>
          <a:prstGeom prst="rect">
            <a:avLst/>
          </a:prstGeom>
        </p:spPr>
      </p:pic>
      <p:sp>
        <p:nvSpPr>
          <p:cNvPr id="12" name="Rounded Rectangle 11"/>
          <p:cNvSpPr/>
          <p:nvPr/>
        </p:nvSpPr>
        <p:spPr>
          <a:xfrm>
            <a:off x="4895835" y="4124671"/>
            <a:ext cx="7063409" cy="12708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667" b="1" dirty="0">
                <a:latin typeface="Arial" panose="020B0604020202020204" pitchFamily="34" charset="0"/>
                <a:cs typeface="Arial" panose="020B0604020202020204" pitchFamily="34" charset="0"/>
              </a:rPr>
              <a:t>Students and staff have free access to </a:t>
            </a:r>
            <a:r>
              <a:rPr lang="en-GB" sz="2667" b="1" dirty="0" err="1">
                <a:latin typeface="Arial" panose="020B0604020202020204" pitchFamily="34" charset="0"/>
                <a:cs typeface="Arial" panose="020B0604020202020204" pitchFamily="34" charset="0"/>
              </a:rPr>
              <a:t>Nvivo</a:t>
            </a:r>
            <a:endParaRPr lang="en-GB" sz="2667" b="1" dirty="0">
              <a:latin typeface="Arial" panose="020B0604020202020204" pitchFamily="34"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8C17AFF1-1D8A-394A-898D-E0FE52356337}" type="slidenum">
              <a:rPr lang="en-US" smtClean="0"/>
              <a:t>8</a:t>
            </a:fld>
            <a:endParaRPr lang="en-US"/>
          </a:p>
        </p:txBody>
      </p:sp>
    </p:spTree>
    <p:extLst>
      <p:ext uri="{BB962C8B-B14F-4D97-AF65-F5344CB8AC3E}">
        <p14:creationId xmlns:p14="http://schemas.microsoft.com/office/powerpoint/2010/main" val="36402994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65" y="72001"/>
            <a:ext cx="10972800" cy="426401"/>
          </a:xfrm>
        </p:spPr>
        <p:txBody>
          <a:bodyPr>
            <a:normAutofit fontScale="90000"/>
          </a:bodyPr>
          <a:lstStyle/>
          <a:p>
            <a:r>
              <a:rPr lang="en-GB" dirty="0"/>
              <a:t>Nvivo functions</a:t>
            </a:r>
          </a:p>
        </p:txBody>
      </p:sp>
      <p:sp>
        <p:nvSpPr>
          <p:cNvPr id="5" name="Rounded Rectangle 4"/>
          <p:cNvSpPr/>
          <p:nvPr/>
        </p:nvSpPr>
        <p:spPr>
          <a:xfrm>
            <a:off x="365760" y="618047"/>
            <a:ext cx="4281045" cy="12708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67" b="1" dirty="0">
                <a:latin typeface="Arial" panose="020B0604020202020204" pitchFamily="34" charset="0"/>
                <a:cs typeface="Arial" panose="020B0604020202020204" pitchFamily="34" charset="0"/>
              </a:rPr>
              <a:t>Import data</a:t>
            </a:r>
          </a:p>
          <a:p>
            <a:pPr algn="ctr"/>
            <a:r>
              <a:rPr lang="en-GB" sz="1867" b="1" dirty="0">
                <a:solidFill>
                  <a:schemeClr val="tx1">
                    <a:lumMod val="95000"/>
                    <a:lumOff val="5000"/>
                  </a:schemeClr>
                </a:solidFill>
                <a:latin typeface="Arial" panose="020B0604020202020204" pitchFamily="34" charset="0"/>
                <a:cs typeface="Arial" panose="020B0604020202020204" pitchFamily="34" charset="0"/>
              </a:rPr>
              <a:t>Text, images, documents, social media/ web pages</a:t>
            </a:r>
          </a:p>
        </p:txBody>
      </p:sp>
      <p:sp>
        <p:nvSpPr>
          <p:cNvPr id="6" name="Rounded Rectangle 5"/>
          <p:cNvSpPr/>
          <p:nvPr/>
        </p:nvSpPr>
        <p:spPr>
          <a:xfrm>
            <a:off x="6382732" y="623741"/>
            <a:ext cx="4281045" cy="12708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67" b="1" dirty="0">
                <a:latin typeface="Arial" panose="020B0604020202020204" pitchFamily="34" charset="0"/>
                <a:cs typeface="Arial" panose="020B0604020202020204" pitchFamily="34" charset="0"/>
              </a:rPr>
              <a:t>Organise data</a:t>
            </a:r>
          </a:p>
          <a:p>
            <a:pPr algn="ctr"/>
            <a:r>
              <a:rPr lang="en-GB" sz="1867" b="1" dirty="0">
                <a:solidFill>
                  <a:schemeClr val="tx1">
                    <a:lumMod val="95000"/>
                    <a:lumOff val="5000"/>
                  </a:schemeClr>
                </a:solidFill>
                <a:latin typeface="Arial" panose="020B0604020202020204" pitchFamily="34" charset="0"/>
                <a:cs typeface="Arial" panose="020B0604020202020204" pitchFamily="34" charset="0"/>
              </a:rPr>
              <a:t>Create folders, log ideas, annotate texts</a:t>
            </a:r>
          </a:p>
        </p:txBody>
      </p:sp>
      <p:sp>
        <p:nvSpPr>
          <p:cNvPr id="7" name="Rounded Rectangle 6"/>
          <p:cNvSpPr/>
          <p:nvPr/>
        </p:nvSpPr>
        <p:spPr>
          <a:xfrm>
            <a:off x="365760" y="2524385"/>
            <a:ext cx="4281045" cy="12708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67" b="1" dirty="0">
                <a:latin typeface="Arial" panose="020B0604020202020204" pitchFamily="34" charset="0"/>
                <a:cs typeface="Arial" panose="020B0604020202020204" pitchFamily="34" charset="0"/>
              </a:rPr>
              <a:t>Analyse data</a:t>
            </a:r>
          </a:p>
          <a:p>
            <a:pPr algn="ctr"/>
            <a:r>
              <a:rPr lang="en-GB" sz="1867" b="1" dirty="0">
                <a:solidFill>
                  <a:schemeClr val="tx1">
                    <a:lumMod val="95000"/>
                    <a:lumOff val="5000"/>
                  </a:schemeClr>
                </a:solidFill>
                <a:latin typeface="Arial" panose="020B0604020202020204" pitchFamily="34" charset="0"/>
                <a:cs typeface="Arial" panose="020B0604020202020204" pitchFamily="34" charset="0"/>
              </a:rPr>
              <a:t>Code data (find themes), explore patterns</a:t>
            </a:r>
          </a:p>
        </p:txBody>
      </p:sp>
      <p:sp>
        <p:nvSpPr>
          <p:cNvPr id="8" name="Rounded Rectangle 7"/>
          <p:cNvSpPr/>
          <p:nvPr/>
        </p:nvSpPr>
        <p:spPr>
          <a:xfrm>
            <a:off x="6382732" y="2524386"/>
            <a:ext cx="4281045" cy="12708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67" b="1" dirty="0">
                <a:latin typeface="Arial" panose="020B0604020202020204" pitchFamily="34" charset="0"/>
                <a:cs typeface="Arial" panose="020B0604020202020204" pitchFamily="34" charset="0"/>
              </a:rPr>
              <a:t>Visualise findings</a:t>
            </a:r>
          </a:p>
          <a:p>
            <a:pPr algn="ctr"/>
            <a:r>
              <a:rPr lang="en-GB" sz="1867" b="1" dirty="0">
                <a:solidFill>
                  <a:schemeClr val="tx1">
                    <a:lumMod val="95000"/>
                    <a:lumOff val="5000"/>
                  </a:schemeClr>
                </a:solidFill>
                <a:latin typeface="Arial" panose="020B0604020202020204" pitchFamily="34" charset="0"/>
                <a:cs typeface="Arial" panose="020B0604020202020204" pitchFamily="34" charset="0"/>
              </a:rPr>
              <a:t>Word cloud, mind map, word tree</a:t>
            </a:r>
          </a:p>
        </p:txBody>
      </p:sp>
      <p:sp>
        <p:nvSpPr>
          <p:cNvPr id="10" name="Rounded Rectangle 9"/>
          <p:cNvSpPr/>
          <p:nvPr/>
        </p:nvSpPr>
        <p:spPr>
          <a:xfrm>
            <a:off x="365760" y="4317967"/>
            <a:ext cx="4281045" cy="12708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67" b="1" dirty="0">
                <a:latin typeface="Arial" panose="020B0604020202020204" pitchFamily="34" charset="0"/>
                <a:cs typeface="Arial" panose="020B0604020202020204" pitchFamily="34" charset="0"/>
              </a:rPr>
              <a:t>Export analysis</a:t>
            </a:r>
          </a:p>
          <a:p>
            <a:pPr algn="ctr"/>
            <a:r>
              <a:rPr lang="en-GB" sz="1867" b="1" dirty="0">
                <a:solidFill>
                  <a:schemeClr val="tx1">
                    <a:lumMod val="95000"/>
                    <a:lumOff val="5000"/>
                  </a:schemeClr>
                </a:solidFill>
                <a:latin typeface="Arial" panose="020B0604020202020204" pitchFamily="34" charset="0"/>
                <a:cs typeface="Arial" panose="020B0604020202020204" pitchFamily="34" charset="0"/>
              </a:rPr>
              <a:t>Coding structure, key quotes, themes and connections</a:t>
            </a:r>
          </a:p>
        </p:txBody>
      </p:sp>
      <p:sp>
        <p:nvSpPr>
          <p:cNvPr id="4" name="Rectangle 3"/>
          <p:cNvSpPr/>
          <p:nvPr/>
        </p:nvSpPr>
        <p:spPr>
          <a:xfrm>
            <a:off x="6587726" y="4460970"/>
            <a:ext cx="3887093" cy="901144"/>
          </a:xfrm>
          <a:prstGeom prst="rect">
            <a:avLst/>
          </a:prstGeom>
          <a:ln w="12700">
            <a:solidFill>
              <a:schemeClr val="tx1"/>
            </a:solidFill>
          </a:ln>
        </p:spPr>
        <p:txBody>
          <a:bodyPr wrap="square">
            <a:spAutoFit/>
          </a:bodyPr>
          <a:lstStyle/>
          <a:p>
            <a:pPr>
              <a:lnSpc>
                <a:spcPct val="150000"/>
              </a:lnSpc>
            </a:pPr>
            <a:r>
              <a:rPr lang="en-GB" sz="1867" b="1" dirty="0">
                <a:latin typeface="Arial" panose="020B0604020202020204" pitchFamily="34" charset="0"/>
                <a:cs typeface="Arial" panose="020B0604020202020204" pitchFamily="34" charset="0"/>
              </a:rPr>
              <a:t>Using the Nvivo analysis to write up your research findings</a:t>
            </a:r>
          </a:p>
        </p:txBody>
      </p:sp>
      <p:sp>
        <p:nvSpPr>
          <p:cNvPr id="14" name="Right Arrow 13"/>
          <p:cNvSpPr/>
          <p:nvPr/>
        </p:nvSpPr>
        <p:spPr>
          <a:xfrm>
            <a:off x="5120378" y="4748058"/>
            <a:ext cx="993775" cy="416397"/>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5" name="Slide Number Placeholder 14"/>
          <p:cNvSpPr>
            <a:spLocks noGrp="1"/>
          </p:cNvSpPr>
          <p:nvPr>
            <p:ph type="sldNum" sz="quarter" idx="12"/>
          </p:nvPr>
        </p:nvSpPr>
        <p:spPr>
          <a:xfrm>
            <a:off x="10608501" y="5497054"/>
            <a:ext cx="973899" cy="340503"/>
          </a:xfrm>
        </p:spPr>
        <p:txBody>
          <a:bodyPr/>
          <a:lstStyle/>
          <a:p>
            <a:fld id="{8C17AFF1-1D8A-394A-898D-E0FE52356337}" type="slidenum">
              <a:rPr lang="en-US" smtClean="0"/>
              <a:t>9</a:t>
            </a:fld>
            <a:endParaRPr lang="en-US"/>
          </a:p>
        </p:txBody>
      </p:sp>
    </p:spTree>
    <p:extLst>
      <p:ext uri="{BB962C8B-B14F-4D97-AF65-F5344CB8AC3E}">
        <p14:creationId xmlns:p14="http://schemas.microsoft.com/office/powerpoint/2010/main" val="9021882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7744" y="2340401"/>
            <a:ext cx="10515600" cy="1701513"/>
          </a:xfrm>
        </p:spPr>
        <p:txBody>
          <a:bodyPr>
            <a:normAutofit/>
          </a:bodyPr>
          <a:lstStyle/>
          <a:p>
            <a:pPr marL="0" indent="0" algn="ctr">
              <a:buNone/>
            </a:pPr>
            <a:r>
              <a:rPr lang="en-GB" b="1" dirty="0">
                <a:solidFill>
                  <a:srgbClr val="7030A0"/>
                </a:solidFill>
              </a:rPr>
              <a:t>2. Demonstration of the basic layout, functions and the sample project</a:t>
            </a:r>
          </a:p>
        </p:txBody>
      </p:sp>
      <p:sp>
        <p:nvSpPr>
          <p:cNvPr id="2" name="Slide Number Placeholder 1"/>
          <p:cNvSpPr>
            <a:spLocks noGrp="1"/>
          </p:cNvSpPr>
          <p:nvPr>
            <p:ph type="sldNum" sz="quarter" idx="12"/>
          </p:nvPr>
        </p:nvSpPr>
        <p:spPr/>
        <p:txBody>
          <a:bodyPr/>
          <a:lstStyle/>
          <a:p>
            <a:fld id="{8C17AFF1-1D8A-394A-898D-E0FE52356337}" type="slidenum">
              <a:rPr lang="en-US" smtClean="0"/>
              <a:t>10</a:t>
            </a:fld>
            <a:endParaRPr lang="en-US"/>
          </a:p>
        </p:txBody>
      </p:sp>
    </p:spTree>
    <p:extLst>
      <p:ext uri="{BB962C8B-B14F-4D97-AF65-F5344CB8AC3E}">
        <p14:creationId xmlns:p14="http://schemas.microsoft.com/office/powerpoint/2010/main" val="25696146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7744" y="2340401"/>
            <a:ext cx="10515600" cy="1701513"/>
          </a:xfrm>
        </p:spPr>
        <p:txBody>
          <a:bodyPr>
            <a:normAutofit/>
          </a:bodyPr>
          <a:lstStyle/>
          <a:p>
            <a:pPr marL="0" indent="0" algn="ctr">
              <a:buNone/>
            </a:pPr>
            <a:r>
              <a:rPr lang="en-GB" b="1" dirty="0">
                <a:solidFill>
                  <a:srgbClr val="7030A0"/>
                </a:solidFill>
              </a:rPr>
              <a:t>3. What is coding and how to code</a:t>
            </a:r>
          </a:p>
        </p:txBody>
      </p:sp>
      <p:sp>
        <p:nvSpPr>
          <p:cNvPr id="2" name="Slide Number Placeholder 1"/>
          <p:cNvSpPr>
            <a:spLocks noGrp="1"/>
          </p:cNvSpPr>
          <p:nvPr>
            <p:ph type="sldNum" sz="quarter" idx="12"/>
          </p:nvPr>
        </p:nvSpPr>
        <p:spPr/>
        <p:txBody>
          <a:bodyPr/>
          <a:lstStyle/>
          <a:p>
            <a:fld id="{8C17AFF1-1D8A-394A-898D-E0FE52356337}" type="slidenum">
              <a:rPr lang="en-US" smtClean="0"/>
              <a:t>11</a:t>
            </a:fld>
            <a:endParaRPr lang="en-US"/>
          </a:p>
        </p:txBody>
      </p:sp>
    </p:spTree>
    <p:extLst>
      <p:ext uri="{BB962C8B-B14F-4D97-AF65-F5344CB8AC3E}">
        <p14:creationId xmlns:p14="http://schemas.microsoft.com/office/powerpoint/2010/main" val="2846505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coding?</a:t>
            </a:r>
          </a:p>
        </p:txBody>
      </p:sp>
      <p:sp>
        <p:nvSpPr>
          <p:cNvPr id="3" name="Content Placeholder 2"/>
          <p:cNvSpPr>
            <a:spLocks noGrp="1"/>
          </p:cNvSpPr>
          <p:nvPr>
            <p:ph idx="1"/>
          </p:nvPr>
        </p:nvSpPr>
        <p:spPr>
          <a:xfrm>
            <a:off x="365761" y="1485995"/>
            <a:ext cx="11360727" cy="4351339"/>
          </a:xfrm>
        </p:spPr>
        <p:txBody>
          <a:bodyPr>
            <a:normAutofit/>
          </a:bodyPr>
          <a:lstStyle/>
          <a:p>
            <a:pPr>
              <a:spcBef>
                <a:spcPts val="533"/>
              </a:spcBef>
              <a:buClr>
                <a:prstClr val="black">
                  <a:lumMod val="85000"/>
                  <a:lumOff val="15000"/>
                </a:prstClr>
              </a:buClr>
            </a:pPr>
            <a:endParaRPr lang="en-GB" sz="1867" dirty="0">
              <a:solidFill>
                <a:schemeClr val="tx1">
                  <a:lumMod val="65000"/>
                  <a:lumOff val="35000"/>
                </a:schemeClr>
              </a:solidFill>
            </a:endParaRPr>
          </a:p>
          <a:p>
            <a:pPr>
              <a:spcBef>
                <a:spcPts val="533"/>
              </a:spcBef>
            </a:pPr>
            <a:endParaRPr lang="en-GB" dirty="0"/>
          </a:p>
        </p:txBody>
      </p:sp>
      <p:sp>
        <p:nvSpPr>
          <p:cNvPr id="9" name="Rounded Rectangle 8"/>
          <p:cNvSpPr/>
          <p:nvPr/>
        </p:nvSpPr>
        <p:spPr>
          <a:xfrm>
            <a:off x="559513" y="2355449"/>
            <a:ext cx="3233529" cy="26124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Coding is a way of assigning a label to a piece of data, typically a passage of text </a:t>
            </a:r>
            <a:endParaRPr lang="en-GB" sz="2400" b="1"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929DBE2D-DF93-4ED0-86D0-46F38F401715}"/>
              </a:ext>
            </a:extLst>
          </p:cNvPr>
          <p:cNvSpPr txBox="1">
            <a:spLocks/>
          </p:cNvSpPr>
          <p:nvPr/>
        </p:nvSpPr>
        <p:spPr>
          <a:xfrm>
            <a:off x="4083671" y="1485995"/>
            <a:ext cx="7739693" cy="5153344"/>
          </a:xfrm>
          <a:prstGeom prst="rect">
            <a:avLst/>
          </a:prstGeom>
        </p:spPr>
        <p:txBody>
          <a:bodyPr vert="horz" lIns="121920" tIns="60960" rIns="121920" bIns="60960" rtlCol="0" anchor="t">
            <a:normAutofit/>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2133" dirty="0"/>
              <a:t>Coding as a process that involves reading through the interview transcripts and marking important parts of the text</a:t>
            </a:r>
          </a:p>
          <a:p>
            <a:r>
              <a:rPr lang="en-US" sz="2133" dirty="0"/>
              <a:t>Picking out key themes depending on your research question</a:t>
            </a:r>
          </a:p>
          <a:p>
            <a:r>
              <a:rPr lang="en-US" sz="2133" dirty="0"/>
              <a:t>A </a:t>
            </a:r>
            <a:r>
              <a:rPr lang="en-US" sz="2133" b="1" dirty="0"/>
              <a:t>‘code’</a:t>
            </a:r>
            <a:r>
              <a:rPr lang="en-US" sz="2133" dirty="0"/>
              <a:t> holds relevant quotes to a particular theme</a:t>
            </a:r>
          </a:p>
          <a:p>
            <a:r>
              <a:rPr lang="en-GB" sz="2133" dirty="0"/>
              <a:t>Coding develops </a:t>
            </a:r>
            <a:r>
              <a:rPr lang="en-GB" sz="2133" b="1" u="sng" dirty="0"/>
              <a:t>gradually </a:t>
            </a:r>
            <a:r>
              <a:rPr lang="en-GB" sz="2133" dirty="0"/>
              <a:t>and the structure of the codes changes over time</a:t>
            </a:r>
            <a:endParaRPr lang="en-GB" sz="2133" b="1" u="sng" dirty="0"/>
          </a:p>
          <a:p>
            <a:endParaRPr lang="en-US" sz="2133" dirty="0"/>
          </a:p>
          <a:p>
            <a:endParaRPr lang="en-US" sz="2133" dirty="0"/>
          </a:p>
          <a:p>
            <a:endParaRPr lang="en-US" sz="2133" dirty="0"/>
          </a:p>
          <a:p>
            <a:endParaRPr lang="en-US" sz="2133" dirty="0"/>
          </a:p>
        </p:txBody>
      </p:sp>
      <p:sp>
        <p:nvSpPr>
          <p:cNvPr id="4" name="Slide Number Placeholder 3"/>
          <p:cNvSpPr>
            <a:spLocks noGrp="1"/>
          </p:cNvSpPr>
          <p:nvPr>
            <p:ph type="sldNum" sz="quarter" idx="12"/>
          </p:nvPr>
        </p:nvSpPr>
        <p:spPr/>
        <p:txBody>
          <a:bodyPr/>
          <a:lstStyle/>
          <a:p>
            <a:fld id="{8C17AFF1-1D8A-394A-898D-E0FE52356337}" type="slidenum">
              <a:rPr lang="en-US" smtClean="0"/>
              <a:t>12</a:t>
            </a:fld>
            <a:endParaRPr lang="en-US"/>
          </a:p>
        </p:txBody>
      </p:sp>
    </p:spTree>
    <p:extLst>
      <p:ext uri="{BB962C8B-B14F-4D97-AF65-F5344CB8AC3E}">
        <p14:creationId xmlns:p14="http://schemas.microsoft.com/office/powerpoint/2010/main" val="2676097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6196" y="2406662"/>
            <a:ext cx="10515600" cy="1701513"/>
          </a:xfrm>
        </p:spPr>
        <p:txBody>
          <a:bodyPr>
            <a:normAutofit/>
          </a:bodyPr>
          <a:lstStyle/>
          <a:p>
            <a:pPr marL="0" indent="0" algn="ctr">
              <a:buNone/>
            </a:pPr>
            <a:r>
              <a:rPr lang="en-GB" b="1" dirty="0">
                <a:solidFill>
                  <a:srgbClr val="7030A0"/>
                </a:solidFill>
              </a:rPr>
              <a:t>Coding demonstration</a:t>
            </a:r>
          </a:p>
        </p:txBody>
      </p:sp>
      <p:sp>
        <p:nvSpPr>
          <p:cNvPr id="2" name="Slide Number Placeholder 1"/>
          <p:cNvSpPr>
            <a:spLocks noGrp="1"/>
          </p:cNvSpPr>
          <p:nvPr>
            <p:ph type="sldNum" sz="quarter" idx="12"/>
          </p:nvPr>
        </p:nvSpPr>
        <p:spPr/>
        <p:txBody>
          <a:bodyPr/>
          <a:lstStyle/>
          <a:p>
            <a:fld id="{8C17AFF1-1D8A-394A-898D-E0FE52356337}" type="slidenum">
              <a:rPr lang="en-US" smtClean="0"/>
              <a:t>13</a:t>
            </a:fld>
            <a:endParaRPr lang="en-US"/>
          </a:p>
        </p:txBody>
      </p:sp>
    </p:spTree>
    <p:extLst>
      <p:ext uri="{BB962C8B-B14F-4D97-AF65-F5344CB8AC3E}">
        <p14:creationId xmlns:p14="http://schemas.microsoft.com/office/powerpoint/2010/main" val="2881543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827023"/>
          </a:xfrm>
        </p:spPr>
        <p:txBody>
          <a:bodyPr/>
          <a:lstStyle/>
          <a:p>
            <a:r>
              <a:rPr lang="en-GB" dirty="0"/>
              <a:t>Three ways of approaching coding</a:t>
            </a:r>
          </a:p>
        </p:txBody>
      </p:sp>
      <p:sp>
        <p:nvSpPr>
          <p:cNvPr id="3" name="Content Placeholder 2"/>
          <p:cNvSpPr>
            <a:spLocks noGrp="1"/>
          </p:cNvSpPr>
          <p:nvPr>
            <p:ph idx="1"/>
          </p:nvPr>
        </p:nvSpPr>
        <p:spPr>
          <a:xfrm>
            <a:off x="512474" y="1417639"/>
            <a:ext cx="11497021" cy="2687001"/>
          </a:xfrm>
        </p:spPr>
        <p:txBody>
          <a:bodyPr>
            <a:noAutofit/>
          </a:bodyPr>
          <a:lstStyle/>
          <a:p>
            <a:pPr marL="0" indent="0">
              <a:buNone/>
            </a:pPr>
            <a:r>
              <a:rPr lang="en-GB" sz="2400" b="1" dirty="0"/>
              <a:t>1) </a:t>
            </a:r>
            <a:r>
              <a:rPr lang="en-GB" sz="2400" b="1" u="sng" dirty="0"/>
              <a:t>Inductive</a:t>
            </a:r>
            <a:r>
              <a:rPr lang="en-GB" sz="2400" b="1" dirty="0"/>
              <a:t> – ON THE FLY - approach</a:t>
            </a:r>
          </a:p>
          <a:p>
            <a:pPr marL="0" indent="0">
              <a:buNone/>
            </a:pPr>
            <a:r>
              <a:rPr lang="en-GB" sz="2400" dirty="0"/>
              <a:t>Creating codes whilst reading through the data</a:t>
            </a:r>
          </a:p>
          <a:p>
            <a:pPr marL="0" indent="0">
              <a:buNone/>
            </a:pPr>
            <a:r>
              <a:rPr lang="en-GB" sz="2400" b="1" dirty="0"/>
              <a:t>2) </a:t>
            </a:r>
            <a:r>
              <a:rPr lang="en-GB" sz="2400" b="1" u="sng" dirty="0"/>
              <a:t>Deductive</a:t>
            </a:r>
            <a:r>
              <a:rPr lang="en-GB" sz="2400" b="1" dirty="0"/>
              <a:t> – CREATING A CODING LIST IN ADVANCE – approach </a:t>
            </a:r>
          </a:p>
          <a:p>
            <a:pPr marL="0" indent="0">
              <a:buNone/>
            </a:pPr>
            <a:r>
              <a:rPr lang="en-GB" sz="2400" dirty="0"/>
              <a:t>Creating a list of codes in advance of reading through the data</a:t>
            </a:r>
          </a:p>
          <a:p>
            <a:pPr marL="0" indent="0">
              <a:buNone/>
            </a:pPr>
            <a:r>
              <a:rPr lang="en-GB" sz="2400" b="1" dirty="0"/>
              <a:t>3) A combination of Inductive and deductive</a:t>
            </a:r>
          </a:p>
          <a:p>
            <a:pPr marL="0" indent="0">
              <a:buNone/>
            </a:pPr>
            <a:endParaRPr lang="en-GB" sz="2400" dirty="0"/>
          </a:p>
        </p:txBody>
      </p:sp>
      <p:sp>
        <p:nvSpPr>
          <p:cNvPr id="5" name="Rounded Rectangle 4"/>
          <p:cNvSpPr/>
          <p:nvPr/>
        </p:nvSpPr>
        <p:spPr>
          <a:xfrm>
            <a:off x="512474" y="4420617"/>
            <a:ext cx="10223596" cy="75673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There is no correct way – depends upon research approach and context</a:t>
            </a:r>
          </a:p>
        </p:txBody>
      </p:sp>
      <p:sp>
        <p:nvSpPr>
          <p:cNvPr id="6" name="Slide Number Placeholder 5"/>
          <p:cNvSpPr>
            <a:spLocks noGrp="1"/>
          </p:cNvSpPr>
          <p:nvPr>
            <p:ph type="sldNum" sz="quarter" idx="12"/>
          </p:nvPr>
        </p:nvSpPr>
        <p:spPr/>
        <p:txBody>
          <a:bodyPr/>
          <a:lstStyle/>
          <a:p>
            <a:fld id="{8C17AFF1-1D8A-394A-898D-E0FE52356337}" type="slidenum">
              <a:rPr lang="en-US" smtClean="0"/>
              <a:t>14</a:t>
            </a:fld>
            <a:endParaRPr lang="en-US"/>
          </a:p>
        </p:txBody>
      </p:sp>
    </p:spTree>
    <p:extLst>
      <p:ext uri="{BB962C8B-B14F-4D97-AF65-F5344CB8AC3E}">
        <p14:creationId xmlns:p14="http://schemas.microsoft.com/office/powerpoint/2010/main" val="534419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1519" y="554377"/>
            <a:ext cx="10972800" cy="661287"/>
          </a:xfrm>
        </p:spPr>
        <p:txBody>
          <a:bodyPr>
            <a:normAutofit fontScale="90000"/>
          </a:bodyPr>
          <a:lstStyle/>
          <a:p>
            <a:r>
              <a:rPr lang="en-GB" dirty="0"/>
              <a:t>Example codes</a:t>
            </a:r>
          </a:p>
        </p:txBody>
      </p:sp>
      <p:sp>
        <p:nvSpPr>
          <p:cNvPr id="3" name="Content Placeholder 2"/>
          <p:cNvSpPr>
            <a:spLocks noGrp="1"/>
          </p:cNvSpPr>
          <p:nvPr>
            <p:ph idx="1"/>
          </p:nvPr>
        </p:nvSpPr>
        <p:spPr>
          <a:xfrm>
            <a:off x="462073" y="1534160"/>
            <a:ext cx="11729927" cy="2300835"/>
          </a:xfrm>
        </p:spPr>
        <p:txBody>
          <a:bodyPr>
            <a:noAutofit/>
          </a:bodyPr>
          <a:lstStyle/>
          <a:p>
            <a:pPr marL="0" indent="0" algn="ctr">
              <a:spcBef>
                <a:spcPts val="1600"/>
              </a:spcBef>
              <a:buNone/>
            </a:pPr>
            <a:r>
              <a:rPr lang="en-GB" sz="2667" dirty="0"/>
              <a:t>Research question:</a:t>
            </a:r>
          </a:p>
          <a:p>
            <a:pPr marL="0" indent="0" algn="ctr">
              <a:spcBef>
                <a:spcPts val="1600"/>
              </a:spcBef>
              <a:buNone/>
            </a:pPr>
            <a:r>
              <a:rPr lang="en-GB" sz="2667" dirty="0"/>
              <a:t>How concerned are the public with seawater pollution?</a:t>
            </a:r>
          </a:p>
        </p:txBody>
      </p:sp>
      <p:sp>
        <p:nvSpPr>
          <p:cNvPr id="5" name="Rounded Rectangle 4"/>
          <p:cNvSpPr/>
          <p:nvPr/>
        </p:nvSpPr>
        <p:spPr>
          <a:xfrm>
            <a:off x="380794" y="3664186"/>
            <a:ext cx="2630101" cy="8199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Positive attitude </a:t>
            </a:r>
            <a:endParaRPr lang="en-GB" sz="2400" b="1" dirty="0"/>
          </a:p>
        </p:txBody>
      </p:sp>
      <p:sp>
        <p:nvSpPr>
          <p:cNvPr id="6" name="Rounded Rectangle 5"/>
          <p:cNvSpPr/>
          <p:nvPr/>
        </p:nvSpPr>
        <p:spPr>
          <a:xfrm>
            <a:off x="380793" y="4795038"/>
            <a:ext cx="2630101" cy="8199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Negative attitude</a:t>
            </a:r>
            <a:endParaRPr lang="en-GB" sz="2400" b="1" dirty="0"/>
          </a:p>
        </p:txBody>
      </p:sp>
      <p:sp>
        <p:nvSpPr>
          <p:cNvPr id="7" name="Rounded Rectangle 6"/>
          <p:cNvSpPr/>
          <p:nvPr/>
        </p:nvSpPr>
        <p:spPr>
          <a:xfrm>
            <a:off x="8867567" y="3611758"/>
            <a:ext cx="2630101" cy="8199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Landscape</a:t>
            </a:r>
            <a:endParaRPr lang="en-GB" sz="2400" b="1" dirty="0"/>
          </a:p>
        </p:txBody>
      </p:sp>
      <p:sp>
        <p:nvSpPr>
          <p:cNvPr id="8" name="Rounded Rectangle 7"/>
          <p:cNvSpPr/>
          <p:nvPr/>
        </p:nvSpPr>
        <p:spPr>
          <a:xfrm>
            <a:off x="4624181" y="4789251"/>
            <a:ext cx="2630101" cy="8199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Water quality</a:t>
            </a:r>
            <a:endParaRPr lang="en-GB" sz="2400" b="1" dirty="0"/>
          </a:p>
        </p:txBody>
      </p:sp>
      <p:sp>
        <p:nvSpPr>
          <p:cNvPr id="9" name="Rounded Rectangle 8"/>
          <p:cNvSpPr/>
          <p:nvPr/>
        </p:nvSpPr>
        <p:spPr>
          <a:xfrm>
            <a:off x="4624181" y="3664186"/>
            <a:ext cx="2630101" cy="8199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Habitat</a:t>
            </a:r>
            <a:endParaRPr lang="en-GB" sz="2400" b="1" dirty="0"/>
          </a:p>
        </p:txBody>
      </p:sp>
      <p:sp>
        <p:nvSpPr>
          <p:cNvPr id="10" name="Rounded Rectangle 9"/>
          <p:cNvSpPr/>
          <p:nvPr/>
        </p:nvSpPr>
        <p:spPr>
          <a:xfrm>
            <a:off x="8867567" y="4789251"/>
            <a:ext cx="2630101" cy="8199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33" dirty="0"/>
              <a:t>Environmental Impact</a:t>
            </a:r>
            <a:endParaRPr lang="en-GB" sz="2133" b="1" dirty="0"/>
          </a:p>
        </p:txBody>
      </p:sp>
      <p:sp>
        <p:nvSpPr>
          <p:cNvPr id="11" name="Rectangle 10"/>
          <p:cNvSpPr/>
          <p:nvPr/>
        </p:nvSpPr>
        <p:spPr>
          <a:xfrm>
            <a:off x="5482695" y="2854104"/>
            <a:ext cx="1075936" cy="461665"/>
          </a:xfrm>
          <a:prstGeom prst="rect">
            <a:avLst/>
          </a:prstGeom>
        </p:spPr>
        <p:txBody>
          <a:bodyPr wrap="none">
            <a:spAutoFit/>
          </a:bodyPr>
          <a:lstStyle/>
          <a:p>
            <a:r>
              <a:rPr lang="en-GB" sz="2400" u="sng" dirty="0">
                <a:latin typeface="Arial" panose="020B0604020202020204" pitchFamily="34" charset="0"/>
                <a:cs typeface="Arial" panose="020B0604020202020204" pitchFamily="34" charset="0"/>
              </a:rPr>
              <a:t>Codes</a:t>
            </a:r>
          </a:p>
        </p:txBody>
      </p:sp>
      <p:sp>
        <p:nvSpPr>
          <p:cNvPr id="12" name="Slide Number Placeholder 11"/>
          <p:cNvSpPr>
            <a:spLocks noGrp="1"/>
          </p:cNvSpPr>
          <p:nvPr>
            <p:ph type="sldNum" sz="quarter" idx="12"/>
          </p:nvPr>
        </p:nvSpPr>
        <p:spPr>
          <a:xfrm>
            <a:off x="10730420" y="5629134"/>
            <a:ext cx="973899" cy="340503"/>
          </a:xfrm>
        </p:spPr>
        <p:txBody>
          <a:bodyPr/>
          <a:lstStyle/>
          <a:p>
            <a:fld id="{8C17AFF1-1D8A-394A-898D-E0FE52356337}" type="slidenum">
              <a:rPr lang="en-US" smtClean="0"/>
              <a:t>15</a:t>
            </a:fld>
            <a:endParaRPr lang="en-US"/>
          </a:p>
        </p:txBody>
      </p:sp>
    </p:spTree>
    <p:extLst>
      <p:ext uri="{BB962C8B-B14F-4D97-AF65-F5344CB8AC3E}">
        <p14:creationId xmlns:p14="http://schemas.microsoft.com/office/powerpoint/2010/main" val="36162774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8687" y="136523"/>
            <a:ext cx="10515600" cy="958583"/>
          </a:xfrm>
        </p:spPr>
        <p:txBody>
          <a:bodyPr/>
          <a:lstStyle/>
          <a:p>
            <a:r>
              <a:rPr lang="en-GB" dirty="0"/>
              <a:t>Developing your coding structure</a:t>
            </a:r>
          </a:p>
        </p:txBody>
      </p:sp>
      <p:sp>
        <p:nvSpPr>
          <p:cNvPr id="3" name="Content Placeholder 2"/>
          <p:cNvSpPr>
            <a:spLocks noGrp="1"/>
          </p:cNvSpPr>
          <p:nvPr>
            <p:ph idx="1"/>
          </p:nvPr>
        </p:nvSpPr>
        <p:spPr>
          <a:xfrm>
            <a:off x="444848" y="1177473"/>
            <a:ext cx="5052145" cy="4503054"/>
          </a:xfrm>
        </p:spPr>
        <p:txBody>
          <a:bodyPr>
            <a:normAutofit lnSpcReduction="10000"/>
          </a:bodyPr>
          <a:lstStyle/>
          <a:p>
            <a:r>
              <a:rPr lang="en-GB" i="1" dirty="0"/>
              <a:t>First round of coding</a:t>
            </a:r>
          </a:p>
          <a:p>
            <a:pPr marL="0" indent="0">
              <a:buNone/>
            </a:pPr>
            <a:r>
              <a:rPr lang="en-GB" u="sng" dirty="0"/>
              <a:t>Codes</a:t>
            </a:r>
          </a:p>
          <a:p>
            <a:pPr>
              <a:buFontTx/>
              <a:buChar char="-"/>
            </a:pPr>
            <a:r>
              <a:rPr lang="en-GB" dirty="0"/>
              <a:t>Environmental impact</a:t>
            </a:r>
          </a:p>
          <a:p>
            <a:pPr>
              <a:buFontTx/>
              <a:buChar char="-"/>
            </a:pPr>
            <a:r>
              <a:rPr lang="en-GB" dirty="0"/>
              <a:t>Habitat</a:t>
            </a:r>
          </a:p>
          <a:p>
            <a:pPr>
              <a:buFontTx/>
              <a:buChar char="-"/>
            </a:pPr>
            <a:r>
              <a:rPr lang="en-GB" dirty="0"/>
              <a:t>Landscape</a:t>
            </a:r>
          </a:p>
          <a:p>
            <a:pPr>
              <a:buFontTx/>
              <a:buChar char="-"/>
            </a:pPr>
            <a:r>
              <a:rPr lang="en-GB" dirty="0"/>
              <a:t>Water quality</a:t>
            </a:r>
          </a:p>
          <a:p>
            <a:pPr>
              <a:buFontTx/>
              <a:buChar char="-"/>
            </a:pPr>
            <a:r>
              <a:rPr lang="en-GB" dirty="0"/>
              <a:t>Negative attitude</a:t>
            </a:r>
          </a:p>
          <a:p>
            <a:pPr>
              <a:buFontTx/>
              <a:buChar char="-"/>
            </a:pPr>
            <a:r>
              <a:rPr lang="en-GB" dirty="0"/>
              <a:t>Positive attitude</a:t>
            </a:r>
          </a:p>
        </p:txBody>
      </p:sp>
      <p:sp>
        <p:nvSpPr>
          <p:cNvPr id="4" name="Content Placeholder 2"/>
          <p:cNvSpPr txBox="1">
            <a:spLocks/>
          </p:cNvSpPr>
          <p:nvPr/>
        </p:nvSpPr>
        <p:spPr>
          <a:xfrm>
            <a:off x="5822113" y="1244969"/>
            <a:ext cx="5052145" cy="4353191"/>
          </a:xfrm>
          <a:prstGeom prst="rect">
            <a:avLst/>
          </a:prstGeom>
        </p:spPr>
        <p:txBody>
          <a:bodyPr vert="horz" lIns="121920" tIns="60960" rIns="121920" bIns="60960" rtlCol="0">
            <a:normAutofit/>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2133" i="1" dirty="0"/>
              <a:t>Developing the coding structure</a:t>
            </a:r>
          </a:p>
          <a:p>
            <a:pPr marL="0" indent="0">
              <a:buNone/>
            </a:pPr>
            <a:r>
              <a:rPr lang="en-GB" sz="2133" u="sng" dirty="0"/>
              <a:t>Codes</a:t>
            </a:r>
          </a:p>
          <a:p>
            <a:pPr>
              <a:buFontTx/>
              <a:buChar char="-"/>
            </a:pPr>
            <a:r>
              <a:rPr lang="en-GB" sz="2133" dirty="0"/>
              <a:t>Natural environment</a:t>
            </a:r>
          </a:p>
          <a:p>
            <a:pPr lvl="1">
              <a:buFontTx/>
              <a:buChar char="-"/>
            </a:pPr>
            <a:r>
              <a:rPr lang="en-GB" sz="1600" dirty="0"/>
              <a:t>Environmental impact</a:t>
            </a:r>
          </a:p>
          <a:p>
            <a:pPr lvl="1">
              <a:buFontTx/>
              <a:buChar char="-"/>
            </a:pPr>
            <a:r>
              <a:rPr lang="en-GB" sz="1600" dirty="0"/>
              <a:t>Habitat</a:t>
            </a:r>
          </a:p>
          <a:p>
            <a:pPr lvl="1">
              <a:buFontTx/>
              <a:buChar char="-"/>
            </a:pPr>
            <a:r>
              <a:rPr lang="en-GB" sz="1600" dirty="0"/>
              <a:t>Landscape</a:t>
            </a:r>
          </a:p>
          <a:p>
            <a:pPr lvl="1">
              <a:buFontTx/>
              <a:buChar char="-"/>
            </a:pPr>
            <a:r>
              <a:rPr lang="en-GB" sz="1600" dirty="0"/>
              <a:t>Water quality</a:t>
            </a:r>
          </a:p>
          <a:p>
            <a:pPr>
              <a:buFontTx/>
              <a:buChar char="-"/>
            </a:pPr>
            <a:r>
              <a:rPr lang="en-GB" sz="2133" dirty="0"/>
              <a:t>Attitude</a:t>
            </a:r>
          </a:p>
          <a:p>
            <a:pPr lvl="1">
              <a:buFontTx/>
              <a:buChar char="-"/>
            </a:pPr>
            <a:r>
              <a:rPr lang="en-GB" sz="1600" dirty="0"/>
              <a:t>Negative attitude</a:t>
            </a:r>
          </a:p>
          <a:p>
            <a:pPr lvl="1">
              <a:buFontTx/>
              <a:buChar char="-"/>
            </a:pPr>
            <a:r>
              <a:rPr lang="en-GB" sz="1600" dirty="0"/>
              <a:t>Positive attitude</a:t>
            </a:r>
          </a:p>
        </p:txBody>
      </p:sp>
      <p:sp>
        <p:nvSpPr>
          <p:cNvPr id="5" name="Right Arrow 4"/>
          <p:cNvSpPr/>
          <p:nvPr/>
        </p:nvSpPr>
        <p:spPr>
          <a:xfrm>
            <a:off x="3904035" y="3839183"/>
            <a:ext cx="1413752" cy="5058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6" name="Slide Number Placeholder 5"/>
          <p:cNvSpPr>
            <a:spLocks noGrp="1"/>
          </p:cNvSpPr>
          <p:nvPr>
            <p:ph type="sldNum" sz="quarter" idx="12"/>
          </p:nvPr>
        </p:nvSpPr>
        <p:spPr/>
        <p:txBody>
          <a:bodyPr/>
          <a:lstStyle/>
          <a:p>
            <a:fld id="{8C17AFF1-1D8A-394A-898D-E0FE52356337}" type="slidenum">
              <a:rPr lang="en-US" smtClean="0"/>
              <a:t>16</a:t>
            </a:fld>
            <a:endParaRPr lang="en-US"/>
          </a:p>
        </p:txBody>
      </p:sp>
    </p:spTree>
    <p:extLst>
      <p:ext uri="{BB962C8B-B14F-4D97-AF65-F5344CB8AC3E}">
        <p14:creationId xmlns:p14="http://schemas.microsoft.com/office/powerpoint/2010/main" val="41758007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25600" y="2340399"/>
            <a:ext cx="9804400" cy="1555741"/>
          </a:xfrm>
        </p:spPr>
        <p:txBody>
          <a:bodyPr>
            <a:normAutofit/>
          </a:bodyPr>
          <a:lstStyle/>
          <a:p>
            <a:pPr marL="0" indent="0">
              <a:buNone/>
            </a:pPr>
            <a:r>
              <a:rPr lang="en-GB" b="1" dirty="0">
                <a:solidFill>
                  <a:srgbClr val="7030A0"/>
                </a:solidFill>
              </a:rPr>
              <a:t>4. Using Nvivo to undertake literature review </a:t>
            </a:r>
          </a:p>
        </p:txBody>
      </p:sp>
      <p:sp>
        <p:nvSpPr>
          <p:cNvPr id="2" name="Slide Number Placeholder 1"/>
          <p:cNvSpPr>
            <a:spLocks noGrp="1"/>
          </p:cNvSpPr>
          <p:nvPr>
            <p:ph type="sldNum" sz="quarter" idx="12"/>
          </p:nvPr>
        </p:nvSpPr>
        <p:spPr/>
        <p:txBody>
          <a:bodyPr/>
          <a:lstStyle/>
          <a:p>
            <a:fld id="{8C17AFF1-1D8A-394A-898D-E0FE52356337}" type="slidenum">
              <a:rPr lang="en-US" smtClean="0"/>
              <a:t>17</a:t>
            </a:fld>
            <a:endParaRPr lang="en-US"/>
          </a:p>
        </p:txBody>
      </p:sp>
    </p:spTree>
    <p:extLst>
      <p:ext uri="{BB962C8B-B14F-4D97-AF65-F5344CB8AC3E}">
        <p14:creationId xmlns:p14="http://schemas.microsoft.com/office/powerpoint/2010/main" val="15997071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Reviewing literature in Nvivo</a:t>
            </a:r>
          </a:p>
        </p:txBody>
      </p:sp>
      <p:sp>
        <p:nvSpPr>
          <p:cNvPr id="3" name="Content Placeholder 2"/>
          <p:cNvSpPr>
            <a:spLocks noGrp="1"/>
          </p:cNvSpPr>
          <p:nvPr>
            <p:ph idx="1"/>
          </p:nvPr>
        </p:nvSpPr>
        <p:spPr>
          <a:xfrm>
            <a:off x="365761" y="1485995"/>
            <a:ext cx="11360727" cy="4351339"/>
          </a:xfrm>
        </p:spPr>
        <p:txBody>
          <a:bodyPr>
            <a:normAutofit/>
          </a:bodyPr>
          <a:lstStyle/>
          <a:p>
            <a:pPr>
              <a:spcBef>
                <a:spcPts val="533"/>
              </a:spcBef>
              <a:buClr>
                <a:prstClr val="black">
                  <a:lumMod val="85000"/>
                  <a:lumOff val="15000"/>
                </a:prstClr>
              </a:buClr>
            </a:pPr>
            <a:endParaRPr lang="en-GB" sz="1867" dirty="0">
              <a:solidFill>
                <a:schemeClr val="tx1">
                  <a:lumMod val="65000"/>
                  <a:lumOff val="35000"/>
                </a:schemeClr>
              </a:solidFill>
            </a:endParaRPr>
          </a:p>
          <a:p>
            <a:pPr>
              <a:spcBef>
                <a:spcPts val="533"/>
              </a:spcBef>
            </a:pPr>
            <a:endParaRPr lang="en-GB" dirty="0"/>
          </a:p>
        </p:txBody>
      </p:sp>
      <p:sp>
        <p:nvSpPr>
          <p:cNvPr id="9" name="Rounded Rectangle 8"/>
          <p:cNvSpPr/>
          <p:nvPr/>
        </p:nvSpPr>
        <p:spPr>
          <a:xfrm>
            <a:off x="8331913" y="2429022"/>
            <a:ext cx="3233529" cy="26848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Nvivo is a powerful tool to aid the process of reading literature and summarising what has been published</a:t>
            </a:r>
            <a:endParaRPr lang="en-GB" sz="2400" b="1"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929DBE2D-DF93-4ED0-86D0-46F38F401715}"/>
              </a:ext>
            </a:extLst>
          </p:cNvPr>
          <p:cNvSpPr txBox="1">
            <a:spLocks/>
          </p:cNvSpPr>
          <p:nvPr/>
        </p:nvSpPr>
        <p:spPr>
          <a:xfrm>
            <a:off x="365760" y="1941723"/>
            <a:ext cx="7739693" cy="3737717"/>
          </a:xfrm>
          <a:prstGeom prst="rect">
            <a:avLst/>
          </a:prstGeom>
        </p:spPr>
        <p:txBody>
          <a:bodyPr vert="horz" lIns="121920" tIns="60960" rIns="121920" bIns="60960" rtlCol="0" anchor="t">
            <a:normAutofit lnSpcReduction="10000"/>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2133" dirty="0"/>
              <a:t>Academic research publications and reports can be imported into Nvivo and coded in the same way as interview transcripts.</a:t>
            </a:r>
            <a:endParaRPr lang="en-GB" sz="2133" b="1" u="sng" dirty="0"/>
          </a:p>
          <a:p>
            <a:r>
              <a:rPr lang="en-US" sz="2133" dirty="0"/>
              <a:t>Key themes or arguments can then be coded across different papers</a:t>
            </a:r>
          </a:p>
          <a:p>
            <a:r>
              <a:rPr lang="en-US" sz="2133" dirty="0"/>
              <a:t>Nvivo can help in giving an overview of a key debates/ arguments/ findings on a particular research topic</a:t>
            </a:r>
          </a:p>
          <a:p>
            <a:endParaRPr lang="en-US" sz="2133" dirty="0"/>
          </a:p>
          <a:p>
            <a:endParaRPr lang="en-US" sz="2133" dirty="0"/>
          </a:p>
          <a:p>
            <a:endParaRPr lang="en-US" sz="2133" dirty="0"/>
          </a:p>
          <a:p>
            <a:endParaRPr lang="en-US" sz="2133" dirty="0"/>
          </a:p>
        </p:txBody>
      </p:sp>
      <p:sp>
        <p:nvSpPr>
          <p:cNvPr id="4" name="Slide Number Placeholder 3"/>
          <p:cNvSpPr>
            <a:spLocks noGrp="1"/>
          </p:cNvSpPr>
          <p:nvPr>
            <p:ph type="sldNum" sz="quarter" idx="12"/>
          </p:nvPr>
        </p:nvSpPr>
        <p:spPr/>
        <p:txBody>
          <a:bodyPr/>
          <a:lstStyle/>
          <a:p>
            <a:fld id="{8C17AFF1-1D8A-394A-898D-E0FE52356337}" type="slidenum">
              <a:rPr lang="en-US" smtClean="0"/>
              <a:t>18</a:t>
            </a:fld>
            <a:endParaRPr lang="en-US"/>
          </a:p>
        </p:txBody>
      </p:sp>
    </p:spTree>
    <p:extLst>
      <p:ext uri="{BB962C8B-B14F-4D97-AF65-F5344CB8AC3E}">
        <p14:creationId xmlns:p14="http://schemas.microsoft.com/office/powerpoint/2010/main" val="3170053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6BD82AB-88A8-AA4A-8EEB-BD665A146C5E}"/>
              </a:ext>
            </a:extLst>
          </p:cNvPr>
          <p:cNvSpPr>
            <a:spLocks noGrp="1"/>
          </p:cNvSpPr>
          <p:nvPr>
            <p:ph type="sldNum" sz="quarter" idx="12"/>
          </p:nvPr>
        </p:nvSpPr>
        <p:spPr/>
        <p:txBody>
          <a:bodyPr/>
          <a:lstStyle/>
          <a:p>
            <a:fld id="{8C17AFF1-1D8A-394A-898D-E0FE52356337}" type="slidenum">
              <a:rPr lang="en-US" smtClean="0"/>
              <a:pPr/>
              <a:t>19</a:t>
            </a:fld>
            <a:endParaRPr lang="en-US" dirty="0"/>
          </a:p>
        </p:txBody>
      </p:sp>
      <p:pic>
        <p:nvPicPr>
          <p:cNvPr id="5" name="Picture 4">
            <a:extLst>
              <a:ext uri="{FF2B5EF4-FFF2-40B4-BE49-F238E27FC236}">
                <a16:creationId xmlns:a16="http://schemas.microsoft.com/office/drawing/2014/main" id="{68CABE16-9183-E942-AFD9-0DF396CFEDC7}"/>
              </a:ext>
            </a:extLst>
          </p:cNvPr>
          <p:cNvPicPr>
            <a:picLocks noChangeAspect="1"/>
          </p:cNvPicPr>
          <p:nvPr/>
        </p:nvPicPr>
        <p:blipFill>
          <a:blip r:embed="rId2"/>
          <a:stretch>
            <a:fillRect/>
          </a:stretch>
        </p:blipFill>
        <p:spPr>
          <a:xfrm>
            <a:off x="186927" y="0"/>
            <a:ext cx="5137311" cy="6858000"/>
          </a:xfrm>
          <a:prstGeom prst="rect">
            <a:avLst/>
          </a:prstGeom>
        </p:spPr>
      </p:pic>
      <p:sp>
        <p:nvSpPr>
          <p:cNvPr id="6" name="TextBox 5">
            <a:extLst>
              <a:ext uri="{FF2B5EF4-FFF2-40B4-BE49-F238E27FC236}">
                <a16:creationId xmlns:a16="http://schemas.microsoft.com/office/drawing/2014/main" id="{D3FCF89F-9203-C04E-9764-7949CC2176AB}"/>
              </a:ext>
            </a:extLst>
          </p:cNvPr>
          <p:cNvSpPr txBox="1"/>
          <p:nvPr/>
        </p:nvSpPr>
        <p:spPr>
          <a:xfrm>
            <a:off x="6867766" y="4849002"/>
            <a:ext cx="3582341" cy="461665"/>
          </a:xfrm>
          <a:prstGeom prst="rect">
            <a:avLst/>
          </a:prstGeom>
          <a:noFill/>
        </p:spPr>
        <p:txBody>
          <a:bodyPr wrap="square" rtlCol="0">
            <a:spAutoFit/>
          </a:bodyPr>
          <a:lstStyle/>
          <a:p>
            <a:r>
              <a:rPr lang="en-US" sz="2400" dirty="0"/>
              <a:t>Work in progress</a:t>
            </a:r>
          </a:p>
        </p:txBody>
      </p:sp>
      <p:sp>
        <p:nvSpPr>
          <p:cNvPr id="7" name="Rectangle 6">
            <a:extLst>
              <a:ext uri="{FF2B5EF4-FFF2-40B4-BE49-F238E27FC236}">
                <a16:creationId xmlns:a16="http://schemas.microsoft.com/office/drawing/2014/main" id="{AB8184B0-2DC2-F845-B03B-8A4F79E2B181}"/>
              </a:ext>
            </a:extLst>
          </p:cNvPr>
          <p:cNvSpPr/>
          <p:nvPr/>
        </p:nvSpPr>
        <p:spPr>
          <a:xfrm>
            <a:off x="457850" y="4789279"/>
            <a:ext cx="3522133" cy="1821275"/>
          </a:xfrm>
          <a:prstGeom prst="rect">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2400"/>
          </a:p>
        </p:txBody>
      </p:sp>
      <p:sp>
        <p:nvSpPr>
          <p:cNvPr id="8" name="Title 1">
            <a:extLst>
              <a:ext uri="{FF2B5EF4-FFF2-40B4-BE49-F238E27FC236}">
                <a16:creationId xmlns:a16="http://schemas.microsoft.com/office/drawing/2014/main" id="{EE546146-C2E5-274A-A2C3-50D89927A5C5}"/>
              </a:ext>
            </a:extLst>
          </p:cNvPr>
          <p:cNvSpPr txBox="1">
            <a:spLocks/>
          </p:cNvSpPr>
          <p:nvPr/>
        </p:nvSpPr>
        <p:spPr>
          <a:xfrm>
            <a:off x="6759955" y="117878"/>
            <a:ext cx="5245119" cy="958583"/>
          </a:xfrm>
          <a:prstGeom prst="rect">
            <a:avLst/>
          </a:prstGeom>
          <a:solidFill>
            <a:schemeClr val="bg1"/>
          </a:solidFill>
        </p:spPr>
        <p:txBody>
          <a:bodyPr vert="horz" lIns="121920" tIns="60960" rIns="121920" bIns="60960" rtlCol="0" anchor="t" anchorCtr="0">
            <a:normAutofit/>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dirty="0"/>
              <a:t>Example coding for a literature review</a:t>
            </a:r>
          </a:p>
        </p:txBody>
      </p:sp>
      <p:sp>
        <p:nvSpPr>
          <p:cNvPr id="9" name="Content Placeholder 2">
            <a:extLst>
              <a:ext uri="{FF2B5EF4-FFF2-40B4-BE49-F238E27FC236}">
                <a16:creationId xmlns:a16="http://schemas.microsoft.com/office/drawing/2014/main" id="{70424F05-61EF-924F-8B87-71804206A6FC}"/>
              </a:ext>
            </a:extLst>
          </p:cNvPr>
          <p:cNvSpPr>
            <a:spLocks noGrp="1"/>
          </p:cNvSpPr>
          <p:nvPr>
            <p:ph idx="1"/>
          </p:nvPr>
        </p:nvSpPr>
        <p:spPr>
          <a:xfrm>
            <a:off x="6154257" y="1558943"/>
            <a:ext cx="5850817" cy="3340005"/>
          </a:xfrm>
        </p:spPr>
        <p:txBody>
          <a:bodyPr>
            <a:noAutofit/>
          </a:bodyPr>
          <a:lstStyle/>
          <a:p>
            <a:pPr marL="0" indent="0" algn="ctr">
              <a:spcBef>
                <a:spcPts val="1600"/>
              </a:spcBef>
              <a:buNone/>
            </a:pPr>
            <a:r>
              <a:rPr lang="en-GB" sz="2667" dirty="0"/>
              <a:t>Research question:</a:t>
            </a:r>
          </a:p>
          <a:p>
            <a:pPr marL="0" indent="0" algn="ctr">
              <a:spcBef>
                <a:spcPts val="1600"/>
              </a:spcBef>
              <a:buNone/>
            </a:pPr>
            <a:r>
              <a:rPr lang="en-GB" sz="2667" dirty="0"/>
              <a:t>What research exists around the role of big data in accountancy?</a:t>
            </a:r>
          </a:p>
        </p:txBody>
      </p:sp>
    </p:spTree>
    <p:extLst>
      <p:ext uri="{BB962C8B-B14F-4D97-AF65-F5344CB8AC3E}">
        <p14:creationId xmlns:p14="http://schemas.microsoft.com/office/powerpoint/2010/main" val="1355298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25600" y="2340399"/>
            <a:ext cx="9804400" cy="1555741"/>
          </a:xfrm>
        </p:spPr>
        <p:txBody>
          <a:bodyPr>
            <a:normAutofit/>
          </a:bodyPr>
          <a:lstStyle/>
          <a:p>
            <a:pPr marL="0" indent="0">
              <a:buNone/>
            </a:pPr>
            <a:r>
              <a:rPr lang="en-GB" b="1" dirty="0">
                <a:solidFill>
                  <a:srgbClr val="7030A0"/>
                </a:solidFill>
              </a:rPr>
              <a:t>Demonstration of coding for a literature review</a:t>
            </a:r>
          </a:p>
        </p:txBody>
      </p:sp>
      <p:sp>
        <p:nvSpPr>
          <p:cNvPr id="2" name="Slide Number Placeholder 1"/>
          <p:cNvSpPr>
            <a:spLocks noGrp="1"/>
          </p:cNvSpPr>
          <p:nvPr>
            <p:ph type="sldNum" sz="quarter" idx="12"/>
          </p:nvPr>
        </p:nvSpPr>
        <p:spPr/>
        <p:txBody>
          <a:bodyPr/>
          <a:lstStyle/>
          <a:p>
            <a:fld id="{8C17AFF1-1D8A-394A-898D-E0FE52356337}" type="slidenum">
              <a:rPr lang="en-US" smtClean="0"/>
              <a:t>20</a:t>
            </a:fld>
            <a:endParaRPr lang="en-US"/>
          </a:p>
        </p:txBody>
      </p:sp>
    </p:spTree>
    <p:extLst>
      <p:ext uri="{BB962C8B-B14F-4D97-AF65-F5344CB8AC3E}">
        <p14:creationId xmlns:p14="http://schemas.microsoft.com/office/powerpoint/2010/main" val="31295146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7744" y="2340401"/>
            <a:ext cx="10515600" cy="1701513"/>
          </a:xfrm>
        </p:spPr>
        <p:txBody>
          <a:bodyPr>
            <a:normAutofit/>
          </a:bodyPr>
          <a:lstStyle/>
          <a:p>
            <a:pPr marL="0" indent="0" algn="ctr">
              <a:buNone/>
            </a:pPr>
            <a:r>
              <a:rPr lang="en-GB" b="1" dirty="0">
                <a:solidFill>
                  <a:srgbClr val="7030A0"/>
                </a:solidFill>
              </a:rPr>
              <a:t>5. Using Nvivo to collect and analyse webpages</a:t>
            </a:r>
          </a:p>
        </p:txBody>
      </p:sp>
      <p:sp>
        <p:nvSpPr>
          <p:cNvPr id="2" name="Slide Number Placeholder 1"/>
          <p:cNvSpPr>
            <a:spLocks noGrp="1"/>
          </p:cNvSpPr>
          <p:nvPr>
            <p:ph type="sldNum" sz="quarter" idx="12"/>
          </p:nvPr>
        </p:nvSpPr>
        <p:spPr/>
        <p:txBody>
          <a:bodyPr/>
          <a:lstStyle/>
          <a:p>
            <a:fld id="{8C17AFF1-1D8A-394A-898D-E0FE52356337}" type="slidenum">
              <a:rPr lang="en-US" sz="2400"/>
              <a:t>21</a:t>
            </a:fld>
            <a:endParaRPr lang="en-US" sz="2400" dirty="0"/>
          </a:p>
        </p:txBody>
      </p:sp>
    </p:spTree>
    <p:extLst>
      <p:ext uri="{BB962C8B-B14F-4D97-AF65-F5344CB8AC3E}">
        <p14:creationId xmlns:p14="http://schemas.microsoft.com/office/powerpoint/2010/main" val="21642824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a:t>
            </a:r>
            <a:r>
              <a:rPr lang="en-GB" dirty="0" err="1"/>
              <a:t>Ncapture</a:t>
            </a:r>
            <a:r>
              <a:rPr lang="en-GB" dirty="0"/>
              <a:t> tool</a:t>
            </a:r>
          </a:p>
        </p:txBody>
      </p:sp>
      <p:sp>
        <p:nvSpPr>
          <p:cNvPr id="3" name="Content Placeholder 2"/>
          <p:cNvSpPr>
            <a:spLocks noGrp="1"/>
          </p:cNvSpPr>
          <p:nvPr>
            <p:ph idx="1"/>
          </p:nvPr>
        </p:nvSpPr>
        <p:spPr>
          <a:xfrm>
            <a:off x="559512" y="1258647"/>
            <a:ext cx="9871421" cy="1372793"/>
          </a:xfrm>
        </p:spPr>
        <p:txBody>
          <a:bodyPr>
            <a:noAutofit/>
          </a:bodyPr>
          <a:lstStyle/>
          <a:p>
            <a:r>
              <a:rPr lang="en-GB" sz="2667" dirty="0" err="1"/>
              <a:t>Ncapture</a:t>
            </a:r>
            <a:r>
              <a:rPr lang="en-GB" sz="2667" dirty="0"/>
              <a:t> is a tool that allows webpages to be saved to Nvivo</a:t>
            </a:r>
          </a:p>
          <a:p>
            <a:r>
              <a:rPr lang="en-GB" sz="2667" dirty="0" err="1"/>
              <a:t>Ncapture</a:t>
            </a:r>
            <a:r>
              <a:rPr lang="en-GB" sz="2667" dirty="0"/>
              <a:t> must be used with the Google Chrome web browser</a:t>
            </a:r>
          </a:p>
          <a:p>
            <a:endParaRPr lang="en-GB" sz="2667" dirty="0"/>
          </a:p>
          <a:p>
            <a:endParaRPr lang="en-GB" sz="2667" dirty="0"/>
          </a:p>
        </p:txBody>
      </p:sp>
      <p:sp>
        <p:nvSpPr>
          <p:cNvPr id="4" name="Slide Number Placeholder 3"/>
          <p:cNvSpPr>
            <a:spLocks noGrp="1"/>
          </p:cNvSpPr>
          <p:nvPr>
            <p:ph type="sldNum" sz="quarter" idx="12"/>
          </p:nvPr>
        </p:nvSpPr>
        <p:spPr/>
        <p:txBody>
          <a:bodyPr/>
          <a:lstStyle/>
          <a:p>
            <a:fld id="{8C17AFF1-1D8A-394A-898D-E0FE52356337}" type="slidenum">
              <a:rPr lang="en-US" smtClean="0"/>
              <a:t>22</a:t>
            </a:fld>
            <a:endParaRPr lang="en-US" dirty="0"/>
          </a:p>
        </p:txBody>
      </p:sp>
      <p:sp>
        <p:nvSpPr>
          <p:cNvPr id="5" name="Rectangle 4"/>
          <p:cNvSpPr/>
          <p:nvPr/>
        </p:nvSpPr>
        <p:spPr>
          <a:xfrm>
            <a:off x="261967" y="2881173"/>
            <a:ext cx="9854007" cy="2718180"/>
          </a:xfrm>
          <a:prstGeom prst="rect">
            <a:avLst/>
          </a:prstGeom>
          <a:ln w="15875">
            <a:solidFill>
              <a:schemeClr val="tx1"/>
            </a:solidFill>
          </a:ln>
        </p:spPr>
        <p:txBody>
          <a:bodyPr wrap="square">
            <a:spAutoFit/>
          </a:bodyPr>
          <a:lstStyle/>
          <a:p>
            <a:r>
              <a:rPr lang="en-GB" sz="2133" dirty="0">
                <a:latin typeface="Arial" panose="020B0604020202020204" pitchFamily="34" charset="0"/>
                <a:cs typeface="Arial" panose="020B0604020202020204" pitchFamily="34" charset="0"/>
              </a:rPr>
              <a:t>Go to </a:t>
            </a:r>
            <a:r>
              <a:rPr lang="en-GB" sz="2133" dirty="0" err="1">
                <a:latin typeface="Arial" panose="020B0604020202020204" pitchFamily="34" charset="0"/>
                <a:cs typeface="Arial" panose="020B0604020202020204" pitchFamily="34" charset="0"/>
                <a:hlinkClick r:id="rId2"/>
              </a:rPr>
              <a:t>NCapture</a:t>
            </a:r>
            <a:r>
              <a:rPr lang="en-GB" sz="2133" dirty="0">
                <a:latin typeface="Arial" panose="020B0604020202020204" pitchFamily="34" charset="0"/>
                <a:cs typeface="Arial" panose="020B0604020202020204" pitchFamily="34" charset="0"/>
                <a:hlinkClick r:id="rId2"/>
              </a:rPr>
              <a:t> for Chrome</a:t>
            </a:r>
            <a:r>
              <a:rPr lang="en-GB" sz="2133" dirty="0">
                <a:latin typeface="Arial" panose="020B0604020202020204" pitchFamily="34" charset="0"/>
                <a:cs typeface="Arial" panose="020B0604020202020204" pitchFamily="34" charset="0"/>
              </a:rPr>
              <a:t> in the Chrome Web Store</a:t>
            </a:r>
          </a:p>
          <a:p>
            <a:r>
              <a:rPr lang="en-GB" sz="2133" dirty="0">
                <a:latin typeface="Arial" panose="020B0604020202020204" pitchFamily="34" charset="0"/>
                <a:cs typeface="Arial" panose="020B0604020202020204" pitchFamily="34" charset="0"/>
                <a:hlinkClick r:id="rId3"/>
              </a:rPr>
              <a:t>Guidance for installing </a:t>
            </a:r>
            <a:r>
              <a:rPr lang="en-GB" sz="2133" dirty="0" err="1">
                <a:latin typeface="Arial" panose="020B0604020202020204" pitchFamily="34" charset="0"/>
                <a:cs typeface="Arial" panose="020B0604020202020204" pitchFamily="34" charset="0"/>
                <a:hlinkClick r:id="rId3"/>
              </a:rPr>
              <a:t>NCapture</a:t>
            </a:r>
            <a:r>
              <a:rPr lang="en-GB" sz="2133" dirty="0">
                <a:latin typeface="Arial" panose="020B0604020202020204" pitchFamily="34" charset="0"/>
                <a:cs typeface="Arial" panose="020B0604020202020204" pitchFamily="34" charset="0"/>
                <a:hlinkClick r:id="rId3"/>
              </a:rPr>
              <a:t> in internet explorer </a:t>
            </a:r>
            <a:endParaRPr lang="en-GB" sz="2133" dirty="0">
              <a:latin typeface="Arial" panose="020B0604020202020204" pitchFamily="34" charset="0"/>
              <a:cs typeface="Arial" panose="020B0604020202020204" pitchFamily="34" charset="0"/>
            </a:endParaRPr>
          </a:p>
          <a:p>
            <a:r>
              <a:rPr lang="en-GB" sz="2133" dirty="0">
                <a:latin typeface="Arial" panose="020B0604020202020204" pitchFamily="34" charset="0"/>
                <a:cs typeface="Arial" panose="020B0604020202020204" pitchFamily="34" charset="0"/>
              </a:rPr>
              <a:t>Also see - </a:t>
            </a:r>
            <a:r>
              <a:rPr lang="en-GB" sz="2133" dirty="0">
                <a:latin typeface="Arial" panose="020B0604020202020204" pitchFamily="34" charset="0"/>
                <a:cs typeface="Arial" panose="020B0604020202020204" pitchFamily="34" charset="0"/>
                <a:hlinkClick r:id="rId4"/>
              </a:rPr>
              <a:t>https://qsrinternational.com/nvivo/support-overview/downloads</a:t>
            </a:r>
            <a:endParaRPr lang="en-GB" sz="2133" dirty="0">
              <a:latin typeface="Arial" panose="020B0604020202020204" pitchFamily="34" charset="0"/>
              <a:cs typeface="Arial" panose="020B0604020202020204" pitchFamily="34" charset="0"/>
            </a:endParaRPr>
          </a:p>
          <a:p>
            <a:r>
              <a:rPr lang="en-GB" sz="2133" dirty="0">
                <a:latin typeface="Arial" panose="020B0604020202020204" pitchFamily="34" charset="0"/>
                <a:cs typeface="Arial" panose="020B0604020202020204" pitchFamily="34" charset="0"/>
              </a:rPr>
              <a:t>- Safari and Firefox does not support </a:t>
            </a:r>
            <a:r>
              <a:rPr lang="en-GB" sz="2133" dirty="0" err="1">
                <a:latin typeface="Arial" panose="020B0604020202020204" pitchFamily="34" charset="0"/>
                <a:cs typeface="Arial" panose="020B0604020202020204" pitchFamily="34" charset="0"/>
              </a:rPr>
              <a:t>Ncapture</a:t>
            </a:r>
            <a:endParaRPr lang="en-GB" sz="2133" dirty="0">
              <a:latin typeface="Arial" panose="020B0604020202020204" pitchFamily="34" charset="0"/>
              <a:cs typeface="Arial" panose="020B0604020202020204" pitchFamily="34" charset="0"/>
            </a:endParaRPr>
          </a:p>
          <a:p>
            <a:endParaRPr lang="en-GB" sz="2133" dirty="0">
              <a:latin typeface="Arial" panose="020B0604020202020204" pitchFamily="34" charset="0"/>
              <a:cs typeface="Arial" panose="020B0604020202020204" pitchFamily="34" charset="0"/>
            </a:endParaRPr>
          </a:p>
          <a:p>
            <a:r>
              <a:rPr lang="en-GB" sz="2133" dirty="0">
                <a:latin typeface="Arial" panose="020B0604020202020204" pitchFamily="34" charset="0"/>
                <a:cs typeface="Arial" panose="020B0604020202020204" pitchFamily="34" charset="0"/>
              </a:rPr>
              <a:t>Help available on the </a:t>
            </a:r>
            <a:r>
              <a:rPr lang="en-GB" sz="2133" dirty="0" err="1">
                <a:latin typeface="Arial" panose="020B0604020202020204" pitchFamily="34" charset="0"/>
                <a:cs typeface="Arial" panose="020B0604020202020204" pitchFamily="34" charset="0"/>
              </a:rPr>
              <a:t>QRS</a:t>
            </a:r>
            <a:r>
              <a:rPr lang="en-GB" sz="2133" dirty="0">
                <a:latin typeface="Arial" panose="020B0604020202020204" pitchFamily="34" charset="0"/>
                <a:cs typeface="Arial" panose="020B0604020202020204" pitchFamily="34" charset="0"/>
              </a:rPr>
              <a:t> website</a:t>
            </a:r>
          </a:p>
          <a:p>
            <a:r>
              <a:rPr lang="en-GB" sz="2133" dirty="0">
                <a:latin typeface="Arial" panose="020B0604020202020204" pitchFamily="34" charset="0"/>
                <a:cs typeface="Arial" panose="020B0604020202020204" pitchFamily="34" charset="0"/>
              </a:rPr>
              <a:t>- </a:t>
            </a:r>
            <a:r>
              <a:rPr lang="en-GB" sz="2133" dirty="0">
                <a:latin typeface="Arial" panose="020B0604020202020204" pitchFamily="34" charset="0"/>
                <a:cs typeface="Arial" panose="020B0604020202020204" pitchFamily="34" charset="0"/>
                <a:hlinkClick r:id="rId5"/>
              </a:rPr>
              <a:t>http://help-ncapture.qsrinternational.com/desktop/topics/install_ncapture_for_chrome.htm</a:t>
            </a:r>
            <a:endParaRPr lang="en-GB" sz="2133" dirty="0">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6"/>
          <a:stretch>
            <a:fillRect/>
          </a:stretch>
        </p:blipFill>
        <p:spPr>
          <a:xfrm>
            <a:off x="8810201" y="2401647"/>
            <a:ext cx="2926505" cy="888043"/>
          </a:xfrm>
          <a:prstGeom prst="rect">
            <a:avLst/>
          </a:prstGeom>
        </p:spPr>
      </p:pic>
    </p:spTree>
    <p:extLst>
      <p:ext uri="{BB962C8B-B14F-4D97-AF65-F5344CB8AC3E}">
        <p14:creationId xmlns:p14="http://schemas.microsoft.com/office/powerpoint/2010/main" val="14474735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C17AFF1-1D8A-394A-898D-E0FE52356337}" type="slidenum">
              <a:rPr lang="en-US" smtClean="0"/>
              <a:t>23</a:t>
            </a:fld>
            <a:endParaRPr lang="en-US"/>
          </a:p>
        </p:txBody>
      </p:sp>
      <p:pic>
        <p:nvPicPr>
          <p:cNvPr id="6" name="Picture 5"/>
          <p:cNvPicPr>
            <a:picLocks noChangeAspect="1"/>
          </p:cNvPicPr>
          <p:nvPr/>
        </p:nvPicPr>
        <p:blipFill rotWithShape="1">
          <a:blip r:embed="rId2"/>
          <a:srcRect l="1699" t="6346" r="2577" b="2077"/>
          <a:stretch/>
        </p:blipFill>
        <p:spPr>
          <a:xfrm>
            <a:off x="7691833" y="779339"/>
            <a:ext cx="3890567" cy="4569457"/>
          </a:xfrm>
          <a:prstGeom prst="rect">
            <a:avLst/>
          </a:prstGeom>
          <a:ln w="15875">
            <a:solidFill>
              <a:schemeClr val="tx1"/>
            </a:solidFill>
          </a:ln>
        </p:spPr>
      </p:pic>
      <p:pic>
        <p:nvPicPr>
          <p:cNvPr id="8" name="Picture 7"/>
          <p:cNvPicPr>
            <a:picLocks noChangeAspect="1"/>
          </p:cNvPicPr>
          <p:nvPr/>
        </p:nvPicPr>
        <p:blipFill>
          <a:blip r:embed="rId3"/>
          <a:stretch>
            <a:fillRect/>
          </a:stretch>
        </p:blipFill>
        <p:spPr>
          <a:xfrm>
            <a:off x="6372317" y="786623"/>
            <a:ext cx="858929" cy="787351"/>
          </a:xfrm>
          <a:prstGeom prst="rect">
            <a:avLst/>
          </a:prstGeom>
          <a:ln w="15875">
            <a:solidFill>
              <a:schemeClr val="tx1"/>
            </a:solidFill>
          </a:ln>
        </p:spPr>
      </p:pic>
      <p:sp>
        <p:nvSpPr>
          <p:cNvPr id="12" name="Title 1"/>
          <p:cNvSpPr>
            <a:spLocks noGrp="1"/>
          </p:cNvSpPr>
          <p:nvPr>
            <p:ph type="title"/>
          </p:nvPr>
        </p:nvSpPr>
        <p:spPr>
          <a:xfrm>
            <a:off x="4258171" y="151041"/>
            <a:ext cx="5533296" cy="402450"/>
          </a:xfrm>
        </p:spPr>
        <p:txBody>
          <a:bodyPr>
            <a:normAutofit fontScale="90000"/>
          </a:bodyPr>
          <a:lstStyle/>
          <a:p>
            <a:r>
              <a:rPr lang="en-GB" dirty="0" err="1"/>
              <a:t>NCapture</a:t>
            </a:r>
            <a:r>
              <a:rPr lang="en-GB" dirty="0"/>
              <a:t> process</a:t>
            </a:r>
          </a:p>
        </p:txBody>
      </p:sp>
      <p:sp>
        <p:nvSpPr>
          <p:cNvPr id="13" name="Title 1"/>
          <p:cNvSpPr txBox="1">
            <a:spLocks/>
          </p:cNvSpPr>
          <p:nvPr/>
        </p:nvSpPr>
        <p:spPr>
          <a:xfrm>
            <a:off x="228600" y="247790"/>
            <a:ext cx="4800600" cy="1147361"/>
          </a:xfrm>
          <a:prstGeom prst="rect">
            <a:avLst/>
          </a:prstGeom>
        </p:spPr>
        <p:txBody>
          <a:bodyPr vert="horz" lIns="121920" tIns="60960" rIns="121920" bIns="60960" rtlCol="0" anchor="t" anchorCtr="0">
            <a:normAutofit fontScale="92500" lnSpcReduction="10000"/>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dirty="0"/>
              <a:t>1) </a:t>
            </a:r>
            <a:r>
              <a:rPr lang="en-GB" sz="2933" b="0" dirty="0"/>
              <a:t>Find the webpage to save and click on the </a:t>
            </a:r>
            <a:r>
              <a:rPr lang="en-GB" sz="2933" b="0" dirty="0" err="1"/>
              <a:t>Ncapture</a:t>
            </a:r>
            <a:r>
              <a:rPr lang="en-GB" sz="2933" b="0" dirty="0"/>
              <a:t> icon next to the address bar</a:t>
            </a:r>
            <a:r>
              <a:rPr lang="en-GB" sz="2933" dirty="0"/>
              <a:t> </a:t>
            </a:r>
          </a:p>
        </p:txBody>
      </p:sp>
      <p:sp>
        <p:nvSpPr>
          <p:cNvPr id="14" name="Title 1"/>
          <p:cNvSpPr txBox="1">
            <a:spLocks/>
          </p:cNvSpPr>
          <p:nvPr/>
        </p:nvSpPr>
        <p:spPr>
          <a:xfrm>
            <a:off x="217981" y="1495850"/>
            <a:ext cx="6736948" cy="1294213"/>
          </a:xfrm>
          <a:prstGeom prst="rect">
            <a:avLst/>
          </a:prstGeom>
        </p:spPr>
        <p:txBody>
          <a:bodyPr vert="horz" lIns="121920" tIns="60960" rIns="121920" bIns="60960" rtlCol="0" anchor="t" anchorCtr="0">
            <a:normAutofit fontScale="92500"/>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dirty="0"/>
              <a:t>2) </a:t>
            </a:r>
            <a:r>
              <a:rPr lang="en-GB" sz="2933" b="0" dirty="0"/>
              <a:t>Save the webpage by giving it a name and pressing capture</a:t>
            </a:r>
          </a:p>
          <a:p>
            <a:r>
              <a:rPr lang="en-GB" sz="2933" b="0" dirty="0"/>
              <a:t>[</a:t>
            </a:r>
            <a:r>
              <a:rPr lang="en-GB" sz="2933" dirty="0"/>
              <a:t>save the webpages in a specific folder]</a:t>
            </a:r>
          </a:p>
        </p:txBody>
      </p:sp>
      <p:sp>
        <p:nvSpPr>
          <p:cNvPr id="16" name="Title 1"/>
          <p:cNvSpPr txBox="1">
            <a:spLocks/>
          </p:cNvSpPr>
          <p:nvPr/>
        </p:nvSpPr>
        <p:spPr>
          <a:xfrm>
            <a:off x="217980" y="2980787"/>
            <a:ext cx="5145216" cy="1147361"/>
          </a:xfrm>
          <a:prstGeom prst="rect">
            <a:avLst/>
          </a:prstGeom>
        </p:spPr>
        <p:txBody>
          <a:bodyPr vert="horz" lIns="121920" tIns="60960" rIns="121920" bIns="60960" rtlCol="0" anchor="t" anchorCtr="0">
            <a:normAutofit/>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dirty="0"/>
              <a:t>3) </a:t>
            </a:r>
            <a:r>
              <a:rPr lang="en-GB" sz="2933" b="0" dirty="0"/>
              <a:t>In Nvivo go to Import&gt;</a:t>
            </a:r>
            <a:r>
              <a:rPr lang="en-GB" sz="2933" b="0" dirty="0" err="1"/>
              <a:t>NCapture</a:t>
            </a:r>
            <a:endParaRPr lang="en-GB" sz="2933" dirty="0"/>
          </a:p>
        </p:txBody>
      </p:sp>
      <p:pic>
        <p:nvPicPr>
          <p:cNvPr id="17" name="Picture 16"/>
          <p:cNvPicPr>
            <a:picLocks noChangeAspect="1"/>
          </p:cNvPicPr>
          <p:nvPr/>
        </p:nvPicPr>
        <p:blipFill>
          <a:blip r:embed="rId4"/>
          <a:stretch>
            <a:fillRect/>
          </a:stretch>
        </p:blipFill>
        <p:spPr>
          <a:xfrm>
            <a:off x="4800153" y="2975504"/>
            <a:ext cx="2523228" cy="1284235"/>
          </a:xfrm>
          <a:prstGeom prst="rect">
            <a:avLst/>
          </a:prstGeom>
          <a:ln w="15875">
            <a:solidFill>
              <a:schemeClr val="tx1"/>
            </a:solidFill>
          </a:ln>
        </p:spPr>
      </p:pic>
      <p:sp>
        <p:nvSpPr>
          <p:cNvPr id="18" name="Title 1"/>
          <p:cNvSpPr txBox="1">
            <a:spLocks/>
          </p:cNvSpPr>
          <p:nvPr/>
        </p:nvSpPr>
        <p:spPr>
          <a:xfrm>
            <a:off x="217980" y="4159516"/>
            <a:ext cx="5297616" cy="1147361"/>
          </a:xfrm>
          <a:prstGeom prst="rect">
            <a:avLst/>
          </a:prstGeom>
        </p:spPr>
        <p:txBody>
          <a:bodyPr vert="horz" lIns="121920" tIns="60960" rIns="121920" bIns="60960" rtlCol="0" anchor="t" anchorCtr="0">
            <a:normAutofit/>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667" dirty="0"/>
              <a:t>4) </a:t>
            </a:r>
            <a:r>
              <a:rPr lang="en-GB" sz="2667" b="0" dirty="0"/>
              <a:t>Find the correct folder and press import</a:t>
            </a:r>
            <a:endParaRPr lang="en-GB" sz="2667" dirty="0"/>
          </a:p>
        </p:txBody>
      </p:sp>
      <p:sp>
        <p:nvSpPr>
          <p:cNvPr id="19" name="Title 1"/>
          <p:cNvSpPr txBox="1">
            <a:spLocks/>
          </p:cNvSpPr>
          <p:nvPr/>
        </p:nvSpPr>
        <p:spPr>
          <a:xfrm>
            <a:off x="139597" y="5212076"/>
            <a:ext cx="7300449" cy="1147361"/>
          </a:xfrm>
          <a:prstGeom prst="rect">
            <a:avLst/>
          </a:prstGeom>
        </p:spPr>
        <p:txBody>
          <a:bodyPr vert="horz" lIns="121920" tIns="60960" rIns="121920" bIns="60960" rtlCol="0" anchor="t" anchorCtr="0">
            <a:normAutofit/>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667" dirty="0"/>
              <a:t>5) </a:t>
            </a:r>
            <a:r>
              <a:rPr lang="en-GB" sz="2667" b="0" dirty="0"/>
              <a:t>Open the webpages in Nvivo to code them</a:t>
            </a:r>
            <a:endParaRPr lang="en-GB" sz="2667" dirty="0"/>
          </a:p>
        </p:txBody>
      </p:sp>
    </p:spTree>
    <p:extLst>
      <p:ext uri="{BB962C8B-B14F-4D97-AF65-F5344CB8AC3E}">
        <p14:creationId xmlns:p14="http://schemas.microsoft.com/office/powerpoint/2010/main" val="19661038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5200" y="2340399"/>
            <a:ext cx="10464800" cy="1555741"/>
          </a:xfrm>
        </p:spPr>
        <p:txBody>
          <a:bodyPr>
            <a:normAutofit/>
          </a:bodyPr>
          <a:lstStyle/>
          <a:p>
            <a:pPr marL="0" indent="0">
              <a:buNone/>
            </a:pPr>
            <a:r>
              <a:rPr lang="en-GB" b="1" dirty="0">
                <a:solidFill>
                  <a:srgbClr val="7030A0"/>
                </a:solidFill>
              </a:rPr>
              <a:t>Demonstration of using </a:t>
            </a:r>
            <a:r>
              <a:rPr lang="en-GB" b="1" dirty="0" err="1">
                <a:solidFill>
                  <a:srgbClr val="7030A0"/>
                </a:solidFill>
              </a:rPr>
              <a:t>NCapture</a:t>
            </a:r>
            <a:r>
              <a:rPr lang="en-GB" b="1" dirty="0">
                <a:solidFill>
                  <a:srgbClr val="7030A0"/>
                </a:solidFill>
              </a:rPr>
              <a:t> to collect webpages and analyse them in Nvivo</a:t>
            </a:r>
          </a:p>
        </p:txBody>
      </p:sp>
      <p:sp>
        <p:nvSpPr>
          <p:cNvPr id="2" name="Slide Number Placeholder 1"/>
          <p:cNvSpPr>
            <a:spLocks noGrp="1"/>
          </p:cNvSpPr>
          <p:nvPr>
            <p:ph type="sldNum" sz="quarter" idx="12"/>
          </p:nvPr>
        </p:nvSpPr>
        <p:spPr/>
        <p:txBody>
          <a:bodyPr/>
          <a:lstStyle/>
          <a:p>
            <a:fld id="{8C17AFF1-1D8A-394A-898D-E0FE52356337}" type="slidenum">
              <a:rPr lang="en-US" smtClean="0"/>
              <a:t>24</a:t>
            </a:fld>
            <a:endParaRPr lang="en-US"/>
          </a:p>
        </p:txBody>
      </p:sp>
    </p:spTree>
    <p:extLst>
      <p:ext uri="{BB962C8B-B14F-4D97-AF65-F5344CB8AC3E}">
        <p14:creationId xmlns:p14="http://schemas.microsoft.com/office/powerpoint/2010/main" val="26802399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5200" y="2340399"/>
            <a:ext cx="10464800" cy="1555741"/>
          </a:xfrm>
        </p:spPr>
        <p:txBody>
          <a:bodyPr>
            <a:normAutofit/>
          </a:bodyPr>
          <a:lstStyle/>
          <a:p>
            <a:pPr marL="0" indent="0">
              <a:buNone/>
            </a:pPr>
            <a:r>
              <a:rPr lang="en-GB" b="1" dirty="0">
                <a:solidFill>
                  <a:srgbClr val="7030A0"/>
                </a:solidFill>
              </a:rPr>
              <a:t>6. Exploring and visualising your data</a:t>
            </a:r>
          </a:p>
        </p:txBody>
      </p:sp>
      <p:sp>
        <p:nvSpPr>
          <p:cNvPr id="2" name="Slide Number Placeholder 1"/>
          <p:cNvSpPr>
            <a:spLocks noGrp="1"/>
          </p:cNvSpPr>
          <p:nvPr>
            <p:ph type="sldNum" sz="quarter" idx="12"/>
          </p:nvPr>
        </p:nvSpPr>
        <p:spPr/>
        <p:txBody>
          <a:bodyPr/>
          <a:lstStyle/>
          <a:p>
            <a:fld id="{8C17AFF1-1D8A-394A-898D-E0FE52356337}" type="slidenum">
              <a:rPr lang="en-US" smtClean="0"/>
              <a:t>25</a:t>
            </a:fld>
            <a:endParaRPr lang="en-US"/>
          </a:p>
        </p:txBody>
      </p:sp>
    </p:spTree>
    <p:extLst>
      <p:ext uri="{BB962C8B-B14F-4D97-AF65-F5344CB8AC3E}">
        <p14:creationId xmlns:p14="http://schemas.microsoft.com/office/powerpoint/2010/main" val="20461075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Exploring and visualising your data</a:t>
            </a:r>
          </a:p>
        </p:txBody>
      </p:sp>
      <p:sp>
        <p:nvSpPr>
          <p:cNvPr id="3" name="Content Placeholder 2"/>
          <p:cNvSpPr>
            <a:spLocks noGrp="1"/>
          </p:cNvSpPr>
          <p:nvPr>
            <p:ph idx="1"/>
          </p:nvPr>
        </p:nvSpPr>
        <p:spPr>
          <a:xfrm>
            <a:off x="576927" y="1485995"/>
            <a:ext cx="10515600" cy="935472"/>
          </a:xfrm>
        </p:spPr>
        <p:txBody>
          <a:bodyPr>
            <a:normAutofit fontScale="92500" lnSpcReduction="10000"/>
          </a:bodyPr>
          <a:lstStyle/>
          <a:p>
            <a:r>
              <a:rPr lang="en-GB" dirty="0"/>
              <a:t>There are a number of different ways to explore and visualise your data in Nvivo</a:t>
            </a:r>
          </a:p>
        </p:txBody>
      </p:sp>
      <p:sp>
        <p:nvSpPr>
          <p:cNvPr id="4" name="Slide Number Placeholder 3"/>
          <p:cNvSpPr>
            <a:spLocks noGrp="1"/>
          </p:cNvSpPr>
          <p:nvPr>
            <p:ph type="sldNum" sz="quarter" idx="12"/>
          </p:nvPr>
        </p:nvSpPr>
        <p:spPr/>
        <p:txBody>
          <a:bodyPr/>
          <a:lstStyle/>
          <a:p>
            <a:fld id="{8C17AFF1-1D8A-394A-898D-E0FE52356337}" type="slidenum">
              <a:rPr lang="en-US" smtClean="0"/>
              <a:pPr/>
              <a:t>26</a:t>
            </a:fld>
            <a:endParaRPr lang="en-US" dirty="0"/>
          </a:p>
        </p:txBody>
      </p:sp>
      <p:sp>
        <p:nvSpPr>
          <p:cNvPr id="5" name="Rounded Rectangle 4"/>
          <p:cNvSpPr/>
          <p:nvPr/>
        </p:nvSpPr>
        <p:spPr>
          <a:xfrm>
            <a:off x="424045" y="2726268"/>
            <a:ext cx="4215688" cy="28109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67" b="1" dirty="0">
                <a:latin typeface="Arial" panose="020B0604020202020204" pitchFamily="34" charset="0"/>
                <a:cs typeface="Arial" panose="020B0604020202020204" pitchFamily="34" charset="0"/>
              </a:rPr>
              <a:t>Coding info</a:t>
            </a:r>
          </a:p>
          <a:p>
            <a:pPr algn="ctr"/>
            <a:endParaRPr lang="en-GB" sz="1467" b="1" dirty="0">
              <a:latin typeface="Arial" panose="020B0604020202020204" pitchFamily="34" charset="0"/>
              <a:cs typeface="Arial" panose="020B0604020202020204" pitchFamily="34" charset="0"/>
            </a:endParaRPr>
          </a:p>
          <a:p>
            <a:pPr algn="ctr"/>
            <a:r>
              <a:rPr lang="en-GB" sz="1867" b="1" dirty="0">
                <a:solidFill>
                  <a:schemeClr val="tx1">
                    <a:lumMod val="95000"/>
                    <a:lumOff val="5000"/>
                  </a:schemeClr>
                </a:solidFill>
                <a:latin typeface="Arial" panose="020B0604020202020204" pitchFamily="34" charset="0"/>
                <a:cs typeface="Arial" panose="020B0604020202020204" pitchFamily="34" charset="0"/>
              </a:rPr>
              <a:t>In the codes area statistics are given that relate to your coding</a:t>
            </a:r>
          </a:p>
          <a:p>
            <a:pPr marL="380990" indent="-380990">
              <a:buFontTx/>
              <a:buChar char="-"/>
            </a:pPr>
            <a:r>
              <a:rPr lang="en-GB" sz="1867" b="1" dirty="0">
                <a:solidFill>
                  <a:schemeClr val="tx1">
                    <a:lumMod val="95000"/>
                    <a:lumOff val="5000"/>
                  </a:schemeClr>
                </a:solidFill>
                <a:latin typeface="Arial" panose="020B0604020202020204" pitchFamily="34" charset="0"/>
                <a:cs typeface="Arial" panose="020B0604020202020204" pitchFamily="34" charset="0"/>
              </a:rPr>
              <a:t>Files – number of files linked to that code</a:t>
            </a:r>
          </a:p>
          <a:p>
            <a:pPr marL="380990" indent="-380990">
              <a:buFontTx/>
              <a:buChar char="-"/>
            </a:pPr>
            <a:r>
              <a:rPr lang="en-GB" sz="1867" b="1" dirty="0">
                <a:solidFill>
                  <a:schemeClr val="tx1">
                    <a:lumMod val="95000"/>
                    <a:lumOff val="5000"/>
                  </a:schemeClr>
                </a:solidFill>
                <a:latin typeface="Arial" panose="020B0604020202020204" pitchFamily="34" charset="0"/>
                <a:cs typeface="Arial" panose="020B0604020202020204" pitchFamily="34" charset="0"/>
              </a:rPr>
              <a:t>Reference – Number of coding instances in that code</a:t>
            </a:r>
          </a:p>
        </p:txBody>
      </p:sp>
      <p:sp>
        <p:nvSpPr>
          <p:cNvPr id="6" name="Rounded Rectangle 5"/>
          <p:cNvSpPr/>
          <p:nvPr/>
        </p:nvSpPr>
        <p:spPr>
          <a:xfrm>
            <a:off x="5004223" y="2716684"/>
            <a:ext cx="3216487" cy="28205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67" b="1" dirty="0">
                <a:latin typeface="Arial" panose="020B0604020202020204" pitchFamily="34" charset="0"/>
                <a:cs typeface="Arial" panose="020B0604020202020204" pitchFamily="34" charset="0"/>
              </a:rPr>
              <a:t>Coding stripes</a:t>
            </a:r>
          </a:p>
          <a:p>
            <a:pPr algn="ctr"/>
            <a:endParaRPr lang="en-GB" sz="1467" b="1" dirty="0">
              <a:latin typeface="Arial" panose="020B0604020202020204" pitchFamily="34" charset="0"/>
              <a:cs typeface="Arial" panose="020B0604020202020204" pitchFamily="34" charset="0"/>
            </a:endParaRPr>
          </a:p>
          <a:p>
            <a:pPr algn="ctr"/>
            <a:r>
              <a:rPr lang="en-GB" sz="1867" b="1" dirty="0">
                <a:solidFill>
                  <a:schemeClr val="tx1">
                    <a:lumMod val="95000"/>
                    <a:lumOff val="5000"/>
                  </a:schemeClr>
                </a:solidFill>
                <a:latin typeface="Arial" panose="020B0604020202020204" pitchFamily="34" charset="0"/>
                <a:cs typeface="Arial" panose="020B0604020202020204" pitchFamily="34" charset="0"/>
              </a:rPr>
              <a:t>For a transcript or paper coloured stripes are shown for what is codes</a:t>
            </a:r>
          </a:p>
        </p:txBody>
      </p:sp>
      <p:sp>
        <p:nvSpPr>
          <p:cNvPr id="7" name="Rounded Rectangle 6"/>
          <p:cNvSpPr/>
          <p:nvPr/>
        </p:nvSpPr>
        <p:spPr>
          <a:xfrm>
            <a:off x="8839199" y="2581217"/>
            <a:ext cx="2801620" cy="30914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67" b="1" dirty="0">
                <a:latin typeface="Arial" panose="020B0604020202020204" pitchFamily="34" charset="0"/>
                <a:cs typeface="Arial" panose="020B0604020202020204" pitchFamily="34" charset="0"/>
              </a:rPr>
              <a:t>Coding highlights</a:t>
            </a:r>
          </a:p>
          <a:p>
            <a:pPr algn="ctr"/>
            <a:endParaRPr lang="en-GB" sz="1467" b="1" dirty="0">
              <a:latin typeface="Arial" panose="020B0604020202020204" pitchFamily="34" charset="0"/>
              <a:cs typeface="Arial" panose="020B0604020202020204" pitchFamily="34" charset="0"/>
            </a:endParaRPr>
          </a:p>
          <a:p>
            <a:pPr algn="ctr"/>
            <a:r>
              <a:rPr lang="en-GB" sz="1867" b="1" dirty="0">
                <a:solidFill>
                  <a:schemeClr val="tx1">
                    <a:lumMod val="95000"/>
                    <a:lumOff val="5000"/>
                  </a:schemeClr>
                </a:solidFill>
                <a:latin typeface="Arial" panose="020B0604020202020204" pitchFamily="34" charset="0"/>
                <a:cs typeface="Arial" panose="020B0604020202020204" pitchFamily="34" charset="0"/>
              </a:rPr>
              <a:t>For a transcript or paper Nvivo can highlight where a specific code is coded</a:t>
            </a:r>
          </a:p>
        </p:txBody>
      </p:sp>
    </p:spTree>
    <p:extLst>
      <p:ext uri="{BB962C8B-B14F-4D97-AF65-F5344CB8AC3E}">
        <p14:creationId xmlns:p14="http://schemas.microsoft.com/office/powerpoint/2010/main" val="8528851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5200" y="2340399"/>
            <a:ext cx="10464800" cy="1555741"/>
          </a:xfrm>
        </p:spPr>
        <p:txBody>
          <a:bodyPr>
            <a:normAutofit/>
          </a:bodyPr>
          <a:lstStyle/>
          <a:p>
            <a:pPr marL="0" indent="0">
              <a:buNone/>
            </a:pPr>
            <a:r>
              <a:rPr lang="en-GB" b="1" dirty="0">
                <a:solidFill>
                  <a:srgbClr val="7030A0"/>
                </a:solidFill>
              </a:rPr>
              <a:t>Demonstration of exploring coding info, coding stripes and coding highlights</a:t>
            </a:r>
          </a:p>
        </p:txBody>
      </p:sp>
      <p:sp>
        <p:nvSpPr>
          <p:cNvPr id="2" name="Slide Number Placeholder 1"/>
          <p:cNvSpPr>
            <a:spLocks noGrp="1"/>
          </p:cNvSpPr>
          <p:nvPr>
            <p:ph type="sldNum" sz="quarter" idx="12"/>
          </p:nvPr>
        </p:nvSpPr>
        <p:spPr/>
        <p:txBody>
          <a:bodyPr/>
          <a:lstStyle/>
          <a:p>
            <a:fld id="{8C17AFF1-1D8A-394A-898D-E0FE52356337}" type="slidenum">
              <a:rPr lang="en-US" smtClean="0"/>
              <a:t>27</a:t>
            </a:fld>
            <a:endParaRPr lang="en-US"/>
          </a:p>
        </p:txBody>
      </p:sp>
    </p:spTree>
    <p:extLst>
      <p:ext uri="{BB962C8B-B14F-4D97-AF65-F5344CB8AC3E}">
        <p14:creationId xmlns:p14="http://schemas.microsoft.com/office/powerpoint/2010/main" val="13767807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Exploring and visualising your data</a:t>
            </a:r>
          </a:p>
        </p:txBody>
      </p:sp>
      <p:sp>
        <p:nvSpPr>
          <p:cNvPr id="3" name="Content Placeholder 2"/>
          <p:cNvSpPr>
            <a:spLocks noGrp="1"/>
          </p:cNvSpPr>
          <p:nvPr>
            <p:ph idx="1"/>
          </p:nvPr>
        </p:nvSpPr>
        <p:spPr>
          <a:xfrm>
            <a:off x="576927" y="1485995"/>
            <a:ext cx="10515600" cy="935472"/>
          </a:xfrm>
        </p:spPr>
        <p:txBody>
          <a:bodyPr>
            <a:normAutofit fontScale="92500" lnSpcReduction="10000"/>
          </a:bodyPr>
          <a:lstStyle/>
          <a:p>
            <a:r>
              <a:rPr lang="en-GB" dirty="0"/>
              <a:t>Nvivo can search for a specific word in your data and show the most frequent words</a:t>
            </a:r>
          </a:p>
        </p:txBody>
      </p:sp>
      <p:sp>
        <p:nvSpPr>
          <p:cNvPr id="4" name="Slide Number Placeholder 3"/>
          <p:cNvSpPr>
            <a:spLocks noGrp="1"/>
          </p:cNvSpPr>
          <p:nvPr>
            <p:ph type="sldNum" sz="quarter" idx="12"/>
          </p:nvPr>
        </p:nvSpPr>
        <p:spPr/>
        <p:txBody>
          <a:bodyPr/>
          <a:lstStyle/>
          <a:p>
            <a:fld id="{8C17AFF1-1D8A-394A-898D-E0FE52356337}" type="slidenum">
              <a:rPr lang="en-US" smtClean="0"/>
              <a:pPr/>
              <a:t>28</a:t>
            </a:fld>
            <a:endParaRPr lang="en-US" dirty="0"/>
          </a:p>
        </p:txBody>
      </p:sp>
      <p:sp>
        <p:nvSpPr>
          <p:cNvPr id="5" name="Rounded Rectangle 4"/>
          <p:cNvSpPr/>
          <p:nvPr/>
        </p:nvSpPr>
        <p:spPr>
          <a:xfrm>
            <a:off x="898179" y="2897994"/>
            <a:ext cx="3995555" cy="22706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67" b="1" dirty="0">
                <a:latin typeface="Arial" panose="020B0604020202020204" pitchFamily="34" charset="0"/>
                <a:cs typeface="Arial" panose="020B0604020202020204" pitchFamily="34" charset="0"/>
              </a:rPr>
              <a:t>Text search</a:t>
            </a:r>
          </a:p>
          <a:p>
            <a:pPr algn="ctr"/>
            <a:r>
              <a:rPr lang="en-GB" sz="1867" b="1" dirty="0">
                <a:solidFill>
                  <a:schemeClr val="tx1">
                    <a:lumMod val="95000"/>
                    <a:lumOff val="5000"/>
                  </a:schemeClr>
                </a:solidFill>
                <a:latin typeface="Arial" panose="020B0604020202020204" pitchFamily="34" charset="0"/>
                <a:cs typeface="Arial" panose="020B0604020202020204" pitchFamily="34" charset="0"/>
              </a:rPr>
              <a:t>Search all materials for a specific term</a:t>
            </a:r>
          </a:p>
          <a:p>
            <a:r>
              <a:rPr lang="en-GB" sz="1867" b="1" dirty="0">
                <a:solidFill>
                  <a:schemeClr val="tx1">
                    <a:lumMod val="95000"/>
                    <a:lumOff val="5000"/>
                  </a:schemeClr>
                </a:solidFill>
                <a:latin typeface="Arial" panose="020B0604020202020204" pitchFamily="34" charset="0"/>
                <a:cs typeface="Arial" panose="020B0604020202020204" pitchFamily="34" charset="0"/>
              </a:rPr>
              <a:t>- Stats provided on frequency</a:t>
            </a:r>
          </a:p>
        </p:txBody>
      </p:sp>
      <p:sp>
        <p:nvSpPr>
          <p:cNvPr id="6" name="Rounded Rectangle 5"/>
          <p:cNvSpPr/>
          <p:nvPr/>
        </p:nvSpPr>
        <p:spPr>
          <a:xfrm>
            <a:off x="6494780" y="2863724"/>
            <a:ext cx="3892973" cy="23391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67" b="1" dirty="0">
                <a:latin typeface="Arial" panose="020B0604020202020204" pitchFamily="34" charset="0"/>
                <a:cs typeface="Arial" panose="020B0604020202020204" pitchFamily="34" charset="0"/>
              </a:rPr>
              <a:t>Word Frequency</a:t>
            </a:r>
          </a:p>
          <a:p>
            <a:pPr algn="ctr"/>
            <a:r>
              <a:rPr lang="en-GB" sz="1867" b="1" dirty="0">
                <a:solidFill>
                  <a:schemeClr val="tx1">
                    <a:lumMod val="95000"/>
                    <a:lumOff val="5000"/>
                  </a:schemeClr>
                </a:solidFill>
                <a:latin typeface="Arial" panose="020B0604020202020204" pitchFamily="34" charset="0"/>
                <a:cs typeface="Arial" panose="020B0604020202020204" pitchFamily="34" charset="0"/>
              </a:rPr>
              <a:t>Shows most frequent words used in materials</a:t>
            </a:r>
          </a:p>
          <a:p>
            <a:pPr marL="380990" indent="-380990" algn="ctr">
              <a:buFontTx/>
              <a:buChar char="-"/>
            </a:pPr>
            <a:r>
              <a:rPr lang="en-GB" sz="1867" b="1" dirty="0">
                <a:solidFill>
                  <a:schemeClr val="tx1">
                    <a:lumMod val="95000"/>
                    <a:lumOff val="5000"/>
                  </a:schemeClr>
                </a:solidFill>
                <a:latin typeface="Arial" panose="020B0604020202020204" pitchFamily="34" charset="0"/>
                <a:cs typeface="Arial" panose="020B0604020202020204" pitchFamily="34" charset="0"/>
              </a:rPr>
              <a:t>Minimum length can be set</a:t>
            </a:r>
          </a:p>
          <a:p>
            <a:pPr marL="380990" indent="-380990">
              <a:buFontTx/>
              <a:buChar char="-"/>
            </a:pPr>
            <a:r>
              <a:rPr lang="en-GB" sz="1867" b="1" dirty="0">
                <a:solidFill>
                  <a:schemeClr val="tx1">
                    <a:lumMod val="95000"/>
                    <a:lumOff val="5000"/>
                  </a:schemeClr>
                </a:solidFill>
                <a:latin typeface="Arial" panose="020B0604020202020204" pitchFamily="34" charset="0"/>
                <a:cs typeface="Arial" panose="020B0604020202020204" pitchFamily="34" charset="0"/>
              </a:rPr>
              <a:t>A word cloud and tree map can be created</a:t>
            </a:r>
          </a:p>
        </p:txBody>
      </p:sp>
    </p:spTree>
    <p:extLst>
      <p:ext uri="{BB962C8B-B14F-4D97-AF65-F5344CB8AC3E}">
        <p14:creationId xmlns:p14="http://schemas.microsoft.com/office/powerpoint/2010/main" val="9129603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Exploring and visualising your data</a:t>
            </a:r>
          </a:p>
        </p:txBody>
      </p:sp>
      <p:sp>
        <p:nvSpPr>
          <p:cNvPr id="3" name="Content Placeholder 2"/>
          <p:cNvSpPr>
            <a:spLocks noGrp="1"/>
          </p:cNvSpPr>
          <p:nvPr>
            <p:ph idx="1"/>
          </p:nvPr>
        </p:nvSpPr>
        <p:spPr>
          <a:xfrm>
            <a:off x="1950057" y="6085416"/>
            <a:ext cx="1793740" cy="935472"/>
          </a:xfrm>
        </p:spPr>
        <p:txBody>
          <a:bodyPr>
            <a:normAutofit fontScale="92500" lnSpcReduction="10000"/>
          </a:bodyPr>
          <a:lstStyle/>
          <a:p>
            <a:pPr marL="0" indent="0">
              <a:buNone/>
            </a:pPr>
            <a:r>
              <a:rPr lang="en-GB" dirty="0"/>
              <a:t>Word cloud</a:t>
            </a:r>
          </a:p>
        </p:txBody>
      </p:sp>
      <p:sp>
        <p:nvSpPr>
          <p:cNvPr id="4" name="Slide Number Placeholder 3"/>
          <p:cNvSpPr>
            <a:spLocks noGrp="1"/>
          </p:cNvSpPr>
          <p:nvPr>
            <p:ph type="sldNum" sz="quarter" idx="12"/>
          </p:nvPr>
        </p:nvSpPr>
        <p:spPr/>
        <p:txBody>
          <a:bodyPr/>
          <a:lstStyle/>
          <a:p>
            <a:fld id="{8C17AFF1-1D8A-394A-898D-E0FE52356337}" type="slidenum">
              <a:rPr lang="en-US" smtClean="0"/>
              <a:pPr/>
              <a:t>29</a:t>
            </a:fld>
            <a:endParaRPr lang="en-US" dirty="0"/>
          </a:p>
        </p:txBody>
      </p:sp>
      <p:sp>
        <p:nvSpPr>
          <p:cNvPr id="7" name="Content Placeholder 2"/>
          <p:cNvSpPr txBox="1">
            <a:spLocks/>
          </p:cNvSpPr>
          <p:nvPr/>
        </p:nvSpPr>
        <p:spPr>
          <a:xfrm>
            <a:off x="8003041" y="6241185"/>
            <a:ext cx="1793740" cy="935472"/>
          </a:xfrm>
          <a:prstGeom prst="rect">
            <a:avLst/>
          </a:prstGeom>
        </p:spPr>
        <p:txBody>
          <a:bodyPr vert="horz" lIns="121920" tIns="60960" rIns="121920" bIns="60960" rtlCol="0">
            <a:normAutofit/>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2133" dirty="0"/>
              <a:t>Tree map</a:t>
            </a:r>
          </a:p>
        </p:txBody>
      </p:sp>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l="22574" r="22266"/>
          <a:stretch/>
        </p:blipFill>
        <p:spPr>
          <a:xfrm>
            <a:off x="609600" y="1319554"/>
            <a:ext cx="4070651" cy="4247971"/>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14875" y="1466997"/>
            <a:ext cx="6467525" cy="3640800"/>
          </a:xfrm>
          <a:prstGeom prst="rect">
            <a:avLst/>
          </a:prstGeom>
        </p:spPr>
      </p:pic>
    </p:spTree>
    <p:extLst>
      <p:ext uri="{BB962C8B-B14F-4D97-AF65-F5344CB8AC3E}">
        <p14:creationId xmlns:p14="http://schemas.microsoft.com/office/powerpoint/2010/main" val="3554993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5200" y="2340399"/>
            <a:ext cx="10464800" cy="1555741"/>
          </a:xfrm>
        </p:spPr>
        <p:txBody>
          <a:bodyPr>
            <a:normAutofit/>
          </a:bodyPr>
          <a:lstStyle/>
          <a:p>
            <a:pPr marL="0" indent="0">
              <a:buNone/>
            </a:pPr>
            <a:r>
              <a:rPr lang="en-GB" b="1" dirty="0">
                <a:solidFill>
                  <a:srgbClr val="7030A0"/>
                </a:solidFill>
              </a:rPr>
              <a:t>Demonstration of text search, word frequency and visual outputs</a:t>
            </a:r>
          </a:p>
        </p:txBody>
      </p:sp>
      <p:sp>
        <p:nvSpPr>
          <p:cNvPr id="2" name="Slide Number Placeholder 1"/>
          <p:cNvSpPr>
            <a:spLocks noGrp="1"/>
          </p:cNvSpPr>
          <p:nvPr>
            <p:ph type="sldNum" sz="quarter" idx="12"/>
          </p:nvPr>
        </p:nvSpPr>
        <p:spPr/>
        <p:txBody>
          <a:bodyPr/>
          <a:lstStyle/>
          <a:p>
            <a:fld id="{8C17AFF1-1D8A-394A-898D-E0FE52356337}" type="slidenum">
              <a:rPr lang="en-US" smtClean="0"/>
              <a:t>30</a:t>
            </a:fld>
            <a:endParaRPr lang="en-US"/>
          </a:p>
        </p:txBody>
      </p:sp>
    </p:spTree>
    <p:extLst>
      <p:ext uri="{BB962C8B-B14F-4D97-AF65-F5344CB8AC3E}">
        <p14:creationId xmlns:p14="http://schemas.microsoft.com/office/powerpoint/2010/main" val="815131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6927" y="755054"/>
            <a:ext cx="10515600" cy="958583"/>
          </a:xfrm>
        </p:spPr>
        <p:txBody>
          <a:bodyPr>
            <a:normAutofit fontScale="90000"/>
          </a:bodyPr>
          <a:lstStyle/>
          <a:p>
            <a:r>
              <a:rPr lang="en-GB" dirty="0">
                <a:solidFill>
                  <a:srgbClr val="7030A0"/>
                </a:solidFill>
              </a:rPr>
              <a:t>Mind maps, Concept maps and Project maps</a:t>
            </a:r>
          </a:p>
        </p:txBody>
      </p:sp>
      <p:sp>
        <p:nvSpPr>
          <p:cNvPr id="3" name="Content Placeholder 2"/>
          <p:cNvSpPr>
            <a:spLocks noGrp="1"/>
          </p:cNvSpPr>
          <p:nvPr>
            <p:ph idx="1"/>
          </p:nvPr>
        </p:nvSpPr>
        <p:spPr>
          <a:xfrm>
            <a:off x="576927" y="1485996"/>
            <a:ext cx="10515600" cy="774605"/>
          </a:xfrm>
        </p:spPr>
        <p:txBody>
          <a:bodyPr>
            <a:normAutofit fontScale="85000" lnSpcReduction="20000"/>
          </a:bodyPr>
          <a:lstStyle/>
          <a:p>
            <a:r>
              <a:rPr lang="en-GB" dirty="0"/>
              <a:t>Under the Explore tab - </a:t>
            </a:r>
            <a:r>
              <a:rPr lang="en-GB" dirty="0" err="1"/>
              <a:t>Nvivo</a:t>
            </a:r>
            <a:r>
              <a:rPr lang="en-GB" dirty="0"/>
              <a:t> includes a range of tools to help visual your project</a:t>
            </a:r>
          </a:p>
        </p:txBody>
      </p:sp>
      <p:sp>
        <p:nvSpPr>
          <p:cNvPr id="6" name="Content Placeholder 2"/>
          <p:cNvSpPr txBox="1">
            <a:spLocks/>
          </p:cNvSpPr>
          <p:nvPr/>
        </p:nvSpPr>
        <p:spPr>
          <a:xfrm>
            <a:off x="2328623" y="3822795"/>
            <a:ext cx="9120423" cy="774605"/>
          </a:xfrm>
          <a:prstGeom prst="rect">
            <a:avLst/>
          </a:prstGeom>
        </p:spPr>
        <p:txBody>
          <a:bodyPr vert="horz" lIns="91440" tIns="45720" rIns="91440" bIns="45720" rtlCol="0">
            <a:normAutofit/>
          </a:bodyPr>
          <a:lstStyle>
            <a:lvl1pPr marL="228594" indent="-228594" algn="l" defTabSz="914377" rtl="0" eaLnBrk="1" latinLnBrk="0" hangingPunct="1">
              <a:lnSpc>
                <a:spcPct val="150000"/>
              </a:lnSpc>
              <a:spcBef>
                <a:spcPts val="1000"/>
              </a:spcBef>
              <a:buClr>
                <a:schemeClr val="tx1">
                  <a:lumMod val="85000"/>
                  <a:lumOff val="15000"/>
                </a:schemeClr>
              </a:buClr>
              <a:buSzPct val="90000"/>
              <a:buFont typeface="Wingdings" panose="05000000000000000000" pitchFamily="2" charset="2"/>
              <a:buChar char="§"/>
              <a:defRPr sz="2133"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783"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2971"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67"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160"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349"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t>Mind map: </a:t>
            </a:r>
            <a:r>
              <a:rPr lang="en-GB" dirty="0"/>
              <a:t>Typical mind map tool</a:t>
            </a:r>
          </a:p>
        </p:txBody>
      </p:sp>
      <p:sp>
        <p:nvSpPr>
          <p:cNvPr id="8" name="Content Placeholder 2"/>
          <p:cNvSpPr txBox="1">
            <a:spLocks/>
          </p:cNvSpPr>
          <p:nvPr/>
        </p:nvSpPr>
        <p:spPr>
          <a:xfrm>
            <a:off x="2384851" y="2405200"/>
            <a:ext cx="9232879" cy="1398275"/>
          </a:xfrm>
          <a:prstGeom prst="rect">
            <a:avLst/>
          </a:prstGeom>
        </p:spPr>
        <p:txBody>
          <a:bodyPr vert="horz" lIns="91440" tIns="45720" rIns="91440" bIns="45720" rtlCol="0">
            <a:normAutofit fontScale="92500" lnSpcReduction="10000"/>
          </a:bodyPr>
          <a:lstStyle>
            <a:lvl1pPr marL="228594" indent="-228594" algn="l" defTabSz="914377" rtl="0" eaLnBrk="1" latinLnBrk="0" hangingPunct="1">
              <a:lnSpc>
                <a:spcPct val="150000"/>
              </a:lnSpc>
              <a:spcBef>
                <a:spcPts val="1000"/>
              </a:spcBef>
              <a:buClr>
                <a:schemeClr val="tx1">
                  <a:lumMod val="85000"/>
                  <a:lumOff val="15000"/>
                </a:schemeClr>
              </a:buClr>
              <a:buSzPct val="90000"/>
              <a:buFont typeface="Wingdings" panose="05000000000000000000" pitchFamily="2" charset="2"/>
              <a:buChar char="§"/>
              <a:defRPr sz="2133"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783"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2971"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67"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160"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349"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t>Project Map</a:t>
            </a:r>
            <a:r>
              <a:rPr lang="en-GB" dirty="0"/>
              <a:t>: Insert project items (research materials, participants, codes, cases) to demonstrate a visual idea, such as how a certain codes might be connect to another</a:t>
            </a:r>
          </a:p>
        </p:txBody>
      </p:sp>
      <p:sp>
        <p:nvSpPr>
          <p:cNvPr id="10" name="Content Placeholder 2"/>
          <p:cNvSpPr txBox="1">
            <a:spLocks/>
          </p:cNvSpPr>
          <p:nvPr/>
        </p:nvSpPr>
        <p:spPr>
          <a:xfrm>
            <a:off x="2328623" y="4451302"/>
            <a:ext cx="9176651" cy="1113275"/>
          </a:xfrm>
          <a:prstGeom prst="rect">
            <a:avLst/>
          </a:prstGeom>
        </p:spPr>
        <p:txBody>
          <a:bodyPr vert="horz" lIns="91440" tIns="45720" rIns="91440" bIns="45720" rtlCol="0">
            <a:normAutofit/>
          </a:bodyPr>
          <a:lstStyle>
            <a:lvl1pPr marL="228594" indent="-228594" algn="l" defTabSz="914377" rtl="0" eaLnBrk="1" latinLnBrk="0" hangingPunct="1">
              <a:lnSpc>
                <a:spcPct val="150000"/>
              </a:lnSpc>
              <a:spcBef>
                <a:spcPts val="1000"/>
              </a:spcBef>
              <a:buClr>
                <a:schemeClr val="tx1">
                  <a:lumMod val="85000"/>
                  <a:lumOff val="15000"/>
                </a:schemeClr>
              </a:buClr>
              <a:buSzPct val="90000"/>
              <a:buFont typeface="Wingdings" panose="05000000000000000000" pitchFamily="2" charset="2"/>
              <a:buChar char="§"/>
              <a:defRPr sz="2133"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783"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2971"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67"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160"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349"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t>Concept map: </a:t>
            </a:r>
            <a:r>
              <a:rPr lang="en-GB" dirty="0"/>
              <a:t>Can be used to draw a conceptual map. Range of shapes, can also input project items.</a:t>
            </a:r>
          </a:p>
        </p:txBody>
      </p:sp>
      <p:pic>
        <p:nvPicPr>
          <p:cNvPr id="5" name="Picture 4"/>
          <p:cNvPicPr>
            <a:picLocks noChangeAspect="1"/>
          </p:cNvPicPr>
          <p:nvPr/>
        </p:nvPicPr>
        <p:blipFill>
          <a:blip r:embed="rId2"/>
          <a:stretch>
            <a:fillRect/>
          </a:stretch>
        </p:blipFill>
        <p:spPr>
          <a:xfrm>
            <a:off x="164360" y="3222365"/>
            <a:ext cx="1763088" cy="1850001"/>
          </a:xfrm>
          <a:prstGeom prst="rect">
            <a:avLst/>
          </a:prstGeom>
        </p:spPr>
      </p:pic>
    </p:spTree>
    <p:extLst>
      <p:ext uri="{BB962C8B-B14F-4D97-AF65-F5344CB8AC3E}">
        <p14:creationId xmlns:p14="http://schemas.microsoft.com/office/powerpoint/2010/main" val="3545220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5200" y="2340399"/>
            <a:ext cx="10464800" cy="1555741"/>
          </a:xfrm>
        </p:spPr>
        <p:txBody>
          <a:bodyPr>
            <a:normAutofit/>
          </a:bodyPr>
          <a:lstStyle/>
          <a:p>
            <a:pPr marL="0" indent="0">
              <a:buNone/>
            </a:pPr>
            <a:r>
              <a:rPr lang="en-GB" b="1" dirty="0">
                <a:solidFill>
                  <a:srgbClr val="7030A0"/>
                </a:solidFill>
              </a:rPr>
              <a:t>7. Tutorials and information sources</a:t>
            </a:r>
          </a:p>
        </p:txBody>
      </p:sp>
      <p:sp>
        <p:nvSpPr>
          <p:cNvPr id="2" name="Slide Number Placeholder 1"/>
          <p:cNvSpPr>
            <a:spLocks noGrp="1"/>
          </p:cNvSpPr>
          <p:nvPr>
            <p:ph type="sldNum" sz="quarter" idx="12"/>
          </p:nvPr>
        </p:nvSpPr>
        <p:spPr/>
        <p:txBody>
          <a:bodyPr/>
          <a:lstStyle/>
          <a:p>
            <a:fld id="{8C17AFF1-1D8A-394A-898D-E0FE52356337}" type="slidenum">
              <a:rPr lang="en-US" smtClean="0"/>
              <a:t>32</a:t>
            </a:fld>
            <a:endParaRPr lang="en-US"/>
          </a:p>
        </p:txBody>
      </p:sp>
    </p:spTree>
    <p:extLst>
      <p:ext uri="{BB962C8B-B14F-4D97-AF65-F5344CB8AC3E}">
        <p14:creationId xmlns:p14="http://schemas.microsoft.com/office/powerpoint/2010/main" val="25842054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Tutorials and Information Sources</a:t>
            </a:r>
          </a:p>
        </p:txBody>
      </p:sp>
      <p:sp>
        <p:nvSpPr>
          <p:cNvPr id="3" name="Content Placeholder 2"/>
          <p:cNvSpPr>
            <a:spLocks noGrp="1"/>
          </p:cNvSpPr>
          <p:nvPr>
            <p:ph idx="1"/>
          </p:nvPr>
        </p:nvSpPr>
        <p:spPr/>
        <p:txBody>
          <a:bodyPr>
            <a:normAutofit/>
          </a:bodyPr>
          <a:lstStyle/>
          <a:p>
            <a:r>
              <a:rPr lang="en-GB" dirty="0"/>
              <a:t>Books (e.g. </a:t>
            </a:r>
            <a:r>
              <a:rPr lang="en-GB" dirty="0" err="1"/>
              <a:t>Silvana</a:t>
            </a:r>
            <a:r>
              <a:rPr lang="en-GB" dirty="0"/>
              <a:t> Di Gregorio; Patricia </a:t>
            </a:r>
            <a:r>
              <a:rPr lang="en-GB" dirty="0" err="1"/>
              <a:t>Bazeley</a:t>
            </a:r>
            <a:r>
              <a:rPr lang="en-GB" dirty="0"/>
              <a:t>; Bengt </a:t>
            </a:r>
            <a:r>
              <a:rPr lang="en-GB" dirty="0" err="1"/>
              <a:t>Edhlund</a:t>
            </a:r>
            <a:r>
              <a:rPr lang="en-GB" dirty="0"/>
              <a:t> and Allan </a:t>
            </a:r>
            <a:r>
              <a:rPr lang="en-GB" dirty="0" err="1"/>
              <a:t>Mcdougall</a:t>
            </a:r>
            <a:r>
              <a:rPr lang="en-GB" dirty="0"/>
              <a:t>)</a:t>
            </a:r>
          </a:p>
          <a:p>
            <a:r>
              <a:rPr lang="en-GB" dirty="0"/>
              <a:t>Extensive online help including online tutorials; videos, FAQs:</a:t>
            </a:r>
          </a:p>
          <a:p>
            <a:pPr marL="0" indent="0">
              <a:buNone/>
            </a:pPr>
            <a:r>
              <a:rPr lang="en-GB" dirty="0"/>
              <a:t> </a:t>
            </a:r>
            <a:r>
              <a:rPr lang="en-GB" dirty="0">
                <a:hlinkClick r:id="rId3"/>
              </a:rPr>
              <a:t>http://www.qsrinternational.com/learning/nvivo-tutorials</a:t>
            </a:r>
            <a:endParaRPr lang="en-GB" dirty="0"/>
          </a:p>
          <a:p>
            <a:pPr marL="0" indent="0">
              <a:buNone/>
            </a:pPr>
            <a:r>
              <a:rPr lang="en-GB" dirty="0"/>
              <a:t> </a:t>
            </a:r>
            <a:r>
              <a:rPr lang="en-GB" dirty="0">
                <a:hlinkClick r:id="rId4"/>
              </a:rPr>
              <a:t>http://www.qsrinternational.com/support</a:t>
            </a:r>
            <a:endParaRPr lang="en-GB" dirty="0"/>
          </a:p>
          <a:p>
            <a:pPr marL="0" indent="0">
              <a:buNone/>
            </a:pPr>
            <a:endParaRPr lang="en-GB" dirty="0"/>
          </a:p>
        </p:txBody>
      </p:sp>
    </p:spTree>
    <p:extLst>
      <p:ext uri="{BB962C8B-B14F-4D97-AF65-F5344CB8AC3E}">
        <p14:creationId xmlns:p14="http://schemas.microsoft.com/office/powerpoint/2010/main" val="14860224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606890"/>
          </a:xfrm>
        </p:spPr>
        <p:txBody>
          <a:bodyPr>
            <a:normAutofit fontScale="90000"/>
          </a:bodyPr>
          <a:lstStyle/>
          <a:p>
            <a:r>
              <a:rPr lang="en-GB" dirty="0" err="1"/>
              <a:t>Nvivo</a:t>
            </a:r>
            <a:r>
              <a:rPr lang="en-GB" dirty="0"/>
              <a:t> training on </a:t>
            </a:r>
            <a:r>
              <a:rPr lang="en-GB" dirty="0" err="1"/>
              <a:t>Linkedinlearning</a:t>
            </a:r>
            <a:endParaRPr lang="en-GB" dirty="0"/>
          </a:p>
        </p:txBody>
      </p:sp>
      <p:sp>
        <p:nvSpPr>
          <p:cNvPr id="3" name="Content Placeholder 2"/>
          <p:cNvSpPr>
            <a:spLocks noGrp="1"/>
          </p:cNvSpPr>
          <p:nvPr>
            <p:ph idx="1"/>
          </p:nvPr>
        </p:nvSpPr>
        <p:spPr>
          <a:xfrm>
            <a:off x="559512" y="994929"/>
            <a:ext cx="10515600" cy="4351339"/>
          </a:xfrm>
        </p:spPr>
        <p:txBody>
          <a:bodyPr/>
          <a:lstStyle/>
          <a:p>
            <a:r>
              <a:rPr lang="en-GB" dirty="0"/>
              <a:t>See ‘Nvivo 2018 Essential training’ and ‘Learning Nvivo’</a:t>
            </a:r>
          </a:p>
          <a:p>
            <a:endParaRPr lang="en-GB" dirty="0"/>
          </a:p>
        </p:txBody>
      </p:sp>
      <p:pic>
        <p:nvPicPr>
          <p:cNvPr id="5" name="Picture 4"/>
          <p:cNvPicPr>
            <a:picLocks noChangeAspect="1"/>
          </p:cNvPicPr>
          <p:nvPr/>
        </p:nvPicPr>
        <p:blipFill rotWithShape="1">
          <a:blip r:embed="rId2"/>
          <a:srcRect l="23333" t="11296" r="8229" b="7222"/>
          <a:stretch/>
        </p:blipFill>
        <p:spPr>
          <a:xfrm>
            <a:off x="1714431" y="1789630"/>
            <a:ext cx="5641409" cy="3778112"/>
          </a:xfrm>
          <a:prstGeom prst="rect">
            <a:avLst/>
          </a:prstGeom>
        </p:spPr>
      </p:pic>
      <p:sp>
        <p:nvSpPr>
          <p:cNvPr id="4" name="Rectangle 3"/>
          <p:cNvSpPr/>
          <p:nvPr/>
        </p:nvSpPr>
        <p:spPr>
          <a:xfrm>
            <a:off x="8465446" y="1881441"/>
            <a:ext cx="2228335" cy="715965"/>
          </a:xfrm>
          <a:prstGeom prst="rect">
            <a:avLst/>
          </a:prstGeom>
        </p:spPr>
        <p:txBody>
          <a:bodyPr wrap="square">
            <a:spAutoFit/>
          </a:bodyPr>
          <a:lstStyle/>
          <a:p>
            <a:r>
              <a:rPr lang="en-GB" sz="1351" dirty="0">
                <a:hlinkClick r:id="rId3"/>
              </a:rPr>
              <a:t>https://www.linkedin.com/learning/nvivo-2018-essential-training</a:t>
            </a:r>
            <a:r>
              <a:rPr lang="en-GB" sz="1351" dirty="0"/>
              <a:t> </a:t>
            </a:r>
          </a:p>
        </p:txBody>
      </p:sp>
      <p:sp>
        <p:nvSpPr>
          <p:cNvPr id="6" name="Rectangle 5"/>
          <p:cNvSpPr/>
          <p:nvPr/>
        </p:nvSpPr>
        <p:spPr>
          <a:xfrm>
            <a:off x="8465446" y="3424642"/>
            <a:ext cx="2388973" cy="508088"/>
          </a:xfrm>
          <a:prstGeom prst="rect">
            <a:avLst/>
          </a:prstGeom>
        </p:spPr>
        <p:txBody>
          <a:bodyPr wrap="square">
            <a:spAutoFit/>
          </a:bodyPr>
          <a:lstStyle/>
          <a:p>
            <a:r>
              <a:rPr lang="en-GB" sz="1351" dirty="0">
                <a:hlinkClick r:id="rId4"/>
              </a:rPr>
              <a:t>https://www.linkedin.com/learning/learning-nvivo</a:t>
            </a:r>
            <a:r>
              <a:rPr lang="en-GB" sz="1351" dirty="0"/>
              <a:t> </a:t>
            </a:r>
          </a:p>
        </p:txBody>
      </p:sp>
    </p:spTree>
    <p:extLst>
      <p:ext uri="{BB962C8B-B14F-4D97-AF65-F5344CB8AC3E}">
        <p14:creationId xmlns:p14="http://schemas.microsoft.com/office/powerpoint/2010/main" val="40707095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Nvivo videos on </a:t>
            </a:r>
            <a:r>
              <a:rPr lang="en-GB" dirty="0" err="1"/>
              <a:t>youtube</a:t>
            </a:r>
            <a:endParaRPr lang="en-GB" dirty="0"/>
          </a:p>
        </p:txBody>
      </p:sp>
      <p:pic>
        <p:nvPicPr>
          <p:cNvPr id="4" name="Content Placeholder 3"/>
          <p:cNvPicPr>
            <a:picLocks noGrp="1" noChangeAspect="1"/>
          </p:cNvPicPr>
          <p:nvPr>
            <p:ph idx="1"/>
          </p:nvPr>
        </p:nvPicPr>
        <p:blipFill>
          <a:blip r:embed="rId2"/>
          <a:stretch>
            <a:fillRect/>
          </a:stretch>
        </p:blipFill>
        <p:spPr>
          <a:xfrm>
            <a:off x="559512" y="1285592"/>
            <a:ext cx="6430272" cy="3258005"/>
          </a:xfrm>
          <a:prstGeom prst="rect">
            <a:avLst/>
          </a:prstGeom>
        </p:spPr>
      </p:pic>
      <p:sp>
        <p:nvSpPr>
          <p:cNvPr id="5" name="Rectangle 4"/>
          <p:cNvSpPr/>
          <p:nvPr/>
        </p:nvSpPr>
        <p:spPr>
          <a:xfrm>
            <a:off x="559513" y="4776920"/>
            <a:ext cx="3975191" cy="300210"/>
          </a:xfrm>
          <a:prstGeom prst="rect">
            <a:avLst/>
          </a:prstGeom>
        </p:spPr>
        <p:txBody>
          <a:bodyPr wrap="none">
            <a:spAutoFit/>
          </a:bodyPr>
          <a:lstStyle/>
          <a:p>
            <a:r>
              <a:rPr lang="en-GB" sz="1351" dirty="0">
                <a:hlinkClick r:id="rId3"/>
              </a:rPr>
              <a:t>https://www.youtube.com/watch?v=U0YxxjdDC0I</a:t>
            </a:r>
            <a:r>
              <a:rPr lang="en-GB" sz="1351" dirty="0"/>
              <a:t> </a:t>
            </a:r>
          </a:p>
        </p:txBody>
      </p:sp>
    </p:spTree>
    <p:extLst>
      <p:ext uri="{BB962C8B-B14F-4D97-AF65-F5344CB8AC3E}">
        <p14:creationId xmlns:p14="http://schemas.microsoft.com/office/powerpoint/2010/main" val="25907327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4" name="Slide Number Placeholder 3"/>
          <p:cNvSpPr>
            <a:spLocks noGrp="1"/>
          </p:cNvSpPr>
          <p:nvPr>
            <p:ph type="sldNum" sz="quarter" idx="12"/>
          </p:nvPr>
        </p:nvSpPr>
        <p:spPr/>
        <p:txBody>
          <a:bodyPr/>
          <a:lstStyle/>
          <a:p>
            <a:fld id="{8C17AFF1-1D8A-394A-898D-E0FE52356337}" type="slidenum">
              <a:rPr lang="en-US" smtClean="0"/>
              <a:pPr/>
              <a:t>36</a:t>
            </a:fld>
            <a:endParaRPr lang="en-US" dirty="0"/>
          </a:p>
        </p:txBody>
      </p:sp>
      <p:sp>
        <p:nvSpPr>
          <p:cNvPr id="5" name="Content Placeholder 2"/>
          <p:cNvSpPr>
            <a:spLocks noGrp="1"/>
          </p:cNvSpPr>
          <p:nvPr>
            <p:ph idx="1"/>
          </p:nvPr>
        </p:nvSpPr>
        <p:spPr>
          <a:xfrm>
            <a:off x="1911234" y="1660844"/>
            <a:ext cx="8478471" cy="1555741"/>
          </a:xfrm>
        </p:spPr>
        <p:txBody>
          <a:bodyPr>
            <a:normAutofit/>
          </a:bodyPr>
          <a:lstStyle/>
          <a:p>
            <a:pPr marL="0" indent="0" algn="ctr">
              <a:buNone/>
            </a:pPr>
            <a:r>
              <a:rPr lang="en-GB" b="1" dirty="0">
                <a:solidFill>
                  <a:srgbClr val="7030A0"/>
                </a:solidFill>
              </a:rPr>
              <a:t>Have a play around with Nvivo and practice coding either:</a:t>
            </a:r>
          </a:p>
        </p:txBody>
      </p:sp>
      <p:sp>
        <p:nvSpPr>
          <p:cNvPr id="6" name="Title 1"/>
          <p:cNvSpPr txBox="1">
            <a:spLocks/>
          </p:cNvSpPr>
          <p:nvPr/>
        </p:nvSpPr>
        <p:spPr>
          <a:xfrm>
            <a:off x="1208872" y="3909843"/>
            <a:ext cx="3588417" cy="1326539"/>
          </a:xfrm>
          <a:prstGeom prst="rect">
            <a:avLst/>
          </a:prstGeom>
        </p:spPr>
        <p:txBody>
          <a:bodyPr vert="horz" lIns="121920" tIns="60960" rIns="121920" bIns="60960" rtlCol="0" anchor="t" anchorCtr="0">
            <a:normAutofit/>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i="1" dirty="0"/>
              <a:t>5 example transcripts</a:t>
            </a:r>
          </a:p>
        </p:txBody>
      </p:sp>
      <p:sp>
        <p:nvSpPr>
          <p:cNvPr id="7" name="Title 1"/>
          <p:cNvSpPr txBox="1">
            <a:spLocks/>
          </p:cNvSpPr>
          <p:nvPr/>
        </p:nvSpPr>
        <p:spPr>
          <a:xfrm>
            <a:off x="5623302" y="3909843"/>
            <a:ext cx="4688349" cy="1326539"/>
          </a:xfrm>
          <a:prstGeom prst="rect">
            <a:avLst/>
          </a:prstGeom>
        </p:spPr>
        <p:txBody>
          <a:bodyPr vert="horz" lIns="121920" tIns="60960" rIns="121920" bIns="60960" rtlCol="0" anchor="t" anchorCtr="0">
            <a:normAutofit/>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dirty="0"/>
              <a:t>or</a:t>
            </a:r>
          </a:p>
        </p:txBody>
      </p:sp>
      <p:sp>
        <p:nvSpPr>
          <p:cNvPr id="8" name="Title 1"/>
          <p:cNvSpPr txBox="1">
            <a:spLocks/>
          </p:cNvSpPr>
          <p:nvPr/>
        </p:nvSpPr>
        <p:spPr>
          <a:xfrm>
            <a:off x="8187992" y="3806559"/>
            <a:ext cx="3588417" cy="1326539"/>
          </a:xfrm>
          <a:prstGeom prst="rect">
            <a:avLst/>
          </a:prstGeom>
        </p:spPr>
        <p:txBody>
          <a:bodyPr vert="horz" lIns="121920" tIns="60960" rIns="121920" bIns="60960" rtlCol="0" anchor="t" anchorCtr="0">
            <a:normAutofit/>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i="1" dirty="0"/>
              <a:t>5 Relevant journal papers</a:t>
            </a:r>
          </a:p>
        </p:txBody>
      </p:sp>
    </p:spTree>
    <p:extLst>
      <p:ext uri="{BB962C8B-B14F-4D97-AF65-F5344CB8AC3E}">
        <p14:creationId xmlns:p14="http://schemas.microsoft.com/office/powerpoint/2010/main" val="27980999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5200" y="2340399"/>
            <a:ext cx="10464800" cy="1555741"/>
          </a:xfrm>
        </p:spPr>
        <p:txBody>
          <a:bodyPr>
            <a:normAutofit/>
          </a:bodyPr>
          <a:lstStyle/>
          <a:p>
            <a:pPr marL="0" indent="0">
              <a:buNone/>
            </a:pPr>
            <a:r>
              <a:rPr lang="en-GB" b="1" dirty="0">
                <a:solidFill>
                  <a:srgbClr val="7030A0"/>
                </a:solidFill>
              </a:rPr>
              <a:t>Supplementary slides</a:t>
            </a:r>
          </a:p>
        </p:txBody>
      </p:sp>
      <p:sp>
        <p:nvSpPr>
          <p:cNvPr id="2" name="Slide Number Placeholder 1"/>
          <p:cNvSpPr>
            <a:spLocks noGrp="1"/>
          </p:cNvSpPr>
          <p:nvPr>
            <p:ph type="sldNum" sz="quarter" idx="12"/>
          </p:nvPr>
        </p:nvSpPr>
        <p:spPr/>
        <p:txBody>
          <a:bodyPr/>
          <a:lstStyle/>
          <a:p>
            <a:fld id="{8C17AFF1-1D8A-394A-898D-E0FE52356337}" type="slidenum">
              <a:rPr lang="en-US" smtClean="0"/>
              <a:t>37</a:t>
            </a:fld>
            <a:endParaRPr lang="en-US"/>
          </a:p>
        </p:txBody>
      </p:sp>
    </p:spTree>
    <p:extLst>
      <p:ext uri="{BB962C8B-B14F-4D97-AF65-F5344CB8AC3E}">
        <p14:creationId xmlns:p14="http://schemas.microsoft.com/office/powerpoint/2010/main" val="37622956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4201" y="2522604"/>
            <a:ext cx="4584511" cy="1244179"/>
          </a:xfrm>
        </p:spPr>
        <p:txBody>
          <a:bodyPr>
            <a:normAutofit fontScale="90000"/>
          </a:bodyPr>
          <a:lstStyle/>
          <a:p>
            <a:r>
              <a:rPr lang="en-GB"/>
              <a:t>Example file structures</a:t>
            </a:r>
          </a:p>
        </p:txBody>
      </p:sp>
      <p:pic>
        <p:nvPicPr>
          <p:cNvPr id="6" name="Picture 5"/>
          <p:cNvPicPr>
            <a:picLocks noChangeAspect="1"/>
          </p:cNvPicPr>
          <p:nvPr/>
        </p:nvPicPr>
        <p:blipFill rotWithShape="1">
          <a:blip r:embed="rId2"/>
          <a:srcRect l="513" t="33594" r="81723" b="7032"/>
          <a:stretch/>
        </p:blipFill>
        <p:spPr>
          <a:xfrm>
            <a:off x="538480" y="145453"/>
            <a:ext cx="2932141" cy="5509848"/>
          </a:xfrm>
          <a:prstGeom prst="rect">
            <a:avLst/>
          </a:prstGeom>
        </p:spPr>
      </p:pic>
      <p:pic>
        <p:nvPicPr>
          <p:cNvPr id="3" name="Picture 2"/>
          <p:cNvPicPr>
            <a:picLocks noChangeAspect="1"/>
          </p:cNvPicPr>
          <p:nvPr/>
        </p:nvPicPr>
        <p:blipFill rotWithShape="1">
          <a:blip r:embed="rId3"/>
          <a:srcRect t="23805" r="89403" b="31087"/>
          <a:stretch/>
        </p:blipFill>
        <p:spPr>
          <a:xfrm>
            <a:off x="4147207" y="373202"/>
            <a:ext cx="2114295" cy="5062398"/>
          </a:xfrm>
          <a:prstGeom prst="rect">
            <a:avLst/>
          </a:prstGeom>
        </p:spPr>
      </p:pic>
      <p:sp>
        <p:nvSpPr>
          <p:cNvPr id="4" name="Slide Number Placeholder 3"/>
          <p:cNvSpPr>
            <a:spLocks noGrp="1"/>
          </p:cNvSpPr>
          <p:nvPr>
            <p:ph type="sldNum" sz="quarter" idx="12"/>
          </p:nvPr>
        </p:nvSpPr>
        <p:spPr/>
        <p:txBody>
          <a:bodyPr/>
          <a:lstStyle/>
          <a:p>
            <a:fld id="{8C17AFF1-1D8A-394A-898D-E0FE52356337}" type="slidenum">
              <a:rPr lang="en-US" smtClean="0"/>
              <a:t>38</a:t>
            </a:fld>
            <a:endParaRPr lang="en-US"/>
          </a:p>
        </p:txBody>
      </p:sp>
    </p:spTree>
    <p:extLst>
      <p:ext uri="{BB962C8B-B14F-4D97-AF65-F5344CB8AC3E}">
        <p14:creationId xmlns:p14="http://schemas.microsoft.com/office/powerpoint/2010/main" val="22618591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370987" y="64895"/>
            <a:ext cx="9764373" cy="958583"/>
          </a:xfrm>
        </p:spPr>
        <p:txBody>
          <a:bodyPr>
            <a:normAutofit fontScale="90000"/>
          </a:bodyPr>
          <a:lstStyle/>
          <a:p>
            <a:r>
              <a:rPr lang="en-GB" dirty="0"/>
              <a:t>What types of files does Nvivo support?</a:t>
            </a:r>
          </a:p>
        </p:txBody>
      </p:sp>
      <p:graphicFrame>
        <p:nvGraphicFramePr>
          <p:cNvPr id="6" name="Content Placeholder 3"/>
          <p:cNvGraphicFramePr>
            <a:graphicFrameLocks/>
          </p:cNvGraphicFramePr>
          <p:nvPr>
            <p:extLst>
              <p:ext uri="{D42A27DB-BD31-4B8C-83A1-F6EECF244321}">
                <p14:modId xmlns:p14="http://schemas.microsoft.com/office/powerpoint/2010/main" val="1313261096"/>
              </p:ext>
            </p:extLst>
          </p:nvPr>
        </p:nvGraphicFramePr>
        <p:xfrm>
          <a:off x="838200" y="1023478"/>
          <a:ext cx="10515600" cy="4678680"/>
        </p:xfrm>
        <a:graphic>
          <a:graphicData uri="http://schemas.openxmlformats.org/drawingml/2006/table">
            <a:tbl>
              <a:tblPr firstRow="1" bandRow="1">
                <a:tableStyleId>{5C22544A-7EE6-4342-B048-85BDC9FD1C3A}</a:tableStyleId>
              </a:tblPr>
              <a:tblGrid>
                <a:gridCol w="2183279">
                  <a:extLst>
                    <a:ext uri="{9D8B030D-6E8A-4147-A177-3AD203B41FA5}">
                      <a16:colId xmlns:a16="http://schemas.microsoft.com/office/drawing/2014/main" val="20000"/>
                    </a:ext>
                  </a:extLst>
                </a:gridCol>
                <a:gridCol w="8332321">
                  <a:extLst>
                    <a:ext uri="{9D8B030D-6E8A-4147-A177-3AD203B41FA5}">
                      <a16:colId xmlns:a16="http://schemas.microsoft.com/office/drawing/2014/main" val="20001"/>
                    </a:ext>
                  </a:extLst>
                </a:gridCol>
              </a:tblGrid>
              <a:tr h="528320">
                <a:tc>
                  <a:txBody>
                    <a:bodyPr/>
                    <a:lstStyle/>
                    <a:p>
                      <a:r>
                        <a:rPr lang="en-GB" sz="2700"/>
                        <a:t>File Type</a:t>
                      </a:r>
                    </a:p>
                  </a:txBody>
                  <a:tcPr marL="121920" marR="121920" marT="60960" marB="60960"/>
                </a:tc>
                <a:tc>
                  <a:txBody>
                    <a:bodyPr/>
                    <a:lstStyle/>
                    <a:p>
                      <a:r>
                        <a:rPr lang="en-GB" sz="2700"/>
                        <a:t>Format</a:t>
                      </a:r>
                    </a:p>
                  </a:txBody>
                  <a:tcPr marL="121920" marR="121920" marT="60960" marB="60960"/>
                </a:tc>
                <a:extLst>
                  <a:ext uri="{0D108BD9-81ED-4DB2-BD59-A6C34878D82A}">
                    <a16:rowId xmlns:a16="http://schemas.microsoft.com/office/drawing/2014/main" val="10000"/>
                  </a:ext>
                </a:extLst>
              </a:tr>
              <a:tr h="528320">
                <a:tc>
                  <a:txBody>
                    <a:bodyPr/>
                    <a:lstStyle/>
                    <a:p>
                      <a:r>
                        <a:rPr lang="en-GB" sz="2700" dirty="0"/>
                        <a:t>Word</a:t>
                      </a:r>
                    </a:p>
                  </a:txBody>
                  <a:tcPr marL="121920" marR="121920" marT="60960" marB="60960"/>
                </a:tc>
                <a:tc>
                  <a:txBody>
                    <a:bodyPr/>
                    <a:lstStyle/>
                    <a:p>
                      <a:r>
                        <a:rPr lang="en-GB" sz="2700"/>
                        <a:t>Doc,</a:t>
                      </a:r>
                      <a:r>
                        <a:rPr lang="en-GB" sz="2700" baseline="0"/>
                        <a:t> </a:t>
                      </a:r>
                      <a:r>
                        <a:rPr lang="en-GB" sz="2700" baseline="0" err="1"/>
                        <a:t>Docx</a:t>
                      </a:r>
                      <a:r>
                        <a:rPr lang="en-GB" sz="2700" baseline="0"/>
                        <a:t>, RTF, txt</a:t>
                      </a:r>
                      <a:endParaRPr lang="en-GB" sz="2700"/>
                    </a:p>
                  </a:txBody>
                  <a:tcPr marL="121920" marR="121920" marT="60960" marB="60960"/>
                </a:tc>
                <a:extLst>
                  <a:ext uri="{0D108BD9-81ED-4DB2-BD59-A6C34878D82A}">
                    <a16:rowId xmlns:a16="http://schemas.microsoft.com/office/drawing/2014/main" val="10001"/>
                  </a:ext>
                </a:extLst>
              </a:tr>
              <a:tr h="528320">
                <a:tc>
                  <a:txBody>
                    <a:bodyPr/>
                    <a:lstStyle/>
                    <a:p>
                      <a:r>
                        <a:rPr lang="en-GB" sz="2700"/>
                        <a:t>PDF</a:t>
                      </a:r>
                    </a:p>
                  </a:txBody>
                  <a:tcPr marL="121920" marR="121920" marT="60960" marB="60960"/>
                </a:tc>
                <a:tc>
                  <a:txBody>
                    <a:bodyPr/>
                    <a:lstStyle/>
                    <a:p>
                      <a:r>
                        <a:rPr lang="en-GB" sz="2700"/>
                        <a:t>Adobe</a:t>
                      </a:r>
                    </a:p>
                  </a:txBody>
                  <a:tcPr marL="121920" marR="121920" marT="60960" marB="60960"/>
                </a:tc>
                <a:extLst>
                  <a:ext uri="{0D108BD9-81ED-4DB2-BD59-A6C34878D82A}">
                    <a16:rowId xmlns:a16="http://schemas.microsoft.com/office/drawing/2014/main" val="10002"/>
                  </a:ext>
                </a:extLst>
              </a:tr>
              <a:tr h="528320">
                <a:tc>
                  <a:txBody>
                    <a:bodyPr/>
                    <a:lstStyle/>
                    <a:p>
                      <a:r>
                        <a:rPr lang="en-GB" sz="2700"/>
                        <a:t>Audio</a:t>
                      </a:r>
                    </a:p>
                  </a:txBody>
                  <a:tcPr marL="121920" marR="121920" marT="60960" marB="60960"/>
                </a:tc>
                <a:tc>
                  <a:txBody>
                    <a:bodyPr/>
                    <a:lstStyle/>
                    <a:p>
                      <a:r>
                        <a:rPr lang="en-GB" sz="2700"/>
                        <a:t>Mp3, </a:t>
                      </a:r>
                      <a:r>
                        <a:rPr lang="en-GB" sz="2700" err="1"/>
                        <a:t>wma</a:t>
                      </a:r>
                      <a:r>
                        <a:rPr lang="en-GB" sz="2700"/>
                        <a:t>, wav, M4a, 3gp</a:t>
                      </a:r>
                    </a:p>
                  </a:txBody>
                  <a:tcPr marL="121920" marR="121920" marT="60960" marB="60960"/>
                </a:tc>
                <a:extLst>
                  <a:ext uri="{0D108BD9-81ED-4DB2-BD59-A6C34878D82A}">
                    <a16:rowId xmlns:a16="http://schemas.microsoft.com/office/drawing/2014/main" val="10003"/>
                  </a:ext>
                </a:extLst>
              </a:tr>
              <a:tr h="528320">
                <a:tc>
                  <a:txBody>
                    <a:bodyPr/>
                    <a:lstStyle/>
                    <a:p>
                      <a:r>
                        <a:rPr lang="en-GB" sz="2700"/>
                        <a:t>Image</a:t>
                      </a:r>
                    </a:p>
                  </a:txBody>
                  <a:tcPr marL="121920" marR="121920" marT="60960" marB="60960"/>
                </a:tc>
                <a:tc>
                  <a:txBody>
                    <a:bodyPr/>
                    <a:lstStyle/>
                    <a:p>
                      <a:r>
                        <a:rPr lang="en-GB" sz="2700"/>
                        <a:t>Jpeg, gif, Bmp,</a:t>
                      </a:r>
                      <a:r>
                        <a:rPr lang="en-GB" sz="2700" baseline="0"/>
                        <a:t> </a:t>
                      </a:r>
                      <a:r>
                        <a:rPr lang="en-GB" sz="2700" baseline="0" err="1"/>
                        <a:t>tif</a:t>
                      </a:r>
                      <a:endParaRPr lang="en-GB" sz="2700"/>
                    </a:p>
                  </a:txBody>
                  <a:tcPr marL="121920" marR="121920" marT="60960" marB="60960"/>
                </a:tc>
                <a:extLst>
                  <a:ext uri="{0D108BD9-81ED-4DB2-BD59-A6C34878D82A}">
                    <a16:rowId xmlns:a16="http://schemas.microsoft.com/office/drawing/2014/main" val="10004"/>
                  </a:ext>
                </a:extLst>
              </a:tr>
              <a:tr h="528320">
                <a:tc>
                  <a:txBody>
                    <a:bodyPr/>
                    <a:lstStyle/>
                    <a:p>
                      <a:r>
                        <a:rPr lang="en-GB" sz="2700"/>
                        <a:t>Video</a:t>
                      </a:r>
                    </a:p>
                  </a:txBody>
                  <a:tcPr marL="121920" marR="121920" marT="60960" marB="60960"/>
                </a:tc>
                <a:tc>
                  <a:txBody>
                    <a:bodyPr/>
                    <a:lstStyle/>
                    <a:p>
                      <a:r>
                        <a:rPr lang="en-GB" sz="2700"/>
                        <a:t>Mpg, mpeg, </a:t>
                      </a:r>
                      <a:r>
                        <a:rPr lang="en-GB" sz="2700" err="1"/>
                        <a:t>mpe</a:t>
                      </a:r>
                      <a:r>
                        <a:rPr lang="en-GB" sz="2700"/>
                        <a:t>, </a:t>
                      </a:r>
                      <a:r>
                        <a:rPr lang="en-GB" sz="2700" err="1"/>
                        <a:t>wmv</a:t>
                      </a:r>
                      <a:r>
                        <a:rPr lang="en-GB" sz="2700"/>
                        <a:t>, mp4, </a:t>
                      </a:r>
                      <a:r>
                        <a:rPr lang="en-GB" sz="2700" err="1"/>
                        <a:t>mts</a:t>
                      </a:r>
                      <a:r>
                        <a:rPr lang="en-GB" sz="2700"/>
                        <a:t>, m2ts, </a:t>
                      </a:r>
                      <a:r>
                        <a:rPr lang="en-GB" sz="2700" err="1"/>
                        <a:t>mov</a:t>
                      </a:r>
                      <a:r>
                        <a:rPr lang="en-GB" sz="2700"/>
                        <a:t>, </a:t>
                      </a:r>
                      <a:r>
                        <a:rPr lang="en-GB" sz="2700" err="1"/>
                        <a:t>qt</a:t>
                      </a:r>
                      <a:r>
                        <a:rPr lang="en-GB" sz="2700"/>
                        <a:t> files</a:t>
                      </a:r>
                    </a:p>
                  </a:txBody>
                  <a:tcPr marL="121920" marR="121920" marT="60960" marB="60960"/>
                </a:tc>
                <a:extLst>
                  <a:ext uri="{0D108BD9-81ED-4DB2-BD59-A6C34878D82A}">
                    <a16:rowId xmlns:a16="http://schemas.microsoft.com/office/drawing/2014/main" val="10005"/>
                  </a:ext>
                </a:extLst>
              </a:tr>
              <a:tr h="934720">
                <a:tc>
                  <a:txBody>
                    <a:bodyPr/>
                    <a:lstStyle/>
                    <a:p>
                      <a:r>
                        <a:rPr lang="en-GB" sz="2700"/>
                        <a:t>Web and social</a:t>
                      </a:r>
                      <a:r>
                        <a:rPr lang="en-GB" sz="2700" baseline="0"/>
                        <a:t> media</a:t>
                      </a:r>
                      <a:endParaRPr lang="en-GB" sz="2700"/>
                    </a:p>
                  </a:txBody>
                  <a:tcPr marL="121920" marR="121920" marT="60960" marB="60960"/>
                </a:tc>
                <a:tc>
                  <a:txBody>
                    <a:bodyPr/>
                    <a:lstStyle/>
                    <a:p>
                      <a:r>
                        <a:rPr lang="en-GB" sz="2700"/>
                        <a:t>Via</a:t>
                      </a:r>
                      <a:r>
                        <a:rPr lang="en-GB" sz="2700" baseline="0"/>
                        <a:t> </a:t>
                      </a:r>
                      <a:r>
                        <a:rPr lang="en-GB" sz="2700" baseline="0" err="1"/>
                        <a:t>Ncapture</a:t>
                      </a:r>
                      <a:r>
                        <a:rPr lang="en-GB" sz="2700" baseline="0"/>
                        <a:t> – web, Twitter, Facebook, </a:t>
                      </a:r>
                      <a:r>
                        <a:rPr lang="en-GB" sz="2700" baseline="0" err="1"/>
                        <a:t>Linkedin</a:t>
                      </a:r>
                      <a:r>
                        <a:rPr lang="en-GB" sz="2700" baseline="0"/>
                        <a:t>, </a:t>
                      </a:r>
                      <a:r>
                        <a:rPr lang="en-GB" sz="2700" baseline="0" err="1"/>
                        <a:t>etc</a:t>
                      </a:r>
                      <a:endParaRPr lang="en-GB" sz="2700"/>
                    </a:p>
                  </a:txBody>
                  <a:tcPr marL="121920" marR="121920" marT="60960" marB="60960"/>
                </a:tc>
                <a:extLst>
                  <a:ext uri="{0D108BD9-81ED-4DB2-BD59-A6C34878D82A}">
                    <a16:rowId xmlns:a16="http://schemas.microsoft.com/office/drawing/2014/main" val="10006"/>
                  </a:ext>
                </a:extLst>
              </a:tr>
              <a:tr h="528320">
                <a:tc>
                  <a:txBody>
                    <a:bodyPr/>
                    <a:lstStyle/>
                    <a:p>
                      <a:r>
                        <a:rPr lang="en-GB" sz="2700"/>
                        <a:t>Survey</a:t>
                      </a:r>
                    </a:p>
                  </a:txBody>
                  <a:tcPr marL="121920" marR="121920" marT="60960" marB="60960"/>
                </a:tc>
                <a:tc>
                  <a:txBody>
                    <a:bodyPr/>
                    <a:lstStyle/>
                    <a:p>
                      <a:r>
                        <a:rPr lang="en-GB" sz="2700" dirty="0"/>
                        <a:t>With</a:t>
                      </a:r>
                      <a:r>
                        <a:rPr lang="en-GB" sz="2700" baseline="0" dirty="0"/>
                        <a:t> a wizard from Excel or Access, Survey Monkey</a:t>
                      </a:r>
                      <a:endParaRPr lang="en-GB" sz="2700" dirty="0"/>
                    </a:p>
                  </a:txBody>
                  <a:tcPr marL="121920" marR="121920" marT="60960" marB="60960"/>
                </a:tc>
                <a:extLst>
                  <a:ext uri="{0D108BD9-81ED-4DB2-BD59-A6C34878D82A}">
                    <a16:rowId xmlns:a16="http://schemas.microsoft.com/office/drawing/2014/main" val="10007"/>
                  </a:ext>
                </a:extLst>
              </a:tr>
            </a:tbl>
          </a:graphicData>
        </a:graphic>
      </p:graphicFrame>
      <p:sp>
        <p:nvSpPr>
          <p:cNvPr id="2" name="Slide Number Placeholder 1"/>
          <p:cNvSpPr>
            <a:spLocks noGrp="1"/>
          </p:cNvSpPr>
          <p:nvPr>
            <p:ph type="sldNum" sz="quarter" idx="12"/>
          </p:nvPr>
        </p:nvSpPr>
        <p:spPr/>
        <p:txBody>
          <a:bodyPr/>
          <a:lstStyle/>
          <a:p>
            <a:fld id="{8C17AFF1-1D8A-394A-898D-E0FE52356337}" type="slidenum">
              <a:rPr lang="en-US" smtClean="0"/>
              <a:t>39</a:t>
            </a:fld>
            <a:endParaRPr lang="en-US"/>
          </a:p>
        </p:txBody>
      </p:sp>
    </p:spTree>
    <p:extLst>
      <p:ext uri="{BB962C8B-B14F-4D97-AF65-F5344CB8AC3E}">
        <p14:creationId xmlns:p14="http://schemas.microsoft.com/office/powerpoint/2010/main" val="13286209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err="1"/>
              <a:t>Autocoding</a:t>
            </a:r>
            <a:endParaRPr lang="en-GB"/>
          </a:p>
        </p:txBody>
      </p:sp>
      <p:sp>
        <p:nvSpPr>
          <p:cNvPr id="5" name="TextBox 4"/>
          <p:cNvSpPr txBox="1"/>
          <p:nvPr/>
        </p:nvSpPr>
        <p:spPr>
          <a:xfrm>
            <a:off x="373245" y="846139"/>
            <a:ext cx="3487555" cy="2349041"/>
          </a:xfrm>
          <a:prstGeom prst="rect">
            <a:avLst/>
          </a:prstGeom>
          <a:noFill/>
        </p:spPr>
        <p:txBody>
          <a:bodyPr wrap="square" rtlCol="0">
            <a:spAutoFit/>
          </a:bodyPr>
          <a:lstStyle/>
          <a:p>
            <a:r>
              <a:rPr lang="en-GB" sz="2933" dirty="0">
                <a:latin typeface="Arial" panose="020B0604020202020204" pitchFamily="34" charset="0"/>
                <a:cs typeface="Arial" panose="020B0604020202020204" pitchFamily="34" charset="0"/>
              </a:rPr>
              <a:t>When you have structured sources such as survey data or structured interviews</a:t>
            </a:r>
          </a:p>
        </p:txBody>
      </p:sp>
      <p:sp>
        <p:nvSpPr>
          <p:cNvPr id="6" name="TextBox 5"/>
          <p:cNvSpPr txBox="1"/>
          <p:nvPr/>
        </p:nvSpPr>
        <p:spPr>
          <a:xfrm>
            <a:off x="373245" y="3429000"/>
            <a:ext cx="3639955" cy="2800382"/>
          </a:xfrm>
          <a:prstGeom prst="rect">
            <a:avLst/>
          </a:prstGeom>
          <a:noFill/>
        </p:spPr>
        <p:txBody>
          <a:bodyPr wrap="square" rtlCol="0">
            <a:spAutoFit/>
          </a:bodyPr>
          <a:lstStyle/>
          <a:p>
            <a:r>
              <a:rPr lang="en-GB" sz="2933" dirty="0">
                <a:latin typeface="Arial" panose="020B0604020202020204" pitchFamily="34" charset="0"/>
                <a:cs typeface="Arial" panose="020B0604020202020204" pitchFamily="34" charset="0"/>
              </a:rPr>
              <a:t>In text based documents ‘auto code’ works using the paragraph headers.</a:t>
            </a:r>
          </a:p>
          <a:p>
            <a:endParaRPr lang="en-GB" sz="2933"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054179E8-8015-2649-859C-FF70AC74F981}"/>
              </a:ext>
            </a:extLst>
          </p:cNvPr>
          <p:cNvPicPr/>
          <p:nvPr/>
        </p:nvPicPr>
        <p:blipFill rotWithShape="1">
          <a:blip r:embed="rId2"/>
          <a:srcRect l="20792" r="15638" b="19371"/>
          <a:stretch/>
        </p:blipFill>
        <p:spPr>
          <a:xfrm>
            <a:off x="4966902" y="1492851"/>
            <a:ext cx="5895474" cy="3701067"/>
          </a:xfrm>
          <a:prstGeom prst="rect">
            <a:avLst/>
          </a:prstGeom>
        </p:spPr>
      </p:pic>
      <p:sp>
        <p:nvSpPr>
          <p:cNvPr id="8" name="Oval 7"/>
          <p:cNvSpPr/>
          <p:nvPr/>
        </p:nvSpPr>
        <p:spPr>
          <a:xfrm>
            <a:off x="6639951" y="1165573"/>
            <a:ext cx="683587" cy="67260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 name="Slide Number Placeholder 2"/>
          <p:cNvSpPr>
            <a:spLocks noGrp="1"/>
          </p:cNvSpPr>
          <p:nvPr>
            <p:ph type="sldNum" sz="quarter" idx="12"/>
          </p:nvPr>
        </p:nvSpPr>
        <p:spPr/>
        <p:txBody>
          <a:bodyPr/>
          <a:lstStyle/>
          <a:p>
            <a:fld id="{8C17AFF1-1D8A-394A-898D-E0FE52356337}" type="slidenum">
              <a:rPr lang="en-US" smtClean="0"/>
              <a:t>40</a:t>
            </a:fld>
            <a:endParaRPr lang="en-US"/>
          </a:p>
        </p:txBody>
      </p:sp>
    </p:spTree>
    <p:extLst>
      <p:ext uri="{BB962C8B-B14F-4D97-AF65-F5344CB8AC3E}">
        <p14:creationId xmlns:p14="http://schemas.microsoft.com/office/powerpoint/2010/main" val="31931047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20E6513-8DED-F041-9390-9E9EF30375C5}"/>
              </a:ext>
            </a:extLst>
          </p:cNvPr>
          <p:cNvPicPr/>
          <p:nvPr/>
        </p:nvPicPr>
        <p:blipFill rotWithShape="1">
          <a:blip r:embed="rId2"/>
          <a:srcRect l="20056" b="77545"/>
          <a:stretch/>
        </p:blipFill>
        <p:spPr>
          <a:xfrm>
            <a:off x="1237957" y="1408836"/>
            <a:ext cx="9491003" cy="2076045"/>
          </a:xfrm>
          <a:prstGeom prst="rect">
            <a:avLst/>
          </a:prstGeom>
        </p:spPr>
      </p:pic>
      <p:sp>
        <p:nvSpPr>
          <p:cNvPr id="4" name="Title 1"/>
          <p:cNvSpPr>
            <a:spLocks noGrp="1"/>
          </p:cNvSpPr>
          <p:nvPr>
            <p:ph type="title"/>
          </p:nvPr>
        </p:nvSpPr>
        <p:spPr/>
        <p:txBody>
          <a:bodyPr/>
          <a:lstStyle/>
          <a:p>
            <a:r>
              <a:rPr lang="en-GB" dirty="0"/>
              <a:t>Exporting your list of codes</a:t>
            </a:r>
          </a:p>
        </p:txBody>
      </p:sp>
      <p:sp>
        <p:nvSpPr>
          <p:cNvPr id="7" name="Oval 6"/>
          <p:cNvSpPr/>
          <p:nvPr/>
        </p:nvSpPr>
        <p:spPr>
          <a:xfrm>
            <a:off x="3765452" y="1262520"/>
            <a:ext cx="650241" cy="61864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9" name="Content Placeholder 2"/>
          <p:cNvSpPr>
            <a:spLocks noGrp="1"/>
          </p:cNvSpPr>
          <p:nvPr>
            <p:ph idx="1"/>
          </p:nvPr>
        </p:nvSpPr>
        <p:spPr>
          <a:xfrm>
            <a:off x="902786" y="3911807"/>
            <a:ext cx="6224845" cy="2312197"/>
          </a:xfrm>
        </p:spPr>
        <p:txBody>
          <a:bodyPr>
            <a:noAutofit/>
          </a:bodyPr>
          <a:lstStyle/>
          <a:p>
            <a:r>
              <a:rPr lang="en-GB" sz="1867" dirty="0"/>
              <a:t>Under share, then ‘Export’ &gt; ‘Export codebook’</a:t>
            </a:r>
          </a:p>
          <a:p>
            <a:r>
              <a:rPr lang="en-GB" sz="1867" dirty="0"/>
              <a:t>Sharable word document of the showing the structure of your codes</a:t>
            </a:r>
          </a:p>
        </p:txBody>
      </p:sp>
      <p:sp>
        <p:nvSpPr>
          <p:cNvPr id="2" name="Slide Number Placeholder 1"/>
          <p:cNvSpPr>
            <a:spLocks noGrp="1"/>
          </p:cNvSpPr>
          <p:nvPr>
            <p:ph type="sldNum" sz="quarter" idx="12"/>
          </p:nvPr>
        </p:nvSpPr>
        <p:spPr/>
        <p:txBody>
          <a:bodyPr/>
          <a:lstStyle/>
          <a:p>
            <a:fld id="{8C17AFF1-1D8A-394A-898D-E0FE52356337}" type="slidenum">
              <a:rPr lang="en-US" smtClean="0"/>
              <a:t>41</a:t>
            </a:fld>
            <a:endParaRPr lang="en-US"/>
          </a:p>
        </p:txBody>
      </p:sp>
    </p:spTree>
    <p:extLst>
      <p:ext uri="{BB962C8B-B14F-4D97-AF65-F5344CB8AC3E}">
        <p14:creationId xmlns:p14="http://schemas.microsoft.com/office/powerpoint/2010/main" val="17273793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
            <a:ext cx="12192000" cy="1110827"/>
          </a:xfrm>
          <a:prstGeom prst="rect">
            <a:avLst/>
          </a:prstGeom>
          <a:solidFill>
            <a:srgbClr val="0066CC">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0" name="Title 1"/>
          <p:cNvSpPr txBox="1">
            <a:spLocks/>
          </p:cNvSpPr>
          <p:nvPr/>
        </p:nvSpPr>
        <p:spPr bwMode="auto">
          <a:xfrm>
            <a:off x="481361" y="2416977"/>
            <a:ext cx="8229600" cy="64008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altLang="en-US" sz="2667" b="1" dirty="0">
                <a:latin typeface="Arial"/>
                <a:cs typeface="Arial"/>
              </a:rPr>
              <a:t>Qualitative Data Analysis: Using </a:t>
            </a:r>
            <a:r>
              <a:rPr lang="en-GB" altLang="en-US" sz="2667" b="1" dirty="0" err="1">
                <a:latin typeface="Arial"/>
                <a:cs typeface="Arial"/>
              </a:rPr>
              <a:t>Nvivo</a:t>
            </a:r>
            <a:r>
              <a:rPr lang="en-GB" altLang="en-US" sz="2667" b="1" dirty="0">
                <a:latin typeface="Arial"/>
                <a:cs typeface="Arial"/>
              </a:rPr>
              <a:t> 1.3</a:t>
            </a:r>
          </a:p>
          <a:p>
            <a:endParaRPr lang="en-GB" altLang="en-US" sz="2667" b="1" dirty="0">
              <a:latin typeface="Arial" panose="020B0604020202020204" pitchFamily="34" charset="0"/>
              <a:cs typeface="Arial" panose="020B0604020202020204" pitchFamily="34" charset="0"/>
            </a:endParaRPr>
          </a:p>
          <a:p>
            <a:endParaRPr lang="en-GB" altLang="en-US" sz="2667" b="1" dirty="0">
              <a:solidFill>
                <a:srgbClr val="7030A0"/>
              </a:solidFill>
              <a:latin typeface="Arial" panose="020B0604020202020204" pitchFamily="34" charset="0"/>
              <a:cs typeface="Arial" panose="020B0604020202020204" pitchFamily="34" charset="0"/>
            </a:endParaRPr>
          </a:p>
          <a:p>
            <a:r>
              <a:rPr lang="en-GB" altLang="en-US" sz="2667" dirty="0">
                <a:solidFill>
                  <a:srgbClr val="7030A0"/>
                </a:solidFill>
                <a:latin typeface="Arial"/>
                <a:cs typeface="Arial"/>
              </a:rPr>
              <a:t>Slides with step-by-step instructions</a:t>
            </a:r>
          </a:p>
          <a:p>
            <a:endParaRPr lang="en-GB" altLang="en-US" sz="2667" dirty="0">
              <a:solidFill>
                <a:srgbClr val="7030A0"/>
              </a:solidFill>
              <a:latin typeface="Arial"/>
              <a:cs typeface="Arial"/>
            </a:endParaRPr>
          </a:p>
        </p:txBody>
      </p:sp>
      <p:pic>
        <p:nvPicPr>
          <p:cNvPr id="11" name="Pictur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681175" y="293617"/>
            <a:ext cx="4199467" cy="592667"/>
          </a:xfrm>
          <a:prstGeom prst="rect">
            <a:avLst/>
          </a:prstGeom>
        </p:spPr>
      </p:pic>
    </p:spTree>
    <p:extLst>
      <p:ext uri="{BB962C8B-B14F-4D97-AF65-F5344CB8AC3E}">
        <p14:creationId xmlns:p14="http://schemas.microsoft.com/office/powerpoint/2010/main" val="39998239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665" y="1147703"/>
            <a:ext cx="10515600" cy="4351339"/>
          </a:xfrm>
        </p:spPr>
        <p:txBody>
          <a:bodyPr>
            <a:normAutofit/>
          </a:bodyPr>
          <a:lstStyle/>
          <a:p>
            <a:pPr marL="0" indent="0">
              <a:buNone/>
            </a:pPr>
            <a:r>
              <a:rPr lang="en-GB" sz="2667" b="1" dirty="0">
                <a:solidFill>
                  <a:srgbClr val="7030A0"/>
                </a:solidFill>
              </a:rPr>
              <a:t>Contents</a:t>
            </a:r>
          </a:p>
          <a:p>
            <a:pPr marL="0" indent="0">
              <a:buNone/>
            </a:pPr>
            <a:r>
              <a:rPr lang="en-GB" sz="2667" b="1" dirty="0">
                <a:solidFill>
                  <a:srgbClr val="7030A0"/>
                </a:solidFill>
              </a:rPr>
              <a:t>1. Introduction to Nvivo</a:t>
            </a:r>
          </a:p>
          <a:p>
            <a:pPr marL="0" indent="0">
              <a:buNone/>
            </a:pPr>
            <a:r>
              <a:rPr lang="en-GB" sz="2667" b="1" dirty="0">
                <a:solidFill>
                  <a:srgbClr val="7030A0"/>
                </a:solidFill>
              </a:rPr>
              <a:t>2. Nvivo layout and functions</a:t>
            </a:r>
          </a:p>
          <a:p>
            <a:pPr marL="0" indent="0">
              <a:buNone/>
            </a:pPr>
            <a:r>
              <a:rPr lang="en-GB" sz="2667" b="1" dirty="0">
                <a:solidFill>
                  <a:srgbClr val="7030A0"/>
                </a:solidFill>
              </a:rPr>
              <a:t>3. Coding</a:t>
            </a:r>
          </a:p>
          <a:p>
            <a:pPr marL="0" indent="0">
              <a:buNone/>
            </a:pPr>
            <a:r>
              <a:rPr lang="en-GB" sz="2667" b="1" dirty="0">
                <a:solidFill>
                  <a:srgbClr val="7030A0"/>
                </a:solidFill>
              </a:rPr>
              <a:t>4. Nvivo queries</a:t>
            </a:r>
          </a:p>
          <a:p>
            <a:pPr marL="0" indent="0">
              <a:buNone/>
            </a:pPr>
            <a:r>
              <a:rPr lang="en-GB" sz="2667" b="1" dirty="0">
                <a:solidFill>
                  <a:srgbClr val="7030A0"/>
                </a:solidFill>
              </a:rPr>
              <a:t>5. Information on advanced functions</a:t>
            </a:r>
          </a:p>
          <a:p>
            <a:pPr marL="0" indent="0">
              <a:buNone/>
            </a:pPr>
            <a:r>
              <a:rPr lang="en-GB" sz="2667" b="1" dirty="0">
                <a:solidFill>
                  <a:srgbClr val="7030A0"/>
                </a:solidFill>
              </a:rPr>
              <a:t>6. Tutorials and information sources</a:t>
            </a:r>
          </a:p>
          <a:p>
            <a:pPr marL="0" indent="0">
              <a:buNone/>
            </a:pPr>
            <a:endParaRPr lang="en-GB" sz="2667" b="1" dirty="0">
              <a:solidFill>
                <a:srgbClr val="7030A0"/>
              </a:solidFill>
            </a:endParaRPr>
          </a:p>
        </p:txBody>
      </p:sp>
    </p:spTree>
    <p:extLst>
      <p:ext uri="{BB962C8B-B14F-4D97-AF65-F5344CB8AC3E}">
        <p14:creationId xmlns:p14="http://schemas.microsoft.com/office/powerpoint/2010/main" val="39116838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927" y="1995843"/>
            <a:ext cx="10515600" cy="4351339"/>
          </a:xfrm>
        </p:spPr>
        <p:txBody>
          <a:bodyPr>
            <a:normAutofit/>
          </a:bodyPr>
          <a:lstStyle/>
          <a:p>
            <a:pPr marL="0" indent="0">
              <a:buNone/>
            </a:pPr>
            <a:r>
              <a:rPr lang="en-GB" b="1">
                <a:solidFill>
                  <a:srgbClr val="7030A0"/>
                </a:solidFill>
              </a:rPr>
              <a:t>1. INTRODUCTION TO NVIVO</a:t>
            </a:r>
          </a:p>
        </p:txBody>
      </p:sp>
    </p:spTree>
    <p:extLst>
      <p:ext uri="{BB962C8B-B14F-4D97-AF65-F5344CB8AC3E}">
        <p14:creationId xmlns:p14="http://schemas.microsoft.com/office/powerpoint/2010/main" val="38361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1EC4D-53D7-4AC0-9912-3C20A27707B4}"/>
              </a:ext>
            </a:extLst>
          </p:cNvPr>
          <p:cNvSpPr>
            <a:spLocks noGrp="1"/>
          </p:cNvSpPr>
          <p:nvPr>
            <p:ph type="title"/>
          </p:nvPr>
        </p:nvSpPr>
        <p:spPr/>
        <p:txBody>
          <a:bodyPr/>
          <a:lstStyle/>
          <a:p>
            <a:r>
              <a:rPr lang="en-US">
                <a:latin typeface="Arial"/>
                <a:cs typeface="Arial"/>
              </a:rPr>
              <a:t>Qualitative Research and </a:t>
            </a:r>
            <a:r>
              <a:rPr lang="en-US" err="1">
                <a:latin typeface="Arial"/>
                <a:cs typeface="Arial"/>
              </a:rPr>
              <a:t>Nvivo</a:t>
            </a:r>
            <a:endParaRPr lang="en-US" err="1"/>
          </a:p>
        </p:txBody>
      </p:sp>
      <p:sp>
        <p:nvSpPr>
          <p:cNvPr id="3" name="Content Placeholder 2">
            <a:extLst>
              <a:ext uri="{FF2B5EF4-FFF2-40B4-BE49-F238E27FC236}">
                <a16:creationId xmlns:a16="http://schemas.microsoft.com/office/drawing/2014/main" id="{929DBE2D-DF93-4ED0-86D0-46F38F401715}"/>
              </a:ext>
            </a:extLst>
          </p:cNvPr>
          <p:cNvSpPr>
            <a:spLocks noGrp="1"/>
          </p:cNvSpPr>
          <p:nvPr>
            <p:ph idx="1"/>
          </p:nvPr>
        </p:nvSpPr>
        <p:spPr/>
        <p:txBody>
          <a:bodyPr vert="horz" lIns="121920" tIns="60960" rIns="121920" bIns="60960" rtlCol="0" anchor="t">
            <a:normAutofit fontScale="77500" lnSpcReduction="20000"/>
          </a:bodyPr>
          <a:lstStyle/>
          <a:p>
            <a:r>
              <a:rPr lang="en-US">
                <a:latin typeface="Arial"/>
                <a:cs typeface="Arial"/>
              </a:rPr>
              <a:t>Qualitative researchers are interested in evaluating, interpreting and explaining social phenomena. </a:t>
            </a:r>
            <a:endParaRPr lang="en-US"/>
          </a:p>
          <a:p>
            <a:r>
              <a:rPr lang="en-US">
                <a:latin typeface="Arial"/>
                <a:cs typeface="Arial"/>
              </a:rPr>
              <a:t>Wide range of unstructured or semi-structured data to </a:t>
            </a:r>
            <a:r>
              <a:rPr lang="en-US" err="1">
                <a:latin typeface="Arial"/>
                <a:cs typeface="Arial"/>
              </a:rPr>
              <a:t>analyse</a:t>
            </a:r>
            <a:r>
              <a:rPr lang="en-US">
                <a:latin typeface="Arial"/>
                <a:cs typeface="Arial"/>
              </a:rPr>
              <a:t>: interviews, surveys, field notes, web pages, audio visual material and journal articles</a:t>
            </a:r>
            <a:endParaRPr lang="en-US"/>
          </a:p>
          <a:p>
            <a:r>
              <a:rPr lang="en-US">
                <a:latin typeface="Arial"/>
                <a:cs typeface="Arial"/>
              </a:rPr>
              <a:t>Researchers usually adopt a qualitative methodology to suit their research question. </a:t>
            </a:r>
            <a:endParaRPr lang="en-US"/>
          </a:p>
          <a:p>
            <a:r>
              <a:rPr lang="en-US" err="1">
                <a:latin typeface="Arial"/>
                <a:cs typeface="Arial"/>
              </a:rPr>
              <a:t>NVivo</a:t>
            </a:r>
            <a:r>
              <a:rPr lang="en-US">
                <a:latin typeface="Arial"/>
                <a:cs typeface="Arial"/>
              </a:rPr>
              <a:t> doesn’t </a:t>
            </a:r>
            <a:r>
              <a:rPr lang="en-US" err="1">
                <a:latin typeface="Arial"/>
                <a:cs typeface="Arial"/>
              </a:rPr>
              <a:t>favour</a:t>
            </a:r>
            <a:r>
              <a:rPr lang="en-US">
                <a:latin typeface="Arial"/>
                <a:cs typeface="Arial"/>
              </a:rPr>
              <a:t> a particular methodology—it’s designed to facilitate common qualitative techniques no matter what method you use.</a:t>
            </a:r>
            <a:endParaRPr lang="en-US"/>
          </a:p>
          <a:p>
            <a:r>
              <a:rPr lang="en-US">
                <a:latin typeface="Arial"/>
                <a:cs typeface="Arial"/>
              </a:rPr>
              <a:t>Remember that </a:t>
            </a:r>
            <a:r>
              <a:rPr lang="en-US" err="1">
                <a:latin typeface="Arial"/>
                <a:cs typeface="Arial"/>
              </a:rPr>
              <a:t>NVivo</a:t>
            </a:r>
            <a:r>
              <a:rPr lang="en-US">
                <a:latin typeface="Arial"/>
                <a:cs typeface="Arial"/>
              </a:rPr>
              <a:t> can help you to manage, explore and find patterns in your data but it cannot replace your analytical expertise.</a:t>
            </a:r>
          </a:p>
          <a:p>
            <a:endParaRPr lang="en-US"/>
          </a:p>
        </p:txBody>
      </p:sp>
    </p:spTree>
    <p:extLst>
      <p:ext uri="{BB962C8B-B14F-4D97-AF65-F5344CB8AC3E}">
        <p14:creationId xmlns:p14="http://schemas.microsoft.com/office/powerpoint/2010/main" val="66300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740308"/>
          </a:xfrm>
        </p:spPr>
        <p:txBody>
          <a:bodyPr>
            <a:normAutofit fontScale="90000"/>
          </a:bodyPr>
          <a:lstStyle/>
          <a:p>
            <a:r>
              <a:rPr lang="en-GB" dirty="0"/>
              <a:t>QSR NVIVO</a:t>
            </a:r>
          </a:p>
        </p:txBody>
      </p:sp>
      <p:sp>
        <p:nvSpPr>
          <p:cNvPr id="3" name="Content Placeholder 2"/>
          <p:cNvSpPr>
            <a:spLocks noGrp="1"/>
          </p:cNvSpPr>
          <p:nvPr>
            <p:ph idx="1"/>
          </p:nvPr>
        </p:nvSpPr>
        <p:spPr>
          <a:xfrm>
            <a:off x="365761" y="1485995"/>
            <a:ext cx="11360727" cy="4351339"/>
          </a:xfrm>
        </p:spPr>
        <p:txBody>
          <a:bodyPr>
            <a:normAutofit/>
          </a:bodyPr>
          <a:lstStyle/>
          <a:p>
            <a:pPr>
              <a:spcBef>
                <a:spcPts val="533"/>
              </a:spcBef>
              <a:buClr>
                <a:prstClr val="black">
                  <a:lumMod val="85000"/>
                  <a:lumOff val="15000"/>
                </a:prstClr>
              </a:buClr>
            </a:pPr>
            <a:endParaRPr lang="en-GB" sz="1867" dirty="0">
              <a:solidFill>
                <a:schemeClr val="tx1">
                  <a:lumMod val="65000"/>
                  <a:lumOff val="35000"/>
                </a:schemeClr>
              </a:solidFill>
            </a:endParaRPr>
          </a:p>
          <a:p>
            <a:pPr>
              <a:spcBef>
                <a:spcPts val="533"/>
              </a:spcBef>
            </a:pPr>
            <a:endParaRPr lang="en-GB" dirty="0"/>
          </a:p>
        </p:txBody>
      </p:sp>
      <p:sp>
        <p:nvSpPr>
          <p:cNvPr id="9" name="Content Placeholder 4"/>
          <p:cNvSpPr txBox="1">
            <a:spLocks/>
          </p:cNvSpPr>
          <p:nvPr/>
        </p:nvSpPr>
        <p:spPr>
          <a:xfrm>
            <a:off x="775018" y="1289453"/>
            <a:ext cx="10515600" cy="1484420"/>
          </a:xfrm>
          <a:prstGeom prst="rect">
            <a:avLst/>
          </a:prstGeom>
        </p:spPr>
        <p:txBody>
          <a:bodyPr vert="horz" lIns="121920" tIns="60960" rIns="121920" bIns="60960" rtlCol="0">
            <a:normAutofit/>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2133" dirty="0"/>
              <a:t>QDAS – Qualitative Data Analysis Software</a:t>
            </a:r>
          </a:p>
          <a:p>
            <a:r>
              <a:rPr lang="en-GB" sz="2133" dirty="0"/>
              <a:t>An aid for analysis – you have to still do the thinking!</a:t>
            </a:r>
          </a:p>
          <a:p>
            <a:pPr marL="0" indent="0">
              <a:buNone/>
            </a:pPr>
            <a:endParaRPr lang="en-GB" sz="2133" dirty="0"/>
          </a:p>
        </p:txBody>
      </p:sp>
      <p:sp>
        <p:nvSpPr>
          <p:cNvPr id="5" name="Rectangle 4"/>
          <p:cNvSpPr/>
          <p:nvPr/>
        </p:nvSpPr>
        <p:spPr>
          <a:xfrm>
            <a:off x="465512" y="2577331"/>
            <a:ext cx="5420475" cy="2985497"/>
          </a:xfrm>
          <a:prstGeom prst="rect">
            <a:avLst/>
          </a:prstGeom>
        </p:spPr>
        <p:txBody>
          <a:bodyPr wrap="square">
            <a:spAutoFit/>
          </a:bodyPr>
          <a:lstStyle/>
          <a:p>
            <a:pPr>
              <a:lnSpc>
                <a:spcPct val="150000"/>
              </a:lnSpc>
              <a:buFont typeface="Wingdings" panose="05000000000000000000" pitchFamily="2" charset="2"/>
              <a:buChar char="ü"/>
            </a:pPr>
            <a:r>
              <a:rPr lang="en-GB" sz="2133" dirty="0"/>
              <a:t> Project management and data organisation</a:t>
            </a:r>
          </a:p>
          <a:p>
            <a:pPr>
              <a:lnSpc>
                <a:spcPct val="150000"/>
              </a:lnSpc>
              <a:buFont typeface="Wingdings" panose="05000000000000000000" pitchFamily="2" charset="2"/>
              <a:buChar char="ü"/>
            </a:pPr>
            <a:r>
              <a:rPr lang="en-GB" sz="2133" dirty="0"/>
              <a:t> Allows exploration</a:t>
            </a:r>
          </a:p>
          <a:p>
            <a:pPr>
              <a:lnSpc>
                <a:spcPct val="150000"/>
              </a:lnSpc>
              <a:buFont typeface="Wingdings" panose="05000000000000000000" pitchFamily="2" charset="2"/>
              <a:buChar char="ü"/>
            </a:pPr>
            <a:r>
              <a:rPr lang="en-GB" sz="2133" dirty="0"/>
              <a:t> Code and retrieve</a:t>
            </a:r>
          </a:p>
          <a:p>
            <a:pPr>
              <a:lnSpc>
                <a:spcPct val="150000"/>
              </a:lnSpc>
              <a:buFont typeface="Wingdings" panose="05000000000000000000" pitchFamily="2" charset="2"/>
              <a:buChar char="ü"/>
            </a:pPr>
            <a:r>
              <a:rPr lang="en-GB" sz="2133" dirty="0"/>
              <a:t> Search and interrogate data</a:t>
            </a:r>
          </a:p>
          <a:p>
            <a:pPr>
              <a:lnSpc>
                <a:spcPct val="150000"/>
              </a:lnSpc>
              <a:buFont typeface="Wingdings" panose="05000000000000000000" pitchFamily="2" charset="2"/>
              <a:buChar char="ü"/>
            </a:pPr>
            <a:r>
              <a:rPr lang="en-GB" sz="2133" dirty="0"/>
              <a:t> Provide outputs</a:t>
            </a:r>
          </a:p>
        </p:txBody>
      </p:sp>
      <p:sp>
        <p:nvSpPr>
          <p:cNvPr id="11" name="Rectangle 10"/>
          <p:cNvSpPr/>
          <p:nvPr/>
        </p:nvSpPr>
        <p:spPr>
          <a:xfrm>
            <a:off x="6179649" y="2641027"/>
            <a:ext cx="5863820" cy="2493118"/>
          </a:xfrm>
          <a:prstGeom prst="rect">
            <a:avLst/>
          </a:prstGeom>
        </p:spPr>
        <p:txBody>
          <a:bodyPr wrap="square">
            <a:spAutoFit/>
          </a:bodyPr>
          <a:lstStyle/>
          <a:p>
            <a:pPr marL="380990" indent="-380990">
              <a:lnSpc>
                <a:spcPct val="150000"/>
              </a:lnSpc>
              <a:buFont typeface="Calibri" panose="020F0502020204030204" pitchFamily="34" charset="0"/>
              <a:buChar char="x"/>
            </a:pPr>
            <a:r>
              <a:rPr lang="en-GB" sz="2133" dirty="0"/>
              <a:t>Do the analytical thinking for you</a:t>
            </a:r>
          </a:p>
          <a:p>
            <a:pPr marL="380990" indent="-380990">
              <a:lnSpc>
                <a:spcPct val="150000"/>
              </a:lnSpc>
              <a:buFont typeface="Calibri" panose="020F0502020204030204" pitchFamily="34" charset="0"/>
              <a:buChar char="x"/>
            </a:pPr>
            <a:r>
              <a:rPr lang="en-GB" sz="2133" dirty="0"/>
              <a:t>Does the coding for you</a:t>
            </a:r>
          </a:p>
          <a:p>
            <a:pPr marL="380990" indent="-380990">
              <a:lnSpc>
                <a:spcPct val="150000"/>
              </a:lnSpc>
              <a:buFont typeface="Calibri" panose="020F0502020204030204" pitchFamily="34" charset="0"/>
              <a:buChar char="x"/>
            </a:pPr>
            <a:r>
              <a:rPr lang="en-GB" sz="2133" dirty="0"/>
              <a:t>Tell you how to analyse your data</a:t>
            </a:r>
          </a:p>
          <a:p>
            <a:pPr marL="380990" indent="-380990">
              <a:lnSpc>
                <a:spcPct val="150000"/>
              </a:lnSpc>
              <a:buFont typeface="Calibri" panose="020F0502020204030204" pitchFamily="34" charset="0"/>
              <a:buChar char="x"/>
            </a:pPr>
            <a:r>
              <a:rPr lang="en-GB" sz="2133" dirty="0"/>
              <a:t>Reduce bias, improve reliability, or quality of analysis</a:t>
            </a:r>
          </a:p>
        </p:txBody>
      </p:sp>
    </p:spTree>
    <p:extLst>
      <p:ext uri="{BB962C8B-B14F-4D97-AF65-F5344CB8AC3E}">
        <p14:creationId xmlns:p14="http://schemas.microsoft.com/office/powerpoint/2010/main" val="1391232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1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NVIVO 1.3</a:t>
            </a:r>
          </a:p>
        </p:txBody>
      </p:sp>
      <p:sp>
        <p:nvSpPr>
          <p:cNvPr id="3" name="Content Placeholder 2"/>
          <p:cNvSpPr>
            <a:spLocks noGrp="1"/>
          </p:cNvSpPr>
          <p:nvPr>
            <p:ph idx="1"/>
          </p:nvPr>
        </p:nvSpPr>
        <p:spPr>
          <a:xfrm>
            <a:off x="365761" y="1485995"/>
            <a:ext cx="11360727" cy="4351339"/>
          </a:xfrm>
        </p:spPr>
        <p:txBody>
          <a:bodyPr>
            <a:normAutofit/>
          </a:bodyPr>
          <a:lstStyle/>
          <a:p>
            <a:pPr>
              <a:spcBef>
                <a:spcPts val="533"/>
              </a:spcBef>
              <a:buClr>
                <a:prstClr val="black">
                  <a:lumMod val="85000"/>
                  <a:lumOff val="15000"/>
                </a:prstClr>
              </a:buClr>
            </a:pPr>
            <a:endParaRPr lang="en-GB" sz="1867">
              <a:solidFill>
                <a:schemeClr val="tx1">
                  <a:lumMod val="65000"/>
                  <a:lumOff val="35000"/>
                </a:schemeClr>
              </a:solidFill>
            </a:endParaRPr>
          </a:p>
          <a:p>
            <a:pPr>
              <a:spcBef>
                <a:spcPts val="533"/>
              </a:spcBef>
            </a:pPr>
            <a:endParaRPr lang="en-GB"/>
          </a:p>
        </p:txBody>
      </p:sp>
      <p:sp>
        <p:nvSpPr>
          <p:cNvPr id="9" name="Content Placeholder 4"/>
          <p:cNvSpPr txBox="1">
            <a:spLocks/>
          </p:cNvSpPr>
          <p:nvPr/>
        </p:nvSpPr>
        <p:spPr>
          <a:xfrm>
            <a:off x="576927" y="1485995"/>
            <a:ext cx="10515600" cy="4091845"/>
          </a:xfrm>
          <a:prstGeom prst="rect">
            <a:avLst/>
          </a:prstGeom>
        </p:spPr>
        <p:txBody>
          <a:bodyPr vert="horz" lIns="121920" tIns="60960" rIns="121920" bIns="60960" rtlCol="0">
            <a:normAutofit fontScale="85000" lnSpcReduction="20000"/>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2133" dirty="0">
                <a:solidFill>
                  <a:srgbClr val="7030A0"/>
                </a:solidFill>
              </a:rPr>
              <a:t>Range of data</a:t>
            </a:r>
            <a:r>
              <a:rPr lang="en-GB" sz="2133" dirty="0"/>
              <a:t>: text, audio, images, social media</a:t>
            </a:r>
          </a:p>
          <a:p>
            <a:r>
              <a:rPr lang="en-GB" sz="2133" dirty="0">
                <a:solidFill>
                  <a:srgbClr val="7030A0"/>
                </a:solidFill>
              </a:rPr>
              <a:t>Organise data</a:t>
            </a:r>
            <a:r>
              <a:rPr lang="en-GB" sz="2133" dirty="0"/>
              <a:t>: group items, log ideas, annotate texts</a:t>
            </a:r>
          </a:p>
          <a:p>
            <a:r>
              <a:rPr lang="en-GB" sz="2133" dirty="0">
                <a:solidFill>
                  <a:srgbClr val="7030A0"/>
                </a:solidFill>
              </a:rPr>
              <a:t>Categorise data</a:t>
            </a:r>
            <a:r>
              <a:rPr lang="en-GB" sz="2133" dirty="0"/>
              <a:t>: coding ‘themes’, auto coding</a:t>
            </a:r>
          </a:p>
          <a:p>
            <a:r>
              <a:rPr lang="en-GB" sz="2133" dirty="0">
                <a:solidFill>
                  <a:srgbClr val="7030A0"/>
                </a:solidFill>
              </a:rPr>
              <a:t>Examine data:</a:t>
            </a:r>
            <a:r>
              <a:rPr lang="en-GB" sz="2133" dirty="0"/>
              <a:t> explore patterns, query data</a:t>
            </a:r>
          </a:p>
          <a:p>
            <a:r>
              <a:rPr lang="en-GB" sz="2133" dirty="0">
                <a:solidFill>
                  <a:srgbClr val="7030A0"/>
                </a:solidFill>
              </a:rPr>
              <a:t>Visualise data: </a:t>
            </a:r>
            <a:r>
              <a:rPr lang="en-GB" sz="2133" dirty="0"/>
              <a:t>Explore connections, present themes</a:t>
            </a:r>
          </a:p>
          <a:p>
            <a:r>
              <a:rPr lang="en-GB" sz="2133" dirty="0">
                <a:solidFill>
                  <a:srgbClr val="7030A0"/>
                </a:solidFill>
              </a:rPr>
              <a:t>Import and share data: </a:t>
            </a:r>
            <a:r>
              <a:rPr lang="en-GB" sz="2133" dirty="0"/>
              <a:t>links to SPSS, One Note…</a:t>
            </a:r>
            <a:br>
              <a:rPr lang="en-GB" sz="2133" dirty="0"/>
            </a:br>
            <a:endParaRPr lang="en-GB" sz="2133" dirty="0"/>
          </a:p>
          <a:p>
            <a:pPr marL="0" indent="0" algn="ctr">
              <a:buNone/>
            </a:pPr>
            <a:r>
              <a:rPr lang="en-GB" sz="2133" i="1" dirty="0"/>
              <a:t>Data (sources) – notes / thinking (e.g. memos) – codes (analysis, through coding) </a:t>
            </a:r>
          </a:p>
          <a:p>
            <a:pPr marL="0" indent="0" algn="ctr">
              <a:buNone/>
            </a:pPr>
            <a:r>
              <a:rPr lang="en-GB" sz="2133" i="1" dirty="0"/>
              <a:t>– results (from queries) - visualisations</a:t>
            </a:r>
          </a:p>
          <a:p>
            <a:endParaRPr lang="en-GB" sz="2133" dirty="0"/>
          </a:p>
          <a:p>
            <a:pPr marL="0" indent="0">
              <a:buNone/>
            </a:pPr>
            <a:endParaRPr lang="en-GB" sz="2133" dirty="0"/>
          </a:p>
        </p:txBody>
      </p:sp>
    </p:spTree>
    <p:extLst>
      <p:ext uri="{BB962C8B-B14F-4D97-AF65-F5344CB8AC3E}">
        <p14:creationId xmlns:p14="http://schemas.microsoft.com/office/powerpoint/2010/main" val="1484274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927" y="1995843"/>
            <a:ext cx="10515600" cy="4351339"/>
          </a:xfrm>
        </p:spPr>
        <p:txBody>
          <a:bodyPr>
            <a:normAutofit/>
          </a:bodyPr>
          <a:lstStyle/>
          <a:p>
            <a:pPr marL="0" indent="0">
              <a:buNone/>
            </a:pPr>
            <a:r>
              <a:rPr lang="en-GB" b="1">
                <a:solidFill>
                  <a:srgbClr val="7030A0"/>
                </a:solidFill>
              </a:rPr>
              <a:t>2. NVIVO LAYOUT AND FUNCTIONS</a:t>
            </a:r>
          </a:p>
        </p:txBody>
      </p:sp>
    </p:spTree>
    <p:extLst>
      <p:ext uri="{BB962C8B-B14F-4D97-AF65-F5344CB8AC3E}">
        <p14:creationId xmlns:p14="http://schemas.microsoft.com/office/powerpoint/2010/main" val="41545246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404631"/>
          </a:xfrm>
        </p:spPr>
        <p:txBody>
          <a:bodyPr>
            <a:normAutofit fontScale="90000"/>
          </a:bodyPr>
          <a:lstStyle/>
          <a:p>
            <a:r>
              <a:rPr lang="en-GB" dirty="0"/>
              <a:t>Getting Started</a:t>
            </a:r>
          </a:p>
        </p:txBody>
      </p:sp>
      <p:sp>
        <p:nvSpPr>
          <p:cNvPr id="6" name="TextBox 5"/>
          <p:cNvSpPr txBox="1"/>
          <p:nvPr/>
        </p:nvSpPr>
        <p:spPr>
          <a:xfrm>
            <a:off x="812800" y="4978401"/>
            <a:ext cx="2590800" cy="1200329"/>
          </a:xfrm>
          <a:prstGeom prst="rect">
            <a:avLst/>
          </a:prstGeom>
          <a:noFill/>
        </p:spPr>
        <p:txBody>
          <a:bodyPr wrap="square" rtlCol="0">
            <a:spAutoFit/>
          </a:bodyPr>
          <a:lstStyle/>
          <a:p>
            <a:r>
              <a:rPr lang="en-GB" sz="2400">
                <a:solidFill>
                  <a:schemeClr val="bg1"/>
                </a:solidFill>
              </a:rPr>
              <a:t>From other places: USB, HD, </a:t>
            </a:r>
            <a:r>
              <a:rPr lang="en-GB" sz="2400" err="1">
                <a:solidFill>
                  <a:schemeClr val="bg1"/>
                </a:solidFill>
              </a:rPr>
              <a:t>etc</a:t>
            </a:r>
            <a:endParaRPr lang="en-GB" sz="2400">
              <a:solidFill>
                <a:schemeClr val="bg1"/>
              </a:solidFill>
            </a:endParaRPr>
          </a:p>
        </p:txBody>
      </p:sp>
      <p:cxnSp>
        <p:nvCxnSpPr>
          <p:cNvPr id="8" name="Straight Arrow Connector 7"/>
          <p:cNvCxnSpPr/>
          <p:nvPr/>
        </p:nvCxnSpPr>
        <p:spPr>
          <a:xfrm flipV="1">
            <a:off x="1947333" y="4351867"/>
            <a:ext cx="0" cy="6604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9" name="Oval 8"/>
          <p:cNvSpPr/>
          <p:nvPr/>
        </p:nvSpPr>
        <p:spPr>
          <a:xfrm>
            <a:off x="559512" y="2013336"/>
            <a:ext cx="1913467" cy="369165"/>
          </a:xfrm>
          <a:prstGeom prst="ellipse">
            <a:avLst/>
          </a:prstGeom>
          <a:noFill/>
          <a:ln w="1905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sz="2400">
              <a:solidFill>
                <a:schemeClr val="bg1"/>
              </a:solidFill>
            </a:endParaRPr>
          </a:p>
        </p:txBody>
      </p:sp>
      <p:sp>
        <p:nvSpPr>
          <p:cNvPr id="15" name="TextBox 14"/>
          <p:cNvSpPr txBox="1"/>
          <p:nvPr/>
        </p:nvSpPr>
        <p:spPr>
          <a:xfrm>
            <a:off x="8158475" y="3664972"/>
            <a:ext cx="1862667" cy="748795"/>
          </a:xfrm>
          <a:prstGeom prst="rect">
            <a:avLst/>
          </a:prstGeom>
          <a:noFill/>
        </p:spPr>
        <p:txBody>
          <a:bodyPr wrap="square" rtlCol="0">
            <a:spAutoFit/>
          </a:bodyPr>
          <a:lstStyle/>
          <a:p>
            <a:r>
              <a:rPr lang="en-GB" sz="2133" dirty="0"/>
              <a:t>Online Tutorial</a:t>
            </a:r>
          </a:p>
        </p:txBody>
      </p:sp>
      <p:pic>
        <p:nvPicPr>
          <p:cNvPr id="13" name="Picture 12">
            <a:extLst>
              <a:ext uri="{FF2B5EF4-FFF2-40B4-BE49-F238E27FC236}">
                <a16:creationId xmlns:a16="http://schemas.microsoft.com/office/drawing/2014/main" id="{0CF1354F-6515-DD4A-94E0-8D72B6D67B07}"/>
              </a:ext>
            </a:extLst>
          </p:cNvPr>
          <p:cNvPicPr/>
          <p:nvPr/>
        </p:nvPicPr>
        <p:blipFill rotWithShape="1">
          <a:blip r:embed="rId2"/>
          <a:srcRect r="1423" b="5507"/>
          <a:stretch/>
        </p:blipFill>
        <p:spPr>
          <a:xfrm>
            <a:off x="87984" y="1070171"/>
            <a:ext cx="7879061" cy="5381429"/>
          </a:xfrm>
          <a:prstGeom prst="rect">
            <a:avLst/>
          </a:prstGeom>
        </p:spPr>
      </p:pic>
      <p:cxnSp>
        <p:nvCxnSpPr>
          <p:cNvPr id="14" name="Straight Arrow Connector 13"/>
          <p:cNvCxnSpPr/>
          <p:nvPr/>
        </p:nvCxnSpPr>
        <p:spPr>
          <a:xfrm flipH="1">
            <a:off x="6685001" y="2197919"/>
            <a:ext cx="79586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7485593" y="1846038"/>
            <a:ext cx="2726979" cy="502766"/>
          </a:xfrm>
          <a:prstGeom prst="rect">
            <a:avLst/>
          </a:prstGeom>
          <a:noFill/>
        </p:spPr>
        <p:txBody>
          <a:bodyPr wrap="square" rtlCol="0">
            <a:spAutoFit/>
          </a:bodyPr>
          <a:lstStyle/>
          <a:p>
            <a:r>
              <a:rPr lang="en-GB" sz="2667" dirty="0"/>
              <a:t>Different options</a:t>
            </a:r>
          </a:p>
        </p:txBody>
      </p:sp>
      <p:sp>
        <p:nvSpPr>
          <p:cNvPr id="16" name="Right Brace 15"/>
          <p:cNvSpPr/>
          <p:nvPr/>
        </p:nvSpPr>
        <p:spPr>
          <a:xfrm>
            <a:off x="7517957" y="2497674"/>
            <a:ext cx="449089" cy="3166533"/>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sz="2400"/>
          </a:p>
        </p:txBody>
      </p:sp>
    </p:spTree>
    <p:extLst>
      <p:ext uri="{BB962C8B-B14F-4D97-AF65-F5344CB8AC3E}">
        <p14:creationId xmlns:p14="http://schemas.microsoft.com/office/powerpoint/2010/main" val="7284936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46EA531B-01F6-B343-AF9D-64598C5A5A82}"/>
              </a:ext>
            </a:extLst>
          </p:cNvPr>
          <p:cNvPicPr/>
          <p:nvPr/>
        </p:nvPicPr>
        <p:blipFill rotWithShape="1">
          <a:blip r:embed="rId2"/>
          <a:srcRect b="4271"/>
          <a:stretch/>
        </p:blipFill>
        <p:spPr bwMode="auto">
          <a:xfrm>
            <a:off x="0" y="1154142"/>
            <a:ext cx="11777248" cy="5675489"/>
          </a:xfrm>
          <a:prstGeom prst="rect">
            <a:avLst/>
          </a:prstGeom>
          <a:ln>
            <a:noFill/>
          </a:ln>
          <a:extLst>
            <a:ext uri="{53640926-AAD7-44D8-BBD7-CCE9431645EC}">
              <a14:shadowObscured xmlns:a14="http://schemas.microsoft.com/office/drawing/2010/main"/>
            </a:ext>
          </a:extLst>
        </p:spPr>
      </p:pic>
      <p:sp>
        <p:nvSpPr>
          <p:cNvPr id="2" name="Title 1"/>
          <p:cNvSpPr>
            <a:spLocks noGrp="1"/>
          </p:cNvSpPr>
          <p:nvPr>
            <p:ph type="title"/>
          </p:nvPr>
        </p:nvSpPr>
        <p:spPr>
          <a:xfrm>
            <a:off x="373245" y="213187"/>
            <a:ext cx="10515600" cy="396414"/>
          </a:xfrm>
        </p:spPr>
        <p:txBody>
          <a:bodyPr>
            <a:normAutofit fontScale="90000"/>
          </a:bodyPr>
          <a:lstStyle/>
          <a:p>
            <a:r>
              <a:rPr lang="en-GB" sz="2133" dirty="0"/>
              <a:t>NVIVO 1.3 – Project Pad – Blank Copy Example</a:t>
            </a:r>
          </a:p>
        </p:txBody>
      </p:sp>
      <p:sp>
        <p:nvSpPr>
          <p:cNvPr id="5" name="TextBox 4"/>
          <p:cNvSpPr txBox="1"/>
          <p:nvPr/>
        </p:nvSpPr>
        <p:spPr>
          <a:xfrm>
            <a:off x="5486402" y="692477"/>
            <a:ext cx="2940423" cy="461665"/>
          </a:xfrm>
          <a:prstGeom prst="rect">
            <a:avLst/>
          </a:prstGeom>
          <a:noFill/>
        </p:spPr>
        <p:txBody>
          <a:bodyPr wrap="square" rtlCol="0">
            <a:spAutoFit/>
          </a:bodyPr>
          <a:lstStyle/>
          <a:p>
            <a:r>
              <a:rPr lang="en-GB" sz="2400"/>
              <a:t>1. </a:t>
            </a:r>
            <a:r>
              <a:rPr lang="en-GB" sz="2400" b="1"/>
              <a:t>Tools Ribbon</a:t>
            </a:r>
          </a:p>
        </p:txBody>
      </p:sp>
      <p:cxnSp>
        <p:nvCxnSpPr>
          <p:cNvPr id="7" name="Straight Arrow Connector 6"/>
          <p:cNvCxnSpPr/>
          <p:nvPr/>
        </p:nvCxnSpPr>
        <p:spPr>
          <a:xfrm flipH="1">
            <a:off x="3831773" y="859504"/>
            <a:ext cx="1736948" cy="31226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8" name="TextBox 7"/>
          <p:cNvSpPr txBox="1"/>
          <p:nvPr/>
        </p:nvSpPr>
        <p:spPr>
          <a:xfrm>
            <a:off x="10237268" y="3180649"/>
            <a:ext cx="1303155" cy="1200329"/>
          </a:xfrm>
          <a:prstGeom prst="rect">
            <a:avLst/>
          </a:prstGeom>
          <a:noFill/>
        </p:spPr>
        <p:txBody>
          <a:bodyPr wrap="square" rtlCol="0">
            <a:spAutoFit/>
          </a:bodyPr>
          <a:lstStyle/>
          <a:p>
            <a:r>
              <a:rPr lang="en-GB" sz="2400" dirty="0"/>
              <a:t>2. </a:t>
            </a:r>
            <a:r>
              <a:rPr lang="en-GB" sz="2400" b="1" dirty="0"/>
              <a:t>Search bar</a:t>
            </a:r>
          </a:p>
        </p:txBody>
      </p:sp>
      <p:cxnSp>
        <p:nvCxnSpPr>
          <p:cNvPr id="10" name="Straight Arrow Connector 9"/>
          <p:cNvCxnSpPr/>
          <p:nvPr/>
        </p:nvCxnSpPr>
        <p:spPr>
          <a:xfrm flipH="1" flipV="1">
            <a:off x="8944708" y="1950145"/>
            <a:ext cx="1285227" cy="134692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5809130" y="3514166"/>
            <a:ext cx="2043953" cy="3416320"/>
          </a:xfrm>
          <a:prstGeom prst="rect">
            <a:avLst/>
          </a:prstGeom>
          <a:noFill/>
        </p:spPr>
        <p:txBody>
          <a:bodyPr wrap="square" rtlCol="0">
            <a:spAutoFit/>
          </a:bodyPr>
          <a:lstStyle/>
          <a:p>
            <a:r>
              <a:rPr lang="en-GB" sz="2400"/>
              <a:t>3. </a:t>
            </a:r>
            <a:r>
              <a:rPr lang="en-GB" sz="2400" b="1"/>
              <a:t>List Window</a:t>
            </a:r>
          </a:p>
          <a:p>
            <a:r>
              <a:rPr lang="en-GB" sz="2400"/>
              <a:t>(shows resources available and key properties for each resource)</a:t>
            </a:r>
          </a:p>
        </p:txBody>
      </p:sp>
      <p:cxnSp>
        <p:nvCxnSpPr>
          <p:cNvPr id="13" name="Straight Arrow Connector 12"/>
          <p:cNvCxnSpPr>
            <a:cxnSpLocks/>
          </p:cNvCxnSpPr>
          <p:nvPr/>
        </p:nvCxnSpPr>
        <p:spPr>
          <a:xfrm flipH="1" flipV="1">
            <a:off x="5568720" y="2602929"/>
            <a:ext cx="867939" cy="91123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TextBox 13"/>
          <p:cNvSpPr txBox="1"/>
          <p:nvPr/>
        </p:nvSpPr>
        <p:spPr>
          <a:xfrm>
            <a:off x="2981582" y="3834285"/>
            <a:ext cx="1882588" cy="830997"/>
          </a:xfrm>
          <a:prstGeom prst="rect">
            <a:avLst/>
          </a:prstGeom>
          <a:noFill/>
        </p:spPr>
        <p:txBody>
          <a:bodyPr wrap="square" rtlCol="0">
            <a:spAutoFit/>
          </a:bodyPr>
          <a:lstStyle/>
          <a:p>
            <a:r>
              <a:rPr lang="en-GB" sz="2400" dirty="0"/>
              <a:t>5. </a:t>
            </a:r>
            <a:r>
              <a:rPr lang="en-GB" sz="2400" b="1" dirty="0"/>
              <a:t>Main Menu</a:t>
            </a:r>
          </a:p>
        </p:txBody>
      </p:sp>
      <p:sp>
        <p:nvSpPr>
          <p:cNvPr id="17" name="TextBox 16"/>
          <p:cNvSpPr txBox="1"/>
          <p:nvPr/>
        </p:nvSpPr>
        <p:spPr>
          <a:xfrm>
            <a:off x="3182470" y="2269736"/>
            <a:ext cx="2115976" cy="1477328"/>
          </a:xfrm>
          <a:prstGeom prst="rect">
            <a:avLst/>
          </a:prstGeom>
          <a:noFill/>
        </p:spPr>
        <p:txBody>
          <a:bodyPr wrap="square" rtlCol="0">
            <a:spAutoFit/>
          </a:bodyPr>
          <a:lstStyle/>
          <a:p>
            <a:r>
              <a:rPr lang="en-GB" sz="2400" dirty="0"/>
              <a:t>4. </a:t>
            </a:r>
            <a:r>
              <a:rPr lang="en-GB" sz="2400" b="1" dirty="0"/>
              <a:t>Navigation Window  </a:t>
            </a:r>
            <a:r>
              <a:rPr lang="en-GB" sz="2400" dirty="0"/>
              <a:t>- </a:t>
            </a:r>
            <a:r>
              <a:rPr lang="en-GB" sz="2000" dirty="0"/>
              <a:t>main organising view</a:t>
            </a:r>
            <a:endParaRPr lang="en-GB" sz="2000" b="1" dirty="0"/>
          </a:p>
        </p:txBody>
      </p:sp>
      <p:cxnSp>
        <p:nvCxnSpPr>
          <p:cNvPr id="19" name="Straight Arrow Connector 18"/>
          <p:cNvCxnSpPr>
            <a:cxnSpLocks/>
          </p:cNvCxnSpPr>
          <p:nvPr/>
        </p:nvCxnSpPr>
        <p:spPr>
          <a:xfrm flipH="1" flipV="1">
            <a:off x="2092659" y="1822952"/>
            <a:ext cx="1154635" cy="44678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ight Brace 17">
            <a:extLst>
              <a:ext uri="{FF2B5EF4-FFF2-40B4-BE49-F238E27FC236}">
                <a16:creationId xmlns:a16="http://schemas.microsoft.com/office/drawing/2014/main" id="{CC256A37-8F47-8443-AD66-4D06A1A79E11}"/>
              </a:ext>
            </a:extLst>
          </p:cNvPr>
          <p:cNvSpPr/>
          <p:nvPr/>
        </p:nvSpPr>
        <p:spPr>
          <a:xfrm>
            <a:off x="2599654" y="2214390"/>
            <a:ext cx="449089" cy="3433375"/>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sz="2400" dirty="0"/>
          </a:p>
        </p:txBody>
      </p:sp>
    </p:spTree>
    <p:extLst>
      <p:ext uri="{BB962C8B-B14F-4D97-AF65-F5344CB8AC3E}">
        <p14:creationId xmlns:p14="http://schemas.microsoft.com/office/powerpoint/2010/main" val="758460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4" grpId="0"/>
      <p:bldP spid="1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928" y="629266"/>
            <a:ext cx="3505496" cy="558119"/>
          </a:xfrm>
        </p:spPr>
        <p:txBody>
          <a:bodyPr>
            <a:normAutofit fontScale="90000"/>
          </a:bodyPr>
          <a:lstStyle/>
          <a:p>
            <a:r>
              <a:rPr lang="en-GB" dirty="0"/>
              <a:t>SAMPLE PROJECT</a:t>
            </a:r>
          </a:p>
        </p:txBody>
      </p:sp>
      <p:sp>
        <p:nvSpPr>
          <p:cNvPr id="3" name="Content Placeholder 2"/>
          <p:cNvSpPr>
            <a:spLocks noGrp="1"/>
          </p:cNvSpPr>
          <p:nvPr>
            <p:ph idx="1"/>
          </p:nvPr>
        </p:nvSpPr>
        <p:spPr>
          <a:xfrm>
            <a:off x="374611" y="1586586"/>
            <a:ext cx="3505493" cy="3785419"/>
          </a:xfrm>
        </p:spPr>
        <p:txBody>
          <a:bodyPr>
            <a:normAutofit/>
          </a:bodyPr>
          <a:lstStyle/>
          <a:p>
            <a:pPr>
              <a:lnSpc>
                <a:spcPct val="140000"/>
              </a:lnSpc>
              <a:spcBef>
                <a:spcPts val="533"/>
              </a:spcBef>
            </a:pPr>
            <a:r>
              <a:rPr lang="en-GB" sz="1600" dirty="0"/>
              <a:t>The ‘Environmental Change Down East</a:t>
            </a:r>
            <a:r>
              <a:rPr lang="en-GB" sz="1600" i="1" dirty="0"/>
              <a:t>’ </a:t>
            </a:r>
            <a:r>
              <a:rPr lang="en-GB" sz="1600" dirty="0"/>
              <a:t>project (2008-2009)</a:t>
            </a:r>
          </a:p>
          <a:p>
            <a:pPr>
              <a:lnSpc>
                <a:spcPct val="140000"/>
              </a:lnSpc>
              <a:spcBef>
                <a:spcPts val="533"/>
              </a:spcBef>
            </a:pPr>
            <a:r>
              <a:rPr lang="en-GB" sz="1600" dirty="0"/>
              <a:t>Data from a variety of sources and stakeholders</a:t>
            </a:r>
          </a:p>
          <a:p>
            <a:pPr>
              <a:lnSpc>
                <a:spcPct val="140000"/>
              </a:lnSpc>
              <a:spcBef>
                <a:spcPts val="533"/>
              </a:spcBef>
            </a:pPr>
            <a:r>
              <a:rPr lang="en-GB" sz="1600" dirty="0"/>
              <a:t>Long-term strategies for sustainable land use and development</a:t>
            </a:r>
          </a:p>
          <a:p>
            <a:pPr>
              <a:lnSpc>
                <a:spcPct val="140000"/>
              </a:lnSpc>
              <a:spcBef>
                <a:spcPts val="533"/>
              </a:spcBef>
            </a:pPr>
            <a:r>
              <a:rPr lang="en-GB" sz="1600" dirty="0"/>
              <a:t>Various sources of data, typical for a research project</a:t>
            </a:r>
          </a:p>
          <a:p>
            <a:pPr>
              <a:lnSpc>
                <a:spcPct val="140000"/>
              </a:lnSpc>
              <a:spcBef>
                <a:spcPts val="533"/>
              </a:spcBef>
            </a:pPr>
            <a:endParaRPr lang="en-GB" sz="1600" dirty="0"/>
          </a:p>
        </p:txBody>
      </p:sp>
      <p:pic>
        <p:nvPicPr>
          <p:cNvPr id="6" name="Picture 5">
            <a:extLst>
              <a:ext uri="{FF2B5EF4-FFF2-40B4-BE49-F238E27FC236}">
                <a16:creationId xmlns:a16="http://schemas.microsoft.com/office/drawing/2014/main" id="{AFC3C5E1-1D78-E243-B409-E1E2C223A01E}"/>
              </a:ext>
            </a:extLst>
          </p:cNvPr>
          <p:cNvPicPr/>
          <p:nvPr/>
        </p:nvPicPr>
        <p:blipFill rotWithShape="1">
          <a:blip r:embed="rId3"/>
          <a:srcRect l="14520" b="14585"/>
          <a:stretch/>
        </p:blipFill>
        <p:spPr>
          <a:xfrm>
            <a:off x="4154424" y="71121"/>
            <a:ext cx="7960907" cy="5558854"/>
          </a:xfrm>
          <a:prstGeom prst="rect">
            <a:avLst/>
          </a:prstGeom>
          <a:effectLst/>
        </p:spPr>
      </p:pic>
      <p:sp>
        <p:nvSpPr>
          <p:cNvPr id="9" name="Content Placeholder 4"/>
          <p:cNvSpPr txBox="1">
            <a:spLocks/>
          </p:cNvSpPr>
          <p:nvPr/>
        </p:nvSpPr>
        <p:spPr>
          <a:xfrm>
            <a:off x="576927" y="1485995"/>
            <a:ext cx="10515600" cy="4351339"/>
          </a:xfrm>
          <a:prstGeom prst="rect">
            <a:avLst/>
          </a:prstGeom>
        </p:spPr>
        <p:txBody>
          <a:bodyPr vert="horz" lIns="121920" tIns="60960" rIns="121920" bIns="60960" rtlCol="0">
            <a:normAutofit/>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sz="2133"/>
          </a:p>
          <a:p>
            <a:pPr marL="457189" indent="-457189">
              <a:buFont typeface="Wingdings" panose="05000000000000000000" pitchFamily="2" charset="2"/>
              <a:buAutoNum type="arabicPeriod"/>
            </a:pPr>
            <a:endParaRPr lang="en-GB" sz="2133"/>
          </a:p>
        </p:txBody>
      </p:sp>
    </p:spTree>
    <p:extLst>
      <p:ext uri="{BB962C8B-B14F-4D97-AF65-F5344CB8AC3E}">
        <p14:creationId xmlns:p14="http://schemas.microsoft.com/office/powerpoint/2010/main" val="4232480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5453"/>
            <a:ext cx="10515600" cy="616548"/>
          </a:xfrm>
        </p:spPr>
        <p:txBody>
          <a:bodyPr>
            <a:normAutofit/>
          </a:bodyPr>
          <a:lstStyle/>
          <a:p>
            <a:r>
              <a:rPr lang="en-GB" sz="2400" dirty="0"/>
              <a:t>NVIVO 1.3 Project Sample </a:t>
            </a:r>
          </a:p>
        </p:txBody>
      </p:sp>
      <p:sp>
        <p:nvSpPr>
          <p:cNvPr id="5" name="Oval 4"/>
          <p:cNvSpPr/>
          <p:nvPr/>
        </p:nvSpPr>
        <p:spPr>
          <a:xfrm>
            <a:off x="807776" y="3980481"/>
            <a:ext cx="1228457" cy="469900"/>
          </a:xfrm>
          <a:prstGeom prst="ellipse">
            <a:avLst/>
          </a:prstGeom>
          <a:noFill/>
          <a:ln w="28575"/>
        </p:spPr>
        <p:style>
          <a:lnRef idx="2">
            <a:schemeClr val="dk1"/>
          </a:lnRef>
          <a:fillRef idx="1">
            <a:schemeClr val="lt1"/>
          </a:fillRef>
          <a:effectRef idx="0">
            <a:schemeClr val="dk1"/>
          </a:effectRef>
          <a:fontRef idx="minor">
            <a:schemeClr val="dk1"/>
          </a:fontRef>
        </p:style>
        <p:txBody>
          <a:bodyPr rtlCol="0" anchor="ctr"/>
          <a:lstStyle/>
          <a:p>
            <a:pPr algn="ctr"/>
            <a:endParaRPr lang="en-GB" sz="2400"/>
          </a:p>
        </p:txBody>
      </p:sp>
      <p:pic>
        <p:nvPicPr>
          <p:cNvPr id="6" name="Picture 5">
            <a:extLst>
              <a:ext uri="{FF2B5EF4-FFF2-40B4-BE49-F238E27FC236}">
                <a16:creationId xmlns:a16="http://schemas.microsoft.com/office/drawing/2014/main" id="{5E5BFD87-C7A1-A149-AACF-8320391CDBA1}"/>
              </a:ext>
            </a:extLst>
          </p:cNvPr>
          <p:cNvPicPr/>
          <p:nvPr/>
        </p:nvPicPr>
        <p:blipFill rotWithShape="1">
          <a:blip r:embed="rId2"/>
          <a:srcRect b="44533"/>
          <a:stretch/>
        </p:blipFill>
        <p:spPr>
          <a:xfrm>
            <a:off x="291442" y="646318"/>
            <a:ext cx="11283983" cy="4964428"/>
          </a:xfrm>
          <a:prstGeom prst="rect">
            <a:avLst/>
          </a:prstGeom>
        </p:spPr>
      </p:pic>
    </p:spTree>
    <p:extLst>
      <p:ext uri="{BB962C8B-B14F-4D97-AF65-F5344CB8AC3E}">
        <p14:creationId xmlns:p14="http://schemas.microsoft.com/office/powerpoint/2010/main" val="3371217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File structure</a:t>
            </a:r>
          </a:p>
        </p:txBody>
      </p:sp>
      <p:sp>
        <p:nvSpPr>
          <p:cNvPr id="3" name="Content Placeholder 2"/>
          <p:cNvSpPr>
            <a:spLocks noGrp="1"/>
          </p:cNvSpPr>
          <p:nvPr>
            <p:ph idx="1"/>
          </p:nvPr>
        </p:nvSpPr>
        <p:spPr>
          <a:xfrm>
            <a:off x="475327" y="1159028"/>
            <a:ext cx="10515600" cy="4986523"/>
          </a:xfrm>
        </p:spPr>
        <p:txBody>
          <a:bodyPr>
            <a:normAutofit/>
          </a:bodyPr>
          <a:lstStyle/>
          <a:p>
            <a:r>
              <a:rPr lang="en-GB" sz="2933" dirty="0"/>
              <a:t>Structure is important</a:t>
            </a:r>
          </a:p>
          <a:p>
            <a:r>
              <a:rPr lang="en-GB" sz="2933" dirty="0"/>
              <a:t>Think about what sources you (will) have</a:t>
            </a:r>
          </a:p>
          <a:p>
            <a:r>
              <a:rPr lang="en-GB" sz="2933" dirty="0"/>
              <a:t>A typical layout in Internals is:</a:t>
            </a:r>
          </a:p>
          <a:p>
            <a:pPr lvl="1">
              <a:buFont typeface="Wingdings" panose="05000000000000000000" pitchFamily="2" charset="2"/>
              <a:buChar char="q"/>
            </a:pPr>
            <a:r>
              <a:rPr lang="en-GB" sz="2933" dirty="0"/>
              <a:t> Project Admin (*)</a:t>
            </a:r>
          </a:p>
          <a:p>
            <a:pPr lvl="1">
              <a:buFont typeface="Wingdings" panose="05000000000000000000" pitchFamily="2" charset="2"/>
              <a:buChar char="q"/>
            </a:pPr>
            <a:r>
              <a:rPr lang="en-GB" sz="2933" dirty="0"/>
              <a:t> Interviews (*)</a:t>
            </a:r>
          </a:p>
          <a:p>
            <a:pPr lvl="1">
              <a:buFont typeface="Wingdings" panose="05000000000000000000" pitchFamily="2" charset="2"/>
              <a:buChar char="q"/>
            </a:pPr>
            <a:r>
              <a:rPr lang="en-GB" sz="2933" dirty="0"/>
              <a:t> Literature Review</a:t>
            </a:r>
          </a:p>
          <a:p>
            <a:pPr lvl="1">
              <a:buFont typeface="Wingdings" panose="05000000000000000000" pitchFamily="2" charset="2"/>
              <a:buChar char="q"/>
            </a:pPr>
            <a:r>
              <a:rPr lang="en-GB" sz="2933" dirty="0"/>
              <a:t> Focus Group (*)</a:t>
            </a:r>
          </a:p>
          <a:p>
            <a:pPr lvl="1">
              <a:buFont typeface="Wingdings" panose="05000000000000000000" pitchFamily="2" charset="2"/>
              <a:buChar char="q"/>
            </a:pPr>
            <a:r>
              <a:rPr lang="en-GB" sz="2933" dirty="0"/>
              <a:t> Survey (*)</a:t>
            </a:r>
          </a:p>
          <a:p>
            <a:pPr lvl="1">
              <a:buFont typeface="Wingdings" panose="05000000000000000000" pitchFamily="2" charset="2"/>
              <a:buChar char="q"/>
            </a:pPr>
            <a:endParaRPr lang="en-GB" sz="2933" dirty="0"/>
          </a:p>
        </p:txBody>
      </p:sp>
      <p:sp>
        <p:nvSpPr>
          <p:cNvPr id="5" name="TextBox 4"/>
          <p:cNvSpPr txBox="1"/>
          <p:nvPr/>
        </p:nvSpPr>
        <p:spPr>
          <a:xfrm>
            <a:off x="7835154" y="6170632"/>
            <a:ext cx="3675529" cy="872098"/>
          </a:xfrm>
          <a:prstGeom prst="rect">
            <a:avLst/>
          </a:prstGeom>
          <a:noFill/>
        </p:spPr>
        <p:txBody>
          <a:bodyPr wrap="square" rtlCol="0">
            <a:spAutoFit/>
          </a:bodyPr>
          <a:lstStyle/>
          <a:p>
            <a:r>
              <a:rPr lang="en-GB" sz="2667"/>
              <a:t>(*) = it depends</a:t>
            </a:r>
          </a:p>
          <a:p>
            <a:endParaRPr lang="en-GB" sz="2400"/>
          </a:p>
        </p:txBody>
      </p:sp>
    </p:spTree>
    <p:extLst>
      <p:ext uri="{BB962C8B-B14F-4D97-AF65-F5344CB8AC3E}">
        <p14:creationId xmlns:p14="http://schemas.microsoft.com/office/powerpoint/2010/main" val="3401063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4201" y="2522604"/>
            <a:ext cx="4584511" cy="1244179"/>
          </a:xfrm>
        </p:spPr>
        <p:txBody>
          <a:bodyPr>
            <a:normAutofit fontScale="90000"/>
          </a:bodyPr>
          <a:lstStyle/>
          <a:p>
            <a:r>
              <a:rPr lang="en-GB"/>
              <a:t>Example file structures</a:t>
            </a:r>
          </a:p>
        </p:txBody>
      </p:sp>
      <p:pic>
        <p:nvPicPr>
          <p:cNvPr id="6" name="Picture 5"/>
          <p:cNvPicPr>
            <a:picLocks noChangeAspect="1"/>
          </p:cNvPicPr>
          <p:nvPr/>
        </p:nvPicPr>
        <p:blipFill rotWithShape="1">
          <a:blip r:embed="rId2"/>
          <a:srcRect l="513" t="33594" r="81723" b="7032"/>
          <a:stretch/>
        </p:blipFill>
        <p:spPr>
          <a:xfrm>
            <a:off x="504006" y="145453"/>
            <a:ext cx="2966615" cy="5574628"/>
          </a:xfrm>
          <a:prstGeom prst="rect">
            <a:avLst/>
          </a:prstGeom>
        </p:spPr>
      </p:pic>
      <p:pic>
        <p:nvPicPr>
          <p:cNvPr id="3" name="Picture 2"/>
          <p:cNvPicPr>
            <a:picLocks noChangeAspect="1"/>
          </p:cNvPicPr>
          <p:nvPr/>
        </p:nvPicPr>
        <p:blipFill rotWithShape="1">
          <a:blip r:embed="rId3"/>
          <a:srcRect t="23805" r="89403" b="31087"/>
          <a:stretch/>
        </p:blipFill>
        <p:spPr>
          <a:xfrm>
            <a:off x="4098303" y="347834"/>
            <a:ext cx="2213999" cy="5301126"/>
          </a:xfrm>
          <a:prstGeom prst="rect">
            <a:avLst/>
          </a:prstGeom>
        </p:spPr>
      </p:pic>
    </p:spTree>
    <p:extLst>
      <p:ext uri="{BB962C8B-B14F-4D97-AF65-F5344CB8AC3E}">
        <p14:creationId xmlns:p14="http://schemas.microsoft.com/office/powerpoint/2010/main" val="4066112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1053EF68-086E-D742-B91C-29954A871BBC}"/>
              </a:ext>
            </a:extLst>
          </p:cNvPr>
          <p:cNvPicPr/>
          <p:nvPr/>
        </p:nvPicPr>
        <p:blipFill rotWithShape="1">
          <a:blip r:embed="rId2"/>
          <a:srcRect l="384" r="-384" b="74548"/>
          <a:stretch/>
        </p:blipFill>
        <p:spPr>
          <a:xfrm>
            <a:off x="2438400" y="1082175"/>
            <a:ext cx="9753600" cy="2272509"/>
          </a:xfrm>
          <a:prstGeom prst="rect">
            <a:avLst/>
          </a:prstGeom>
        </p:spPr>
      </p:pic>
      <p:sp>
        <p:nvSpPr>
          <p:cNvPr id="2" name="Title 1"/>
          <p:cNvSpPr>
            <a:spLocks noGrp="1"/>
          </p:cNvSpPr>
          <p:nvPr>
            <p:ph type="title"/>
          </p:nvPr>
        </p:nvSpPr>
        <p:spPr>
          <a:xfrm>
            <a:off x="609600" y="274639"/>
            <a:ext cx="10972800" cy="489890"/>
          </a:xfrm>
        </p:spPr>
        <p:txBody>
          <a:bodyPr>
            <a:normAutofit fontScale="90000"/>
          </a:bodyPr>
          <a:lstStyle/>
          <a:p>
            <a:r>
              <a:rPr lang="en-GB" dirty="0"/>
              <a:t>Adding New Sub-Folders</a:t>
            </a:r>
          </a:p>
        </p:txBody>
      </p:sp>
      <p:sp>
        <p:nvSpPr>
          <p:cNvPr id="5" name="TextBox 4"/>
          <p:cNvSpPr txBox="1"/>
          <p:nvPr/>
        </p:nvSpPr>
        <p:spPr>
          <a:xfrm>
            <a:off x="197224" y="1581380"/>
            <a:ext cx="2421467" cy="1569660"/>
          </a:xfrm>
          <a:prstGeom prst="rect">
            <a:avLst/>
          </a:prstGeom>
          <a:noFill/>
        </p:spPr>
        <p:txBody>
          <a:bodyPr wrap="square" rtlCol="0">
            <a:spAutoFit/>
          </a:bodyPr>
          <a:lstStyle/>
          <a:p>
            <a:r>
              <a:rPr lang="en-GB" sz="2400" b="1"/>
              <a:t>1</a:t>
            </a:r>
            <a:r>
              <a:rPr lang="en-GB" sz="2400" b="1" baseline="30000"/>
              <a:t>st</a:t>
            </a:r>
            <a:r>
              <a:rPr lang="en-GB" sz="2400" b="1"/>
              <a:t> Option: </a:t>
            </a:r>
            <a:r>
              <a:rPr lang="en-GB" sz="2400"/>
              <a:t>Create on the main ribbon &gt; Folder</a:t>
            </a:r>
          </a:p>
        </p:txBody>
      </p:sp>
      <p:sp>
        <p:nvSpPr>
          <p:cNvPr id="7" name="TextBox 6"/>
          <p:cNvSpPr txBox="1"/>
          <p:nvPr/>
        </p:nvSpPr>
        <p:spPr>
          <a:xfrm>
            <a:off x="6096000" y="4136238"/>
            <a:ext cx="3872753" cy="1569660"/>
          </a:xfrm>
          <a:prstGeom prst="rect">
            <a:avLst/>
          </a:prstGeom>
          <a:noFill/>
        </p:spPr>
        <p:txBody>
          <a:bodyPr wrap="square" rtlCol="0">
            <a:spAutoFit/>
          </a:bodyPr>
          <a:lstStyle/>
          <a:p>
            <a:r>
              <a:rPr lang="en-GB" sz="2400" b="1" dirty="0"/>
              <a:t>2</a:t>
            </a:r>
            <a:r>
              <a:rPr lang="en-GB" sz="2400" b="1" baseline="30000" dirty="0"/>
              <a:t>nd</a:t>
            </a:r>
            <a:r>
              <a:rPr lang="en-GB" sz="2400" b="1" dirty="0"/>
              <a:t> Option</a:t>
            </a:r>
            <a:r>
              <a:rPr lang="en-GB" sz="2400" dirty="0"/>
              <a:t>: Left mouse click on the chosen location for the sub-folder and choose New Folder</a:t>
            </a:r>
            <a:endParaRPr lang="en-GB" sz="2400" b="1" dirty="0"/>
          </a:p>
        </p:txBody>
      </p:sp>
      <p:sp>
        <p:nvSpPr>
          <p:cNvPr id="8" name="Oval 7"/>
          <p:cNvSpPr/>
          <p:nvPr/>
        </p:nvSpPr>
        <p:spPr>
          <a:xfrm>
            <a:off x="5502287" y="968173"/>
            <a:ext cx="844351" cy="432679"/>
          </a:xfrm>
          <a:prstGeom prst="ellipse">
            <a:avLst/>
          </a:prstGeom>
          <a:no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sz="2400"/>
          </a:p>
        </p:txBody>
      </p:sp>
      <p:sp>
        <p:nvSpPr>
          <p:cNvPr id="9" name="Oval 8"/>
          <p:cNvSpPr/>
          <p:nvPr/>
        </p:nvSpPr>
        <p:spPr>
          <a:xfrm>
            <a:off x="8561729" y="1342898"/>
            <a:ext cx="844351" cy="730287"/>
          </a:xfrm>
          <a:prstGeom prst="ellipse">
            <a:avLst/>
          </a:prstGeom>
          <a:noFill/>
          <a:ln w="38100">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sz="2400"/>
          </a:p>
        </p:txBody>
      </p:sp>
      <p:sp>
        <p:nvSpPr>
          <p:cNvPr id="10" name="Oval 9"/>
          <p:cNvSpPr/>
          <p:nvPr/>
        </p:nvSpPr>
        <p:spPr>
          <a:xfrm>
            <a:off x="1215856" y="4563033"/>
            <a:ext cx="3267849" cy="233084"/>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2400"/>
          </a:p>
        </p:txBody>
      </p:sp>
      <p:cxnSp>
        <p:nvCxnSpPr>
          <p:cNvPr id="18" name="Straight Arrow Connector 17"/>
          <p:cNvCxnSpPr>
            <a:cxnSpLocks/>
          </p:cNvCxnSpPr>
          <p:nvPr/>
        </p:nvCxnSpPr>
        <p:spPr>
          <a:xfrm flipV="1">
            <a:off x="2157048" y="1291308"/>
            <a:ext cx="3267849" cy="132587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pic>
        <p:nvPicPr>
          <p:cNvPr id="12" name="Picture 11">
            <a:extLst>
              <a:ext uri="{FF2B5EF4-FFF2-40B4-BE49-F238E27FC236}">
                <a16:creationId xmlns:a16="http://schemas.microsoft.com/office/drawing/2014/main" id="{79B8BA3D-DE2C-B04B-858D-9D3534F19A4D}"/>
              </a:ext>
            </a:extLst>
          </p:cNvPr>
          <p:cNvPicPr/>
          <p:nvPr/>
        </p:nvPicPr>
        <p:blipFill rotWithShape="1">
          <a:blip r:embed="rId3"/>
          <a:srcRect r="52931" b="31595"/>
          <a:stretch/>
        </p:blipFill>
        <p:spPr>
          <a:xfrm>
            <a:off x="81279" y="3413358"/>
            <a:ext cx="3573079" cy="3170004"/>
          </a:xfrm>
          <a:prstGeom prst="rect">
            <a:avLst/>
          </a:prstGeom>
        </p:spPr>
      </p:pic>
      <p:cxnSp>
        <p:nvCxnSpPr>
          <p:cNvPr id="16" name="Straight Arrow Connector 15"/>
          <p:cNvCxnSpPr/>
          <p:nvPr/>
        </p:nvCxnSpPr>
        <p:spPr>
          <a:xfrm flipH="1" flipV="1">
            <a:off x="1757641" y="5027653"/>
            <a:ext cx="4309035" cy="429496"/>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7108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animBg="1"/>
      <p:bldP spid="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927" y="1926261"/>
            <a:ext cx="10515600" cy="4351339"/>
          </a:xfrm>
        </p:spPr>
        <p:txBody>
          <a:bodyPr>
            <a:normAutofit/>
          </a:bodyPr>
          <a:lstStyle/>
          <a:p>
            <a:pPr marL="0" indent="0">
              <a:buNone/>
            </a:pPr>
            <a:r>
              <a:rPr lang="en-GB" sz="2933" b="1"/>
              <a:t>Two different options:</a:t>
            </a:r>
          </a:p>
          <a:p>
            <a:pPr marL="457189" indent="-457189">
              <a:spcBef>
                <a:spcPts val="2400"/>
              </a:spcBef>
              <a:buAutoNum type="arabicParenR"/>
            </a:pPr>
            <a:r>
              <a:rPr lang="en-GB" sz="2933"/>
              <a:t>Create new files</a:t>
            </a:r>
          </a:p>
          <a:p>
            <a:pPr marL="457189" indent="-457189">
              <a:spcBef>
                <a:spcPts val="2400"/>
              </a:spcBef>
              <a:buAutoNum type="arabicParenR"/>
            </a:pPr>
            <a:r>
              <a:rPr lang="en-GB" sz="2933"/>
              <a:t>Import existing files stored elsewhere (e.g. USB, HD, Web, etc.)</a:t>
            </a:r>
          </a:p>
        </p:txBody>
      </p:sp>
      <p:sp>
        <p:nvSpPr>
          <p:cNvPr id="4" name="Title 1"/>
          <p:cNvSpPr>
            <a:spLocks noGrp="1"/>
          </p:cNvSpPr>
          <p:nvPr>
            <p:ph type="title"/>
          </p:nvPr>
        </p:nvSpPr>
        <p:spPr/>
        <p:txBody>
          <a:bodyPr/>
          <a:lstStyle/>
          <a:p>
            <a:r>
              <a:rPr lang="en-GB"/>
              <a:t>Getting Data into NVIVO</a:t>
            </a:r>
          </a:p>
        </p:txBody>
      </p:sp>
    </p:spTree>
    <p:extLst>
      <p:ext uri="{BB962C8B-B14F-4D97-AF65-F5344CB8AC3E}">
        <p14:creationId xmlns:p14="http://schemas.microsoft.com/office/powerpoint/2010/main" val="2713236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012" y="999628"/>
            <a:ext cx="10515600" cy="613739"/>
          </a:xfrm>
        </p:spPr>
        <p:txBody>
          <a:bodyPr/>
          <a:lstStyle/>
          <a:p>
            <a:r>
              <a:rPr lang="en-GB" b="1"/>
              <a:t>1) Creating new files: AN OVERVIEW</a:t>
            </a:r>
          </a:p>
        </p:txBody>
      </p:sp>
      <p:sp>
        <p:nvSpPr>
          <p:cNvPr id="4" name="Title 1"/>
          <p:cNvSpPr>
            <a:spLocks noGrp="1"/>
          </p:cNvSpPr>
          <p:nvPr>
            <p:ph type="title"/>
          </p:nvPr>
        </p:nvSpPr>
        <p:spPr>
          <a:xfrm>
            <a:off x="559512" y="450253"/>
            <a:ext cx="10515600" cy="413347"/>
          </a:xfrm>
        </p:spPr>
        <p:txBody>
          <a:bodyPr>
            <a:normAutofit fontScale="90000"/>
          </a:bodyPr>
          <a:lstStyle/>
          <a:p>
            <a:r>
              <a:rPr lang="en-GB" dirty="0"/>
              <a:t>Getting Data into NVIVO</a:t>
            </a:r>
          </a:p>
        </p:txBody>
      </p:sp>
      <p:sp>
        <p:nvSpPr>
          <p:cNvPr id="6" name="TextBox 5"/>
          <p:cNvSpPr txBox="1"/>
          <p:nvPr/>
        </p:nvSpPr>
        <p:spPr>
          <a:xfrm>
            <a:off x="83531" y="1876593"/>
            <a:ext cx="5300133" cy="913199"/>
          </a:xfrm>
          <a:prstGeom prst="rect">
            <a:avLst/>
          </a:prstGeom>
          <a:noFill/>
        </p:spPr>
        <p:txBody>
          <a:bodyPr wrap="square" rtlCol="0">
            <a:spAutoFit/>
          </a:bodyPr>
          <a:lstStyle/>
          <a:p>
            <a:r>
              <a:rPr lang="en-GB" sz="2667" b="1"/>
              <a:t>CREATE: generate </a:t>
            </a:r>
            <a:r>
              <a:rPr lang="en-GB" sz="2667"/>
              <a:t>memo</a:t>
            </a:r>
            <a:endParaRPr lang="en-GB" sz="2667" b="1"/>
          </a:p>
          <a:p>
            <a:endParaRPr lang="en-GB" sz="2667"/>
          </a:p>
        </p:txBody>
      </p:sp>
      <p:sp>
        <p:nvSpPr>
          <p:cNvPr id="5" name="Rectangle 4"/>
          <p:cNvSpPr/>
          <p:nvPr/>
        </p:nvSpPr>
        <p:spPr>
          <a:xfrm>
            <a:off x="9462644" y="1105112"/>
            <a:ext cx="2436886" cy="502766"/>
          </a:xfrm>
          <a:prstGeom prst="rect">
            <a:avLst/>
          </a:prstGeom>
        </p:spPr>
        <p:txBody>
          <a:bodyPr wrap="none">
            <a:spAutoFit/>
          </a:bodyPr>
          <a:lstStyle/>
          <a:p>
            <a:r>
              <a:rPr lang="en-GB" sz="2667" dirty="0"/>
              <a:t>new document</a:t>
            </a:r>
          </a:p>
        </p:txBody>
      </p:sp>
      <p:pic>
        <p:nvPicPr>
          <p:cNvPr id="12" name="Picture 11" descr="Graphical user interface, application, Word&#10;&#10;Description automatically generated">
            <a:extLst>
              <a:ext uri="{FF2B5EF4-FFF2-40B4-BE49-F238E27FC236}">
                <a16:creationId xmlns:a16="http://schemas.microsoft.com/office/drawing/2014/main" id="{6C7213A0-2CCE-3B4A-8DBB-109B20BE62D8}"/>
              </a:ext>
            </a:extLst>
          </p:cNvPr>
          <p:cNvPicPr/>
          <p:nvPr/>
        </p:nvPicPr>
        <p:blipFill rotWithShape="1">
          <a:blip r:embed="rId2"/>
          <a:srcRect l="337" r="1561" b="79873"/>
          <a:stretch/>
        </p:blipFill>
        <p:spPr bwMode="auto">
          <a:xfrm>
            <a:off x="559513" y="2845667"/>
            <a:ext cx="11362857" cy="1586268"/>
          </a:xfrm>
          <a:prstGeom prst="rect">
            <a:avLst/>
          </a:prstGeom>
          <a:ln>
            <a:noFill/>
          </a:ln>
          <a:extLst>
            <a:ext uri="{53640926-AAD7-44D8-BBD7-CCE9431645EC}">
              <a14:shadowObscured xmlns:a14="http://schemas.microsoft.com/office/drawing/2010/main"/>
            </a:ext>
          </a:extLst>
        </p:spPr>
      </p:pic>
      <p:cxnSp>
        <p:nvCxnSpPr>
          <p:cNvPr id="9" name="Straight Arrow Connector 8"/>
          <p:cNvCxnSpPr>
            <a:cxnSpLocks/>
          </p:cNvCxnSpPr>
          <p:nvPr/>
        </p:nvCxnSpPr>
        <p:spPr>
          <a:xfrm flipH="1">
            <a:off x="5330479" y="1547401"/>
            <a:ext cx="5300135" cy="1586268"/>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p:cNvCxnSpPr>
            <a:cxnSpLocks/>
          </p:cNvCxnSpPr>
          <p:nvPr/>
        </p:nvCxnSpPr>
        <p:spPr>
          <a:xfrm flipH="1">
            <a:off x="3282463" y="2255221"/>
            <a:ext cx="318867" cy="903673"/>
          </a:xfrm>
          <a:prstGeom prst="straightConnector1">
            <a:avLst/>
          </a:prstGeom>
          <a:ln w="31750">
            <a:tailEnd type="triangle"/>
          </a:ln>
        </p:spPr>
        <p:style>
          <a:lnRef idx="1">
            <a:schemeClr val="dk1"/>
          </a:lnRef>
          <a:fillRef idx="0">
            <a:schemeClr val="dk1"/>
          </a:fillRef>
          <a:effectRef idx="0">
            <a:schemeClr val="dk1"/>
          </a:effectRef>
          <a:fontRef idx="minor">
            <a:schemeClr val="tx1"/>
          </a:fontRef>
        </p:style>
      </p:cxnSp>
      <p:sp>
        <p:nvSpPr>
          <p:cNvPr id="17" name="Oval 16">
            <a:extLst>
              <a:ext uri="{FF2B5EF4-FFF2-40B4-BE49-F238E27FC236}">
                <a16:creationId xmlns:a16="http://schemas.microsoft.com/office/drawing/2014/main" id="{1CDC60F8-A7B3-FA4D-8AAC-54EDD2C5EEA1}"/>
              </a:ext>
            </a:extLst>
          </p:cNvPr>
          <p:cNvSpPr/>
          <p:nvPr/>
        </p:nvSpPr>
        <p:spPr>
          <a:xfrm>
            <a:off x="4301845" y="2731726"/>
            <a:ext cx="844351" cy="432679"/>
          </a:xfrm>
          <a:prstGeom prst="ellipse">
            <a:avLst/>
          </a:prstGeom>
          <a:no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sz="2400"/>
          </a:p>
        </p:txBody>
      </p:sp>
    </p:spTree>
    <p:extLst>
      <p:ext uri="{BB962C8B-B14F-4D97-AF65-F5344CB8AC3E}">
        <p14:creationId xmlns:p14="http://schemas.microsoft.com/office/powerpoint/2010/main" val="371784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5" grpId="0"/>
      <p:bldP spid="1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Graphical user interface, application&#10;&#10;Description automatically generated">
            <a:extLst>
              <a:ext uri="{FF2B5EF4-FFF2-40B4-BE49-F238E27FC236}">
                <a16:creationId xmlns:a16="http://schemas.microsoft.com/office/drawing/2014/main" id="{B27426F0-B7DF-C04F-AE43-81272B2161EB}"/>
              </a:ext>
            </a:extLst>
          </p:cNvPr>
          <p:cNvPicPr/>
          <p:nvPr/>
        </p:nvPicPr>
        <p:blipFill rotWithShape="1">
          <a:blip r:embed="rId2"/>
          <a:srcRect l="15616" r="15648" b="33288"/>
          <a:stretch/>
        </p:blipFill>
        <p:spPr bwMode="auto">
          <a:xfrm>
            <a:off x="3051531" y="1451094"/>
            <a:ext cx="8195589" cy="4197866"/>
          </a:xfrm>
          <a:prstGeom prst="rect">
            <a:avLst/>
          </a:prstGeom>
          <a:ln>
            <a:noFill/>
          </a:ln>
          <a:extLst>
            <a:ext uri="{53640926-AAD7-44D8-BBD7-CCE9431645EC}">
              <a14:shadowObscured xmlns:a14="http://schemas.microsoft.com/office/drawing/2010/main"/>
            </a:ext>
          </a:extLst>
        </p:spPr>
      </p:pic>
      <p:sp>
        <p:nvSpPr>
          <p:cNvPr id="4" name="Content Placeholder 2"/>
          <p:cNvSpPr txBox="1">
            <a:spLocks/>
          </p:cNvSpPr>
          <p:nvPr/>
        </p:nvSpPr>
        <p:spPr>
          <a:xfrm>
            <a:off x="17833" y="837355"/>
            <a:ext cx="10515600" cy="613739"/>
          </a:xfrm>
          <a:prstGeom prst="rect">
            <a:avLst/>
          </a:prstGeom>
        </p:spPr>
        <p:txBody>
          <a:bodyPr vert="horz" lIns="121920" tIns="60960" rIns="121920" bIns="60960" rtlCol="0">
            <a:normAutofit/>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2133" b="1"/>
              <a:t>1) Creating new files: CREATE A DOCUMENT</a:t>
            </a:r>
          </a:p>
        </p:txBody>
      </p:sp>
      <p:sp>
        <p:nvSpPr>
          <p:cNvPr id="5" name="Title 1"/>
          <p:cNvSpPr txBox="1">
            <a:spLocks/>
          </p:cNvSpPr>
          <p:nvPr/>
        </p:nvSpPr>
        <p:spPr>
          <a:xfrm>
            <a:off x="237067" y="269951"/>
            <a:ext cx="10515600" cy="958583"/>
          </a:xfrm>
          <a:prstGeom prst="rect">
            <a:avLst/>
          </a:prstGeom>
        </p:spPr>
        <p:txBody>
          <a:bodyPr vert="horz" lIns="121920" tIns="60960" rIns="121920" bIns="60960" rtlCol="0" anchor="t" anchorCtr="0">
            <a:normAutofit/>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a:t>Getting Data into </a:t>
            </a:r>
            <a:r>
              <a:rPr lang="en-GB" sz="2933" err="1"/>
              <a:t>NVIVO</a:t>
            </a:r>
            <a:endParaRPr lang="en-GB" sz="2933"/>
          </a:p>
        </p:txBody>
      </p:sp>
      <p:sp>
        <p:nvSpPr>
          <p:cNvPr id="7" name="Oval 6"/>
          <p:cNvSpPr/>
          <p:nvPr/>
        </p:nvSpPr>
        <p:spPr>
          <a:xfrm>
            <a:off x="5494867" y="1333390"/>
            <a:ext cx="537544" cy="369047"/>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8" name="Oval 7"/>
          <p:cNvSpPr/>
          <p:nvPr/>
        </p:nvSpPr>
        <p:spPr>
          <a:xfrm>
            <a:off x="6096000" y="1583083"/>
            <a:ext cx="846307" cy="737907"/>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9" name="TextBox 8"/>
          <p:cNvSpPr txBox="1"/>
          <p:nvPr/>
        </p:nvSpPr>
        <p:spPr>
          <a:xfrm>
            <a:off x="394763" y="1702437"/>
            <a:ext cx="2269067" cy="3785652"/>
          </a:xfrm>
          <a:prstGeom prst="rect">
            <a:avLst/>
          </a:prstGeom>
          <a:noFill/>
        </p:spPr>
        <p:txBody>
          <a:bodyPr wrap="square" rtlCol="0">
            <a:spAutoFit/>
          </a:bodyPr>
          <a:lstStyle/>
          <a:p>
            <a:r>
              <a:rPr lang="en-GB" sz="2400" b="1" dirty="0"/>
              <a:t>TIPS:</a:t>
            </a:r>
          </a:p>
          <a:p>
            <a:pPr marL="380990" indent="-380990">
              <a:buFontTx/>
              <a:buChar char="-"/>
            </a:pPr>
            <a:r>
              <a:rPr lang="en-GB" sz="2400" dirty="0"/>
              <a:t>Create your daily diary on what you have done on NVIVO </a:t>
            </a:r>
          </a:p>
          <a:p>
            <a:pPr marL="380990" indent="-380990">
              <a:buFontTx/>
              <a:buChar char="-"/>
            </a:pPr>
            <a:r>
              <a:rPr lang="en-GB" sz="2400" dirty="0"/>
              <a:t>Save it and close NVIVO and take a rest</a:t>
            </a:r>
          </a:p>
        </p:txBody>
      </p:sp>
    </p:spTree>
    <p:extLst>
      <p:ext uri="{BB962C8B-B14F-4D97-AF65-F5344CB8AC3E}">
        <p14:creationId xmlns:p14="http://schemas.microsoft.com/office/powerpoint/2010/main" val="3486969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animBg="1"/>
      <p:bldP spid="8" grpId="0" animBg="1"/>
      <p:bldP spid="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59512" y="450254"/>
            <a:ext cx="10515600" cy="612228"/>
          </a:xfrm>
        </p:spPr>
        <p:txBody>
          <a:bodyPr>
            <a:normAutofit fontScale="90000"/>
          </a:bodyPr>
          <a:lstStyle/>
          <a:p>
            <a:r>
              <a:rPr lang="en-GB" dirty="0"/>
              <a:t>Getting Data into NVIVO</a:t>
            </a:r>
          </a:p>
        </p:txBody>
      </p:sp>
      <p:sp>
        <p:nvSpPr>
          <p:cNvPr id="6" name="Content Placeholder 2"/>
          <p:cNvSpPr>
            <a:spLocks noGrp="1"/>
          </p:cNvSpPr>
          <p:nvPr>
            <p:ph idx="1"/>
          </p:nvPr>
        </p:nvSpPr>
        <p:spPr>
          <a:xfrm>
            <a:off x="508712" y="1062481"/>
            <a:ext cx="10515600" cy="613739"/>
          </a:xfrm>
        </p:spPr>
        <p:txBody>
          <a:bodyPr/>
          <a:lstStyle/>
          <a:p>
            <a:r>
              <a:rPr lang="en-GB" b="1"/>
              <a:t>2)</a:t>
            </a:r>
            <a:r>
              <a:rPr lang="en-GB"/>
              <a:t> </a:t>
            </a:r>
            <a:r>
              <a:rPr lang="en-GB" b="1"/>
              <a:t>Import existing files: AN OVERVIEW </a:t>
            </a:r>
          </a:p>
        </p:txBody>
      </p:sp>
      <p:sp>
        <p:nvSpPr>
          <p:cNvPr id="8" name="TextBox 7"/>
          <p:cNvSpPr txBox="1"/>
          <p:nvPr/>
        </p:nvSpPr>
        <p:spPr>
          <a:xfrm>
            <a:off x="508711" y="2288450"/>
            <a:ext cx="8374031" cy="502766"/>
          </a:xfrm>
          <a:prstGeom prst="rect">
            <a:avLst/>
          </a:prstGeom>
          <a:noFill/>
        </p:spPr>
        <p:txBody>
          <a:bodyPr wrap="square" rtlCol="0">
            <a:spAutoFit/>
          </a:bodyPr>
          <a:lstStyle/>
          <a:p>
            <a:r>
              <a:rPr lang="en-GB" sz="2667"/>
              <a:t>It is possible to import several of different formats </a:t>
            </a:r>
          </a:p>
        </p:txBody>
      </p:sp>
      <p:pic>
        <p:nvPicPr>
          <p:cNvPr id="7" name="Picture 6" descr="Graphical user interface, application&#10;&#10;Description automatically generated">
            <a:extLst>
              <a:ext uri="{FF2B5EF4-FFF2-40B4-BE49-F238E27FC236}">
                <a16:creationId xmlns:a16="http://schemas.microsoft.com/office/drawing/2014/main" id="{38CFC3E0-F10B-644B-A088-E0A1203BACBC}"/>
              </a:ext>
            </a:extLst>
          </p:cNvPr>
          <p:cNvPicPr/>
          <p:nvPr/>
        </p:nvPicPr>
        <p:blipFill rotWithShape="1">
          <a:blip r:embed="rId2"/>
          <a:srcRect l="21035" t="536" r="26164" b="87410"/>
          <a:stretch/>
        </p:blipFill>
        <p:spPr bwMode="auto">
          <a:xfrm>
            <a:off x="131299" y="3085850"/>
            <a:ext cx="10691445" cy="22380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4454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4F498902-61C6-DB48-B724-20FA13AC2DEC}"/>
              </a:ext>
            </a:extLst>
          </p:cNvPr>
          <p:cNvPicPr/>
          <p:nvPr/>
        </p:nvPicPr>
        <p:blipFill rotWithShape="1">
          <a:blip r:embed="rId2"/>
          <a:srcRect l="20368" r="17666" b="14702"/>
          <a:stretch/>
        </p:blipFill>
        <p:spPr bwMode="auto">
          <a:xfrm>
            <a:off x="1" y="1676221"/>
            <a:ext cx="7765367" cy="5181779"/>
          </a:xfrm>
          <a:prstGeom prst="rect">
            <a:avLst/>
          </a:prstGeom>
          <a:ln>
            <a:noFill/>
          </a:ln>
          <a:extLst>
            <a:ext uri="{53640926-AAD7-44D8-BBD7-CCE9431645EC}">
              <a14:shadowObscured xmlns:a14="http://schemas.microsoft.com/office/drawing/2010/main"/>
            </a:ext>
          </a:extLst>
        </p:spPr>
      </p:pic>
      <p:sp>
        <p:nvSpPr>
          <p:cNvPr id="4" name="Title 1"/>
          <p:cNvSpPr>
            <a:spLocks noGrp="1"/>
          </p:cNvSpPr>
          <p:nvPr>
            <p:ph type="title"/>
          </p:nvPr>
        </p:nvSpPr>
        <p:spPr>
          <a:xfrm>
            <a:off x="559512" y="450253"/>
            <a:ext cx="10515600" cy="352387"/>
          </a:xfrm>
        </p:spPr>
        <p:txBody>
          <a:bodyPr>
            <a:normAutofit fontScale="90000"/>
          </a:bodyPr>
          <a:lstStyle/>
          <a:p>
            <a:r>
              <a:rPr lang="en-GB" dirty="0"/>
              <a:t>Getting Data into NVIVO</a:t>
            </a:r>
          </a:p>
        </p:txBody>
      </p:sp>
      <p:sp>
        <p:nvSpPr>
          <p:cNvPr id="5" name="Content Placeholder 2"/>
          <p:cNvSpPr>
            <a:spLocks noGrp="1"/>
          </p:cNvSpPr>
          <p:nvPr>
            <p:ph idx="1"/>
          </p:nvPr>
        </p:nvSpPr>
        <p:spPr>
          <a:xfrm>
            <a:off x="508712" y="1062481"/>
            <a:ext cx="10515600" cy="613739"/>
          </a:xfrm>
        </p:spPr>
        <p:txBody>
          <a:bodyPr>
            <a:normAutofit fontScale="85000" lnSpcReduction="10000"/>
          </a:bodyPr>
          <a:lstStyle/>
          <a:p>
            <a:r>
              <a:rPr lang="en-GB" b="1"/>
              <a:t>2)</a:t>
            </a:r>
            <a:r>
              <a:rPr lang="en-GB"/>
              <a:t> </a:t>
            </a:r>
            <a:r>
              <a:rPr lang="en-GB" b="1"/>
              <a:t>Import existing files: IMPORTING A WORD DOCUMENT</a:t>
            </a:r>
          </a:p>
        </p:txBody>
      </p:sp>
      <p:sp>
        <p:nvSpPr>
          <p:cNvPr id="7" name="Oval 6"/>
          <p:cNvSpPr/>
          <p:nvPr/>
        </p:nvSpPr>
        <p:spPr>
          <a:xfrm>
            <a:off x="1012875" y="1608464"/>
            <a:ext cx="876517" cy="8252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cxnSp>
        <p:nvCxnSpPr>
          <p:cNvPr id="9" name="Straight Arrow Connector 8">
            <a:extLst>
              <a:ext uri="{FF2B5EF4-FFF2-40B4-BE49-F238E27FC236}">
                <a16:creationId xmlns:a16="http://schemas.microsoft.com/office/drawing/2014/main" id="{4A1C4432-F084-0C4D-A5E7-8EAC47CA9930}"/>
              </a:ext>
            </a:extLst>
          </p:cNvPr>
          <p:cNvCxnSpPr>
            <a:cxnSpLocks/>
          </p:cNvCxnSpPr>
          <p:nvPr/>
        </p:nvCxnSpPr>
        <p:spPr>
          <a:xfrm flipH="1">
            <a:off x="5199184" y="4089009"/>
            <a:ext cx="3185160" cy="2318739"/>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852D3755-5F05-BE4E-BF6F-9E3BD8732A37}"/>
              </a:ext>
            </a:extLst>
          </p:cNvPr>
          <p:cNvSpPr txBox="1"/>
          <p:nvPr/>
        </p:nvSpPr>
        <p:spPr>
          <a:xfrm>
            <a:off x="8384345" y="3113649"/>
            <a:ext cx="3113649" cy="2308324"/>
          </a:xfrm>
          <a:prstGeom prst="rect">
            <a:avLst/>
          </a:prstGeom>
          <a:noFill/>
        </p:spPr>
        <p:txBody>
          <a:bodyPr wrap="square" rtlCol="0">
            <a:spAutoFit/>
          </a:bodyPr>
          <a:lstStyle/>
          <a:p>
            <a:r>
              <a:rPr lang="en-GB" sz="2400" dirty="0"/>
              <a:t>A pop-up window will appear where you can look for and upload your document by clicking on “Open”</a:t>
            </a:r>
          </a:p>
        </p:txBody>
      </p:sp>
    </p:spTree>
    <p:extLst>
      <p:ext uri="{BB962C8B-B14F-4D97-AF65-F5344CB8AC3E}">
        <p14:creationId xmlns:p14="http://schemas.microsoft.com/office/powerpoint/2010/main" val="3121341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EDITING DOCUMENTS</a:t>
            </a:r>
          </a:p>
        </p:txBody>
      </p:sp>
      <p:sp>
        <p:nvSpPr>
          <p:cNvPr id="3" name="Content Placeholder 2"/>
          <p:cNvSpPr>
            <a:spLocks noGrp="1"/>
          </p:cNvSpPr>
          <p:nvPr>
            <p:ph idx="1"/>
          </p:nvPr>
        </p:nvSpPr>
        <p:spPr>
          <a:xfrm>
            <a:off x="263534" y="1193989"/>
            <a:ext cx="11759132" cy="1769344"/>
          </a:xfrm>
        </p:spPr>
        <p:txBody>
          <a:bodyPr>
            <a:normAutofit fontScale="85000" lnSpcReduction="10000"/>
          </a:bodyPr>
          <a:lstStyle/>
          <a:p>
            <a:r>
              <a:rPr lang="en-GB" dirty="0"/>
              <a:t>When working with documents, NVIVO default is ‘READ-ONLY’. It is a sort of protection to avoid changing/ deleting text inadvertently.</a:t>
            </a:r>
          </a:p>
          <a:p>
            <a:r>
              <a:rPr lang="en-GB" dirty="0"/>
              <a:t>How to edit it? Just Click to ‘Edit’ at the very top of the document or go to HOME tab &gt; Edit</a:t>
            </a:r>
          </a:p>
          <a:p>
            <a:endParaRPr lang="en-GB" dirty="0"/>
          </a:p>
        </p:txBody>
      </p:sp>
      <p:pic>
        <p:nvPicPr>
          <p:cNvPr id="6" name="Picture 5" descr="Graphical user interface, text, application&#10;&#10;Description automatically generated">
            <a:extLst>
              <a:ext uri="{FF2B5EF4-FFF2-40B4-BE49-F238E27FC236}">
                <a16:creationId xmlns:a16="http://schemas.microsoft.com/office/drawing/2014/main" id="{ACBB3EF8-4945-F149-8414-89449C870A61}"/>
              </a:ext>
            </a:extLst>
          </p:cNvPr>
          <p:cNvPicPr/>
          <p:nvPr/>
        </p:nvPicPr>
        <p:blipFill rotWithShape="1">
          <a:blip r:embed="rId2"/>
          <a:srcRect l="19518" r="34988" b="71229"/>
          <a:stretch/>
        </p:blipFill>
        <p:spPr bwMode="auto">
          <a:xfrm>
            <a:off x="0" y="3383428"/>
            <a:ext cx="5536488" cy="2498281"/>
          </a:xfrm>
          <a:prstGeom prst="rect">
            <a:avLst/>
          </a:prstGeom>
          <a:ln>
            <a:noFill/>
          </a:ln>
          <a:extLst>
            <a:ext uri="{53640926-AAD7-44D8-BBD7-CCE9431645EC}">
              <a14:shadowObscured xmlns:a14="http://schemas.microsoft.com/office/drawing/2010/main"/>
            </a:ext>
          </a:extLst>
        </p:spPr>
      </p:pic>
      <p:pic>
        <p:nvPicPr>
          <p:cNvPr id="9" name="Picture 8" descr="Graphical user interface, text, application, email&#10;&#10;Description automatically generated">
            <a:extLst>
              <a:ext uri="{FF2B5EF4-FFF2-40B4-BE49-F238E27FC236}">
                <a16:creationId xmlns:a16="http://schemas.microsoft.com/office/drawing/2014/main" id="{DB6326C2-6791-E54F-97A9-E090DF9AC47D}"/>
              </a:ext>
            </a:extLst>
          </p:cNvPr>
          <p:cNvPicPr/>
          <p:nvPr/>
        </p:nvPicPr>
        <p:blipFill rotWithShape="1">
          <a:blip r:embed="rId3"/>
          <a:srcRect l="20876" r="36845" b="75559"/>
          <a:stretch/>
        </p:blipFill>
        <p:spPr bwMode="auto">
          <a:xfrm>
            <a:off x="6696225" y="3372634"/>
            <a:ext cx="5476499" cy="2498281"/>
          </a:xfrm>
          <a:prstGeom prst="rect">
            <a:avLst/>
          </a:prstGeom>
          <a:ln>
            <a:noFill/>
          </a:ln>
          <a:extLst>
            <a:ext uri="{53640926-AAD7-44D8-BBD7-CCE9431645EC}">
              <a14:shadowObscured xmlns:a14="http://schemas.microsoft.com/office/drawing/2010/main"/>
            </a:ext>
          </a:extLst>
        </p:spPr>
      </p:pic>
      <p:sp>
        <p:nvSpPr>
          <p:cNvPr id="7" name="Oval 6"/>
          <p:cNvSpPr/>
          <p:nvPr/>
        </p:nvSpPr>
        <p:spPr>
          <a:xfrm>
            <a:off x="2888567" y="4589158"/>
            <a:ext cx="900332" cy="475213"/>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0" name="Oval 9">
            <a:extLst>
              <a:ext uri="{FF2B5EF4-FFF2-40B4-BE49-F238E27FC236}">
                <a16:creationId xmlns:a16="http://schemas.microsoft.com/office/drawing/2014/main" id="{512B725B-0136-E84F-B96D-82B5A4E644FF}"/>
              </a:ext>
            </a:extLst>
          </p:cNvPr>
          <p:cNvSpPr/>
          <p:nvPr/>
        </p:nvSpPr>
        <p:spPr>
          <a:xfrm>
            <a:off x="9514415" y="4824071"/>
            <a:ext cx="951948" cy="521652"/>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4" name="Right Arrow 3">
            <a:extLst>
              <a:ext uri="{FF2B5EF4-FFF2-40B4-BE49-F238E27FC236}">
                <a16:creationId xmlns:a16="http://schemas.microsoft.com/office/drawing/2014/main" id="{80BE7838-264D-0846-943D-5D429C9DE850}"/>
              </a:ext>
            </a:extLst>
          </p:cNvPr>
          <p:cNvSpPr/>
          <p:nvPr/>
        </p:nvSpPr>
        <p:spPr>
          <a:xfrm>
            <a:off x="5702105" y="4295336"/>
            <a:ext cx="934132" cy="105038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3776501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NVIVO 1.3 and </a:t>
            </a:r>
            <a:r>
              <a:rPr lang="en-GB" dirty="0" err="1"/>
              <a:t>Ncapture</a:t>
            </a:r>
            <a:r>
              <a:rPr lang="en-GB" dirty="0"/>
              <a:t> (from the Web)</a:t>
            </a:r>
          </a:p>
        </p:txBody>
      </p:sp>
      <p:sp>
        <p:nvSpPr>
          <p:cNvPr id="3" name="Content Placeholder 2"/>
          <p:cNvSpPr>
            <a:spLocks noGrp="1"/>
          </p:cNvSpPr>
          <p:nvPr>
            <p:ph idx="1"/>
          </p:nvPr>
        </p:nvSpPr>
        <p:spPr>
          <a:xfrm>
            <a:off x="576927" y="1485995"/>
            <a:ext cx="10515600" cy="3373872"/>
          </a:xfrm>
        </p:spPr>
        <p:txBody>
          <a:bodyPr>
            <a:noAutofit/>
          </a:bodyPr>
          <a:lstStyle/>
          <a:p>
            <a:r>
              <a:rPr lang="en-GB" sz="2667"/>
              <a:t>Web pages can be copied/captured and imported into NVIVO</a:t>
            </a:r>
          </a:p>
          <a:p>
            <a:r>
              <a:rPr lang="en-GB" sz="2667"/>
              <a:t>NVIVO does not need to be opened</a:t>
            </a:r>
          </a:p>
          <a:p>
            <a:r>
              <a:rPr lang="en-GB" sz="2667"/>
              <a:t>You could browse websites all the day long and imported them afterwards.</a:t>
            </a:r>
          </a:p>
        </p:txBody>
      </p:sp>
    </p:spTree>
    <p:extLst>
      <p:ext uri="{BB962C8B-B14F-4D97-AF65-F5344CB8AC3E}">
        <p14:creationId xmlns:p14="http://schemas.microsoft.com/office/powerpoint/2010/main" val="1667634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t>Where to find </a:t>
            </a:r>
            <a:r>
              <a:rPr lang="en-GB" err="1"/>
              <a:t>Ncapture</a:t>
            </a:r>
            <a:r>
              <a:rPr lang="en-GB"/>
              <a:t>?</a:t>
            </a:r>
            <a:br>
              <a:rPr lang="en-GB" i="1"/>
            </a:br>
            <a:endParaRPr lang="en-GB"/>
          </a:p>
        </p:txBody>
      </p:sp>
      <p:sp>
        <p:nvSpPr>
          <p:cNvPr id="3" name="Content Placeholder 2"/>
          <p:cNvSpPr>
            <a:spLocks noGrp="1"/>
          </p:cNvSpPr>
          <p:nvPr>
            <p:ph idx="1"/>
          </p:nvPr>
        </p:nvSpPr>
        <p:spPr/>
        <p:txBody>
          <a:bodyPr>
            <a:normAutofit fontScale="85000" lnSpcReduction="20000"/>
          </a:bodyPr>
          <a:lstStyle/>
          <a:p>
            <a:r>
              <a:rPr lang="en-GB" dirty="0"/>
              <a:t>Go to </a:t>
            </a:r>
            <a:r>
              <a:rPr lang="en-GB" dirty="0">
                <a:hlinkClick r:id="rId2"/>
              </a:rPr>
              <a:t>NCapture for Chrome</a:t>
            </a:r>
            <a:r>
              <a:rPr lang="en-GB" dirty="0"/>
              <a:t> in the Chrome Web Store</a:t>
            </a:r>
          </a:p>
          <a:p>
            <a:r>
              <a:rPr lang="en-GB" dirty="0">
                <a:hlinkClick r:id="rId3"/>
              </a:rPr>
              <a:t>Guidance for installing NCapture in internet explorer </a:t>
            </a:r>
            <a:endParaRPr lang="en-GB" dirty="0"/>
          </a:p>
          <a:p>
            <a:r>
              <a:rPr lang="en-GB" dirty="0"/>
              <a:t>Also see - </a:t>
            </a:r>
            <a:r>
              <a:rPr lang="en-GB" dirty="0">
                <a:hlinkClick r:id="rId4"/>
              </a:rPr>
              <a:t>https://qsrinternational.com/nvivo/support-overview/downloads</a:t>
            </a:r>
            <a:endParaRPr lang="en-GB" dirty="0"/>
          </a:p>
          <a:p>
            <a:r>
              <a:rPr lang="en-GB" dirty="0"/>
              <a:t>Safari does not support </a:t>
            </a:r>
            <a:r>
              <a:rPr lang="en-GB" dirty="0" err="1"/>
              <a:t>Ncapture</a:t>
            </a:r>
            <a:endParaRPr lang="en-GB" dirty="0"/>
          </a:p>
          <a:p>
            <a:pPr marL="0" indent="0">
              <a:buNone/>
            </a:pPr>
            <a:endParaRPr lang="en-GB" dirty="0"/>
          </a:p>
          <a:p>
            <a:r>
              <a:rPr lang="en-GB" dirty="0"/>
              <a:t>Help available on the QRS website</a:t>
            </a:r>
          </a:p>
          <a:p>
            <a:r>
              <a:rPr lang="en-GB" dirty="0"/>
              <a:t>- </a:t>
            </a:r>
            <a:r>
              <a:rPr lang="en-GB" dirty="0">
                <a:hlinkClick r:id="rId5"/>
              </a:rPr>
              <a:t>http://help-ncapture.qsrinternational.com/desktop/topics/install_ncapture_for_chrome.htm</a:t>
            </a:r>
            <a:endParaRPr lang="en-GB" dirty="0"/>
          </a:p>
        </p:txBody>
      </p:sp>
    </p:spTree>
    <p:extLst>
      <p:ext uri="{BB962C8B-B14F-4D97-AF65-F5344CB8AC3E}">
        <p14:creationId xmlns:p14="http://schemas.microsoft.com/office/powerpoint/2010/main" val="2815758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C8BC96-1762-2944-86FA-9F4C4F304A45}"/>
              </a:ext>
            </a:extLst>
          </p:cNvPr>
          <p:cNvPicPr/>
          <p:nvPr/>
        </p:nvPicPr>
        <p:blipFill rotWithShape="1">
          <a:blip r:embed="rId2"/>
          <a:srcRect b="34836"/>
          <a:stretch/>
        </p:blipFill>
        <p:spPr>
          <a:xfrm>
            <a:off x="584899" y="1099862"/>
            <a:ext cx="11107295" cy="5207305"/>
          </a:xfrm>
          <a:prstGeom prst="rect">
            <a:avLst/>
          </a:prstGeom>
        </p:spPr>
      </p:pic>
      <p:sp>
        <p:nvSpPr>
          <p:cNvPr id="2" name="Title 1"/>
          <p:cNvSpPr>
            <a:spLocks noGrp="1"/>
          </p:cNvSpPr>
          <p:nvPr>
            <p:ph type="title"/>
          </p:nvPr>
        </p:nvSpPr>
        <p:spPr>
          <a:xfrm>
            <a:off x="609600" y="274639"/>
            <a:ext cx="10972800" cy="825223"/>
          </a:xfrm>
        </p:spPr>
        <p:txBody>
          <a:bodyPr/>
          <a:lstStyle/>
          <a:p>
            <a:r>
              <a:rPr lang="en-GB" dirty="0"/>
              <a:t>NVIVO 1.3 and </a:t>
            </a:r>
            <a:r>
              <a:rPr lang="en-GB" dirty="0" err="1"/>
              <a:t>Ncapture</a:t>
            </a:r>
            <a:r>
              <a:rPr lang="en-GB" dirty="0"/>
              <a:t> (from the Web)</a:t>
            </a:r>
          </a:p>
        </p:txBody>
      </p:sp>
      <p:sp>
        <p:nvSpPr>
          <p:cNvPr id="7" name="Oval 6"/>
          <p:cNvSpPr/>
          <p:nvPr/>
        </p:nvSpPr>
        <p:spPr>
          <a:xfrm>
            <a:off x="10485809" y="1120684"/>
            <a:ext cx="589304" cy="773765"/>
          </a:xfrm>
          <a:prstGeom prst="ellipse">
            <a:avLst/>
          </a:prstGeom>
          <a:noFill/>
          <a:ln w="476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cxnSp>
        <p:nvCxnSpPr>
          <p:cNvPr id="9" name="Straight Arrow Connector 8"/>
          <p:cNvCxnSpPr>
            <a:cxnSpLocks/>
          </p:cNvCxnSpPr>
          <p:nvPr/>
        </p:nvCxnSpPr>
        <p:spPr>
          <a:xfrm flipH="1">
            <a:off x="10069512" y="2487785"/>
            <a:ext cx="651817" cy="580596"/>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p:cNvCxnSpPr>
            <a:cxnSpLocks/>
          </p:cNvCxnSpPr>
          <p:nvPr/>
        </p:nvCxnSpPr>
        <p:spPr>
          <a:xfrm flipH="1">
            <a:off x="10721329" y="4576670"/>
            <a:ext cx="707567" cy="773765"/>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67843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Graphical user interface, application&#10;&#10;Description automatically generated">
            <a:extLst>
              <a:ext uri="{FF2B5EF4-FFF2-40B4-BE49-F238E27FC236}">
                <a16:creationId xmlns:a16="http://schemas.microsoft.com/office/drawing/2014/main" id="{FE7D2B09-320E-5347-9869-D78F3D096EA5}"/>
              </a:ext>
            </a:extLst>
          </p:cNvPr>
          <p:cNvPicPr/>
          <p:nvPr/>
        </p:nvPicPr>
        <p:blipFill rotWithShape="1">
          <a:blip r:embed="rId3"/>
          <a:srcRect l="17144" r="9859" b="18019"/>
          <a:stretch/>
        </p:blipFill>
        <p:spPr bwMode="auto">
          <a:xfrm>
            <a:off x="1883719" y="862504"/>
            <a:ext cx="10241280" cy="5830176"/>
          </a:xfrm>
          <a:prstGeom prst="rect">
            <a:avLst/>
          </a:prstGeom>
          <a:ln>
            <a:noFill/>
          </a:ln>
          <a:extLst>
            <a:ext uri="{53640926-AAD7-44D8-BBD7-CCE9431645EC}">
              <a14:shadowObscured xmlns:a14="http://schemas.microsoft.com/office/drawing/2010/main"/>
            </a:ext>
          </a:extLst>
        </p:spPr>
      </p:pic>
      <p:sp>
        <p:nvSpPr>
          <p:cNvPr id="7" name="Title 1"/>
          <p:cNvSpPr>
            <a:spLocks noGrp="1"/>
          </p:cNvSpPr>
          <p:nvPr>
            <p:ph type="title"/>
          </p:nvPr>
        </p:nvSpPr>
        <p:spPr>
          <a:xfrm>
            <a:off x="0" y="165321"/>
            <a:ext cx="10515600" cy="958583"/>
          </a:xfrm>
        </p:spPr>
        <p:txBody>
          <a:bodyPr/>
          <a:lstStyle/>
          <a:p>
            <a:r>
              <a:rPr lang="en-GB" dirty="0"/>
              <a:t>NVIVO 1.3 and </a:t>
            </a:r>
            <a:r>
              <a:rPr lang="en-GB" dirty="0" err="1"/>
              <a:t>Ncapture</a:t>
            </a:r>
            <a:r>
              <a:rPr lang="en-GB" dirty="0"/>
              <a:t> (Back to NVIVO)</a:t>
            </a:r>
          </a:p>
        </p:txBody>
      </p:sp>
      <p:cxnSp>
        <p:nvCxnSpPr>
          <p:cNvPr id="10" name="Straight Arrow Connector 9"/>
          <p:cNvCxnSpPr/>
          <p:nvPr/>
        </p:nvCxnSpPr>
        <p:spPr>
          <a:xfrm flipH="1">
            <a:off x="7072940" y="2723992"/>
            <a:ext cx="948267"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67002" y="4257923"/>
            <a:ext cx="2184401" cy="1733488"/>
          </a:xfrm>
          <a:prstGeom prst="rect">
            <a:avLst/>
          </a:prstGeom>
          <a:noFill/>
        </p:spPr>
        <p:txBody>
          <a:bodyPr wrap="square" rtlCol="0">
            <a:spAutoFit/>
          </a:bodyPr>
          <a:lstStyle/>
          <a:p>
            <a:r>
              <a:rPr lang="en-GB" sz="2133"/>
              <a:t>All captures made of web material are listed – select from the list</a:t>
            </a:r>
          </a:p>
        </p:txBody>
      </p:sp>
      <p:cxnSp>
        <p:nvCxnSpPr>
          <p:cNvPr id="14" name="Straight Arrow Connector 13"/>
          <p:cNvCxnSpPr/>
          <p:nvPr/>
        </p:nvCxnSpPr>
        <p:spPr>
          <a:xfrm flipV="1">
            <a:off x="1763950" y="4257923"/>
            <a:ext cx="2632953" cy="255712"/>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8" name="Oval 7"/>
          <p:cNvSpPr/>
          <p:nvPr/>
        </p:nvSpPr>
        <p:spPr>
          <a:xfrm>
            <a:off x="3587939" y="862505"/>
            <a:ext cx="846667" cy="286769"/>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9" name="Oval 8"/>
          <p:cNvSpPr/>
          <p:nvPr/>
        </p:nvSpPr>
        <p:spPr>
          <a:xfrm>
            <a:off x="2959083" y="930886"/>
            <a:ext cx="924188" cy="88383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592122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8" grpId="0" animBg="1"/>
      <p:bldP spid="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927" y="1995843"/>
            <a:ext cx="10515600" cy="4351339"/>
          </a:xfrm>
        </p:spPr>
        <p:txBody>
          <a:bodyPr>
            <a:normAutofit/>
          </a:bodyPr>
          <a:lstStyle/>
          <a:p>
            <a:pPr marL="0" indent="0">
              <a:buNone/>
            </a:pPr>
            <a:r>
              <a:rPr lang="en-GB" b="1" dirty="0">
                <a:solidFill>
                  <a:srgbClr val="7030A0"/>
                </a:solidFill>
              </a:rPr>
              <a:t>3. CODING</a:t>
            </a:r>
          </a:p>
        </p:txBody>
      </p:sp>
      <p:sp>
        <p:nvSpPr>
          <p:cNvPr id="2" name="TextBox 1">
            <a:extLst>
              <a:ext uri="{FF2B5EF4-FFF2-40B4-BE49-F238E27FC236}">
                <a16:creationId xmlns:a16="http://schemas.microsoft.com/office/drawing/2014/main" id="{F5243E1F-5DAB-5E49-86F0-5FB91908920F}"/>
              </a:ext>
            </a:extLst>
          </p:cNvPr>
          <p:cNvSpPr txBox="1"/>
          <p:nvPr/>
        </p:nvSpPr>
        <p:spPr>
          <a:xfrm>
            <a:off x="862819" y="4674381"/>
            <a:ext cx="6677464" cy="6669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867" dirty="0"/>
              <a:t>Please note: In previous versions of </a:t>
            </a:r>
            <a:r>
              <a:rPr lang="en-GB" sz="1867" dirty="0" err="1"/>
              <a:t>Nvivo</a:t>
            </a:r>
            <a:r>
              <a:rPr lang="en-GB" sz="1867" dirty="0"/>
              <a:t> (e.g. Nvivo12), Codes are called Nodes. </a:t>
            </a:r>
          </a:p>
        </p:txBody>
      </p:sp>
    </p:spTree>
    <p:extLst>
      <p:ext uri="{BB962C8B-B14F-4D97-AF65-F5344CB8AC3E}">
        <p14:creationId xmlns:p14="http://schemas.microsoft.com/office/powerpoint/2010/main" val="143575729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6640" y="274639"/>
            <a:ext cx="7985760" cy="548321"/>
          </a:xfrm>
        </p:spPr>
        <p:txBody>
          <a:bodyPr>
            <a:normAutofit fontScale="90000"/>
          </a:bodyPr>
          <a:lstStyle/>
          <a:p>
            <a:r>
              <a:rPr lang="en-GB" dirty="0"/>
              <a:t>CODES* and CODING</a:t>
            </a:r>
          </a:p>
        </p:txBody>
      </p:sp>
      <p:sp>
        <p:nvSpPr>
          <p:cNvPr id="3" name="Content Placeholder 2"/>
          <p:cNvSpPr>
            <a:spLocks noGrp="1"/>
          </p:cNvSpPr>
          <p:nvPr>
            <p:ph idx="1"/>
          </p:nvPr>
        </p:nvSpPr>
        <p:spPr>
          <a:xfrm>
            <a:off x="178913" y="274639"/>
            <a:ext cx="7437969" cy="5050272"/>
          </a:xfrm>
        </p:spPr>
        <p:txBody>
          <a:bodyPr>
            <a:noAutofit/>
          </a:bodyPr>
          <a:lstStyle/>
          <a:p>
            <a:pPr marL="0" indent="0">
              <a:buNone/>
            </a:pPr>
            <a:r>
              <a:rPr lang="en-GB" sz="2667" dirty="0"/>
              <a:t>Some useful NVIVO vocabulary:</a:t>
            </a:r>
          </a:p>
          <a:p>
            <a:r>
              <a:rPr lang="en-GB" sz="2400" dirty="0"/>
              <a:t>3 main folders</a:t>
            </a:r>
          </a:p>
          <a:p>
            <a:pPr marL="623984" indent="-457189"/>
            <a:r>
              <a:rPr lang="en-GB" dirty="0"/>
              <a:t>Data</a:t>
            </a:r>
          </a:p>
          <a:p>
            <a:pPr marL="623984" lvl="1" indent="0">
              <a:buNone/>
            </a:pPr>
            <a:r>
              <a:rPr lang="en-GB" sz="1400" dirty="0"/>
              <a:t>- Place to store all sources, and their classification</a:t>
            </a:r>
          </a:p>
          <a:p>
            <a:pPr marL="623984" indent="-457189"/>
            <a:r>
              <a:rPr lang="en-GB" dirty="0"/>
              <a:t>Coding</a:t>
            </a:r>
          </a:p>
          <a:p>
            <a:pPr marL="623984" lvl="1" indent="0">
              <a:buNone/>
            </a:pPr>
            <a:r>
              <a:rPr lang="en-GB" dirty="0"/>
              <a:t>- Thematic codes and their relationships</a:t>
            </a:r>
          </a:p>
          <a:p>
            <a:pPr marL="623984" indent="-457189"/>
            <a:r>
              <a:rPr lang="en-GB" dirty="0"/>
              <a:t>Cases</a:t>
            </a:r>
          </a:p>
          <a:p>
            <a:pPr marL="623984" lvl="1" indent="0">
              <a:buNone/>
            </a:pPr>
            <a:r>
              <a:rPr lang="en-GB" sz="2000" b="1" dirty="0"/>
              <a:t>- </a:t>
            </a:r>
            <a:r>
              <a:rPr lang="en-GB" sz="2000" dirty="0"/>
              <a:t>Individual participant cases, and their classification</a:t>
            </a:r>
          </a:p>
          <a:p>
            <a:r>
              <a:rPr lang="en-GB" sz="2000" dirty="0"/>
              <a:t>Sub-folders can be added in the same way as in the source view</a:t>
            </a:r>
          </a:p>
          <a:p>
            <a:pPr marL="0" indent="0">
              <a:spcBef>
                <a:spcPts val="0"/>
              </a:spcBef>
              <a:buNone/>
            </a:pPr>
            <a:r>
              <a:rPr lang="en-GB" sz="2667" u="sng" dirty="0"/>
              <a:t>* </a:t>
            </a:r>
            <a:r>
              <a:rPr lang="en-GB" sz="1867" u="sng" dirty="0"/>
              <a:t>In previous versions of </a:t>
            </a:r>
            <a:r>
              <a:rPr lang="en-GB" sz="1867" u="sng" dirty="0" err="1"/>
              <a:t>Nvivo</a:t>
            </a:r>
            <a:r>
              <a:rPr lang="en-GB" sz="1867" u="sng" dirty="0"/>
              <a:t> (e.g. Nvivo12), Codes are called Nodes</a:t>
            </a:r>
            <a:r>
              <a:rPr lang="en-GB" sz="2667" u="sng" dirty="0"/>
              <a:t>.</a:t>
            </a:r>
          </a:p>
        </p:txBody>
      </p:sp>
      <p:pic>
        <p:nvPicPr>
          <p:cNvPr id="5" name="Picture 4" descr="Graphical user interface, application, table&#10;&#10;Description automatically generated">
            <a:extLst>
              <a:ext uri="{FF2B5EF4-FFF2-40B4-BE49-F238E27FC236}">
                <a16:creationId xmlns:a16="http://schemas.microsoft.com/office/drawing/2014/main" id="{9F6E0126-5AF1-944C-9635-2C94740B623D}"/>
              </a:ext>
            </a:extLst>
          </p:cNvPr>
          <p:cNvPicPr/>
          <p:nvPr/>
        </p:nvPicPr>
        <p:blipFill rotWithShape="1">
          <a:blip r:embed="rId2"/>
          <a:srcRect r="78374" b="22330"/>
          <a:stretch/>
        </p:blipFill>
        <p:spPr bwMode="auto">
          <a:xfrm>
            <a:off x="7971693" y="949481"/>
            <a:ext cx="2851052" cy="5671712"/>
          </a:xfrm>
          <a:prstGeom prst="rect">
            <a:avLst/>
          </a:prstGeom>
          <a:ln>
            <a:noFill/>
          </a:ln>
          <a:extLst>
            <a:ext uri="{53640926-AAD7-44D8-BBD7-CCE9431645EC}">
              <a14:shadowObscured xmlns:a14="http://schemas.microsoft.com/office/drawing/2010/main"/>
            </a:ext>
          </a:extLst>
        </p:spPr>
      </p:pic>
      <p:sp>
        <p:nvSpPr>
          <p:cNvPr id="6" name="Left Brace 5">
            <a:extLst>
              <a:ext uri="{FF2B5EF4-FFF2-40B4-BE49-F238E27FC236}">
                <a16:creationId xmlns:a16="http://schemas.microsoft.com/office/drawing/2014/main" id="{6A47CDB6-A653-2E4F-B8B9-30AF597CD174}"/>
              </a:ext>
            </a:extLst>
          </p:cNvPr>
          <p:cNvSpPr/>
          <p:nvPr/>
        </p:nvSpPr>
        <p:spPr>
          <a:xfrm>
            <a:off x="7373753" y="2307101"/>
            <a:ext cx="898056" cy="2550943"/>
          </a:xfrm>
          <a:prstGeom prst="leftBrace">
            <a:avLst>
              <a:gd name="adj1" fmla="val 8333"/>
              <a:gd name="adj2" fmla="val 49450"/>
            </a:avLst>
          </a:prstGeom>
          <a:ln>
            <a:solidFill>
              <a:srgbClr val="FF0000"/>
            </a:solidFill>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GB" sz="2400"/>
          </a:p>
        </p:txBody>
      </p:sp>
      <p:sp>
        <p:nvSpPr>
          <p:cNvPr id="7" name="Left Arrow 6">
            <a:extLst>
              <a:ext uri="{FF2B5EF4-FFF2-40B4-BE49-F238E27FC236}">
                <a16:creationId xmlns:a16="http://schemas.microsoft.com/office/drawing/2014/main" id="{061CFB2F-F857-3C45-A981-82E98A80A4AD}"/>
              </a:ext>
            </a:extLst>
          </p:cNvPr>
          <p:cNvSpPr/>
          <p:nvPr/>
        </p:nvSpPr>
        <p:spPr>
          <a:xfrm>
            <a:off x="8984562" y="2307101"/>
            <a:ext cx="412652" cy="243841"/>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8" name="Left Arrow 7">
            <a:extLst>
              <a:ext uri="{FF2B5EF4-FFF2-40B4-BE49-F238E27FC236}">
                <a16:creationId xmlns:a16="http://schemas.microsoft.com/office/drawing/2014/main" id="{C82F5842-85D0-304C-85E9-80369356B927}"/>
              </a:ext>
            </a:extLst>
          </p:cNvPr>
          <p:cNvSpPr/>
          <p:nvPr/>
        </p:nvSpPr>
        <p:spPr>
          <a:xfrm>
            <a:off x="8981431" y="2885438"/>
            <a:ext cx="412652" cy="243841"/>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9" name="Left Arrow 8">
            <a:extLst>
              <a:ext uri="{FF2B5EF4-FFF2-40B4-BE49-F238E27FC236}">
                <a16:creationId xmlns:a16="http://schemas.microsoft.com/office/drawing/2014/main" id="{076BADC1-DB08-C64E-9A00-957D4FBE7A90}"/>
              </a:ext>
            </a:extLst>
          </p:cNvPr>
          <p:cNvSpPr/>
          <p:nvPr/>
        </p:nvSpPr>
        <p:spPr>
          <a:xfrm>
            <a:off x="8997058" y="4101517"/>
            <a:ext cx="412652" cy="243841"/>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3250612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animBg="1"/>
      <p:bldP spid="7" grpId="0" animBg="1"/>
      <p:bldP spid="8" grpId="0" animBg="1"/>
      <p:bldP spid="9"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548321"/>
          </a:xfrm>
        </p:spPr>
        <p:txBody>
          <a:bodyPr>
            <a:normAutofit fontScale="90000"/>
          </a:bodyPr>
          <a:lstStyle/>
          <a:p>
            <a:r>
              <a:rPr lang="en-GB" dirty="0"/>
              <a:t>Organising your codes</a:t>
            </a:r>
          </a:p>
        </p:txBody>
      </p:sp>
      <p:sp>
        <p:nvSpPr>
          <p:cNvPr id="3" name="Content Placeholder 2"/>
          <p:cNvSpPr>
            <a:spLocks noGrp="1"/>
          </p:cNvSpPr>
          <p:nvPr>
            <p:ph idx="1"/>
          </p:nvPr>
        </p:nvSpPr>
        <p:spPr>
          <a:xfrm>
            <a:off x="609600" y="985520"/>
            <a:ext cx="10515600" cy="4577148"/>
          </a:xfrm>
        </p:spPr>
        <p:txBody>
          <a:bodyPr vert="horz" lIns="121920" tIns="60960" rIns="121920" bIns="60960" rtlCol="0" anchor="t">
            <a:normAutofit lnSpcReduction="10000"/>
          </a:bodyPr>
          <a:lstStyle/>
          <a:p>
            <a:r>
              <a:rPr lang="en-GB" dirty="0"/>
              <a:t>codes are of two types:</a:t>
            </a:r>
          </a:p>
          <a:p>
            <a:pPr marL="1083706" indent="-457189">
              <a:buAutoNum type="arabicParenR"/>
            </a:pPr>
            <a:r>
              <a:rPr lang="en-GB" b="1" dirty="0">
                <a:latin typeface="Arial"/>
                <a:cs typeface="Arial"/>
              </a:rPr>
              <a:t>THEMATIC codes</a:t>
            </a:r>
            <a:r>
              <a:rPr lang="en-GB" dirty="0">
                <a:latin typeface="Arial"/>
                <a:cs typeface="Arial"/>
              </a:rPr>
              <a:t> (your own coding, </a:t>
            </a:r>
            <a:r>
              <a:rPr lang="en-GB" dirty="0" err="1">
                <a:latin typeface="Arial"/>
                <a:cs typeface="Arial"/>
              </a:rPr>
              <a:t>e.g</a:t>
            </a:r>
            <a:r>
              <a:rPr lang="en-GB" dirty="0">
                <a:latin typeface="Arial"/>
                <a:cs typeface="Arial"/>
              </a:rPr>
              <a:t> themes to be identified in transcripts)</a:t>
            </a:r>
          </a:p>
          <a:p>
            <a:pPr marL="1083706" indent="-457189">
              <a:buAutoNum type="arabicParenR"/>
            </a:pPr>
            <a:r>
              <a:rPr lang="en-GB" dirty="0"/>
              <a:t>CASE codes (a participant - a person, place or organisation)</a:t>
            </a:r>
          </a:p>
          <a:p>
            <a:r>
              <a:rPr lang="en-GB" dirty="0"/>
              <a:t>NVIVO works on a Parent/Child structure</a:t>
            </a:r>
          </a:p>
          <a:p>
            <a:r>
              <a:rPr lang="en-GB" dirty="0"/>
              <a:t>Not to be confused with </a:t>
            </a:r>
            <a:r>
              <a:rPr lang="en-GB" u="sng" dirty="0"/>
              <a:t>CASE classifications </a:t>
            </a:r>
            <a:r>
              <a:rPr lang="en-GB" dirty="0"/>
              <a:t>(Attributes of the participant, </a:t>
            </a:r>
            <a:r>
              <a:rPr lang="en-GB" dirty="0" err="1"/>
              <a:t>e.g</a:t>
            </a:r>
            <a:r>
              <a:rPr lang="en-GB" dirty="0"/>
              <a:t> age, gender, address, occupation, gross profit)</a:t>
            </a:r>
          </a:p>
        </p:txBody>
      </p:sp>
    </p:spTree>
    <p:extLst>
      <p:ext uri="{BB962C8B-B14F-4D97-AF65-F5344CB8AC3E}">
        <p14:creationId xmlns:p14="http://schemas.microsoft.com/office/powerpoint/2010/main" val="1998116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CDFA74E-644F-5044-92AE-BD7C82577EF5}"/>
              </a:ext>
            </a:extLst>
          </p:cNvPr>
          <p:cNvPicPr/>
          <p:nvPr/>
        </p:nvPicPr>
        <p:blipFill rotWithShape="1">
          <a:blip r:embed="rId2"/>
          <a:srcRect b="4627"/>
          <a:stretch/>
        </p:blipFill>
        <p:spPr>
          <a:xfrm>
            <a:off x="356381" y="1069146"/>
            <a:ext cx="11591779" cy="5608319"/>
          </a:xfrm>
          <a:prstGeom prst="rect">
            <a:avLst/>
          </a:prstGeom>
        </p:spPr>
      </p:pic>
      <p:sp>
        <p:nvSpPr>
          <p:cNvPr id="4" name="Title 1"/>
          <p:cNvSpPr>
            <a:spLocks noGrp="1"/>
          </p:cNvSpPr>
          <p:nvPr>
            <p:ph type="title"/>
          </p:nvPr>
        </p:nvSpPr>
        <p:spPr>
          <a:xfrm>
            <a:off x="609600" y="274639"/>
            <a:ext cx="10972800" cy="566633"/>
          </a:xfrm>
        </p:spPr>
        <p:txBody>
          <a:bodyPr>
            <a:normAutofit fontScale="90000"/>
          </a:bodyPr>
          <a:lstStyle/>
          <a:p>
            <a:r>
              <a:rPr lang="en-GB" dirty="0"/>
              <a:t>Organising your codes – An example</a:t>
            </a:r>
          </a:p>
        </p:txBody>
      </p:sp>
      <p:sp>
        <p:nvSpPr>
          <p:cNvPr id="7" name="Oval 6"/>
          <p:cNvSpPr/>
          <p:nvPr/>
        </p:nvSpPr>
        <p:spPr>
          <a:xfrm>
            <a:off x="559512" y="2694856"/>
            <a:ext cx="579595" cy="37530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6" name="Oval 5"/>
          <p:cNvSpPr/>
          <p:nvPr/>
        </p:nvSpPr>
        <p:spPr>
          <a:xfrm>
            <a:off x="3101738" y="3626675"/>
            <a:ext cx="1759421" cy="26538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2691557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Developing your Codes *</a:t>
            </a:r>
          </a:p>
        </p:txBody>
      </p:sp>
      <p:sp>
        <p:nvSpPr>
          <p:cNvPr id="3" name="Content Placeholder 2"/>
          <p:cNvSpPr>
            <a:spLocks noGrp="1"/>
          </p:cNvSpPr>
          <p:nvPr>
            <p:ph idx="1"/>
          </p:nvPr>
        </p:nvSpPr>
        <p:spPr>
          <a:xfrm>
            <a:off x="576927" y="1485995"/>
            <a:ext cx="10515600" cy="3340005"/>
          </a:xfrm>
        </p:spPr>
        <p:txBody>
          <a:bodyPr>
            <a:noAutofit/>
          </a:bodyPr>
          <a:lstStyle/>
          <a:p>
            <a:pPr>
              <a:spcBef>
                <a:spcPts val="4000"/>
              </a:spcBef>
            </a:pPr>
            <a:r>
              <a:rPr lang="en-GB" dirty="0"/>
              <a:t>Start off by reading, annotating, making links and memos and then code</a:t>
            </a:r>
          </a:p>
          <a:p>
            <a:pPr>
              <a:spcBef>
                <a:spcPts val="4000"/>
              </a:spcBef>
            </a:pPr>
            <a:r>
              <a:rPr lang="en-GB" dirty="0"/>
              <a:t>Coding develops </a:t>
            </a:r>
            <a:r>
              <a:rPr lang="en-GB" b="1" u="sng" dirty="0"/>
              <a:t>gradually </a:t>
            </a:r>
            <a:r>
              <a:rPr lang="en-GB" dirty="0"/>
              <a:t>and the structure of the codes changes over time</a:t>
            </a:r>
            <a:endParaRPr lang="en-GB" b="1" u="sng" dirty="0"/>
          </a:p>
        </p:txBody>
      </p:sp>
      <p:sp>
        <p:nvSpPr>
          <p:cNvPr id="4" name="Rectangle 3">
            <a:extLst>
              <a:ext uri="{FF2B5EF4-FFF2-40B4-BE49-F238E27FC236}">
                <a16:creationId xmlns:a16="http://schemas.microsoft.com/office/drawing/2014/main" id="{51777665-D0C0-1144-B413-F6A63F2C7130}"/>
              </a:ext>
            </a:extLst>
          </p:cNvPr>
          <p:cNvSpPr/>
          <p:nvPr/>
        </p:nvSpPr>
        <p:spPr>
          <a:xfrm>
            <a:off x="477736" y="4826000"/>
            <a:ext cx="9821022" cy="666786"/>
          </a:xfrm>
          <a:prstGeom prst="rect">
            <a:avLst/>
          </a:prstGeom>
        </p:spPr>
        <p:txBody>
          <a:bodyPr wrap="none">
            <a:spAutoFit/>
          </a:bodyPr>
          <a:lstStyle/>
          <a:p>
            <a:r>
              <a:rPr lang="en-GB" sz="3733" dirty="0"/>
              <a:t>* </a:t>
            </a:r>
            <a:r>
              <a:rPr lang="en-GB" sz="2400" dirty="0"/>
              <a:t>In previous versions of </a:t>
            </a:r>
            <a:r>
              <a:rPr lang="en-GB" sz="2400" dirty="0" err="1"/>
              <a:t>Nvivo</a:t>
            </a:r>
            <a:r>
              <a:rPr lang="en-GB" sz="2400" dirty="0"/>
              <a:t> (e.g. Nvivo12), Codes are called Nodes</a:t>
            </a:r>
            <a:r>
              <a:rPr lang="en-GB" sz="3733" dirty="0"/>
              <a:t>.</a:t>
            </a:r>
          </a:p>
        </p:txBody>
      </p:sp>
    </p:spTree>
    <p:extLst>
      <p:ext uri="{BB962C8B-B14F-4D97-AF65-F5344CB8AC3E}">
        <p14:creationId xmlns:p14="http://schemas.microsoft.com/office/powerpoint/2010/main" val="1902089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001" y="137887"/>
            <a:ext cx="10515600" cy="958583"/>
          </a:xfrm>
        </p:spPr>
        <p:txBody>
          <a:bodyPr/>
          <a:lstStyle/>
          <a:p>
            <a:r>
              <a:rPr lang="en-GB" dirty="0"/>
              <a:t>Example development of coding structure </a:t>
            </a:r>
          </a:p>
        </p:txBody>
      </p:sp>
      <p:sp>
        <p:nvSpPr>
          <p:cNvPr id="3" name="Content Placeholder 2"/>
          <p:cNvSpPr>
            <a:spLocks noGrp="1"/>
          </p:cNvSpPr>
          <p:nvPr>
            <p:ph idx="1"/>
          </p:nvPr>
        </p:nvSpPr>
        <p:spPr>
          <a:xfrm>
            <a:off x="495648" y="935929"/>
            <a:ext cx="5052145" cy="4986141"/>
          </a:xfrm>
        </p:spPr>
        <p:txBody>
          <a:bodyPr>
            <a:normAutofit/>
          </a:bodyPr>
          <a:lstStyle/>
          <a:p>
            <a:r>
              <a:rPr lang="en-GB" i="1" dirty="0"/>
              <a:t>First round of coding</a:t>
            </a:r>
          </a:p>
          <a:p>
            <a:pPr marL="0" indent="0">
              <a:buNone/>
            </a:pPr>
            <a:r>
              <a:rPr lang="en-GB" u="sng" dirty="0"/>
              <a:t>Codes</a:t>
            </a:r>
          </a:p>
          <a:p>
            <a:pPr>
              <a:buFontTx/>
              <a:buChar char="-"/>
            </a:pPr>
            <a:r>
              <a:rPr lang="en-GB" dirty="0"/>
              <a:t>Environmental impact</a:t>
            </a:r>
          </a:p>
          <a:p>
            <a:pPr>
              <a:buFontTx/>
              <a:buChar char="-"/>
            </a:pPr>
            <a:r>
              <a:rPr lang="en-GB" dirty="0"/>
              <a:t>Habitat</a:t>
            </a:r>
          </a:p>
          <a:p>
            <a:pPr>
              <a:buFontTx/>
              <a:buChar char="-"/>
            </a:pPr>
            <a:r>
              <a:rPr lang="en-GB" dirty="0"/>
              <a:t>Landscape</a:t>
            </a:r>
          </a:p>
          <a:p>
            <a:pPr>
              <a:buFontTx/>
              <a:buChar char="-"/>
            </a:pPr>
            <a:r>
              <a:rPr lang="en-GB" dirty="0"/>
              <a:t>Water quality</a:t>
            </a:r>
          </a:p>
          <a:p>
            <a:pPr>
              <a:buFontTx/>
              <a:buChar char="-"/>
            </a:pPr>
            <a:r>
              <a:rPr lang="en-GB" dirty="0"/>
              <a:t>Negative attitude</a:t>
            </a:r>
          </a:p>
          <a:p>
            <a:pPr>
              <a:buFontTx/>
              <a:buChar char="-"/>
            </a:pPr>
            <a:r>
              <a:rPr lang="en-GB" dirty="0"/>
              <a:t>Positive attitude</a:t>
            </a:r>
          </a:p>
        </p:txBody>
      </p:sp>
      <p:sp>
        <p:nvSpPr>
          <p:cNvPr id="4" name="Content Placeholder 2"/>
          <p:cNvSpPr txBox="1">
            <a:spLocks/>
          </p:cNvSpPr>
          <p:nvPr/>
        </p:nvSpPr>
        <p:spPr>
          <a:xfrm>
            <a:off x="5670146" y="1096470"/>
            <a:ext cx="5052145" cy="4986141"/>
          </a:xfrm>
          <a:prstGeom prst="rect">
            <a:avLst/>
          </a:prstGeom>
        </p:spPr>
        <p:txBody>
          <a:bodyPr vert="horz" lIns="121920" tIns="60960" rIns="121920" bIns="60960" rtlCol="0">
            <a:normAutofit/>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2133" i="1" dirty="0"/>
              <a:t>Developing the coding structure</a:t>
            </a:r>
          </a:p>
          <a:p>
            <a:pPr marL="0" indent="0">
              <a:buNone/>
            </a:pPr>
            <a:r>
              <a:rPr lang="en-GB" sz="2133" u="sng" dirty="0"/>
              <a:t>Codes</a:t>
            </a:r>
          </a:p>
          <a:p>
            <a:pPr>
              <a:buFontTx/>
              <a:buChar char="-"/>
            </a:pPr>
            <a:r>
              <a:rPr lang="en-GB" sz="2133" dirty="0"/>
              <a:t>Natural environment</a:t>
            </a:r>
          </a:p>
          <a:p>
            <a:pPr lvl="1">
              <a:buFontTx/>
              <a:buChar char="-"/>
            </a:pPr>
            <a:r>
              <a:rPr lang="en-GB" sz="1600" dirty="0"/>
              <a:t>Environmental impact</a:t>
            </a:r>
          </a:p>
          <a:p>
            <a:pPr lvl="1">
              <a:buFontTx/>
              <a:buChar char="-"/>
            </a:pPr>
            <a:r>
              <a:rPr lang="en-GB" sz="1600" dirty="0"/>
              <a:t>Habitat</a:t>
            </a:r>
          </a:p>
          <a:p>
            <a:pPr lvl="1">
              <a:buFontTx/>
              <a:buChar char="-"/>
            </a:pPr>
            <a:r>
              <a:rPr lang="en-GB" sz="1600" dirty="0"/>
              <a:t>Landscape</a:t>
            </a:r>
          </a:p>
          <a:p>
            <a:pPr lvl="1">
              <a:buFontTx/>
              <a:buChar char="-"/>
            </a:pPr>
            <a:r>
              <a:rPr lang="en-GB" sz="1600" dirty="0"/>
              <a:t>Water quality</a:t>
            </a:r>
          </a:p>
          <a:p>
            <a:pPr>
              <a:buFontTx/>
              <a:buChar char="-"/>
            </a:pPr>
            <a:r>
              <a:rPr lang="en-GB" sz="2133" dirty="0"/>
              <a:t>Attitude</a:t>
            </a:r>
          </a:p>
          <a:p>
            <a:pPr lvl="1">
              <a:buFontTx/>
              <a:buChar char="-"/>
            </a:pPr>
            <a:r>
              <a:rPr lang="en-GB" sz="1600" dirty="0"/>
              <a:t>Negative attitude</a:t>
            </a:r>
          </a:p>
          <a:p>
            <a:pPr lvl="1">
              <a:buFontTx/>
              <a:buChar char="-"/>
            </a:pPr>
            <a:r>
              <a:rPr lang="en-GB" sz="1600" dirty="0"/>
              <a:t>Positive attitude</a:t>
            </a:r>
          </a:p>
        </p:txBody>
      </p:sp>
      <p:sp>
        <p:nvSpPr>
          <p:cNvPr id="5" name="Right Arrow 4"/>
          <p:cNvSpPr/>
          <p:nvPr/>
        </p:nvSpPr>
        <p:spPr>
          <a:xfrm>
            <a:off x="3904035" y="3839183"/>
            <a:ext cx="1413752" cy="5058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115686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Basic analytical functions</a:t>
            </a:r>
          </a:p>
        </p:txBody>
      </p:sp>
      <p:sp>
        <p:nvSpPr>
          <p:cNvPr id="3" name="Content Placeholder 2"/>
          <p:cNvSpPr>
            <a:spLocks noGrp="1"/>
          </p:cNvSpPr>
          <p:nvPr>
            <p:ph idx="1"/>
          </p:nvPr>
        </p:nvSpPr>
        <p:spPr>
          <a:xfrm>
            <a:off x="518872" y="1499542"/>
            <a:ext cx="10515600" cy="3187605"/>
          </a:xfrm>
        </p:spPr>
        <p:txBody>
          <a:bodyPr>
            <a:normAutofit fontScale="85000" lnSpcReduction="10000"/>
          </a:bodyPr>
          <a:lstStyle/>
          <a:p>
            <a:r>
              <a:rPr lang="en-GB" dirty="0"/>
              <a:t>Manual coding </a:t>
            </a:r>
          </a:p>
          <a:p>
            <a:r>
              <a:rPr lang="en-GB" dirty="0"/>
              <a:t>Automatic coding</a:t>
            </a:r>
          </a:p>
          <a:p>
            <a:r>
              <a:rPr lang="en-GB" dirty="0"/>
              <a:t>Memo link (connects a memo to a source. It is like a post-it)</a:t>
            </a:r>
          </a:p>
          <a:p>
            <a:r>
              <a:rPr lang="en-GB" dirty="0"/>
              <a:t>Also link (connects content across project. It is like drawing an arrow)</a:t>
            </a:r>
          </a:p>
          <a:p>
            <a:r>
              <a:rPr lang="en-GB" dirty="0"/>
              <a:t>Annotate (footnote in relation to content. It is like writing in the margins)</a:t>
            </a:r>
          </a:p>
        </p:txBody>
      </p:sp>
    </p:spTree>
    <p:extLst>
      <p:ext uri="{BB962C8B-B14F-4D97-AF65-F5344CB8AC3E}">
        <p14:creationId xmlns:p14="http://schemas.microsoft.com/office/powerpoint/2010/main" val="4284080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Manual Coding</a:t>
            </a:r>
          </a:p>
        </p:txBody>
      </p:sp>
      <p:sp>
        <p:nvSpPr>
          <p:cNvPr id="3" name="Content Placeholder 2"/>
          <p:cNvSpPr>
            <a:spLocks noGrp="1"/>
          </p:cNvSpPr>
          <p:nvPr>
            <p:ph idx="1"/>
          </p:nvPr>
        </p:nvSpPr>
        <p:spPr>
          <a:xfrm>
            <a:off x="424046" y="942338"/>
            <a:ext cx="11497021" cy="4813205"/>
          </a:xfrm>
        </p:spPr>
        <p:txBody>
          <a:bodyPr>
            <a:noAutofit/>
          </a:bodyPr>
          <a:lstStyle/>
          <a:p>
            <a:r>
              <a:rPr lang="en-GB" sz="2400" b="1" dirty="0"/>
              <a:t>Three Options</a:t>
            </a:r>
            <a:r>
              <a:rPr lang="en-GB" sz="2400" dirty="0"/>
              <a:t>:</a:t>
            </a:r>
          </a:p>
          <a:p>
            <a:pPr marL="0" indent="0">
              <a:buNone/>
            </a:pPr>
            <a:r>
              <a:rPr lang="en-GB" sz="2400" b="1" dirty="0"/>
              <a:t>1) Data-Driven: create a code ON THE FLY – Inductive approach</a:t>
            </a:r>
          </a:p>
          <a:p>
            <a:pPr marL="0" indent="0">
              <a:buNone/>
            </a:pPr>
            <a:r>
              <a:rPr lang="en-GB" sz="2400" dirty="0"/>
              <a:t> collect and import data – let the codes emerge as analysis starts on the raw material (e.g. interviews) – (inductive approach)</a:t>
            </a:r>
          </a:p>
          <a:p>
            <a:pPr marL="0" indent="0">
              <a:buNone/>
            </a:pPr>
            <a:r>
              <a:rPr lang="en-GB" sz="2400" b="1" dirty="0"/>
              <a:t>2) Literature-Driven: create a code list in ADVANCE – Deductive approach</a:t>
            </a:r>
          </a:p>
          <a:p>
            <a:pPr marL="0" indent="0">
              <a:buNone/>
            </a:pPr>
            <a:r>
              <a:rPr lang="en-GB" sz="2400" dirty="0"/>
              <a:t>From literature review or from interviews guide or research objectives/questions (deductive approach)</a:t>
            </a:r>
          </a:p>
          <a:p>
            <a:pPr marL="0" indent="0">
              <a:buNone/>
            </a:pPr>
            <a:r>
              <a:rPr lang="en-GB" sz="2400" b="1" dirty="0"/>
              <a:t>3) A combination of Data-Driven and Literature-Driven</a:t>
            </a:r>
          </a:p>
          <a:p>
            <a:pPr marL="0" indent="0">
              <a:buNone/>
            </a:pPr>
            <a:endParaRPr lang="en-GB" sz="2400" dirty="0"/>
          </a:p>
        </p:txBody>
      </p:sp>
      <p:sp>
        <p:nvSpPr>
          <p:cNvPr id="4" name="TextBox 3"/>
          <p:cNvSpPr txBox="1"/>
          <p:nvPr/>
        </p:nvSpPr>
        <p:spPr>
          <a:xfrm>
            <a:off x="585267" y="6247629"/>
            <a:ext cx="11335799" cy="461665"/>
          </a:xfrm>
          <a:prstGeom prst="rect">
            <a:avLst/>
          </a:prstGeom>
          <a:noFill/>
        </p:spPr>
        <p:txBody>
          <a:bodyPr wrap="square" rtlCol="0">
            <a:spAutoFit/>
          </a:bodyPr>
          <a:lstStyle/>
          <a:p>
            <a:r>
              <a:rPr lang="en-GB" sz="2400">
                <a:latin typeface="Arial" panose="020B0604020202020204" pitchFamily="34" charset="0"/>
                <a:cs typeface="Arial" panose="020B0604020202020204" pitchFamily="34" charset="0"/>
              </a:rPr>
              <a:t>There is no correct way – depends upon research approach and context</a:t>
            </a:r>
          </a:p>
        </p:txBody>
      </p:sp>
    </p:spTree>
    <p:extLst>
      <p:ext uri="{BB962C8B-B14F-4D97-AF65-F5344CB8AC3E}">
        <p14:creationId xmlns:p14="http://schemas.microsoft.com/office/powerpoint/2010/main" val="296915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527" y="201771"/>
            <a:ext cx="10515600" cy="522716"/>
          </a:xfrm>
        </p:spPr>
        <p:txBody>
          <a:bodyPr>
            <a:normAutofit fontScale="90000"/>
          </a:bodyPr>
          <a:lstStyle/>
          <a:p>
            <a:r>
              <a:rPr lang="en-GB" dirty="0"/>
              <a:t>Manual Coding</a:t>
            </a:r>
          </a:p>
        </p:txBody>
      </p:sp>
      <p:sp>
        <p:nvSpPr>
          <p:cNvPr id="3" name="Content Placeholder 2"/>
          <p:cNvSpPr>
            <a:spLocks noGrp="1"/>
          </p:cNvSpPr>
          <p:nvPr>
            <p:ph idx="1"/>
          </p:nvPr>
        </p:nvSpPr>
        <p:spPr>
          <a:xfrm>
            <a:off x="353407" y="815362"/>
            <a:ext cx="10515600" cy="664539"/>
          </a:xfrm>
        </p:spPr>
        <p:txBody>
          <a:bodyPr/>
          <a:lstStyle/>
          <a:p>
            <a:r>
              <a:rPr lang="en-GB" b="1" dirty="0"/>
              <a:t>Create a code ON THE FLY (in Vivo)</a:t>
            </a:r>
            <a:endParaRPr lang="en-GB" dirty="0"/>
          </a:p>
        </p:txBody>
      </p:sp>
      <p:sp>
        <p:nvSpPr>
          <p:cNvPr id="4" name="TextBox 3"/>
          <p:cNvSpPr txBox="1"/>
          <p:nvPr/>
        </p:nvSpPr>
        <p:spPr>
          <a:xfrm>
            <a:off x="18125" y="1363584"/>
            <a:ext cx="3893475" cy="2308324"/>
          </a:xfrm>
          <a:prstGeom prst="rect">
            <a:avLst/>
          </a:prstGeom>
          <a:noFill/>
        </p:spPr>
        <p:txBody>
          <a:bodyPr wrap="square" rtlCol="0">
            <a:spAutoFit/>
          </a:bodyPr>
          <a:lstStyle/>
          <a:p>
            <a:pPr marL="380990" indent="-380990">
              <a:buFontTx/>
              <a:buChar char="-"/>
            </a:pPr>
            <a:r>
              <a:rPr lang="en-GB" sz="2400"/>
              <a:t>Open source material (e.g. interview)</a:t>
            </a:r>
          </a:p>
          <a:p>
            <a:pPr marL="380990" indent="-380990">
              <a:buFontTx/>
              <a:buChar char="-"/>
            </a:pPr>
            <a:r>
              <a:rPr lang="en-GB" sz="2400"/>
              <a:t>Highlight text</a:t>
            </a:r>
          </a:p>
          <a:p>
            <a:pPr marL="380990" indent="-380990">
              <a:buFontTx/>
              <a:buChar char="-"/>
            </a:pPr>
            <a:r>
              <a:rPr lang="en-GB" sz="2400"/>
              <a:t>Click Code in Vivo</a:t>
            </a:r>
          </a:p>
          <a:p>
            <a:pPr marL="380990" indent="-380990">
              <a:buFontTx/>
              <a:buChar char="-"/>
            </a:pPr>
            <a:r>
              <a:rPr lang="en-GB" sz="2400"/>
              <a:t>Creates new code based upon text selected</a:t>
            </a:r>
          </a:p>
        </p:txBody>
      </p:sp>
      <p:pic>
        <p:nvPicPr>
          <p:cNvPr id="7" name="Picture 6">
            <a:extLst>
              <a:ext uri="{FF2B5EF4-FFF2-40B4-BE49-F238E27FC236}">
                <a16:creationId xmlns:a16="http://schemas.microsoft.com/office/drawing/2014/main" id="{D2A331E1-7027-154F-B27E-EDD1DC4DE7C4}"/>
              </a:ext>
            </a:extLst>
          </p:cNvPr>
          <p:cNvPicPr/>
          <p:nvPr/>
        </p:nvPicPr>
        <p:blipFill rotWithShape="1">
          <a:blip r:embed="rId2"/>
          <a:srcRect l="24719" t="28346" b="21580"/>
          <a:stretch/>
        </p:blipFill>
        <p:spPr>
          <a:xfrm>
            <a:off x="5942941" y="1570776"/>
            <a:ext cx="6005218" cy="4172633"/>
          </a:xfrm>
          <a:prstGeom prst="rect">
            <a:avLst/>
          </a:prstGeom>
        </p:spPr>
      </p:pic>
      <p:pic>
        <p:nvPicPr>
          <p:cNvPr id="8" name="Picture 7">
            <a:extLst>
              <a:ext uri="{FF2B5EF4-FFF2-40B4-BE49-F238E27FC236}">
                <a16:creationId xmlns:a16="http://schemas.microsoft.com/office/drawing/2014/main" id="{A2B559A3-4068-9244-A7CE-853ECE5BF8F2}"/>
              </a:ext>
            </a:extLst>
          </p:cNvPr>
          <p:cNvPicPr/>
          <p:nvPr/>
        </p:nvPicPr>
        <p:blipFill rotWithShape="1">
          <a:blip r:embed="rId2"/>
          <a:srcRect l="31347" t="2" r="24965" b="81182"/>
          <a:stretch/>
        </p:blipFill>
        <p:spPr>
          <a:xfrm>
            <a:off x="1117601" y="3657092"/>
            <a:ext cx="3893475" cy="2044277"/>
          </a:xfrm>
          <a:prstGeom prst="rect">
            <a:avLst/>
          </a:prstGeom>
        </p:spPr>
      </p:pic>
      <p:sp>
        <p:nvSpPr>
          <p:cNvPr id="9" name="Oval 8">
            <a:extLst>
              <a:ext uri="{FF2B5EF4-FFF2-40B4-BE49-F238E27FC236}">
                <a16:creationId xmlns:a16="http://schemas.microsoft.com/office/drawing/2014/main" id="{D73EF7B2-090A-5E4E-B578-CED8C7040EAE}"/>
              </a:ext>
            </a:extLst>
          </p:cNvPr>
          <p:cNvSpPr/>
          <p:nvPr/>
        </p:nvSpPr>
        <p:spPr>
          <a:xfrm>
            <a:off x="2190579" y="4533035"/>
            <a:ext cx="579595" cy="96138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63980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527" y="201770"/>
            <a:ext cx="10515600" cy="327667"/>
          </a:xfrm>
        </p:spPr>
        <p:txBody>
          <a:bodyPr>
            <a:normAutofit fontScale="90000"/>
          </a:bodyPr>
          <a:lstStyle/>
          <a:p>
            <a:r>
              <a:rPr lang="en-GB" dirty="0"/>
              <a:t>Manual Coding</a:t>
            </a:r>
          </a:p>
        </p:txBody>
      </p:sp>
      <p:sp>
        <p:nvSpPr>
          <p:cNvPr id="3" name="Content Placeholder 2"/>
          <p:cNvSpPr>
            <a:spLocks noGrp="1"/>
          </p:cNvSpPr>
          <p:nvPr>
            <p:ph idx="1"/>
          </p:nvPr>
        </p:nvSpPr>
        <p:spPr>
          <a:xfrm>
            <a:off x="424527" y="529437"/>
            <a:ext cx="10515600" cy="664539"/>
          </a:xfrm>
        </p:spPr>
        <p:txBody>
          <a:bodyPr/>
          <a:lstStyle/>
          <a:p>
            <a:r>
              <a:rPr lang="en-GB" b="1" dirty="0"/>
              <a:t>Create a code ON THE FLY </a:t>
            </a:r>
            <a:endParaRPr lang="en-GB" dirty="0"/>
          </a:p>
        </p:txBody>
      </p:sp>
      <p:sp>
        <p:nvSpPr>
          <p:cNvPr id="4" name="TextBox 3"/>
          <p:cNvSpPr txBox="1"/>
          <p:nvPr/>
        </p:nvSpPr>
        <p:spPr>
          <a:xfrm>
            <a:off x="18125" y="1363584"/>
            <a:ext cx="3893475" cy="2308324"/>
          </a:xfrm>
          <a:prstGeom prst="rect">
            <a:avLst/>
          </a:prstGeom>
          <a:noFill/>
        </p:spPr>
        <p:txBody>
          <a:bodyPr wrap="square" rtlCol="0">
            <a:spAutoFit/>
          </a:bodyPr>
          <a:lstStyle/>
          <a:p>
            <a:pPr marL="380990" indent="-380990">
              <a:buFontTx/>
              <a:buChar char="-"/>
            </a:pPr>
            <a:r>
              <a:rPr lang="en-GB" sz="2400" dirty="0"/>
              <a:t>Open source material (e.g. interview)</a:t>
            </a:r>
          </a:p>
          <a:p>
            <a:pPr marL="380990" indent="-380990">
              <a:buFontTx/>
              <a:buChar char="-"/>
            </a:pPr>
            <a:r>
              <a:rPr lang="en-GB" sz="2400" dirty="0"/>
              <a:t>Highlight text</a:t>
            </a:r>
          </a:p>
          <a:p>
            <a:pPr marL="380990" indent="-380990">
              <a:buFontTx/>
              <a:buChar char="-"/>
            </a:pPr>
            <a:r>
              <a:rPr lang="en-GB" sz="2400" dirty="0"/>
              <a:t>Click Code selection</a:t>
            </a:r>
          </a:p>
          <a:p>
            <a:pPr marL="380990" indent="-380990">
              <a:buFontTx/>
              <a:buChar char="-"/>
            </a:pPr>
            <a:r>
              <a:rPr lang="en-GB" sz="2400" dirty="0"/>
              <a:t>Creates new code based upon text selected</a:t>
            </a:r>
          </a:p>
        </p:txBody>
      </p:sp>
      <p:pic>
        <p:nvPicPr>
          <p:cNvPr id="10" name="Picture 9">
            <a:extLst>
              <a:ext uri="{FF2B5EF4-FFF2-40B4-BE49-F238E27FC236}">
                <a16:creationId xmlns:a16="http://schemas.microsoft.com/office/drawing/2014/main" id="{385EEC7F-9488-5D40-9B22-B9C58BF2EE45}"/>
              </a:ext>
            </a:extLst>
          </p:cNvPr>
          <p:cNvPicPr/>
          <p:nvPr/>
        </p:nvPicPr>
        <p:blipFill rotWithShape="1">
          <a:blip r:embed="rId2"/>
          <a:srcRect b="12744"/>
          <a:stretch/>
        </p:blipFill>
        <p:spPr>
          <a:xfrm>
            <a:off x="3911600" y="1163190"/>
            <a:ext cx="8016240" cy="4331226"/>
          </a:xfrm>
          <a:prstGeom prst="rect">
            <a:avLst/>
          </a:prstGeom>
        </p:spPr>
      </p:pic>
      <p:sp>
        <p:nvSpPr>
          <p:cNvPr id="9" name="Oval 8">
            <a:extLst>
              <a:ext uri="{FF2B5EF4-FFF2-40B4-BE49-F238E27FC236}">
                <a16:creationId xmlns:a16="http://schemas.microsoft.com/office/drawing/2014/main" id="{D73EF7B2-090A-5E4E-B578-CED8C7040EAE}"/>
              </a:ext>
            </a:extLst>
          </p:cNvPr>
          <p:cNvSpPr/>
          <p:nvPr/>
        </p:nvSpPr>
        <p:spPr>
          <a:xfrm>
            <a:off x="5682328" y="3252568"/>
            <a:ext cx="2026769" cy="352864"/>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5" name="TextBox 4">
            <a:extLst>
              <a:ext uri="{FF2B5EF4-FFF2-40B4-BE49-F238E27FC236}">
                <a16:creationId xmlns:a16="http://schemas.microsoft.com/office/drawing/2014/main" id="{FE831ECA-666F-6F45-83A8-D1F9AA828564}"/>
              </a:ext>
            </a:extLst>
          </p:cNvPr>
          <p:cNvSpPr txBox="1"/>
          <p:nvPr/>
        </p:nvSpPr>
        <p:spPr>
          <a:xfrm>
            <a:off x="307686" y="3798332"/>
            <a:ext cx="3314353" cy="1569660"/>
          </a:xfrm>
          <a:prstGeom prst="rect">
            <a:avLst/>
          </a:prstGeom>
          <a:noFill/>
        </p:spPr>
        <p:txBody>
          <a:bodyPr wrap="square" rtlCol="0">
            <a:spAutoFit/>
          </a:bodyPr>
          <a:lstStyle/>
          <a:p>
            <a:r>
              <a:rPr lang="en-GB" sz="2400" dirty="0"/>
              <a:t>You can create a new code by following steps in the next slide (Coding in Advance)</a:t>
            </a:r>
          </a:p>
        </p:txBody>
      </p:sp>
    </p:spTree>
    <p:extLst>
      <p:ext uri="{BB962C8B-B14F-4D97-AF65-F5344CB8AC3E}">
        <p14:creationId xmlns:p14="http://schemas.microsoft.com/office/powerpoint/2010/main" val="134243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P spid="5"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D08F670-C693-684B-B64A-5EC2105B7ED5}"/>
              </a:ext>
            </a:extLst>
          </p:cNvPr>
          <p:cNvPicPr/>
          <p:nvPr/>
        </p:nvPicPr>
        <p:blipFill rotWithShape="1">
          <a:blip r:embed="rId2"/>
          <a:srcRect b="3829"/>
          <a:stretch/>
        </p:blipFill>
        <p:spPr>
          <a:xfrm>
            <a:off x="187570" y="1032402"/>
            <a:ext cx="8916421" cy="5623829"/>
          </a:xfrm>
          <a:prstGeom prst="rect">
            <a:avLst/>
          </a:prstGeom>
        </p:spPr>
      </p:pic>
      <p:sp>
        <p:nvSpPr>
          <p:cNvPr id="4" name="Title 1"/>
          <p:cNvSpPr txBox="1">
            <a:spLocks/>
          </p:cNvSpPr>
          <p:nvPr/>
        </p:nvSpPr>
        <p:spPr>
          <a:xfrm>
            <a:off x="424527" y="201770"/>
            <a:ext cx="10515600" cy="958583"/>
          </a:xfrm>
          <a:prstGeom prst="rect">
            <a:avLst/>
          </a:prstGeom>
        </p:spPr>
        <p:txBody>
          <a:bodyPr vert="horz" lIns="121920" tIns="60960" rIns="121920" bIns="60960" rtlCol="0" anchor="t" anchorCtr="0">
            <a:normAutofit/>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dirty="0"/>
              <a:t>Manual Coding</a:t>
            </a:r>
          </a:p>
        </p:txBody>
      </p:sp>
      <p:sp>
        <p:nvSpPr>
          <p:cNvPr id="5" name="Content Placeholder 2"/>
          <p:cNvSpPr txBox="1">
            <a:spLocks/>
          </p:cNvSpPr>
          <p:nvPr/>
        </p:nvSpPr>
        <p:spPr>
          <a:xfrm>
            <a:off x="424527" y="529437"/>
            <a:ext cx="10515600" cy="664539"/>
          </a:xfrm>
          <a:prstGeom prst="rect">
            <a:avLst/>
          </a:prstGeom>
        </p:spPr>
        <p:txBody>
          <a:bodyPr vert="horz" lIns="121920" tIns="60960" rIns="121920" bIns="60960" rtlCol="0">
            <a:normAutofit/>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2133" b="1" dirty="0"/>
              <a:t>Create a code IN ADVANCE – 1</a:t>
            </a:r>
            <a:r>
              <a:rPr lang="en-GB" sz="2133" b="1" baseline="30000" dirty="0"/>
              <a:t>st</a:t>
            </a:r>
            <a:r>
              <a:rPr lang="en-GB" sz="2133" b="1" dirty="0"/>
              <a:t> option</a:t>
            </a:r>
            <a:endParaRPr lang="en-GB" sz="2133" dirty="0"/>
          </a:p>
        </p:txBody>
      </p:sp>
      <p:sp>
        <p:nvSpPr>
          <p:cNvPr id="7" name="Oval 6"/>
          <p:cNvSpPr/>
          <p:nvPr/>
        </p:nvSpPr>
        <p:spPr>
          <a:xfrm>
            <a:off x="3169920" y="1004426"/>
            <a:ext cx="487680" cy="245823"/>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8" name="Oval 7"/>
          <p:cNvSpPr/>
          <p:nvPr/>
        </p:nvSpPr>
        <p:spPr>
          <a:xfrm>
            <a:off x="3304864" y="1244600"/>
            <a:ext cx="487680" cy="664539"/>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9" name="Content Placeholder 2"/>
          <p:cNvSpPr>
            <a:spLocks noGrp="1"/>
          </p:cNvSpPr>
          <p:nvPr>
            <p:ph idx="1"/>
          </p:nvPr>
        </p:nvSpPr>
        <p:spPr>
          <a:xfrm>
            <a:off x="9236673" y="4915302"/>
            <a:ext cx="3071017" cy="2330421"/>
          </a:xfrm>
        </p:spPr>
        <p:txBody>
          <a:bodyPr>
            <a:normAutofit/>
          </a:bodyPr>
          <a:lstStyle/>
          <a:p>
            <a:r>
              <a:rPr lang="en-GB" sz="1867" b="1" dirty="0"/>
              <a:t>New codes can be also arranged in hierarchies (Parent/Child codes)</a:t>
            </a:r>
          </a:p>
        </p:txBody>
      </p:sp>
      <p:cxnSp>
        <p:nvCxnSpPr>
          <p:cNvPr id="10" name="Straight Arrow Connector 9"/>
          <p:cNvCxnSpPr/>
          <p:nvPr/>
        </p:nvCxnSpPr>
        <p:spPr>
          <a:xfrm flipH="1" flipV="1">
            <a:off x="6065520" y="4886960"/>
            <a:ext cx="3312160" cy="52832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1245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5834D10-20BB-C14B-8437-F51F08067039}"/>
              </a:ext>
            </a:extLst>
          </p:cNvPr>
          <p:cNvSpPr txBox="1">
            <a:spLocks/>
          </p:cNvSpPr>
          <p:nvPr/>
        </p:nvSpPr>
        <p:spPr>
          <a:xfrm>
            <a:off x="424527" y="201770"/>
            <a:ext cx="10515600" cy="958583"/>
          </a:xfrm>
          <a:prstGeom prst="rect">
            <a:avLst/>
          </a:prstGeom>
        </p:spPr>
        <p:txBody>
          <a:bodyPr vert="horz" lIns="121920" tIns="60960" rIns="121920" bIns="60960" rtlCol="0" anchor="t" anchorCtr="0">
            <a:normAutofit/>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dirty="0"/>
              <a:t>Manual Coding</a:t>
            </a:r>
          </a:p>
        </p:txBody>
      </p:sp>
      <p:sp>
        <p:nvSpPr>
          <p:cNvPr id="5" name="Content Placeholder 2">
            <a:extLst>
              <a:ext uri="{FF2B5EF4-FFF2-40B4-BE49-F238E27FC236}">
                <a16:creationId xmlns:a16="http://schemas.microsoft.com/office/drawing/2014/main" id="{C8E33D75-C3E1-294C-95B0-335529B11295}"/>
              </a:ext>
            </a:extLst>
          </p:cNvPr>
          <p:cNvSpPr txBox="1">
            <a:spLocks/>
          </p:cNvSpPr>
          <p:nvPr/>
        </p:nvSpPr>
        <p:spPr>
          <a:xfrm>
            <a:off x="424527" y="529437"/>
            <a:ext cx="10515600" cy="664539"/>
          </a:xfrm>
          <a:prstGeom prst="rect">
            <a:avLst/>
          </a:prstGeom>
        </p:spPr>
        <p:txBody>
          <a:bodyPr vert="horz" lIns="121920" tIns="60960" rIns="121920" bIns="60960" rtlCol="0">
            <a:normAutofit/>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2133" b="1" dirty="0"/>
              <a:t>Create a code IN ADVANCE – 2</a:t>
            </a:r>
            <a:r>
              <a:rPr lang="en-GB" sz="2133" b="1" baseline="30000" dirty="0"/>
              <a:t>nd</a:t>
            </a:r>
            <a:r>
              <a:rPr lang="en-GB" sz="2133" b="1" dirty="0"/>
              <a:t> option</a:t>
            </a:r>
            <a:endParaRPr lang="en-GB" sz="2133" dirty="0"/>
          </a:p>
        </p:txBody>
      </p:sp>
      <p:pic>
        <p:nvPicPr>
          <p:cNvPr id="6" name="Picture 5">
            <a:extLst>
              <a:ext uri="{FF2B5EF4-FFF2-40B4-BE49-F238E27FC236}">
                <a16:creationId xmlns:a16="http://schemas.microsoft.com/office/drawing/2014/main" id="{33F3E3C6-4270-A74F-8B9E-A15980665785}"/>
              </a:ext>
            </a:extLst>
          </p:cNvPr>
          <p:cNvPicPr/>
          <p:nvPr/>
        </p:nvPicPr>
        <p:blipFill rotWithShape="1">
          <a:blip r:embed="rId2"/>
          <a:srcRect r="51227"/>
          <a:stretch/>
        </p:blipFill>
        <p:spPr>
          <a:xfrm>
            <a:off x="586870" y="1234170"/>
            <a:ext cx="3727223" cy="5094393"/>
          </a:xfrm>
          <a:prstGeom prst="rect">
            <a:avLst/>
          </a:prstGeom>
        </p:spPr>
      </p:pic>
      <p:sp>
        <p:nvSpPr>
          <p:cNvPr id="7" name="TextBox 6">
            <a:extLst>
              <a:ext uri="{FF2B5EF4-FFF2-40B4-BE49-F238E27FC236}">
                <a16:creationId xmlns:a16="http://schemas.microsoft.com/office/drawing/2014/main" id="{853EB744-8CD8-4A43-B297-DBFD08013D1D}"/>
              </a:ext>
            </a:extLst>
          </p:cNvPr>
          <p:cNvSpPr txBox="1"/>
          <p:nvPr/>
        </p:nvSpPr>
        <p:spPr>
          <a:xfrm>
            <a:off x="6414867" y="2307100"/>
            <a:ext cx="5190263" cy="2882840"/>
          </a:xfrm>
          <a:prstGeom prst="rect">
            <a:avLst/>
          </a:prstGeom>
          <a:noFill/>
        </p:spPr>
        <p:txBody>
          <a:bodyPr wrap="square" rtlCol="0">
            <a:spAutoFit/>
          </a:bodyPr>
          <a:lstStyle/>
          <a:p>
            <a:pPr>
              <a:spcBef>
                <a:spcPts val="1600"/>
              </a:spcBef>
              <a:spcAft>
                <a:spcPts val="1600"/>
              </a:spcAft>
            </a:pPr>
            <a:r>
              <a:rPr lang="en-GB" sz="3200" dirty="0"/>
              <a:t>- Right click on the “Codes” section – in the white part</a:t>
            </a:r>
          </a:p>
          <a:p>
            <a:pPr marL="380990" indent="-380990">
              <a:spcBef>
                <a:spcPts val="1600"/>
              </a:spcBef>
              <a:spcAft>
                <a:spcPts val="1600"/>
              </a:spcAft>
              <a:buFontTx/>
              <a:buChar char="-"/>
            </a:pPr>
            <a:r>
              <a:rPr lang="en-GB" sz="3200" dirty="0"/>
              <a:t>A menu will appear</a:t>
            </a:r>
          </a:p>
          <a:p>
            <a:pPr marL="380990" indent="-380990">
              <a:spcBef>
                <a:spcPts val="1600"/>
              </a:spcBef>
              <a:spcAft>
                <a:spcPts val="1600"/>
              </a:spcAft>
              <a:buFontTx/>
              <a:buChar char="-"/>
            </a:pPr>
            <a:r>
              <a:rPr lang="en-GB" sz="3200" dirty="0"/>
              <a:t>Select “New Code”</a:t>
            </a:r>
          </a:p>
        </p:txBody>
      </p:sp>
      <p:sp>
        <p:nvSpPr>
          <p:cNvPr id="8" name="Oval 7">
            <a:extLst>
              <a:ext uri="{FF2B5EF4-FFF2-40B4-BE49-F238E27FC236}">
                <a16:creationId xmlns:a16="http://schemas.microsoft.com/office/drawing/2014/main" id="{4A6C3551-0040-3442-BBFC-BF477A05F313}"/>
              </a:ext>
            </a:extLst>
          </p:cNvPr>
          <p:cNvSpPr/>
          <p:nvPr/>
        </p:nvSpPr>
        <p:spPr>
          <a:xfrm flipV="1">
            <a:off x="1485441" y="4366296"/>
            <a:ext cx="2059619" cy="1519861"/>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3791082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Graphical user interface, application&#10;&#10;Description automatically generated">
            <a:extLst>
              <a:ext uri="{FF2B5EF4-FFF2-40B4-BE49-F238E27FC236}">
                <a16:creationId xmlns:a16="http://schemas.microsoft.com/office/drawing/2014/main" id="{2B9098F6-D35B-134B-A962-B87AEB37B2E0}"/>
              </a:ext>
            </a:extLst>
          </p:cNvPr>
          <p:cNvPicPr/>
          <p:nvPr/>
        </p:nvPicPr>
        <p:blipFill rotWithShape="1">
          <a:blip r:embed="rId2"/>
          <a:srcRect b="15728"/>
          <a:stretch/>
        </p:blipFill>
        <p:spPr bwMode="auto">
          <a:xfrm>
            <a:off x="3012734" y="1707015"/>
            <a:ext cx="9179265" cy="4949215"/>
          </a:xfrm>
          <a:prstGeom prst="rect">
            <a:avLst/>
          </a:prstGeom>
          <a:ln>
            <a:noFill/>
          </a:ln>
          <a:extLst>
            <a:ext uri="{53640926-AAD7-44D8-BBD7-CCE9431645EC}">
              <a14:shadowObscured xmlns:a14="http://schemas.microsoft.com/office/drawing/2010/main"/>
            </a:ext>
          </a:extLst>
        </p:spPr>
      </p:pic>
      <p:sp>
        <p:nvSpPr>
          <p:cNvPr id="3" name="Content Placeholder 2"/>
          <p:cNvSpPr>
            <a:spLocks noGrp="1"/>
          </p:cNvSpPr>
          <p:nvPr>
            <p:ph idx="1"/>
          </p:nvPr>
        </p:nvSpPr>
        <p:spPr>
          <a:xfrm>
            <a:off x="576927" y="1104951"/>
            <a:ext cx="10515600" cy="766139"/>
          </a:xfrm>
        </p:spPr>
        <p:txBody>
          <a:bodyPr>
            <a:normAutofit fontScale="85000" lnSpcReduction="10000"/>
          </a:bodyPr>
          <a:lstStyle/>
          <a:p>
            <a:r>
              <a:rPr lang="en-GB" dirty="0"/>
              <a:t>After having created your own code list, now it is time to code.</a:t>
            </a:r>
          </a:p>
        </p:txBody>
      </p:sp>
      <p:sp>
        <p:nvSpPr>
          <p:cNvPr id="4" name="Title 1"/>
          <p:cNvSpPr txBox="1">
            <a:spLocks/>
          </p:cNvSpPr>
          <p:nvPr/>
        </p:nvSpPr>
        <p:spPr>
          <a:xfrm>
            <a:off x="424527" y="201770"/>
            <a:ext cx="10515600" cy="958583"/>
          </a:xfrm>
          <a:prstGeom prst="rect">
            <a:avLst/>
          </a:prstGeom>
        </p:spPr>
        <p:txBody>
          <a:bodyPr vert="horz" lIns="121920" tIns="60960" rIns="121920" bIns="60960" rtlCol="0" anchor="t" anchorCtr="0">
            <a:normAutofit/>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a:t>Manual Coding</a:t>
            </a:r>
          </a:p>
        </p:txBody>
      </p:sp>
      <p:sp>
        <p:nvSpPr>
          <p:cNvPr id="6" name="Content Placeholder 2"/>
          <p:cNvSpPr txBox="1">
            <a:spLocks/>
          </p:cNvSpPr>
          <p:nvPr/>
        </p:nvSpPr>
        <p:spPr>
          <a:xfrm>
            <a:off x="424527" y="529437"/>
            <a:ext cx="10515600" cy="664539"/>
          </a:xfrm>
          <a:prstGeom prst="rect">
            <a:avLst/>
          </a:prstGeom>
        </p:spPr>
        <p:txBody>
          <a:bodyPr vert="horz" lIns="121920" tIns="60960" rIns="121920" bIns="60960" rtlCol="0">
            <a:normAutofit/>
          </a:bodyPr>
          <a:lstStyle>
            <a:lvl1pPr marL="171450" indent="-171450" algn="l" defTabSz="685800" rtl="0" eaLnBrk="1" latinLnBrk="0" hangingPunct="1">
              <a:lnSpc>
                <a:spcPct val="150000"/>
              </a:lnSpc>
              <a:spcBef>
                <a:spcPts val="75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2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1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100000"/>
              </a:lnSpc>
              <a:spcBef>
                <a:spcPts val="375"/>
              </a:spcBef>
              <a:buClr>
                <a:schemeClr val="tx1">
                  <a:lumMod val="85000"/>
                  <a:lumOff val="15000"/>
                </a:schemeClr>
              </a:buClr>
              <a:buSzPct val="90000"/>
              <a:buFont typeface="Wingdings" panose="05000000000000000000" pitchFamily="2" charset="2"/>
              <a:buChar char="§"/>
              <a:defRPr sz="105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2133" b="1" dirty="0"/>
              <a:t>Let’s coding</a:t>
            </a:r>
            <a:endParaRPr lang="en-GB" sz="2133" dirty="0"/>
          </a:p>
        </p:txBody>
      </p:sp>
      <p:sp>
        <p:nvSpPr>
          <p:cNvPr id="8" name="TextBox 7"/>
          <p:cNvSpPr txBox="1"/>
          <p:nvPr/>
        </p:nvSpPr>
        <p:spPr>
          <a:xfrm>
            <a:off x="194824" y="2011311"/>
            <a:ext cx="2308097" cy="1405256"/>
          </a:xfrm>
          <a:prstGeom prst="rect">
            <a:avLst/>
          </a:prstGeom>
          <a:noFill/>
        </p:spPr>
        <p:txBody>
          <a:bodyPr wrap="square" rtlCol="0">
            <a:spAutoFit/>
          </a:bodyPr>
          <a:lstStyle/>
          <a:p>
            <a:pPr marL="122764" indent="-122764">
              <a:buAutoNum type="arabicPeriod"/>
            </a:pPr>
            <a:r>
              <a:rPr lang="en-GB" sz="2133"/>
              <a:t>Open Source material that you want to code</a:t>
            </a:r>
          </a:p>
        </p:txBody>
      </p:sp>
      <p:sp>
        <p:nvSpPr>
          <p:cNvPr id="9" name="TextBox 8"/>
          <p:cNvSpPr txBox="1"/>
          <p:nvPr/>
        </p:nvSpPr>
        <p:spPr>
          <a:xfrm>
            <a:off x="241250" y="3572150"/>
            <a:ext cx="2091133" cy="748795"/>
          </a:xfrm>
          <a:prstGeom prst="rect">
            <a:avLst/>
          </a:prstGeom>
          <a:noFill/>
        </p:spPr>
        <p:txBody>
          <a:bodyPr wrap="square" rtlCol="0">
            <a:spAutoFit/>
          </a:bodyPr>
          <a:lstStyle/>
          <a:p>
            <a:r>
              <a:rPr lang="en-GB" sz="2133"/>
              <a:t>2. Select the text</a:t>
            </a:r>
          </a:p>
        </p:txBody>
      </p:sp>
      <p:sp>
        <p:nvSpPr>
          <p:cNvPr id="10" name="TextBox 9"/>
          <p:cNvSpPr txBox="1"/>
          <p:nvPr/>
        </p:nvSpPr>
        <p:spPr>
          <a:xfrm>
            <a:off x="212080" y="5117324"/>
            <a:ext cx="2290841" cy="1733488"/>
          </a:xfrm>
          <a:prstGeom prst="rect">
            <a:avLst/>
          </a:prstGeom>
          <a:noFill/>
        </p:spPr>
        <p:txBody>
          <a:bodyPr wrap="square" rtlCol="0">
            <a:spAutoFit/>
          </a:bodyPr>
          <a:lstStyle/>
          <a:p>
            <a:r>
              <a:rPr lang="en-GB" sz="2133" dirty="0"/>
              <a:t>3. Clicking the “Code” button brings up the “Select code items” dialog box</a:t>
            </a:r>
          </a:p>
        </p:txBody>
      </p:sp>
      <p:cxnSp>
        <p:nvCxnSpPr>
          <p:cNvPr id="14" name="Straight Arrow Connector 13"/>
          <p:cNvCxnSpPr>
            <a:cxnSpLocks/>
          </p:cNvCxnSpPr>
          <p:nvPr/>
        </p:nvCxnSpPr>
        <p:spPr>
          <a:xfrm>
            <a:off x="2502921" y="2770136"/>
            <a:ext cx="2660815" cy="199185"/>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p:cNvCxnSpPr>
            <a:cxnSpLocks/>
          </p:cNvCxnSpPr>
          <p:nvPr/>
        </p:nvCxnSpPr>
        <p:spPr>
          <a:xfrm>
            <a:off x="1913207" y="3868366"/>
            <a:ext cx="5318239" cy="655775"/>
          </a:xfrm>
          <a:prstGeom prst="straightConnector1">
            <a:avLst/>
          </a:prstGeom>
          <a:ln w="34925">
            <a:tailEnd type="triangle"/>
          </a:ln>
        </p:spPr>
        <p:style>
          <a:lnRef idx="1">
            <a:schemeClr val="dk1"/>
          </a:lnRef>
          <a:fillRef idx="0">
            <a:schemeClr val="dk1"/>
          </a:fillRef>
          <a:effectRef idx="0">
            <a:schemeClr val="dk1"/>
          </a:effectRef>
          <a:fontRef idx="minor">
            <a:schemeClr val="tx1"/>
          </a:fontRef>
        </p:style>
      </p:cxnSp>
      <p:sp>
        <p:nvSpPr>
          <p:cNvPr id="22" name="Oval 21"/>
          <p:cNvSpPr/>
          <p:nvPr/>
        </p:nvSpPr>
        <p:spPr>
          <a:xfrm>
            <a:off x="6616111" y="1749586"/>
            <a:ext cx="633071" cy="824001"/>
          </a:xfrm>
          <a:prstGeom prst="ellipse">
            <a:avLst/>
          </a:prstGeom>
          <a:noFill/>
          <a:ln w="381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582496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22"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01968F1-84EB-DA44-A975-CA5A09740DD1}"/>
              </a:ext>
            </a:extLst>
          </p:cNvPr>
          <p:cNvPicPr/>
          <p:nvPr/>
        </p:nvPicPr>
        <p:blipFill rotWithShape="1">
          <a:blip r:embed="rId2"/>
          <a:srcRect l="16619" b="38149"/>
          <a:stretch/>
        </p:blipFill>
        <p:spPr>
          <a:xfrm>
            <a:off x="1" y="1574351"/>
            <a:ext cx="6096000" cy="3150936"/>
          </a:xfrm>
          <a:prstGeom prst="rect">
            <a:avLst/>
          </a:prstGeom>
        </p:spPr>
      </p:pic>
      <p:sp>
        <p:nvSpPr>
          <p:cNvPr id="2" name="Title 1"/>
          <p:cNvSpPr>
            <a:spLocks noGrp="1"/>
          </p:cNvSpPr>
          <p:nvPr>
            <p:ph type="title"/>
          </p:nvPr>
        </p:nvSpPr>
        <p:spPr/>
        <p:txBody>
          <a:bodyPr/>
          <a:lstStyle/>
          <a:p>
            <a:r>
              <a:rPr lang="en-GB" dirty="0"/>
              <a:t>Coding at existing codes</a:t>
            </a:r>
          </a:p>
        </p:txBody>
      </p:sp>
      <p:sp>
        <p:nvSpPr>
          <p:cNvPr id="4" name="TextBox 3"/>
          <p:cNvSpPr txBox="1"/>
          <p:nvPr/>
        </p:nvSpPr>
        <p:spPr>
          <a:xfrm>
            <a:off x="559512" y="1097029"/>
            <a:ext cx="3267421" cy="400110"/>
          </a:xfrm>
          <a:prstGeom prst="rect">
            <a:avLst/>
          </a:prstGeom>
          <a:noFill/>
        </p:spPr>
        <p:txBody>
          <a:bodyPr wrap="square" rtlCol="0">
            <a:spAutoFit/>
          </a:bodyPr>
          <a:lstStyle/>
          <a:p>
            <a:r>
              <a:rPr lang="en-GB" sz="2000" b="1"/>
              <a:t>1) DRAG and DROP</a:t>
            </a:r>
          </a:p>
        </p:txBody>
      </p:sp>
      <p:sp>
        <p:nvSpPr>
          <p:cNvPr id="6" name="TextBox 5"/>
          <p:cNvSpPr txBox="1"/>
          <p:nvPr/>
        </p:nvSpPr>
        <p:spPr>
          <a:xfrm>
            <a:off x="338667" y="5892801"/>
            <a:ext cx="6829818" cy="830997"/>
          </a:xfrm>
          <a:prstGeom prst="rect">
            <a:avLst/>
          </a:prstGeom>
          <a:noFill/>
        </p:spPr>
        <p:txBody>
          <a:bodyPr wrap="none" rtlCol="0">
            <a:spAutoFit/>
          </a:bodyPr>
          <a:lstStyle/>
          <a:p>
            <a:pPr marL="380990" indent="-380990">
              <a:buFont typeface="Arial" panose="020B0604020202020204" pitchFamily="34" charset="0"/>
              <a:buChar char="•"/>
            </a:pPr>
            <a:r>
              <a:rPr lang="en-GB" sz="2400" dirty="0"/>
              <a:t>Select the text</a:t>
            </a:r>
          </a:p>
          <a:p>
            <a:pPr marL="380990" indent="-380990">
              <a:buFont typeface="Arial" panose="020B0604020202020204" pitchFamily="34" charset="0"/>
              <a:buChar char="•"/>
            </a:pPr>
            <a:r>
              <a:rPr lang="en-GB" sz="2400" dirty="0"/>
              <a:t>Drag it to the appropriate code in the list view</a:t>
            </a:r>
          </a:p>
        </p:txBody>
      </p:sp>
      <p:sp>
        <p:nvSpPr>
          <p:cNvPr id="7" name="TextBox 6"/>
          <p:cNvSpPr txBox="1"/>
          <p:nvPr/>
        </p:nvSpPr>
        <p:spPr>
          <a:xfrm>
            <a:off x="7941733" y="1097029"/>
            <a:ext cx="3773435" cy="400110"/>
          </a:xfrm>
          <a:prstGeom prst="rect">
            <a:avLst/>
          </a:prstGeom>
          <a:noFill/>
        </p:spPr>
        <p:txBody>
          <a:bodyPr wrap="square" rtlCol="0">
            <a:spAutoFit/>
          </a:bodyPr>
          <a:lstStyle/>
          <a:p>
            <a:r>
              <a:rPr lang="en-GB" sz="2000" b="1"/>
              <a:t>2) CODING TOOLBAR</a:t>
            </a:r>
          </a:p>
        </p:txBody>
      </p:sp>
      <p:sp>
        <p:nvSpPr>
          <p:cNvPr id="9" name="TextBox 8"/>
          <p:cNvSpPr txBox="1"/>
          <p:nvPr/>
        </p:nvSpPr>
        <p:spPr>
          <a:xfrm>
            <a:off x="6587067" y="5903892"/>
            <a:ext cx="4488045" cy="1200329"/>
          </a:xfrm>
          <a:prstGeom prst="rect">
            <a:avLst/>
          </a:prstGeom>
          <a:noFill/>
        </p:spPr>
        <p:txBody>
          <a:bodyPr wrap="square" rtlCol="0">
            <a:spAutoFit/>
          </a:bodyPr>
          <a:lstStyle/>
          <a:p>
            <a:pPr marL="380990" indent="-380990">
              <a:buFont typeface="Arial" panose="020B0604020202020204" pitchFamily="34" charset="0"/>
              <a:buChar char="•"/>
            </a:pPr>
            <a:r>
              <a:rPr lang="en-GB" sz="2400" dirty="0"/>
              <a:t>Select text</a:t>
            </a:r>
          </a:p>
          <a:p>
            <a:pPr marL="380990" indent="-380990">
              <a:buFont typeface="Arial" panose="020B0604020202020204" pitchFamily="34" charset="0"/>
              <a:buChar char="•"/>
            </a:pPr>
            <a:r>
              <a:rPr lang="en-GB" sz="2400" dirty="0"/>
              <a:t>Search for appropriate code in the Coding toolbar “...”</a:t>
            </a:r>
          </a:p>
        </p:txBody>
      </p:sp>
      <p:cxnSp>
        <p:nvCxnSpPr>
          <p:cNvPr id="14" name="Straight Arrow Connector 13"/>
          <p:cNvCxnSpPr>
            <a:cxnSpLocks/>
          </p:cNvCxnSpPr>
          <p:nvPr/>
        </p:nvCxnSpPr>
        <p:spPr>
          <a:xfrm flipH="1" flipV="1">
            <a:off x="1142276" y="3046548"/>
            <a:ext cx="1050947" cy="69257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p:cNvCxnSpPr>
            <a:cxnSpLocks/>
            <a:endCxn id="12" idx="4"/>
          </p:cNvCxnSpPr>
          <p:nvPr/>
        </p:nvCxnSpPr>
        <p:spPr>
          <a:xfrm flipH="1" flipV="1">
            <a:off x="10840473" y="5231831"/>
            <a:ext cx="30728" cy="1135104"/>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pic>
        <p:nvPicPr>
          <p:cNvPr id="15" name="Picture 14">
            <a:extLst>
              <a:ext uri="{FF2B5EF4-FFF2-40B4-BE49-F238E27FC236}">
                <a16:creationId xmlns:a16="http://schemas.microsoft.com/office/drawing/2014/main" id="{0EA22C04-FDC5-3F48-ACB0-49FBEEFC9473}"/>
              </a:ext>
            </a:extLst>
          </p:cNvPr>
          <p:cNvPicPr/>
          <p:nvPr/>
        </p:nvPicPr>
        <p:blipFill rotWithShape="1">
          <a:blip r:embed="rId2"/>
          <a:srcRect l="21337" t="33263" r="666" b="4886"/>
          <a:stretch/>
        </p:blipFill>
        <p:spPr>
          <a:xfrm>
            <a:off x="6096000" y="2080895"/>
            <a:ext cx="5960533" cy="3150936"/>
          </a:xfrm>
          <a:prstGeom prst="rect">
            <a:avLst/>
          </a:prstGeom>
        </p:spPr>
      </p:pic>
      <p:sp>
        <p:nvSpPr>
          <p:cNvPr id="12" name="Oval 11"/>
          <p:cNvSpPr/>
          <p:nvPr/>
        </p:nvSpPr>
        <p:spPr>
          <a:xfrm>
            <a:off x="10605835" y="4705179"/>
            <a:ext cx="469277" cy="526652"/>
          </a:xfrm>
          <a:prstGeom prst="ellipse">
            <a:avLst/>
          </a:prstGeom>
          <a:noFill/>
          <a:ln w="381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4156148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2"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771841"/>
          </a:xfrm>
        </p:spPr>
        <p:txBody>
          <a:bodyPr/>
          <a:lstStyle/>
          <a:p>
            <a:r>
              <a:rPr lang="en-GB" dirty="0" err="1"/>
              <a:t>Autocoding</a:t>
            </a:r>
            <a:endParaRPr lang="en-GB" dirty="0"/>
          </a:p>
        </p:txBody>
      </p:sp>
      <p:sp>
        <p:nvSpPr>
          <p:cNvPr id="5" name="TextBox 4"/>
          <p:cNvSpPr txBox="1"/>
          <p:nvPr/>
        </p:nvSpPr>
        <p:spPr>
          <a:xfrm>
            <a:off x="373245" y="689117"/>
            <a:ext cx="3487555" cy="2349041"/>
          </a:xfrm>
          <a:prstGeom prst="rect">
            <a:avLst/>
          </a:prstGeom>
          <a:noFill/>
        </p:spPr>
        <p:txBody>
          <a:bodyPr wrap="square" rtlCol="0">
            <a:spAutoFit/>
          </a:bodyPr>
          <a:lstStyle/>
          <a:p>
            <a:r>
              <a:rPr lang="en-GB" sz="2933" dirty="0">
                <a:latin typeface="Arial" panose="020B0604020202020204" pitchFamily="34" charset="0"/>
                <a:cs typeface="Arial" panose="020B0604020202020204" pitchFamily="34" charset="0"/>
              </a:rPr>
              <a:t>When you have structured sources such as survey data or structured interviews</a:t>
            </a:r>
          </a:p>
        </p:txBody>
      </p:sp>
      <p:sp>
        <p:nvSpPr>
          <p:cNvPr id="6" name="TextBox 5"/>
          <p:cNvSpPr txBox="1"/>
          <p:nvPr/>
        </p:nvSpPr>
        <p:spPr>
          <a:xfrm>
            <a:off x="373245" y="3376856"/>
            <a:ext cx="3639955" cy="2800382"/>
          </a:xfrm>
          <a:prstGeom prst="rect">
            <a:avLst/>
          </a:prstGeom>
          <a:noFill/>
        </p:spPr>
        <p:txBody>
          <a:bodyPr wrap="square" rtlCol="0">
            <a:spAutoFit/>
          </a:bodyPr>
          <a:lstStyle/>
          <a:p>
            <a:r>
              <a:rPr lang="en-GB" sz="2933" dirty="0">
                <a:latin typeface="Arial" panose="020B0604020202020204" pitchFamily="34" charset="0"/>
                <a:cs typeface="Arial" panose="020B0604020202020204" pitchFamily="34" charset="0"/>
              </a:rPr>
              <a:t>In text based documents ‘auto code’ works using the paragraph headers.</a:t>
            </a:r>
          </a:p>
          <a:p>
            <a:endParaRPr lang="en-GB" sz="2933"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054179E8-8015-2649-859C-FF70AC74F981}"/>
              </a:ext>
            </a:extLst>
          </p:cNvPr>
          <p:cNvPicPr/>
          <p:nvPr/>
        </p:nvPicPr>
        <p:blipFill rotWithShape="1">
          <a:blip r:embed="rId2"/>
          <a:srcRect l="20792" r="15638" b="19371"/>
          <a:stretch/>
        </p:blipFill>
        <p:spPr>
          <a:xfrm>
            <a:off x="4409439" y="1136115"/>
            <a:ext cx="6860675" cy="4487907"/>
          </a:xfrm>
          <a:prstGeom prst="rect">
            <a:avLst/>
          </a:prstGeom>
        </p:spPr>
      </p:pic>
      <p:sp>
        <p:nvSpPr>
          <p:cNvPr id="8" name="Oval 7"/>
          <p:cNvSpPr/>
          <p:nvPr/>
        </p:nvSpPr>
        <p:spPr>
          <a:xfrm>
            <a:off x="6639951" y="1165573"/>
            <a:ext cx="683587" cy="67260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1700211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Graphical user interface, text, application&#10;&#10;Description automatically generated">
            <a:extLst>
              <a:ext uri="{FF2B5EF4-FFF2-40B4-BE49-F238E27FC236}">
                <a16:creationId xmlns:a16="http://schemas.microsoft.com/office/drawing/2014/main" id="{71E5F769-5D3C-9A45-A4CE-6AF13443B776}"/>
              </a:ext>
            </a:extLst>
          </p:cNvPr>
          <p:cNvPicPr/>
          <p:nvPr/>
        </p:nvPicPr>
        <p:blipFill rotWithShape="1">
          <a:blip r:embed="rId2"/>
          <a:srcRect l="18839" b="15473"/>
          <a:stretch/>
        </p:blipFill>
        <p:spPr bwMode="auto">
          <a:xfrm>
            <a:off x="187571" y="1923680"/>
            <a:ext cx="10091224" cy="4838584"/>
          </a:xfrm>
          <a:prstGeom prst="rect">
            <a:avLst/>
          </a:prstGeom>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a:t>Seeing your coding develop</a:t>
            </a:r>
          </a:p>
        </p:txBody>
      </p:sp>
      <p:sp>
        <p:nvSpPr>
          <p:cNvPr id="7" name="TextBox 6"/>
          <p:cNvSpPr txBox="1"/>
          <p:nvPr/>
        </p:nvSpPr>
        <p:spPr>
          <a:xfrm>
            <a:off x="4856481" y="1327682"/>
            <a:ext cx="7895184" cy="461665"/>
          </a:xfrm>
          <a:prstGeom prst="rect">
            <a:avLst/>
          </a:prstGeom>
          <a:noFill/>
        </p:spPr>
        <p:txBody>
          <a:bodyPr wrap="square" rtlCol="0">
            <a:spAutoFit/>
          </a:bodyPr>
          <a:lstStyle/>
          <a:p>
            <a:r>
              <a:rPr lang="en-GB" sz="2400" b="1" u="sng" dirty="0"/>
              <a:t>Coding Stripes: </a:t>
            </a:r>
            <a:r>
              <a:rPr lang="en-GB" sz="2400" u="sng" dirty="0"/>
              <a:t>Vertical Identifiers of codes used</a:t>
            </a:r>
          </a:p>
        </p:txBody>
      </p:sp>
      <p:sp>
        <p:nvSpPr>
          <p:cNvPr id="5" name="Oval 4"/>
          <p:cNvSpPr/>
          <p:nvPr/>
        </p:nvSpPr>
        <p:spPr>
          <a:xfrm>
            <a:off x="4210179" y="1820627"/>
            <a:ext cx="863600" cy="392276"/>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6" name="Oval 5"/>
          <p:cNvSpPr/>
          <p:nvPr/>
        </p:nvSpPr>
        <p:spPr>
          <a:xfrm>
            <a:off x="3207433" y="1966360"/>
            <a:ext cx="496699" cy="82842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cxnSp>
        <p:nvCxnSpPr>
          <p:cNvPr id="11" name="Straight Arrow Connector 10"/>
          <p:cNvCxnSpPr/>
          <p:nvPr/>
        </p:nvCxnSpPr>
        <p:spPr>
          <a:xfrm flipH="1">
            <a:off x="10415082" y="1820124"/>
            <a:ext cx="660031" cy="3549544"/>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3047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animBg="1"/>
      <p:bldP spid="6"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335E0C5-241E-594D-876A-FA10E5B85F0C}"/>
              </a:ext>
            </a:extLst>
          </p:cNvPr>
          <p:cNvPicPr/>
          <p:nvPr/>
        </p:nvPicPr>
        <p:blipFill rotWithShape="1">
          <a:blip r:embed="rId2"/>
          <a:srcRect l="19565" b="38385"/>
          <a:stretch/>
        </p:blipFill>
        <p:spPr>
          <a:xfrm>
            <a:off x="300111" y="1558395"/>
            <a:ext cx="9190892" cy="4902912"/>
          </a:xfrm>
          <a:prstGeom prst="rect">
            <a:avLst/>
          </a:prstGeom>
        </p:spPr>
      </p:pic>
      <p:sp>
        <p:nvSpPr>
          <p:cNvPr id="2" name="Title 1"/>
          <p:cNvSpPr>
            <a:spLocks noGrp="1"/>
          </p:cNvSpPr>
          <p:nvPr>
            <p:ph type="title"/>
          </p:nvPr>
        </p:nvSpPr>
        <p:spPr>
          <a:xfrm>
            <a:off x="609600" y="274639"/>
            <a:ext cx="10972800" cy="613502"/>
          </a:xfrm>
        </p:spPr>
        <p:txBody>
          <a:bodyPr>
            <a:normAutofit fontScale="90000"/>
          </a:bodyPr>
          <a:lstStyle/>
          <a:p>
            <a:r>
              <a:rPr lang="en-GB" dirty="0"/>
              <a:t>Seeing your coding develop</a:t>
            </a:r>
          </a:p>
        </p:txBody>
      </p:sp>
      <p:sp>
        <p:nvSpPr>
          <p:cNvPr id="7" name="TextBox 6"/>
          <p:cNvSpPr txBox="1"/>
          <p:nvPr/>
        </p:nvSpPr>
        <p:spPr>
          <a:xfrm>
            <a:off x="4608293" y="999015"/>
            <a:ext cx="7583707" cy="830997"/>
          </a:xfrm>
          <a:prstGeom prst="rect">
            <a:avLst/>
          </a:prstGeom>
          <a:noFill/>
        </p:spPr>
        <p:txBody>
          <a:bodyPr wrap="square" rtlCol="0">
            <a:spAutoFit/>
          </a:bodyPr>
          <a:lstStyle/>
          <a:p>
            <a:r>
              <a:rPr lang="en-GB" sz="2400" b="1"/>
              <a:t>Highlighted coding: </a:t>
            </a:r>
            <a:r>
              <a:rPr lang="en-GB" sz="2400"/>
              <a:t>Configure to highlight specific coding</a:t>
            </a:r>
          </a:p>
        </p:txBody>
      </p:sp>
      <p:sp>
        <p:nvSpPr>
          <p:cNvPr id="5" name="Oval 4"/>
          <p:cNvSpPr/>
          <p:nvPr/>
        </p:nvSpPr>
        <p:spPr>
          <a:xfrm>
            <a:off x="3922031" y="1548610"/>
            <a:ext cx="863600" cy="392276"/>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6" name="Oval 5"/>
          <p:cNvSpPr/>
          <p:nvPr/>
        </p:nvSpPr>
        <p:spPr>
          <a:xfrm>
            <a:off x="3272332" y="1630390"/>
            <a:ext cx="724728" cy="79037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cxnSp>
        <p:nvCxnSpPr>
          <p:cNvPr id="11" name="Straight Arrow Connector 10"/>
          <p:cNvCxnSpPr/>
          <p:nvPr/>
        </p:nvCxnSpPr>
        <p:spPr>
          <a:xfrm flipH="1">
            <a:off x="8028831" y="1491458"/>
            <a:ext cx="912379" cy="3138908"/>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2808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animBg="1"/>
      <p:bldP spid="6"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09600" y="274639"/>
            <a:ext cx="10972800" cy="812481"/>
          </a:xfrm>
        </p:spPr>
        <p:txBody>
          <a:bodyPr>
            <a:normAutofit fontScale="90000"/>
          </a:bodyPr>
          <a:lstStyle/>
          <a:p>
            <a:r>
              <a:rPr lang="en-GB" dirty="0"/>
              <a:t>Seeing your coding develop</a:t>
            </a:r>
            <a:br>
              <a:rPr lang="en-GB" dirty="0"/>
            </a:br>
            <a:r>
              <a:rPr lang="en-GB" sz="2133" dirty="0"/>
              <a:t>Double click on a code to view its sources</a:t>
            </a:r>
          </a:p>
        </p:txBody>
      </p:sp>
      <p:pic>
        <p:nvPicPr>
          <p:cNvPr id="5" name="Picture 4">
            <a:extLst>
              <a:ext uri="{FF2B5EF4-FFF2-40B4-BE49-F238E27FC236}">
                <a16:creationId xmlns:a16="http://schemas.microsoft.com/office/drawing/2014/main" id="{A8C7D4BE-51F7-614E-A9A5-DAD94976A100}"/>
              </a:ext>
            </a:extLst>
          </p:cNvPr>
          <p:cNvPicPr/>
          <p:nvPr/>
        </p:nvPicPr>
        <p:blipFill rotWithShape="1">
          <a:blip r:embed="rId3"/>
          <a:srcRect b="6853"/>
          <a:stretch/>
        </p:blipFill>
        <p:spPr>
          <a:xfrm>
            <a:off x="174217" y="1408835"/>
            <a:ext cx="11061180" cy="5449165"/>
          </a:xfrm>
          <a:prstGeom prst="rect">
            <a:avLst/>
          </a:prstGeom>
        </p:spPr>
      </p:pic>
    </p:spTree>
    <p:extLst>
      <p:ext uri="{BB962C8B-B14F-4D97-AF65-F5344CB8AC3E}">
        <p14:creationId xmlns:p14="http://schemas.microsoft.com/office/powerpoint/2010/main" val="413234916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8178" y="1147020"/>
            <a:ext cx="9748303" cy="792219"/>
          </a:xfrm>
        </p:spPr>
        <p:txBody>
          <a:bodyPr>
            <a:noAutofit/>
          </a:bodyPr>
          <a:lstStyle/>
          <a:p>
            <a:r>
              <a:rPr lang="en-GB" sz="1867" dirty="0"/>
              <a:t>The summary function shows the number of sources coded to a specific code</a:t>
            </a:r>
          </a:p>
        </p:txBody>
      </p:sp>
      <p:sp>
        <p:nvSpPr>
          <p:cNvPr id="4" name="Title 1"/>
          <p:cNvSpPr>
            <a:spLocks noGrp="1"/>
          </p:cNvSpPr>
          <p:nvPr>
            <p:ph type="title"/>
          </p:nvPr>
        </p:nvSpPr>
        <p:spPr/>
        <p:txBody>
          <a:bodyPr/>
          <a:lstStyle/>
          <a:p>
            <a:r>
              <a:rPr lang="en-GB" dirty="0"/>
              <a:t>Organising your codes – An example</a:t>
            </a:r>
          </a:p>
        </p:txBody>
      </p:sp>
      <p:pic>
        <p:nvPicPr>
          <p:cNvPr id="8" name="Picture 7">
            <a:extLst>
              <a:ext uri="{FF2B5EF4-FFF2-40B4-BE49-F238E27FC236}">
                <a16:creationId xmlns:a16="http://schemas.microsoft.com/office/drawing/2014/main" id="{60616F23-B133-8642-8F58-025B7E370C30}"/>
              </a:ext>
            </a:extLst>
          </p:cNvPr>
          <p:cNvPicPr/>
          <p:nvPr/>
        </p:nvPicPr>
        <p:blipFill rotWithShape="1">
          <a:blip r:embed="rId2"/>
          <a:srcRect b="4510"/>
          <a:stretch/>
        </p:blipFill>
        <p:spPr>
          <a:xfrm>
            <a:off x="232898" y="1594339"/>
            <a:ext cx="9378461" cy="5263661"/>
          </a:xfrm>
          <a:prstGeom prst="rect">
            <a:avLst/>
          </a:prstGeom>
        </p:spPr>
      </p:pic>
      <p:sp>
        <p:nvSpPr>
          <p:cNvPr id="7" name="Oval 6"/>
          <p:cNvSpPr/>
          <p:nvPr/>
        </p:nvSpPr>
        <p:spPr>
          <a:xfrm>
            <a:off x="9303434" y="2105602"/>
            <a:ext cx="633047" cy="75032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2602219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8823" y="2761272"/>
            <a:ext cx="3475631" cy="2133725"/>
          </a:xfrm>
        </p:spPr>
        <p:txBody>
          <a:bodyPr>
            <a:normAutofit fontScale="90000"/>
          </a:bodyPr>
          <a:lstStyle/>
          <a:p>
            <a:r>
              <a:rPr lang="en-GB" dirty="0"/>
              <a:t>Example of codes for literature review</a:t>
            </a:r>
          </a:p>
        </p:txBody>
      </p:sp>
      <p:pic>
        <p:nvPicPr>
          <p:cNvPr id="4" name="Picture 3"/>
          <p:cNvPicPr>
            <a:picLocks noChangeAspect="1"/>
          </p:cNvPicPr>
          <p:nvPr/>
        </p:nvPicPr>
        <p:blipFill rotWithShape="1">
          <a:blip r:embed="rId2"/>
          <a:srcRect l="9846" t="11468" r="66791" b="40638"/>
          <a:stretch/>
        </p:blipFill>
        <p:spPr>
          <a:xfrm>
            <a:off x="2400886" y="288877"/>
            <a:ext cx="5696785" cy="6569123"/>
          </a:xfrm>
          <a:prstGeom prst="rect">
            <a:avLst/>
          </a:prstGeom>
          <a:solidFill>
            <a:srgbClr val="FF0000"/>
          </a:solidFill>
        </p:spPr>
      </p:pic>
      <p:sp>
        <p:nvSpPr>
          <p:cNvPr id="6" name="Right Arrow 5"/>
          <p:cNvSpPr/>
          <p:nvPr/>
        </p:nvSpPr>
        <p:spPr>
          <a:xfrm rot="10800000">
            <a:off x="5004179" y="6223379"/>
            <a:ext cx="1637732" cy="21836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7" name="Right Arrow 6"/>
          <p:cNvSpPr/>
          <p:nvPr/>
        </p:nvSpPr>
        <p:spPr>
          <a:xfrm rot="10800000">
            <a:off x="5004178" y="5080001"/>
            <a:ext cx="1637732" cy="21836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8" name="Right Arrow 7"/>
          <p:cNvSpPr/>
          <p:nvPr/>
        </p:nvSpPr>
        <p:spPr>
          <a:xfrm rot="10800000">
            <a:off x="5004177" y="5397311"/>
            <a:ext cx="1637732" cy="21836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9" name="Right Arrow 8"/>
          <p:cNvSpPr/>
          <p:nvPr/>
        </p:nvSpPr>
        <p:spPr>
          <a:xfrm rot="10800000">
            <a:off x="5004177" y="4764207"/>
            <a:ext cx="1637732" cy="21836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0" name="Right Arrow 9"/>
          <p:cNvSpPr/>
          <p:nvPr/>
        </p:nvSpPr>
        <p:spPr>
          <a:xfrm rot="10800000">
            <a:off x="5004175" y="4457133"/>
            <a:ext cx="1637732" cy="21836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1" name="Right Arrow 10"/>
          <p:cNvSpPr/>
          <p:nvPr/>
        </p:nvSpPr>
        <p:spPr>
          <a:xfrm rot="10800000">
            <a:off x="5004174" y="4150059"/>
            <a:ext cx="1637732" cy="21836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2" name="Right Arrow 11"/>
          <p:cNvSpPr/>
          <p:nvPr/>
        </p:nvSpPr>
        <p:spPr>
          <a:xfrm rot="10800000">
            <a:off x="5004173" y="3006682"/>
            <a:ext cx="1637732" cy="21836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216590789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20E6513-8DED-F041-9390-9E9EF30375C5}"/>
              </a:ext>
            </a:extLst>
          </p:cNvPr>
          <p:cNvPicPr/>
          <p:nvPr/>
        </p:nvPicPr>
        <p:blipFill rotWithShape="1">
          <a:blip r:embed="rId2"/>
          <a:srcRect l="20056" b="77545"/>
          <a:stretch/>
        </p:blipFill>
        <p:spPr>
          <a:xfrm>
            <a:off x="1237957" y="1408836"/>
            <a:ext cx="9491003" cy="2076045"/>
          </a:xfrm>
          <a:prstGeom prst="rect">
            <a:avLst/>
          </a:prstGeom>
        </p:spPr>
      </p:pic>
      <p:sp>
        <p:nvSpPr>
          <p:cNvPr id="4" name="Title 1"/>
          <p:cNvSpPr>
            <a:spLocks noGrp="1"/>
          </p:cNvSpPr>
          <p:nvPr>
            <p:ph type="title"/>
          </p:nvPr>
        </p:nvSpPr>
        <p:spPr/>
        <p:txBody>
          <a:bodyPr/>
          <a:lstStyle/>
          <a:p>
            <a:r>
              <a:rPr lang="en-GB" dirty="0"/>
              <a:t>Exporting your list of codes</a:t>
            </a:r>
          </a:p>
        </p:txBody>
      </p:sp>
      <p:sp>
        <p:nvSpPr>
          <p:cNvPr id="7" name="Oval 6"/>
          <p:cNvSpPr/>
          <p:nvPr/>
        </p:nvSpPr>
        <p:spPr>
          <a:xfrm>
            <a:off x="3765452" y="1262520"/>
            <a:ext cx="650241" cy="61864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9" name="Content Placeholder 2"/>
          <p:cNvSpPr>
            <a:spLocks noGrp="1"/>
          </p:cNvSpPr>
          <p:nvPr>
            <p:ph idx="1"/>
          </p:nvPr>
        </p:nvSpPr>
        <p:spPr>
          <a:xfrm>
            <a:off x="902786" y="3911807"/>
            <a:ext cx="6224845" cy="2312197"/>
          </a:xfrm>
        </p:spPr>
        <p:txBody>
          <a:bodyPr>
            <a:noAutofit/>
          </a:bodyPr>
          <a:lstStyle/>
          <a:p>
            <a:r>
              <a:rPr lang="en-GB" sz="1867" dirty="0"/>
              <a:t>Under share, then ‘Export’ &gt; ‘Export codebook’</a:t>
            </a:r>
          </a:p>
          <a:p>
            <a:r>
              <a:rPr lang="en-GB" sz="1867" dirty="0"/>
              <a:t>Sharable word document of the showing the structure of your codes</a:t>
            </a:r>
          </a:p>
        </p:txBody>
      </p:sp>
    </p:spTree>
    <p:extLst>
      <p:ext uri="{BB962C8B-B14F-4D97-AF65-F5344CB8AC3E}">
        <p14:creationId xmlns:p14="http://schemas.microsoft.com/office/powerpoint/2010/main" val="3921766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3488"/>
            <a:ext cx="10515600" cy="1068633"/>
          </a:xfrm>
        </p:spPr>
        <p:txBody>
          <a:bodyPr>
            <a:normAutofit/>
          </a:bodyPr>
          <a:lstStyle/>
          <a:p>
            <a:pPr marL="0" indent="0" algn="ctr">
              <a:buNone/>
            </a:pPr>
            <a:r>
              <a:rPr lang="en-GB" b="1" dirty="0">
                <a:solidFill>
                  <a:srgbClr val="7030A0"/>
                </a:solidFill>
              </a:rPr>
              <a:t>4. </a:t>
            </a:r>
            <a:r>
              <a:rPr lang="en-GB" b="1" dirty="0" err="1">
                <a:solidFill>
                  <a:srgbClr val="7030A0"/>
                </a:solidFill>
              </a:rPr>
              <a:t>Nvivo</a:t>
            </a:r>
            <a:r>
              <a:rPr lang="en-GB" b="1" dirty="0">
                <a:solidFill>
                  <a:srgbClr val="7030A0"/>
                </a:solidFill>
              </a:rPr>
              <a:t> queries</a:t>
            </a:r>
          </a:p>
        </p:txBody>
      </p:sp>
    </p:spTree>
    <p:extLst>
      <p:ext uri="{BB962C8B-B14F-4D97-AF65-F5344CB8AC3E}">
        <p14:creationId xmlns:p14="http://schemas.microsoft.com/office/powerpoint/2010/main" val="366552487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Queries</a:t>
            </a:r>
          </a:p>
        </p:txBody>
      </p:sp>
      <p:sp>
        <p:nvSpPr>
          <p:cNvPr id="3" name="Content Placeholder 2"/>
          <p:cNvSpPr>
            <a:spLocks noGrp="1"/>
          </p:cNvSpPr>
          <p:nvPr>
            <p:ph idx="1"/>
          </p:nvPr>
        </p:nvSpPr>
        <p:spPr>
          <a:xfrm>
            <a:off x="150207" y="846139"/>
            <a:ext cx="10515600" cy="4964232"/>
          </a:xfrm>
        </p:spPr>
        <p:txBody>
          <a:bodyPr>
            <a:normAutofit/>
          </a:bodyPr>
          <a:lstStyle/>
          <a:p>
            <a:pPr marL="0" indent="0">
              <a:buNone/>
            </a:pPr>
            <a:r>
              <a:rPr lang="en-GB" dirty="0"/>
              <a:t>Under the ‘Explore’ tab</a:t>
            </a:r>
          </a:p>
          <a:p>
            <a:pPr>
              <a:buFontTx/>
              <a:buChar char="-"/>
            </a:pPr>
            <a:r>
              <a:rPr lang="en-GB" dirty="0"/>
              <a:t>Text search</a:t>
            </a:r>
          </a:p>
          <a:p>
            <a:pPr>
              <a:buFontTx/>
              <a:buChar char="-"/>
            </a:pPr>
            <a:r>
              <a:rPr lang="en-GB" dirty="0"/>
              <a:t>Word frequency</a:t>
            </a:r>
          </a:p>
          <a:p>
            <a:pPr>
              <a:buFontTx/>
              <a:buChar char="-"/>
            </a:pPr>
            <a:r>
              <a:rPr lang="en-GB" dirty="0"/>
              <a:t>Query (coding)</a:t>
            </a:r>
          </a:p>
          <a:p>
            <a:pPr marL="0" indent="0">
              <a:buNone/>
            </a:pPr>
            <a:endParaRPr lang="en-GB" dirty="0"/>
          </a:p>
          <a:p>
            <a:pPr marL="0" indent="0">
              <a:buNone/>
            </a:pPr>
            <a:r>
              <a:rPr lang="en-GB" dirty="0"/>
              <a:t>Each query can be customised</a:t>
            </a:r>
          </a:p>
          <a:p>
            <a:pPr marL="0" indent="0">
              <a:buNone/>
            </a:pPr>
            <a:r>
              <a:rPr lang="en-GB" dirty="0"/>
              <a:t>Save the results – access under Queries&gt; Query Results</a:t>
            </a:r>
          </a:p>
          <a:p>
            <a:pPr marL="0" indent="0">
              <a:buNone/>
            </a:pPr>
            <a:r>
              <a:rPr lang="en-GB" dirty="0"/>
              <a:t>Generate visual outputs – word clouds </a:t>
            </a:r>
            <a:r>
              <a:rPr lang="en-GB" dirty="0" err="1"/>
              <a:t>etc</a:t>
            </a:r>
            <a:endParaRPr lang="en-GB" dirty="0"/>
          </a:p>
        </p:txBody>
      </p:sp>
      <p:pic>
        <p:nvPicPr>
          <p:cNvPr id="5" name="Picture 4"/>
          <p:cNvPicPr>
            <a:picLocks noChangeAspect="1"/>
          </p:cNvPicPr>
          <p:nvPr/>
        </p:nvPicPr>
        <p:blipFill rotWithShape="1">
          <a:blip r:embed="rId2"/>
          <a:srcRect r="42127"/>
          <a:stretch/>
        </p:blipFill>
        <p:spPr>
          <a:xfrm>
            <a:off x="5569078" y="1610446"/>
            <a:ext cx="5523449" cy="1114425"/>
          </a:xfrm>
          <a:prstGeom prst="rect">
            <a:avLst/>
          </a:prstGeom>
        </p:spPr>
      </p:pic>
      <p:pic>
        <p:nvPicPr>
          <p:cNvPr id="6" name="Picture 5"/>
          <p:cNvPicPr>
            <a:picLocks noChangeAspect="1"/>
          </p:cNvPicPr>
          <p:nvPr/>
        </p:nvPicPr>
        <p:blipFill rotWithShape="1">
          <a:blip r:embed="rId2"/>
          <a:srcRect l="57756"/>
          <a:stretch/>
        </p:blipFill>
        <p:spPr>
          <a:xfrm>
            <a:off x="6982393" y="3056792"/>
            <a:ext cx="4031761" cy="1114425"/>
          </a:xfrm>
          <a:prstGeom prst="rect">
            <a:avLst/>
          </a:prstGeom>
        </p:spPr>
      </p:pic>
    </p:spTree>
    <p:extLst>
      <p:ext uri="{BB962C8B-B14F-4D97-AF65-F5344CB8AC3E}">
        <p14:creationId xmlns:p14="http://schemas.microsoft.com/office/powerpoint/2010/main" val="275235856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369" y="271415"/>
            <a:ext cx="10515600" cy="479290"/>
          </a:xfrm>
        </p:spPr>
        <p:txBody>
          <a:bodyPr>
            <a:normAutofit fontScale="90000"/>
          </a:bodyPr>
          <a:lstStyle/>
          <a:p>
            <a:r>
              <a:rPr lang="en-GB" dirty="0"/>
              <a:t>TEXT SEARCH: RUNNING THE SEARCH</a:t>
            </a:r>
          </a:p>
        </p:txBody>
      </p:sp>
      <p:sp>
        <p:nvSpPr>
          <p:cNvPr id="13" name="TextBox 12"/>
          <p:cNvSpPr txBox="1"/>
          <p:nvPr/>
        </p:nvSpPr>
        <p:spPr>
          <a:xfrm>
            <a:off x="9004452" y="3544402"/>
            <a:ext cx="2743200" cy="1569660"/>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Nvivo</a:t>
            </a:r>
            <a:r>
              <a:rPr lang="en-GB" sz="2400" dirty="0">
                <a:latin typeface="Arial" panose="020B0604020202020204" pitchFamily="34" charset="0"/>
                <a:cs typeface="Arial" panose="020B0604020202020204" pitchFamily="34" charset="0"/>
              </a:rPr>
              <a:t> allows you to select which items you would like to search</a:t>
            </a:r>
          </a:p>
        </p:txBody>
      </p:sp>
      <p:sp>
        <p:nvSpPr>
          <p:cNvPr id="14" name="TextBox 13"/>
          <p:cNvSpPr txBox="1"/>
          <p:nvPr/>
        </p:nvSpPr>
        <p:spPr>
          <a:xfrm>
            <a:off x="9113520" y="1430368"/>
            <a:ext cx="2743200" cy="1938992"/>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 You can search for the exact match of a word, its stemmed words or synonyms</a:t>
            </a:r>
          </a:p>
        </p:txBody>
      </p:sp>
      <p:pic>
        <p:nvPicPr>
          <p:cNvPr id="3" name="Picture 2"/>
          <p:cNvPicPr>
            <a:picLocks noChangeAspect="1"/>
          </p:cNvPicPr>
          <p:nvPr/>
        </p:nvPicPr>
        <p:blipFill>
          <a:blip/>
          <a:stretch>
            <a:fillRect/>
          </a:stretch>
        </p:blipFill>
        <p:spPr>
          <a:xfrm>
            <a:off x="518856" y="750704"/>
            <a:ext cx="5000625" cy="2076451"/>
          </a:xfrm>
          <a:prstGeom prst="rect">
            <a:avLst/>
          </a:prstGeom>
        </p:spPr>
      </p:pic>
      <p:pic>
        <p:nvPicPr>
          <p:cNvPr id="4" name="Picture 3"/>
          <p:cNvPicPr>
            <a:picLocks noChangeAspect="1"/>
          </p:cNvPicPr>
          <p:nvPr/>
        </p:nvPicPr>
        <p:blipFill rotWithShape="1">
          <a:blip r:embed="rId3"/>
          <a:srcRect t="1892" b="-1892"/>
          <a:stretch/>
        </p:blipFill>
        <p:spPr>
          <a:xfrm>
            <a:off x="382933" y="2940290"/>
            <a:ext cx="8118519" cy="3917711"/>
          </a:xfrm>
          <a:prstGeom prst="rect">
            <a:avLst/>
          </a:prstGeom>
        </p:spPr>
      </p:pic>
      <p:pic>
        <p:nvPicPr>
          <p:cNvPr id="5" name="Picture 4"/>
          <p:cNvPicPr>
            <a:picLocks noChangeAspect="1"/>
          </p:cNvPicPr>
          <p:nvPr/>
        </p:nvPicPr>
        <p:blipFill>
          <a:blip r:embed="rId4"/>
          <a:stretch>
            <a:fillRect/>
          </a:stretch>
        </p:blipFill>
        <p:spPr>
          <a:xfrm>
            <a:off x="5948524" y="1229997"/>
            <a:ext cx="3055928" cy="1254299"/>
          </a:xfrm>
          <a:prstGeom prst="rect">
            <a:avLst/>
          </a:prstGeom>
        </p:spPr>
      </p:pic>
      <p:sp>
        <p:nvSpPr>
          <p:cNvPr id="15" name="Oval 14"/>
          <p:cNvSpPr/>
          <p:nvPr/>
        </p:nvSpPr>
        <p:spPr>
          <a:xfrm>
            <a:off x="2848413" y="1099918"/>
            <a:ext cx="1022467" cy="858188"/>
          </a:xfrm>
          <a:prstGeom prst="ellipse">
            <a:avLst/>
          </a:pr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accent2">
                  <a:lumMod val="60000"/>
                  <a:lumOff val="40000"/>
                </a:schemeClr>
              </a:solidFill>
            </a:endParaRPr>
          </a:p>
        </p:txBody>
      </p:sp>
      <p:sp>
        <p:nvSpPr>
          <p:cNvPr id="16" name="Oval 15"/>
          <p:cNvSpPr/>
          <p:nvPr/>
        </p:nvSpPr>
        <p:spPr>
          <a:xfrm>
            <a:off x="6201878" y="1411553"/>
            <a:ext cx="2534351" cy="364996"/>
          </a:xfrm>
          <a:prstGeom prst="ellipse">
            <a:avLst/>
          </a:pr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accent2">
                  <a:lumMod val="60000"/>
                  <a:lumOff val="40000"/>
                </a:schemeClr>
              </a:solidFill>
            </a:endParaRPr>
          </a:p>
        </p:txBody>
      </p:sp>
      <p:cxnSp>
        <p:nvCxnSpPr>
          <p:cNvPr id="17" name="Straight Arrow Connector 16"/>
          <p:cNvCxnSpPr/>
          <p:nvPr/>
        </p:nvCxnSpPr>
        <p:spPr>
          <a:xfrm flipH="1">
            <a:off x="1470455" y="1594051"/>
            <a:ext cx="1913835" cy="144571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16318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139" y="-159554"/>
            <a:ext cx="10515600" cy="1325563"/>
          </a:xfrm>
        </p:spPr>
        <p:txBody>
          <a:bodyPr/>
          <a:lstStyle/>
          <a:p>
            <a:r>
              <a:rPr lang="en-GB" dirty="0"/>
              <a:t>TEXT SEARCH: RESULTS</a:t>
            </a:r>
          </a:p>
        </p:txBody>
      </p:sp>
      <p:sp>
        <p:nvSpPr>
          <p:cNvPr id="10" name="TextBox 9"/>
          <p:cNvSpPr txBox="1"/>
          <p:nvPr/>
        </p:nvSpPr>
        <p:spPr>
          <a:xfrm>
            <a:off x="291391" y="6048362"/>
            <a:ext cx="10694348" cy="830997"/>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Double clicking the participant shows where the word searched features in the interview files</a:t>
            </a:r>
          </a:p>
        </p:txBody>
      </p:sp>
      <p:pic>
        <p:nvPicPr>
          <p:cNvPr id="3" name="Picture 2"/>
          <p:cNvPicPr>
            <a:picLocks noChangeAspect="1"/>
          </p:cNvPicPr>
          <p:nvPr/>
        </p:nvPicPr>
        <p:blipFill>
          <a:blip r:embed="rId3"/>
          <a:stretch>
            <a:fillRect/>
          </a:stretch>
        </p:blipFill>
        <p:spPr>
          <a:xfrm>
            <a:off x="295510" y="2434925"/>
            <a:ext cx="5543551" cy="3495675"/>
          </a:xfrm>
          <a:prstGeom prst="rect">
            <a:avLst/>
          </a:prstGeom>
        </p:spPr>
      </p:pic>
      <p:pic>
        <p:nvPicPr>
          <p:cNvPr id="4" name="Picture 3"/>
          <p:cNvPicPr>
            <a:picLocks noChangeAspect="1"/>
          </p:cNvPicPr>
          <p:nvPr/>
        </p:nvPicPr>
        <p:blipFill>
          <a:blip/>
          <a:stretch>
            <a:fillRect/>
          </a:stretch>
        </p:blipFill>
        <p:spPr>
          <a:xfrm>
            <a:off x="291393" y="649116"/>
            <a:ext cx="6524625" cy="1457325"/>
          </a:xfrm>
          <a:prstGeom prst="rect">
            <a:avLst/>
          </a:prstGeom>
        </p:spPr>
      </p:pic>
    </p:spTree>
    <p:extLst>
      <p:ext uri="{BB962C8B-B14F-4D97-AF65-F5344CB8AC3E}">
        <p14:creationId xmlns:p14="http://schemas.microsoft.com/office/powerpoint/2010/main" val="184030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1571"/>
          <a:stretch/>
        </p:blipFill>
        <p:spPr>
          <a:xfrm>
            <a:off x="1" y="0"/>
            <a:ext cx="6882715" cy="6858000"/>
          </a:xfrm>
          <a:prstGeom prst="rect">
            <a:avLst/>
          </a:prstGeom>
        </p:spPr>
      </p:pic>
      <p:sp>
        <p:nvSpPr>
          <p:cNvPr id="5" name="Title 1"/>
          <p:cNvSpPr txBox="1">
            <a:spLocks/>
          </p:cNvSpPr>
          <p:nvPr/>
        </p:nvSpPr>
        <p:spPr>
          <a:xfrm>
            <a:off x="6224399" y="1285269"/>
            <a:ext cx="5675520" cy="965399"/>
          </a:xfrm>
          <a:prstGeom prst="rect">
            <a:avLst/>
          </a:prstGeom>
        </p:spPr>
        <p:txBody>
          <a:bodyPr vert="horz" lIns="121920" tIns="60960" rIns="121920" bIns="60960" rtlCol="0" anchor="t" anchorCtr="0">
            <a:normAutofit fontScale="92500"/>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b="0" dirty="0"/>
              <a:t>A word tree is a diagrammatic view of the results for a text search</a:t>
            </a:r>
          </a:p>
        </p:txBody>
      </p:sp>
      <p:pic>
        <p:nvPicPr>
          <p:cNvPr id="8" name="Picture 7"/>
          <p:cNvPicPr>
            <a:picLocks noChangeAspect="1"/>
          </p:cNvPicPr>
          <p:nvPr/>
        </p:nvPicPr>
        <p:blipFill>
          <a:blip r:embed="rId4"/>
          <a:stretch>
            <a:fillRect/>
          </a:stretch>
        </p:blipFill>
        <p:spPr>
          <a:xfrm>
            <a:off x="8762481" y="2198392"/>
            <a:ext cx="599359" cy="4599725"/>
          </a:xfrm>
          <a:prstGeom prst="rect">
            <a:avLst/>
          </a:prstGeom>
        </p:spPr>
      </p:pic>
      <p:sp>
        <p:nvSpPr>
          <p:cNvPr id="6" name="Oval 5"/>
          <p:cNvSpPr/>
          <p:nvPr/>
        </p:nvSpPr>
        <p:spPr>
          <a:xfrm>
            <a:off x="8729088" y="5656238"/>
            <a:ext cx="958611" cy="1109847"/>
          </a:xfrm>
          <a:prstGeom prst="ellipse">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accent2">
                  <a:lumMod val="60000"/>
                  <a:lumOff val="40000"/>
                </a:schemeClr>
              </a:solidFill>
            </a:endParaRPr>
          </a:p>
        </p:txBody>
      </p:sp>
    </p:spTree>
    <p:extLst>
      <p:ext uri="{BB962C8B-B14F-4D97-AF65-F5344CB8AC3E}">
        <p14:creationId xmlns:p14="http://schemas.microsoft.com/office/powerpoint/2010/main" val="2697488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705" y="206677"/>
            <a:ext cx="10515600" cy="585804"/>
          </a:xfrm>
        </p:spPr>
        <p:txBody>
          <a:bodyPr>
            <a:normAutofit fontScale="90000"/>
          </a:bodyPr>
          <a:lstStyle/>
          <a:p>
            <a:r>
              <a:rPr lang="en-GB" dirty="0"/>
              <a:t>TEXT SEARCH: SAVE RESULTS</a:t>
            </a:r>
          </a:p>
        </p:txBody>
      </p:sp>
      <p:pic>
        <p:nvPicPr>
          <p:cNvPr id="3" name="Picture 2"/>
          <p:cNvPicPr>
            <a:picLocks noChangeAspect="1"/>
          </p:cNvPicPr>
          <p:nvPr/>
        </p:nvPicPr>
        <p:blipFill>
          <a:blip r:embed="rId3"/>
          <a:stretch>
            <a:fillRect/>
          </a:stretch>
        </p:blipFill>
        <p:spPr>
          <a:xfrm>
            <a:off x="374179" y="942461"/>
            <a:ext cx="7934325" cy="5467351"/>
          </a:xfrm>
          <a:prstGeom prst="rect">
            <a:avLst/>
          </a:prstGeom>
        </p:spPr>
      </p:pic>
      <p:sp>
        <p:nvSpPr>
          <p:cNvPr id="6" name="Oval 5"/>
          <p:cNvSpPr/>
          <p:nvPr/>
        </p:nvSpPr>
        <p:spPr>
          <a:xfrm>
            <a:off x="6395875" y="869458"/>
            <a:ext cx="1087128" cy="465229"/>
          </a:xfrm>
          <a:prstGeom prst="ellipse">
            <a:avLst/>
          </a:pr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accent2">
                  <a:lumMod val="60000"/>
                  <a:lumOff val="40000"/>
                </a:schemeClr>
              </a:solidFill>
            </a:endParaRPr>
          </a:p>
        </p:txBody>
      </p:sp>
      <p:sp>
        <p:nvSpPr>
          <p:cNvPr id="8" name="Title 1"/>
          <p:cNvSpPr txBox="1">
            <a:spLocks/>
          </p:cNvSpPr>
          <p:nvPr/>
        </p:nvSpPr>
        <p:spPr>
          <a:xfrm>
            <a:off x="8773298" y="1285268"/>
            <a:ext cx="3126623" cy="2829533"/>
          </a:xfrm>
          <a:prstGeom prst="rect">
            <a:avLst/>
          </a:prstGeom>
        </p:spPr>
        <p:txBody>
          <a:bodyPr vert="horz" lIns="121920" tIns="60960" rIns="121920" bIns="60960" rtlCol="0" anchor="t" anchorCtr="0">
            <a:normAutofit/>
          </a:bodyPr>
          <a:lstStyle>
            <a:lvl1pPr algn="l" defTabSz="685800" rtl="0" eaLnBrk="1" latinLnBrk="0" hangingPunct="1">
              <a:lnSpc>
                <a:spcPct val="90000"/>
              </a:lnSpc>
              <a:spcBef>
                <a:spcPct val="0"/>
              </a:spcBef>
              <a:buNone/>
              <a:defRPr sz="2200" b="1" kern="1200">
                <a:solidFill>
                  <a:schemeClr val="tx1">
                    <a:lumMod val="85000"/>
                    <a:lumOff val="15000"/>
                  </a:schemeClr>
                </a:solidFill>
                <a:latin typeface="Arial" panose="020B0604020202020204" pitchFamily="34" charset="0"/>
                <a:ea typeface="+mj-ea"/>
                <a:cs typeface="Arial" panose="020B0604020202020204" pitchFamily="34" charset="0"/>
              </a:defRPr>
            </a:lvl1pPr>
          </a:lstStyle>
          <a:p>
            <a:r>
              <a:rPr lang="en-GB" sz="2933" b="0" dirty="0"/>
              <a:t>Use the save results button to store of results of a text search</a:t>
            </a:r>
          </a:p>
        </p:txBody>
      </p:sp>
    </p:spTree>
    <p:extLst>
      <p:ext uri="{BB962C8B-B14F-4D97-AF65-F5344CB8AC3E}">
        <p14:creationId xmlns:p14="http://schemas.microsoft.com/office/powerpoint/2010/main" val="3110108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3166346" y="1544047"/>
            <a:ext cx="7219951" cy="4495800"/>
          </a:xfrm>
          <a:prstGeom prst="rect">
            <a:avLst/>
          </a:prstGeom>
        </p:spPr>
      </p:pic>
      <p:sp>
        <p:nvSpPr>
          <p:cNvPr id="2" name="Title 1"/>
          <p:cNvSpPr>
            <a:spLocks noGrp="1"/>
          </p:cNvSpPr>
          <p:nvPr>
            <p:ph type="title"/>
          </p:nvPr>
        </p:nvSpPr>
        <p:spPr/>
        <p:txBody>
          <a:bodyPr/>
          <a:lstStyle/>
          <a:p>
            <a:r>
              <a:rPr lang="en-GB" dirty="0"/>
              <a:t>TEXT SEARCH: SAVED RESULTS</a:t>
            </a:r>
            <a:br>
              <a:rPr lang="en-GB" dirty="0"/>
            </a:br>
            <a:r>
              <a:rPr lang="en-GB" sz="1867" dirty="0"/>
              <a:t>Results saved in ‘Search’ – Query Results</a:t>
            </a:r>
          </a:p>
        </p:txBody>
      </p:sp>
      <p:sp>
        <p:nvSpPr>
          <p:cNvPr id="6" name="Oval 5"/>
          <p:cNvSpPr/>
          <p:nvPr/>
        </p:nvSpPr>
        <p:spPr>
          <a:xfrm>
            <a:off x="3558747" y="2734441"/>
            <a:ext cx="1643448" cy="428971"/>
          </a:xfrm>
          <a:prstGeom prst="ellipse">
            <a:avLst/>
          </a:pr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accent2">
                  <a:lumMod val="60000"/>
                  <a:lumOff val="40000"/>
                </a:schemeClr>
              </a:solidFill>
            </a:endParaRPr>
          </a:p>
        </p:txBody>
      </p:sp>
      <p:pic>
        <p:nvPicPr>
          <p:cNvPr id="3" name="Picture 2"/>
          <p:cNvPicPr>
            <a:picLocks noChangeAspect="1"/>
          </p:cNvPicPr>
          <p:nvPr/>
        </p:nvPicPr>
        <p:blipFill>
          <a:blip r:embed="rId4"/>
          <a:stretch>
            <a:fillRect/>
          </a:stretch>
        </p:blipFill>
        <p:spPr>
          <a:xfrm>
            <a:off x="700399" y="1311161"/>
            <a:ext cx="1777131" cy="5357027"/>
          </a:xfrm>
          <a:prstGeom prst="rect">
            <a:avLst/>
          </a:prstGeom>
        </p:spPr>
      </p:pic>
      <p:sp>
        <p:nvSpPr>
          <p:cNvPr id="7" name="Oval 6"/>
          <p:cNvSpPr/>
          <p:nvPr/>
        </p:nvSpPr>
        <p:spPr>
          <a:xfrm>
            <a:off x="889688" y="5832389"/>
            <a:ext cx="1124465" cy="414915"/>
          </a:xfrm>
          <a:prstGeom prst="ellipse">
            <a:avLst/>
          </a:pr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accent2">
                  <a:lumMod val="60000"/>
                  <a:lumOff val="40000"/>
                </a:schemeClr>
              </a:solidFill>
            </a:endParaRPr>
          </a:p>
        </p:txBody>
      </p:sp>
    </p:spTree>
    <p:extLst>
      <p:ext uri="{BB962C8B-B14F-4D97-AF65-F5344CB8AC3E}">
        <p14:creationId xmlns:p14="http://schemas.microsoft.com/office/powerpoint/2010/main" val="50163078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267582" y="954621"/>
            <a:ext cx="4533900" cy="5200651"/>
          </a:xfrm>
          <a:prstGeom prst="rect">
            <a:avLst/>
          </a:prstGeom>
        </p:spPr>
      </p:pic>
      <p:pic>
        <p:nvPicPr>
          <p:cNvPr id="3" name="Picture 2"/>
          <p:cNvPicPr>
            <a:picLocks noChangeAspect="1"/>
          </p:cNvPicPr>
          <p:nvPr/>
        </p:nvPicPr>
        <p:blipFill rotWithShape="1">
          <a:blip r:embed="rId3"/>
          <a:srcRect b="9587"/>
          <a:stretch/>
        </p:blipFill>
        <p:spPr>
          <a:xfrm>
            <a:off x="313927" y="863534"/>
            <a:ext cx="5572125" cy="1076479"/>
          </a:xfrm>
          <a:prstGeom prst="rect">
            <a:avLst/>
          </a:prstGeom>
        </p:spPr>
      </p:pic>
      <p:sp>
        <p:nvSpPr>
          <p:cNvPr id="2" name="Title 1"/>
          <p:cNvSpPr>
            <a:spLocks noGrp="1"/>
          </p:cNvSpPr>
          <p:nvPr>
            <p:ph type="title"/>
          </p:nvPr>
        </p:nvSpPr>
        <p:spPr>
          <a:xfrm>
            <a:off x="463564" y="153885"/>
            <a:ext cx="10515600" cy="548843"/>
          </a:xfrm>
        </p:spPr>
        <p:txBody>
          <a:bodyPr>
            <a:normAutofit fontScale="90000"/>
          </a:bodyPr>
          <a:lstStyle/>
          <a:p>
            <a:r>
              <a:rPr lang="en-GB" dirty="0"/>
              <a:t>WORD FREQUENCY</a:t>
            </a:r>
          </a:p>
        </p:txBody>
      </p:sp>
      <p:sp>
        <p:nvSpPr>
          <p:cNvPr id="5" name="Oval 4"/>
          <p:cNvSpPr/>
          <p:nvPr/>
        </p:nvSpPr>
        <p:spPr>
          <a:xfrm>
            <a:off x="3200400" y="1099753"/>
            <a:ext cx="974747" cy="969393"/>
          </a:xfrm>
          <a:prstGeom prst="ellipse">
            <a:avLst/>
          </a:pr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accent2">
                  <a:lumMod val="60000"/>
                  <a:lumOff val="40000"/>
                </a:schemeClr>
              </a:solidFill>
            </a:endParaRPr>
          </a:p>
        </p:txBody>
      </p:sp>
      <p:sp>
        <p:nvSpPr>
          <p:cNvPr id="9" name="Oval 8"/>
          <p:cNvSpPr/>
          <p:nvPr/>
        </p:nvSpPr>
        <p:spPr>
          <a:xfrm>
            <a:off x="7965991" y="3623240"/>
            <a:ext cx="788336" cy="457643"/>
          </a:xfrm>
          <a:prstGeom prst="ellipse">
            <a:avLst/>
          </a:pr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accent2">
                  <a:lumMod val="60000"/>
                  <a:lumOff val="40000"/>
                </a:schemeClr>
              </a:solidFill>
            </a:endParaRPr>
          </a:p>
        </p:txBody>
      </p:sp>
      <p:cxnSp>
        <p:nvCxnSpPr>
          <p:cNvPr id="10" name="Straight Arrow Connector 9"/>
          <p:cNvCxnSpPr/>
          <p:nvPr/>
        </p:nvCxnSpPr>
        <p:spPr>
          <a:xfrm flipH="1">
            <a:off x="8414953" y="1836001"/>
            <a:ext cx="1610519" cy="110490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TextBox 14"/>
          <p:cNvSpPr txBox="1"/>
          <p:nvPr/>
        </p:nvSpPr>
        <p:spPr>
          <a:xfrm>
            <a:off x="83111" y="2286448"/>
            <a:ext cx="4537788" cy="4154984"/>
          </a:xfrm>
          <a:prstGeom prst="rect">
            <a:avLst/>
          </a:prstGeom>
          <a:noFill/>
        </p:spPr>
        <p:txBody>
          <a:bodyPr wrap="square" rtlCol="0">
            <a:spAutoFit/>
          </a:bodyPr>
          <a:lstStyle/>
          <a:p>
            <a:pPr marL="380981" indent="-380981">
              <a:buFontTx/>
              <a:buChar char="-"/>
            </a:pPr>
            <a:r>
              <a:rPr lang="en-GB" sz="2400" dirty="0">
                <a:latin typeface="Arial" panose="020B0604020202020204" pitchFamily="34" charset="0"/>
                <a:cs typeface="Arial" panose="020B0604020202020204" pitchFamily="34" charset="0"/>
              </a:rPr>
              <a:t>Like with text search, you can select the data sources you want to query</a:t>
            </a:r>
          </a:p>
          <a:p>
            <a:pPr marL="380981" indent="-380981">
              <a:buFontTx/>
              <a:buChar char="-"/>
            </a:pPr>
            <a:endParaRPr lang="en-GB" sz="2400" dirty="0">
              <a:latin typeface="Arial" panose="020B0604020202020204" pitchFamily="34" charset="0"/>
              <a:cs typeface="Arial" panose="020B0604020202020204" pitchFamily="34" charset="0"/>
            </a:endParaRPr>
          </a:p>
          <a:p>
            <a:pPr marL="380981" indent="-380981">
              <a:buFontTx/>
              <a:buChar char="-"/>
            </a:pPr>
            <a:r>
              <a:rPr lang="en-GB" sz="2400" dirty="0">
                <a:latin typeface="Arial" panose="020B0604020202020204" pitchFamily="34" charset="0"/>
                <a:cs typeface="Arial" panose="020B0604020202020204" pitchFamily="34" charset="0"/>
              </a:rPr>
              <a:t>It is also possible to change the minimum length of the word and choose from exact matches or stemmed words</a:t>
            </a:r>
          </a:p>
          <a:p>
            <a:pPr marL="380981" indent="-380981">
              <a:buFontTx/>
              <a:buChar char="-"/>
            </a:pPr>
            <a:endParaRPr lang="en-GB" sz="2400" dirty="0">
              <a:latin typeface="Arial" panose="020B0604020202020204" pitchFamily="34" charset="0"/>
              <a:cs typeface="Arial" panose="020B0604020202020204" pitchFamily="34" charset="0"/>
            </a:endParaRPr>
          </a:p>
          <a:p>
            <a:pPr marL="380981" indent="-380981">
              <a:buFontTx/>
              <a:buChar char="-"/>
            </a:pPr>
            <a:r>
              <a:rPr lang="en-GB" sz="2400" dirty="0">
                <a:latin typeface="Arial" panose="020B0604020202020204" pitchFamily="34" charset="0"/>
                <a:cs typeface="Arial" panose="020B0604020202020204" pitchFamily="34" charset="0"/>
              </a:rPr>
              <a:t>Here a word frequency is performed on the interviews</a:t>
            </a:r>
          </a:p>
        </p:txBody>
      </p:sp>
    </p:spTree>
    <p:extLst>
      <p:ext uri="{BB962C8B-B14F-4D97-AF65-F5344CB8AC3E}">
        <p14:creationId xmlns:p14="http://schemas.microsoft.com/office/powerpoint/2010/main" val="4208845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5"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3388" y="198360"/>
            <a:ext cx="10515600" cy="641575"/>
          </a:xfrm>
        </p:spPr>
        <p:txBody>
          <a:bodyPr>
            <a:normAutofit fontScale="90000"/>
          </a:bodyPr>
          <a:lstStyle/>
          <a:p>
            <a:r>
              <a:rPr lang="en-GB" dirty="0"/>
              <a:t>WORD FREQUENCY</a:t>
            </a:r>
          </a:p>
        </p:txBody>
      </p:sp>
      <p:sp>
        <p:nvSpPr>
          <p:cNvPr id="15" name="TextBox 14"/>
          <p:cNvSpPr txBox="1"/>
          <p:nvPr/>
        </p:nvSpPr>
        <p:spPr>
          <a:xfrm>
            <a:off x="278623" y="655238"/>
            <a:ext cx="4537788" cy="4893647"/>
          </a:xfrm>
          <a:prstGeom prst="rect">
            <a:avLst/>
          </a:prstGeom>
          <a:noFill/>
        </p:spPr>
        <p:txBody>
          <a:bodyPr wrap="square" rtlCol="0">
            <a:spAutoFit/>
          </a:bodyPr>
          <a:lstStyle/>
          <a:p>
            <a:pPr marL="380981" indent="-380981">
              <a:buFontTx/>
              <a:buChar char="-"/>
            </a:pPr>
            <a:r>
              <a:rPr lang="en-GB" sz="2400" dirty="0">
                <a:latin typeface="Arial" panose="020B0604020202020204" pitchFamily="34" charset="0"/>
                <a:cs typeface="Arial" panose="020B0604020202020204" pitchFamily="34" charset="0"/>
              </a:rPr>
              <a:t>It is also possible to change the minimum length of the word and choose from exact matches or stemmed words</a:t>
            </a:r>
          </a:p>
          <a:p>
            <a:pPr marL="380981" indent="-380981">
              <a:buFontTx/>
              <a:buChar char="-"/>
            </a:pPr>
            <a:endParaRPr lang="en-GB" sz="2400" dirty="0">
              <a:latin typeface="Arial" panose="020B0604020202020204" pitchFamily="34" charset="0"/>
              <a:cs typeface="Arial" panose="020B0604020202020204" pitchFamily="34" charset="0"/>
            </a:endParaRPr>
          </a:p>
          <a:p>
            <a:pPr marL="380981" indent="-380981">
              <a:buFontTx/>
              <a:buChar char="-"/>
            </a:pPr>
            <a:r>
              <a:rPr lang="en-GB" sz="2400" dirty="0">
                <a:latin typeface="Arial" panose="020B0604020202020204" pitchFamily="34" charset="0"/>
                <a:cs typeface="Arial" panose="020B0604020202020204" pitchFamily="34" charset="0"/>
              </a:rPr>
              <a:t>Here a word frequency is performed on Literature in the sample project – with Stemmed words</a:t>
            </a:r>
          </a:p>
          <a:p>
            <a:endParaRPr lang="en-GB" sz="2400" dirty="0">
              <a:latin typeface="Arial" panose="020B0604020202020204" pitchFamily="34" charset="0"/>
              <a:cs typeface="Arial" panose="020B0604020202020204" pitchFamily="34" charset="0"/>
            </a:endParaRPr>
          </a:p>
          <a:p>
            <a:pPr marL="380981" indent="-380981">
              <a:buFontTx/>
              <a:buChar char="-"/>
            </a:pPr>
            <a:r>
              <a:rPr lang="en-GB" sz="2400" dirty="0">
                <a:latin typeface="Arial" panose="020B0604020202020204" pitchFamily="34" charset="0"/>
                <a:cs typeface="Arial" panose="020B0604020202020204" pitchFamily="34" charset="0"/>
              </a:rPr>
              <a:t>Ordering the count column shows the most common word is oyster</a:t>
            </a:r>
          </a:p>
        </p:txBody>
      </p:sp>
      <p:pic>
        <p:nvPicPr>
          <p:cNvPr id="6" name="Picture 5"/>
          <p:cNvPicPr>
            <a:picLocks noChangeAspect="1"/>
          </p:cNvPicPr>
          <p:nvPr/>
        </p:nvPicPr>
        <p:blipFill>
          <a:blip r:embed="rId2"/>
          <a:stretch>
            <a:fillRect/>
          </a:stretch>
        </p:blipFill>
        <p:spPr>
          <a:xfrm>
            <a:off x="5468765" y="1112555"/>
            <a:ext cx="3630363" cy="1716887"/>
          </a:xfrm>
          <a:prstGeom prst="rect">
            <a:avLst/>
          </a:prstGeom>
        </p:spPr>
      </p:pic>
      <p:pic>
        <p:nvPicPr>
          <p:cNvPr id="11" name="Picture 10"/>
          <p:cNvPicPr>
            <a:picLocks noChangeAspect="1"/>
          </p:cNvPicPr>
          <p:nvPr/>
        </p:nvPicPr>
        <p:blipFill>
          <a:blip r:embed="rId3"/>
          <a:stretch>
            <a:fillRect/>
          </a:stretch>
        </p:blipFill>
        <p:spPr>
          <a:xfrm>
            <a:off x="5284316" y="3102062"/>
            <a:ext cx="6343651" cy="3619500"/>
          </a:xfrm>
          <a:prstGeom prst="rect">
            <a:avLst/>
          </a:prstGeom>
        </p:spPr>
      </p:pic>
    </p:spTree>
    <p:extLst>
      <p:ext uri="{BB962C8B-B14F-4D97-AF65-F5344CB8AC3E}">
        <p14:creationId xmlns:p14="http://schemas.microsoft.com/office/powerpoint/2010/main" val="2069023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WORD FREQUENCY: RESULTS</a:t>
            </a:r>
          </a:p>
        </p:txBody>
      </p:sp>
      <p:pic>
        <p:nvPicPr>
          <p:cNvPr id="9" name="Picture 8"/>
          <p:cNvPicPr>
            <a:picLocks noChangeAspect="1"/>
          </p:cNvPicPr>
          <p:nvPr/>
        </p:nvPicPr>
        <p:blipFill>
          <a:blip r:embed="rId3"/>
          <a:stretch>
            <a:fillRect/>
          </a:stretch>
        </p:blipFill>
        <p:spPr>
          <a:xfrm>
            <a:off x="2640103" y="1286979"/>
            <a:ext cx="419100" cy="3695700"/>
          </a:xfrm>
          <a:prstGeom prst="rect">
            <a:avLst/>
          </a:prstGeom>
        </p:spPr>
      </p:pic>
      <p:sp>
        <p:nvSpPr>
          <p:cNvPr id="10" name="TextBox 9"/>
          <p:cNvSpPr txBox="1"/>
          <p:nvPr/>
        </p:nvSpPr>
        <p:spPr>
          <a:xfrm>
            <a:off x="170887" y="1286981"/>
            <a:ext cx="2469216" cy="4524315"/>
          </a:xfrm>
          <a:prstGeom prst="rect">
            <a:avLst/>
          </a:prstGeom>
          <a:noFill/>
        </p:spPr>
        <p:txBody>
          <a:bodyPr wrap="square" rtlCol="0">
            <a:spAutoFit/>
          </a:bodyPr>
          <a:lstStyle/>
          <a:p>
            <a:pPr marL="380981" indent="-380981">
              <a:buFontTx/>
              <a:buChar char="-"/>
            </a:pPr>
            <a:r>
              <a:rPr lang="en-GB" sz="2400" dirty="0">
                <a:latin typeface="Arial" panose="020B0604020202020204" pitchFamily="34" charset="0"/>
                <a:cs typeface="Arial" panose="020B0604020202020204" pitchFamily="34" charset="0"/>
              </a:rPr>
              <a:t>On the right side of the results – different ways of displaying the results are given</a:t>
            </a:r>
          </a:p>
          <a:p>
            <a:endParaRPr lang="en-GB" sz="2400" dirty="0">
              <a:latin typeface="Arial" panose="020B0604020202020204" pitchFamily="34" charset="0"/>
              <a:cs typeface="Arial" panose="020B0604020202020204" pitchFamily="34" charset="0"/>
            </a:endParaRPr>
          </a:p>
          <a:p>
            <a:pPr marL="380981" indent="-380981">
              <a:buFontTx/>
              <a:buChar char="-"/>
            </a:pPr>
            <a:r>
              <a:rPr lang="en-GB" sz="2400" dirty="0">
                <a:latin typeface="Arial" panose="020B0604020202020204" pitchFamily="34" charset="0"/>
                <a:cs typeface="Arial" panose="020B0604020202020204" pitchFamily="34" charset="0"/>
              </a:rPr>
              <a:t>Word cloud</a:t>
            </a:r>
          </a:p>
          <a:p>
            <a:pPr marL="380981" indent="-380981">
              <a:buFontTx/>
              <a:buChar char="-"/>
            </a:pPr>
            <a:r>
              <a:rPr lang="en-GB" sz="2400" dirty="0">
                <a:latin typeface="Arial" panose="020B0604020202020204" pitchFamily="34" charset="0"/>
                <a:cs typeface="Arial" panose="020B0604020202020204" pitchFamily="34" charset="0"/>
              </a:rPr>
              <a:t>Tree map</a:t>
            </a:r>
          </a:p>
          <a:p>
            <a:pPr marL="380981" indent="-380981">
              <a:buFontTx/>
              <a:buChar char="-"/>
            </a:pPr>
            <a:r>
              <a:rPr lang="en-GB" sz="2400" dirty="0">
                <a:latin typeface="Arial" panose="020B0604020202020204" pitchFamily="34" charset="0"/>
                <a:cs typeface="Arial" panose="020B0604020202020204" pitchFamily="34" charset="0"/>
              </a:rPr>
              <a:t>Right click to save</a:t>
            </a: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22574" r="22266"/>
          <a:stretch/>
        </p:blipFill>
        <p:spPr>
          <a:xfrm>
            <a:off x="3229881" y="1286979"/>
            <a:ext cx="4090920" cy="4269123"/>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70469" y="2183838"/>
            <a:ext cx="4850644" cy="2730600"/>
          </a:xfrm>
          <a:prstGeom prst="rect">
            <a:avLst/>
          </a:prstGeom>
        </p:spPr>
      </p:pic>
    </p:spTree>
    <p:extLst>
      <p:ext uri="{BB962C8B-B14F-4D97-AF65-F5344CB8AC3E}">
        <p14:creationId xmlns:p14="http://schemas.microsoft.com/office/powerpoint/2010/main" val="2423928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63920" y="274639"/>
            <a:ext cx="5618480" cy="1143000"/>
          </a:xfrm>
        </p:spPr>
        <p:txBody>
          <a:bodyPr/>
          <a:lstStyle/>
          <a:p>
            <a:r>
              <a:rPr lang="en-GB" dirty="0"/>
              <a:t>CODING QUERY</a:t>
            </a:r>
          </a:p>
        </p:txBody>
      </p:sp>
      <p:pic>
        <p:nvPicPr>
          <p:cNvPr id="5" name="Picture 4"/>
          <p:cNvPicPr>
            <a:picLocks noChangeAspect="1"/>
          </p:cNvPicPr>
          <p:nvPr/>
        </p:nvPicPr>
        <p:blipFill rotWithShape="1">
          <a:blip r:embed="rId2"/>
          <a:srcRect l="55714" t="4533" b="75573"/>
          <a:stretch/>
        </p:blipFill>
        <p:spPr>
          <a:xfrm>
            <a:off x="467229" y="1690689"/>
            <a:ext cx="8098971" cy="2046516"/>
          </a:xfrm>
          <a:prstGeom prst="rect">
            <a:avLst/>
          </a:prstGeom>
        </p:spPr>
      </p:pic>
      <p:sp>
        <p:nvSpPr>
          <p:cNvPr id="6" name="TextBox 5"/>
          <p:cNvSpPr txBox="1"/>
          <p:nvPr/>
        </p:nvSpPr>
        <p:spPr>
          <a:xfrm>
            <a:off x="467229" y="3862439"/>
            <a:ext cx="9776523" cy="1408206"/>
          </a:xfrm>
          <a:prstGeom prst="rect">
            <a:avLst/>
          </a:prstGeom>
          <a:noFill/>
        </p:spPr>
        <p:txBody>
          <a:bodyPr wrap="square" rtlCol="0">
            <a:spAutoFit/>
          </a:bodyPr>
          <a:lstStyle/>
          <a:p>
            <a:r>
              <a:rPr lang="en-GB" sz="2400" dirty="0"/>
              <a:t>Allows a layered query search. For example where two or more codes cross, or where a participant where a specific attribute relates to a specific code.</a:t>
            </a:r>
          </a:p>
          <a:p>
            <a:endParaRPr lang="en-GB" sz="1351" dirty="0"/>
          </a:p>
        </p:txBody>
      </p:sp>
      <p:sp>
        <p:nvSpPr>
          <p:cNvPr id="8" name="Oval 7"/>
          <p:cNvSpPr/>
          <p:nvPr/>
        </p:nvSpPr>
        <p:spPr>
          <a:xfrm>
            <a:off x="7877177" y="2914651"/>
            <a:ext cx="333375" cy="304800"/>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9" name="Rectangle 8"/>
          <p:cNvSpPr/>
          <p:nvPr/>
        </p:nvSpPr>
        <p:spPr>
          <a:xfrm>
            <a:off x="8761615" y="1853234"/>
            <a:ext cx="3162300" cy="508088"/>
          </a:xfrm>
          <a:prstGeom prst="rect">
            <a:avLst/>
          </a:prstGeom>
        </p:spPr>
        <p:txBody>
          <a:bodyPr wrap="square">
            <a:spAutoFit/>
          </a:bodyPr>
          <a:lstStyle/>
          <a:p>
            <a:r>
              <a:rPr lang="en-GB" sz="1351" dirty="0"/>
              <a:t>Plus boxes allow more conditions to be added to the search</a:t>
            </a:r>
          </a:p>
        </p:txBody>
      </p:sp>
      <p:pic>
        <p:nvPicPr>
          <p:cNvPr id="10" name="Picture 9"/>
          <p:cNvPicPr>
            <a:picLocks noChangeAspect="1"/>
          </p:cNvPicPr>
          <p:nvPr/>
        </p:nvPicPr>
        <p:blipFill rotWithShape="1">
          <a:blip r:embed="rId3"/>
          <a:srcRect l="56984" t="13139" r="873" b="77549"/>
          <a:stretch/>
        </p:blipFill>
        <p:spPr>
          <a:xfrm>
            <a:off x="503465" y="4957787"/>
            <a:ext cx="7707087" cy="957944"/>
          </a:xfrm>
          <a:prstGeom prst="rect">
            <a:avLst/>
          </a:prstGeom>
        </p:spPr>
      </p:pic>
      <p:sp>
        <p:nvSpPr>
          <p:cNvPr id="11" name="TextBox 10"/>
          <p:cNvSpPr txBox="1"/>
          <p:nvPr/>
        </p:nvSpPr>
        <p:spPr>
          <a:xfrm>
            <a:off x="605862" y="5975601"/>
            <a:ext cx="10555748" cy="830997"/>
          </a:xfrm>
          <a:prstGeom prst="rect">
            <a:avLst/>
          </a:prstGeom>
          <a:noFill/>
        </p:spPr>
        <p:txBody>
          <a:bodyPr wrap="square" rtlCol="0">
            <a:spAutoFit/>
          </a:bodyPr>
          <a:lstStyle/>
          <a:p>
            <a:r>
              <a:rPr lang="en-GB" sz="2400" dirty="0"/>
              <a:t>This example is searching for where Barbara has been coded with a negative attitude (requires the setting up of cases to query a participant)</a:t>
            </a:r>
          </a:p>
        </p:txBody>
      </p:sp>
      <p:pic>
        <p:nvPicPr>
          <p:cNvPr id="3" name="Picture 2"/>
          <p:cNvPicPr>
            <a:picLocks noChangeAspect="1"/>
          </p:cNvPicPr>
          <p:nvPr/>
        </p:nvPicPr>
        <p:blipFill>
          <a:blip r:embed="rId4"/>
          <a:stretch>
            <a:fillRect/>
          </a:stretch>
        </p:blipFill>
        <p:spPr>
          <a:xfrm>
            <a:off x="4121109" y="139153"/>
            <a:ext cx="2466975" cy="1752600"/>
          </a:xfrm>
          <a:prstGeom prst="rect">
            <a:avLst/>
          </a:prstGeom>
        </p:spPr>
      </p:pic>
    </p:spTree>
    <p:extLst>
      <p:ext uri="{BB962C8B-B14F-4D97-AF65-F5344CB8AC3E}">
        <p14:creationId xmlns:p14="http://schemas.microsoft.com/office/powerpoint/2010/main" val="162705024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456613"/>
          </a:xfrm>
        </p:spPr>
        <p:txBody>
          <a:bodyPr>
            <a:normAutofit fontScale="90000"/>
          </a:bodyPr>
          <a:lstStyle/>
          <a:p>
            <a:r>
              <a:rPr lang="en-GB" dirty="0"/>
              <a:t>CODING QUERY</a:t>
            </a:r>
          </a:p>
        </p:txBody>
      </p:sp>
      <p:pic>
        <p:nvPicPr>
          <p:cNvPr id="12" name="Picture 11"/>
          <p:cNvPicPr>
            <a:picLocks noChangeAspect="1"/>
          </p:cNvPicPr>
          <p:nvPr/>
        </p:nvPicPr>
        <p:blipFill rotWithShape="1">
          <a:blip r:embed="rId2"/>
          <a:srcRect l="29524" t="30494" r="23889" b="28730"/>
          <a:stretch/>
        </p:blipFill>
        <p:spPr>
          <a:xfrm>
            <a:off x="0" y="2136685"/>
            <a:ext cx="6741839" cy="3319236"/>
          </a:xfrm>
          <a:prstGeom prst="rect">
            <a:avLst/>
          </a:prstGeom>
        </p:spPr>
      </p:pic>
      <p:pic>
        <p:nvPicPr>
          <p:cNvPr id="3" name="Picture 2"/>
          <p:cNvPicPr>
            <a:picLocks noChangeAspect="1"/>
          </p:cNvPicPr>
          <p:nvPr/>
        </p:nvPicPr>
        <p:blipFill rotWithShape="1">
          <a:blip r:embed="rId3"/>
          <a:srcRect l="56825" t="10458" r="714" b="78113"/>
          <a:stretch/>
        </p:blipFill>
        <p:spPr>
          <a:xfrm>
            <a:off x="2213428" y="846139"/>
            <a:ext cx="7765143" cy="1175659"/>
          </a:xfrm>
          <a:prstGeom prst="rect">
            <a:avLst/>
          </a:prstGeom>
        </p:spPr>
      </p:pic>
      <p:sp>
        <p:nvSpPr>
          <p:cNvPr id="8" name="Oval 7"/>
          <p:cNvSpPr/>
          <p:nvPr/>
        </p:nvSpPr>
        <p:spPr>
          <a:xfrm>
            <a:off x="5178199" y="2580139"/>
            <a:ext cx="333375" cy="304800"/>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3" name="TextBox 12"/>
          <p:cNvSpPr txBox="1"/>
          <p:nvPr/>
        </p:nvSpPr>
        <p:spPr>
          <a:xfrm>
            <a:off x="7535685" y="2252391"/>
            <a:ext cx="4046715" cy="3416320"/>
          </a:xfrm>
          <a:prstGeom prst="rect">
            <a:avLst/>
          </a:prstGeom>
          <a:noFill/>
        </p:spPr>
        <p:txBody>
          <a:bodyPr wrap="square" rtlCol="0">
            <a:spAutoFit/>
          </a:bodyPr>
          <a:lstStyle/>
          <a:p>
            <a:r>
              <a:rPr lang="en-GB" sz="2400" dirty="0"/>
              <a:t>Clicking on the three dots button …</a:t>
            </a:r>
          </a:p>
          <a:p>
            <a:r>
              <a:rPr lang="en-GB" sz="2400" dirty="0"/>
              <a:t> – Nvivo will prompt which items from your project you would like to query </a:t>
            </a:r>
          </a:p>
          <a:p>
            <a:r>
              <a:rPr lang="en-GB" sz="2400" dirty="0"/>
              <a:t>– Here Negative attitudes has been selected which is one of the nodes in the sample project</a:t>
            </a:r>
          </a:p>
        </p:txBody>
      </p:sp>
    </p:spTree>
    <p:extLst>
      <p:ext uri="{BB962C8B-B14F-4D97-AF65-F5344CB8AC3E}">
        <p14:creationId xmlns:p14="http://schemas.microsoft.com/office/powerpoint/2010/main" val="87812934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FURTHER CODING QUERIES</a:t>
            </a:r>
          </a:p>
        </p:txBody>
      </p:sp>
      <p:sp>
        <p:nvSpPr>
          <p:cNvPr id="7" name="TextBox 6"/>
          <p:cNvSpPr txBox="1"/>
          <p:nvPr/>
        </p:nvSpPr>
        <p:spPr>
          <a:xfrm>
            <a:off x="838200" y="1933173"/>
            <a:ext cx="3741915" cy="508088"/>
          </a:xfrm>
          <a:prstGeom prst="rect">
            <a:avLst/>
          </a:prstGeom>
          <a:noFill/>
        </p:spPr>
        <p:txBody>
          <a:bodyPr wrap="square" rtlCol="0">
            <a:spAutoFit/>
          </a:bodyPr>
          <a:lstStyle/>
          <a:p>
            <a:r>
              <a:rPr lang="en-GB" sz="1351" dirty="0"/>
              <a:t>The Matrix Coding and Crosstab functions provide an even further depth of analysis</a:t>
            </a:r>
          </a:p>
        </p:txBody>
      </p:sp>
      <p:sp>
        <p:nvSpPr>
          <p:cNvPr id="9" name="TextBox 8"/>
          <p:cNvSpPr txBox="1"/>
          <p:nvPr/>
        </p:nvSpPr>
        <p:spPr>
          <a:xfrm>
            <a:off x="6525177" y="1129937"/>
            <a:ext cx="3741915" cy="715965"/>
          </a:xfrm>
          <a:prstGeom prst="rect">
            <a:avLst/>
          </a:prstGeom>
          <a:noFill/>
        </p:spPr>
        <p:txBody>
          <a:bodyPr wrap="square" rtlCol="0">
            <a:spAutoFit/>
          </a:bodyPr>
          <a:lstStyle/>
          <a:p>
            <a:r>
              <a:rPr lang="en-GB" sz="1351" dirty="0"/>
              <a:t>Comparing rows and columns that represent a specific node, case node or other coded content</a:t>
            </a:r>
          </a:p>
        </p:txBody>
      </p:sp>
      <p:sp>
        <p:nvSpPr>
          <p:cNvPr id="4" name="Rectangle 3"/>
          <p:cNvSpPr/>
          <p:nvPr/>
        </p:nvSpPr>
        <p:spPr>
          <a:xfrm>
            <a:off x="838200" y="4891521"/>
            <a:ext cx="6096000" cy="715965"/>
          </a:xfrm>
          <a:prstGeom prst="rect">
            <a:avLst/>
          </a:prstGeom>
        </p:spPr>
        <p:txBody>
          <a:bodyPr>
            <a:spAutoFit/>
          </a:bodyPr>
          <a:lstStyle/>
          <a:p>
            <a:r>
              <a:rPr lang="en-GB" sz="1351" dirty="0">
                <a:hlinkClick r:id="rId2"/>
              </a:rPr>
              <a:t>http://help-nv11.qsrinternational.com/desktop/procedures/run_a_matrix_coding_query.htm</a:t>
            </a:r>
            <a:endParaRPr lang="en-GB" sz="1351" dirty="0"/>
          </a:p>
        </p:txBody>
      </p:sp>
      <p:sp>
        <p:nvSpPr>
          <p:cNvPr id="11" name="TextBox 10"/>
          <p:cNvSpPr txBox="1"/>
          <p:nvPr/>
        </p:nvSpPr>
        <p:spPr>
          <a:xfrm>
            <a:off x="838200" y="3659737"/>
            <a:ext cx="6273800" cy="508088"/>
          </a:xfrm>
          <a:prstGeom prst="rect">
            <a:avLst/>
          </a:prstGeom>
          <a:noFill/>
        </p:spPr>
        <p:txBody>
          <a:bodyPr wrap="square" rtlCol="0">
            <a:spAutoFit/>
          </a:bodyPr>
          <a:lstStyle/>
          <a:p>
            <a:r>
              <a:rPr lang="en-GB" sz="1351" dirty="0"/>
              <a:t>Dependent upon how much time has gone into setting up </a:t>
            </a:r>
            <a:r>
              <a:rPr lang="en-GB" sz="1351" dirty="0" err="1"/>
              <a:t>Nvivo</a:t>
            </a:r>
            <a:r>
              <a:rPr lang="en-GB" sz="1351" dirty="0"/>
              <a:t> – such as creating the cases, case classifications and file classifications – discussed next</a:t>
            </a:r>
          </a:p>
        </p:txBody>
      </p:sp>
      <p:pic>
        <p:nvPicPr>
          <p:cNvPr id="5" name="Picture 4"/>
          <p:cNvPicPr>
            <a:picLocks noChangeAspect="1"/>
          </p:cNvPicPr>
          <p:nvPr/>
        </p:nvPicPr>
        <p:blipFill rotWithShape="1">
          <a:blip r:embed="rId3"/>
          <a:srcRect l="23810" t="4251" r="70000" b="87565"/>
          <a:stretch/>
        </p:blipFill>
        <p:spPr>
          <a:xfrm>
            <a:off x="8075128" y="3149600"/>
            <a:ext cx="3359954" cy="2498429"/>
          </a:xfrm>
          <a:prstGeom prst="rect">
            <a:avLst/>
          </a:prstGeom>
        </p:spPr>
      </p:pic>
      <p:cxnSp>
        <p:nvCxnSpPr>
          <p:cNvPr id="14" name="Straight Arrow Connector 13"/>
          <p:cNvCxnSpPr/>
          <p:nvPr/>
        </p:nvCxnSpPr>
        <p:spPr>
          <a:xfrm>
            <a:off x="4789715" y="2326524"/>
            <a:ext cx="957943"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525179" y="2188025"/>
            <a:ext cx="5065460" cy="715965"/>
          </a:xfrm>
          <a:prstGeom prst="rect">
            <a:avLst/>
          </a:prstGeom>
          <a:noFill/>
        </p:spPr>
        <p:txBody>
          <a:bodyPr wrap="square" rtlCol="0">
            <a:spAutoFit/>
          </a:bodyPr>
          <a:lstStyle/>
          <a:p>
            <a:r>
              <a:rPr lang="en-GB" sz="1351" dirty="0"/>
              <a:t>The queries create tables with project items (files, codes, cases) as rows and columns. The cells show information about intersecting coding between items.</a:t>
            </a:r>
          </a:p>
        </p:txBody>
      </p:sp>
    </p:spTree>
    <p:extLst>
      <p:ext uri="{BB962C8B-B14F-4D97-AF65-F5344CB8AC3E}">
        <p14:creationId xmlns:p14="http://schemas.microsoft.com/office/powerpoint/2010/main" val="285937858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3488"/>
            <a:ext cx="10515600" cy="1068633"/>
          </a:xfrm>
        </p:spPr>
        <p:txBody>
          <a:bodyPr>
            <a:normAutofit/>
          </a:bodyPr>
          <a:lstStyle/>
          <a:p>
            <a:pPr marL="0" indent="0" algn="ctr">
              <a:buNone/>
            </a:pPr>
            <a:r>
              <a:rPr lang="en-GB" b="1" dirty="0">
                <a:solidFill>
                  <a:srgbClr val="7030A0"/>
                </a:solidFill>
              </a:rPr>
              <a:t>5. Information on advanced functions</a:t>
            </a:r>
          </a:p>
        </p:txBody>
      </p:sp>
    </p:spTree>
    <p:extLst>
      <p:ext uri="{BB962C8B-B14F-4D97-AF65-F5344CB8AC3E}">
        <p14:creationId xmlns:p14="http://schemas.microsoft.com/office/powerpoint/2010/main" val="249687490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Advanced functions</a:t>
            </a:r>
          </a:p>
        </p:txBody>
      </p:sp>
      <p:sp>
        <p:nvSpPr>
          <p:cNvPr id="3" name="Content Placeholder 2"/>
          <p:cNvSpPr>
            <a:spLocks noGrp="1"/>
          </p:cNvSpPr>
          <p:nvPr>
            <p:ph idx="1"/>
          </p:nvPr>
        </p:nvSpPr>
        <p:spPr/>
        <p:txBody>
          <a:bodyPr/>
          <a:lstStyle/>
          <a:p>
            <a:r>
              <a:rPr lang="en-GB" dirty="0"/>
              <a:t>Cases and Case Classifications</a:t>
            </a:r>
          </a:p>
          <a:p>
            <a:r>
              <a:rPr lang="en-GB" dirty="0"/>
              <a:t>File classifications</a:t>
            </a:r>
          </a:p>
          <a:p>
            <a:r>
              <a:rPr lang="en-GB" dirty="0"/>
              <a:t>Mind maps, Concept maps and Project maps</a:t>
            </a:r>
          </a:p>
          <a:p>
            <a:endParaRPr lang="en-GB" dirty="0"/>
          </a:p>
        </p:txBody>
      </p:sp>
    </p:spTree>
    <p:extLst>
      <p:ext uri="{BB962C8B-B14F-4D97-AF65-F5344CB8AC3E}">
        <p14:creationId xmlns:p14="http://schemas.microsoft.com/office/powerpoint/2010/main" val="125102926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Case and Case Classifications</a:t>
            </a:r>
          </a:p>
        </p:txBody>
      </p:sp>
      <p:pic>
        <p:nvPicPr>
          <p:cNvPr id="6" name="Picture 5"/>
          <p:cNvPicPr>
            <a:picLocks noChangeAspect="1"/>
          </p:cNvPicPr>
          <p:nvPr/>
        </p:nvPicPr>
        <p:blipFill>
          <a:blip r:embed="rId2"/>
          <a:stretch>
            <a:fillRect/>
          </a:stretch>
        </p:blipFill>
        <p:spPr>
          <a:xfrm>
            <a:off x="8264953" y="1240090"/>
            <a:ext cx="3830595" cy="2188911"/>
          </a:xfrm>
          <a:prstGeom prst="rect">
            <a:avLst/>
          </a:prstGeom>
        </p:spPr>
      </p:pic>
      <p:sp>
        <p:nvSpPr>
          <p:cNvPr id="7" name="Content Placeholder 2">
            <a:extLst>
              <a:ext uri="{FF2B5EF4-FFF2-40B4-BE49-F238E27FC236}">
                <a16:creationId xmlns:a16="http://schemas.microsoft.com/office/drawing/2014/main" id="{29BA8E2C-A1F5-4DD2-831E-00C20E57AFC5}"/>
              </a:ext>
            </a:extLst>
          </p:cNvPr>
          <p:cNvSpPr>
            <a:spLocks noGrp="1"/>
          </p:cNvSpPr>
          <p:nvPr>
            <p:ph idx="1"/>
          </p:nvPr>
        </p:nvSpPr>
        <p:spPr>
          <a:xfrm>
            <a:off x="417385" y="1209246"/>
            <a:ext cx="8561516" cy="4234389"/>
          </a:xfrm>
        </p:spPr>
        <p:txBody>
          <a:bodyPr vert="horz" lIns="121920" tIns="60960" rIns="121920" bIns="60960" rtlCol="0" anchor="t">
            <a:noAutofit/>
          </a:bodyPr>
          <a:lstStyle/>
          <a:p>
            <a:pPr marL="0" indent="0">
              <a:buNone/>
            </a:pPr>
            <a:r>
              <a:rPr lang="en-US" sz="2400" dirty="0">
                <a:latin typeface="Arial"/>
                <a:cs typeface="Arial"/>
              </a:rPr>
              <a:t>A case as a unit of Analysis/Observations, e.g. people, places, </a:t>
            </a:r>
            <a:r>
              <a:rPr lang="en-GB" sz="2400" dirty="0">
                <a:latin typeface="Arial"/>
                <a:cs typeface="Arial"/>
              </a:rPr>
              <a:t>organisations</a:t>
            </a:r>
            <a:r>
              <a:rPr lang="en-US" sz="2400" dirty="0">
                <a:latin typeface="Arial"/>
                <a:cs typeface="Arial"/>
              </a:rPr>
              <a:t>, authors</a:t>
            </a:r>
          </a:p>
          <a:p>
            <a:r>
              <a:rPr lang="en-US" sz="2400" dirty="0">
                <a:latin typeface="Arial"/>
                <a:cs typeface="Arial"/>
              </a:rPr>
              <a:t>Cases have attributes (i.e. demographic)</a:t>
            </a:r>
          </a:p>
          <a:p>
            <a:r>
              <a:rPr lang="en-US" sz="2400" dirty="0">
                <a:latin typeface="Arial"/>
                <a:cs typeface="Arial"/>
              </a:rPr>
              <a:t>All source data gathered from that person/</a:t>
            </a:r>
            <a:r>
              <a:rPr lang="en-US" sz="2400">
                <a:latin typeface="Arial"/>
                <a:cs typeface="Arial"/>
              </a:rPr>
              <a:t>place/</a:t>
            </a:r>
            <a:r>
              <a:rPr lang="en-GB" sz="2400" dirty="0">
                <a:latin typeface="Arial"/>
                <a:cs typeface="Arial"/>
              </a:rPr>
              <a:t>organisation</a:t>
            </a:r>
            <a:r>
              <a:rPr lang="en-US" sz="2400" dirty="0">
                <a:latin typeface="Arial"/>
                <a:cs typeface="Arial"/>
              </a:rPr>
              <a:t>/author are kept together in the relevant case</a:t>
            </a:r>
            <a:endParaRPr lang="en-US" sz="2400" dirty="0"/>
          </a:p>
          <a:p>
            <a:r>
              <a:rPr lang="en-US" sz="2400" dirty="0">
                <a:latin typeface="Arial"/>
                <a:cs typeface="Arial"/>
              </a:rPr>
              <a:t>Using cases helps ask more meaningful questions about your data based on similarities/differences between attributes</a:t>
            </a:r>
            <a:endParaRPr lang="en-US" sz="2400" dirty="0"/>
          </a:p>
        </p:txBody>
      </p:sp>
    </p:spTree>
    <p:extLst>
      <p:ext uri="{BB962C8B-B14F-4D97-AF65-F5344CB8AC3E}">
        <p14:creationId xmlns:p14="http://schemas.microsoft.com/office/powerpoint/2010/main" val="3426505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Case and case classification</a:t>
            </a:r>
          </a:p>
        </p:txBody>
      </p:sp>
      <p:sp>
        <p:nvSpPr>
          <p:cNvPr id="3" name="Content Placeholder 2"/>
          <p:cNvSpPr>
            <a:spLocks noGrp="1"/>
          </p:cNvSpPr>
          <p:nvPr>
            <p:ph idx="1"/>
          </p:nvPr>
        </p:nvSpPr>
        <p:spPr>
          <a:xfrm>
            <a:off x="576927" y="1485995"/>
            <a:ext cx="4007431" cy="5074463"/>
          </a:xfrm>
        </p:spPr>
        <p:txBody>
          <a:bodyPr>
            <a:normAutofit fontScale="85000" lnSpcReduction="20000"/>
          </a:bodyPr>
          <a:lstStyle/>
          <a:p>
            <a:r>
              <a:rPr lang="en-GB" dirty="0"/>
              <a:t>Case – who are the </a:t>
            </a:r>
            <a:r>
              <a:rPr lang="en-GB" b="1" dirty="0"/>
              <a:t>participants</a:t>
            </a:r>
            <a:r>
              <a:rPr lang="en-GB" dirty="0"/>
              <a:t> in your study? Consumers? Businesses?</a:t>
            </a:r>
          </a:p>
          <a:p>
            <a:r>
              <a:rPr lang="en-GB" dirty="0"/>
              <a:t>Each </a:t>
            </a:r>
            <a:r>
              <a:rPr lang="en-GB" b="1" dirty="0"/>
              <a:t>participant</a:t>
            </a:r>
            <a:r>
              <a:rPr lang="en-GB" dirty="0"/>
              <a:t> requires a case</a:t>
            </a:r>
          </a:p>
          <a:p>
            <a:r>
              <a:rPr lang="en-GB" dirty="0"/>
              <a:t>Allows </a:t>
            </a:r>
            <a:r>
              <a:rPr lang="en-GB" dirty="0" err="1"/>
              <a:t>Nvivo</a:t>
            </a:r>
            <a:r>
              <a:rPr lang="en-GB" dirty="0"/>
              <a:t> to link data collected to each case</a:t>
            </a:r>
          </a:p>
          <a:p>
            <a:r>
              <a:rPr lang="en-GB" dirty="0" err="1"/>
              <a:t>I.e</a:t>
            </a:r>
            <a:r>
              <a:rPr lang="en-GB" dirty="0"/>
              <a:t> Each participant may have an interview and several documents or other relating information </a:t>
            </a:r>
          </a:p>
        </p:txBody>
      </p:sp>
      <p:sp>
        <p:nvSpPr>
          <p:cNvPr id="4" name="Content Placeholder 2"/>
          <p:cNvSpPr txBox="1">
            <a:spLocks/>
          </p:cNvSpPr>
          <p:nvPr/>
        </p:nvSpPr>
        <p:spPr>
          <a:xfrm>
            <a:off x="5817314" y="1408837"/>
            <a:ext cx="5992367" cy="5074463"/>
          </a:xfrm>
          <a:prstGeom prst="rect">
            <a:avLst/>
          </a:prstGeom>
        </p:spPr>
        <p:txBody>
          <a:bodyPr vert="horz" lIns="91440" tIns="45720" rIns="91440" bIns="45720" rtlCol="0">
            <a:normAutofit/>
          </a:bodyPr>
          <a:lstStyle>
            <a:lvl1pPr marL="228594" indent="-228594" algn="l" defTabSz="914377" rtl="0" eaLnBrk="1" latinLnBrk="0" hangingPunct="1">
              <a:lnSpc>
                <a:spcPct val="150000"/>
              </a:lnSpc>
              <a:spcBef>
                <a:spcPts val="1000"/>
              </a:spcBef>
              <a:buClr>
                <a:schemeClr val="tx1">
                  <a:lumMod val="85000"/>
                  <a:lumOff val="15000"/>
                </a:schemeClr>
              </a:buClr>
              <a:buSzPct val="90000"/>
              <a:buFont typeface="Wingdings" panose="05000000000000000000" pitchFamily="2" charset="2"/>
              <a:buChar char="§"/>
              <a:defRPr sz="2133"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783"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2971"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67"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160"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349"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Case classification – what information do you hold about each participant?</a:t>
            </a:r>
          </a:p>
          <a:p>
            <a:r>
              <a:rPr lang="en-GB" dirty="0"/>
              <a:t>For consumers: Socio-demographic data</a:t>
            </a:r>
          </a:p>
          <a:p>
            <a:r>
              <a:rPr lang="en-GB" dirty="0"/>
              <a:t>For Businesses: Revenue, yearly performance data, sales figures etc</a:t>
            </a:r>
          </a:p>
          <a:p>
            <a:r>
              <a:rPr lang="en-GB" dirty="0"/>
              <a:t>This classifying information is labelled as </a:t>
            </a:r>
            <a:r>
              <a:rPr lang="en-GB" b="1" dirty="0"/>
              <a:t>attributes</a:t>
            </a:r>
            <a:r>
              <a:rPr lang="en-GB" dirty="0"/>
              <a:t> in </a:t>
            </a:r>
            <a:r>
              <a:rPr lang="en-GB" dirty="0" err="1"/>
              <a:t>Nvivo</a:t>
            </a:r>
            <a:endParaRPr lang="en-GB" dirty="0"/>
          </a:p>
        </p:txBody>
      </p:sp>
    </p:spTree>
    <p:extLst>
      <p:ext uri="{BB962C8B-B14F-4D97-AF65-F5344CB8AC3E}">
        <p14:creationId xmlns:p14="http://schemas.microsoft.com/office/powerpoint/2010/main" val="418933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Case and Case Classification EXAMPLE</a:t>
            </a:r>
          </a:p>
        </p:txBody>
      </p:sp>
      <p:sp>
        <p:nvSpPr>
          <p:cNvPr id="3" name="Content Placeholder 2"/>
          <p:cNvSpPr>
            <a:spLocks noGrp="1"/>
          </p:cNvSpPr>
          <p:nvPr>
            <p:ph idx="1"/>
          </p:nvPr>
        </p:nvSpPr>
        <p:spPr>
          <a:xfrm>
            <a:off x="576929" y="1485995"/>
            <a:ext cx="3385473" cy="5074463"/>
          </a:xfrm>
        </p:spPr>
        <p:txBody>
          <a:bodyPr>
            <a:normAutofit fontScale="85000" lnSpcReduction="20000"/>
          </a:bodyPr>
          <a:lstStyle/>
          <a:p>
            <a:r>
              <a:rPr lang="en-GB" dirty="0"/>
              <a:t>Cases – Businesses operating in the supply chain of a retailer</a:t>
            </a:r>
          </a:p>
          <a:p>
            <a:r>
              <a:rPr lang="en-GB" dirty="0"/>
              <a:t>12 farmers</a:t>
            </a:r>
          </a:p>
          <a:p>
            <a:r>
              <a:rPr lang="en-GB" dirty="0"/>
              <a:t>3 Manufacturers</a:t>
            </a:r>
          </a:p>
          <a:p>
            <a:r>
              <a:rPr lang="en-GB" dirty="0"/>
              <a:t>2 distribution centres</a:t>
            </a:r>
          </a:p>
          <a:p>
            <a:r>
              <a:rPr lang="en-GB" dirty="0"/>
              <a:t>4 supermarket stores</a:t>
            </a:r>
          </a:p>
          <a:p>
            <a:r>
              <a:rPr lang="en-GB" dirty="0"/>
              <a:t>5 interviews with Supply Chain Managers</a:t>
            </a:r>
          </a:p>
        </p:txBody>
      </p:sp>
      <p:sp>
        <p:nvSpPr>
          <p:cNvPr id="4" name="Content Placeholder 2"/>
          <p:cNvSpPr txBox="1">
            <a:spLocks/>
          </p:cNvSpPr>
          <p:nvPr/>
        </p:nvSpPr>
        <p:spPr>
          <a:xfrm>
            <a:off x="5100734" y="2323579"/>
            <a:ext cx="6671849" cy="5074463"/>
          </a:xfrm>
          <a:prstGeom prst="rect">
            <a:avLst/>
          </a:prstGeom>
        </p:spPr>
        <p:txBody>
          <a:bodyPr vert="horz" lIns="91440" tIns="45720" rIns="91440" bIns="45720" rtlCol="0">
            <a:normAutofit/>
          </a:bodyPr>
          <a:lstStyle>
            <a:lvl1pPr marL="228594" indent="-228594" algn="l" defTabSz="914377" rtl="0" eaLnBrk="1" latinLnBrk="0" hangingPunct="1">
              <a:lnSpc>
                <a:spcPct val="150000"/>
              </a:lnSpc>
              <a:spcBef>
                <a:spcPts val="1000"/>
              </a:spcBef>
              <a:buClr>
                <a:schemeClr val="tx1">
                  <a:lumMod val="85000"/>
                  <a:lumOff val="15000"/>
                </a:schemeClr>
              </a:buClr>
              <a:buSzPct val="90000"/>
              <a:buFont typeface="Wingdings" panose="05000000000000000000" pitchFamily="2" charset="2"/>
              <a:buChar char="§"/>
              <a:defRPr sz="2133"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783"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2971"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67"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160"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349"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800" dirty="0"/>
              <a:t>Case Classification</a:t>
            </a:r>
          </a:p>
          <a:p>
            <a:pPr lvl="1"/>
            <a:r>
              <a:rPr lang="en-GB" sz="2000" dirty="0"/>
              <a:t>Attributes: Revenue, number of staff, products, years operating, part of the supply chain</a:t>
            </a:r>
          </a:p>
          <a:p>
            <a:pPr lvl="1"/>
            <a:r>
              <a:rPr lang="en-GB" sz="2000" dirty="0"/>
              <a:t>Attributes: Location, size (ha), facilities available, processes employed</a:t>
            </a:r>
          </a:p>
          <a:p>
            <a:pPr lvl="1"/>
            <a:r>
              <a:rPr lang="en-GB" sz="2000" dirty="0"/>
              <a:t>Attributes: Position, qualifications, years employed, department</a:t>
            </a:r>
          </a:p>
          <a:p>
            <a:pPr lvl="1"/>
            <a:endParaRPr lang="en-GB" sz="2000" dirty="0"/>
          </a:p>
          <a:p>
            <a:pPr lvl="1"/>
            <a:endParaRPr lang="en-GB" sz="2000" dirty="0"/>
          </a:p>
        </p:txBody>
      </p:sp>
    </p:spTree>
    <p:extLst>
      <p:ext uri="{BB962C8B-B14F-4D97-AF65-F5344CB8AC3E}">
        <p14:creationId xmlns:p14="http://schemas.microsoft.com/office/powerpoint/2010/main" val="74645296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48675" y="1408837"/>
            <a:ext cx="4276916" cy="5011015"/>
          </a:xfrm>
          <a:prstGeom prst="rect">
            <a:avLst/>
          </a:prstGeom>
        </p:spPr>
      </p:pic>
      <p:sp>
        <p:nvSpPr>
          <p:cNvPr id="2" name="Title 1">
            <a:extLst>
              <a:ext uri="{FF2B5EF4-FFF2-40B4-BE49-F238E27FC236}">
                <a16:creationId xmlns:a16="http://schemas.microsoft.com/office/drawing/2014/main" id="{13D40FC1-E959-4702-8967-8D5A27C8F6E7}"/>
              </a:ext>
            </a:extLst>
          </p:cNvPr>
          <p:cNvSpPr>
            <a:spLocks noGrp="1"/>
          </p:cNvSpPr>
          <p:nvPr>
            <p:ph type="title"/>
          </p:nvPr>
        </p:nvSpPr>
        <p:spPr/>
        <p:txBody>
          <a:bodyPr/>
          <a:lstStyle/>
          <a:p>
            <a:r>
              <a:rPr lang="en-US" dirty="0">
                <a:latin typeface="Arial"/>
                <a:cs typeface="Arial"/>
              </a:rPr>
              <a:t>Cases within the sample project</a:t>
            </a:r>
            <a:endParaRPr lang="en-US" dirty="0"/>
          </a:p>
        </p:txBody>
      </p:sp>
      <p:sp>
        <p:nvSpPr>
          <p:cNvPr id="10" name="TextBox 9">
            <a:extLst>
              <a:ext uri="{FF2B5EF4-FFF2-40B4-BE49-F238E27FC236}">
                <a16:creationId xmlns:a16="http://schemas.microsoft.com/office/drawing/2014/main" id="{9E0E1030-96A9-4E42-A40F-DAB681EBF0D4}"/>
              </a:ext>
            </a:extLst>
          </p:cNvPr>
          <p:cNvSpPr txBox="1"/>
          <p:nvPr/>
        </p:nvSpPr>
        <p:spPr>
          <a:xfrm>
            <a:off x="7316434" y="4717877"/>
            <a:ext cx="3657599" cy="746743"/>
          </a:xfrm>
          <a:prstGeom prst="rect">
            <a:avLst/>
          </a:prstGeom>
          <a:solidFill>
            <a:schemeClr val="bg1"/>
          </a:solid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Each respondent has a case node and some have more than 1 attributed to them (interview and survey response)</a:t>
            </a:r>
          </a:p>
        </p:txBody>
      </p:sp>
      <p:cxnSp>
        <p:nvCxnSpPr>
          <p:cNvPr id="13" name="Straight Arrow Connector 12">
            <a:extLst>
              <a:ext uri="{FF2B5EF4-FFF2-40B4-BE49-F238E27FC236}">
                <a16:creationId xmlns:a16="http://schemas.microsoft.com/office/drawing/2014/main" id="{EAAB3AE9-D745-49F9-BE60-9905DF1B06A9}"/>
              </a:ext>
            </a:extLst>
          </p:cNvPr>
          <p:cNvCxnSpPr/>
          <p:nvPr/>
        </p:nvCxnSpPr>
        <p:spPr>
          <a:xfrm flipH="1" flipV="1">
            <a:off x="5263980" y="4253360"/>
            <a:ext cx="1952369" cy="553419"/>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3"/>
          <a:stretch>
            <a:fillRect/>
          </a:stretch>
        </p:blipFill>
        <p:spPr>
          <a:xfrm>
            <a:off x="404417" y="1408836"/>
            <a:ext cx="1771651" cy="857251"/>
          </a:xfrm>
          <a:prstGeom prst="rect">
            <a:avLst/>
          </a:prstGeom>
        </p:spPr>
      </p:pic>
      <p:pic>
        <p:nvPicPr>
          <p:cNvPr id="5" name="Picture 4"/>
          <p:cNvPicPr>
            <a:picLocks noChangeAspect="1"/>
          </p:cNvPicPr>
          <p:nvPr/>
        </p:nvPicPr>
        <p:blipFill>
          <a:blip r:embed="rId4"/>
          <a:stretch>
            <a:fillRect/>
          </a:stretch>
        </p:blipFill>
        <p:spPr>
          <a:xfrm>
            <a:off x="6925824" y="1408837"/>
            <a:ext cx="4848225" cy="3086100"/>
          </a:xfrm>
          <a:prstGeom prst="rect">
            <a:avLst/>
          </a:prstGeom>
        </p:spPr>
      </p:pic>
    </p:spTree>
    <p:extLst>
      <p:ext uri="{BB962C8B-B14F-4D97-AF65-F5344CB8AC3E}">
        <p14:creationId xmlns:p14="http://schemas.microsoft.com/office/powerpoint/2010/main" val="3510045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40FC1-E959-4702-8967-8D5A27C8F6E7}"/>
              </a:ext>
            </a:extLst>
          </p:cNvPr>
          <p:cNvSpPr>
            <a:spLocks noGrp="1"/>
          </p:cNvSpPr>
          <p:nvPr>
            <p:ph type="title"/>
          </p:nvPr>
        </p:nvSpPr>
        <p:spPr/>
        <p:txBody>
          <a:bodyPr/>
          <a:lstStyle/>
          <a:p>
            <a:r>
              <a:rPr lang="en-US" dirty="0">
                <a:latin typeface="Arial"/>
                <a:cs typeface="Arial"/>
              </a:rPr>
              <a:t>Do I have to use cases?</a:t>
            </a:r>
            <a:endParaRPr lang="en-US" dirty="0"/>
          </a:p>
        </p:txBody>
      </p:sp>
      <p:sp>
        <p:nvSpPr>
          <p:cNvPr id="3" name="Content Placeholder 2">
            <a:extLst>
              <a:ext uri="{FF2B5EF4-FFF2-40B4-BE49-F238E27FC236}">
                <a16:creationId xmlns:a16="http://schemas.microsoft.com/office/drawing/2014/main" id="{C112EE3F-DD11-42EA-B7AF-E137E8E4ADCC}"/>
              </a:ext>
            </a:extLst>
          </p:cNvPr>
          <p:cNvSpPr>
            <a:spLocks noGrp="1"/>
          </p:cNvSpPr>
          <p:nvPr>
            <p:ph idx="1"/>
          </p:nvPr>
        </p:nvSpPr>
        <p:spPr/>
        <p:txBody>
          <a:bodyPr vert="horz" lIns="121920" tIns="60960" rIns="121920" bIns="60960" rtlCol="0" anchor="t">
            <a:normAutofit/>
          </a:bodyPr>
          <a:lstStyle/>
          <a:p>
            <a:r>
              <a:rPr lang="en-US" dirty="0">
                <a:latin typeface="Arial"/>
                <a:cs typeface="Arial"/>
              </a:rPr>
              <a:t>No! It depends on your project, focus, sample sizes, sample, time available, etc.</a:t>
            </a:r>
          </a:p>
          <a:p>
            <a:r>
              <a:rPr lang="en-US" dirty="0">
                <a:latin typeface="Arial"/>
                <a:cs typeface="Arial"/>
              </a:rPr>
              <a:t>It is useful if you collect data relating to the same individual/place/</a:t>
            </a:r>
            <a:r>
              <a:rPr lang="en-US" dirty="0" err="1">
                <a:latin typeface="Arial"/>
                <a:cs typeface="Arial"/>
              </a:rPr>
              <a:t>organisation</a:t>
            </a:r>
            <a:r>
              <a:rPr lang="en-US" dirty="0">
                <a:latin typeface="Arial"/>
                <a:cs typeface="Arial"/>
              </a:rPr>
              <a:t> over time (longitudinal study) or via different methods (interviews + focus groups)</a:t>
            </a:r>
          </a:p>
          <a:p>
            <a:r>
              <a:rPr lang="en-US" dirty="0">
                <a:latin typeface="Arial"/>
                <a:cs typeface="Arial"/>
              </a:rPr>
              <a:t>It gives you greater ability to explore and interrogate data</a:t>
            </a:r>
            <a:endParaRPr lang="en-US" dirty="0"/>
          </a:p>
        </p:txBody>
      </p:sp>
    </p:spTree>
    <p:extLst>
      <p:ext uri="{BB962C8B-B14F-4D97-AF65-F5344CB8AC3E}">
        <p14:creationId xmlns:p14="http://schemas.microsoft.com/office/powerpoint/2010/main" val="1830851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55171" y="1667437"/>
            <a:ext cx="5200651" cy="4514851"/>
          </a:xfrm>
          <a:prstGeom prst="rect">
            <a:avLst/>
          </a:prstGeom>
        </p:spPr>
      </p:pic>
      <p:sp>
        <p:nvSpPr>
          <p:cNvPr id="2" name="Title 1">
            <a:extLst>
              <a:ext uri="{FF2B5EF4-FFF2-40B4-BE49-F238E27FC236}">
                <a16:creationId xmlns:a16="http://schemas.microsoft.com/office/drawing/2014/main" id="{13D40FC1-E959-4702-8967-8D5A27C8F6E7}"/>
              </a:ext>
            </a:extLst>
          </p:cNvPr>
          <p:cNvSpPr>
            <a:spLocks noGrp="1"/>
          </p:cNvSpPr>
          <p:nvPr>
            <p:ph type="title"/>
          </p:nvPr>
        </p:nvSpPr>
        <p:spPr/>
        <p:txBody>
          <a:bodyPr/>
          <a:lstStyle/>
          <a:p>
            <a:r>
              <a:rPr lang="en-US" dirty="0">
                <a:latin typeface="Arial"/>
                <a:cs typeface="Arial"/>
              </a:rPr>
              <a:t>Setting up cases for each participant</a:t>
            </a:r>
            <a:endParaRPr lang="en-US" dirty="0"/>
          </a:p>
        </p:txBody>
      </p:sp>
      <p:sp>
        <p:nvSpPr>
          <p:cNvPr id="6" name="TextBox 5">
            <a:extLst>
              <a:ext uri="{FF2B5EF4-FFF2-40B4-BE49-F238E27FC236}">
                <a16:creationId xmlns:a16="http://schemas.microsoft.com/office/drawing/2014/main" id="{982F8A85-F577-414B-9D71-35A7721D745A}"/>
              </a:ext>
            </a:extLst>
          </p:cNvPr>
          <p:cNvSpPr txBox="1"/>
          <p:nvPr/>
        </p:nvSpPr>
        <p:spPr>
          <a:xfrm>
            <a:off x="2803357" y="1038728"/>
            <a:ext cx="5502440" cy="330988"/>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a:solidFill>
                  <a:prstClr val="black"/>
                </a:solidFill>
                <a:latin typeface="Calibri" panose="020F0502020204030204"/>
                <a:cs typeface="Calibri"/>
              </a:rPr>
              <a:t>1. Identify the source material. Right Mouse Click</a:t>
            </a:r>
          </a:p>
        </p:txBody>
      </p:sp>
      <p:sp>
        <p:nvSpPr>
          <p:cNvPr id="7" name="TextBox 6">
            <a:extLst>
              <a:ext uri="{FF2B5EF4-FFF2-40B4-BE49-F238E27FC236}">
                <a16:creationId xmlns:a16="http://schemas.microsoft.com/office/drawing/2014/main" id="{A057E916-5701-4D44-9AAE-36C58C008F77}"/>
              </a:ext>
            </a:extLst>
          </p:cNvPr>
          <p:cNvSpPr txBox="1"/>
          <p:nvPr/>
        </p:nvSpPr>
        <p:spPr>
          <a:xfrm>
            <a:off x="7451556" y="2487626"/>
            <a:ext cx="3838072" cy="861774"/>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2400" dirty="0">
                <a:solidFill>
                  <a:prstClr val="black"/>
                </a:solidFill>
                <a:latin typeface="Calibri" panose="020F0502020204030204"/>
                <a:cs typeface="Calibri"/>
              </a:rPr>
              <a:t>2. Quick menu appears - 'Create As'</a:t>
            </a:r>
            <a:endParaRPr lang="en-US" sz="2400" dirty="0">
              <a:solidFill>
                <a:prstClr val="black"/>
              </a:solidFill>
              <a:latin typeface="Calibri" panose="020F0502020204030204"/>
            </a:endParaRPr>
          </a:p>
        </p:txBody>
      </p:sp>
      <p:sp>
        <p:nvSpPr>
          <p:cNvPr id="8" name="TextBox 7">
            <a:extLst>
              <a:ext uri="{FF2B5EF4-FFF2-40B4-BE49-F238E27FC236}">
                <a16:creationId xmlns:a16="http://schemas.microsoft.com/office/drawing/2014/main" id="{DBF0412C-E0A9-4B6B-B64B-C12696E39224}"/>
              </a:ext>
            </a:extLst>
          </p:cNvPr>
          <p:cNvSpPr txBox="1"/>
          <p:nvPr/>
        </p:nvSpPr>
        <p:spPr>
          <a:xfrm>
            <a:off x="7611635" y="5250206"/>
            <a:ext cx="3838072" cy="492443"/>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2400" dirty="0">
                <a:solidFill>
                  <a:prstClr val="black"/>
                </a:solidFill>
                <a:latin typeface="Calibri" panose="020F0502020204030204"/>
                <a:cs typeface="Calibri"/>
              </a:rPr>
              <a:t>3. Select 'Create As Cases'</a:t>
            </a:r>
            <a:endParaRPr lang="en-US" sz="2400" dirty="0">
              <a:solidFill>
                <a:prstClr val="black"/>
              </a:solidFill>
              <a:latin typeface="Calibri" panose="020F0502020204030204"/>
            </a:endParaRPr>
          </a:p>
        </p:txBody>
      </p:sp>
      <p:cxnSp>
        <p:nvCxnSpPr>
          <p:cNvPr id="9" name="Straight Arrow Connector 8">
            <a:extLst>
              <a:ext uri="{FF2B5EF4-FFF2-40B4-BE49-F238E27FC236}">
                <a16:creationId xmlns:a16="http://schemas.microsoft.com/office/drawing/2014/main" id="{899AEF98-F4B5-402E-A630-FBA5A3C1341E}"/>
              </a:ext>
            </a:extLst>
          </p:cNvPr>
          <p:cNvCxnSpPr/>
          <p:nvPr/>
        </p:nvCxnSpPr>
        <p:spPr>
          <a:xfrm flipH="1">
            <a:off x="1235677" y="1235243"/>
            <a:ext cx="1623831" cy="106311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49E59E34-6BBE-42BA-AEF7-8A3FD37C533E}"/>
              </a:ext>
            </a:extLst>
          </p:cNvPr>
          <p:cNvCxnSpPr>
            <a:cxnSpLocks/>
          </p:cNvCxnSpPr>
          <p:nvPr/>
        </p:nvCxnSpPr>
        <p:spPr>
          <a:xfrm flipH="1">
            <a:off x="2372497" y="2819401"/>
            <a:ext cx="5079059" cy="259689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a:extLst>
              <a:ext uri="{FF2B5EF4-FFF2-40B4-BE49-F238E27FC236}">
                <a16:creationId xmlns:a16="http://schemas.microsoft.com/office/drawing/2014/main" id="{338F5475-BEB3-4735-9721-371B967786BD}"/>
              </a:ext>
            </a:extLst>
          </p:cNvPr>
          <p:cNvCxnSpPr>
            <a:cxnSpLocks/>
          </p:cNvCxnSpPr>
          <p:nvPr/>
        </p:nvCxnSpPr>
        <p:spPr>
          <a:xfrm flipH="1">
            <a:off x="5350477" y="5496427"/>
            <a:ext cx="2261503" cy="33596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 name="Rectangle: Rounded Corners 11">
            <a:extLst>
              <a:ext uri="{FF2B5EF4-FFF2-40B4-BE49-F238E27FC236}">
                <a16:creationId xmlns:a16="http://schemas.microsoft.com/office/drawing/2014/main" id="{0EDD4767-C788-4F2E-9F56-A16582D1B086}"/>
              </a:ext>
            </a:extLst>
          </p:cNvPr>
          <p:cNvSpPr/>
          <p:nvPr/>
        </p:nvSpPr>
        <p:spPr>
          <a:xfrm>
            <a:off x="4253322" y="5720073"/>
            <a:ext cx="1010657" cy="24063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54"/>
            <a:endParaRPr lang="en-US" sz="1351">
              <a:solidFill>
                <a:prstClr val="white"/>
              </a:solidFill>
              <a:latin typeface="Calibri" panose="020F0502020204030204"/>
            </a:endParaRPr>
          </a:p>
        </p:txBody>
      </p:sp>
    </p:spTree>
    <p:extLst>
      <p:ext uri="{BB962C8B-B14F-4D97-AF65-F5344CB8AC3E}">
        <p14:creationId xmlns:p14="http://schemas.microsoft.com/office/powerpoint/2010/main" val="264660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2"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3189" t="3994" r="2297" b="2750"/>
          <a:stretch/>
        </p:blipFill>
        <p:spPr>
          <a:xfrm>
            <a:off x="2922388" y="1884406"/>
            <a:ext cx="4510217" cy="2780271"/>
          </a:xfrm>
          <a:prstGeom prst="rect">
            <a:avLst/>
          </a:prstGeom>
        </p:spPr>
      </p:pic>
      <p:sp>
        <p:nvSpPr>
          <p:cNvPr id="2" name="Title 1">
            <a:extLst>
              <a:ext uri="{FF2B5EF4-FFF2-40B4-BE49-F238E27FC236}">
                <a16:creationId xmlns:a16="http://schemas.microsoft.com/office/drawing/2014/main" id="{13D40FC1-E959-4702-8967-8D5A27C8F6E7}"/>
              </a:ext>
            </a:extLst>
          </p:cNvPr>
          <p:cNvSpPr>
            <a:spLocks noGrp="1"/>
          </p:cNvSpPr>
          <p:nvPr>
            <p:ph type="title"/>
          </p:nvPr>
        </p:nvSpPr>
        <p:spPr/>
        <p:txBody>
          <a:bodyPr/>
          <a:lstStyle/>
          <a:p>
            <a:r>
              <a:rPr lang="en-US" dirty="0">
                <a:latin typeface="Arial"/>
                <a:cs typeface="Arial"/>
              </a:rPr>
              <a:t>Setting up cases when importing files</a:t>
            </a:r>
            <a:endParaRPr lang="en-US" dirty="0"/>
          </a:p>
        </p:txBody>
      </p:sp>
      <p:sp>
        <p:nvSpPr>
          <p:cNvPr id="8" name="Rectangle: Rounded Corners 7">
            <a:extLst>
              <a:ext uri="{FF2B5EF4-FFF2-40B4-BE49-F238E27FC236}">
                <a16:creationId xmlns:a16="http://schemas.microsoft.com/office/drawing/2014/main" id="{135041B1-FE41-4D07-9D80-B3A8F6986E5E}"/>
              </a:ext>
            </a:extLst>
          </p:cNvPr>
          <p:cNvSpPr/>
          <p:nvPr/>
        </p:nvSpPr>
        <p:spPr>
          <a:xfrm>
            <a:off x="3095381" y="3200400"/>
            <a:ext cx="2747209" cy="61603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54"/>
            <a:endParaRPr lang="en-US" sz="1351">
              <a:solidFill>
                <a:prstClr val="white"/>
              </a:solidFill>
              <a:latin typeface="Calibri" panose="020F0502020204030204"/>
            </a:endParaRPr>
          </a:p>
        </p:txBody>
      </p:sp>
      <p:sp>
        <p:nvSpPr>
          <p:cNvPr id="9" name="TextBox 8">
            <a:extLst>
              <a:ext uri="{FF2B5EF4-FFF2-40B4-BE49-F238E27FC236}">
                <a16:creationId xmlns:a16="http://schemas.microsoft.com/office/drawing/2014/main" id="{612006D5-FE11-4747-A368-E57C6289D1EA}"/>
              </a:ext>
            </a:extLst>
          </p:cNvPr>
          <p:cNvSpPr txBox="1"/>
          <p:nvPr/>
        </p:nvSpPr>
        <p:spPr>
          <a:xfrm>
            <a:off x="7973161" y="2694905"/>
            <a:ext cx="3657599" cy="1969770"/>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2400" dirty="0">
                <a:solidFill>
                  <a:prstClr val="black"/>
                </a:solidFill>
                <a:latin typeface="Calibri" panose="020F0502020204030204"/>
                <a:cs typeface="Calibri"/>
              </a:rPr>
              <a:t>This works only if you have already arranged your files by participant in how the data is saved on your computer</a:t>
            </a:r>
          </a:p>
        </p:txBody>
      </p:sp>
      <p:pic>
        <p:nvPicPr>
          <p:cNvPr id="5" name="Picture 4"/>
          <p:cNvPicPr>
            <a:picLocks noChangeAspect="1"/>
          </p:cNvPicPr>
          <p:nvPr/>
        </p:nvPicPr>
        <p:blipFill>
          <a:blip r:embed="rId3"/>
          <a:stretch>
            <a:fillRect/>
          </a:stretch>
        </p:blipFill>
        <p:spPr>
          <a:xfrm>
            <a:off x="308423" y="2297327"/>
            <a:ext cx="2209800" cy="1866900"/>
          </a:xfrm>
          <a:prstGeom prst="rect">
            <a:avLst/>
          </a:prstGeom>
        </p:spPr>
      </p:pic>
    </p:spTree>
    <p:extLst>
      <p:ext uri="{BB962C8B-B14F-4D97-AF65-F5344CB8AC3E}">
        <p14:creationId xmlns:p14="http://schemas.microsoft.com/office/powerpoint/2010/main" val="3781389619"/>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Cases and case classification</a:t>
            </a:r>
          </a:p>
        </p:txBody>
      </p:sp>
      <p:sp>
        <p:nvSpPr>
          <p:cNvPr id="3" name="Content Placeholder 2"/>
          <p:cNvSpPr>
            <a:spLocks noGrp="1"/>
          </p:cNvSpPr>
          <p:nvPr>
            <p:ph idx="1"/>
          </p:nvPr>
        </p:nvSpPr>
        <p:spPr>
          <a:xfrm>
            <a:off x="302609" y="1140555"/>
            <a:ext cx="5488593" cy="4951327"/>
          </a:xfrm>
        </p:spPr>
        <p:txBody>
          <a:bodyPr>
            <a:normAutofit fontScale="85000" lnSpcReduction="20000"/>
          </a:bodyPr>
          <a:lstStyle/>
          <a:p>
            <a:r>
              <a:rPr lang="en-GB" dirty="0"/>
              <a:t>Each participant has their own case</a:t>
            </a:r>
          </a:p>
          <a:p>
            <a:r>
              <a:rPr lang="en-GB" dirty="0"/>
              <a:t>Collates data related to each participant</a:t>
            </a:r>
          </a:p>
          <a:p>
            <a:pPr marL="0" indent="0">
              <a:buNone/>
            </a:pPr>
            <a:endParaRPr lang="en-GB" dirty="0"/>
          </a:p>
          <a:p>
            <a:r>
              <a:rPr lang="en-GB" b="1" dirty="0"/>
              <a:t>A Case classification </a:t>
            </a:r>
            <a:r>
              <a:rPr lang="en-GB" dirty="0"/>
              <a:t>adds attributes to record about each case</a:t>
            </a:r>
          </a:p>
          <a:p>
            <a:r>
              <a:rPr lang="en-GB" dirty="0"/>
              <a:t>For example demographic information</a:t>
            </a:r>
          </a:p>
          <a:p>
            <a:r>
              <a:rPr lang="en-GB" dirty="0"/>
              <a:t>Provides a means of comparing participants and their coded responses</a:t>
            </a:r>
          </a:p>
        </p:txBody>
      </p:sp>
      <p:pic>
        <p:nvPicPr>
          <p:cNvPr id="9" name="Picture 8"/>
          <p:cNvPicPr>
            <a:picLocks noChangeAspect="1"/>
          </p:cNvPicPr>
          <p:nvPr/>
        </p:nvPicPr>
        <p:blipFill rotWithShape="1">
          <a:blip r:embed="rId3"/>
          <a:srcRect l="11043" t="13333" r="62983" b="35555"/>
          <a:stretch/>
        </p:blipFill>
        <p:spPr>
          <a:xfrm>
            <a:off x="6048107" y="1140555"/>
            <a:ext cx="4914535" cy="5439775"/>
          </a:xfrm>
          <a:prstGeom prst="rect">
            <a:avLst/>
          </a:prstGeom>
        </p:spPr>
      </p:pic>
      <p:sp>
        <p:nvSpPr>
          <p:cNvPr id="10" name="Rectangle: Rounded Corners 7">
            <a:extLst>
              <a:ext uri="{FF2B5EF4-FFF2-40B4-BE49-F238E27FC236}">
                <a16:creationId xmlns:a16="http://schemas.microsoft.com/office/drawing/2014/main" id="{135041B1-FE41-4D07-9D80-B3A8F6986E5E}"/>
              </a:ext>
            </a:extLst>
          </p:cNvPr>
          <p:cNvSpPr/>
          <p:nvPr/>
        </p:nvSpPr>
        <p:spPr>
          <a:xfrm>
            <a:off x="10217836" y="1413629"/>
            <a:ext cx="744805" cy="5166699"/>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54"/>
            <a:endParaRPr lang="en-US" sz="1351">
              <a:solidFill>
                <a:prstClr val="white"/>
              </a:solidFill>
              <a:latin typeface="Calibri" panose="020F0502020204030204"/>
            </a:endParaRPr>
          </a:p>
        </p:txBody>
      </p:sp>
    </p:spTree>
    <p:extLst>
      <p:ext uri="{BB962C8B-B14F-4D97-AF65-F5344CB8AC3E}">
        <p14:creationId xmlns:p14="http://schemas.microsoft.com/office/powerpoint/2010/main" val="417715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Examples of classifying information </a:t>
            </a:r>
          </a:p>
        </p:txBody>
      </p:sp>
      <p:pic>
        <p:nvPicPr>
          <p:cNvPr id="3" name="Picture 2"/>
          <p:cNvPicPr>
            <a:picLocks noChangeAspect="1"/>
          </p:cNvPicPr>
          <p:nvPr/>
        </p:nvPicPr>
        <p:blipFill>
          <a:blip r:embed="rId2"/>
          <a:stretch>
            <a:fillRect/>
          </a:stretch>
        </p:blipFill>
        <p:spPr>
          <a:xfrm>
            <a:off x="266701" y="1462617"/>
            <a:ext cx="5829300" cy="4362451"/>
          </a:xfrm>
          <a:prstGeom prst="rect">
            <a:avLst/>
          </a:prstGeom>
        </p:spPr>
      </p:pic>
      <p:pic>
        <p:nvPicPr>
          <p:cNvPr id="6" name="Picture 5"/>
          <p:cNvPicPr>
            <a:picLocks noChangeAspect="1"/>
          </p:cNvPicPr>
          <p:nvPr/>
        </p:nvPicPr>
        <p:blipFill>
          <a:blip r:embed="rId3"/>
          <a:stretch>
            <a:fillRect/>
          </a:stretch>
        </p:blipFill>
        <p:spPr>
          <a:xfrm>
            <a:off x="7433788" y="1893159"/>
            <a:ext cx="4057651" cy="2552700"/>
          </a:xfrm>
          <a:prstGeom prst="rect">
            <a:avLst/>
          </a:prstGeom>
        </p:spPr>
      </p:pic>
      <p:pic>
        <p:nvPicPr>
          <p:cNvPr id="5" name="Picture 4"/>
          <p:cNvPicPr>
            <a:picLocks noChangeAspect="1"/>
          </p:cNvPicPr>
          <p:nvPr/>
        </p:nvPicPr>
        <p:blipFill rotWithShape="1">
          <a:blip r:embed="rId4"/>
          <a:srcRect l="15873" t="13289" r="64841" b="57363"/>
          <a:stretch/>
        </p:blipFill>
        <p:spPr>
          <a:xfrm>
            <a:off x="6912429" y="1462619"/>
            <a:ext cx="4846225" cy="4416232"/>
          </a:xfrm>
          <a:prstGeom prst="rect">
            <a:avLst/>
          </a:prstGeom>
        </p:spPr>
      </p:pic>
    </p:spTree>
    <p:extLst>
      <p:ext uri="{BB962C8B-B14F-4D97-AF65-F5344CB8AC3E}">
        <p14:creationId xmlns:p14="http://schemas.microsoft.com/office/powerpoint/2010/main" val="2062467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6522722" y="1109479"/>
            <a:ext cx="4981575" cy="2400300"/>
          </a:xfrm>
          <a:prstGeom prst="rect">
            <a:avLst/>
          </a:prstGeom>
        </p:spPr>
      </p:pic>
      <p:sp>
        <p:nvSpPr>
          <p:cNvPr id="2" name="Title 1"/>
          <p:cNvSpPr>
            <a:spLocks noGrp="1"/>
          </p:cNvSpPr>
          <p:nvPr>
            <p:ph type="title"/>
          </p:nvPr>
        </p:nvSpPr>
        <p:spPr/>
        <p:txBody>
          <a:bodyPr/>
          <a:lstStyle/>
          <a:p>
            <a:r>
              <a:rPr lang="en-GB"/>
              <a:t>Classification sheet</a:t>
            </a:r>
          </a:p>
        </p:txBody>
      </p:sp>
      <p:sp>
        <p:nvSpPr>
          <p:cNvPr id="3" name="Content Placeholder 2"/>
          <p:cNvSpPr>
            <a:spLocks noGrp="1"/>
          </p:cNvSpPr>
          <p:nvPr>
            <p:ph idx="1"/>
          </p:nvPr>
        </p:nvSpPr>
        <p:spPr>
          <a:xfrm>
            <a:off x="485489" y="1080044"/>
            <a:ext cx="6037233" cy="3257179"/>
          </a:xfrm>
        </p:spPr>
        <p:txBody>
          <a:bodyPr>
            <a:normAutofit fontScale="85000" lnSpcReduction="20000"/>
          </a:bodyPr>
          <a:lstStyle/>
          <a:p>
            <a:r>
              <a:rPr lang="en-GB" dirty="0"/>
              <a:t>The classification sheet shows the information related to each participant (each case)</a:t>
            </a:r>
          </a:p>
          <a:p>
            <a:r>
              <a:rPr lang="en-GB" dirty="0"/>
              <a:t>Each of the columns are attributes</a:t>
            </a:r>
          </a:p>
          <a:p>
            <a:r>
              <a:rPr lang="en-GB" dirty="0"/>
              <a:t>The attributes can be set in the case classification menu</a:t>
            </a:r>
          </a:p>
          <a:p>
            <a:r>
              <a:rPr lang="en-GB" dirty="0"/>
              <a:t>Easier to set up the classifying information in excel and import this</a:t>
            </a:r>
          </a:p>
          <a:p>
            <a:endParaRPr lang="en-GB" dirty="0"/>
          </a:p>
        </p:txBody>
      </p:sp>
      <p:sp>
        <p:nvSpPr>
          <p:cNvPr id="7" name="Oval 6"/>
          <p:cNvSpPr/>
          <p:nvPr/>
        </p:nvSpPr>
        <p:spPr>
          <a:xfrm>
            <a:off x="8446130" y="2608764"/>
            <a:ext cx="1612271" cy="356859"/>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54"/>
            <a:endParaRPr lang="en-GB" sz="1351">
              <a:solidFill>
                <a:srgbClr val="ED7D31">
                  <a:lumMod val="60000"/>
                  <a:lumOff val="40000"/>
                </a:srgbClr>
              </a:solidFill>
              <a:latin typeface="Calibri" panose="020F0502020204030204"/>
            </a:endParaRPr>
          </a:p>
        </p:txBody>
      </p:sp>
      <p:pic>
        <p:nvPicPr>
          <p:cNvPr id="9" name="Picture 8"/>
          <p:cNvPicPr>
            <a:picLocks noChangeAspect="1"/>
          </p:cNvPicPr>
          <p:nvPr/>
        </p:nvPicPr>
        <p:blipFill>
          <a:blip r:embed="rId4"/>
          <a:stretch>
            <a:fillRect/>
          </a:stretch>
        </p:blipFill>
        <p:spPr>
          <a:xfrm>
            <a:off x="1110562" y="4323037"/>
            <a:ext cx="8947839" cy="2428224"/>
          </a:xfrm>
          <a:prstGeom prst="rect">
            <a:avLst/>
          </a:prstGeom>
        </p:spPr>
      </p:pic>
      <p:sp>
        <p:nvSpPr>
          <p:cNvPr id="10" name="Rectangle 9"/>
          <p:cNvSpPr/>
          <p:nvPr/>
        </p:nvSpPr>
        <p:spPr>
          <a:xfrm>
            <a:off x="7068064" y="3593243"/>
            <a:ext cx="4677445" cy="300210"/>
          </a:xfrm>
          <a:prstGeom prst="rect">
            <a:avLst/>
          </a:prstGeom>
        </p:spPr>
        <p:txBody>
          <a:bodyPr wrap="square">
            <a:spAutoFit/>
          </a:bodyPr>
          <a:lstStyle/>
          <a:p>
            <a:r>
              <a:rPr lang="en-GB" sz="1351" dirty="0"/>
              <a:t>Right click on a case to open the classification sheet</a:t>
            </a:r>
          </a:p>
        </p:txBody>
      </p:sp>
    </p:spTree>
    <p:extLst>
      <p:ext uri="{BB962C8B-B14F-4D97-AF65-F5344CB8AC3E}">
        <p14:creationId xmlns:p14="http://schemas.microsoft.com/office/powerpoint/2010/main" val="390082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501" y="366265"/>
            <a:ext cx="10515600" cy="958583"/>
          </a:xfrm>
        </p:spPr>
        <p:txBody>
          <a:bodyPr/>
          <a:lstStyle/>
          <a:p>
            <a:r>
              <a:rPr lang="en-GB" dirty="0"/>
              <a:t>Each attribute has its own properties</a:t>
            </a:r>
          </a:p>
        </p:txBody>
      </p:sp>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06400" y="3870288"/>
            <a:ext cx="4927600" cy="2987712"/>
          </a:xfrm>
          <a:prstGeom prst="rect">
            <a:avLst/>
          </a:prstGeom>
        </p:spPr>
      </p:pic>
      <p:pic>
        <p:nvPicPr>
          <p:cNvPr id="6" name="Picture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71163" y="958937"/>
            <a:ext cx="3652520" cy="2830367"/>
          </a:xfrm>
          <a:prstGeom prst="rect">
            <a:avLst/>
          </a:prstGeom>
        </p:spPr>
      </p:pic>
      <p:sp>
        <p:nvSpPr>
          <p:cNvPr id="7" name="Oval 6"/>
          <p:cNvSpPr/>
          <p:nvPr/>
        </p:nvSpPr>
        <p:spPr>
          <a:xfrm>
            <a:off x="2503255" y="3304333"/>
            <a:ext cx="788336" cy="701347"/>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54"/>
            <a:endParaRPr lang="en-GB" sz="1351">
              <a:solidFill>
                <a:srgbClr val="ED7D31">
                  <a:lumMod val="60000"/>
                  <a:lumOff val="40000"/>
                </a:srgbClr>
              </a:solidFill>
              <a:latin typeface="Calibri" panose="020F0502020204030204"/>
            </a:endParaRPr>
          </a:p>
        </p:txBody>
      </p:sp>
      <p:sp>
        <p:nvSpPr>
          <p:cNvPr id="9" name="Oval 8"/>
          <p:cNvSpPr/>
          <p:nvPr/>
        </p:nvSpPr>
        <p:spPr>
          <a:xfrm>
            <a:off x="1426093" y="1351837"/>
            <a:ext cx="788336" cy="70134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54"/>
            <a:endParaRPr lang="en-GB" sz="1351">
              <a:solidFill>
                <a:srgbClr val="ED7D31">
                  <a:lumMod val="60000"/>
                  <a:lumOff val="40000"/>
                </a:srgbClr>
              </a:solidFill>
              <a:latin typeface="Calibri" panose="020F0502020204030204"/>
            </a:endParaRPr>
          </a:p>
        </p:txBody>
      </p:sp>
      <p:sp>
        <p:nvSpPr>
          <p:cNvPr id="13" name="Content Placeholder 2"/>
          <p:cNvSpPr>
            <a:spLocks noGrp="1"/>
          </p:cNvSpPr>
          <p:nvPr>
            <p:ph idx="1"/>
          </p:nvPr>
        </p:nvSpPr>
        <p:spPr>
          <a:xfrm>
            <a:off x="5895141" y="2566087"/>
            <a:ext cx="6037233" cy="3197727"/>
          </a:xfrm>
        </p:spPr>
        <p:txBody>
          <a:bodyPr/>
          <a:lstStyle/>
          <a:p>
            <a:r>
              <a:rPr lang="en-GB" dirty="0"/>
              <a:t>The attribute of Township is shown here</a:t>
            </a:r>
          </a:p>
          <a:p>
            <a:r>
              <a:rPr lang="en-GB" dirty="0"/>
              <a:t>A number of possible values as valid responses are pre-entered; </a:t>
            </a:r>
            <a:r>
              <a:rPr lang="en-GB" dirty="0" err="1"/>
              <a:t>i.e</a:t>
            </a:r>
            <a:r>
              <a:rPr lang="en-GB" dirty="0"/>
              <a:t> the names of townships in this case</a:t>
            </a:r>
          </a:p>
          <a:p>
            <a:endParaRPr lang="en-GB" dirty="0"/>
          </a:p>
        </p:txBody>
      </p:sp>
    </p:spTree>
    <p:extLst>
      <p:ext uri="{BB962C8B-B14F-4D97-AF65-F5344CB8AC3E}">
        <p14:creationId xmlns:p14="http://schemas.microsoft.com/office/powerpoint/2010/main" val="3974887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3" grpId="0" build="p"/>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40FC1-E959-4702-8967-8D5A27C8F6E7}"/>
              </a:ext>
            </a:extLst>
          </p:cNvPr>
          <p:cNvSpPr>
            <a:spLocks noGrp="1"/>
          </p:cNvSpPr>
          <p:nvPr>
            <p:ph type="title"/>
          </p:nvPr>
        </p:nvSpPr>
        <p:spPr/>
        <p:txBody>
          <a:bodyPr/>
          <a:lstStyle/>
          <a:p>
            <a:r>
              <a:rPr lang="en-US" dirty="0">
                <a:latin typeface="Arial"/>
                <a:cs typeface="Arial"/>
              </a:rPr>
              <a:t>Examples of case classification values</a:t>
            </a:r>
            <a:endParaRPr lang="en-US" dirty="0"/>
          </a:p>
        </p:txBody>
      </p:sp>
      <p:graphicFrame>
        <p:nvGraphicFramePr>
          <p:cNvPr id="4" name="Table 4">
            <a:extLst>
              <a:ext uri="{FF2B5EF4-FFF2-40B4-BE49-F238E27FC236}">
                <a16:creationId xmlns:a16="http://schemas.microsoft.com/office/drawing/2014/main" id="{C420CEB8-AB3E-4BD7-8BDA-638F08089924}"/>
              </a:ext>
            </a:extLst>
          </p:cNvPr>
          <p:cNvGraphicFramePr>
            <a:graphicFrameLocks noGrp="1"/>
          </p:cNvGraphicFramePr>
          <p:nvPr/>
        </p:nvGraphicFramePr>
        <p:xfrm>
          <a:off x="766069" y="2061946"/>
          <a:ext cx="10309043" cy="3298613"/>
        </p:xfrm>
        <a:graphic>
          <a:graphicData uri="http://schemas.openxmlformats.org/drawingml/2006/table">
            <a:tbl>
              <a:tblPr firstRow="1" bandRow="1">
                <a:tableStyleId>{5C22544A-7EE6-4342-B048-85BDC9FD1C3A}</a:tableStyleId>
              </a:tblPr>
              <a:tblGrid>
                <a:gridCol w="2215813">
                  <a:extLst>
                    <a:ext uri="{9D8B030D-6E8A-4147-A177-3AD203B41FA5}">
                      <a16:colId xmlns:a16="http://schemas.microsoft.com/office/drawing/2014/main" val="2779409508"/>
                    </a:ext>
                  </a:extLst>
                </a:gridCol>
                <a:gridCol w="2867525">
                  <a:extLst>
                    <a:ext uri="{9D8B030D-6E8A-4147-A177-3AD203B41FA5}">
                      <a16:colId xmlns:a16="http://schemas.microsoft.com/office/drawing/2014/main" val="3456301443"/>
                    </a:ext>
                  </a:extLst>
                </a:gridCol>
                <a:gridCol w="5225704">
                  <a:extLst>
                    <a:ext uri="{9D8B030D-6E8A-4147-A177-3AD203B41FA5}">
                      <a16:colId xmlns:a16="http://schemas.microsoft.com/office/drawing/2014/main" val="2146136799"/>
                    </a:ext>
                  </a:extLst>
                </a:gridCol>
              </a:tblGrid>
              <a:tr h="494453">
                <a:tc>
                  <a:txBody>
                    <a:bodyPr/>
                    <a:lstStyle/>
                    <a:p>
                      <a:r>
                        <a:rPr lang="en-US" sz="2400"/>
                        <a:t>Classification</a:t>
                      </a:r>
                    </a:p>
                  </a:txBody>
                  <a:tcPr marL="121920" marR="121920" marT="60960" marB="60960"/>
                </a:tc>
                <a:tc>
                  <a:txBody>
                    <a:bodyPr/>
                    <a:lstStyle/>
                    <a:p>
                      <a:r>
                        <a:rPr lang="en-US" sz="2400" dirty="0"/>
                        <a:t>Attribute</a:t>
                      </a:r>
                    </a:p>
                  </a:txBody>
                  <a:tcPr marL="121920" marR="121920" marT="60960" marB="60960"/>
                </a:tc>
                <a:tc>
                  <a:txBody>
                    <a:bodyPr/>
                    <a:lstStyle/>
                    <a:p>
                      <a:r>
                        <a:rPr lang="en-US" sz="2400"/>
                        <a:t>Attributes value</a:t>
                      </a:r>
                    </a:p>
                  </a:txBody>
                  <a:tcPr marL="121920" marR="121920" marT="60960" marB="60960"/>
                </a:tc>
                <a:extLst>
                  <a:ext uri="{0D108BD9-81ED-4DB2-BD59-A6C34878D82A}">
                    <a16:rowId xmlns:a16="http://schemas.microsoft.com/office/drawing/2014/main" val="2952634862"/>
                  </a:ext>
                </a:extLst>
              </a:tr>
              <a:tr h="1950720">
                <a:tc>
                  <a:txBody>
                    <a:bodyPr/>
                    <a:lstStyle/>
                    <a:p>
                      <a:r>
                        <a:rPr lang="en-US" sz="2400" dirty="0"/>
                        <a:t>Organization</a:t>
                      </a:r>
                    </a:p>
                  </a:txBody>
                  <a:tcPr marL="121920" marR="121920" marT="60960" marB="60960"/>
                </a:tc>
                <a:tc>
                  <a:txBody>
                    <a:bodyPr/>
                    <a:lstStyle/>
                    <a:p>
                      <a:r>
                        <a:rPr lang="en-US" sz="2400"/>
                        <a:t>Location</a:t>
                      </a:r>
                    </a:p>
                    <a:p>
                      <a:pPr lvl="0">
                        <a:buNone/>
                      </a:pPr>
                      <a:r>
                        <a:rPr lang="en-US" sz="2400"/>
                        <a:t>Number of Staff</a:t>
                      </a:r>
                    </a:p>
                    <a:p>
                      <a:pPr lvl="0">
                        <a:buNone/>
                      </a:pPr>
                      <a:r>
                        <a:rPr lang="en-US" sz="2400"/>
                        <a:t>Turnover</a:t>
                      </a:r>
                    </a:p>
                    <a:p>
                      <a:pPr lvl="0">
                        <a:buNone/>
                      </a:pPr>
                      <a:r>
                        <a:rPr lang="en-US" sz="2400"/>
                        <a:t>Industry</a:t>
                      </a:r>
                    </a:p>
                  </a:txBody>
                  <a:tcPr marL="121920" marR="121920" marT="60960" marB="60960"/>
                </a:tc>
                <a:tc>
                  <a:txBody>
                    <a:bodyPr/>
                    <a:lstStyle/>
                    <a:p>
                      <a:r>
                        <a:rPr lang="en-US" sz="2400"/>
                        <a:t>UK, West Midlands, France</a:t>
                      </a:r>
                    </a:p>
                    <a:p>
                      <a:pPr lvl="0">
                        <a:buNone/>
                      </a:pPr>
                      <a:r>
                        <a:rPr lang="en-US" sz="2400"/>
                        <a:t>Under 10, 10-49, 49-249, 250+</a:t>
                      </a:r>
                    </a:p>
                    <a:p>
                      <a:pPr lvl="0">
                        <a:buNone/>
                      </a:pPr>
                      <a:r>
                        <a:rPr lang="en-US" sz="2400"/>
                        <a:t>Under £2M, Under £10M, Under £43M</a:t>
                      </a:r>
                    </a:p>
                    <a:p>
                      <a:pPr lvl="0">
                        <a:buNone/>
                      </a:pPr>
                      <a:r>
                        <a:rPr lang="en-US" sz="2400"/>
                        <a:t>Manufacturing, Finance </a:t>
                      </a:r>
                    </a:p>
                  </a:txBody>
                  <a:tcPr marL="121920" marR="121920" marT="60960" marB="60960"/>
                </a:tc>
                <a:extLst>
                  <a:ext uri="{0D108BD9-81ED-4DB2-BD59-A6C34878D82A}">
                    <a16:rowId xmlns:a16="http://schemas.microsoft.com/office/drawing/2014/main" val="3656313731"/>
                  </a:ext>
                </a:extLst>
              </a:tr>
              <a:tr h="1219200">
                <a:tc>
                  <a:txBody>
                    <a:bodyPr/>
                    <a:lstStyle/>
                    <a:p>
                      <a:r>
                        <a:rPr lang="en-US" sz="2400" dirty="0"/>
                        <a:t>Social Worker</a:t>
                      </a:r>
                    </a:p>
                  </a:txBody>
                  <a:tcPr marL="121920" marR="121920" marT="60960" marB="60960"/>
                </a:tc>
                <a:tc>
                  <a:txBody>
                    <a:bodyPr/>
                    <a:lstStyle/>
                    <a:p>
                      <a:r>
                        <a:rPr lang="en-US" sz="2400"/>
                        <a:t>Gender</a:t>
                      </a:r>
                    </a:p>
                    <a:p>
                      <a:pPr lvl="0">
                        <a:buNone/>
                      </a:pPr>
                      <a:r>
                        <a:rPr lang="en-US" sz="2400"/>
                        <a:t>Years of Experience</a:t>
                      </a:r>
                    </a:p>
                    <a:p>
                      <a:pPr lvl="0">
                        <a:buNone/>
                      </a:pPr>
                      <a:r>
                        <a:rPr lang="en-US" sz="2400"/>
                        <a:t>Care Setting</a:t>
                      </a:r>
                    </a:p>
                  </a:txBody>
                  <a:tcPr marL="121920" marR="121920" marT="60960" marB="60960"/>
                </a:tc>
                <a:tc>
                  <a:txBody>
                    <a:bodyPr/>
                    <a:lstStyle/>
                    <a:p>
                      <a:r>
                        <a:rPr lang="en-US" sz="2400" dirty="0"/>
                        <a:t>Male, Female, Other</a:t>
                      </a:r>
                    </a:p>
                    <a:p>
                      <a:pPr lvl="0">
                        <a:buNone/>
                      </a:pPr>
                      <a:r>
                        <a:rPr lang="en-US" sz="2400" dirty="0"/>
                        <a:t>Under 2, 2-5, 5+</a:t>
                      </a:r>
                    </a:p>
                    <a:p>
                      <a:pPr lvl="0">
                        <a:buNone/>
                      </a:pPr>
                      <a:r>
                        <a:rPr lang="en-US" sz="2400" dirty="0"/>
                        <a:t>Children, Adults</a:t>
                      </a:r>
                    </a:p>
                  </a:txBody>
                  <a:tcPr marL="121920" marR="121920" marT="60960" marB="60960"/>
                </a:tc>
                <a:extLst>
                  <a:ext uri="{0D108BD9-81ED-4DB2-BD59-A6C34878D82A}">
                    <a16:rowId xmlns:a16="http://schemas.microsoft.com/office/drawing/2014/main" val="3726052323"/>
                  </a:ext>
                </a:extLst>
              </a:tr>
            </a:tbl>
          </a:graphicData>
        </a:graphic>
      </p:graphicFrame>
    </p:spTree>
    <p:extLst>
      <p:ext uri="{BB962C8B-B14F-4D97-AF65-F5344CB8AC3E}">
        <p14:creationId xmlns:p14="http://schemas.microsoft.com/office/powerpoint/2010/main" val="3980941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093364" y="1183254"/>
            <a:ext cx="6877051" cy="5143500"/>
          </a:xfrm>
          <a:prstGeom prst="rect">
            <a:avLst/>
          </a:prstGeom>
        </p:spPr>
      </p:pic>
      <p:sp>
        <p:nvSpPr>
          <p:cNvPr id="2" name="Title 1">
            <a:extLst>
              <a:ext uri="{FF2B5EF4-FFF2-40B4-BE49-F238E27FC236}">
                <a16:creationId xmlns:a16="http://schemas.microsoft.com/office/drawing/2014/main" id="{13D40FC1-E959-4702-8967-8D5A27C8F6E7}"/>
              </a:ext>
            </a:extLst>
          </p:cNvPr>
          <p:cNvSpPr>
            <a:spLocks noGrp="1"/>
          </p:cNvSpPr>
          <p:nvPr>
            <p:ph type="title"/>
          </p:nvPr>
        </p:nvSpPr>
        <p:spPr/>
        <p:txBody>
          <a:bodyPr/>
          <a:lstStyle/>
          <a:p>
            <a:r>
              <a:rPr lang="en-US" dirty="0">
                <a:latin typeface="Arial"/>
                <a:cs typeface="Arial"/>
              </a:rPr>
              <a:t>Setting up Case Classification</a:t>
            </a:r>
            <a:endParaRPr lang="en-US" dirty="0"/>
          </a:p>
        </p:txBody>
      </p:sp>
      <p:sp>
        <p:nvSpPr>
          <p:cNvPr id="11" name="TextBox 10">
            <a:extLst>
              <a:ext uri="{FF2B5EF4-FFF2-40B4-BE49-F238E27FC236}">
                <a16:creationId xmlns:a16="http://schemas.microsoft.com/office/drawing/2014/main" id="{13F8387C-07EE-4615-B423-9203A568A983}"/>
              </a:ext>
            </a:extLst>
          </p:cNvPr>
          <p:cNvSpPr txBox="1"/>
          <p:nvPr/>
        </p:nvSpPr>
        <p:spPr>
          <a:xfrm>
            <a:off x="1169069" y="1630280"/>
            <a:ext cx="1732547" cy="330988"/>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1. Select Cases </a:t>
            </a:r>
          </a:p>
        </p:txBody>
      </p:sp>
      <p:sp>
        <p:nvSpPr>
          <p:cNvPr id="12" name="TextBox 11">
            <a:extLst>
              <a:ext uri="{FF2B5EF4-FFF2-40B4-BE49-F238E27FC236}">
                <a16:creationId xmlns:a16="http://schemas.microsoft.com/office/drawing/2014/main" id="{2E409B6B-A30E-4C34-97BE-CF59AC42D79C}"/>
              </a:ext>
            </a:extLst>
          </p:cNvPr>
          <p:cNvSpPr txBox="1"/>
          <p:nvPr/>
        </p:nvSpPr>
        <p:spPr>
          <a:xfrm>
            <a:off x="918411" y="2512596"/>
            <a:ext cx="2243888" cy="330988"/>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2. Select Case Classifications</a:t>
            </a:r>
          </a:p>
        </p:txBody>
      </p:sp>
      <p:sp>
        <p:nvSpPr>
          <p:cNvPr id="13" name="TextBox 12">
            <a:extLst>
              <a:ext uri="{FF2B5EF4-FFF2-40B4-BE49-F238E27FC236}">
                <a16:creationId xmlns:a16="http://schemas.microsoft.com/office/drawing/2014/main" id="{3E8AEB2B-B630-458A-8642-7B62C516BC16}"/>
              </a:ext>
            </a:extLst>
          </p:cNvPr>
          <p:cNvSpPr txBox="1"/>
          <p:nvPr/>
        </p:nvSpPr>
        <p:spPr>
          <a:xfrm>
            <a:off x="487281" y="4818649"/>
            <a:ext cx="2494545" cy="954620"/>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3. Right Mouse Click in List Window (white area) &gt; from the quick menu choose New Classification</a:t>
            </a:r>
          </a:p>
        </p:txBody>
      </p:sp>
      <p:cxnSp>
        <p:nvCxnSpPr>
          <p:cNvPr id="14" name="Straight Arrow Connector 13">
            <a:extLst>
              <a:ext uri="{FF2B5EF4-FFF2-40B4-BE49-F238E27FC236}">
                <a16:creationId xmlns:a16="http://schemas.microsoft.com/office/drawing/2014/main" id="{CB5FB581-6793-408D-8EA5-C0D56C75483B}"/>
              </a:ext>
            </a:extLst>
          </p:cNvPr>
          <p:cNvCxnSpPr/>
          <p:nvPr/>
        </p:nvCxnSpPr>
        <p:spPr>
          <a:xfrm>
            <a:off x="2658980" y="1856877"/>
            <a:ext cx="2695069" cy="308582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a:extLst>
              <a:ext uri="{FF2B5EF4-FFF2-40B4-BE49-F238E27FC236}">
                <a16:creationId xmlns:a16="http://schemas.microsoft.com/office/drawing/2014/main" id="{7ED3A1EB-DFB4-4606-AF0E-A139BBDE0A55}"/>
              </a:ext>
            </a:extLst>
          </p:cNvPr>
          <p:cNvCxnSpPr>
            <a:cxnSpLocks/>
          </p:cNvCxnSpPr>
          <p:nvPr/>
        </p:nvCxnSpPr>
        <p:spPr>
          <a:xfrm>
            <a:off x="2418346" y="2879559"/>
            <a:ext cx="2855493" cy="316690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a:extLst>
              <a:ext uri="{FF2B5EF4-FFF2-40B4-BE49-F238E27FC236}">
                <a16:creationId xmlns:a16="http://schemas.microsoft.com/office/drawing/2014/main" id="{786BC247-DC2F-475B-908C-EEC5EDA6B65C}"/>
              </a:ext>
            </a:extLst>
          </p:cNvPr>
          <p:cNvCxnSpPr/>
          <p:nvPr/>
        </p:nvCxnSpPr>
        <p:spPr>
          <a:xfrm flipH="1">
            <a:off x="9232234" y="2628904"/>
            <a:ext cx="1598193" cy="77804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14413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40FC1-E959-4702-8967-8D5A27C8F6E7}"/>
              </a:ext>
            </a:extLst>
          </p:cNvPr>
          <p:cNvSpPr>
            <a:spLocks noGrp="1"/>
          </p:cNvSpPr>
          <p:nvPr>
            <p:ph type="title"/>
          </p:nvPr>
        </p:nvSpPr>
        <p:spPr/>
        <p:txBody>
          <a:bodyPr/>
          <a:lstStyle/>
          <a:p>
            <a:r>
              <a:rPr lang="en-US" dirty="0">
                <a:latin typeface="Arial"/>
                <a:cs typeface="Arial"/>
              </a:rPr>
              <a:t>Setting up as case classification</a:t>
            </a:r>
            <a:endParaRPr lang="en-US" b="0" dirty="0"/>
          </a:p>
          <a:p>
            <a:endParaRPr lang="en-US" dirty="0"/>
          </a:p>
        </p:txBody>
      </p:sp>
      <p:pic>
        <p:nvPicPr>
          <p:cNvPr id="4" name="Picture 4" descr="A screenshot of a cell phone&#10;&#10;Description generated with very high confidence">
            <a:extLst>
              <a:ext uri="{FF2B5EF4-FFF2-40B4-BE49-F238E27FC236}">
                <a16:creationId xmlns:a16="http://schemas.microsoft.com/office/drawing/2014/main" id="{749CC588-5FB3-4895-9741-B913069E0910}"/>
              </a:ext>
            </a:extLst>
          </p:cNvPr>
          <p:cNvPicPr>
            <a:picLocks noGrp="1" noChangeAspect="1"/>
          </p:cNvPicPr>
          <p:nvPr>
            <p:ph idx="1"/>
          </p:nvPr>
        </p:nvPicPr>
        <p:blipFill rotWithShape="1">
          <a:blip r:embed="rId2"/>
          <a:srcRect l="34859" t="29426" r="34590" b="34210"/>
          <a:stretch/>
        </p:blipFill>
        <p:spPr>
          <a:xfrm>
            <a:off x="643396" y="2137709"/>
            <a:ext cx="4212717" cy="2817369"/>
          </a:xfrm>
          <a:prstGeom prst="rect">
            <a:avLst/>
          </a:prstGeom>
        </p:spPr>
      </p:pic>
      <p:pic>
        <p:nvPicPr>
          <p:cNvPr id="6" name="Picture 6" descr="A screenshot of a cell phone&#10;&#10;Description generated with very high confidence">
            <a:extLst>
              <a:ext uri="{FF2B5EF4-FFF2-40B4-BE49-F238E27FC236}">
                <a16:creationId xmlns:a16="http://schemas.microsoft.com/office/drawing/2014/main" id="{53740205-7201-4B8C-BB75-848D78ECFD10}"/>
              </a:ext>
            </a:extLst>
          </p:cNvPr>
          <p:cNvPicPr>
            <a:picLocks noChangeAspect="1"/>
          </p:cNvPicPr>
          <p:nvPr/>
        </p:nvPicPr>
        <p:blipFill rotWithShape="1">
          <a:blip r:embed="rId3"/>
          <a:srcRect l="34774" t="29463" r="34520" b="31461"/>
          <a:stretch/>
        </p:blipFill>
        <p:spPr>
          <a:xfrm>
            <a:off x="5721016" y="1969168"/>
            <a:ext cx="4845205" cy="3142013"/>
          </a:xfrm>
          <a:prstGeom prst="rect">
            <a:avLst/>
          </a:prstGeom>
        </p:spPr>
      </p:pic>
      <p:pic>
        <p:nvPicPr>
          <p:cNvPr id="8" name="Picture 8" descr="A screenshot of a cell phone&#10;&#10;Description generated with very high confidence">
            <a:extLst>
              <a:ext uri="{FF2B5EF4-FFF2-40B4-BE49-F238E27FC236}">
                <a16:creationId xmlns:a16="http://schemas.microsoft.com/office/drawing/2014/main" id="{067544DA-78C5-4016-A1A5-7127CCA0E27D}"/>
              </a:ext>
            </a:extLst>
          </p:cNvPr>
          <p:cNvPicPr>
            <a:picLocks noChangeAspect="1"/>
          </p:cNvPicPr>
          <p:nvPr/>
        </p:nvPicPr>
        <p:blipFill rotWithShape="1">
          <a:blip r:embed="rId4"/>
          <a:srcRect l="11303" t="20125" r="71476" b="65484"/>
          <a:stretch/>
        </p:blipFill>
        <p:spPr>
          <a:xfrm>
            <a:off x="9230229" y="4955103"/>
            <a:ext cx="2596431" cy="1626823"/>
          </a:xfrm>
          <a:prstGeom prst="rect">
            <a:avLst/>
          </a:prstGeom>
        </p:spPr>
      </p:pic>
      <p:sp>
        <p:nvSpPr>
          <p:cNvPr id="10" name="TextBox 9">
            <a:extLst>
              <a:ext uri="{FF2B5EF4-FFF2-40B4-BE49-F238E27FC236}">
                <a16:creationId xmlns:a16="http://schemas.microsoft.com/office/drawing/2014/main" id="{66B33BDB-776F-4F6A-9FFE-6EB06B0B4FF2}"/>
              </a:ext>
            </a:extLst>
          </p:cNvPr>
          <p:cNvSpPr txBox="1"/>
          <p:nvPr/>
        </p:nvSpPr>
        <p:spPr>
          <a:xfrm>
            <a:off x="978570" y="1329489"/>
            <a:ext cx="3657599" cy="330988"/>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b="1" dirty="0">
                <a:solidFill>
                  <a:prstClr val="black"/>
                </a:solidFill>
                <a:latin typeface="Calibri" panose="020F0502020204030204"/>
              </a:rPr>
              <a:t>New</a:t>
            </a:r>
          </a:p>
        </p:txBody>
      </p:sp>
      <p:sp>
        <p:nvSpPr>
          <p:cNvPr id="11" name="Rectangle: Rounded Corners 10">
            <a:extLst>
              <a:ext uri="{FF2B5EF4-FFF2-40B4-BE49-F238E27FC236}">
                <a16:creationId xmlns:a16="http://schemas.microsoft.com/office/drawing/2014/main" id="{86C8F2E6-064C-4518-9FB6-54F8B7792EED}"/>
              </a:ext>
            </a:extLst>
          </p:cNvPr>
          <p:cNvSpPr/>
          <p:nvPr/>
        </p:nvSpPr>
        <p:spPr>
          <a:xfrm>
            <a:off x="794084" y="2358189"/>
            <a:ext cx="3990472" cy="1303419"/>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54"/>
            <a:endParaRPr lang="en-US" sz="1351">
              <a:solidFill>
                <a:prstClr val="white"/>
              </a:solidFill>
              <a:latin typeface="Calibri" panose="020F0502020204030204"/>
            </a:endParaRPr>
          </a:p>
        </p:txBody>
      </p:sp>
      <p:sp>
        <p:nvSpPr>
          <p:cNvPr id="12" name="TextBox 11">
            <a:extLst>
              <a:ext uri="{FF2B5EF4-FFF2-40B4-BE49-F238E27FC236}">
                <a16:creationId xmlns:a16="http://schemas.microsoft.com/office/drawing/2014/main" id="{D02C94A9-235F-4A20-AEC5-D46C6A45E13A}"/>
              </a:ext>
            </a:extLst>
          </p:cNvPr>
          <p:cNvSpPr txBox="1"/>
          <p:nvPr/>
        </p:nvSpPr>
        <p:spPr>
          <a:xfrm>
            <a:off x="647702" y="5490412"/>
            <a:ext cx="3657599" cy="538865"/>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a:solidFill>
                  <a:prstClr val="black"/>
                </a:solidFill>
                <a:latin typeface="Calibri" panose="020F0502020204030204"/>
              </a:rPr>
              <a:t>If select 'New' you must define each attribute and each value</a:t>
            </a:r>
          </a:p>
        </p:txBody>
      </p:sp>
      <p:sp>
        <p:nvSpPr>
          <p:cNvPr id="13" name="TextBox 12">
            <a:extLst>
              <a:ext uri="{FF2B5EF4-FFF2-40B4-BE49-F238E27FC236}">
                <a16:creationId xmlns:a16="http://schemas.microsoft.com/office/drawing/2014/main" id="{17ED2DB7-3CA5-4CFF-8291-99F74AD8839A}"/>
              </a:ext>
            </a:extLst>
          </p:cNvPr>
          <p:cNvSpPr txBox="1"/>
          <p:nvPr/>
        </p:nvSpPr>
        <p:spPr>
          <a:xfrm>
            <a:off x="6392781" y="1329489"/>
            <a:ext cx="3657599" cy="330988"/>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b="1" dirty="0">
                <a:solidFill>
                  <a:prstClr val="black"/>
                </a:solidFill>
                <a:latin typeface="Calibri" panose="020F0502020204030204"/>
                <a:cs typeface="Calibri"/>
              </a:rPr>
              <a:t>Predefined</a:t>
            </a:r>
          </a:p>
        </p:txBody>
      </p:sp>
      <p:sp>
        <p:nvSpPr>
          <p:cNvPr id="14" name="TextBox 13">
            <a:extLst>
              <a:ext uri="{FF2B5EF4-FFF2-40B4-BE49-F238E27FC236}">
                <a16:creationId xmlns:a16="http://schemas.microsoft.com/office/drawing/2014/main" id="{1E391E40-608E-4085-AF9C-F4B71D36D9AA}"/>
              </a:ext>
            </a:extLst>
          </p:cNvPr>
          <p:cNvSpPr txBox="1"/>
          <p:nvPr/>
        </p:nvSpPr>
        <p:spPr>
          <a:xfrm>
            <a:off x="5781173" y="5289887"/>
            <a:ext cx="3015915" cy="746743"/>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Predefined means Attributes and Values already done for you (can be edited)</a:t>
            </a:r>
            <a:endParaRPr lang="en-US" sz="1351" dirty="0">
              <a:solidFill>
                <a:prstClr val="black"/>
              </a:solidFill>
              <a:latin typeface="Calibri" panose="020F0502020204030204"/>
              <a:cs typeface="Calibri"/>
            </a:endParaRPr>
          </a:p>
        </p:txBody>
      </p:sp>
      <p:cxnSp>
        <p:nvCxnSpPr>
          <p:cNvPr id="15" name="Straight Arrow Connector 14">
            <a:extLst>
              <a:ext uri="{FF2B5EF4-FFF2-40B4-BE49-F238E27FC236}">
                <a16:creationId xmlns:a16="http://schemas.microsoft.com/office/drawing/2014/main" id="{F32A8F73-CCA2-43C2-986B-322FEB311636}"/>
              </a:ext>
            </a:extLst>
          </p:cNvPr>
          <p:cNvCxnSpPr/>
          <p:nvPr/>
        </p:nvCxnSpPr>
        <p:spPr>
          <a:xfrm flipH="1">
            <a:off x="7146759" y="3701717"/>
            <a:ext cx="14036" cy="165033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6" name="Rectangle: Rounded Corners 15">
            <a:extLst>
              <a:ext uri="{FF2B5EF4-FFF2-40B4-BE49-F238E27FC236}">
                <a16:creationId xmlns:a16="http://schemas.microsoft.com/office/drawing/2014/main" id="{99B9D0F7-2652-4CEE-9499-287CE3D3C90C}"/>
              </a:ext>
            </a:extLst>
          </p:cNvPr>
          <p:cNvSpPr/>
          <p:nvPr/>
        </p:nvSpPr>
        <p:spPr>
          <a:xfrm>
            <a:off x="6970295" y="3501190"/>
            <a:ext cx="511343" cy="260684"/>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54"/>
            <a:endParaRPr lang="en-US" sz="1351">
              <a:solidFill>
                <a:prstClr val="white"/>
              </a:solidFill>
              <a:latin typeface="Calibri" panose="020F0502020204030204"/>
            </a:endParaRPr>
          </a:p>
        </p:txBody>
      </p:sp>
      <p:cxnSp>
        <p:nvCxnSpPr>
          <p:cNvPr id="18" name="Straight Arrow Connector 17">
            <a:extLst>
              <a:ext uri="{FF2B5EF4-FFF2-40B4-BE49-F238E27FC236}">
                <a16:creationId xmlns:a16="http://schemas.microsoft.com/office/drawing/2014/main" id="{BFC37575-851D-4EBC-B52E-27990239878C}"/>
              </a:ext>
            </a:extLst>
          </p:cNvPr>
          <p:cNvCxnSpPr/>
          <p:nvPr/>
        </p:nvCxnSpPr>
        <p:spPr>
          <a:xfrm flipV="1">
            <a:off x="7942848" y="6053892"/>
            <a:ext cx="1149016" cy="140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18352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p:bldP spid="13" grpId="0"/>
      <p:bldP spid="14" grpId="0"/>
      <p:bldP spid="16"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8776" y="1540103"/>
            <a:ext cx="4352925" cy="3467100"/>
          </a:xfrm>
          <a:prstGeom prst="rect">
            <a:avLst/>
          </a:prstGeom>
        </p:spPr>
      </p:pic>
      <p:sp>
        <p:nvSpPr>
          <p:cNvPr id="2" name="Title 1">
            <a:extLst>
              <a:ext uri="{FF2B5EF4-FFF2-40B4-BE49-F238E27FC236}">
                <a16:creationId xmlns:a16="http://schemas.microsoft.com/office/drawing/2014/main" id="{13D40FC1-E959-4702-8967-8D5A27C8F6E7}"/>
              </a:ext>
            </a:extLst>
          </p:cNvPr>
          <p:cNvSpPr>
            <a:spLocks noGrp="1"/>
          </p:cNvSpPr>
          <p:nvPr>
            <p:ph type="title"/>
          </p:nvPr>
        </p:nvSpPr>
        <p:spPr/>
        <p:txBody>
          <a:bodyPr/>
          <a:lstStyle/>
          <a:p>
            <a:r>
              <a:rPr lang="en-US">
                <a:latin typeface="Arial"/>
                <a:cs typeface="Arial"/>
              </a:rPr>
              <a:t>Adding Attributes</a:t>
            </a:r>
            <a:endParaRPr lang="en-US"/>
          </a:p>
        </p:txBody>
      </p:sp>
      <p:pic>
        <p:nvPicPr>
          <p:cNvPr id="8" name="Picture 8" descr="A screenshot of a cell phone&#10;&#10;Description generated with very high confidence">
            <a:extLst>
              <a:ext uri="{FF2B5EF4-FFF2-40B4-BE49-F238E27FC236}">
                <a16:creationId xmlns:a16="http://schemas.microsoft.com/office/drawing/2014/main" id="{7DCC7B42-AFB8-481D-A84D-1B2B43943979}"/>
              </a:ext>
            </a:extLst>
          </p:cNvPr>
          <p:cNvPicPr>
            <a:picLocks noChangeAspect="1"/>
          </p:cNvPicPr>
          <p:nvPr/>
        </p:nvPicPr>
        <p:blipFill rotWithShape="1">
          <a:blip r:embed="rId3"/>
          <a:srcRect l="34841" t="31560" r="34841" b="31193"/>
          <a:stretch/>
        </p:blipFill>
        <p:spPr>
          <a:xfrm>
            <a:off x="8869277" y="4826668"/>
            <a:ext cx="2955403" cy="2035837"/>
          </a:xfrm>
          <a:prstGeom prst="rect">
            <a:avLst/>
          </a:prstGeom>
        </p:spPr>
      </p:pic>
      <p:sp>
        <p:nvSpPr>
          <p:cNvPr id="10" name="TextBox 9">
            <a:extLst>
              <a:ext uri="{FF2B5EF4-FFF2-40B4-BE49-F238E27FC236}">
                <a16:creationId xmlns:a16="http://schemas.microsoft.com/office/drawing/2014/main" id="{23F67F6D-FABB-4FC0-A63C-AF7B27E61CEA}"/>
              </a:ext>
            </a:extLst>
          </p:cNvPr>
          <p:cNvSpPr txBox="1"/>
          <p:nvPr/>
        </p:nvSpPr>
        <p:spPr>
          <a:xfrm>
            <a:off x="8297781" y="1668815"/>
            <a:ext cx="3657599" cy="538865"/>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1. Right Click on the classification (Place) where new Attribute to be added</a:t>
            </a:r>
          </a:p>
        </p:txBody>
      </p:sp>
      <p:sp>
        <p:nvSpPr>
          <p:cNvPr id="11" name="TextBox 10">
            <a:extLst>
              <a:ext uri="{FF2B5EF4-FFF2-40B4-BE49-F238E27FC236}">
                <a16:creationId xmlns:a16="http://schemas.microsoft.com/office/drawing/2014/main" id="{D2ECEA64-21BB-4353-BCCB-8DAD83DDEA39}"/>
              </a:ext>
            </a:extLst>
          </p:cNvPr>
          <p:cNvSpPr txBox="1"/>
          <p:nvPr/>
        </p:nvSpPr>
        <p:spPr>
          <a:xfrm>
            <a:off x="8297781" y="2873544"/>
            <a:ext cx="3657599" cy="330988"/>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2. New Attribute</a:t>
            </a:r>
          </a:p>
        </p:txBody>
      </p:sp>
      <p:sp>
        <p:nvSpPr>
          <p:cNvPr id="12" name="TextBox 11">
            <a:extLst>
              <a:ext uri="{FF2B5EF4-FFF2-40B4-BE49-F238E27FC236}">
                <a16:creationId xmlns:a16="http://schemas.microsoft.com/office/drawing/2014/main" id="{3E3FC61C-B6F2-4E44-8032-EF26B866BFA6}"/>
              </a:ext>
            </a:extLst>
          </p:cNvPr>
          <p:cNvSpPr txBox="1"/>
          <p:nvPr/>
        </p:nvSpPr>
        <p:spPr>
          <a:xfrm>
            <a:off x="8337886" y="3695701"/>
            <a:ext cx="3657599" cy="538865"/>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3. Two dialogue boxes to complete = GENERAL + VALUES</a:t>
            </a:r>
          </a:p>
        </p:txBody>
      </p:sp>
      <p:cxnSp>
        <p:nvCxnSpPr>
          <p:cNvPr id="13" name="Straight Arrow Connector 12">
            <a:extLst>
              <a:ext uri="{FF2B5EF4-FFF2-40B4-BE49-F238E27FC236}">
                <a16:creationId xmlns:a16="http://schemas.microsoft.com/office/drawing/2014/main" id="{F236E3CB-21C7-4F7D-9214-DF4FEDF98030}"/>
              </a:ext>
            </a:extLst>
          </p:cNvPr>
          <p:cNvCxnSpPr/>
          <p:nvPr/>
        </p:nvCxnSpPr>
        <p:spPr>
          <a:xfrm flipH="1">
            <a:off x="2804985" y="2057401"/>
            <a:ext cx="5488785" cy="10277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33E61211-CABC-49E4-A12A-54DFD86DF61C}"/>
              </a:ext>
            </a:extLst>
          </p:cNvPr>
          <p:cNvCxnSpPr>
            <a:cxnSpLocks/>
          </p:cNvCxnSpPr>
          <p:nvPr/>
        </p:nvCxnSpPr>
        <p:spPr>
          <a:xfrm flipH="1" flipV="1">
            <a:off x="4102443" y="2582225"/>
            <a:ext cx="4301619" cy="4677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52AC3C1F-A904-45DA-8878-ED9E92B4FCE5}"/>
              </a:ext>
            </a:extLst>
          </p:cNvPr>
          <p:cNvCxnSpPr/>
          <p:nvPr/>
        </p:nvCxnSpPr>
        <p:spPr>
          <a:xfrm>
            <a:off x="8614612" y="4243137"/>
            <a:ext cx="747963" cy="7980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8635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40FC1-E959-4702-8967-8D5A27C8F6E7}"/>
              </a:ext>
            </a:extLst>
          </p:cNvPr>
          <p:cNvSpPr>
            <a:spLocks noGrp="1"/>
          </p:cNvSpPr>
          <p:nvPr>
            <p:ph type="title"/>
          </p:nvPr>
        </p:nvSpPr>
        <p:spPr/>
        <p:txBody>
          <a:bodyPr/>
          <a:lstStyle/>
          <a:p>
            <a:r>
              <a:rPr lang="en-US">
                <a:latin typeface="Arial"/>
                <a:cs typeface="Arial"/>
              </a:rPr>
              <a:t>Adding Attributes (2)</a:t>
            </a:r>
            <a:endParaRPr lang="en-US"/>
          </a:p>
        </p:txBody>
      </p:sp>
      <p:pic>
        <p:nvPicPr>
          <p:cNvPr id="6" name="Picture 6" descr="A screenshot of a cell phone&#10;&#10;Description generated with very high confidence">
            <a:extLst>
              <a:ext uri="{FF2B5EF4-FFF2-40B4-BE49-F238E27FC236}">
                <a16:creationId xmlns:a16="http://schemas.microsoft.com/office/drawing/2014/main" id="{6434F0ED-7DD4-4AE1-A587-54D25501D00A}"/>
              </a:ext>
            </a:extLst>
          </p:cNvPr>
          <p:cNvPicPr>
            <a:picLocks noGrp="1" noChangeAspect="1"/>
          </p:cNvPicPr>
          <p:nvPr>
            <p:ph idx="1"/>
          </p:nvPr>
        </p:nvPicPr>
        <p:blipFill rotWithShape="1">
          <a:blip/>
          <a:srcRect l="31777" t="41935" r="35149" b="19585"/>
          <a:stretch/>
        </p:blipFill>
        <p:spPr>
          <a:xfrm>
            <a:off x="1615951" y="1225312"/>
            <a:ext cx="7300957" cy="4782528"/>
          </a:xfrm>
          <a:prstGeom prst="rect">
            <a:avLst/>
          </a:prstGeom>
        </p:spPr>
      </p:pic>
      <p:sp>
        <p:nvSpPr>
          <p:cNvPr id="9" name="Rectangle: Rounded Corners 8">
            <a:extLst>
              <a:ext uri="{FF2B5EF4-FFF2-40B4-BE49-F238E27FC236}">
                <a16:creationId xmlns:a16="http://schemas.microsoft.com/office/drawing/2014/main" id="{1C3E066D-54CA-4076-A371-CBA789B78DFC}"/>
              </a:ext>
            </a:extLst>
          </p:cNvPr>
          <p:cNvSpPr/>
          <p:nvPr/>
        </p:nvSpPr>
        <p:spPr>
          <a:xfrm>
            <a:off x="2388268" y="2979820"/>
            <a:ext cx="441157" cy="300789"/>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54"/>
            <a:endParaRPr lang="en-US" sz="1351">
              <a:solidFill>
                <a:prstClr val="white"/>
              </a:solidFill>
              <a:latin typeface="Calibri" panose="020F0502020204030204"/>
            </a:endParaRPr>
          </a:p>
        </p:txBody>
      </p:sp>
      <p:sp>
        <p:nvSpPr>
          <p:cNvPr id="12" name="Rectangle: Rounded Corners 11">
            <a:extLst>
              <a:ext uri="{FF2B5EF4-FFF2-40B4-BE49-F238E27FC236}">
                <a16:creationId xmlns:a16="http://schemas.microsoft.com/office/drawing/2014/main" id="{3CFBDE1E-C2DC-41FF-A9D0-CE18E77DD4D2}"/>
              </a:ext>
            </a:extLst>
          </p:cNvPr>
          <p:cNvSpPr/>
          <p:nvPr/>
        </p:nvSpPr>
        <p:spPr>
          <a:xfrm>
            <a:off x="2458453" y="4674267"/>
            <a:ext cx="1082841" cy="75197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54"/>
            <a:endParaRPr lang="en-US" sz="1351">
              <a:solidFill>
                <a:prstClr val="white"/>
              </a:solidFill>
              <a:latin typeface="Calibri" panose="020F0502020204030204"/>
            </a:endParaRPr>
          </a:p>
        </p:txBody>
      </p:sp>
    </p:spTree>
    <p:extLst>
      <p:ext uri="{BB962C8B-B14F-4D97-AF65-F5344CB8AC3E}">
        <p14:creationId xmlns:p14="http://schemas.microsoft.com/office/powerpoint/2010/main" val="177755367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40FC1-E959-4702-8967-8D5A27C8F6E7}"/>
              </a:ext>
            </a:extLst>
          </p:cNvPr>
          <p:cNvSpPr>
            <a:spLocks noGrp="1"/>
          </p:cNvSpPr>
          <p:nvPr>
            <p:ph type="title"/>
          </p:nvPr>
        </p:nvSpPr>
        <p:spPr>
          <a:xfrm>
            <a:off x="529433" y="299859"/>
            <a:ext cx="10515600" cy="958583"/>
          </a:xfrm>
        </p:spPr>
        <p:txBody>
          <a:bodyPr/>
          <a:lstStyle/>
          <a:p>
            <a:r>
              <a:rPr lang="en-US" dirty="0">
                <a:latin typeface="Arial"/>
                <a:cs typeface="Arial"/>
              </a:rPr>
              <a:t>Assigning Values</a:t>
            </a:r>
            <a:endParaRPr lang="en-US" dirty="0"/>
          </a:p>
        </p:txBody>
      </p:sp>
      <p:sp>
        <p:nvSpPr>
          <p:cNvPr id="9" name="TextBox 8">
            <a:extLst>
              <a:ext uri="{FF2B5EF4-FFF2-40B4-BE49-F238E27FC236}">
                <a16:creationId xmlns:a16="http://schemas.microsoft.com/office/drawing/2014/main" id="{BB64A775-8056-4991-A4F4-112C7BE4F198}"/>
              </a:ext>
            </a:extLst>
          </p:cNvPr>
          <p:cNvSpPr txBox="1"/>
          <p:nvPr/>
        </p:nvSpPr>
        <p:spPr>
          <a:xfrm>
            <a:off x="960939" y="4460981"/>
            <a:ext cx="3657599" cy="330988"/>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4. Detail to attributes to that case</a:t>
            </a:r>
            <a:endParaRPr lang="en-US" sz="1351" dirty="0">
              <a:solidFill>
                <a:prstClr val="black"/>
              </a:solidFill>
              <a:latin typeface="Calibri" panose="020F0502020204030204"/>
              <a:cs typeface="Calibri"/>
            </a:endParaRPr>
          </a:p>
        </p:txBody>
      </p:sp>
      <p:sp>
        <p:nvSpPr>
          <p:cNvPr id="8" name="TextBox 7">
            <a:extLst>
              <a:ext uri="{FF2B5EF4-FFF2-40B4-BE49-F238E27FC236}">
                <a16:creationId xmlns:a16="http://schemas.microsoft.com/office/drawing/2014/main" id="{BB64A775-8056-4991-A4F4-112C7BE4F198}"/>
              </a:ext>
            </a:extLst>
          </p:cNvPr>
          <p:cNvSpPr txBox="1"/>
          <p:nvPr/>
        </p:nvSpPr>
        <p:spPr>
          <a:xfrm>
            <a:off x="960941" y="1699464"/>
            <a:ext cx="3657599" cy="538865"/>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1. Ensure that a case has been created for the participant</a:t>
            </a:r>
            <a:endParaRPr lang="en-US" sz="1351" dirty="0">
              <a:solidFill>
                <a:prstClr val="black"/>
              </a:solidFill>
              <a:latin typeface="Calibri" panose="020F0502020204030204"/>
              <a:cs typeface="Calibri"/>
            </a:endParaRPr>
          </a:p>
        </p:txBody>
      </p:sp>
      <p:sp>
        <p:nvSpPr>
          <p:cNvPr id="10" name="TextBox 9">
            <a:extLst>
              <a:ext uri="{FF2B5EF4-FFF2-40B4-BE49-F238E27FC236}">
                <a16:creationId xmlns:a16="http://schemas.microsoft.com/office/drawing/2014/main" id="{BB64A775-8056-4991-A4F4-112C7BE4F198}"/>
              </a:ext>
            </a:extLst>
          </p:cNvPr>
          <p:cNvSpPr txBox="1"/>
          <p:nvPr/>
        </p:nvSpPr>
        <p:spPr>
          <a:xfrm>
            <a:off x="960941" y="3435369"/>
            <a:ext cx="3657599" cy="330988"/>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3. Assign the case the correct case classification</a:t>
            </a:r>
            <a:endParaRPr lang="en-US" sz="1351" dirty="0">
              <a:solidFill>
                <a:prstClr val="black"/>
              </a:solidFill>
              <a:latin typeface="Calibri" panose="020F0502020204030204"/>
              <a:cs typeface="Calibri"/>
            </a:endParaRPr>
          </a:p>
        </p:txBody>
      </p:sp>
      <p:pic>
        <p:nvPicPr>
          <p:cNvPr id="6" name="Picture 5"/>
          <p:cNvPicPr>
            <a:picLocks noChangeAspect="1"/>
          </p:cNvPicPr>
          <p:nvPr/>
        </p:nvPicPr>
        <p:blipFill>
          <a:blip r:embed="rId2"/>
          <a:stretch>
            <a:fillRect/>
          </a:stretch>
        </p:blipFill>
        <p:spPr>
          <a:xfrm>
            <a:off x="5033576" y="1490270"/>
            <a:ext cx="6141853" cy="4567305"/>
          </a:xfrm>
          <a:prstGeom prst="rect">
            <a:avLst/>
          </a:prstGeom>
        </p:spPr>
      </p:pic>
      <p:sp>
        <p:nvSpPr>
          <p:cNvPr id="11" name="TextBox 10">
            <a:extLst>
              <a:ext uri="{FF2B5EF4-FFF2-40B4-BE49-F238E27FC236}">
                <a16:creationId xmlns:a16="http://schemas.microsoft.com/office/drawing/2014/main" id="{BB64A775-8056-4991-A4F4-112C7BE4F198}"/>
              </a:ext>
            </a:extLst>
          </p:cNvPr>
          <p:cNvSpPr txBox="1"/>
          <p:nvPr/>
        </p:nvSpPr>
        <p:spPr>
          <a:xfrm>
            <a:off x="960941" y="2567416"/>
            <a:ext cx="3657599" cy="538865"/>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2. Code the relevant interview materials to that case</a:t>
            </a:r>
            <a:endParaRPr lang="en-US" sz="1351" dirty="0">
              <a:solidFill>
                <a:prstClr val="black"/>
              </a:solidFill>
              <a:latin typeface="Calibri" panose="020F0502020204030204"/>
              <a:cs typeface="Calibri"/>
            </a:endParaRPr>
          </a:p>
        </p:txBody>
      </p:sp>
      <p:sp>
        <p:nvSpPr>
          <p:cNvPr id="12" name="TextBox 11">
            <a:extLst>
              <a:ext uri="{FF2B5EF4-FFF2-40B4-BE49-F238E27FC236}">
                <a16:creationId xmlns:a16="http://schemas.microsoft.com/office/drawing/2014/main" id="{BB64A775-8056-4991-A4F4-112C7BE4F198}"/>
              </a:ext>
            </a:extLst>
          </p:cNvPr>
          <p:cNvSpPr txBox="1"/>
          <p:nvPr/>
        </p:nvSpPr>
        <p:spPr>
          <a:xfrm>
            <a:off x="529434" y="740881"/>
            <a:ext cx="7366535" cy="538865"/>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After creating the case classification, follow the 4 steps below to create a case and assign the classification and values to a participant</a:t>
            </a:r>
            <a:endParaRPr lang="en-US" sz="1351" dirty="0">
              <a:solidFill>
                <a:prstClr val="black"/>
              </a:solidFill>
              <a:latin typeface="Calibri" panose="020F0502020204030204"/>
              <a:cs typeface="Calibri"/>
            </a:endParaRPr>
          </a:p>
        </p:txBody>
      </p:sp>
    </p:spTree>
    <p:extLst>
      <p:ext uri="{BB962C8B-B14F-4D97-AF65-F5344CB8AC3E}">
        <p14:creationId xmlns:p14="http://schemas.microsoft.com/office/powerpoint/2010/main" val="2321438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P spid="12"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40FC1-E959-4702-8967-8D5A27C8F6E7}"/>
              </a:ext>
            </a:extLst>
          </p:cNvPr>
          <p:cNvSpPr>
            <a:spLocks noGrp="1"/>
          </p:cNvSpPr>
          <p:nvPr>
            <p:ph type="title"/>
          </p:nvPr>
        </p:nvSpPr>
        <p:spPr>
          <a:xfrm>
            <a:off x="566903" y="777476"/>
            <a:ext cx="10515600" cy="594125"/>
          </a:xfrm>
        </p:spPr>
        <p:txBody>
          <a:bodyPr>
            <a:normAutofit fontScale="90000"/>
          </a:bodyPr>
          <a:lstStyle/>
          <a:p>
            <a:r>
              <a:rPr lang="en-US" dirty="0">
                <a:latin typeface="Arial"/>
                <a:cs typeface="Arial"/>
              </a:rPr>
              <a:t>Assigning Values via the case classification sheet</a:t>
            </a:r>
            <a:endParaRPr lang="en-US" dirty="0"/>
          </a:p>
        </p:txBody>
      </p:sp>
      <p:sp>
        <p:nvSpPr>
          <p:cNvPr id="3" name="Content Placeholder 2">
            <a:extLst>
              <a:ext uri="{FF2B5EF4-FFF2-40B4-BE49-F238E27FC236}">
                <a16:creationId xmlns:a16="http://schemas.microsoft.com/office/drawing/2014/main" id="{C112EE3F-DD11-42EA-B7AF-E137E8E4ADCC}"/>
              </a:ext>
            </a:extLst>
          </p:cNvPr>
          <p:cNvSpPr>
            <a:spLocks noGrp="1"/>
          </p:cNvSpPr>
          <p:nvPr>
            <p:ph idx="1"/>
          </p:nvPr>
        </p:nvSpPr>
        <p:spPr>
          <a:xfrm>
            <a:off x="556875" y="1485997"/>
            <a:ext cx="10947267" cy="902287"/>
          </a:xfrm>
        </p:spPr>
        <p:txBody>
          <a:bodyPr vert="horz" lIns="121920" tIns="60960" rIns="121920" bIns="60960" rtlCol="0" anchor="t">
            <a:normAutofit fontScale="92500" lnSpcReduction="20000"/>
          </a:bodyPr>
          <a:lstStyle/>
          <a:p>
            <a:r>
              <a:rPr lang="en-US" dirty="0">
                <a:latin typeface="Arial"/>
                <a:cs typeface="Arial"/>
              </a:rPr>
              <a:t>Nvivo records this data in the ‘classification sheet’ – like an excel file embedded within Nvivo</a:t>
            </a:r>
            <a:endParaRPr lang="en-US" dirty="0"/>
          </a:p>
          <a:p>
            <a:pPr marL="0" indent="0">
              <a:buNone/>
            </a:pPr>
            <a:endParaRPr lang="en-US" dirty="0">
              <a:highlight>
                <a:srgbClr val="FFFF00"/>
              </a:highlight>
            </a:endParaRPr>
          </a:p>
        </p:txBody>
      </p:sp>
      <p:sp>
        <p:nvSpPr>
          <p:cNvPr id="7" name="TextBox 6">
            <a:extLst>
              <a:ext uri="{FF2B5EF4-FFF2-40B4-BE49-F238E27FC236}">
                <a16:creationId xmlns:a16="http://schemas.microsoft.com/office/drawing/2014/main" id="{E5273ADD-D08C-45F9-B867-31B828734B68}"/>
              </a:ext>
            </a:extLst>
          </p:cNvPr>
          <p:cNvSpPr txBox="1"/>
          <p:nvPr/>
        </p:nvSpPr>
        <p:spPr>
          <a:xfrm>
            <a:off x="507332" y="2392280"/>
            <a:ext cx="2965784" cy="330988"/>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cs typeface="Calibri"/>
              </a:rPr>
              <a:t> </a:t>
            </a:r>
          </a:p>
        </p:txBody>
      </p:sp>
      <p:sp>
        <p:nvSpPr>
          <p:cNvPr id="8" name="TextBox 7">
            <a:extLst>
              <a:ext uri="{FF2B5EF4-FFF2-40B4-BE49-F238E27FC236}">
                <a16:creationId xmlns:a16="http://schemas.microsoft.com/office/drawing/2014/main" id="{BB64A775-8056-4991-A4F4-112C7BE4F198}"/>
              </a:ext>
            </a:extLst>
          </p:cNvPr>
          <p:cNvSpPr txBox="1"/>
          <p:nvPr/>
        </p:nvSpPr>
        <p:spPr>
          <a:xfrm>
            <a:off x="272555" y="2705894"/>
            <a:ext cx="3657599" cy="746743"/>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Within the cases menu, right clicking on one of the cases shows an option to open the classification sheet</a:t>
            </a:r>
            <a:endParaRPr lang="en-US" sz="1351" dirty="0">
              <a:solidFill>
                <a:prstClr val="black"/>
              </a:solidFill>
              <a:latin typeface="Calibri" panose="020F0502020204030204"/>
              <a:cs typeface="Calibri"/>
            </a:endParaRPr>
          </a:p>
        </p:txBody>
      </p:sp>
      <p:sp>
        <p:nvSpPr>
          <p:cNvPr id="9" name="TextBox 8">
            <a:extLst>
              <a:ext uri="{FF2B5EF4-FFF2-40B4-BE49-F238E27FC236}">
                <a16:creationId xmlns:a16="http://schemas.microsoft.com/office/drawing/2014/main" id="{BB64A775-8056-4991-A4F4-112C7BE4F198}"/>
              </a:ext>
            </a:extLst>
          </p:cNvPr>
          <p:cNvSpPr txBox="1"/>
          <p:nvPr/>
        </p:nvSpPr>
        <p:spPr>
          <a:xfrm>
            <a:off x="272555" y="4477029"/>
            <a:ext cx="3657599" cy="954620"/>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1351" dirty="0">
                <a:solidFill>
                  <a:prstClr val="black"/>
                </a:solidFill>
                <a:latin typeface="Calibri" panose="020F0502020204030204"/>
              </a:rPr>
              <a:t>Data can be entered directly here into the classification sheet</a:t>
            </a:r>
          </a:p>
          <a:p>
            <a:pPr defTabSz="914354"/>
            <a:r>
              <a:rPr lang="en-US" sz="1351" dirty="0">
                <a:solidFill>
                  <a:prstClr val="black"/>
                </a:solidFill>
                <a:latin typeface="Calibri" panose="020F0502020204030204"/>
                <a:cs typeface="Calibri"/>
              </a:rPr>
              <a:t>- I.e you can edit the attributes of the cases here directly</a:t>
            </a:r>
          </a:p>
        </p:txBody>
      </p:sp>
      <p:pic>
        <p:nvPicPr>
          <p:cNvPr id="6" name="Picture 5"/>
          <p:cNvPicPr>
            <a:picLocks noChangeAspect="1"/>
          </p:cNvPicPr>
          <p:nvPr/>
        </p:nvPicPr>
        <p:blipFill>
          <a:blip r:embed="rId2"/>
          <a:stretch>
            <a:fillRect/>
          </a:stretch>
        </p:blipFill>
        <p:spPr>
          <a:xfrm>
            <a:off x="5291395" y="2164576"/>
            <a:ext cx="4105275" cy="1495425"/>
          </a:xfrm>
          <a:prstGeom prst="rect">
            <a:avLst/>
          </a:prstGeom>
        </p:spPr>
      </p:pic>
      <p:pic>
        <p:nvPicPr>
          <p:cNvPr id="10" name="Picture 9"/>
          <p:cNvPicPr>
            <a:picLocks noChangeAspect="1"/>
          </p:cNvPicPr>
          <p:nvPr/>
        </p:nvPicPr>
        <p:blipFill>
          <a:blip r:embed="rId3"/>
          <a:stretch>
            <a:fillRect/>
          </a:stretch>
        </p:blipFill>
        <p:spPr>
          <a:xfrm>
            <a:off x="4291178" y="3882906"/>
            <a:ext cx="6791325" cy="2419351"/>
          </a:xfrm>
          <a:prstGeom prst="rect">
            <a:avLst/>
          </a:prstGeom>
        </p:spPr>
      </p:pic>
    </p:spTree>
    <p:extLst>
      <p:ext uri="{BB962C8B-B14F-4D97-AF65-F5344CB8AC3E}">
        <p14:creationId xmlns:p14="http://schemas.microsoft.com/office/powerpoint/2010/main" val="3096072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76928" y="3465513"/>
            <a:ext cx="5810643" cy="2918235"/>
          </a:xfrm>
          <a:prstGeom prst="rect">
            <a:avLst/>
          </a:prstGeom>
        </p:spPr>
      </p:pic>
      <p:sp>
        <p:nvSpPr>
          <p:cNvPr id="2" name="Title 1">
            <a:extLst>
              <a:ext uri="{FF2B5EF4-FFF2-40B4-BE49-F238E27FC236}">
                <a16:creationId xmlns:a16="http://schemas.microsoft.com/office/drawing/2014/main" id="{13D40FC1-E959-4702-8967-8D5A27C8F6E7}"/>
              </a:ext>
            </a:extLst>
          </p:cNvPr>
          <p:cNvSpPr>
            <a:spLocks noGrp="1"/>
          </p:cNvSpPr>
          <p:nvPr>
            <p:ph type="title"/>
          </p:nvPr>
        </p:nvSpPr>
        <p:spPr/>
        <p:txBody>
          <a:bodyPr/>
          <a:lstStyle/>
          <a:p>
            <a:r>
              <a:rPr lang="en-US">
                <a:latin typeface="Arial"/>
                <a:cs typeface="Arial"/>
              </a:rPr>
              <a:t>Importing Classifications</a:t>
            </a:r>
            <a:endParaRPr lang="en-US"/>
          </a:p>
        </p:txBody>
      </p:sp>
      <p:sp>
        <p:nvSpPr>
          <p:cNvPr id="3" name="Content Placeholder 2">
            <a:extLst>
              <a:ext uri="{FF2B5EF4-FFF2-40B4-BE49-F238E27FC236}">
                <a16:creationId xmlns:a16="http://schemas.microsoft.com/office/drawing/2014/main" id="{C112EE3F-DD11-42EA-B7AF-E137E8E4ADCC}"/>
              </a:ext>
            </a:extLst>
          </p:cNvPr>
          <p:cNvSpPr>
            <a:spLocks noGrp="1"/>
          </p:cNvSpPr>
          <p:nvPr>
            <p:ph idx="1"/>
          </p:nvPr>
        </p:nvSpPr>
        <p:spPr/>
        <p:txBody>
          <a:bodyPr vert="horz" lIns="121920" tIns="60960" rIns="121920" bIns="60960" rtlCol="0" anchor="t">
            <a:normAutofit/>
          </a:bodyPr>
          <a:lstStyle/>
          <a:p>
            <a:r>
              <a:rPr lang="en-US" dirty="0">
                <a:latin typeface="Arial"/>
                <a:cs typeface="Arial"/>
              </a:rPr>
              <a:t>If you have demographic data in a text file, SPSS, Excel you can import it via a Wizard rather than create and assign manually</a:t>
            </a:r>
          </a:p>
        </p:txBody>
      </p:sp>
      <p:sp>
        <p:nvSpPr>
          <p:cNvPr id="6" name="Oval 5">
            <a:extLst>
              <a:ext uri="{FF2B5EF4-FFF2-40B4-BE49-F238E27FC236}">
                <a16:creationId xmlns:a16="http://schemas.microsoft.com/office/drawing/2014/main" id="{DD1694F6-27F7-4430-A4C4-B52E4193F8E5}"/>
              </a:ext>
            </a:extLst>
          </p:cNvPr>
          <p:cNvSpPr/>
          <p:nvPr/>
        </p:nvSpPr>
        <p:spPr>
          <a:xfrm>
            <a:off x="2372498" y="3867665"/>
            <a:ext cx="1655807" cy="97618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54"/>
            <a:endParaRPr lang="en-US" sz="1351">
              <a:solidFill>
                <a:prstClr val="white"/>
              </a:solidFill>
              <a:latin typeface="Calibri" panose="020F0502020204030204"/>
            </a:endParaRPr>
          </a:p>
        </p:txBody>
      </p:sp>
      <p:sp>
        <p:nvSpPr>
          <p:cNvPr id="7" name="TextBox 6">
            <a:extLst>
              <a:ext uri="{FF2B5EF4-FFF2-40B4-BE49-F238E27FC236}">
                <a16:creationId xmlns:a16="http://schemas.microsoft.com/office/drawing/2014/main" id="{5CADE31C-5870-4F5C-A099-C266858A6E94}"/>
              </a:ext>
            </a:extLst>
          </p:cNvPr>
          <p:cNvSpPr txBox="1"/>
          <p:nvPr/>
        </p:nvSpPr>
        <p:spPr>
          <a:xfrm>
            <a:off x="7828864" y="3403730"/>
            <a:ext cx="2798011" cy="2420727"/>
          </a:xfrm>
          <a:prstGeom prst="rect">
            <a:avLst/>
          </a:prstGeom>
          <a:noFill/>
        </p:spPr>
        <p:txBody>
          <a:bodyPr rot="0" spcFirstLastPara="0" vertOverflow="overflow" horzOverflow="overflow" vert="horz" wrap="square" lIns="121920" tIns="60960" rIns="121920" bIns="60960" numCol="1" spcCol="0" rtlCol="0" fromWordArt="0" anchor="t" anchorCtr="0" forceAA="0" compatLnSpc="1">
            <a:prstTxWarp prst="textNoShape">
              <a:avLst/>
            </a:prstTxWarp>
            <a:spAutoFit/>
          </a:bodyPr>
          <a:lstStyle/>
          <a:p>
            <a:pPr defTabSz="914354"/>
            <a:r>
              <a:rPr lang="en-US" sz="2133" dirty="0">
                <a:solidFill>
                  <a:prstClr val="black"/>
                </a:solidFill>
                <a:latin typeface="Calibri" panose="020F0502020204030204"/>
              </a:rPr>
              <a:t>Go to 'Import' &gt; Click on 'Classification’ &gt; then ‘Import classification sheets’</a:t>
            </a:r>
          </a:p>
          <a:p>
            <a:pPr defTabSz="914354"/>
            <a:endParaRPr lang="en-US" sz="2133" dirty="0">
              <a:solidFill>
                <a:prstClr val="black"/>
              </a:solidFill>
              <a:latin typeface="Calibri" panose="020F0502020204030204"/>
            </a:endParaRPr>
          </a:p>
          <a:p>
            <a:pPr defTabSz="914354"/>
            <a:r>
              <a:rPr lang="en-US" sz="2133" dirty="0">
                <a:solidFill>
                  <a:prstClr val="black"/>
                </a:solidFill>
                <a:latin typeface="Calibri" panose="020F0502020204030204"/>
              </a:rPr>
              <a:t>Find the correct excel or SPSS file</a:t>
            </a:r>
          </a:p>
        </p:txBody>
      </p:sp>
    </p:spTree>
    <p:extLst>
      <p:ext uri="{BB962C8B-B14F-4D97-AF65-F5344CB8AC3E}">
        <p14:creationId xmlns:p14="http://schemas.microsoft.com/office/powerpoint/2010/main" val="2471940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P spid="7"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There is also ‘File classification’</a:t>
            </a:r>
          </a:p>
        </p:txBody>
      </p:sp>
      <p:sp>
        <p:nvSpPr>
          <p:cNvPr id="3" name="Content Placeholder 2"/>
          <p:cNvSpPr>
            <a:spLocks noGrp="1"/>
          </p:cNvSpPr>
          <p:nvPr>
            <p:ph idx="1"/>
          </p:nvPr>
        </p:nvSpPr>
        <p:spPr>
          <a:xfrm>
            <a:off x="559512" y="929544"/>
            <a:ext cx="10515600" cy="4351339"/>
          </a:xfrm>
        </p:spPr>
        <p:txBody>
          <a:bodyPr/>
          <a:lstStyle/>
          <a:p>
            <a:r>
              <a:rPr lang="en-GB" dirty="0"/>
              <a:t>In the same way you can add a classification to cases, </a:t>
            </a:r>
            <a:r>
              <a:rPr lang="en-GB" dirty="0" err="1"/>
              <a:t>Nvivo</a:t>
            </a:r>
            <a:r>
              <a:rPr lang="en-GB" dirty="0"/>
              <a:t> also lets you create a classification list for files</a:t>
            </a:r>
          </a:p>
          <a:p>
            <a:r>
              <a:rPr lang="en-GB" dirty="0"/>
              <a:t>An example is the attributes associated with photograph or an interview as part of the study – classification attributes associated with how they were recorded</a:t>
            </a:r>
          </a:p>
          <a:p>
            <a:endParaRPr lang="en-GB" dirty="0"/>
          </a:p>
        </p:txBody>
      </p:sp>
      <p:pic>
        <p:nvPicPr>
          <p:cNvPr id="5" name="Picture 4"/>
          <p:cNvPicPr>
            <a:picLocks noChangeAspect="1"/>
          </p:cNvPicPr>
          <p:nvPr/>
        </p:nvPicPr>
        <p:blipFill>
          <a:blip r:embed="rId2"/>
          <a:stretch>
            <a:fillRect/>
          </a:stretch>
        </p:blipFill>
        <p:spPr>
          <a:xfrm>
            <a:off x="915302" y="3661719"/>
            <a:ext cx="5948215" cy="2393092"/>
          </a:xfrm>
          <a:prstGeom prst="rect">
            <a:avLst/>
          </a:prstGeom>
        </p:spPr>
      </p:pic>
    </p:spTree>
    <p:extLst>
      <p:ext uri="{BB962C8B-B14F-4D97-AF65-F5344CB8AC3E}">
        <p14:creationId xmlns:p14="http://schemas.microsoft.com/office/powerpoint/2010/main" val="66247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6927" y="755054"/>
            <a:ext cx="10515600" cy="958583"/>
          </a:xfrm>
        </p:spPr>
        <p:txBody>
          <a:bodyPr>
            <a:normAutofit fontScale="90000"/>
          </a:bodyPr>
          <a:lstStyle/>
          <a:p>
            <a:r>
              <a:rPr lang="en-GB" dirty="0">
                <a:solidFill>
                  <a:srgbClr val="7030A0"/>
                </a:solidFill>
              </a:rPr>
              <a:t>Mind maps, Concept maps and Project maps</a:t>
            </a:r>
          </a:p>
        </p:txBody>
      </p:sp>
      <p:sp>
        <p:nvSpPr>
          <p:cNvPr id="3" name="Content Placeholder 2"/>
          <p:cNvSpPr>
            <a:spLocks noGrp="1"/>
          </p:cNvSpPr>
          <p:nvPr>
            <p:ph idx="1"/>
          </p:nvPr>
        </p:nvSpPr>
        <p:spPr>
          <a:xfrm>
            <a:off x="576927" y="1485996"/>
            <a:ext cx="10515600" cy="774605"/>
          </a:xfrm>
        </p:spPr>
        <p:txBody>
          <a:bodyPr>
            <a:normAutofit fontScale="85000" lnSpcReduction="20000"/>
          </a:bodyPr>
          <a:lstStyle/>
          <a:p>
            <a:r>
              <a:rPr lang="en-GB" dirty="0"/>
              <a:t>Under the Explore tab - </a:t>
            </a:r>
            <a:r>
              <a:rPr lang="en-GB" dirty="0" err="1"/>
              <a:t>Nvivo</a:t>
            </a:r>
            <a:r>
              <a:rPr lang="en-GB" dirty="0"/>
              <a:t> includes a range of tools to help visual your project</a:t>
            </a:r>
          </a:p>
        </p:txBody>
      </p:sp>
      <p:sp>
        <p:nvSpPr>
          <p:cNvPr id="6" name="Content Placeholder 2"/>
          <p:cNvSpPr txBox="1">
            <a:spLocks/>
          </p:cNvSpPr>
          <p:nvPr/>
        </p:nvSpPr>
        <p:spPr>
          <a:xfrm>
            <a:off x="2412966" y="3879979"/>
            <a:ext cx="9120423" cy="774605"/>
          </a:xfrm>
          <a:prstGeom prst="rect">
            <a:avLst/>
          </a:prstGeom>
        </p:spPr>
        <p:txBody>
          <a:bodyPr vert="horz" lIns="91440" tIns="45720" rIns="91440" bIns="45720" rtlCol="0">
            <a:normAutofit/>
          </a:bodyPr>
          <a:lstStyle>
            <a:lvl1pPr marL="228594" indent="-228594" algn="l" defTabSz="914377" rtl="0" eaLnBrk="1" latinLnBrk="0" hangingPunct="1">
              <a:lnSpc>
                <a:spcPct val="150000"/>
              </a:lnSpc>
              <a:spcBef>
                <a:spcPts val="1000"/>
              </a:spcBef>
              <a:buClr>
                <a:schemeClr val="tx1">
                  <a:lumMod val="85000"/>
                  <a:lumOff val="15000"/>
                </a:schemeClr>
              </a:buClr>
              <a:buSzPct val="90000"/>
              <a:buFont typeface="Wingdings" panose="05000000000000000000" pitchFamily="2" charset="2"/>
              <a:buChar char="§"/>
              <a:defRPr sz="2133"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783"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2971"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67"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160"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349"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Mind map: Typical mind map tool. Convert your ideas into nodes</a:t>
            </a:r>
          </a:p>
        </p:txBody>
      </p:sp>
      <p:sp>
        <p:nvSpPr>
          <p:cNvPr id="8" name="Content Placeholder 2"/>
          <p:cNvSpPr txBox="1">
            <a:spLocks/>
          </p:cNvSpPr>
          <p:nvPr/>
        </p:nvSpPr>
        <p:spPr>
          <a:xfrm>
            <a:off x="2412966" y="2665725"/>
            <a:ext cx="9232879" cy="1113275"/>
          </a:xfrm>
          <a:prstGeom prst="rect">
            <a:avLst/>
          </a:prstGeom>
        </p:spPr>
        <p:txBody>
          <a:bodyPr vert="horz" lIns="91440" tIns="45720" rIns="91440" bIns="45720" rtlCol="0">
            <a:normAutofit fontScale="85000" lnSpcReduction="10000"/>
          </a:bodyPr>
          <a:lstStyle>
            <a:lvl1pPr marL="228594" indent="-228594" algn="l" defTabSz="914377" rtl="0" eaLnBrk="1" latinLnBrk="0" hangingPunct="1">
              <a:lnSpc>
                <a:spcPct val="150000"/>
              </a:lnSpc>
              <a:spcBef>
                <a:spcPts val="1000"/>
              </a:spcBef>
              <a:buClr>
                <a:schemeClr val="tx1">
                  <a:lumMod val="85000"/>
                  <a:lumOff val="15000"/>
                </a:schemeClr>
              </a:buClr>
              <a:buSzPct val="90000"/>
              <a:buFont typeface="Wingdings" panose="05000000000000000000" pitchFamily="2" charset="2"/>
              <a:buChar char="§"/>
              <a:defRPr sz="2133"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783"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2971"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67"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160"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349"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Project Map: Insert project items (research materials, participants, codes, cases) to demonstrate a visual idea, such as how a certain node might be connect to another</a:t>
            </a:r>
          </a:p>
        </p:txBody>
      </p:sp>
      <p:sp>
        <p:nvSpPr>
          <p:cNvPr id="10" name="Content Placeholder 2"/>
          <p:cNvSpPr txBox="1">
            <a:spLocks/>
          </p:cNvSpPr>
          <p:nvPr/>
        </p:nvSpPr>
        <p:spPr>
          <a:xfrm>
            <a:off x="2384853" y="5312200"/>
            <a:ext cx="9176651" cy="1113275"/>
          </a:xfrm>
          <a:prstGeom prst="rect">
            <a:avLst/>
          </a:prstGeom>
        </p:spPr>
        <p:txBody>
          <a:bodyPr vert="horz" lIns="91440" tIns="45720" rIns="91440" bIns="45720" rtlCol="0">
            <a:normAutofit/>
          </a:bodyPr>
          <a:lstStyle>
            <a:lvl1pPr marL="228594" indent="-228594" algn="l" defTabSz="914377" rtl="0" eaLnBrk="1" latinLnBrk="0" hangingPunct="1">
              <a:lnSpc>
                <a:spcPct val="150000"/>
              </a:lnSpc>
              <a:spcBef>
                <a:spcPts val="1000"/>
              </a:spcBef>
              <a:buClr>
                <a:schemeClr val="tx1">
                  <a:lumMod val="85000"/>
                  <a:lumOff val="15000"/>
                </a:schemeClr>
              </a:buClr>
              <a:buSzPct val="90000"/>
              <a:buFont typeface="Wingdings" panose="05000000000000000000" pitchFamily="2" charset="2"/>
              <a:buChar char="§"/>
              <a:defRPr sz="2133"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783"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2971"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67"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160"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349" indent="-228594" algn="l" defTabSz="914377" rtl="0" eaLnBrk="1" latinLnBrk="0" hangingPunct="1">
              <a:lnSpc>
                <a:spcPct val="100000"/>
              </a:lnSpc>
              <a:spcBef>
                <a:spcPts val="500"/>
              </a:spcBef>
              <a:buClr>
                <a:schemeClr val="tx1">
                  <a:lumMod val="85000"/>
                  <a:lumOff val="15000"/>
                </a:schemeClr>
              </a:buClr>
              <a:buSzPct val="90000"/>
              <a:buFont typeface="Wingdings" panose="05000000000000000000" pitchFamily="2" charset="2"/>
              <a:buChar char="§"/>
              <a:defRPr sz="14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Concept map: Can be used to draw a conceptual map. Range of shapes, can also input project items.</a:t>
            </a:r>
          </a:p>
        </p:txBody>
      </p:sp>
      <p:pic>
        <p:nvPicPr>
          <p:cNvPr id="5" name="Picture 4"/>
          <p:cNvPicPr>
            <a:picLocks noChangeAspect="1"/>
          </p:cNvPicPr>
          <p:nvPr/>
        </p:nvPicPr>
        <p:blipFill>
          <a:blip r:embed="rId2"/>
          <a:stretch>
            <a:fillRect/>
          </a:stretch>
        </p:blipFill>
        <p:spPr>
          <a:xfrm>
            <a:off x="164360" y="3222365"/>
            <a:ext cx="1763088" cy="1850001"/>
          </a:xfrm>
          <a:prstGeom prst="rect">
            <a:avLst/>
          </a:prstGeom>
        </p:spPr>
      </p:pic>
    </p:spTree>
    <p:extLst>
      <p:ext uri="{BB962C8B-B14F-4D97-AF65-F5344CB8AC3E}">
        <p14:creationId xmlns:p14="http://schemas.microsoft.com/office/powerpoint/2010/main" val="216080507"/>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927" y="1995844"/>
            <a:ext cx="10515600" cy="4351339"/>
          </a:xfrm>
        </p:spPr>
        <p:txBody>
          <a:bodyPr>
            <a:normAutofit/>
          </a:bodyPr>
          <a:lstStyle/>
          <a:p>
            <a:pPr marL="0" indent="0">
              <a:buNone/>
            </a:pPr>
            <a:r>
              <a:rPr lang="en-GB" b="1" dirty="0">
                <a:solidFill>
                  <a:srgbClr val="7030A0"/>
                </a:solidFill>
              </a:rPr>
              <a:t>6. TUTORIALS AND INFORMATION SOURCES </a:t>
            </a:r>
            <a:endParaRPr lang="en-GB" b="1" dirty="0">
              <a:solidFill>
                <a:srgbClr val="FF0000"/>
              </a:solidFill>
            </a:endParaRPr>
          </a:p>
        </p:txBody>
      </p:sp>
    </p:spTree>
    <p:extLst>
      <p:ext uri="{BB962C8B-B14F-4D97-AF65-F5344CB8AC3E}">
        <p14:creationId xmlns:p14="http://schemas.microsoft.com/office/powerpoint/2010/main" val="1075452144"/>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Tutorials / Information Sources</a:t>
            </a:r>
          </a:p>
        </p:txBody>
      </p:sp>
      <p:sp>
        <p:nvSpPr>
          <p:cNvPr id="3" name="Content Placeholder 2"/>
          <p:cNvSpPr>
            <a:spLocks noGrp="1"/>
          </p:cNvSpPr>
          <p:nvPr>
            <p:ph idx="1"/>
          </p:nvPr>
        </p:nvSpPr>
        <p:spPr/>
        <p:txBody>
          <a:bodyPr>
            <a:normAutofit fontScale="92500"/>
          </a:bodyPr>
          <a:lstStyle/>
          <a:p>
            <a:r>
              <a:rPr lang="en-GB" dirty="0"/>
              <a:t>Books (e.g. </a:t>
            </a:r>
            <a:r>
              <a:rPr lang="en-GB" dirty="0" err="1"/>
              <a:t>Silvana</a:t>
            </a:r>
            <a:r>
              <a:rPr lang="en-GB" dirty="0"/>
              <a:t> Di Gregorio; Patricia </a:t>
            </a:r>
            <a:r>
              <a:rPr lang="en-GB" dirty="0" err="1"/>
              <a:t>Bazeley</a:t>
            </a:r>
            <a:r>
              <a:rPr lang="en-GB" dirty="0"/>
              <a:t>; Bengt </a:t>
            </a:r>
            <a:r>
              <a:rPr lang="en-GB" dirty="0" err="1"/>
              <a:t>Edhlund</a:t>
            </a:r>
            <a:r>
              <a:rPr lang="en-GB" dirty="0"/>
              <a:t> and Allan </a:t>
            </a:r>
            <a:r>
              <a:rPr lang="en-GB" dirty="0" err="1"/>
              <a:t>Mcdougall</a:t>
            </a:r>
            <a:r>
              <a:rPr lang="en-GB" dirty="0"/>
              <a:t>)</a:t>
            </a:r>
          </a:p>
          <a:p>
            <a:r>
              <a:rPr lang="en-GB" dirty="0"/>
              <a:t>Extensive online help including online tutorials; videos, FAQs:</a:t>
            </a:r>
          </a:p>
          <a:p>
            <a:pPr marL="0" indent="0">
              <a:buNone/>
            </a:pPr>
            <a:r>
              <a:rPr lang="en-GB" dirty="0"/>
              <a:t> </a:t>
            </a:r>
            <a:r>
              <a:rPr lang="en-GB" dirty="0">
                <a:hlinkClick r:id="rId3"/>
              </a:rPr>
              <a:t>http://www.qsrinternational.com/learning/nvivo-tutorials</a:t>
            </a:r>
            <a:endParaRPr lang="en-GB" dirty="0"/>
          </a:p>
          <a:p>
            <a:pPr marL="0" indent="0">
              <a:buNone/>
            </a:pPr>
            <a:r>
              <a:rPr lang="en-GB" dirty="0"/>
              <a:t> </a:t>
            </a:r>
            <a:r>
              <a:rPr lang="en-GB" dirty="0">
                <a:hlinkClick r:id="rId4"/>
              </a:rPr>
              <a:t>http://www.qsrinternational.com/support</a:t>
            </a:r>
            <a:endParaRPr lang="en-GB" dirty="0"/>
          </a:p>
          <a:p>
            <a:r>
              <a:rPr lang="en-GB" dirty="0"/>
              <a:t>YouTube: </a:t>
            </a:r>
            <a:r>
              <a:rPr lang="en-GB" dirty="0" err="1"/>
              <a:t>QSR</a:t>
            </a:r>
            <a:r>
              <a:rPr lang="en-GB" dirty="0"/>
              <a:t> </a:t>
            </a:r>
            <a:r>
              <a:rPr lang="en-GB" dirty="0" err="1"/>
              <a:t>Nvivo</a:t>
            </a:r>
            <a:r>
              <a:rPr lang="en-GB" dirty="0"/>
              <a:t> channel:</a:t>
            </a:r>
          </a:p>
          <a:p>
            <a:pPr marL="0" indent="0">
              <a:buNone/>
            </a:pPr>
            <a:r>
              <a:rPr lang="en-GB" dirty="0">
                <a:hlinkClick r:id="rId5"/>
              </a:rPr>
              <a:t>https://www.youtube.com/user/QSRInternational</a:t>
            </a:r>
            <a:r>
              <a:rPr lang="en-GB" dirty="0"/>
              <a:t> </a:t>
            </a:r>
          </a:p>
          <a:p>
            <a:pPr marL="0" indent="0">
              <a:buNone/>
            </a:pPr>
            <a:endParaRPr lang="en-GB" dirty="0"/>
          </a:p>
        </p:txBody>
      </p:sp>
    </p:spTree>
    <p:extLst>
      <p:ext uri="{BB962C8B-B14F-4D97-AF65-F5344CB8AC3E}">
        <p14:creationId xmlns:p14="http://schemas.microsoft.com/office/powerpoint/2010/main" val="350973183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Nvivo</a:t>
            </a:r>
            <a:r>
              <a:rPr lang="en-GB" dirty="0"/>
              <a:t> training on </a:t>
            </a:r>
            <a:r>
              <a:rPr lang="en-GB" dirty="0" err="1"/>
              <a:t>Linkedinlearning</a:t>
            </a:r>
            <a:endParaRPr lang="en-GB" dirty="0"/>
          </a:p>
        </p:txBody>
      </p:sp>
      <p:sp>
        <p:nvSpPr>
          <p:cNvPr id="3" name="Content Placeholder 2"/>
          <p:cNvSpPr>
            <a:spLocks noGrp="1"/>
          </p:cNvSpPr>
          <p:nvPr>
            <p:ph idx="1"/>
          </p:nvPr>
        </p:nvSpPr>
        <p:spPr>
          <a:xfrm>
            <a:off x="559512" y="994929"/>
            <a:ext cx="10515600" cy="4351339"/>
          </a:xfrm>
        </p:spPr>
        <p:txBody>
          <a:bodyPr/>
          <a:lstStyle/>
          <a:p>
            <a:r>
              <a:rPr lang="en-GB" dirty="0"/>
              <a:t>See ‘Nvivo 2018 Essential training’ and ‘Learning Nvivo’</a:t>
            </a:r>
          </a:p>
          <a:p>
            <a:endParaRPr lang="en-GB" dirty="0"/>
          </a:p>
        </p:txBody>
      </p:sp>
      <p:pic>
        <p:nvPicPr>
          <p:cNvPr id="5" name="Picture 4"/>
          <p:cNvPicPr>
            <a:picLocks noChangeAspect="1"/>
          </p:cNvPicPr>
          <p:nvPr/>
        </p:nvPicPr>
        <p:blipFill rotWithShape="1">
          <a:blip r:embed="rId2"/>
          <a:srcRect l="23333" t="11296" r="8229" b="7222"/>
          <a:stretch/>
        </p:blipFill>
        <p:spPr>
          <a:xfrm>
            <a:off x="2171701" y="1668080"/>
            <a:ext cx="7277100" cy="4873552"/>
          </a:xfrm>
          <a:prstGeom prst="rect">
            <a:avLst/>
          </a:prstGeom>
        </p:spPr>
      </p:pic>
      <p:sp>
        <p:nvSpPr>
          <p:cNvPr id="4" name="Rectangle 3"/>
          <p:cNvSpPr/>
          <p:nvPr/>
        </p:nvSpPr>
        <p:spPr>
          <a:xfrm>
            <a:off x="9579614" y="1668081"/>
            <a:ext cx="2228335" cy="715965"/>
          </a:xfrm>
          <a:prstGeom prst="rect">
            <a:avLst/>
          </a:prstGeom>
        </p:spPr>
        <p:txBody>
          <a:bodyPr wrap="square">
            <a:spAutoFit/>
          </a:bodyPr>
          <a:lstStyle/>
          <a:p>
            <a:r>
              <a:rPr lang="en-GB" sz="1351" dirty="0">
                <a:hlinkClick r:id="rId3"/>
              </a:rPr>
              <a:t>https://www.linkedin.com/learning/nvivo-2018-essential-training</a:t>
            </a:r>
            <a:r>
              <a:rPr lang="en-GB" sz="1351" dirty="0"/>
              <a:t> </a:t>
            </a:r>
          </a:p>
        </p:txBody>
      </p:sp>
      <p:sp>
        <p:nvSpPr>
          <p:cNvPr id="6" name="Rectangle 5"/>
          <p:cNvSpPr/>
          <p:nvPr/>
        </p:nvSpPr>
        <p:spPr>
          <a:xfrm>
            <a:off x="9579614" y="3170598"/>
            <a:ext cx="2388973" cy="508088"/>
          </a:xfrm>
          <a:prstGeom prst="rect">
            <a:avLst/>
          </a:prstGeom>
        </p:spPr>
        <p:txBody>
          <a:bodyPr wrap="square">
            <a:spAutoFit/>
          </a:bodyPr>
          <a:lstStyle/>
          <a:p>
            <a:r>
              <a:rPr lang="en-GB" sz="1351" dirty="0">
                <a:hlinkClick r:id="rId4"/>
              </a:rPr>
              <a:t>https://www.linkedin.com/learning/learning-nvivo</a:t>
            </a:r>
            <a:r>
              <a:rPr lang="en-GB" sz="1351" dirty="0"/>
              <a:t> </a:t>
            </a:r>
          </a:p>
        </p:txBody>
      </p:sp>
    </p:spTree>
    <p:extLst>
      <p:ext uri="{BB962C8B-B14F-4D97-AF65-F5344CB8AC3E}">
        <p14:creationId xmlns:p14="http://schemas.microsoft.com/office/powerpoint/2010/main" val="293848197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Nvivo videos on </a:t>
            </a:r>
            <a:r>
              <a:rPr lang="en-GB" dirty="0" err="1"/>
              <a:t>youtube</a:t>
            </a:r>
            <a:endParaRPr lang="en-GB" dirty="0"/>
          </a:p>
        </p:txBody>
      </p:sp>
      <p:pic>
        <p:nvPicPr>
          <p:cNvPr id="4" name="Content Placeholder 3"/>
          <p:cNvPicPr>
            <a:picLocks noGrp="1" noChangeAspect="1"/>
          </p:cNvPicPr>
          <p:nvPr>
            <p:ph idx="1"/>
          </p:nvPr>
        </p:nvPicPr>
        <p:blipFill>
          <a:blip r:embed="rId2"/>
          <a:stretch>
            <a:fillRect/>
          </a:stretch>
        </p:blipFill>
        <p:spPr>
          <a:xfrm>
            <a:off x="559512" y="1285592"/>
            <a:ext cx="6430272" cy="3258005"/>
          </a:xfrm>
          <a:prstGeom prst="rect">
            <a:avLst/>
          </a:prstGeom>
        </p:spPr>
      </p:pic>
      <p:sp>
        <p:nvSpPr>
          <p:cNvPr id="5" name="Rectangle 4"/>
          <p:cNvSpPr/>
          <p:nvPr/>
        </p:nvSpPr>
        <p:spPr>
          <a:xfrm>
            <a:off x="559513" y="4776920"/>
            <a:ext cx="3975191" cy="300210"/>
          </a:xfrm>
          <a:prstGeom prst="rect">
            <a:avLst/>
          </a:prstGeom>
        </p:spPr>
        <p:txBody>
          <a:bodyPr wrap="none">
            <a:spAutoFit/>
          </a:bodyPr>
          <a:lstStyle/>
          <a:p>
            <a:r>
              <a:rPr lang="en-GB" sz="1351" dirty="0">
                <a:hlinkClick r:id="rId3"/>
              </a:rPr>
              <a:t>https://www.youtube.com/watch?v=U0YxxjdDC0I</a:t>
            </a:r>
            <a:r>
              <a:rPr lang="en-GB" sz="1351" dirty="0"/>
              <a:t> </a:t>
            </a:r>
          </a:p>
        </p:txBody>
      </p:sp>
    </p:spTree>
    <p:extLst>
      <p:ext uri="{BB962C8B-B14F-4D97-AF65-F5344CB8AC3E}">
        <p14:creationId xmlns:p14="http://schemas.microsoft.com/office/powerpoint/2010/main" val="372650824"/>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647" y="1020138"/>
            <a:ext cx="10515600" cy="958583"/>
          </a:xfrm>
        </p:spPr>
        <p:txBody>
          <a:bodyPr/>
          <a:lstStyle/>
          <a:p>
            <a:r>
              <a:rPr lang="en-GB" dirty="0">
                <a:solidFill>
                  <a:srgbClr val="7030A0"/>
                </a:solidFill>
              </a:rPr>
              <a:t>Contact</a:t>
            </a:r>
          </a:p>
        </p:txBody>
      </p:sp>
      <p:sp>
        <p:nvSpPr>
          <p:cNvPr id="3" name="Content Placeholder 2"/>
          <p:cNvSpPr>
            <a:spLocks noGrp="1"/>
          </p:cNvSpPr>
          <p:nvPr>
            <p:ph idx="1"/>
          </p:nvPr>
        </p:nvSpPr>
        <p:spPr>
          <a:xfrm>
            <a:off x="576927" y="2650989"/>
            <a:ext cx="10515600" cy="4351339"/>
          </a:xfrm>
        </p:spPr>
        <p:txBody>
          <a:bodyPr/>
          <a:lstStyle/>
          <a:p>
            <a:r>
              <a:rPr lang="en-GB" dirty="0"/>
              <a:t>Dr Ehsan Khajeh _ e.khajeh@uwtsd.ac.uk</a:t>
            </a:r>
          </a:p>
        </p:txBody>
      </p:sp>
    </p:spTree>
    <p:extLst>
      <p:ext uri="{BB962C8B-B14F-4D97-AF65-F5344CB8AC3E}">
        <p14:creationId xmlns:p14="http://schemas.microsoft.com/office/powerpoint/2010/main" val="302337632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6178</TotalTime>
  <Words>5435</Words>
  <Application>Microsoft Office PowerPoint</Application>
  <PresentationFormat>Widescreen</PresentationFormat>
  <Paragraphs>706</Paragraphs>
  <Slides>127</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127</vt:i4>
      </vt:variant>
    </vt:vector>
  </HeadingPairs>
  <TitlesOfParts>
    <vt:vector size="132" baseType="lpstr">
      <vt:lpstr>Arial</vt:lpstr>
      <vt:lpstr>Calibri</vt:lpstr>
      <vt:lpstr>Myriad Pro</vt:lpstr>
      <vt:lpstr>Wingdings</vt:lpstr>
      <vt:lpstr>20140311PresentationUWTSDTemplate</vt:lpstr>
      <vt:lpstr>  Dissertation Module   (LCMB7020)  Qualitative Analysis Nvivo </vt:lpstr>
      <vt:lpstr>Structure of session</vt:lpstr>
      <vt:lpstr>PowerPoint Presentation</vt:lpstr>
      <vt:lpstr>PowerPoint Presentation</vt:lpstr>
      <vt:lpstr>Coding on paper</vt:lpstr>
      <vt:lpstr>Qualitative Research and Nvivo</vt:lpstr>
      <vt:lpstr>Qualitative Research and Nvivo</vt:lpstr>
      <vt:lpstr>PowerPoint Presentation</vt:lpstr>
      <vt:lpstr>Nvivo functions</vt:lpstr>
      <vt:lpstr>PowerPoint Presentation</vt:lpstr>
      <vt:lpstr>PowerPoint Presentation</vt:lpstr>
      <vt:lpstr>What is coding?</vt:lpstr>
      <vt:lpstr>PowerPoint Presentation</vt:lpstr>
      <vt:lpstr>Three ways of approaching coding</vt:lpstr>
      <vt:lpstr>Example codes</vt:lpstr>
      <vt:lpstr>Developing your coding structure</vt:lpstr>
      <vt:lpstr>PowerPoint Presentation</vt:lpstr>
      <vt:lpstr>Reviewing literature in Nvivo</vt:lpstr>
      <vt:lpstr>PowerPoint Presentation</vt:lpstr>
      <vt:lpstr>PowerPoint Presentation</vt:lpstr>
      <vt:lpstr>PowerPoint Presentation</vt:lpstr>
      <vt:lpstr>The Ncapture tool</vt:lpstr>
      <vt:lpstr>NCapture process</vt:lpstr>
      <vt:lpstr>PowerPoint Presentation</vt:lpstr>
      <vt:lpstr>PowerPoint Presentation</vt:lpstr>
      <vt:lpstr>Exploring and visualising your data</vt:lpstr>
      <vt:lpstr>PowerPoint Presentation</vt:lpstr>
      <vt:lpstr>Exploring and visualising your data</vt:lpstr>
      <vt:lpstr>Exploring and visualising your data</vt:lpstr>
      <vt:lpstr>PowerPoint Presentation</vt:lpstr>
      <vt:lpstr>Mind maps, Concept maps and Project maps</vt:lpstr>
      <vt:lpstr>PowerPoint Presentation</vt:lpstr>
      <vt:lpstr>Tutorials and Information Sources</vt:lpstr>
      <vt:lpstr>Nvivo training on Linkedinlearning</vt:lpstr>
      <vt:lpstr>Nvivo videos on youtube</vt:lpstr>
      <vt:lpstr>‘homework’</vt:lpstr>
      <vt:lpstr>PowerPoint Presentation</vt:lpstr>
      <vt:lpstr>Example file structures</vt:lpstr>
      <vt:lpstr>What types of files does Nvivo support?</vt:lpstr>
      <vt:lpstr>Autocoding</vt:lpstr>
      <vt:lpstr>Exporting your list of codes</vt:lpstr>
      <vt:lpstr>PowerPoint Presentation</vt:lpstr>
      <vt:lpstr>PowerPoint Presentation</vt:lpstr>
      <vt:lpstr>PowerPoint Presentation</vt:lpstr>
      <vt:lpstr>Qualitative Research and Nvivo</vt:lpstr>
      <vt:lpstr>QSR NVIVO</vt:lpstr>
      <vt:lpstr>NVIVO 1.3</vt:lpstr>
      <vt:lpstr>PowerPoint Presentation</vt:lpstr>
      <vt:lpstr>Getting Started</vt:lpstr>
      <vt:lpstr>NVIVO 1.3 – Project Pad – Blank Copy Example</vt:lpstr>
      <vt:lpstr>SAMPLE PROJECT</vt:lpstr>
      <vt:lpstr>NVIVO 1.3 Project Sample </vt:lpstr>
      <vt:lpstr>File structure</vt:lpstr>
      <vt:lpstr>Example file structures</vt:lpstr>
      <vt:lpstr>Adding New Sub-Folders</vt:lpstr>
      <vt:lpstr>Getting Data into NVIVO</vt:lpstr>
      <vt:lpstr>Getting Data into NVIVO</vt:lpstr>
      <vt:lpstr>PowerPoint Presentation</vt:lpstr>
      <vt:lpstr>Getting Data into NVIVO</vt:lpstr>
      <vt:lpstr>Getting Data into NVIVO</vt:lpstr>
      <vt:lpstr>EDITING DOCUMENTS</vt:lpstr>
      <vt:lpstr>NVIVO 1.3 and Ncapture (from the Web)</vt:lpstr>
      <vt:lpstr>Where to find Ncapture? </vt:lpstr>
      <vt:lpstr>NVIVO 1.3 and Ncapture (from the Web)</vt:lpstr>
      <vt:lpstr>NVIVO 1.3 and Ncapture (Back to NVIVO)</vt:lpstr>
      <vt:lpstr>PowerPoint Presentation</vt:lpstr>
      <vt:lpstr>CODES* and CODING</vt:lpstr>
      <vt:lpstr>Organising your codes</vt:lpstr>
      <vt:lpstr>Organising your codes – An example</vt:lpstr>
      <vt:lpstr>Developing your Codes *</vt:lpstr>
      <vt:lpstr>Example development of coding structure </vt:lpstr>
      <vt:lpstr>Basic analytical functions</vt:lpstr>
      <vt:lpstr>Manual Coding</vt:lpstr>
      <vt:lpstr>Manual Coding</vt:lpstr>
      <vt:lpstr>Manual Coding</vt:lpstr>
      <vt:lpstr>PowerPoint Presentation</vt:lpstr>
      <vt:lpstr>PowerPoint Presentation</vt:lpstr>
      <vt:lpstr>PowerPoint Presentation</vt:lpstr>
      <vt:lpstr>Coding at existing codes</vt:lpstr>
      <vt:lpstr>Autocoding</vt:lpstr>
      <vt:lpstr>Seeing your coding develop</vt:lpstr>
      <vt:lpstr>Seeing your coding develop</vt:lpstr>
      <vt:lpstr>Seeing your coding develop Double click on a code to view its sources</vt:lpstr>
      <vt:lpstr>Organising your codes – An example</vt:lpstr>
      <vt:lpstr>Example of codes for literature review</vt:lpstr>
      <vt:lpstr>Exporting your list of codes</vt:lpstr>
      <vt:lpstr>PowerPoint Presentation</vt:lpstr>
      <vt:lpstr>Queries</vt:lpstr>
      <vt:lpstr>TEXT SEARCH: RUNNING THE SEARCH</vt:lpstr>
      <vt:lpstr>TEXT SEARCH: RESULTS</vt:lpstr>
      <vt:lpstr>PowerPoint Presentation</vt:lpstr>
      <vt:lpstr>TEXT SEARCH: SAVE RESULTS</vt:lpstr>
      <vt:lpstr>TEXT SEARCH: SAVED RESULTS Results saved in ‘Search’ – Query Results</vt:lpstr>
      <vt:lpstr>WORD FREQUENCY</vt:lpstr>
      <vt:lpstr>WORD FREQUENCY</vt:lpstr>
      <vt:lpstr>WORD FREQUENCY: RESULTS</vt:lpstr>
      <vt:lpstr>CODING QUERY</vt:lpstr>
      <vt:lpstr>CODING QUERY</vt:lpstr>
      <vt:lpstr>FURTHER CODING QUERIES</vt:lpstr>
      <vt:lpstr>PowerPoint Presentation</vt:lpstr>
      <vt:lpstr>Advanced functions</vt:lpstr>
      <vt:lpstr>Case and Case Classifications</vt:lpstr>
      <vt:lpstr>Case and case classification</vt:lpstr>
      <vt:lpstr>Case and Case Classification EXAMPLE</vt:lpstr>
      <vt:lpstr>Cases within the sample project</vt:lpstr>
      <vt:lpstr>Do I have to use cases?</vt:lpstr>
      <vt:lpstr>Setting up cases for each participant</vt:lpstr>
      <vt:lpstr>Setting up cases when importing files</vt:lpstr>
      <vt:lpstr>Cases and case classification</vt:lpstr>
      <vt:lpstr>Examples of classifying information </vt:lpstr>
      <vt:lpstr>Classification sheet</vt:lpstr>
      <vt:lpstr>Each attribute has its own properties</vt:lpstr>
      <vt:lpstr>Examples of case classification values</vt:lpstr>
      <vt:lpstr>Setting up Case Classification</vt:lpstr>
      <vt:lpstr>Setting up as case classification </vt:lpstr>
      <vt:lpstr>Adding Attributes</vt:lpstr>
      <vt:lpstr>Adding Attributes (2)</vt:lpstr>
      <vt:lpstr>Assigning Values</vt:lpstr>
      <vt:lpstr>Assigning Values via the case classification sheet</vt:lpstr>
      <vt:lpstr>Importing Classifications</vt:lpstr>
      <vt:lpstr>There is also ‘File classification’</vt:lpstr>
      <vt:lpstr>Mind maps, Concept maps and Project maps</vt:lpstr>
      <vt:lpstr>PowerPoint Presentation</vt:lpstr>
      <vt:lpstr>Tutorials / Information Sources</vt:lpstr>
      <vt:lpstr>Nvivo training on Linkedinlearning</vt:lpstr>
      <vt:lpstr>Nvivo videos on youtube</vt:lpstr>
      <vt:lpstr>Contact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Dissertation Module   (LCMB7020)  Qualitative Analysis Nvivo </dc:title>
  <dc:creator>Ehsan Khajeh</dc:creator>
  <cp:lastModifiedBy>Ehsan Khajeh</cp:lastModifiedBy>
  <cp:revision>11</cp:revision>
  <dcterms:created xsi:type="dcterms:W3CDTF">2024-02-16T13:31:30Z</dcterms:created>
  <dcterms:modified xsi:type="dcterms:W3CDTF">2024-02-20T20:31:44Z</dcterms:modified>
</cp:coreProperties>
</file>