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58" r:id="rId5"/>
    <p:sldId id="260" r:id="rId6"/>
    <p:sldId id="265" r:id="rId7"/>
    <p:sldId id="261" r:id="rId8"/>
    <p:sldId id="262" r:id="rId9"/>
    <p:sldId id="264"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431"/>
    <p:restoredTop sz="94643"/>
  </p:normalViewPr>
  <p:slideViewPr>
    <p:cSldViewPr snapToGrid="0" snapToObjects="1">
      <p:cViewPr varScale="1">
        <p:scale>
          <a:sx n="76" d="100"/>
          <a:sy n="76" d="100"/>
        </p:scale>
        <p:origin x="216" y="6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12/1/20</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12/1/20</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12/1/20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12/1/20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12/1/20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12/1/20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12/1/20</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12/1/20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12/1/20</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12/1/20</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hyperlink" Target="https://www.gov.uk/government/publications/teenage-parent-outcomes-modelling-tool" TargetMode="External"/><Relationship Id="rId3" Type="http://schemas.openxmlformats.org/officeDocument/2006/relationships/hyperlink" Target="https://www.bacp.co.uk/events-and-resources/research/publications/ethical-guidelines-for-research-in-the-counselling-professions/" TargetMode="External"/><Relationship Id="rId7" Type="http://schemas.openxmlformats.org/officeDocument/2006/relationships/hyperlink" Target="https://assets.publishing.service.gov.uk/government/uploads/system/uploads/attachment_data/file/836597/Teenage_Pregnancy_Prevention_Framework.pdf" TargetMode="External"/><Relationship Id="rId2" Type="http://schemas.openxmlformats.org/officeDocument/2006/relationships/hyperlink" Target="https://www.bacp.co.uk/events-and-resources/ethics-and-standards/ethical-framework-for-the-counselling-professions/" TargetMode="External"/><Relationship Id="rId1" Type="http://schemas.openxmlformats.org/officeDocument/2006/relationships/slideLayout" Target="../slideLayouts/slideLayout2.xml"/><Relationship Id="rId6" Type="http://schemas.openxmlformats.org/officeDocument/2006/relationships/hyperlink" Target="https://www.gov.uk/government/publications/teenage-mothers-and-young-fathers-support-framework" TargetMode="External"/><Relationship Id="rId5" Type="http://schemas.openxmlformats.org/officeDocument/2006/relationships/hyperlink" Target="https://www.legislation.gov.uk/ukpga/2018/12/contents" TargetMode="External"/><Relationship Id="rId4" Type="http://schemas.openxmlformats.org/officeDocument/2006/relationships/hyperlink" Target="https://www.legislation.gov.uk/ukpga/2010/15/contents"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www.noteenshame.com/about" TargetMode="External"/><Relationship Id="rId2" Type="http://schemas.openxmlformats.org/officeDocument/2006/relationships/hyperlink" Target="https://www.theguardian.com/lifeandstyle/2015/sep/19/victorian-women-forced-to-give-up-their-babies-new-exhibition" TargetMode="External"/><Relationship Id="rId1" Type="http://schemas.openxmlformats.org/officeDocument/2006/relationships/slideLayout" Target="../slideLayouts/slideLayout2.xml"/><Relationship Id="rId4" Type="http://schemas.openxmlformats.org/officeDocument/2006/relationships/hyperlink" Target="https://www.uwtsd.ac.uk/academic-office/academic-quality-handboo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460D1-C19C-7447-A7C2-E9F16F5459D5}"/>
              </a:ext>
            </a:extLst>
          </p:cNvPr>
          <p:cNvSpPr>
            <a:spLocks noGrp="1"/>
          </p:cNvSpPr>
          <p:nvPr>
            <p:ph type="ctrTitle"/>
          </p:nvPr>
        </p:nvSpPr>
        <p:spPr>
          <a:xfrm>
            <a:off x="541437" y="3405780"/>
            <a:ext cx="10993549" cy="1475013"/>
          </a:xfrm>
        </p:spPr>
        <p:txBody>
          <a:bodyPr>
            <a:normAutofit/>
          </a:bodyPr>
          <a:lstStyle/>
          <a:p>
            <a:r>
              <a:rPr lang="en-US" sz="3200" u="sng" dirty="0">
                <a:solidFill>
                  <a:schemeClr val="bg1"/>
                </a:solidFill>
              </a:rPr>
              <a:t>Young Mothers and social stigma </a:t>
            </a:r>
          </a:p>
        </p:txBody>
      </p:sp>
      <p:sp>
        <p:nvSpPr>
          <p:cNvPr id="3" name="Subtitle 2">
            <a:extLst>
              <a:ext uri="{FF2B5EF4-FFF2-40B4-BE49-F238E27FC236}">
                <a16:creationId xmlns:a16="http://schemas.microsoft.com/office/drawing/2014/main" id="{51CC84BD-C741-E943-9E7A-B6EA12CA2A04}"/>
              </a:ext>
            </a:extLst>
          </p:cNvPr>
          <p:cNvSpPr>
            <a:spLocks noGrp="1"/>
          </p:cNvSpPr>
          <p:nvPr>
            <p:ph type="subTitle" idx="1"/>
          </p:nvPr>
        </p:nvSpPr>
        <p:spPr>
          <a:xfrm>
            <a:off x="541441" y="5067823"/>
            <a:ext cx="10993546" cy="590321"/>
          </a:xfrm>
        </p:spPr>
        <p:txBody>
          <a:bodyPr>
            <a:noAutofit/>
          </a:bodyPr>
          <a:lstStyle/>
          <a:p>
            <a:r>
              <a:rPr lang="en-US" sz="2800" dirty="0">
                <a:solidFill>
                  <a:schemeClr val="bg1"/>
                </a:solidFill>
              </a:rPr>
              <a:t>How have social stigmas affected young mothers mental health and well-being?</a:t>
            </a:r>
          </a:p>
        </p:txBody>
      </p:sp>
      <p:sp>
        <p:nvSpPr>
          <p:cNvPr id="6" name="TextBox 5">
            <a:extLst>
              <a:ext uri="{FF2B5EF4-FFF2-40B4-BE49-F238E27FC236}">
                <a16:creationId xmlns:a16="http://schemas.microsoft.com/office/drawing/2014/main" id="{7E920E77-BD9D-C54B-A5F9-53F43521C207}"/>
              </a:ext>
            </a:extLst>
          </p:cNvPr>
          <p:cNvSpPr txBox="1"/>
          <p:nvPr/>
        </p:nvSpPr>
        <p:spPr>
          <a:xfrm>
            <a:off x="541437" y="699894"/>
            <a:ext cx="6382581" cy="2246769"/>
          </a:xfrm>
          <a:prstGeom prst="rect">
            <a:avLst/>
          </a:prstGeom>
          <a:noFill/>
        </p:spPr>
        <p:txBody>
          <a:bodyPr wrap="none" rtlCol="0">
            <a:spAutoFit/>
          </a:bodyPr>
          <a:lstStyle/>
          <a:p>
            <a:r>
              <a:rPr lang="en-US" sz="2800" dirty="0" err="1"/>
              <a:t>MArts</a:t>
            </a:r>
            <a:r>
              <a:rPr lang="en-US" sz="2800" dirty="0"/>
              <a:t> Humanistic Counselling Practice</a:t>
            </a:r>
          </a:p>
          <a:p>
            <a:r>
              <a:rPr lang="en-US" sz="2800" dirty="0"/>
              <a:t>Advanced Research Methods ECHC7001</a:t>
            </a:r>
          </a:p>
          <a:p>
            <a:r>
              <a:rPr lang="en-US" sz="2800" dirty="0"/>
              <a:t>Research Proposal – Assignment One</a:t>
            </a:r>
          </a:p>
          <a:p>
            <a:r>
              <a:rPr lang="en-US" sz="2800" dirty="0"/>
              <a:t>By </a:t>
            </a:r>
          </a:p>
          <a:p>
            <a:r>
              <a:rPr lang="en-US" sz="2800" dirty="0"/>
              <a:t>Sophie Grimmett 1601492 </a:t>
            </a:r>
          </a:p>
        </p:txBody>
      </p:sp>
      <p:pic>
        <p:nvPicPr>
          <p:cNvPr id="1026" name="Picture 2" descr="University of Wales Trinity St David logo 450">
            <a:extLst>
              <a:ext uri="{FF2B5EF4-FFF2-40B4-BE49-F238E27FC236}">
                <a16:creationId xmlns:a16="http://schemas.microsoft.com/office/drawing/2014/main" id="{379D70C3-6975-A74A-B724-95027A5E47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5201" y="699894"/>
            <a:ext cx="4219786" cy="152647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A9DE469-F034-5342-83E2-63DF59BD6002}"/>
              </a:ext>
            </a:extLst>
          </p:cNvPr>
          <p:cNvSpPr txBox="1"/>
          <p:nvPr/>
        </p:nvSpPr>
        <p:spPr>
          <a:xfrm>
            <a:off x="755374" y="3260035"/>
            <a:ext cx="10130594" cy="707886"/>
          </a:xfrm>
          <a:prstGeom prst="rect">
            <a:avLst/>
          </a:prstGeom>
          <a:noFill/>
        </p:spPr>
        <p:txBody>
          <a:bodyPr wrap="none" rtlCol="0">
            <a:spAutoFit/>
          </a:bodyPr>
          <a:lstStyle/>
          <a:p>
            <a:r>
              <a:rPr lang="en-US" sz="4000" dirty="0">
                <a:solidFill>
                  <a:schemeClr val="bg1"/>
                </a:solidFill>
              </a:rPr>
              <a:t>Current Proposal Title and Research Question : </a:t>
            </a:r>
          </a:p>
        </p:txBody>
      </p:sp>
    </p:spTree>
    <p:extLst>
      <p:ext uri="{BB962C8B-B14F-4D97-AF65-F5344CB8AC3E}">
        <p14:creationId xmlns:p14="http://schemas.microsoft.com/office/powerpoint/2010/main" val="2152984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randombar(horizont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barn(inVertical)">
                                      <p:cBhvr>
                                        <p:cTn id="1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3C5F9-9FE0-2248-8674-E5B8A690FB39}"/>
              </a:ext>
            </a:extLst>
          </p:cNvPr>
          <p:cNvSpPr>
            <a:spLocks noGrp="1"/>
          </p:cNvSpPr>
          <p:nvPr>
            <p:ph type="title"/>
          </p:nvPr>
        </p:nvSpPr>
        <p:spPr/>
        <p:txBody>
          <a:bodyPr/>
          <a:lstStyle/>
          <a:p>
            <a:r>
              <a:rPr lang="en-US" u="sng" dirty="0"/>
              <a:t>Purpose of research </a:t>
            </a:r>
          </a:p>
        </p:txBody>
      </p:sp>
      <p:sp>
        <p:nvSpPr>
          <p:cNvPr id="4" name="TextBox 3">
            <a:extLst>
              <a:ext uri="{FF2B5EF4-FFF2-40B4-BE49-F238E27FC236}">
                <a16:creationId xmlns:a16="http://schemas.microsoft.com/office/drawing/2014/main" id="{1055E71C-19FF-A14D-AAF8-74C7972733CC}"/>
              </a:ext>
            </a:extLst>
          </p:cNvPr>
          <p:cNvSpPr txBox="1"/>
          <p:nvPr/>
        </p:nvSpPr>
        <p:spPr>
          <a:xfrm>
            <a:off x="0" y="1921565"/>
            <a:ext cx="11629722" cy="1200329"/>
          </a:xfrm>
          <a:prstGeom prst="rect">
            <a:avLst/>
          </a:prstGeom>
          <a:noFill/>
        </p:spPr>
        <p:txBody>
          <a:bodyPr wrap="none" rtlCol="0">
            <a:spAutoFit/>
          </a:bodyPr>
          <a:lstStyle/>
          <a:p>
            <a:r>
              <a:rPr lang="en-US" dirty="0"/>
              <a:t>The purpose of this study is to contribute to research that seeks to understand the mental health and well-being of young </a:t>
            </a:r>
          </a:p>
          <a:p>
            <a:r>
              <a:rPr lang="en-US" dirty="0"/>
              <a:t>mothers and their experience surrounding parenthood. </a:t>
            </a:r>
          </a:p>
          <a:p>
            <a:endParaRPr lang="en-US" dirty="0"/>
          </a:p>
          <a:p>
            <a:endParaRPr lang="en-US" dirty="0"/>
          </a:p>
        </p:txBody>
      </p:sp>
      <p:sp>
        <p:nvSpPr>
          <p:cNvPr id="5" name="TextBox 4">
            <a:extLst>
              <a:ext uri="{FF2B5EF4-FFF2-40B4-BE49-F238E27FC236}">
                <a16:creationId xmlns:a16="http://schemas.microsoft.com/office/drawing/2014/main" id="{2EBF0397-5D89-584B-8C5C-1B163D37D8EE}"/>
              </a:ext>
            </a:extLst>
          </p:cNvPr>
          <p:cNvSpPr txBox="1"/>
          <p:nvPr/>
        </p:nvSpPr>
        <p:spPr>
          <a:xfrm>
            <a:off x="363634" y="1921565"/>
            <a:ext cx="11828366" cy="4493538"/>
          </a:xfrm>
          <a:prstGeom prst="rect">
            <a:avLst/>
          </a:prstGeom>
          <a:noFill/>
        </p:spPr>
        <p:txBody>
          <a:bodyPr wrap="none" rtlCol="0">
            <a:spAutoFit/>
          </a:bodyPr>
          <a:lstStyle/>
          <a:p>
            <a:r>
              <a:rPr lang="en-US" dirty="0"/>
              <a:t>                          </a:t>
            </a:r>
          </a:p>
          <a:p>
            <a:endParaRPr lang="en-US" i="1" dirty="0"/>
          </a:p>
          <a:p>
            <a:r>
              <a:rPr lang="en-US" sz="3200" i="1" dirty="0"/>
              <a:t> </a:t>
            </a:r>
            <a:r>
              <a:rPr lang="en-US" sz="2800" i="1" dirty="0"/>
              <a:t>‘The stigma surrounding young parents stems from a “shared social belief that young </a:t>
            </a:r>
          </a:p>
          <a:p>
            <a:r>
              <a:rPr lang="en-US" sz="2800" i="1" dirty="0"/>
              <a:t> parents are inferior and unworthy of trust, support or resources.”’ </a:t>
            </a:r>
            <a:r>
              <a:rPr lang="en-US" sz="2800" dirty="0"/>
              <a:t>(Rice at al, 2019)</a:t>
            </a:r>
          </a:p>
          <a:p>
            <a:pPr marL="285750" indent="-285750">
              <a:buFont typeface="Arial" panose="020B0604020202020204" pitchFamily="34" charset="0"/>
              <a:buChar char="•"/>
            </a:pPr>
            <a:endParaRPr lang="en-US" sz="2800" dirty="0"/>
          </a:p>
          <a:p>
            <a:pPr marL="285750" indent="-285750">
              <a:buFont typeface="Arial" panose="020B0604020202020204" pitchFamily="34" charset="0"/>
              <a:buChar char="•"/>
            </a:pPr>
            <a:r>
              <a:rPr lang="en-US" dirty="0"/>
              <a:t>19</a:t>
            </a:r>
            <a:r>
              <a:rPr lang="en-US" baseline="30000" dirty="0"/>
              <a:t>th</a:t>
            </a:r>
            <a:r>
              <a:rPr lang="en-US" dirty="0"/>
              <a:t> century social transgressions in 21</a:t>
            </a:r>
            <a:r>
              <a:rPr lang="en-US" baseline="30000" dirty="0"/>
              <a:t>st</a:t>
            </a:r>
            <a:r>
              <a:rPr lang="en-US" dirty="0"/>
              <a:t> century? (Moorhead, 2015)</a:t>
            </a:r>
          </a:p>
          <a:p>
            <a:endParaRPr lang="en-US" dirty="0"/>
          </a:p>
          <a:p>
            <a:pPr marL="285750" indent="-285750">
              <a:buFont typeface="Arial" panose="020B0604020202020204" pitchFamily="34" charset="0"/>
              <a:buChar char="•"/>
            </a:pPr>
            <a:r>
              <a:rPr lang="en-US" dirty="0"/>
              <a:t>Mitigation of social inequities and promotion of social justice where all parents, regardless of their age, immigration status,</a:t>
            </a:r>
          </a:p>
          <a:p>
            <a:r>
              <a:rPr lang="en-US" dirty="0"/>
              <a:t> gender, income or ethnicity are all treated equally? (Smithbattle,2020)</a:t>
            </a:r>
          </a:p>
          <a:p>
            <a:endParaRPr lang="en-US" dirty="0"/>
          </a:p>
          <a:p>
            <a:pPr marL="285750" indent="-285750">
              <a:buFont typeface="Arial" panose="020B0604020202020204" pitchFamily="34" charset="0"/>
              <a:buChar char="•"/>
            </a:pPr>
            <a:r>
              <a:rPr lang="en-US" dirty="0"/>
              <a:t>Equality Act (2010) , Teen Mothers and Young Fathers Support Framework (2019), </a:t>
            </a:r>
          </a:p>
          <a:p>
            <a:r>
              <a:rPr lang="en-US" dirty="0"/>
              <a:t>Teenage Parent Outcomes Modelling Tools (2016), Teenage Pregnancy Prevention Framework (2018).</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What are the experiences and perceptions from young mothers in Wales in 2020? </a:t>
            </a:r>
          </a:p>
        </p:txBody>
      </p:sp>
    </p:spTree>
    <p:extLst>
      <p:ext uri="{BB962C8B-B14F-4D97-AF65-F5344CB8AC3E}">
        <p14:creationId xmlns:p14="http://schemas.microsoft.com/office/powerpoint/2010/main" val="196931647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nodeType="click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 calcmode="lin" valueType="num">
                                      <p:cBhvr additive="base">
                                        <p:cTn id="18" dur="500"/>
                                        <p:tgtEl>
                                          <p:spTgt spid="5">
                                            <p:txEl>
                                              <p:pRg st="2" end="2"/>
                                            </p:txEl>
                                          </p:spTgt>
                                        </p:tgtEl>
                                        <p:attrNameLst>
                                          <p:attrName>ppt_y</p:attrName>
                                        </p:attrNameLst>
                                      </p:cBhvr>
                                      <p:tavLst>
                                        <p:tav tm="0">
                                          <p:val>
                                            <p:strVal val="#ppt_y+#ppt_h*1.125000"/>
                                          </p:val>
                                        </p:tav>
                                        <p:tav tm="100000">
                                          <p:val>
                                            <p:strVal val="#ppt_y"/>
                                          </p:val>
                                        </p:tav>
                                      </p:tavLst>
                                    </p:anim>
                                    <p:animEffect transition="in" filter="wipe(up)">
                                      <p:cBhvr>
                                        <p:cTn id="19" dur="500"/>
                                        <p:tgtEl>
                                          <p:spTgt spid="5">
                                            <p:txEl>
                                              <p:pRg st="2" end="2"/>
                                            </p:txEl>
                                          </p:spTgt>
                                        </p:tgtEl>
                                      </p:cBhvr>
                                    </p:animEffect>
                                  </p:childTnLst>
                                </p:cTn>
                              </p:par>
                              <p:par>
                                <p:cTn id="20" presetID="12" presetClass="entr" presetSubtype="4" fill="hold" nodeType="with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 calcmode="lin" valueType="num">
                                      <p:cBhvr additive="base">
                                        <p:cTn id="22" dur="500"/>
                                        <p:tgtEl>
                                          <p:spTgt spid="5">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5">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Effect transition="in" filter="checkerboard(across)">
                                      <p:cBhvr>
                                        <p:cTn id="28" dur="500"/>
                                        <p:tgtEl>
                                          <p:spTgt spid="5">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nodeType="clickEffect">
                                  <p:stCondLst>
                                    <p:cond delay="0"/>
                                  </p:stCondLst>
                                  <p:childTnLst>
                                    <p:set>
                                      <p:cBhvr>
                                        <p:cTn id="32" dur="1" fill="hold">
                                          <p:stCondLst>
                                            <p:cond delay="0"/>
                                          </p:stCondLst>
                                        </p:cTn>
                                        <p:tgtEl>
                                          <p:spTgt spid="5">
                                            <p:txEl>
                                              <p:pRg st="7" end="7"/>
                                            </p:txEl>
                                          </p:spTgt>
                                        </p:tgtEl>
                                        <p:attrNameLst>
                                          <p:attrName>style.visibility</p:attrName>
                                        </p:attrNameLst>
                                      </p:cBhvr>
                                      <p:to>
                                        <p:strVal val="visible"/>
                                      </p:to>
                                    </p:set>
                                    <p:animEffect transition="in" filter="checkerboard(across)">
                                      <p:cBhvr>
                                        <p:cTn id="33" dur="500"/>
                                        <p:tgtEl>
                                          <p:spTgt spid="5">
                                            <p:txEl>
                                              <p:pRg st="7" end="7"/>
                                            </p:txEl>
                                          </p:spTgt>
                                        </p:tgtEl>
                                      </p:cBhvr>
                                    </p:animEffect>
                                  </p:childTnLst>
                                </p:cTn>
                              </p:par>
                              <p:par>
                                <p:cTn id="34" presetID="5" presetClass="entr" presetSubtype="10" fill="hold" nodeType="withEffect">
                                  <p:stCondLst>
                                    <p:cond delay="0"/>
                                  </p:stCondLst>
                                  <p:childTnLst>
                                    <p:set>
                                      <p:cBhvr>
                                        <p:cTn id="35" dur="1" fill="hold">
                                          <p:stCondLst>
                                            <p:cond delay="0"/>
                                          </p:stCondLst>
                                        </p:cTn>
                                        <p:tgtEl>
                                          <p:spTgt spid="5">
                                            <p:txEl>
                                              <p:pRg st="8" end="8"/>
                                            </p:txEl>
                                          </p:spTgt>
                                        </p:tgtEl>
                                        <p:attrNameLst>
                                          <p:attrName>style.visibility</p:attrName>
                                        </p:attrNameLst>
                                      </p:cBhvr>
                                      <p:to>
                                        <p:strVal val="visible"/>
                                      </p:to>
                                    </p:set>
                                    <p:animEffect transition="in" filter="checkerboard(across)">
                                      <p:cBhvr>
                                        <p:cTn id="36" dur="500"/>
                                        <p:tgtEl>
                                          <p:spTgt spid="5">
                                            <p:txEl>
                                              <p:pRg st="8" end="8"/>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 presetClass="entr" presetSubtype="10" fill="hold" nodeType="clickEffect">
                                  <p:stCondLst>
                                    <p:cond delay="0"/>
                                  </p:stCondLst>
                                  <p:childTnLst>
                                    <p:set>
                                      <p:cBhvr>
                                        <p:cTn id="40" dur="1" fill="hold">
                                          <p:stCondLst>
                                            <p:cond delay="0"/>
                                          </p:stCondLst>
                                        </p:cTn>
                                        <p:tgtEl>
                                          <p:spTgt spid="5">
                                            <p:txEl>
                                              <p:pRg st="10" end="10"/>
                                            </p:txEl>
                                          </p:spTgt>
                                        </p:tgtEl>
                                        <p:attrNameLst>
                                          <p:attrName>style.visibility</p:attrName>
                                        </p:attrNameLst>
                                      </p:cBhvr>
                                      <p:to>
                                        <p:strVal val="visible"/>
                                      </p:to>
                                    </p:set>
                                    <p:animEffect transition="in" filter="checkerboard(across)">
                                      <p:cBhvr>
                                        <p:cTn id="41" dur="500"/>
                                        <p:tgtEl>
                                          <p:spTgt spid="5">
                                            <p:txEl>
                                              <p:pRg st="10" end="10"/>
                                            </p:txEl>
                                          </p:spTgt>
                                        </p:tgtEl>
                                      </p:cBhvr>
                                    </p:animEffect>
                                  </p:childTnLst>
                                </p:cTn>
                              </p:par>
                              <p:par>
                                <p:cTn id="42" presetID="5" presetClass="entr" presetSubtype="10" fill="hold" nodeType="withEffect">
                                  <p:stCondLst>
                                    <p:cond delay="0"/>
                                  </p:stCondLst>
                                  <p:childTnLst>
                                    <p:set>
                                      <p:cBhvr>
                                        <p:cTn id="43" dur="1" fill="hold">
                                          <p:stCondLst>
                                            <p:cond delay="0"/>
                                          </p:stCondLst>
                                        </p:cTn>
                                        <p:tgtEl>
                                          <p:spTgt spid="5">
                                            <p:txEl>
                                              <p:pRg st="11" end="11"/>
                                            </p:txEl>
                                          </p:spTgt>
                                        </p:tgtEl>
                                        <p:attrNameLst>
                                          <p:attrName>style.visibility</p:attrName>
                                        </p:attrNameLst>
                                      </p:cBhvr>
                                      <p:to>
                                        <p:strVal val="visible"/>
                                      </p:to>
                                    </p:set>
                                    <p:animEffect transition="in" filter="checkerboard(across)">
                                      <p:cBhvr>
                                        <p:cTn id="44" dur="500"/>
                                        <p:tgtEl>
                                          <p:spTgt spid="5">
                                            <p:txEl>
                                              <p:pRg st="11" end="1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 presetClass="entr" presetSubtype="10" fill="hold" nodeType="clickEffect">
                                  <p:stCondLst>
                                    <p:cond delay="0"/>
                                  </p:stCondLst>
                                  <p:childTnLst>
                                    <p:set>
                                      <p:cBhvr>
                                        <p:cTn id="48" dur="1" fill="hold">
                                          <p:stCondLst>
                                            <p:cond delay="0"/>
                                          </p:stCondLst>
                                        </p:cTn>
                                        <p:tgtEl>
                                          <p:spTgt spid="5">
                                            <p:txEl>
                                              <p:pRg st="13" end="13"/>
                                            </p:txEl>
                                          </p:spTgt>
                                        </p:tgtEl>
                                        <p:attrNameLst>
                                          <p:attrName>style.visibility</p:attrName>
                                        </p:attrNameLst>
                                      </p:cBhvr>
                                      <p:to>
                                        <p:strVal val="visible"/>
                                      </p:to>
                                    </p:set>
                                    <p:animEffect transition="in" filter="checkerboard(across)">
                                      <p:cBhvr>
                                        <p:cTn id="49" dur="500"/>
                                        <p:tgtEl>
                                          <p:spTgt spid="5">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822C83-808C-A64B-A424-AA2FEFE33720}"/>
              </a:ext>
            </a:extLst>
          </p:cNvPr>
          <p:cNvSpPr>
            <a:spLocks noGrp="1"/>
          </p:cNvSpPr>
          <p:nvPr>
            <p:ph type="title"/>
          </p:nvPr>
        </p:nvSpPr>
        <p:spPr/>
        <p:txBody>
          <a:bodyPr/>
          <a:lstStyle/>
          <a:p>
            <a:r>
              <a:rPr lang="en-US" u="sng" dirty="0"/>
              <a:t>Literature review</a:t>
            </a:r>
          </a:p>
        </p:txBody>
      </p:sp>
      <p:sp>
        <p:nvSpPr>
          <p:cNvPr id="3" name="Content Placeholder 2">
            <a:extLst>
              <a:ext uri="{FF2B5EF4-FFF2-40B4-BE49-F238E27FC236}">
                <a16:creationId xmlns:a16="http://schemas.microsoft.com/office/drawing/2014/main" id="{10C58BFF-79DD-9C40-B58E-A16A84887616}"/>
              </a:ext>
            </a:extLst>
          </p:cNvPr>
          <p:cNvSpPr>
            <a:spLocks noGrp="1"/>
          </p:cNvSpPr>
          <p:nvPr>
            <p:ph idx="1"/>
          </p:nvPr>
        </p:nvSpPr>
        <p:spPr>
          <a:xfrm>
            <a:off x="581192" y="1715956"/>
            <a:ext cx="11029615" cy="5625748"/>
          </a:xfrm>
        </p:spPr>
        <p:txBody>
          <a:bodyPr>
            <a:normAutofit fontScale="85000" lnSpcReduction="20000"/>
          </a:bodyPr>
          <a:lstStyle/>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Young mothers experience of young parents support groups – Thematic Analysis, key relationship themes  (Mills et al, 2012)</a:t>
            </a:r>
          </a:p>
          <a:p>
            <a:pPr marL="285750" indent="-285750">
              <a:buFont typeface="Arial" panose="020B0604020202020204" pitchFamily="34" charset="0"/>
              <a:buChar char="•"/>
            </a:pPr>
            <a:r>
              <a:rPr lang="en-US" b="1" dirty="0"/>
              <a:t>Devalued socioeconomic and racial groups- Shame and vulnerability – shown to lead to higher percentage of drop out from school or college - Experience of pregnancy and parenting are highly gendered (BHANA,2013)</a:t>
            </a:r>
          </a:p>
          <a:p>
            <a:pPr marL="285750" indent="-285750">
              <a:buFont typeface="Arial" panose="020B0604020202020204" pitchFamily="34" charset="0"/>
              <a:buChar char="•"/>
            </a:pPr>
            <a:r>
              <a:rPr lang="en-US" dirty="0"/>
              <a:t>Narratives of ‘Teen </a:t>
            </a:r>
            <a:r>
              <a:rPr lang="en-US" dirty="0" err="1"/>
              <a:t>Preganancy</a:t>
            </a:r>
            <a:r>
              <a:rPr lang="en-US" dirty="0"/>
              <a:t> and Motherhood – </a:t>
            </a:r>
            <a:r>
              <a:rPr lang="en-US" dirty="0" err="1"/>
              <a:t>unmeditated</a:t>
            </a:r>
            <a:r>
              <a:rPr lang="en-US" dirty="0"/>
              <a:t> views, essential and authentic self (</a:t>
            </a:r>
            <a:r>
              <a:rPr lang="en-US" dirty="0" err="1"/>
              <a:t>Barcelos</a:t>
            </a:r>
            <a:r>
              <a:rPr lang="en-US" dirty="0"/>
              <a:t> and Aline (2014)</a:t>
            </a:r>
          </a:p>
          <a:p>
            <a:pPr marL="285750" indent="-285750">
              <a:buFont typeface="Arial" panose="020B0604020202020204" pitchFamily="34" charset="0"/>
              <a:buChar char="•"/>
            </a:pPr>
            <a:r>
              <a:rPr lang="en-US" dirty="0"/>
              <a:t>Negative social construction - motherhood identity – current practice (Brand and Down, 2014)</a:t>
            </a:r>
          </a:p>
          <a:p>
            <a:pPr marL="285750" indent="-285750">
              <a:buFont typeface="Arial" panose="020B0604020202020204" pitchFamily="34" charset="0"/>
              <a:buChar char="•"/>
            </a:pPr>
            <a:r>
              <a:rPr lang="en-US" dirty="0"/>
              <a:t>Labelled ‘chav, </a:t>
            </a:r>
            <a:r>
              <a:rPr lang="en-US" dirty="0" err="1"/>
              <a:t>chavettes</a:t>
            </a:r>
            <a:r>
              <a:rPr lang="en-US" dirty="0"/>
              <a:t> and </a:t>
            </a:r>
            <a:r>
              <a:rPr lang="en-US" dirty="0" err="1"/>
              <a:t>pramface</a:t>
            </a:r>
            <a:r>
              <a:rPr lang="en-US" dirty="0"/>
              <a:t> girls’ (Nayak and </a:t>
            </a:r>
            <a:r>
              <a:rPr lang="en-US" dirty="0" err="1"/>
              <a:t>Kehily</a:t>
            </a:r>
            <a:r>
              <a:rPr lang="en-US" dirty="0"/>
              <a:t> ,2014)</a:t>
            </a:r>
          </a:p>
          <a:p>
            <a:pPr marL="285750" indent="-285750">
              <a:buFont typeface="Arial" panose="020B0604020202020204" pitchFamily="34" charset="0"/>
              <a:buChar char="•"/>
            </a:pPr>
            <a:r>
              <a:rPr lang="en-US" b="1" dirty="0"/>
              <a:t>’Young Motherhood, desistance and stigma’ - (Sharpe, 2015)</a:t>
            </a:r>
          </a:p>
          <a:p>
            <a:pPr marL="285750" indent="-285750">
              <a:buFont typeface="Arial" panose="020B0604020202020204" pitchFamily="34" charset="0"/>
              <a:buChar char="•"/>
            </a:pPr>
            <a:r>
              <a:rPr lang="en-US" b="1" dirty="0"/>
              <a:t>Birth Stories of Early- Age mother – identity formation as young mothers (Carson et al, 2017)</a:t>
            </a:r>
          </a:p>
          <a:p>
            <a:pPr marL="285750" indent="-285750">
              <a:buFont typeface="Arial" panose="020B0604020202020204" pitchFamily="34" charset="0"/>
              <a:buChar char="•"/>
            </a:pPr>
            <a:r>
              <a:rPr lang="en-US" dirty="0"/>
              <a:t>How Family Support Teams Construct Meaning in their Work With Young Mothers (Leese, 2017)</a:t>
            </a:r>
          </a:p>
          <a:p>
            <a:pPr marL="285750" indent="-285750">
              <a:buFont typeface="Arial" panose="020B0604020202020204" pitchFamily="34" charset="0"/>
              <a:buChar char="•"/>
            </a:pPr>
            <a:r>
              <a:rPr lang="en-US" b="1" dirty="0"/>
              <a:t>‘Our lives aren’t over’ - perspective on stigma, discrimination and coping among young parents (Conn et al, 2018) </a:t>
            </a:r>
          </a:p>
          <a:p>
            <a:pPr marL="285750" indent="-285750">
              <a:buFont typeface="Arial" panose="020B0604020202020204" pitchFamily="34" charset="0"/>
              <a:buChar char="•"/>
            </a:pPr>
            <a:r>
              <a:rPr lang="en-US" dirty="0"/>
              <a:t>Breastfeeding stigma shown higher percentages of young mothers encounter barriers at multiple levels (</a:t>
            </a:r>
            <a:r>
              <a:rPr lang="en-US" dirty="0" err="1"/>
              <a:t>Chopel</a:t>
            </a:r>
            <a:r>
              <a:rPr lang="en-US" dirty="0"/>
              <a:t> et al, 2019)</a:t>
            </a:r>
          </a:p>
          <a:p>
            <a:pPr marL="285750" indent="-285750">
              <a:buFont typeface="Arial" panose="020B0604020202020204" pitchFamily="34" charset="0"/>
              <a:buChar char="•"/>
            </a:pPr>
            <a:r>
              <a:rPr lang="en-US" dirty="0"/>
              <a:t>Qualitative exploration of Teenage Mother’s Views on Teen Pregnancy in Contemporaries – (Jones,  Whitfield, Seymour and Hayter, 2019)</a:t>
            </a:r>
          </a:p>
          <a:p>
            <a:pPr marL="285750" indent="-285750">
              <a:buFont typeface="Arial" panose="020B0604020202020204" pitchFamily="34" charset="0"/>
              <a:buChar char="•"/>
            </a:pPr>
            <a:r>
              <a:rPr lang="en-US" b="1" dirty="0"/>
              <a:t>Young Women’s Perceptions of their mental health and well-being during and after pregnancy – no straight lines (Lucas et al, 2019)</a:t>
            </a:r>
          </a:p>
          <a:p>
            <a:pPr marL="285750" indent="-285750">
              <a:buFont typeface="Arial" panose="020B0604020202020204" pitchFamily="34" charset="0"/>
              <a:buChar char="•"/>
            </a:pPr>
            <a:r>
              <a:rPr lang="en-US" dirty="0"/>
              <a:t>The Stigma of Being a Young Parent - barriers in school and healthcare (Rice et al, 2019)</a:t>
            </a:r>
          </a:p>
          <a:p>
            <a:pPr marL="285750" indent="-285750">
              <a:buFont typeface="Arial" panose="020B0604020202020204" pitchFamily="34" charset="0"/>
              <a:buChar char="•"/>
            </a:pPr>
            <a:r>
              <a:rPr lang="en-US" b="1" dirty="0" err="1"/>
              <a:t>Stigmatised</a:t>
            </a:r>
            <a:r>
              <a:rPr lang="en-US" b="1" dirty="0"/>
              <a:t> for violating ’age norms for parenting’ (</a:t>
            </a:r>
            <a:r>
              <a:rPr lang="en-US" b="1" dirty="0" err="1"/>
              <a:t>Smithbattle</a:t>
            </a:r>
            <a:r>
              <a:rPr lang="en-US" b="1" dirty="0"/>
              <a:t>, 2020)</a:t>
            </a:r>
          </a:p>
          <a:p>
            <a:pPr marL="285750" indent="-285750">
              <a:buFont typeface="Arial" panose="020B0604020202020204" pitchFamily="34" charset="0"/>
              <a:buChar char="•"/>
            </a:pPr>
            <a:r>
              <a:rPr lang="en-US" dirty="0"/>
              <a:t>Stigma and utilization of treatment – depression is common (Kola et al, 2020)</a:t>
            </a:r>
          </a:p>
          <a:p>
            <a:pPr marL="285750" indent="-285750">
              <a:buFont typeface="Arial" panose="020B0604020202020204" pitchFamily="34" charset="0"/>
              <a:buChar char="•"/>
            </a:pPr>
            <a:endParaRPr lang="en-US" dirty="0"/>
          </a:p>
          <a:p>
            <a:endParaRPr lang="en-US" dirty="0"/>
          </a:p>
        </p:txBody>
      </p:sp>
    </p:spTree>
    <p:extLst>
      <p:ext uri="{BB962C8B-B14F-4D97-AF65-F5344CB8AC3E}">
        <p14:creationId xmlns:p14="http://schemas.microsoft.com/office/powerpoint/2010/main" val="285320960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additive="base">
                                        <p:cTn id="30"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 calcmode="lin" valueType="num">
                                      <p:cBhvr additive="base">
                                        <p:cTn id="36"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additive="base">
                                        <p:cTn id="42"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 calcmode="lin" valueType="num">
                                      <p:cBhvr additive="base">
                                        <p:cTn id="48"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 calcmode="lin" valueType="num">
                                      <p:cBhvr additive="base">
                                        <p:cTn id="54"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3">
                                            <p:txEl>
                                              <p:pRg st="9" end="9"/>
                                            </p:txEl>
                                          </p:spTgt>
                                        </p:tgtEl>
                                        <p:attrNameLst>
                                          <p:attrName>style.visibility</p:attrName>
                                        </p:attrNameLst>
                                      </p:cBhvr>
                                      <p:to>
                                        <p:strVal val="visible"/>
                                      </p:to>
                                    </p:set>
                                    <p:anim calcmode="lin" valueType="num">
                                      <p:cBhvr additive="base">
                                        <p:cTn id="60"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3">
                                            <p:txEl>
                                              <p:pRg st="10" end="10"/>
                                            </p:txEl>
                                          </p:spTgt>
                                        </p:tgtEl>
                                        <p:attrNameLst>
                                          <p:attrName>style.visibility</p:attrName>
                                        </p:attrNameLst>
                                      </p:cBhvr>
                                      <p:to>
                                        <p:strVal val="visible"/>
                                      </p:to>
                                    </p:set>
                                    <p:anim calcmode="lin" valueType="num">
                                      <p:cBhvr additive="base">
                                        <p:cTn id="66"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3">
                                            <p:txEl>
                                              <p:pRg st="11" end="11"/>
                                            </p:txEl>
                                          </p:spTgt>
                                        </p:tgtEl>
                                        <p:attrNameLst>
                                          <p:attrName>style.visibility</p:attrName>
                                        </p:attrNameLst>
                                      </p:cBhvr>
                                      <p:to>
                                        <p:strVal val="visible"/>
                                      </p:to>
                                    </p:set>
                                    <p:anim calcmode="lin" valueType="num">
                                      <p:cBhvr additive="base">
                                        <p:cTn id="72"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grpId="0" nodeType="clickEffect">
                                  <p:stCondLst>
                                    <p:cond delay="0"/>
                                  </p:stCondLst>
                                  <p:childTnLst>
                                    <p:set>
                                      <p:cBhvr>
                                        <p:cTn id="77" dur="1" fill="hold">
                                          <p:stCondLst>
                                            <p:cond delay="0"/>
                                          </p:stCondLst>
                                        </p:cTn>
                                        <p:tgtEl>
                                          <p:spTgt spid="3">
                                            <p:txEl>
                                              <p:pRg st="12" end="12"/>
                                            </p:txEl>
                                          </p:spTgt>
                                        </p:tgtEl>
                                        <p:attrNameLst>
                                          <p:attrName>style.visibility</p:attrName>
                                        </p:attrNameLst>
                                      </p:cBhvr>
                                      <p:to>
                                        <p:strVal val="visible"/>
                                      </p:to>
                                    </p:set>
                                    <p:anim calcmode="lin" valueType="num">
                                      <p:cBhvr additive="base">
                                        <p:cTn id="78"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grpId="0" nodeType="clickEffect">
                                  <p:stCondLst>
                                    <p:cond delay="0"/>
                                  </p:stCondLst>
                                  <p:childTnLst>
                                    <p:set>
                                      <p:cBhvr>
                                        <p:cTn id="83" dur="1" fill="hold">
                                          <p:stCondLst>
                                            <p:cond delay="0"/>
                                          </p:stCondLst>
                                        </p:cTn>
                                        <p:tgtEl>
                                          <p:spTgt spid="3">
                                            <p:txEl>
                                              <p:pRg st="13" end="13"/>
                                            </p:txEl>
                                          </p:spTgt>
                                        </p:tgtEl>
                                        <p:attrNameLst>
                                          <p:attrName>style.visibility</p:attrName>
                                        </p:attrNameLst>
                                      </p:cBhvr>
                                      <p:to>
                                        <p:strVal val="visible"/>
                                      </p:to>
                                    </p:set>
                                    <p:anim calcmode="lin" valueType="num">
                                      <p:cBhvr additive="base">
                                        <p:cTn id="84"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85"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grpId="0" nodeType="clickEffect">
                                  <p:stCondLst>
                                    <p:cond delay="0"/>
                                  </p:stCondLst>
                                  <p:childTnLst>
                                    <p:set>
                                      <p:cBhvr>
                                        <p:cTn id="89" dur="1" fill="hold">
                                          <p:stCondLst>
                                            <p:cond delay="0"/>
                                          </p:stCondLst>
                                        </p:cTn>
                                        <p:tgtEl>
                                          <p:spTgt spid="3">
                                            <p:txEl>
                                              <p:pRg st="14" end="14"/>
                                            </p:txEl>
                                          </p:spTgt>
                                        </p:tgtEl>
                                        <p:attrNameLst>
                                          <p:attrName>style.visibility</p:attrName>
                                        </p:attrNameLst>
                                      </p:cBhvr>
                                      <p:to>
                                        <p:strVal val="visible"/>
                                      </p:to>
                                    </p:set>
                                    <p:anim calcmode="lin" valueType="num">
                                      <p:cBhvr additive="base">
                                        <p:cTn id="90"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91"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4" fill="hold" grpId="0" nodeType="clickEffect">
                                  <p:stCondLst>
                                    <p:cond delay="0"/>
                                  </p:stCondLst>
                                  <p:childTnLst>
                                    <p:set>
                                      <p:cBhvr>
                                        <p:cTn id="95" dur="1" fill="hold">
                                          <p:stCondLst>
                                            <p:cond delay="0"/>
                                          </p:stCondLst>
                                        </p:cTn>
                                        <p:tgtEl>
                                          <p:spTgt spid="3">
                                            <p:txEl>
                                              <p:pRg st="15" end="15"/>
                                            </p:txEl>
                                          </p:spTgt>
                                        </p:tgtEl>
                                        <p:attrNameLst>
                                          <p:attrName>style.visibility</p:attrName>
                                        </p:attrNameLst>
                                      </p:cBhvr>
                                      <p:to>
                                        <p:strVal val="visible"/>
                                      </p:to>
                                    </p:set>
                                    <p:anim calcmode="lin" valueType="num">
                                      <p:cBhvr additive="base">
                                        <p:cTn id="96"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97"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6C943-44D6-1D43-BE9B-4039DF5D3AF5}"/>
              </a:ext>
            </a:extLst>
          </p:cNvPr>
          <p:cNvSpPr>
            <a:spLocks noGrp="1"/>
          </p:cNvSpPr>
          <p:nvPr>
            <p:ph type="title"/>
          </p:nvPr>
        </p:nvSpPr>
        <p:spPr/>
        <p:txBody>
          <a:bodyPr/>
          <a:lstStyle/>
          <a:p>
            <a:r>
              <a:rPr lang="en-US" u="sng" dirty="0"/>
              <a:t>Aims, objectives, limitations and bias</a:t>
            </a:r>
          </a:p>
        </p:txBody>
      </p:sp>
      <p:sp>
        <p:nvSpPr>
          <p:cNvPr id="3" name="Content Placeholder 2">
            <a:extLst>
              <a:ext uri="{FF2B5EF4-FFF2-40B4-BE49-F238E27FC236}">
                <a16:creationId xmlns:a16="http://schemas.microsoft.com/office/drawing/2014/main" id="{9219A119-5ED6-8C40-B16A-6D8B64758685}"/>
              </a:ext>
            </a:extLst>
          </p:cNvPr>
          <p:cNvSpPr>
            <a:spLocks noGrp="1"/>
          </p:cNvSpPr>
          <p:nvPr>
            <p:ph idx="1"/>
          </p:nvPr>
        </p:nvSpPr>
        <p:spPr>
          <a:xfrm>
            <a:off x="581192" y="2075438"/>
            <a:ext cx="11029615" cy="5029200"/>
          </a:xfrm>
        </p:spPr>
        <p:txBody>
          <a:bodyPr>
            <a:normAutofit fontScale="77500" lnSpcReduction="20000"/>
          </a:bodyPr>
          <a:lstStyle/>
          <a:p>
            <a:pPr marL="0" indent="0">
              <a:buNone/>
            </a:pPr>
            <a:r>
              <a:rPr lang="en-US" dirty="0"/>
              <a:t>Aims – </a:t>
            </a:r>
          </a:p>
          <a:p>
            <a:pPr marL="342900" indent="-342900">
              <a:buFont typeface="+mj-lt"/>
              <a:buAutoNum type="arabicPeriod"/>
            </a:pPr>
            <a:r>
              <a:rPr lang="en-US" dirty="0"/>
              <a:t>To gain deeper understanding of  young parents lived experience and perceptions of social stigma in relation to their own mental health and well-being.  </a:t>
            </a:r>
          </a:p>
          <a:p>
            <a:pPr marL="342900" indent="-342900">
              <a:buFont typeface="+mj-lt"/>
              <a:buAutoNum type="arabicPeriod"/>
            </a:pPr>
            <a:r>
              <a:rPr lang="en-US" dirty="0"/>
              <a:t>To share these findings with other </a:t>
            </a:r>
            <a:r>
              <a:rPr lang="en-US" dirty="0" err="1"/>
              <a:t>organisations</a:t>
            </a:r>
            <a:r>
              <a:rPr lang="en-US" dirty="0"/>
              <a:t>, government bodies, academic and health professionals in order to identify how social stigmas and the negative experiences of young parents and the affect this has on their well-being and how might these be improved.</a:t>
            </a:r>
          </a:p>
          <a:p>
            <a:pPr marL="342900" indent="-342900">
              <a:buFont typeface="+mj-lt"/>
              <a:buAutoNum type="arabicPeriod"/>
            </a:pPr>
            <a:r>
              <a:rPr lang="en-US" dirty="0"/>
              <a:t>The researchers own understandings and meaning of social stigma in relation to young parents and well-being.</a:t>
            </a:r>
          </a:p>
          <a:p>
            <a:pPr marL="0" indent="0">
              <a:buNone/>
            </a:pPr>
            <a:r>
              <a:rPr lang="en-US" dirty="0"/>
              <a:t>Objectives –</a:t>
            </a:r>
          </a:p>
          <a:p>
            <a:pPr marL="0" indent="0">
              <a:buNone/>
            </a:pPr>
            <a:r>
              <a:rPr lang="en-US" dirty="0"/>
              <a:t>To undertake an Interpretative Phenomenological Analysis (Smith, Flowers and Larkin,2009) and design semi-structured interviews using a formulation of the YPSS, to find the impact that social stigma and the label ‘young parent’ has on well-being of women who have lived experience, sample size being 5 women, from Wales., UK. </a:t>
            </a:r>
          </a:p>
          <a:p>
            <a:pPr marL="0" indent="0">
              <a:buNone/>
            </a:pPr>
            <a:r>
              <a:rPr lang="en-US" dirty="0"/>
              <a:t>Limitations –</a:t>
            </a:r>
          </a:p>
          <a:p>
            <a:pPr marL="342900" indent="-342900">
              <a:buFont typeface="+mj-lt"/>
              <a:buAutoNum type="arabicPeriod"/>
            </a:pPr>
            <a:r>
              <a:rPr lang="en-US" dirty="0"/>
              <a:t>Female participants</a:t>
            </a:r>
          </a:p>
          <a:p>
            <a:pPr marL="342900" indent="-342900">
              <a:buFont typeface="+mj-lt"/>
              <a:buAutoNum type="arabicPeriod"/>
            </a:pPr>
            <a:r>
              <a:rPr lang="en-US" dirty="0"/>
              <a:t>Wales, location</a:t>
            </a:r>
          </a:p>
          <a:p>
            <a:pPr marL="342900" indent="-342900">
              <a:buFont typeface="+mj-lt"/>
              <a:buAutoNum type="arabicPeriod"/>
            </a:pPr>
            <a:r>
              <a:rPr lang="en-US" dirty="0"/>
              <a:t>Sample size</a:t>
            </a:r>
          </a:p>
          <a:p>
            <a:pPr marL="342900" indent="-342900">
              <a:buFont typeface="+mj-lt"/>
              <a:buAutoNum type="arabicPeriod"/>
            </a:pPr>
            <a:r>
              <a:rPr lang="en-US" dirty="0"/>
              <a:t>Age range</a:t>
            </a:r>
          </a:p>
          <a:p>
            <a:pPr marL="0" indent="0">
              <a:buNone/>
            </a:pPr>
            <a:r>
              <a:rPr lang="en-US" dirty="0"/>
              <a:t>Bias – </a:t>
            </a:r>
          </a:p>
          <a:p>
            <a:pPr marL="342900" indent="-342900">
              <a:buFont typeface="+mj-lt"/>
              <a:buAutoNum type="arabicPeriod"/>
            </a:pPr>
            <a:r>
              <a:rPr lang="en-US" dirty="0"/>
              <a:t>Morals, views and beliefs are aligned with ethical principles and vales BACP and University of Wales Trinity Saint David (UWTSD)</a:t>
            </a:r>
          </a:p>
          <a:p>
            <a:pPr marL="342900" indent="-342900">
              <a:buFont typeface="+mj-lt"/>
              <a:buAutoNum type="arabicPeriod"/>
            </a:pPr>
            <a:r>
              <a:rPr lang="en-US" dirty="0"/>
              <a:t>Researchers lived experience of ‘young parent’ and social stigma/constructs – researcher is aware of own morals, values and beliefs</a:t>
            </a:r>
          </a:p>
          <a:p>
            <a:pPr marL="342900" indent="-342900">
              <a:buFont typeface="+mj-lt"/>
              <a:buAutoNum type="arabicPeriod"/>
            </a:pPr>
            <a:endParaRPr lang="en-US" dirty="0"/>
          </a:p>
          <a:p>
            <a:pPr marL="0" indent="0">
              <a:buNone/>
            </a:pPr>
            <a:endParaRPr lang="en-US" dirty="0"/>
          </a:p>
        </p:txBody>
      </p:sp>
    </p:spTree>
    <p:extLst>
      <p:ext uri="{BB962C8B-B14F-4D97-AF65-F5344CB8AC3E}">
        <p14:creationId xmlns:p14="http://schemas.microsoft.com/office/powerpoint/2010/main" val="2840268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ircle(in)">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circle(in)">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circle(in)">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circle(in)">
                                      <p:cBhvr>
                                        <p:cTn id="42" dur="2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circle(in)">
                                      <p:cBhvr>
                                        <p:cTn id="47" dur="20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circle(in)">
                                      <p:cBhvr>
                                        <p:cTn id="52" dur="2000"/>
                                        <p:tgtEl>
                                          <p:spTgt spid="3">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grpId="0" nodeType="click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circle(in)">
                                      <p:cBhvr>
                                        <p:cTn id="57" dur="2000"/>
                                        <p:tgtEl>
                                          <p:spTgt spid="3">
                                            <p:txEl>
                                              <p:pRg st="9" end="9"/>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16" fill="hold" grpId="0" nodeType="clickEffect">
                                  <p:stCondLst>
                                    <p:cond delay="0"/>
                                  </p:stCondLst>
                                  <p:childTnLst>
                                    <p:set>
                                      <p:cBhvr>
                                        <p:cTn id="61" dur="1" fill="hold">
                                          <p:stCondLst>
                                            <p:cond delay="0"/>
                                          </p:stCondLst>
                                        </p:cTn>
                                        <p:tgtEl>
                                          <p:spTgt spid="3">
                                            <p:txEl>
                                              <p:pRg st="10" end="10"/>
                                            </p:txEl>
                                          </p:spTgt>
                                        </p:tgtEl>
                                        <p:attrNameLst>
                                          <p:attrName>style.visibility</p:attrName>
                                        </p:attrNameLst>
                                      </p:cBhvr>
                                      <p:to>
                                        <p:strVal val="visible"/>
                                      </p:to>
                                    </p:set>
                                    <p:animEffect transition="in" filter="circle(in)">
                                      <p:cBhvr>
                                        <p:cTn id="62" dur="2000"/>
                                        <p:tgtEl>
                                          <p:spTgt spid="3">
                                            <p:txEl>
                                              <p:pRg st="10" end="1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6" presetClass="entr" presetSubtype="16" fill="hold" grpId="0" nodeType="clickEffect">
                                  <p:stCondLst>
                                    <p:cond delay="0"/>
                                  </p:stCondLst>
                                  <p:childTnLst>
                                    <p:set>
                                      <p:cBhvr>
                                        <p:cTn id="66" dur="1" fill="hold">
                                          <p:stCondLst>
                                            <p:cond delay="0"/>
                                          </p:stCondLst>
                                        </p:cTn>
                                        <p:tgtEl>
                                          <p:spTgt spid="3">
                                            <p:txEl>
                                              <p:pRg st="11" end="11"/>
                                            </p:txEl>
                                          </p:spTgt>
                                        </p:tgtEl>
                                        <p:attrNameLst>
                                          <p:attrName>style.visibility</p:attrName>
                                        </p:attrNameLst>
                                      </p:cBhvr>
                                      <p:to>
                                        <p:strVal val="visible"/>
                                      </p:to>
                                    </p:set>
                                    <p:animEffect transition="in" filter="circle(in)">
                                      <p:cBhvr>
                                        <p:cTn id="67" dur="2000"/>
                                        <p:tgtEl>
                                          <p:spTgt spid="3">
                                            <p:txEl>
                                              <p:pRg st="11" end="11"/>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6" presetClass="entr" presetSubtype="16" fill="hold" grpId="0" nodeType="clickEffect">
                                  <p:stCondLst>
                                    <p:cond delay="0"/>
                                  </p:stCondLst>
                                  <p:childTnLst>
                                    <p:set>
                                      <p:cBhvr>
                                        <p:cTn id="71" dur="1" fill="hold">
                                          <p:stCondLst>
                                            <p:cond delay="0"/>
                                          </p:stCondLst>
                                        </p:cTn>
                                        <p:tgtEl>
                                          <p:spTgt spid="3">
                                            <p:txEl>
                                              <p:pRg st="12" end="12"/>
                                            </p:txEl>
                                          </p:spTgt>
                                        </p:tgtEl>
                                        <p:attrNameLst>
                                          <p:attrName>style.visibility</p:attrName>
                                        </p:attrNameLst>
                                      </p:cBhvr>
                                      <p:to>
                                        <p:strVal val="visible"/>
                                      </p:to>
                                    </p:set>
                                    <p:animEffect transition="in" filter="circle(in)">
                                      <p:cBhvr>
                                        <p:cTn id="72" dur="2000"/>
                                        <p:tgtEl>
                                          <p:spTgt spid="3">
                                            <p:txEl>
                                              <p:pRg st="12" end="12"/>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6" presetClass="entr" presetSubtype="16" fill="hold" grpId="0" nodeType="clickEffect">
                                  <p:stCondLst>
                                    <p:cond delay="0"/>
                                  </p:stCondLst>
                                  <p:childTnLst>
                                    <p:set>
                                      <p:cBhvr>
                                        <p:cTn id="76" dur="1" fill="hold">
                                          <p:stCondLst>
                                            <p:cond delay="0"/>
                                          </p:stCondLst>
                                        </p:cTn>
                                        <p:tgtEl>
                                          <p:spTgt spid="3">
                                            <p:txEl>
                                              <p:pRg st="13" end="13"/>
                                            </p:txEl>
                                          </p:spTgt>
                                        </p:tgtEl>
                                        <p:attrNameLst>
                                          <p:attrName>style.visibility</p:attrName>
                                        </p:attrNameLst>
                                      </p:cBhvr>
                                      <p:to>
                                        <p:strVal val="visible"/>
                                      </p:to>
                                    </p:set>
                                    <p:animEffect transition="in" filter="circle(in)">
                                      <p:cBhvr>
                                        <p:cTn id="77" dur="2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A74EB-BD6C-6F46-A197-61D2510AAECF}"/>
              </a:ext>
            </a:extLst>
          </p:cNvPr>
          <p:cNvSpPr>
            <a:spLocks noGrp="1"/>
          </p:cNvSpPr>
          <p:nvPr>
            <p:ph type="title"/>
          </p:nvPr>
        </p:nvSpPr>
        <p:spPr/>
        <p:txBody>
          <a:bodyPr/>
          <a:lstStyle/>
          <a:p>
            <a:r>
              <a:rPr lang="en-US" dirty="0"/>
              <a:t>Methodology - participants </a:t>
            </a:r>
          </a:p>
        </p:txBody>
      </p:sp>
      <p:sp>
        <p:nvSpPr>
          <p:cNvPr id="9" name="Content Placeholder 8">
            <a:extLst>
              <a:ext uri="{FF2B5EF4-FFF2-40B4-BE49-F238E27FC236}">
                <a16:creationId xmlns:a16="http://schemas.microsoft.com/office/drawing/2014/main" id="{EA67EFE7-79A8-7A45-B465-0473B6F98158}"/>
              </a:ext>
            </a:extLst>
          </p:cNvPr>
          <p:cNvSpPr>
            <a:spLocks noGrp="1"/>
          </p:cNvSpPr>
          <p:nvPr>
            <p:ph idx="1"/>
          </p:nvPr>
        </p:nvSpPr>
        <p:spPr>
          <a:xfrm>
            <a:off x="581192" y="2146852"/>
            <a:ext cx="11029615" cy="4711147"/>
          </a:xfrm>
        </p:spPr>
        <p:txBody>
          <a:bodyPr>
            <a:normAutofit fontScale="92500" lnSpcReduction="20000"/>
          </a:bodyPr>
          <a:lstStyle/>
          <a:p>
            <a:r>
              <a:rPr lang="en-US" dirty="0"/>
              <a:t>Qualitative – experiential investigation</a:t>
            </a:r>
          </a:p>
          <a:p>
            <a:r>
              <a:rPr lang="en-US" dirty="0"/>
              <a:t>Young Parent Stigma Scale (Rice et al, 2019) </a:t>
            </a:r>
          </a:p>
          <a:p>
            <a:r>
              <a:rPr lang="en-US" dirty="0"/>
              <a:t>Interpretative Phenomenological Analysis – (Smith, Flowers and Larkin, 2009)</a:t>
            </a:r>
          </a:p>
          <a:p>
            <a:r>
              <a:rPr lang="en-US" dirty="0"/>
              <a:t>Participants aged 18-22 – pregnancy or gave birth within the last year.</a:t>
            </a:r>
          </a:p>
          <a:p>
            <a:r>
              <a:rPr lang="en-US" dirty="0"/>
              <a:t>Social media platform - Instagram and details to contact researcher with information</a:t>
            </a:r>
          </a:p>
          <a:p>
            <a:r>
              <a:rPr lang="en-US" dirty="0"/>
              <a:t>Data gathered via online semi-structured interviews – discuss experiences and making meaning from the participants lived experience of becoming a ‘young parent’ and how that lived experience feels in association to their well-being and or ’mother identity.’</a:t>
            </a:r>
          </a:p>
          <a:p>
            <a:r>
              <a:rPr lang="en-US" dirty="0"/>
              <a:t>Following ethical approval – </a:t>
            </a:r>
          </a:p>
          <a:p>
            <a:pPr marL="342900" indent="-342900">
              <a:buFont typeface="+mj-lt"/>
              <a:buAutoNum type="arabicPeriod"/>
            </a:pPr>
            <a:r>
              <a:rPr lang="en-US" dirty="0"/>
              <a:t>January - Potential participants social media platform – information packs sent </a:t>
            </a:r>
          </a:p>
          <a:p>
            <a:pPr marL="342900" indent="-342900">
              <a:buFont typeface="+mj-lt"/>
              <a:buAutoNum type="arabicPeriod"/>
            </a:pPr>
            <a:r>
              <a:rPr lang="en-US" dirty="0"/>
              <a:t>Participants screened in accordance with inclusion criteria</a:t>
            </a:r>
          </a:p>
          <a:p>
            <a:pPr marL="342900" indent="-342900">
              <a:buFont typeface="+mj-lt"/>
              <a:buAutoNum type="arabicPeriod"/>
            </a:pPr>
            <a:r>
              <a:rPr lang="en-US" dirty="0"/>
              <a:t>Feb – participants that have given informed consent participate study</a:t>
            </a:r>
          </a:p>
          <a:p>
            <a:pPr marL="342900" indent="-342900">
              <a:buFont typeface="+mj-lt"/>
              <a:buAutoNum type="arabicPeriod"/>
            </a:pPr>
            <a:r>
              <a:rPr lang="en-US" dirty="0"/>
              <a:t>Semi- structured interview will be approximately 60 minutes – one to one individual participants </a:t>
            </a:r>
          </a:p>
          <a:p>
            <a:pPr marL="342900" indent="-342900">
              <a:buFont typeface="+mj-lt"/>
              <a:buAutoNum type="arabicPeriod"/>
            </a:pPr>
            <a:r>
              <a:rPr lang="en-US" dirty="0"/>
              <a:t>March - Welfare check post 4 weeks </a:t>
            </a:r>
          </a:p>
          <a:p>
            <a:endParaRPr lang="en-US" dirty="0"/>
          </a:p>
          <a:p>
            <a:endParaRPr lang="en-US" dirty="0"/>
          </a:p>
        </p:txBody>
      </p:sp>
    </p:spTree>
    <p:extLst>
      <p:ext uri="{BB962C8B-B14F-4D97-AF65-F5344CB8AC3E}">
        <p14:creationId xmlns:p14="http://schemas.microsoft.com/office/powerpoint/2010/main" val="397668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randombar(horizontal)">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randombar(horizontal)">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randombar(horizontal)">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randombar(horizontal)">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randombar(horizontal)">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Effect transition="in" filter="randombar(horizontal)">
                                      <p:cBhvr>
                                        <p:cTn id="37" dur="500"/>
                                        <p:tgtEl>
                                          <p:spTgt spid="9">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9">
                                            <p:txEl>
                                              <p:pRg st="6" end="6"/>
                                            </p:txEl>
                                          </p:spTgt>
                                        </p:tgtEl>
                                        <p:attrNameLst>
                                          <p:attrName>style.visibility</p:attrName>
                                        </p:attrNameLst>
                                      </p:cBhvr>
                                      <p:to>
                                        <p:strVal val="visible"/>
                                      </p:to>
                                    </p:set>
                                    <p:animEffect transition="in" filter="randombar(horizontal)">
                                      <p:cBhvr>
                                        <p:cTn id="42" dur="500"/>
                                        <p:tgtEl>
                                          <p:spTgt spid="9">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9">
                                            <p:txEl>
                                              <p:pRg st="7" end="7"/>
                                            </p:txEl>
                                          </p:spTgt>
                                        </p:tgtEl>
                                        <p:attrNameLst>
                                          <p:attrName>style.visibility</p:attrName>
                                        </p:attrNameLst>
                                      </p:cBhvr>
                                      <p:to>
                                        <p:strVal val="visible"/>
                                      </p:to>
                                    </p:set>
                                    <p:animEffect transition="in" filter="randombar(horizontal)">
                                      <p:cBhvr>
                                        <p:cTn id="47" dur="500"/>
                                        <p:tgtEl>
                                          <p:spTgt spid="9">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9">
                                            <p:txEl>
                                              <p:pRg st="8" end="8"/>
                                            </p:txEl>
                                          </p:spTgt>
                                        </p:tgtEl>
                                        <p:attrNameLst>
                                          <p:attrName>style.visibility</p:attrName>
                                        </p:attrNameLst>
                                      </p:cBhvr>
                                      <p:to>
                                        <p:strVal val="visible"/>
                                      </p:to>
                                    </p:set>
                                    <p:animEffect transition="in" filter="randombar(horizontal)">
                                      <p:cBhvr>
                                        <p:cTn id="52" dur="500"/>
                                        <p:tgtEl>
                                          <p:spTgt spid="9">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9">
                                            <p:txEl>
                                              <p:pRg st="9" end="9"/>
                                            </p:txEl>
                                          </p:spTgt>
                                        </p:tgtEl>
                                        <p:attrNameLst>
                                          <p:attrName>style.visibility</p:attrName>
                                        </p:attrNameLst>
                                      </p:cBhvr>
                                      <p:to>
                                        <p:strVal val="visible"/>
                                      </p:to>
                                    </p:set>
                                    <p:animEffect transition="in" filter="randombar(horizontal)">
                                      <p:cBhvr>
                                        <p:cTn id="57" dur="500"/>
                                        <p:tgtEl>
                                          <p:spTgt spid="9">
                                            <p:txEl>
                                              <p:pRg st="9" end="9"/>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9">
                                            <p:txEl>
                                              <p:pRg st="10" end="10"/>
                                            </p:txEl>
                                          </p:spTgt>
                                        </p:tgtEl>
                                        <p:attrNameLst>
                                          <p:attrName>style.visibility</p:attrName>
                                        </p:attrNameLst>
                                      </p:cBhvr>
                                      <p:to>
                                        <p:strVal val="visible"/>
                                      </p:to>
                                    </p:set>
                                    <p:animEffect transition="in" filter="randombar(horizontal)">
                                      <p:cBhvr>
                                        <p:cTn id="62" dur="500"/>
                                        <p:tgtEl>
                                          <p:spTgt spid="9">
                                            <p:txEl>
                                              <p:pRg st="10" end="1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4" presetClass="entr" presetSubtype="10" fill="hold" grpId="0" nodeType="clickEffect">
                                  <p:stCondLst>
                                    <p:cond delay="0"/>
                                  </p:stCondLst>
                                  <p:childTnLst>
                                    <p:set>
                                      <p:cBhvr>
                                        <p:cTn id="66" dur="1" fill="hold">
                                          <p:stCondLst>
                                            <p:cond delay="0"/>
                                          </p:stCondLst>
                                        </p:cTn>
                                        <p:tgtEl>
                                          <p:spTgt spid="9">
                                            <p:txEl>
                                              <p:pRg st="11" end="11"/>
                                            </p:txEl>
                                          </p:spTgt>
                                        </p:tgtEl>
                                        <p:attrNameLst>
                                          <p:attrName>style.visibility</p:attrName>
                                        </p:attrNameLst>
                                      </p:cBhvr>
                                      <p:to>
                                        <p:strVal val="visible"/>
                                      </p:to>
                                    </p:set>
                                    <p:animEffect transition="in" filter="randombar(horizontal)">
                                      <p:cBhvr>
                                        <p:cTn id="67" dur="500"/>
                                        <p:tgtEl>
                                          <p:spTgt spid="9">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var/folders/p1/r9b_y6k562521ftyl04101d00000gn/T/com.microsoft.Powerpoint/WebArchiveCopyPasteTempFiles/The-Stages-of-Interpretative-Phenomenological-Analysis-The-main-stages-of-IPA-according_W640.jpg">
            <a:extLst>
              <a:ext uri="{FF2B5EF4-FFF2-40B4-BE49-F238E27FC236}">
                <a16:creationId xmlns:a16="http://schemas.microsoft.com/office/drawing/2014/main" id="{7F2F27BA-41C0-E14E-A2A0-6BA752A759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1193" y="2302933"/>
            <a:ext cx="5328540" cy="353906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var/folders/p1/r9b_y6k562521ftyl04101d00000gn/T/com.microsoft.Powerpoint/WebArchiveCopyPasteTempFiles/Stigma-surrounding-Young-Parents-Conceptual-Model_W640.jpg">
            <a:extLst>
              <a:ext uri="{FF2B5EF4-FFF2-40B4-BE49-F238E27FC236}">
                <a16:creationId xmlns:a16="http://schemas.microsoft.com/office/drawing/2014/main" id="{7BDD9699-6D37-E94B-83B6-5BC14E877A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4267" y="2302932"/>
            <a:ext cx="3962400" cy="353906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C3DFBA6-82BC-9D44-9A8D-9D7799E34858}"/>
              </a:ext>
            </a:extLst>
          </p:cNvPr>
          <p:cNvSpPr txBox="1"/>
          <p:nvPr/>
        </p:nvSpPr>
        <p:spPr>
          <a:xfrm>
            <a:off x="4402589" y="5902867"/>
            <a:ext cx="1507144" cy="369332"/>
          </a:xfrm>
          <a:prstGeom prst="rect">
            <a:avLst/>
          </a:prstGeom>
          <a:noFill/>
        </p:spPr>
        <p:txBody>
          <a:bodyPr wrap="none" rtlCol="0">
            <a:spAutoFit/>
          </a:bodyPr>
          <a:lstStyle/>
          <a:p>
            <a:r>
              <a:rPr lang="en-US" dirty="0"/>
              <a:t>(Willing,2008)</a:t>
            </a:r>
          </a:p>
        </p:txBody>
      </p:sp>
      <p:sp>
        <p:nvSpPr>
          <p:cNvPr id="7" name="TextBox 6">
            <a:extLst>
              <a:ext uri="{FF2B5EF4-FFF2-40B4-BE49-F238E27FC236}">
                <a16:creationId xmlns:a16="http://schemas.microsoft.com/office/drawing/2014/main" id="{F8ADC3A0-038B-D04D-90E6-B380396C0D55}"/>
              </a:ext>
            </a:extLst>
          </p:cNvPr>
          <p:cNvSpPr txBox="1"/>
          <p:nvPr/>
        </p:nvSpPr>
        <p:spPr>
          <a:xfrm>
            <a:off x="7044267" y="5921769"/>
            <a:ext cx="4839723" cy="369332"/>
          </a:xfrm>
          <a:prstGeom prst="rect">
            <a:avLst/>
          </a:prstGeom>
          <a:noFill/>
        </p:spPr>
        <p:txBody>
          <a:bodyPr wrap="none" rtlCol="0">
            <a:spAutoFit/>
          </a:bodyPr>
          <a:lstStyle/>
          <a:p>
            <a:r>
              <a:rPr lang="en-US" dirty="0"/>
              <a:t>Young Parents Stigma Scale YPSS (Rice et al, 2019)</a:t>
            </a:r>
          </a:p>
        </p:txBody>
      </p:sp>
      <p:sp>
        <p:nvSpPr>
          <p:cNvPr id="8" name="Rectangle 7">
            <a:extLst>
              <a:ext uri="{FF2B5EF4-FFF2-40B4-BE49-F238E27FC236}">
                <a16:creationId xmlns:a16="http://schemas.microsoft.com/office/drawing/2014/main" id="{B830902D-EB3A-5448-B438-4D06ADFF75C6}"/>
              </a:ext>
            </a:extLst>
          </p:cNvPr>
          <p:cNvSpPr/>
          <p:nvPr/>
        </p:nvSpPr>
        <p:spPr>
          <a:xfrm>
            <a:off x="581192" y="5902867"/>
            <a:ext cx="4066241" cy="369332"/>
          </a:xfrm>
          <a:prstGeom prst="rect">
            <a:avLst/>
          </a:prstGeom>
        </p:spPr>
        <p:txBody>
          <a:bodyPr wrap="none">
            <a:spAutoFit/>
          </a:bodyPr>
          <a:lstStyle/>
          <a:p>
            <a:r>
              <a:rPr lang="en-US" dirty="0"/>
              <a:t>Interpretative Phenomenological Analysis </a:t>
            </a:r>
          </a:p>
        </p:txBody>
      </p:sp>
    </p:spTree>
    <p:extLst>
      <p:ext uri="{BB962C8B-B14F-4D97-AF65-F5344CB8AC3E}">
        <p14:creationId xmlns:p14="http://schemas.microsoft.com/office/powerpoint/2010/main" val="1113486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p:tgtEl>
                                          <p:spTgt spid="8"/>
                                        </p:tgtEl>
                                        <p:attrNameLst>
                                          <p:attrName>ppt_y</p:attrName>
                                        </p:attrNameLst>
                                      </p:cBhvr>
                                      <p:tavLst>
                                        <p:tav tm="0">
                                          <p:val>
                                            <p:strVal val="#ppt_y+#ppt_h*1.125000"/>
                                          </p:val>
                                        </p:tav>
                                        <p:tav tm="100000">
                                          <p:val>
                                            <p:strVal val="#ppt_y"/>
                                          </p:val>
                                        </p:tav>
                                      </p:tavLst>
                                    </p:anim>
                                    <p:animEffect transition="in" filter="wipe(up)">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randombar(horizontal)">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ircle(in)">
                                      <p:cBhvr>
                                        <p:cTn id="2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3860E-4A28-8D4D-B7A5-D86A80B8A482}"/>
              </a:ext>
            </a:extLst>
          </p:cNvPr>
          <p:cNvSpPr>
            <a:spLocks noGrp="1"/>
          </p:cNvSpPr>
          <p:nvPr>
            <p:ph type="title"/>
          </p:nvPr>
        </p:nvSpPr>
        <p:spPr/>
        <p:txBody>
          <a:bodyPr/>
          <a:lstStyle/>
          <a:p>
            <a:r>
              <a:rPr lang="en-US" u="sng" dirty="0"/>
              <a:t>Ethical considerations / anticipated risks/ </a:t>
            </a:r>
            <a:br>
              <a:rPr lang="en-US" u="sng" dirty="0"/>
            </a:br>
            <a:r>
              <a:rPr lang="en-US" u="sng" dirty="0"/>
              <a:t>data protection</a:t>
            </a:r>
          </a:p>
        </p:txBody>
      </p:sp>
      <p:sp>
        <p:nvSpPr>
          <p:cNvPr id="3" name="Content Placeholder 2">
            <a:extLst>
              <a:ext uri="{FF2B5EF4-FFF2-40B4-BE49-F238E27FC236}">
                <a16:creationId xmlns:a16="http://schemas.microsoft.com/office/drawing/2014/main" id="{92B50FF4-7A06-8443-B13C-5D1DB94AFAA7}"/>
              </a:ext>
            </a:extLst>
          </p:cNvPr>
          <p:cNvSpPr>
            <a:spLocks noGrp="1"/>
          </p:cNvSpPr>
          <p:nvPr>
            <p:ph idx="1"/>
          </p:nvPr>
        </p:nvSpPr>
        <p:spPr>
          <a:xfrm>
            <a:off x="276392" y="2160105"/>
            <a:ext cx="11029615" cy="5062330"/>
          </a:xfrm>
        </p:spPr>
        <p:txBody>
          <a:bodyPr>
            <a:normAutofit fontScale="85000" lnSpcReduction="20000"/>
          </a:bodyPr>
          <a:lstStyle/>
          <a:p>
            <a:pPr marL="0" indent="0">
              <a:buNone/>
            </a:pPr>
            <a:r>
              <a:rPr lang="en-US" b="1" dirty="0"/>
              <a:t>Risk to investigator – In regards to any emotional distress that may arise the researcher would seek support from:</a:t>
            </a:r>
          </a:p>
          <a:p>
            <a:pPr marL="342900" indent="-342900">
              <a:buFont typeface="+mj-lt"/>
              <a:buAutoNum type="arabicPeriod"/>
            </a:pPr>
            <a:r>
              <a:rPr lang="en-US" dirty="0"/>
              <a:t>Academic Supervisor</a:t>
            </a:r>
          </a:p>
          <a:p>
            <a:pPr marL="342900" indent="-342900">
              <a:buFont typeface="+mj-lt"/>
              <a:buAutoNum type="arabicPeriod"/>
            </a:pPr>
            <a:r>
              <a:rPr lang="en-US" dirty="0"/>
              <a:t>Personal Therapy </a:t>
            </a:r>
          </a:p>
          <a:p>
            <a:pPr marL="342900" indent="-342900">
              <a:buFont typeface="+mj-lt"/>
              <a:buAutoNum type="arabicPeriod"/>
            </a:pPr>
            <a:r>
              <a:rPr lang="en-US" dirty="0"/>
              <a:t>Working within appropriate ethical framework such as BACP and UWTSD ethical framework, codes of practice and research policies.</a:t>
            </a:r>
          </a:p>
          <a:p>
            <a:pPr marL="342900" indent="-342900">
              <a:buFont typeface="+mj-lt"/>
              <a:buAutoNum type="arabicPeriod"/>
            </a:pPr>
            <a:r>
              <a:rPr lang="en-US" dirty="0"/>
              <a:t>Withdrawal of participation – researcher to be aware that this could happen at anytime and to be prepared to stop and/or re-arrange interview for another time.</a:t>
            </a:r>
          </a:p>
          <a:p>
            <a:pPr marL="0" indent="0">
              <a:buNone/>
            </a:pPr>
            <a:r>
              <a:rPr lang="en-US" b="1" dirty="0"/>
              <a:t>Risk to Participants – In regards to emotional distress and possible triggers in associating with negative emotions:</a:t>
            </a:r>
          </a:p>
          <a:p>
            <a:pPr marL="342900" indent="-342900">
              <a:buFont typeface="+mj-lt"/>
              <a:buAutoNum type="arabicPeriod"/>
            </a:pPr>
            <a:r>
              <a:rPr lang="en-US" dirty="0"/>
              <a:t>Researcher will ask how participant is feeling at the end of interview</a:t>
            </a:r>
          </a:p>
          <a:p>
            <a:pPr marL="342900" indent="-342900">
              <a:buFont typeface="+mj-lt"/>
              <a:buAutoNum type="arabicPeriod"/>
            </a:pPr>
            <a:r>
              <a:rPr lang="en-US" dirty="0"/>
              <a:t>Offered support from researcher (Qualified Therapist) and/or supported in seeking help from GP or Mental Health Services</a:t>
            </a:r>
          </a:p>
          <a:p>
            <a:pPr marL="342900" indent="-342900">
              <a:buFont typeface="+mj-lt"/>
              <a:buAutoNum type="arabicPeriod"/>
            </a:pPr>
            <a:r>
              <a:rPr lang="en-US" dirty="0"/>
              <a:t>Relevant </a:t>
            </a:r>
            <a:r>
              <a:rPr lang="en-US" dirty="0" err="1"/>
              <a:t>organisation</a:t>
            </a:r>
            <a:r>
              <a:rPr lang="en-US" dirty="0"/>
              <a:t> support information to participants in regards to well-being and ‘young parent’ support.</a:t>
            </a:r>
          </a:p>
          <a:p>
            <a:pPr marL="342900" indent="-342900">
              <a:buFont typeface="+mj-lt"/>
              <a:buAutoNum type="arabicPeriod"/>
            </a:pPr>
            <a:r>
              <a:rPr lang="en-US" dirty="0"/>
              <a:t>Researchers contact information will be provided if participant is in need of support and a well-being check will be agreed with participant post 4 weeks of interview </a:t>
            </a:r>
          </a:p>
          <a:p>
            <a:pPr marL="0" indent="0">
              <a:buNone/>
            </a:pPr>
            <a:r>
              <a:rPr lang="en-US" b="1" dirty="0"/>
              <a:t>Risk to University / Institution  - Breach of data protection/ Adverse Publicity :</a:t>
            </a:r>
          </a:p>
          <a:p>
            <a:pPr marL="342900" indent="-342900">
              <a:buFont typeface="+mj-lt"/>
              <a:buAutoNum type="arabicPeriod"/>
            </a:pPr>
            <a:r>
              <a:rPr lang="en-US" dirty="0"/>
              <a:t>Researcher aware of professionalism and meeting ethical and professional requirements</a:t>
            </a:r>
          </a:p>
          <a:p>
            <a:pPr marL="342900" indent="-342900">
              <a:buFont typeface="+mj-lt"/>
              <a:buAutoNum type="arabicPeriod"/>
            </a:pPr>
            <a:r>
              <a:rPr lang="en-US" dirty="0"/>
              <a:t>Researcher is aware of GDPR requirements and the Data Protection Act (2018)</a:t>
            </a:r>
          </a:p>
          <a:p>
            <a:pPr marL="342900" indent="-342900">
              <a:buFont typeface="+mj-lt"/>
              <a:buAutoNum type="arabicPeriod"/>
            </a:pPr>
            <a:r>
              <a:rPr lang="en-US" dirty="0"/>
              <a:t>Researcher is aware and acts in accordance to UWTSD Ethics and Integrity Codes Of Practice (2020) and UWTSD Research Data Management Policy (2020).</a:t>
            </a:r>
          </a:p>
          <a:p>
            <a:pPr marL="342900" indent="-342900">
              <a:buFont typeface="+mj-lt"/>
              <a:buAutoNum type="arabicPeriod"/>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158121459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ircle(in)">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circle(in)">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circle(in)">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circle(in)">
                                      <p:cBhvr>
                                        <p:cTn id="42" dur="2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circle(in)">
                                      <p:cBhvr>
                                        <p:cTn id="47" dur="20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circle(in)">
                                      <p:cBhvr>
                                        <p:cTn id="52" dur="2000"/>
                                        <p:tgtEl>
                                          <p:spTgt spid="3">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grpId="0" nodeType="click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circle(in)">
                                      <p:cBhvr>
                                        <p:cTn id="57" dur="2000"/>
                                        <p:tgtEl>
                                          <p:spTgt spid="3">
                                            <p:txEl>
                                              <p:pRg st="9" end="9"/>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16" fill="hold" grpId="0" nodeType="clickEffect">
                                  <p:stCondLst>
                                    <p:cond delay="0"/>
                                  </p:stCondLst>
                                  <p:childTnLst>
                                    <p:set>
                                      <p:cBhvr>
                                        <p:cTn id="61" dur="1" fill="hold">
                                          <p:stCondLst>
                                            <p:cond delay="0"/>
                                          </p:stCondLst>
                                        </p:cTn>
                                        <p:tgtEl>
                                          <p:spTgt spid="3">
                                            <p:txEl>
                                              <p:pRg st="10" end="10"/>
                                            </p:txEl>
                                          </p:spTgt>
                                        </p:tgtEl>
                                        <p:attrNameLst>
                                          <p:attrName>style.visibility</p:attrName>
                                        </p:attrNameLst>
                                      </p:cBhvr>
                                      <p:to>
                                        <p:strVal val="visible"/>
                                      </p:to>
                                    </p:set>
                                    <p:animEffect transition="in" filter="circle(in)">
                                      <p:cBhvr>
                                        <p:cTn id="62" dur="2000"/>
                                        <p:tgtEl>
                                          <p:spTgt spid="3">
                                            <p:txEl>
                                              <p:pRg st="10" end="1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6" presetClass="entr" presetSubtype="16" fill="hold" grpId="0" nodeType="clickEffect">
                                  <p:stCondLst>
                                    <p:cond delay="0"/>
                                  </p:stCondLst>
                                  <p:childTnLst>
                                    <p:set>
                                      <p:cBhvr>
                                        <p:cTn id="66" dur="1" fill="hold">
                                          <p:stCondLst>
                                            <p:cond delay="0"/>
                                          </p:stCondLst>
                                        </p:cTn>
                                        <p:tgtEl>
                                          <p:spTgt spid="3">
                                            <p:txEl>
                                              <p:pRg st="11" end="11"/>
                                            </p:txEl>
                                          </p:spTgt>
                                        </p:tgtEl>
                                        <p:attrNameLst>
                                          <p:attrName>style.visibility</p:attrName>
                                        </p:attrNameLst>
                                      </p:cBhvr>
                                      <p:to>
                                        <p:strVal val="visible"/>
                                      </p:to>
                                    </p:set>
                                    <p:animEffect transition="in" filter="circle(in)">
                                      <p:cBhvr>
                                        <p:cTn id="67" dur="2000"/>
                                        <p:tgtEl>
                                          <p:spTgt spid="3">
                                            <p:txEl>
                                              <p:pRg st="11" end="11"/>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6" presetClass="entr" presetSubtype="16" fill="hold" grpId="0" nodeType="clickEffect">
                                  <p:stCondLst>
                                    <p:cond delay="0"/>
                                  </p:stCondLst>
                                  <p:childTnLst>
                                    <p:set>
                                      <p:cBhvr>
                                        <p:cTn id="71" dur="1" fill="hold">
                                          <p:stCondLst>
                                            <p:cond delay="0"/>
                                          </p:stCondLst>
                                        </p:cTn>
                                        <p:tgtEl>
                                          <p:spTgt spid="3">
                                            <p:txEl>
                                              <p:pRg st="12" end="12"/>
                                            </p:txEl>
                                          </p:spTgt>
                                        </p:tgtEl>
                                        <p:attrNameLst>
                                          <p:attrName>style.visibility</p:attrName>
                                        </p:attrNameLst>
                                      </p:cBhvr>
                                      <p:to>
                                        <p:strVal val="visible"/>
                                      </p:to>
                                    </p:set>
                                    <p:animEffect transition="in" filter="circle(in)">
                                      <p:cBhvr>
                                        <p:cTn id="72" dur="2000"/>
                                        <p:tgtEl>
                                          <p:spTgt spid="3">
                                            <p:txEl>
                                              <p:pRg st="12" end="12"/>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6" presetClass="entr" presetSubtype="16" fill="hold" grpId="0" nodeType="clickEffect">
                                  <p:stCondLst>
                                    <p:cond delay="0"/>
                                  </p:stCondLst>
                                  <p:childTnLst>
                                    <p:set>
                                      <p:cBhvr>
                                        <p:cTn id="76" dur="1" fill="hold">
                                          <p:stCondLst>
                                            <p:cond delay="0"/>
                                          </p:stCondLst>
                                        </p:cTn>
                                        <p:tgtEl>
                                          <p:spTgt spid="3">
                                            <p:txEl>
                                              <p:pRg st="13" end="13"/>
                                            </p:txEl>
                                          </p:spTgt>
                                        </p:tgtEl>
                                        <p:attrNameLst>
                                          <p:attrName>style.visibility</p:attrName>
                                        </p:attrNameLst>
                                      </p:cBhvr>
                                      <p:to>
                                        <p:strVal val="visible"/>
                                      </p:to>
                                    </p:set>
                                    <p:animEffect transition="in" filter="circle(in)">
                                      <p:cBhvr>
                                        <p:cTn id="77" dur="2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04D07-88F9-CB40-B05E-F15D3F5FC1B9}"/>
              </a:ext>
            </a:extLst>
          </p:cNvPr>
          <p:cNvSpPr>
            <a:spLocks noGrp="1"/>
          </p:cNvSpPr>
          <p:nvPr>
            <p:ph type="title"/>
          </p:nvPr>
        </p:nvSpPr>
        <p:spPr/>
        <p:txBody>
          <a:bodyPr/>
          <a:lstStyle/>
          <a:p>
            <a:r>
              <a:rPr lang="en-US" u="sng" dirty="0"/>
              <a:t>Feedback, consent and confidentiality</a:t>
            </a:r>
          </a:p>
        </p:txBody>
      </p:sp>
      <p:sp>
        <p:nvSpPr>
          <p:cNvPr id="3" name="Content Placeholder 2">
            <a:extLst>
              <a:ext uri="{FF2B5EF4-FFF2-40B4-BE49-F238E27FC236}">
                <a16:creationId xmlns:a16="http://schemas.microsoft.com/office/drawing/2014/main" id="{29FD73FF-F144-D641-AA14-8CD120912F78}"/>
              </a:ext>
            </a:extLst>
          </p:cNvPr>
          <p:cNvSpPr>
            <a:spLocks noGrp="1"/>
          </p:cNvSpPr>
          <p:nvPr>
            <p:ph idx="1"/>
          </p:nvPr>
        </p:nvSpPr>
        <p:spPr>
          <a:xfrm>
            <a:off x="302896" y="1735634"/>
            <a:ext cx="11029615" cy="4903705"/>
          </a:xfrm>
        </p:spPr>
        <p:txBody>
          <a:bodyPr>
            <a:normAutofit/>
          </a:bodyPr>
          <a:lstStyle/>
          <a:p>
            <a:r>
              <a:rPr lang="en-US" dirty="0"/>
              <a:t>Informed consent from participants – information pack containing what research is about, how data is going to be collected, date time of interviews</a:t>
            </a:r>
          </a:p>
          <a:p>
            <a:r>
              <a:rPr lang="en-US" dirty="0"/>
              <a:t>Participant will give written and verbal consent and aware that they can withdraw at anytime and how to do this</a:t>
            </a:r>
          </a:p>
          <a:p>
            <a:r>
              <a:rPr lang="en-US" dirty="0"/>
              <a:t>Anonymity of participants will be discussed and stated that within the research the participant will be unidentifiable. </a:t>
            </a:r>
          </a:p>
          <a:p>
            <a:r>
              <a:rPr lang="en-US" dirty="0"/>
              <a:t>One to one interviews between researcher and participant </a:t>
            </a:r>
          </a:p>
          <a:p>
            <a:r>
              <a:rPr lang="en-US" dirty="0"/>
              <a:t>Participants will be reminded that interviews are being recorded </a:t>
            </a:r>
          </a:p>
          <a:p>
            <a:r>
              <a:rPr lang="en-US" dirty="0"/>
              <a:t>Audio recording will be saved on a secure file on researchers sole password protected computer, in order to use transcript for use of data in relation to Interpretative Phenomenological Analysis. </a:t>
            </a:r>
          </a:p>
          <a:p>
            <a:r>
              <a:rPr lang="en-US" dirty="0"/>
              <a:t>The researcher will know names and identities of research participants, contacting them with information provided by participants, apart from researchers academic supervisor there will be no other persons who participants identifiable factors will be known to.</a:t>
            </a:r>
          </a:p>
          <a:p>
            <a:r>
              <a:rPr lang="en-US" dirty="0"/>
              <a:t>Any participant that would like feedback will be given relevant contact information to contact researcher and same process with complaints</a:t>
            </a:r>
          </a:p>
        </p:txBody>
      </p:sp>
    </p:spTree>
    <p:extLst>
      <p:ext uri="{BB962C8B-B14F-4D97-AF65-F5344CB8AC3E}">
        <p14:creationId xmlns:p14="http://schemas.microsoft.com/office/powerpoint/2010/main" val="2274839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8" dur="500"/>
                                        <p:tgtEl>
                                          <p:spTgt spid="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3" dur="500"/>
                                        <p:tgtEl>
                                          <p:spTgt spid="3">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8" dur="5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43" dur="500"/>
                                        <p:tgtEl>
                                          <p:spTgt spid="3">
                                            <p:txEl>
                                              <p:pRg st="6" end="6"/>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grpId="0" nodeType="click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Effect transition="in" filter="randombar(horizontal)">
                                      <p:cBhvr>
                                        <p:cTn id="4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CB27C-2ABC-2444-8482-ACA8E75F7FB8}"/>
              </a:ext>
            </a:extLst>
          </p:cNvPr>
          <p:cNvSpPr>
            <a:spLocks noGrp="1"/>
          </p:cNvSpPr>
          <p:nvPr>
            <p:ph type="title"/>
          </p:nvPr>
        </p:nvSpPr>
        <p:spPr/>
        <p:txBody>
          <a:bodyPr/>
          <a:lstStyle/>
          <a:p>
            <a:r>
              <a:rPr lang="en-US" u="sng" dirty="0"/>
              <a:t>references</a:t>
            </a:r>
          </a:p>
        </p:txBody>
      </p:sp>
      <p:sp>
        <p:nvSpPr>
          <p:cNvPr id="3" name="Content Placeholder 2">
            <a:extLst>
              <a:ext uri="{FF2B5EF4-FFF2-40B4-BE49-F238E27FC236}">
                <a16:creationId xmlns:a16="http://schemas.microsoft.com/office/drawing/2014/main" id="{86B9BB0B-CC37-7440-855E-6A9D016AA589}"/>
              </a:ext>
            </a:extLst>
          </p:cNvPr>
          <p:cNvSpPr>
            <a:spLocks noGrp="1"/>
          </p:cNvSpPr>
          <p:nvPr>
            <p:ph idx="1"/>
          </p:nvPr>
        </p:nvSpPr>
        <p:spPr>
          <a:xfrm>
            <a:off x="475175" y="2027584"/>
            <a:ext cx="11029615" cy="5235948"/>
          </a:xfrm>
        </p:spPr>
        <p:txBody>
          <a:bodyPr>
            <a:normAutofit fontScale="62500" lnSpcReduction="20000"/>
          </a:bodyPr>
          <a:lstStyle/>
          <a:p>
            <a:r>
              <a:rPr lang="en-US" dirty="0"/>
              <a:t>BACP (2020) </a:t>
            </a:r>
            <a:r>
              <a:rPr lang="en-US" i="1" dirty="0"/>
              <a:t>Ethical Framework for the Counselling Professions. </a:t>
            </a:r>
            <a:r>
              <a:rPr lang="en-US" dirty="0"/>
              <a:t>Available at :</a:t>
            </a:r>
            <a:r>
              <a:rPr lang="en-US" i="1" dirty="0"/>
              <a:t> </a:t>
            </a:r>
            <a:r>
              <a:rPr lang="en-US" dirty="0">
                <a:hlinkClick r:id="rId2"/>
              </a:rPr>
              <a:t>https://www.bacp.co.uk/events-and-resources/ethics-and-standards/ethical-framework-for-the-counselling-professions/</a:t>
            </a:r>
            <a:r>
              <a:rPr lang="en-US" dirty="0"/>
              <a:t> (Accessed on 11</a:t>
            </a:r>
            <a:r>
              <a:rPr lang="en-US" baseline="30000" dirty="0"/>
              <a:t>th</a:t>
            </a:r>
            <a:r>
              <a:rPr lang="en-US" dirty="0"/>
              <a:t> November 2020).</a:t>
            </a:r>
          </a:p>
          <a:p>
            <a:r>
              <a:rPr lang="en-US" dirty="0"/>
              <a:t>BACP (2020) </a:t>
            </a:r>
            <a:r>
              <a:rPr lang="en-US" i="1" dirty="0"/>
              <a:t>Ethical Guidelines For Research in the Counselling Professions. </a:t>
            </a:r>
            <a:r>
              <a:rPr lang="en-US" dirty="0"/>
              <a:t>Available at:</a:t>
            </a:r>
            <a:r>
              <a:rPr lang="en-US" i="1" dirty="0"/>
              <a:t> </a:t>
            </a:r>
            <a:r>
              <a:rPr lang="en-US" dirty="0">
                <a:hlinkClick r:id="rId3"/>
              </a:rPr>
              <a:t>https://www.bacp.co.uk/events-and-resources/research/publications/ethical-guidelines-for-research-in-the-counselling-professions/</a:t>
            </a:r>
            <a:r>
              <a:rPr lang="en-US" dirty="0"/>
              <a:t> (Accessed on 2</a:t>
            </a:r>
            <a:r>
              <a:rPr lang="en-US" baseline="30000" dirty="0"/>
              <a:t>nd</a:t>
            </a:r>
            <a:r>
              <a:rPr lang="en-US" dirty="0"/>
              <a:t> October 2020).</a:t>
            </a:r>
          </a:p>
          <a:p>
            <a:r>
              <a:rPr lang="en-US" dirty="0" err="1"/>
              <a:t>Barcelos</a:t>
            </a:r>
            <a:r>
              <a:rPr lang="en-US" dirty="0"/>
              <a:t>, C., and </a:t>
            </a:r>
            <a:r>
              <a:rPr lang="en-US" dirty="0" err="1"/>
              <a:t>Gubrium</a:t>
            </a:r>
            <a:r>
              <a:rPr lang="en-US" dirty="0"/>
              <a:t>, A. (2014) ‘Reproducing Stories: Strategic Narratives of Teen Pregnancy and Motherhood’, </a:t>
            </a:r>
            <a:r>
              <a:rPr lang="en-US" i="1" dirty="0"/>
              <a:t>Society for the Study of Social Problems, </a:t>
            </a:r>
            <a:r>
              <a:rPr lang="en-US" dirty="0"/>
              <a:t>61 (3), pp. 466-481</a:t>
            </a:r>
          </a:p>
          <a:p>
            <a:r>
              <a:rPr lang="en-US" dirty="0" err="1"/>
              <a:t>Bhana</a:t>
            </a:r>
            <a:r>
              <a:rPr lang="en-US" dirty="0"/>
              <a:t>, D., and </a:t>
            </a:r>
            <a:r>
              <a:rPr lang="en-US" dirty="0" err="1"/>
              <a:t>Mcambi</a:t>
            </a:r>
            <a:r>
              <a:rPr lang="en-US" dirty="0"/>
              <a:t>, S. (2013) ‘ When schoolgirls become mothers: Reflections from a selected group of teenage girls in Durban’, </a:t>
            </a:r>
            <a:r>
              <a:rPr lang="en-US" i="1" dirty="0"/>
              <a:t>Perspectives of Education, </a:t>
            </a:r>
            <a:r>
              <a:rPr lang="en-US" dirty="0"/>
              <a:t>31 (1), pp. 11-19.</a:t>
            </a:r>
          </a:p>
          <a:p>
            <a:r>
              <a:rPr lang="en-US" dirty="0"/>
              <a:t>Brand, G., and Morrison, P., and Down, B. (2014) ‘ How do health professionals support pregnant and young mothers in the community? A selective review of the research literature’, </a:t>
            </a:r>
            <a:r>
              <a:rPr lang="en-US" i="1" dirty="0"/>
              <a:t>Women and Birth, </a:t>
            </a:r>
            <a:r>
              <a:rPr lang="en-US" dirty="0"/>
              <a:t>27, pp. 174-178.</a:t>
            </a:r>
          </a:p>
          <a:p>
            <a:r>
              <a:rPr lang="en-US" dirty="0"/>
              <a:t>Carson, A., and Chabot., C., and Greyson, D., and Shannon, K., and Duff, P., and </a:t>
            </a:r>
            <a:r>
              <a:rPr lang="en-US" dirty="0" err="1"/>
              <a:t>Shoveller</a:t>
            </a:r>
            <a:r>
              <a:rPr lang="en-US" dirty="0"/>
              <a:t>, J. (2017)  ‘ A narrative analysis of the birth stories of early-age mothers’, </a:t>
            </a:r>
            <a:r>
              <a:rPr lang="en-US" i="1" dirty="0"/>
              <a:t>Sociology of health and illness, </a:t>
            </a:r>
            <a:r>
              <a:rPr lang="en-US" dirty="0"/>
              <a:t>39 (6), pp.816-831.</a:t>
            </a:r>
          </a:p>
          <a:p>
            <a:r>
              <a:rPr lang="en-US" dirty="0" err="1"/>
              <a:t>Chopel,A</a:t>
            </a:r>
            <a:r>
              <a:rPr lang="en-US" dirty="0"/>
              <a:t>., and Soto, D., and Joiner, B., and Benitez, T., and </a:t>
            </a:r>
            <a:r>
              <a:rPr lang="en-US" dirty="0" err="1"/>
              <a:t>Konoff</a:t>
            </a:r>
            <a:r>
              <a:rPr lang="en-US" dirty="0"/>
              <a:t>, R., and Rios, L., and Castellanos, E. (2019) ‘Multilevel Factors Influencing Young Mothers’ Breastfeeding: A Qualitative CBPR Study’, </a:t>
            </a:r>
            <a:r>
              <a:rPr lang="en-US" i="1" dirty="0"/>
              <a:t>Journal of Human Lactation, </a:t>
            </a:r>
            <a:r>
              <a:rPr lang="en-US" dirty="0"/>
              <a:t>35 (2), pp. 301-317</a:t>
            </a:r>
          </a:p>
          <a:p>
            <a:r>
              <a:rPr lang="en-US" dirty="0"/>
              <a:t>Conn, B., and </a:t>
            </a:r>
            <a:r>
              <a:rPr lang="en-US" dirty="0" err="1"/>
              <a:t>Figueiredo</a:t>
            </a:r>
            <a:r>
              <a:rPr lang="en-US" dirty="0"/>
              <a:t>, S., and Sherer, S., and </a:t>
            </a:r>
            <a:r>
              <a:rPr lang="en-US" dirty="0" err="1"/>
              <a:t>Mankerian</a:t>
            </a:r>
            <a:r>
              <a:rPr lang="en-US" dirty="0"/>
              <a:t>, M., and Iverson, E. (2018) ‘”Our lives aren’t over”: A strengths-based perspective on stigma, discrimination, and coping among young parents’, </a:t>
            </a:r>
            <a:r>
              <a:rPr lang="en-US" i="1" dirty="0"/>
              <a:t>Journal of Adolescence, </a:t>
            </a:r>
            <a:r>
              <a:rPr lang="en-US" dirty="0"/>
              <a:t>66, pp. 91-100.</a:t>
            </a:r>
          </a:p>
          <a:p>
            <a:r>
              <a:rPr lang="en-US" dirty="0" err="1"/>
              <a:t>GOV.UkK</a:t>
            </a:r>
            <a:r>
              <a:rPr lang="en-US" dirty="0"/>
              <a:t> (2020) </a:t>
            </a:r>
            <a:r>
              <a:rPr lang="en-US" i="1" dirty="0"/>
              <a:t>Equality Act 2010.</a:t>
            </a:r>
            <a:r>
              <a:rPr lang="en-US" dirty="0"/>
              <a:t> Available at :  </a:t>
            </a:r>
            <a:r>
              <a:rPr lang="en-US" dirty="0">
                <a:hlinkClick r:id="rId4"/>
              </a:rPr>
              <a:t>https://www.legislation.gov.uk/ukpga/2010/15/contents</a:t>
            </a:r>
            <a:r>
              <a:rPr lang="en-US" dirty="0"/>
              <a:t> (Accessed on 9th November 2020).</a:t>
            </a:r>
          </a:p>
          <a:p>
            <a:r>
              <a:rPr lang="en-US" dirty="0"/>
              <a:t>GOV.UK (2020) </a:t>
            </a:r>
            <a:r>
              <a:rPr lang="en-US" i="1" dirty="0"/>
              <a:t>Data Protection Act (2018). </a:t>
            </a:r>
            <a:r>
              <a:rPr lang="en-US" dirty="0"/>
              <a:t>Available at:</a:t>
            </a:r>
            <a:r>
              <a:rPr lang="en-US" i="1" dirty="0"/>
              <a:t> </a:t>
            </a:r>
            <a:r>
              <a:rPr lang="en-US" dirty="0">
                <a:hlinkClick r:id="rId5"/>
              </a:rPr>
              <a:t>https://www.legislation.gov.uk/ukpga/2018/12/contents</a:t>
            </a:r>
            <a:r>
              <a:rPr lang="en-US" dirty="0"/>
              <a:t> (Accessed on 3rd October 2020)</a:t>
            </a:r>
          </a:p>
          <a:p>
            <a:r>
              <a:rPr lang="en-US" dirty="0"/>
              <a:t>GOV.UK (2019) </a:t>
            </a:r>
            <a:r>
              <a:rPr lang="en-US" i="1" dirty="0"/>
              <a:t>Teenage Mothers and Young Fathers: support framework. </a:t>
            </a:r>
            <a:r>
              <a:rPr lang="en-US" dirty="0"/>
              <a:t>Available at:</a:t>
            </a:r>
            <a:r>
              <a:rPr lang="en-US" i="1" dirty="0"/>
              <a:t> </a:t>
            </a:r>
            <a:r>
              <a:rPr lang="en-US" dirty="0">
                <a:hlinkClick r:id="rId6"/>
              </a:rPr>
              <a:t>https://www.gov.uk/government/publications/teenage-mothers-and-young-fathers-support-framework</a:t>
            </a:r>
            <a:r>
              <a:rPr lang="en-US" dirty="0"/>
              <a:t> (Accessed on 10th November 2020) </a:t>
            </a:r>
          </a:p>
          <a:p>
            <a:r>
              <a:rPr lang="en-US" dirty="0"/>
              <a:t>GOV. UK (2018) </a:t>
            </a:r>
            <a:r>
              <a:rPr lang="en-US" i="1" dirty="0"/>
              <a:t>Teenage Pregnancy Prevention Framework. </a:t>
            </a:r>
            <a:r>
              <a:rPr lang="en-US" dirty="0"/>
              <a:t>Available at: </a:t>
            </a:r>
            <a:r>
              <a:rPr lang="en-US" dirty="0">
                <a:hlinkClick r:id="rId7"/>
              </a:rPr>
              <a:t>https://assets.publishing.service.gov.uk/government/uploads/system/uploads/attachment_data/file/836597/Teenage_Pregnancy_Prevention_Framework.pdf</a:t>
            </a:r>
            <a:r>
              <a:rPr lang="en-US" dirty="0"/>
              <a:t> (Accessed on 12th November 2020).</a:t>
            </a:r>
          </a:p>
          <a:p>
            <a:r>
              <a:rPr lang="en-US" dirty="0"/>
              <a:t>GOV.UK (2016) </a:t>
            </a:r>
            <a:r>
              <a:rPr lang="en-US" i="1" dirty="0"/>
              <a:t>Teenage Parent Outcomes Modelling Tool. </a:t>
            </a:r>
            <a:r>
              <a:rPr lang="en-US" dirty="0"/>
              <a:t>Available at: </a:t>
            </a:r>
            <a:r>
              <a:rPr lang="en-US" dirty="0">
                <a:hlinkClick r:id="rId8"/>
              </a:rPr>
              <a:t>https://www.gov.uk/government/publications/teenage-parent-outcomes-modelling-tool</a:t>
            </a:r>
            <a:r>
              <a:rPr lang="en-US" dirty="0"/>
              <a:t> (Accessed on 12th November 2020) </a:t>
            </a:r>
          </a:p>
          <a:p>
            <a:r>
              <a:rPr lang="en-US" dirty="0"/>
              <a:t>Jones, C., and Whitefield, C., and  Seymore, J., and Hayter, M. (2019) ‘ Other Girls’ : A Qualitative Exploration of Teenage Mothers’ Views on Teen Pregnancy in Contemporaries’, </a:t>
            </a:r>
            <a:r>
              <a:rPr lang="en-US" i="1" dirty="0"/>
              <a:t>Sexuality and Culture, </a:t>
            </a:r>
            <a:r>
              <a:rPr lang="en-US" dirty="0"/>
              <a:t>23 (1), pp. 760-773.</a:t>
            </a:r>
          </a:p>
          <a:p>
            <a:endParaRPr lang="en-US" dirty="0"/>
          </a:p>
          <a:p>
            <a:endParaRPr lang="en-US" dirty="0"/>
          </a:p>
          <a:p>
            <a:endParaRPr lang="en-US" dirty="0"/>
          </a:p>
        </p:txBody>
      </p:sp>
    </p:spTree>
    <p:extLst>
      <p:ext uri="{BB962C8B-B14F-4D97-AF65-F5344CB8AC3E}">
        <p14:creationId xmlns:p14="http://schemas.microsoft.com/office/powerpoint/2010/main" val="21894465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EBE03-0DBD-5E48-B0B6-41781893FEC2}"/>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4331922A-5980-B04F-A8BC-E64ECD53833F}"/>
              </a:ext>
            </a:extLst>
          </p:cNvPr>
          <p:cNvSpPr>
            <a:spLocks noGrp="1"/>
          </p:cNvSpPr>
          <p:nvPr>
            <p:ph idx="1"/>
          </p:nvPr>
        </p:nvSpPr>
        <p:spPr>
          <a:xfrm>
            <a:off x="581192" y="2039296"/>
            <a:ext cx="11029615" cy="4818704"/>
          </a:xfrm>
        </p:spPr>
        <p:txBody>
          <a:bodyPr>
            <a:normAutofit fontScale="70000" lnSpcReduction="20000"/>
          </a:bodyPr>
          <a:lstStyle/>
          <a:p>
            <a:r>
              <a:rPr lang="en-US" dirty="0"/>
              <a:t>Kola, L., and Bennett, I., and Bhat, A., and </a:t>
            </a:r>
            <a:r>
              <a:rPr lang="en-US" dirty="0" err="1"/>
              <a:t>Ayinde</a:t>
            </a:r>
            <a:r>
              <a:rPr lang="en-US" dirty="0"/>
              <a:t>, O., and </a:t>
            </a:r>
            <a:r>
              <a:rPr lang="en-US" dirty="0" err="1"/>
              <a:t>Oladeji</a:t>
            </a:r>
            <a:r>
              <a:rPr lang="en-US" dirty="0"/>
              <a:t>, B., and </a:t>
            </a:r>
            <a:r>
              <a:rPr lang="en-US" dirty="0" err="1"/>
              <a:t>Abiona</a:t>
            </a:r>
            <a:r>
              <a:rPr lang="en-US" dirty="0"/>
              <a:t>, d., and </a:t>
            </a:r>
            <a:r>
              <a:rPr lang="en-US" dirty="0" err="1"/>
              <a:t>Abdumalik</a:t>
            </a:r>
            <a:r>
              <a:rPr lang="en-US" dirty="0"/>
              <a:t>, J., </a:t>
            </a:r>
            <a:r>
              <a:rPr lang="en-US" dirty="0" err="1"/>
              <a:t>Faregh</a:t>
            </a:r>
            <a:r>
              <a:rPr lang="en-US" dirty="0"/>
              <a:t>, N., and Collins, P., and </a:t>
            </a:r>
            <a:r>
              <a:rPr lang="en-US" dirty="0" err="1"/>
              <a:t>Gureje</a:t>
            </a:r>
            <a:r>
              <a:rPr lang="en-US" dirty="0"/>
              <a:t>, O. (2020) ‘Stigma and utilization of treatment for adolescent perinatal depression in Ibadan Nigeria’, </a:t>
            </a:r>
            <a:r>
              <a:rPr lang="en-US" i="1" dirty="0"/>
              <a:t>BMC </a:t>
            </a:r>
            <a:r>
              <a:rPr lang="en-US" i="1" dirty="0" err="1"/>
              <a:t>Preganancy</a:t>
            </a:r>
            <a:r>
              <a:rPr lang="en-US" i="1" dirty="0"/>
              <a:t> and Childbirth, </a:t>
            </a:r>
            <a:r>
              <a:rPr lang="en-US" dirty="0"/>
              <a:t>20, pp. 294-255</a:t>
            </a:r>
          </a:p>
          <a:p>
            <a:r>
              <a:rPr lang="en-US" dirty="0"/>
              <a:t>Leese, M. (2017) ‘Engaging on the ‘front line’ : exploring how family support teams construct meaning in their work with young mothers’, </a:t>
            </a:r>
            <a:r>
              <a:rPr lang="en-US" i="1" dirty="0"/>
              <a:t>Child and Family Social Work, </a:t>
            </a:r>
            <a:r>
              <a:rPr lang="en-US" dirty="0"/>
              <a:t>22, pp. 1207-1215.</a:t>
            </a:r>
          </a:p>
          <a:p>
            <a:r>
              <a:rPr lang="en-US" dirty="0"/>
              <a:t>Lucas, G., and Olander, E., and Ayers, S., and Salmon, D. (2019) ‘No Straight Lines – young women’s perception of their mental health and wellbeing during and after pregnancy: a systemic review and meta-ethnography’, </a:t>
            </a:r>
            <a:r>
              <a:rPr lang="en-US" i="1" dirty="0"/>
              <a:t>BMC Women’s Health, </a:t>
            </a:r>
            <a:r>
              <a:rPr lang="en-US" dirty="0"/>
              <a:t>19(152), pp. 1-17.</a:t>
            </a:r>
          </a:p>
          <a:p>
            <a:r>
              <a:rPr lang="en-US" dirty="0"/>
              <a:t>Mills, A., and </a:t>
            </a:r>
            <a:r>
              <a:rPr lang="en-US" dirty="0" err="1"/>
              <a:t>Schmied</a:t>
            </a:r>
            <a:r>
              <a:rPr lang="en-US" dirty="0"/>
              <a:t>, V., and Taylor, C., and Dahlen, H., and </a:t>
            </a:r>
            <a:r>
              <a:rPr lang="en-US" dirty="0" err="1"/>
              <a:t>Shuiringa</a:t>
            </a:r>
            <a:r>
              <a:rPr lang="en-US" dirty="0"/>
              <a:t>, W., and Hudson, M. (2013) ‘ Someone to talk to: young mothers’ experience of participating in a young parents support </a:t>
            </a:r>
            <a:r>
              <a:rPr lang="en-US" dirty="0" err="1"/>
              <a:t>programme</a:t>
            </a:r>
            <a:r>
              <a:rPr lang="en-US" dirty="0"/>
              <a:t>’, </a:t>
            </a:r>
            <a:r>
              <a:rPr lang="en-US" i="1" dirty="0"/>
              <a:t>Journal of caring Studies, </a:t>
            </a:r>
            <a:r>
              <a:rPr lang="en-US" dirty="0"/>
              <a:t>27, pp. 551- 559.</a:t>
            </a:r>
          </a:p>
          <a:p>
            <a:r>
              <a:rPr lang="en-US" dirty="0"/>
              <a:t>Moorhead, J. (2015) </a:t>
            </a:r>
            <a:r>
              <a:rPr lang="en-US" i="1" dirty="0"/>
              <a:t>The Victorian Women Forced to Give Up Their Babies. </a:t>
            </a:r>
            <a:r>
              <a:rPr lang="en-US" dirty="0"/>
              <a:t>Available at:</a:t>
            </a:r>
            <a:r>
              <a:rPr lang="en-US" i="1" dirty="0"/>
              <a:t> </a:t>
            </a:r>
            <a:r>
              <a:rPr lang="en-US" dirty="0">
                <a:hlinkClick r:id="rId2"/>
              </a:rPr>
              <a:t>https://www.theguardian.com/lifeandstyle/2015/sep/19/victorian-women-forced-to-give-up-their-babies-new-exhibition</a:t>
            </a:r>
            <a:r>
              <a:rPr lang="en-US" dirty="0"/>
              <a:t> (Accessed on 10</a:t>
            </a:r>
            <a:r>
              <a:rPr lang="en-US" baseline="30000" dirty="0"/>
              <a:t>th</a:t>
            </a:r>
            <a:r>
              <a:rPr lang="en-US" dirty="0"/>
              <a:t> November 2020).</a:t>
            </a:r>
          </a:p>
          <a:p>
            <a:r>
              <a:rPr lang="en-US" dirty="0"/>
              <a:t>Nayak, A., and </a:t>
            </a:r>
            <a:r>
              <a:rPr lang="en-US" dirty="0" err="1"/>
              <a:t>Kehily</a:t>
            </a:r>
            <a:r>
              <a:rPr lang="en-US" dirty="0"/>
              <a:t>, M. (2014) ‘Chav, </a:t>
            </a:r>
            <a:r>
              <a:rPr lang="en-US" dirty="0" err="1"/>
              <a:t>chavettes</a:t>
            </a:r>
            <a:r>
              <a:rPr lang="en-US" dirty="0"/>
              <a:t> and </a:t>
            </a:r>
            <a:r>
              <a:rPr lang="en-US" dirty="0" err="1"/>
              <a:t>pramface</a:t>
            </a:r>
            <a:r>
              <a:rPr lang="en-US" dirty="0"/>
              <a:t> girls’: teenage mothers, </a:t>
            </a:r>
            <a:r>
              <a:rPr lang="en-US" dirty="0" err="1"/>
              <a:t>marginalised</a:t>
            </a:r>
            <a:r>
              <a:rPr lang="en-US" dirty="0"/>
              <a:t> young men and the management of stigma’, </a:t>
            </a:r>
            <a:r>
              <a:rPr lang="en-US" i="1" dirty="0"/>
              <a:t>Journal of Youth Studies, </a:t>
            </a:r>
            <a:r>
              <a:rPr lang="en-US" dirty="0"/>
              <a:t>17 (10), pp. 1330-1345.</a:t>
            </a:r>
          </a:p>
          <a:p>
            <a:r>
              <a:rPr lang="en-US" dirty="0"/>
              <a:t>No Teen Shame (2013) </a:t>
            </a:r>
            <a:r>
              <a:rPr lang="en-US" i="1" dirty="0"/>
              <a:t>No Teen Shame. </a:t>
            </a:r>
            <a:r>
              <a:rPr lang="en-US" dirty="0"/>
              <a:t>Available at: </a:t>
            </a:r>
            <a:r>
              <a:rPr lang="en-US" dirty="0">
                <a:hlinkClick r:id="rId3"/>
              </a:rPr>
              <a:t>http://www.noteenshame.com/about</a:t>
            </a:r>
            <a:r>
              <a:rPr lang="en-US" dirty="0"/>
              <a:t> (Accessed on 10</a:t>
            </a:r>
            <a:r>
              <a:rPr lang="en-US" baseline="30000" dirty="0"/>
              <a:t>th</a:t>
            </a:r>
            <a:r>
              <a:rPr lang="en-US" dirty="0"/>
              <a:t> November 2020)</a:t>
            </a:r>
          </a:p>
          <a:p>
            <a:r>
              <a:rPr lang="en-US" dirty="0"/>
              <a:t>Rice, W., and </a:t>
            </a:r>
            <a:r>
              <a:rPr lang="en-US" dirty="0" err="1"/>
              <a:t>Sheira</a:t>
            </a:r>
            <a:r>
              <a:rPr lang="en-US" dirty="0"/>
              <a:t>, L., and </a:t>
            </a:r>
            <a:r>
              <a:rPr lang="en-US" dirty="0" err="1"/>
              <a:t>Greenblatt,E</a:t>
            </a:r>
            <a:r>
              <a:rPr lang="en-US" dirty="0"/>
              <a:t>., and Blodgett, M., and </a:t>
            </a:r>
            <a:r>
              <a:rPr lang="en-US" dirty="0" err="1"/>
              <a:t>Cokrill</a:t>
            </a:r>
            <a:r>
              <a:rPr lang="en-US" dirty="0"/>
              <a:t>, K. (2019) ‘The Stigma of Being a Young Parent: Development of a Measurement Tool and Predictors’, </a:t>
            </a:r>
            <a:r>
              <a:rPr lang="en-US" i="1" dirty="0"/>
              <a:t>Journal of Child and Family Studies, </a:t>
            </a:r>
            <a:r>
              <a:rPr lang="en-US" dirty="0"/>
              <a:t>28, pp. 642-655.</a:t>
            </a:r>
          </a:p>
          <a:p>
            <a:r>
              <a:rPr lang="en-US" dirty="0"/>
              <a:t>Sharpe, G. (2015) ‘ Precarious identities: ‘Young’ motherhood, desistance and stigma’, </a:t>
            </a:r>
            <a:r>
              <a:rPr lang="en-US" i="1" dirty="0"/>
              <a:t>Criminology and Criminal Justice, </a:t>
            </a:r>
            <a:r>
              <a:rPr lang="en-US" dirty="0"/>
              <a:t>15 (4), pp. 407-422.</a:t>
            </a:r>
          </a:p>
          <a:p>
            <a:r>
              <a:rPr lang="en-US" dirty="0" err="1"/>
              <a:t>Smithbattle</a:t>
            </a:r>
            <a:r>
              <a:rPr lang="en-US" dirty="0"/>
              <a:t>, L. (2020) ‘ Walking on Eggshells: An update on the Stigmatizing of Teen Mothers’, </a:t>
            </a:r>
            <a:r>
              <a:rPr lang="en-US" i="1" dirty="0"/>
              <a:t>California Board of Registered Nursing;, </a:t>
            </a:r>
            <a:r>
              <a:rPr lang="en-US" dirty="0"/>
              <a:t>20 (1), pp.1-8.</a:t>
            </a:r>
          </a:p>
          <a:p>
            <a:r>
              <a:rPr lang="en-US" dirty="0"/>
              <a:t>UWTSD (2020) </a:t>
            </a:r>
            <a:r>
              <a:rPr lang="en-US" i="1" dirty="0"/>
              <a:t>Academic Quality Handbook. </a:t>
            </a:r>
            <a:r>
              <a:rPr lang="en-US" dirty="0"/>
              <a:t>Available at:</a:t>
            </a:r>
            <a:r>
              <a:rPr lang="en-US" i="1" dirty="0"/>
              <a:t> </a:t>
            </a:r>
            <a:r>
              <a:rPr lang="en-US" dirty="0">
                <a:hlinkClick r:id="rId4"/>
              </a:rPr>
              <a:t>https://www.uwtsd.ac.uk/academic-office/academic-quality-handbook/</a:t>
            </a:r>
            <a:r>
              <a:rPr lang="en-US" dirty="0"/>
              <a:t>  (Accessed on 2</a:t>
            </a:r>
            <a:r>
              <a:rPr lang="en-US" baseline="30000" dirty="0"/>
              <a:t>nd</a:t>
            </a:r>
            <a:r>
              <a:rPr lang="en-US" dirty="0"/>
              <a:t> October 2020).</a:t>
            </a:r>
          </a:p>
          <a:p>
            <a:r>
              <a:rPr lang="en-US" dirty="0"/>
              <a:t> </a:t>
            </a:r>
            <a:r>
              <a:rPr lang="en-US" dirty="0" err="1"/>
              <a:t>Willig</a:t>
            </a:r>
            <a:r>
              <a:rPr lang="en-US" dirty="0"/>
              <a:t>, C. (2008) Introducing Qualitative Research in Psychology. 2nd Ed. Berkshire: Open University Press</a:t>
            </a:r>
          </a:p>
          <a:p>
            <a:endParaRPr lang="en-US" dirty="0"/>
          </a:p>
          <a:p>
            <a:endParaRPr lang="en-US" dirty="0"/>
          </a:p>
        </p:txBody>
      </p:sp>
    </p:spTree>
    <p:extLst>
      <p:ext uri="{BB962C8B-B14F-4D97-AF65-F5344CB8AC3E}">
        <p14:creationId xmlns:p14="http://schemas.microsoft.com/office/powerpoint/2010/main" val="109203521"/>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Dividend</Template>
  <TotalTime>892</TotalTime>
  <Words>2489</Words>
  <Application>Microsoft Macintosh PowerPoint</Application>
  <PresentationFormat>Widescreen</PresentationFormat>
  <Paragraphs>127</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Gill Sans MT</vt:lpstr>
      <vt:lpstr>Wingdings 2</vt:lpstr>
      <vt:lpstr>Dividend</vt:lpstr>
      <vt:lpstr>Young Mothers and social stigma </vt:lpstr>
      <vt:lpstr>Purpose of research </vt:lpstr>
      <vt:lpstr>Literature review</vt:lpstr>
      <vt:lpstr>Aims, objectives, limitations and bias</vt:lpstr>
      <vt:lpstr>Methodology - participants </vt:lpstr>
      <vt:lpstr>PowerPoint Presentation</vt:lpstr>
      <vt:lpstr>Ethical considerations / anticipated risks/  data protection</vt:lpstr>
      <vt:lpstr>Feedback, consent and confidentiality</vt:lpstr>
      <vt:lpstr>references</vt:lpstr>
      <vt:lpstr>references</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Young Mothers and stigma</dc:title>
  <dc:creator>sophie grimmett</dc:creator>
  <cp:lastModifiedBy>sophie grimmett</cp:lastModifiedBy>
  <cp:revision>47</cp:revision>
  <dcterms:created xsi:type="dcterms:W3CDTF">2020-11-29T16:09:48Z</dcterms:created>
  <dcterms:modified xsi:type="dcterms:W3CDTF">2020-12-01T08:55:15Z</dcterms:modified>
</cp:coreProperties>
</file>