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976626-8279-87B9-119B-0817F1ECBF70}" v="37" dt="2026-07-06T11:55:47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7" d="100"/>
          <a:sy n="87" d="100"/>
        </p:scale>
        <p:origin x="49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Rashid (2332571)" userId="S::2332571@student.uwtsd.ac.uk::2c06e20c-d850-464c-815d-5d0dadcf9bb6" providerId="AD" clId="Web-{E7976626-8279-87B9-119B-0817F1ECBF70}"/>
    <pc:docChg chg="modSld">
      <pc:chgData name="Salma Rashid (2332571)" userId="S::2332571@student.uwtsd.ac.uk::2c06e20c-d850-464c-815d-5d0dadcf9bb6" providerId="AD" clId="Web-{E7976626-8279-87B9-119B-0817F1ECBF70}" dt="2026-07-06T11:55:47.758" v="36" actId="1076"/>
      <pc:docMkLst>
        <pc:docMk/>
      </pc:docMkLst>
      <pc:sldChg chg="addSp modSp">
        <pc:chgData name="Salma Rashid (2332571)" userId="S::2332571@student.uwtsd.ac.uk::2c06e20c-d850-464c-815d-5d0dadcf9bb6" providerId="AD" clId="Web-{E7976626-8279-87B9-119B-0817F1ECBF70}" dt="2026-07-06T11:55:47.758" v="36" actId="1076"/>
        <pc:sldMkLst>
          <pc:docMk/>
          <pc:sldMk cId="0" sldId="256"/>
        </pc:sldMkLst>
        <pc:spChg chg="mod">
          <ac:chgData name="Salma Rashid (2332571)" userId="S::2332571@student.uwtsd.ac.uk::2c06e20c-d850-464c-815d-5d0dadcf9bb6" providerId="AD" clId="Web-{E7976626-8279-87B9-119B-0817F1ECBF70}" dt="2026-07-06T11:55:13.163" v="32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Salma Rashid (2332571)" userId="S::2332571@student.uwtsd.ac.uk::2c06e20c-d850-464c-815d-5d0dadcf9bb6" providerId="AD" clId="Web-{E7976626-8279-87B9-119B-0817F1ECBF70}" dt="2026-07-06T11:55:16.351" v="33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Salma Rashid (2332571)" userId="S::2332571@student.uwtsd.ac.uk::2c06e20c-d850-464c-815d-5d0dadcf9bb6" providerId="AD" clId="Web-{E7976626-8279-87B9-119B-0817F1ECBF70}" dt="2026-07-06T11:54:51.882" v="29" actId="1076"/>
          <ac:spMkLst>
            <pc:docMk/>
            <pc:sldMk cId="0" sldId="256"/>
            <ac:spMk id="4" creationId="{00000000-0000-0000-0000-000000000000}"/>
          </ac:spMkLst>
        </pc:spChg>
        <pc:spChg chg="mod">
          <ac:chgData name="Salma Rashid (2332571)" userId="S::2332571@student.uwtsd.ac.uk::2c06e20c-d850-464c-815d-5d0dadcf9bb6" providerId="AD" clId="Web-{E7976626-8279-87B9-119B-0817F1ECBF70}" dt="2026-07-06T11:54:51.897" v="30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Salma Rashid (2332571)" userId="S::2332571@student.uwtsd.ac.uk::2c06e20c-d850-464c-815d-5d0dadcf9bb6" providerId="AD" clId="Web-{E7976626-8279-87B9-119B-0817F1ECBF70}" dt="2026-07-06T11:55:47.758" v="36" actId="1076"/>
          <ac:spMkLst>
            <pc:docMk/>
            <pc:sldMk cId="0" sldId="256"/>
            <ac:spMk id="6" creationId="{00000000-0000-0000-0000-000000000000}"/>
          </ac:spMkLst>
        </pc:spChg>
        <pc:spChg chg="mod">
          <ac:chgData name="Salma Rashid (2332571)" userId="S::2332571@student.uwtsd.ac.uk::2c06e20c-d850-464c-815d-5d0dadcf9bb6" providerId="AD" clId="Web-{E7976626-8279-87B9-119B-0817F1ECBF70}" dt="2026-07-06T11:53:29.802" v="0" actId="1076"/>
          <ac:spMkLst>
            <pc:docMk/>
            <pc:sldMk cId="0" sldId="256"/>
            <ac:spMk id="7" creationId="{00000000-0000-0000-0000-000000000000}"/>
          </ac:spMkLst>
        </pc:spChg>
        <pc:spChg chg="add mod">
          <ac:chgData name="Salma Rashid (2332571)" userId="S::2332571@student.uwtsd.ac.uk::2c06e20c-d850-464c-815d-5d0dadcf9bb6" providerId="AD" clId="Web-{E7976626-8279-87B9-119B-0817F1ECBF70}" dt="2026-07-06T11:55:37.070" v="35" actId="20577"/>
          <ac:spMkLst>
            <pc:docMk/>
            <pc:sldMk cId="0" sldId="256"/>
            <ac:spMk id="8" creationId="{AAE4F879-2A10-72D3-39F7-2C470BFB88C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Referrals per million</c:v>
                </c:pt>
              </c:strCache>
            </c:strRef>
          </c:tx>
          <c:spPr>
            <a:solidFill>
              <a:srgbClr val="5B2333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F2937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2016/17</c:v>
                </c:pt>
                <c:pt idx="1">
                  <c:v>2019/20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378</c:v>
                </c:pt>
                <c:pt idx="1">
                  <c:v>449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5D4-45E2-8282-7A8FE2D5440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Years Lived with Disability</c:v>
                </c:pt>
              </c:strCache>
            </c:strRef>
          </c:tx>
          <c:spPr>
            <a:solidFill>
              <a:srgbClr val="C98A3E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F2937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Anorexia Nervosa</c:v>
                </c:pt>
                <c:pt idx="1">
                  <c:v>Bulimia Nervosa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9.4</c:v>
                </c:pt>
                <c:pt idx="1">
                  <c:v>33.799999999999997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2CF-44FA-AFAF-21BD0859FF8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b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91682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B23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6034" y="661851"/>
            <a:ext cx="10698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E9CF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BSc (Hons) Health and Social Care</a:t>
            </a:r>
            <a:endParaRPr lang="en-US" b="1" dirty="0"/>
          </a:p>
        </p:txBody>
      </p:sp>
      <p:sp>
        <p:nvSpPr>
          <p:cNvPr id="3" name="Text 1"/>
          <p:cNvSpPr/>
          <p:nvPr/>
        </p:nvSpPr>
        <p:spPr>
          <a:xfrm>
            <a:off x="746034" y="1256184"/>
            <a:ext cx="10698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9CF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BMHP6029: Psychological Classifications and Provisions</a:t>
            </a:r>
            <a:endParaRPr lang="en-US" sz="2000" b="1" dirty="0"/>
          </a:p>
        </p:txBody>
      </p:sp>
      <p:sp>
        <p:nvSpPr>
          <p:cNvPr id="4" name="Shape 2"/>
          <p:cNvSpPr/>
          <p:nvPr/>
        </p:nvSpPr>
        <p:spPr>
          <a:xfrm>
            <a:off x="4775756" y="2687991"/>
            <a:ext cx="2897945" cy="548640"/>
          </a:xfrm>
          <a:prstGeom prst="roundRect">
            <a:avLst>
              <a:gd name="adj" fmla="val 50000"/>
            </a:avLst>
          </a:prstGeom>
          <a:solidFill>
            <a:srgbClr val="C98A3E"/>
          </a:solidFill>
          <a:ln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4647474" y="2685143"/>
            <a:ext cx="3200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ICD-11 code: 6B80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962575" y="3150242"/>
            <a:ext cx="106984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6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Anorexia Nervosa</a:t>
            </a:r>
            <a:endParaRPr lang="en-US" sz="6000" dirty="0"/>
          </a:p>
        </p:txBody>
      </p:sp>
      <p:sp>
        <p:nvSpPr>
          <p:cNvPr id="7" name="Text 5"/>
          <p:cNvSpPr/>
          <p:nvPr/>
        </p:nvSpPr>
        <p:spPr>
          <a:xfrm>
            <a:off x="1420949" y="4923077"/>
            <a:ext cx="9784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C98A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Historical and contemporary treatment and provision of care</a:t>
            </a:r>
            <a:endParaRPr lang="en-US" sz="2000" dirty="0"/>
          </a:p>
        </p:txBody>
      </p:sp>
      <p:sp>
        <p:nvSpPr>
          <p:cNvPr id="8" name="Text 1">
            <a:extLst>
              <a:ext uri="{FF2B5EF4-FFF2-40B4-BE49-F238E27FC236}">
                <a16:creationId xmlns:a16="http://schemas.microsoft.com/office/drawing/2014/main" id="{AAE4F879-2A10-72D3-39F7-2C470BFB88C0}"/>
              </a:ext>
            </a:extLst>
          </p:cNvPr>
          <p:cNvSpPr/>
          <p:nvPr/>
        </p:nvSpPr>
        <p:spPr>
          <a:xfrm>
            <a:off x="746034" y="1949269"/>
            <a:ext cx="1069848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rgbClr val="BFE3DE"/>
                </a:solidFill>
                <a:latin typeface="Calibri"/>
                <a:ea typeface="Calibri"/>
                <a:cs typeface="Calibri"/>
              </a:rPr>
              <a:t>Salma Rashid</a:t>
            </a:r>
          </a:p>
          <a:p>
            <a:pPr algn="ctr"/>
            <a:r>
              <a:rPr lang="en-US" sz="1600" b="1">
                <a:solidFill>
                  <a:srgbClr val="BFE3DE"/>
                </a:solidFill>
                <a:ea typeface="Calibri"/>
                <a:cs typeface="Calibri"/>
              </a:rPr>
              <a:t>2332571</a:t>
            </a:r>
            <a:endParaRPr lang="en-US" sz="1600" b="1" dirty="0">
              <a:solidFill>
                <a:srgbClr val="BFE3DE"/>
              </a:solidFill>
              <a:ea typeface="Calibri"/>
              <a:cs typeface="Calibri"/>
            </a:endParaRPr>
          </a:p>
          <a:p>
            <a:pPr algn="ctr"/>
            <a:r>
              <a:rPr lang="en-US" sz="1600" b="1" dirty="0">
                <a:solidFill>
                  <a:srgbClr val="BFE3DE"/>
                </a:solidFill>
                <a:ea typeface="Calibri"/>
                <a:cs typeface="Calibri"/>
              </a:rPr>
              <a:t>Lecturer: Neale </a:t>
            </a:r>
            <a:r>
              <a:rPr lang="en-US" sz="1600" b="1">
                <a:solidFill>
                  <a:srgbClr val="BFE3DE"/>
                </a:solidFill>
                <a:ea typeface="Calibri"/>
                <a:cs typeface="Calibri"/>
              </a:rPr>
              <a:t>Haddon</a:t>
            </a:r>
            <a:endParaRPr lang="en-US" sz="1600" b="1" dirty="0">
              <a:solidFill>
                <a:srgbClr val="BFE3DE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F6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47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5B23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6B80 Anorexia Nervosa Classification, History &amp; Contemporary Treatment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800100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98A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ICD-11 Feeding or Eating Disorders grouping  |  NHS-based, evidence-informed overview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143000"/>
            <a:ext cx="365760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E2E8F0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585216" y="1216152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&amp; ICD-11 classification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585216" y="1527048"/>
            <a:ext cx="3401568" cy="1856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6B80 is grouped with the ICD-11 (WHO, 2024) category Feeding or Eating Disorders.</a:t>
            </a:r>
          </a:p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They are underweight, have a very strong fear of weight gain, and a disturbed perception of weight/shape.</a:t>
            </a:r>
          </a:p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ICD-11 broadened its diagnostic criteria to atypical/developmental presentations, as the ICD-10 has been very strict.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4251960" y="1143000"/>
            <a:ext cx="365760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E2E8F0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4379976" y="1216152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Historical understanding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379976" y="1527048"/>
            <a:ext cx="3401568" cy="1856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dirty="0"/>
              <a:t>Description of eating disorder (first): </a:t>
            </a:r>
            <a:r>
              <a:rPr lang="en-US" sz="1000" dirty="0"/>
              <a:t>1873 (Gull/ </a:t>
            </a:r>
            <a:r>
              <a:rPr lang="en-US" sz="1000" dirty="0" err="1"/>
              <a:t>Lasègue</a:t>
            </a:r>
            <a:r>
              <a:rPr lang="en-US" sz="1000" dirty="0"/>
              <a:t> independently).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/>
              <a:t>Gull called it ‘mental perversion,’ and </a:t>
            </a:r>
            <a:r>
              <a:rPr lang="en-US" sz="1000" dirty="0" err="1"/>
              <a:t>Lasègue</a:t>
            </a:r>
            <a:r>
              <a:rPr lang="en-US" sz="1000" dirty="0"/>
              <a:t> defined it as psychosomatic ‘hysterical inanition.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dirty="0" err="1"/>
              <a:t>Dell'Osso</a:t>
            </a:r>
            <a:r>
              <a:rPr lang="en-US" sz="1000" b="1" dirty="0"/>
              <a:t> et al. (2016): </a:t>
            </a:r>
            <a:r>
              <a:rPr lang="en-US" sz="1000" dirty="0"/>
              <a:t>AN was the first ED in DSM-I, which involved a psychogenic notion mixed with theories on hysteria.</a:t>
            </a:r>
          </a:p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8046720" y="1143000"/>
            <a:ext cx="365760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E2E8F0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8174736" y="1216152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Contemporary treatment (NICE NG69)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8174736" y="1527048"/>
            <a:ext cx="3401568" cy="1856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900" b="1" dirty="0"/>
              <a:t>Children/young people:</a:t>
            </a:r>
            <a:r>
              <a:rPr lang="en-US" sz="900" dirty="0"/>
              <a:t> family therapy (FT-AN) as first-line intervention, individual CBT-ED as alternative.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900" b="1" dirty="0"/>
              <a:t>Adults:</a:t>
            </a:r>
            <a:r>
              <a:rPr lang="en-US" sz="900" dirty="0"/>
              <a:t> Individual CBT-ED, MANTRA, or Specialist Supportive Clinical Management.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900" dirty="0"/>
              <a:t>Currently, there is insufficient evidence of effectiveness for the use of medication alone to treat an individual, and NICE (2020) does not recommend this.</a:t>
            </a:r>
          </a:p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endParaRPr lang="en-US" sz="900" dirty="0"/>
          </a:p>
        </p:txBody>
      </p:sp>
      <p:sp>
        <p:nvSpPr>
          <p:cNvPr id="13" name="Shape 11"/>
          <p:cNvSpPr/>
          <p:nvPr/>
        </p:nvSpPr>
        <p:spPr>
          <a:xfrm>
            <a:off x="457200" y="3639312"/>
            <a:ext cx="3657600" cy="2148840"/>
          </a:xfrm>
          <a:prstGeom prst="roundRect">
            <a:avLst>
              <a:gd name="adj" fmla="val 3404"/>
            </a:avLst>
          </a:prstGeom>
          <a:solidFill>
            <a:srgbClr val="FFFFFF"/>
          </a:solidFill>
          <a:ln w="9525">
            <a:solidFill>
              <a:srgbClr val="E9D5C8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585216" y="3712464"/>
            <a:ext cx="340156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demand is rising</a:t>
            </a:r>
            <a:endParaRPr lang="en-US" sz="1250" dirty="0"/>
          </a:p>
        </p:txBody>
      </p:sp>
      <p:graphicFrame>
        <p:nvGraphicFramePr>
          <p:cNvPr id="15" name="Chart 0"/>
          <p:cNvGraphicFramePr/>
          <p:nvPr/>
        </p:nvGraphicFramePr>
        <p:xfrm>
          <a:off x="548640" y="4005072"/>
          <a:ext cx="3474720" cy="1417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6" name="Text 13"/>
          <p:cNvSpPr/>
          <p:nvPr/>
        </p:nvSpPr>
        <p:spPr>
          <a:xfrm>
            <a:off x="585216" y="5468112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8A6A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Adult community ED referral rate, +18.8% (Viljoen et al., 2024)</a:t>
            </a:r>
            <a:endParaRPr lang="en-US" sz="800" dirty="0"/>
          </a:p>
        </p:txBody>
      </p:sp>
      <p:sp>
        <p:nvSpPr>
          <p:cNvPr id="17" name="Shape 14"/>
          <p:cNvSpPr/>
          <p:nvPr/>
        </p:nvSpPr>
        <p:spPr>
          <a:xfrm>
            <a:off x="4251960" y="3639312"/>
            <a:ext cx="3657600" cy="2148840"/>
          </a:xfrm>
          <a:prstGeom prst="roundRect">
            <a:avLst>
              <a:gd name="adj" fmla="val 3404"/>
            </a:avLst>
          </a:prstGeom>
          <a:solidFill>
            <a:srgbClr val="FFFFFF"/>
          </a:solidFill>
          <a:ln w="9525">
            <a:solidFill>
              <a:srgbClr val="E2E8F0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18" name="Text 15"/>
          <p:cNvSpPr/>
          <p:nvPr/>
        </p:nvSpPr>
        <p:spPr>
          <a:xfrm>
            <a:off x="4379976" y="3712464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gaps &amp; critical evaluation</a:t>
            </a:r>
            <a:endParaRPr lang="en-US" sz="1300" dirty="0"/>
          </a:p>
        </p:txBody>
      </p:sp>
      <p:sp>
        <p:nvSpPr>
          <p:cNvPr id="19" name="Text 16"/>
          <p:cNvSpPr/>
          <p:nvPr/>
        </p:nvSpPr>
        <p:spPr>
          <a:xfrm>
            <a:off x="4379976" y="4023360"/>
            <a:ext cx="3401568" cy="1673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US" sz="900" b="1" dirty="0"/>
              <a:t>Beat (2019): </a:t>
            </a:r>
            <a:r>
              <a:rPr lang="en-US" sz="900" dirty="0"/>
              <a:t>'postcode lottery' in access to adult community ED services, waiting time, and staffing in England</a:t>
            </a:r>
          </a:p>
          <a:p>
            <a:pPr>
              <a:lnSpc>
                <a:spcPct val="150000"/>
              </a:lnSpc>
            </a:pPr>
            <a:r>
              <a:rPr lang="en-US" sz="900" b="1" dirty="0"/>
              <a:t>Bryant et al 2026:</a:t>
            </a:r>
            <a:r>
              <a:rPr lang="en-US" sz="900" dirty="0"/>
              <a:t> 150 years of </a:t>
            </a:r>
            <a:r>
              <a:rPr lang="en-US" sz="900" dirty="0" err="1"/>
              <a:t>theorising</a:t>
            </a:r>
            <a:r>
              <a:rPr lang="en-US" sz="900" dirty="0"/>
              <a:t>, AN recovery rates are still low, and there is high drop-out in FBT and CBT-E.</a:t>
            </a:r>
          </a:p>
          <a:p>
            <a:pPr>
              <a:lnSpc>
                <a:spcPct val="150000"/>
              </a:lnSpc>
            </a:pPr>
            <a:r>
              <a:rPr lang="en-US" sz="900" dirty="0"/>
              <a:t>When diagnosed, AN is a common diagnostic crossover in BN patients (Dove et al, 2015).</a:t>
            </a:r>
          </a:p>
        </p:txBody>
      </p:sp>
      <p:sp>
        <p:nvSpPr>
          <p:cNvPr id="20" name="Shape 17"/>
          <p:cNvSpPr/>
          <p:nvPr/>
        </p:nvSpPr>
        <p:spPr>
          <a:xfrm>
            <a:off x="8046720" y="3639312"/>
            <a:ext cx="3657600" cy="2148840"/>
          </a:xfrm>
          <a:prstGeom prst="roundRect">
            <a:avLst>
              <a:gd name="adj" fmla="val 3404"/>
            </a:avLst>
          </a:prstGeom>
          <a:solidFill>
            <a:srgbClr val="FFFFFF"/>
          </a:solidFill>
          <a:ln w="9525">
            <a:solidFill>
              <a:srgbClr val="E9D5C8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21" name="Text 18"/>
          <p:cNvSpPr/>
          <p:nvPr/>
        </p:nvSpPr>
        <p:spPr>
          <a:xfrm>
            <a:off x="8174736" y="3712464"/>
            <a:ext cx="340156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Disability burden (YLD/100,000)</a:t>
            </a:r>
            <a:endParaRPr lang="en-US" sz="1200" dirty="0"/>
          </a:p>
        </p:txBody>
      </p:sp>
      <p:graphicFrame>
        <p:nvGraphicFramePr>
          <p:cNvPr id="22" name="Chart 1"/>
          <p:cNvGraphicFramePr/>
          <p:nvPr/>
        </p:nvGraphicFramePr>
        <p:xfrm>
          <a:off x="8138160" y="4005072"/>
          <a:ext cx="3474720" cy="1417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3" name="Text 19"/>
          <p:cNvSpPr/>
          <p:nvPr/>
        </p:nvSpPr>
        <p:spPr>
          <a:xfrm>
            <a:off x="8174736" y="5468112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8A6A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(Robinson et al., 2024, cited for comparison)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F6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47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5B23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6B80 Anorexia Nervosa Stigma, Inequality, Policy &amp; Recommendations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98A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Social, cultural and political context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143000"/>
            <a:ext cx="365760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E2E8F0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585216" y="1216152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585216" y="1527048"/>
            <a:ext cx="3401568" cy="1856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ct val="105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EDs are generally seen as the suffering person's ‘fault', and result in social distancing, according to 46 studies, scoping review (</a:t>
            </a:r>
            <a:r>
              <a:rPr lang="en-US" sz="950" dirty="0" err="1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Brelet</a:t>
            </a: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et al., 2021).</a:t>
            </a:r>
          </a:p>
          <a:p>
            <a:pPr marL="171450" indent="-171450">
              <a:lnSpc>
                <a:spcPct val="105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restriction, sometimes referred to as 'will power' or vanity, as opposed to serious illness, which will take time to recognize the severity of AN.</a:t>
            </a:r>
          </a:p>
          <a:p>
            <a:pPr marL="171450" indent="-171450">
              <a:lnSpc>
                <a:spcPct val="105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19th-century 'hysteria' framed by Bryant et al. (2026): gendered and emotionally coded; legacy shaping cultural understanding.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4251960" y="1143000"/>
            <a:ext cx="365760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E2E8F0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4379976" y="1216152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Discrimination &amp; inequality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379976" y="1527048"/>
            <a:ext cx="3401568" cy="1856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900" b="1" dirty="0"/>
              <a:t>NHS England (2025):</a:t>
            </a:r>
            <a:r>
              <a:rPr lang="en-US" sz="900" dirty="0"/>
              <a:t> AN is under-</a:t>
            </a:r>
            <a:r>
              <a:rPr lang="en-US" sz="900" dirty="0" err="1"/>
              <a:t>recognised</a:t>
            </a:r>
            <a:r>
              <a:rPr lang="en-US" sz="900" dirty="0"/>
              <a:t> by others; traditionally, it has been the domain of adolescent/young-adult women.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900" dirty="0"/>
              <a:t>This is all the way back to the Gull/</a:t>
            </a:r>
            <a:r>
              <a:rPr lang="en-US" sz="900" dirty="0" err="1"/>
              <a:t>Lasègue</a:t>
            </a:r>
            <a:r>
              <a:rPr lang="en-US" sz="900" dirty="0"/>
              <a:t> era (Bryant et al., 2026).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900" dirty="0"/>
              <a:t>NHS England (2025) national guidance: inequalities in access to CYP eating disorder services are driven by ethnicity, gender, sexuality, and disability, and socio-economic factors.</a:t>
            </a:r>
          </a:p>
        </p:txBody>
      </p:sp>
      <p:sp>
        <p:nvSpPr>
          <p:cNvPr id="10" name="Shape 8"/>
          <p:cNvSpPr/>
          <p:nvPr/>
        </p:nvSpPr>
        <p:spPr>
          <a:xfrm>
            <a:off x="8046720" y="1143000"/>
            <a:ext cx="365760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E2E8F0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8174736" y="1216152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 &amp; policy context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8174736" y="1527048"/>
            <a:ext cx="3401568" cy="1856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900" dirty="0"/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900" dirty="0"/>
              <a:t>The need for commissioning is a matter of life and death because AN is the most life-threatening psychiatric condition (NICE, 2020).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900" dirty="0"/>
              <a:t>NICE treatment recommendations are available within a clinically safe time frame, thanks to variable commissioning in the local area (Beat 2019 FOI).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900" b="1" dirty="0"/>
              <a:t>NHS England (2025): </a:t>
            </a:r>
            <a:r>
              <a:rPr lang="en-US" sz="900" dirty="0"/>
              <a:t>CYP guidance is shifting the focus away from inpatient services to earlier, community-based intervention.</a:t>
            </a:r>
          </a:p>
        </p:txBody>
      </p:sp>
      <p:sp>
        <p:nvSpPr>
          <p:cNvPr id="13" name="Shape 11"/>
          <p:cNvSpPr/>
          <p:nvPr/>
        </p:nvSpPr>
        <p:spPr>
          <a:xfrm>
            <a:off x="457200" y="3639312"/>
            <a:ext cx="3657600" cy="2148840"/>
          </a:xfrm>
          <a:prstGeom prst="roundRect">
            <a:avLst>
              <a:gd name="adj" fmla="val 3404"/>
            </a:avLst>
          </a:prstGeom>
          <a:solidFill>
            <a:srgbClr val="FFFFFF"/>
          </a:solidFill>
          <a:ln w="9525">
            <a:solidFill>
              <a:srgbClr val="E2E8F0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585216" y="3712464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85216" y="4023360"/>
            <a:ext cx="3401568" cy="1673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Ongoing funding to address the ‘postcode lottery' problems with specialist AN access throughout the region (Beat, 2019).</a:t>
            </a:r>
          </a:p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Raise awareness of the public/clinical community, beyond the typical young-female paradigm (NHS England, 2025).</a:t>
            </a:r>
          </a:p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and critically assess existing theories of causation for AN that have a gendered perspective (Bryant et al., 2026).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251960" y="3639312"/>
            <a:ext cx="3657600" cy="2148840"/>
          </a:xfrm>
          <a:prstGeom prst="roundRect">
            <a:avLst>
              <a:gd name="adj" fmla="val 3404"/>
            </a:avLst>
          </a:prstGeom>
          <a:solidFill>
            <a:srgbClr val="FFFFFF"/>
          </a:solidFill>
          <a:ln w="9525">
            <a:solidFill>
              <a:srgbClr val="E2E8F0"/>
            </a:solidFill>
            <a:prstDash val="solid"/>
          </a:ln>
          <a:effectLst>
            <a:outerShdw blurRad="63500" dist="19050" dir="5400000" algn="bl" rotWithShape="0">
              <a:srgbClr val="1E293B">
                <a:alpha val="10000"/>
              </a:srgbClr>
            </a:outerShdw>
          </a:effectLst>
        </p:spPr>
      </p:sp>
      <p:sp>
        <p:nvSpPr>
          <p:cNvPr id="17" name="Text 15"/>
          <p:cNvSpPr/>
          <p:nvPr/>
        </p:nvSpPr>
        <p:spPr>
          <a:xfrm>
            <a:off x="4379976" y="3712464"/>
            <a:ext cx="3401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5B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4379976" y="4023360"/>
            <a:ext cx="3401568" cy="1673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has been the first formally classified ED that has influenced a century of theory and practice.</a:t>
            </a:r>
          </a:p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Historical and gender assumptions continue to influence stigma today, in the era of recognition and access.</a:t>
            </a:r>
          </a:p>
          <a:p>
            <a:pPr marL="171450" indent="-171450">
              <a:lnSpc>
                <a:spcPct val="150000"/>
              </a:lnSpc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95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legacies have to be tackled through classification and commissioning, and through public understanding growing.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8046720" y="3639312"/>
            <a:ext cx="3657600" cy="2148840"/>
          </a:xfrm>
          <a:prstGeom prst="roundRect">
            <a:avLst>
              <a:gd name="adj" fmla="val 3404"/>
            </a:avLst>
          </a:prstGeom>
          <a:solidFill>
            <a:srgbClr val="5B2333"/>
          </a:solidFill>
          <a:ln/>
          <a:effectLst>
            <a:outerShdw blurRad="63500" dist="19050" dir="5400000" algn="bl" rotWithShape="0">
              <a:srgbClr val="1E293B">
                <a:alpha val="12000"/>
              </a:srgbClr>
            </a:outerShdw>
          </a:effectLst>
        </p:spPr>
      </p:sp>
      <p:sp>
        <p:nvSpPr>
          <p:cNvPr id="20" name="Text 18"/>
          <p:cNvSpPr/>
          <p:nvPr/>
        </p:nvSpPr>
        <p:spPr>
          <a:xfrm>
            <a:off x="8174736" y="3785616"/>
            <a:ext cx="340156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Highest mortality rate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8174736" y="4187952"/>
            <a:ext cx="3401568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C98A3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of any</a:t>
            </a:r>
            <a:endParaRPr lang="en-US" sz="26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C98A3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psychiatric disorder</a:t>
            </a:r>
            <a:endParaRPr lang="en-US" sz="2600" dirty="0"/>
          </a:p>
        </p:txBody>
      </p:sp>
      <p:sp>
        <p:nvSpPr>
          <p:cNvPr id="22" name="Text 20"/>
          <p:cNvSpPr/>
          <p:nvPr/>
        </p:nvSpPr>
        <p:spPr>
          <a:xfrm>
            <a:off x="8174736" y="5193792"/>
            <a:ext cx="34015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E9CF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Anorexia Nervosa  underscoring the urgency of timely, equitable NHS commissioning (NICE, 2020)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064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5B23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48640" y="960120"/>
            <a:ext cx="5440680" cy="5577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Beat (2019) Lives at Risk: The State of NHS Adult Eating Disorder Services. London: Beat Eating Disorders. Available at: https://www.beateatingdisorders.org.uk/about-beat/policy-work/policy-and-best-practice-reports/lives-at-risk-the-state-of-nhs-adult-services/ (Accessed: 3 July 2026).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Brelet, L., Flaudias, V., Désert, M., Guillaume, S., Llorca, P.-M. and Boirie, Y. (2021) 'Stigmatization toward people with anorexia nervosa, bulimia nervosa, and binge eating disorder: a scoping review', Nutrients, 13(8), 2834.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Bryant, E., Touyz, S., Oldershaw, A., Treasure, J. and Maguire, S. (2026) 'Anorexia nervosa: 150 years of critical theory', Journal of Eating Disorders, 14, 49.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Claudino, A.M., Pike, K.M., Hay, P., Keeley, J.W., Evans, S.C., Rebello, T.J., Bryant-Waugh, R., Dai, Y., Zhao, M., Matsumoto, C., Herscovici, C.R., Mellor-Marsá, B., Stona, A-C., Kogan, C.S., Andrews, H.F., Monteleone, P., Pilon, D.J., Thiels, C., Sharan, P., Al-Adawi, S. and Reed, G.M. (2019) 'The classification of feeding and eating disorders in the ICD-11: results of a field study comparing proposed ICD-11 guidelines with existing ICD-10 guidelines', BMC Medicine, 17, 93.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Dell'Osso, L., Abelli, M., Carpita, B., Pini, S., Castellini, G., Carmassi, C. and Ricca, V. (2016) 'Historical evolution of the concept of anorexia nervosa and relationships with orthorexia nervosa, autism, and obsessive-compulsive spectrum', Neuropsychiatric Disease and Treatment, 12, pp. 1651-1660.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Dove, E., Hill, S., Raykos, B., Fursland, A. and Byrne, S. (2015) 'Having a history of anorexia nervosa: implications for bulimia nervosa treatment', Journal of Eating Disorders, 3(Suppl 1), O24.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for Health and Care Excellence (NICE) (2020) Eating Disorders: Recognition and Treatment. NICE guideline [NG69]. London: NICE. Available at: https://www.nice.org.uk/guidance/ng69 (Accessed: 3 July 2026).</a:t>
            </a:r>
            <a:endParaRPr lang="en-US" sz="950" dirty="0"/>
          </a:p>
        </p:txBody>
      </p:sp>
      <p:sp>
        <p:nvSpPr>
          <p:cNvPr id="4" name="Text 2"/>
          <p:cNvSpPr/>
          <p:nvPr/>
        </p:nvSpPr>
        <p:spPr>
          <a:xfrm>
            <a:off x="6172200" y="960120"/>
            <a:ext cx="5440680" cy="5577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(2025) 'Chapter 13: Eating disorders', in Adult Psychiatric Morbidity Survey: Survey of Mental Health and Wellbeing, England, 2023-24. Leeds: NHS England Digital.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(2025) Eating Disorder Services for Children and Young People: National Guidance. London: NHS England. Available at: https://www.england.nhs.uk/long-read/eating-disorder-services-for-children-and-young-people-national-guidance/ (Accessed: 3 July 2026).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Russell, G. (1979) 'Bulimia nervosa: an ominous variant of anorexia nervosa', Psychological Medicine, 9(3), pp. 429-448.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Uher, R. and Rutter, M. (2012) 'Classification of feeding and eating disorders: review of evidence and proposals for ICD-11', World Psychiatry, 11(2), pp. 80-92.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Viljoen, D., King, E., Harris, S., Hollyman, J., Costello, K., Galvin, E., Stock, M., Schmidt, U., Downs, J., Sekar, M., Newell, C., Clark-Stone, S., Wicksteed, A., Foster, C., Battisti, F., Williams, L., Jones, R., Beglin, S., Anderson, S., Jebarsan, T., Ghuys, V. and Ayton, A. (2024) 'The alarms should no longer be ignored: survey of the demand, capacity and provision of adult community eating disorder services in England and Scotland before COVID-19', BJPsych Bulletin, 48(4), pp. 212-220.</a:t>
            </a:r>
            <a:endParaRPr lang="en-US" sz="950" dirty="0"/>
          </a:p>
          <a:p>
            <a:pPr marL="0" indent="0">
              <a:lnSpc>
                <a:spcPct val="105000"/>
              </a:lnSpc>
              <a:spcAft>
                <a:spcPts val="1000"/>
              </a:spcAft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(2024) ICD-11 for Mortality and Morbidity Statistics: 6B80 Anorexia Nervosa. Geneva: WHO. Available at: https://icd.who.int/browse11 (Accessed: 3 July 2026).</a:t>
            </a:r>
            <a:endParaRPr lang="en-US" sz="9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1437</Words>
  <Application>Microsoft Office PowerPoint</Application>
  <PresentationFormat>Widescreen</PresentationFormat>
  <Paragraphs>72</Paragraphs>
  <Slides>4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6B80 Anorexia Nervosa — Academic Poster</dc:title>
  <dc:subject>PptxGenJS Presentation</dc:subject>
  <dc:creator>Student</dc:creator>
  <cp:lastModifiedBy>ADMIN</cp:lastModifiedBy>
  <cp:revision>20</cp:revision>
  <dcterms:created xsi:type="dcterms:W3CDTF">2026-07-03T14:12:10Z</dcterms:created>
  <dcterms:modified xsi:type="dcterms:W3CDTF">2026-07-06T11:55:52Z</dcterms:modified>
</cp:coreProperties>
</file>