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8" r:id="rId1"/>
  </p:sldMasterIdLst>
  <p:notesMasterIdLst>
    <p:notesMasterId r:id="rId13"/>
  </p:notesMasterIdLst>
  <p:sldIdLst>
    <p:sldId id="256" r:id="rId2"/>
    <p:sldId id="259" r:id="rId3"/>
    <p:sldId id="257" r:id="rId4"/>
    <p:sldId id="268" r:id="rId5"/>
    <p:sldId id="269" r:id="rId6"/>
    <p:sldId id="258" r:id="rId7"/>
    <p:sldId id="266" r:id="rId8"/>
    <p:sldId id="262" r:id="rId9"/>
    <p:sldId id="267"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9604E5-E139-53C8-2503-D852E40B4169}" v="192" dt="2024-08-26T00:05:54.984"/>
    <p1510:client id="{D516B548-D923-4AEB-101F-696EDE9BB084}" v="217" dt="2024-08-26T18:46:03.3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30C96C-4C16-4B7E-8525-4BBE7A190ACD}" type="datetimeFigureOut">
              <a:rPr lang="en-US" smtClean="0"/>
              <a:t>8/26/2024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0EDBD8-E786-44E1-BC2E-6A87B46E6140}" type="slidenum">
              <a:rPr lang="en-US" smtClean="0"/>
              <a:t>‹#›</a:t>
            </a:fld>
            <a:endParaRPr lang="en-US"/>
          </a:p>
        </p:txBody>
      </p:sp>
    </p:spTree>
    <p:extLst>
      <p:ext uri="{BB962C8B-B14F-4D97-AF65-F5344CB8AC3E}">
        <p14:creationId xmlns:p14="http://schemas.microsoft.com/office/powerpoint/2010/main" val="26903738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Hello My name is Frantisek Bendik, my student id is 2242885 and today I will be presenting 00 </a:t>
            </a:r>
          </a:p>
        </p:txBody>
      </p:sp>
      <p:sp>
        <p:nvSpPr>
          <p:cNvPr id="4" name="Slide Number Placeholder 3"/>
          <p:cNvSpPr>
            <a:spLocks noGrp="1"/>
          </p:cNvSpPr>
          <p:nvPr>
            <p:ph type="sldNum" sz="quarter" idx="5"/>
          </p:nvPr>
        </p:nvSpPr>
        <p:spPr/>
        <p:txBody>
          <a:bodyPr/>
          <a:lstStyle/>
          <a:p>
            <a:fld id="{080EDBD8-E786-44E1-BC2E-6A87B46E6140}" type="slidenum">
              <a:rPr lang="en-US" smtClean="0"/>
              <a:t>1</a:t>
            </a:fld>
            <a:endParaRPr lang="en-US"/>
          </a:p>
        </p:txBody>
      </p:sp>
    </p:spTree>
    <p:extLst>
      <p:ext uri="{BB962C8B-B14F-4D97-AF65-F5344CB8AC3E}">
        <p14:creationId xmlns:p14="http://schemas.microsoft.com/office/powerpoint/2010/main" val="1253441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a:p>
            <a:r>
              <a:rPr lang="en-US" dirty="0">
                <a:latin typeface="Calibri"/>
                <a:ea typeface="Calibri"/>
                <a:cs typeface="Calibri"/>
              </a:rPr>
              <a:t>The key areas that will be discussed in this presentation is the importance of communication skills, </a:t>
            </a:r>
            <a:r>
              <a:rPr lang="en-US" dirty="0"/>
              <a:t>Essential Communication Skills</a:t>
            </a:r>
            <a:r>
              <a:rPr lang="en-US" dirty="0">
                <a:latin typeface="Aptos"/>
                <a:ea typeface="Calibri"/>
                <a:cs typeface="Calibri"/>
              </a:rPr>
              <a:t>, </a:t>
            </a:r>
            <a:r>
              <a:rPr lang="en-US" dirty="0">
                <a:latin typeface="Calibri"/>
                <a:ea typeface="Calibri"/>
                <a:cs typeface="Calibri"/>
              </a:rPr>
              <a:t> </a:t>
            </a:r>
            <a:r>
              <a:rPr lang="en-US" dirty="0"/>
              <a:t>Teamwork Issue and Resolution </a:t>
            </a:r>
            <a:r>
              <a:rPr lang="en-US" dirty="0">
                <a:latin typeface="Aptos"/>
                <a:ea typeface="Calibri"/>
                <a:cs typeface="Calibri"/>
              </a:rPr>
              <a:t>and </a:t>
            </a:r>
            <a:r>
              <a:rPr lang="en-US" dirty="0"/>
              <a:t>Application of Communication Skills.</a:t>
            </a:r>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080EDBD8-E786-44E1-BC2E-6A87B46E6140}" type="slidenum">
              <a:rPr lang="en-US" smtClean="0"/>
              <a:t>2</a:t>
            </a:fld>
            <a:endParaRPr lang="en-US"/>
          </a:p>
        </p:txBody>
      </p:sp>
    </p:spTree>
    <p:extLst>
      <p:ext uri="{BB962C8B-B14F-4D97-AF65-F5344CB8AC3E}">
        <p14:creationId xmlns:p14="http://schemas.microsoft.com/office/powerpoint/2010/main" val="347880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highlight>
                  <a:srgbClr val="FFFFFF"/>
                </a:highlight>
                <a:latin typeface="Arial"/>
                <a:cs typeface="Arial"/>
              </a:rPr>
              <a:t>Communication skills are not just about talking, they also involve active listening, writing and even body language. </a:t>
            </a:r>
          </a:p>
          <a:p>
            <a:endParaRPr lang="en-GB" sz="1800">
              <a:highlight>
                <a:srgbClr val="FFFFFF"/>
              </a:highlight>
              <a:latin typeface="Arial"/>
              <a:cs typeface="Arial"/>
            </a:endParaRPr>
          </a:p>
          <a:p>
            <a:r>
              <a:rPr lang="en-GB" sz="1800" dirty="0">
                <a:highlight>
                  <a:srgbClr val="FFFFFF"/>
                </a:highlight>
                <a:latin typeface="Arial"/>
                <a:cs typeface="Arial"/>
              </a:rPr>
              <a:t>Using these skills can help understand better and make less mistakes and more productivity. </a:t>
            </a:r>
          </a:p>
          <a:p>
            <a:endParaRPr lang="en-GB" sz="1800">
              <a:highlight>
                <a:srgbClr val="FFFFFF"/>
              </a:highlight>
              <a:latin typeface="Arial"/>
              <a:cs typeface="Arial"/>
            </a:endParaRPr>
          </a:p>
          <a:p>
            <a:endParaRPr lang="en-GB" sz="1800">
              <a:highlight>
                <a:srgbClr val="FFFFFF"/>
              </a:highlight>
              <a:latin typeface="Arial"/>
              <a:cs typeface="Arial"/>
            </a:endParaRPr>
          </a:p>
          <a:p>
            <a:endParaRPr lang="en-GB" sz="1800">
              <a:highlight>
                <a:srgbClr val="FFFFFF"/>
              </a:highlight>
              <a:latin typeface="Arial"/>
              <a:cs typeface="Arial"/>
            </a:endParaRPr>
          </a:p>
          <a:p>
            <a:endParaRPr lang="en-GB" sz="1800">
              <a:highlight>
                <a:srgbClr val="FFFFFF"/>
              </a:highlight>
              <a:latin typeface="Arial"/>
              <a:cs typeface="Arial"/>
            </a:endParaRPr>
          </a:p>
          <a:p>
            <a:endParaRPr lang="en-GB" sz="1800">
              <a:highlight>
                <a:srgbClr val="FFFFFF"/>
              </a:highlight>
              <a:latin typeface="Arial"/>
              <a:cs typeface="Arial"/>
            </a:endParaRPr>
          </a:p>
          <a:p>
            <a:endParaRPr lang="en-GB" sz="1800">
              <a:highlight>
                <a:srgbClr val="FFFFFF"/>
              </a:highlight>
              <a:latin typeface="Arial"/>
              <a:cs typeface="Arial"/>
            </a:endParaRPr>
          </a:p>
          <a:p>
            <a:endParaRPr lang="en-GB" sz="1800">
              <a:highlight>
                <a:srgbClr val="FFFFFF"/>
              </a:highlight>
              <a:latin typeface="Arial"/>
              <a:cs typeface="Arial"/>
            </a:endParaRPr>
          </a:p>
          <a:p>
            <a:endParaRPr lang="en-GB" sz="1800">
              <a:highlight>
                <a:srgbClr val="FFFFFF"/>
              </a:highlight>
              <a:latin typeface="Arial"/>
              <a:cs typeface="Arial"/>
            </a:endParaRPr>
          </a:p>
          <a:p>
            <a:endParaRPr lang="en-GB" sz="1800">
              <a:highlight>
                <a:srgbClr val="FFFFFF"/>
              </a:highlight>
              <a:latin typeface="Arial"/>
              <a:cs typeface="Arial"/>
            </a:endParaRPr>
          </a:p>
          <a:p>
            <a:endParaRPr lang="en-GB" sz="1800" dirty="0">
              <a:highlight>
                <a:srgbClr val="FFFFFF"/>
              </a:highlight>
              <a:latin typeface="Arial"/>
              <a:cs typeface="Arial"/>
            </a:endParaRPr>
          </a:p>
          <a:p>
            <a:endParaRPr lang="en-GB">
              <a:highlight>
                <a:srgbClr val="FFFFFF"/>
              </a:highlight>
              <a:latin typeface="Aptos" panose="02110004020202020204"/>
              <a:cs typeface="Arial"/>
            </a:endParaRPr>
          </a:p>
        </p:txBody>
      </p:sp>
      <p:sp>
        <p:nvSpPr>
          <p:cNvPr id="4" name="Slide Number Placeholder 3"/>
          <p:cNvSpPr>
            <a:spLocks noGrp="1"/>
          </p:cNvSpPr>
          <p:nvPr>
            <p:ph type="sldNum" sz="quarter" idx="5"/>
          </p:nvPr>
        </p:nvSpPr>
        <p:spPr/>
        <p:txBody>
          <a:bodyPr/>
          <a:lstStyle/>
          <a:p>
            <a:fld id="{080EDBD8-E786-44E1-BC2E-6A87B46E6140}" type="slidenum">
              <a:rPr lang="en-US" smtClean="0"/>
              <a:t>3</a:t>
            </a:fld>
            <a:endParaRPr lang="en-US"/>
          </a:p>
        </p:txBody>
      </p:sp>
    </p:spTree>
    <p:extLst>
      <p:ext uri="{BB962C8B-B14F-4D97-AF65-F5344CB8AC3E}">
        <p14:creationId xmlns:p14="http://schemas.microsoft.com/office/powerpoint/2010/main" val="24492058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According to Fiske (2010), the Shannon-Weaver Model is one of the key communication models that can benefit the workplace. This model explains how communication happens between a sender and a receiver. It highlights the importance of clear messaging and how "noise"—which can be anything that causes misunderstanding—can affect communication. By using this model, employees can learn to reduce misunderstandings and improve the clarity of their communication, which is essential for teamwork and productivity.</a:t>
            </a:r>
          </a:p>
          <a:p>
            <a:r>
              <a:rPr lang="en-US" dirty="0"/>
              <a:t>Reference: Fiske, J., 2010. Introduction to Communication Studies. 3rd ed. London: Routledge.</a:t>
            </a:r>
          </a:p>
          <a:p>
            <a:endParaRPr lang="en-US" dirty="0">
              <a:latin typeface="Aptos"/>
              <a:ea typeface="Calibri"/>
              <a:cs typeface="Calibri"/>
            </a:endParaRPr>
          </a:p>
          <a:p>
            <a:endParaRPr lang="en-US" dirty="0">
              <a:latin typeface="Aptos"/>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080EDBD8-E786-44E1-BC2E-6A87B46E6140}" type="slidenum">
              <a:rPr lang="en-US" smtClean="0"/>
              <a:t>4</a:t>
            </a:fld>
            <a:endParaRPr lang="en-US"/>
          </a:p>
        </p:txBody>
      </p:sp>
    </p:spTree>
    <p:extLst>
      <p:ext uri="{BB962C8B-B14F-4D97-AF65-F5344CB8AC3E}">
        <p14:creationId xmlns:p14="http://schemas.microsoft.com/office/powerpoint/2010/main" val="10989386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the  (CIPD) (2021), the Transactional Model of Communication is another valuable tool for workplace communication. This model shows that communication is a two-way process where both the sender and receiver are active participants. It helps employees understand that communication is not just about sending a message, but also about receiving feedback and adjusting the message if needed. This model encourages active listening and feedback, which are crucial for effective teamwork and resolving conflicts.</a:t>
            </a:r>
          </a:p>
          <a:p>
            <a:r>
              <a:rPr lang="en-US" dirty="0"/>
              <a:t>Reference: Chartered Institute of Personnel and Development (CIPD), 2021. Effective Communication in the Workplace. London: CIPD.</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080EDBD8-E786-44E1-BC2E-6A87B46E6140}" type="slidenum">
              <a:rPr lang="en-US" smtClean="0"/>
              <a:t>5</a:t>
            </a:fld>
            <a:endParaRPr lang="en-US"/>
          </a:p>
        </p:txBody>
      </p:sp>
    </p:spTree>
    <p:extLst>
      <p:ext uri="{BB962C8B-B14F-4D97-AF65-F5344CB8AC3E}">
        <p14:creationId xmlns:p14="http://schemas.microsoft.com/office/powerpoint/2010/main" val="3814830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communication skills can show that you are confident enough to do the job or task that the person has. </a:t>
            </a:r>
          </a:p>
          <a:p>
            <a:r>
              <a:rPr lang="en-US" dirty="0"/>
              <a:t>Good body language can show that you are professional and not casual for example having a hood on in the workplace.</a:t>
            </a:r>
          </a:p>
          <a:p>
            <a:r>
              <a:rPr lang="en-US" dirty="0"/>
              <a:t> </a:t>
            </a:r>
            <a:endParaRPr lang="en-US"/>
          </a:p>
          <a:p>
            <a:pPr>
              <a:defRPr/>
            </a:pPr>
            <a:r>
              <a:rPr lang="en-US" dirty="0"/>
              <a:t>Communication models can improve in the workplace by providing clear guidelines on how to send and receive messages effectively. </a:t>
            </a:r>
          </a:p>
          <a:p>
            <a:pPr>
              <a:defRPr/>
            </a:pPr>
            <a:r>
              <a:rPr lang="en-US" dirty="0"/>
              <a:t>For example, the Shannon-Weaver Model helps ensure that messages are clear and free from misunderstandings by highlighting the importance of proper encoding and decoding (University of Lincoln, 2024)</a:t>
            </a:r>
          </a:p>
        </p:txBody>
      </p:sp>
      <p:sp>
        <p:nvSpPr>
          <p:cNvPr id="4" name="Slide Number Placeholder 3"/>
          <p:cNvSpPr>
            <a:spLocks noGrp="1"/>
          </p:cNvSpPr>
          <p:nvPr>
            <p:ph type="sldNum" sz="quarter" idx="5"/>
          </p:nvPr>
        </p:nvSpPr>
        <p:spPr/>
        <p:txBody>
          <a:bodyPr/>
          <a:lstStyle/>
          <a:p>
            <a:fld id="{080EDBD8-E786-44E1-BC2E-6A87B46E6140}" type="slidenum">
              <a:rPr lang="en-US" smtClean="0"/>
              <a:t>4</a:t>
            </a:fld>
            <a:endParaRPr lang="en-US"/>
          </a:p>
        </p:txBody>
      </p:sp>
    </p:spTree>
    <p:extLst>
      <p:ext uri="{BB962C8B-B14F-4D97-AF65-F5344CB8AC3E}">
        <p14:creationId xmlns:p14="http://schemas.microsoft.com/office/powerpoint/2010/main" val="37058187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By interacting with people, you are networking and making connections to potentially work together on any project or as a team depending on the role. Working as a team efficiently can make the work much easier and faster as two people working on a project will finish much faster than one person. This is because the team of two people can share ideas, spot any mistakes and improve them more efficiently. </a:t>
            </a:r>
          </a:p>
          <a:p>
            <a:endParaRPr lang="en-US" dirty="0"/>
          </a:p>
          <a:p>
            <a:r>
              <a:rPr lang="en-US" dirty="0"/>
              <a:t>Interacting with customers is also important to the success of the workplace as making connections and providing the correct customer service will lead to creating loyal returning customers. Customer service is all about communication; by following the correct customer service at the work place you will keep the customer interested in the product or service. This will not only benefit the business but even the employee as they will be constantly be learning from their own mistakes which will make them better and more valuable to the business. </a:t>
            </a:r>
          </a:p>
          <a:p>
            <a:endParaRPr lang="en-US" dirty="0">
              <a:latin typeface="Calibri"/>
              <a:ea typeface="Calibri"/>
              <a:cs typeface="Calibri"/>
            </a:endParaRPr>
          </a:p>
          <a:p>
            <a:r>
              <a:rPr lang="en-US" dirty="0"/>
              <a:t>Oxford University Careers Service (2024). Teamwork. Available at: https://www.careers.ox.ac.uk</a:t>
            </a:r>
          </a:p>
        </p:txBody>
      </p:sp>
      <p:sp>
        <p:nvSpPr>
          <p:cNvPr id="4" name="Slide Number Placeholder 3"/>
          <p:cNvSpPr>
            <a:spLocks noGrp="1"/>
          </p:cNvSpPr>
          <p:nvPr>
            <p:ph type="sldNum" sz="quarter" idx="5"/>
          </p:nvPr>
        </p:nvSpPr>
        <p:spPr/>
        <p:txBody>
          <a:bodyPr/>
          <a:lstStyle/>
          <a:p>
            <a:fld id="{080EDBD8-E786-44E1-BC2E-6A87B46E6140}" type="slidenum">
              <a:rPr lang="en-US" smtClean="0"/>
              <a:t>5</a:t>
            </a:fld>
            <a:endParaRPr lang="en-US"/>
          </a:p>
        </p:txBody>
      </p:sp>
    </p:spTree>
    <p:extLst>
      <p:ext uri="{BB962C8B-B14F-4D97-AF65-F5344CB8AC3E}">
        <p14:creationId xmlns:p14="http://schemas.microsoft.com/office/powerpoint/2010/main" val="3354187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dirty="0"/>
              <a:t>According to High speed training in a retail environment providing and using excellent communication skills can change an unhappy customer into a happy loyal customer. By actively listening and providing clear understandable information to the customer can improve the experience for the costumer, as the customer will feel welcomed and will feel that the customer service understand the customer's issue. For example if a customer has an issue with something it is always better to provide good customer care as it will make them feel welcome and taken care of. Rather than confronting them with the issue they have as it will lead to making the customer unhappy and will most likely never return to the business. (High Speed Training, 2024; CPD Online, 2024).</a:t>
            </a:r>
          </a:p>
          <a:p>
            <a:pPr>
              <a:defRPr/>
            </a:pPr>
            <a:endParaRPr lang="en-US"/>
          </a:p>
          <a:p>
            <a:pPr>
              <a:defRPr/>
            </a:pPr>
            <a:r>
              <a:rPr lang="en-US" dirty="0"/>
              <a:t>Another example can be as a Leadership role, using excellent communication skills will motivate to inspire the team to work much smarter and efficiently. It is important as a leader to have exceptional communication skills as it will benefit the workplace. The team will be very dependent on their leader as they will require guidance in the right direction. A small example, a leader given out a project to be worked on with a short deadline to be met. If the leader has good communication skills, he will make sure to set and tell the team the exact deadline so that everyone is up to date.  (</a:t>
            </a:r>
            <a:r>
              <a:rPr lang="en-US" dirty="0" err="1"/>
              <a:t>LumApps</a:t>
            </a:r>
            <a:r>
              <a:rPr lang="en-US" dirty="0"/>
              <a:t>, 2024; Sparrow Connected, 2024).</a:t>
            </a:r>
          </a:p>
          <a:p>
            <a:pPr>
              <a:defRPr/>
            </a:pPr>
            <a:endParaRPr lang="en-US"/>
          </a:p>
          <a:p>
            <a:pPr>
              <a:defRPr/>
            </a:pPr>
            <a:r>
              <a:rPr lang="en-US" dirty="0"/>
              <a:t>High Speed Training (2024). What is Retail Customer Service? Importance, Examples &amp; Tips. Available at: https://www.highspeedtraining.co.uk</a:t>
            </a:r>
          </a:p>
          <a:p>
            <a:pPr>
              <a:defRPr/>
            </a:pPr>
            <a:r>
              <a:rPr lang="en-US" dirty="0"/>
              <a:t>CPD Online (2024). Feedback and Reviews in Retail Customer Service. Available at: https://www.cpdonline.co.uk</a:t>
            </a:r>
          </a:p>
          <a:p>
            <a:pPr>
              <a:defRPr/>
            </a:pPr>
            <a:r>
              <a:rPr lang="en-US" err="1"/>
              <a:t>LumApps</a:t>
            </a:r>
            <a:r>
              <a:rPr lang="en-US" dirty="0"/>
              <a:t> (2024). 7 Reasons Why Communication Is Important in Retail. Available at: https://www.lumapps.com</a:t>
            </a:r>
          </a:p>
          <a:p>
            <a:pPr>
              <a:defRPr/>
            </a:pPr>
            <a:r>
              <a:rPr lang="en-US" dirty="0"/>
              <a:t>Sparrow Connected (2024). The Importance of Effective Retail Communication and Tips to Improve It. Available at: https://www.sparrowconnected.com</a:t>
            </a:r>
          </a:p>
          <a:p>
            <a:pPr>
              <a:defRPr/>
            </a:pPr>
            <a:endParaRPr lang="en-US" b="1" dirty="0"/>
          </a:p>
        </p:txBody>
      </p:sp>
      <p:sp>
        <p:nvSpPr>
          <p:cNvPr id="4" name="Slide Number Placeholder 3"/>
          <p:cNvSpPr>
            <a:spLocks noGrp="1"/>
          </p:cNvSpPr>
          <p:nvPr>
            <p:ph type="sldNum" sz="quarter" idx="5"/>
          </p:nvPr>
        </p:nvSpPr>
        <p:spPr/>
        <p:txBody>
          <a:bodyPr/>
          <a:lstStyle/>
          <a:p>
            <a:fld id="{080EDBD8-E786-44E1-BC2E-6A87B46E6140}" type="slidenum">
              <a:rPr lang="en-US" smtClean="0"/>
              <a:t>6</a:t>
            </a:fld>
            <a:endParaRPr lang="en-US"/>
          </a:p>
        </p:txBody>
      </p:sp>
    </p:spTree>
    <p:extLst>
      <p:ext uri="{BB962C8B-B14F-4D97-AF65-F5344CB8AC3E}">
        <p14:creationId xmlns:p14="http://schemas.microsoft.com/office/powerpoint/2010/main" val="27162294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8/26/2024</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9626403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8C94063-DF36-4330-A365-08DA1FA5B7D6}" type="datetimeFigureOut">
              <a:rPr lang="en-US" dirty="0"/>
              <a:t>8/26/2024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367440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dirty="0"/>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8/26/2024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33645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DFCFA4AC-08CC-42CE-BD01-C191750A04EC}" type="datetimeFigureOut">
              <a:rPr lang="en-US" dirty="0"/>
              <a:t>8/26/2024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1239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dirty="0"/>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1BA7A723-92A7-435B-B681-F25B092FEFEB}" type="datetimeFigureOut">
              <a:rPr lang="en-US" dirty="0"/>
              <a:t>8/26/2024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925540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8/26/2024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93569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8/26/2024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97752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8/26/2024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59392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8/26/2024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706167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033E54A-A8CA-48C1-9504-691B58049D29}" type="datetimeFigureOut">
              <a:rPr lang="en-US" dirty="0"/>
              <a:t>8/26/2024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242431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5F6C806-BBF7-471C-9527-881CE2266695}" type="datetimeFigureOut">
              <a:rPr lang="en-US" dirty="0"/>
              <a:t>8/26/2024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713176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5658E-73FA-1E13-5E31-BCDE683E98DC}"/>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D4B9E966-6A6A-0D1D-FE73-B24167B70DE4}"/>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227848-0FB2-77C2-29EB-E9EBAEB6E5F2}"/>
              </a:ext>
            </a:extLst>
          </p:cNvPr>
          <p:cNvSpPr>
            <a:spLocks noGrp="1"/>
          </p:cNvSpPr>
          <p:nvPr>
            <p:ph type="dt" sz="half" idx="10"/>
          </p:nvPr>
        </p:nvSpPr>
        <p:spPr/>
        <p:txBody>
          <a:bodyPr/>
          <a:lstStyle/>
          <a:p>
            <a:fld id="{86954A89-7D1C-4AAA-A2CA-0A9AE08877E8}" type="datetimeFigureOut">
              <a:rPr lang="en-US" smtClean="0"/>
              <a:t>8/26/2024</a:t>
            </a:fld>
            <a:endParaRPr lang="en-US"/>
          </a:p>
        </p:txBody>
      </p:sp>
      <p:sp>
        <p:nvSpPr>
          <p:cNvPr id="5" name="Footer Placeholder 4">
            <a:extLst>
              <a:ext uri="{FF2B5EF4-FFF2-40B4-BE49-F238E27FC236}">
                <a16:creationId xmlns:a16="http://schemas.microsoft.com/office/drawing/2014/main" id="{8915FCB8-4281-D0B1-C8E7-A0C20387199F}"/>
              </a:ext>
            </a:extLst>
          </p:cNvPr>
          <p:cNvSpPr>
            <a:spLocks noGrp="1"/>
          </p:cNvSpPr>
          <p:nvPr>
            <p:ph type="ftr" sz="quarter" idx="11"/>
          </p:nvPr>
        </p:nvSpPr>
        <p:spPr/>
        <p:txBody>
          <a:bodyPr/>
          <a:lstStyle/>
          <a:p>
            <a:r>
              <a:rPr lang="en-US"/>
              <a:t>STUDENT ID – 2242885                                                                                                                                                                                                       MODULE - BMSW4009</a:t>
            </a:r>
          </a:p>
        </p:txBody>
      </p:sp>
      <p:sp>
        <p:nvSpPr>
          <p:cNvPr id="6" name="Slide Number Placeholder 5">
            <a:extLst>
              <a:ext uri="{FF2B5EF4-FFF2-40B4-BE49-F238E27FC236}">
                <a16:creationId xmlns:a16="http://schemas.microsoft.com/office/drawing/2014/main" id="{A0E6F5B6-9EDD-8B00-7B0D-6B67751BFA17}"/>
              </a:ext>
            </a:extLst>
          </p:cNvPr>
          <p:cNvSpPr>
            <a:spLocks noGrp="1"/>
          </p:cNvSpPr>
          <p:nvPr>
            <p:ph type="sldNum" sz="quarter" idx="12"/>
          </p:nvPr>
        </p:nvSpPr>
        <p:spPr/>
        <p:txBody>
          <a:bodyPr/>
          <a:lstStyle/>
          <a:p>
            <a:fld id="{208442A6-50D4-40DD-9B76-E17FD28F4FCE}" type="slidenum">
              <a:rPr lang="en-US" smtClean="0"/>
              <a:t>‹#›</a:t>
            </a:fld>
            <a:endParaRPr lang="en-US"/>
          </a:p>
        </p:txBody>
      </p:sp>
    </p:spTree>
    <p:extLst>
      <p:ext uri="{BB962C8B-B14F-4D97-AF65-F5344CB8AC3E}">
        <p14:creationId xmlns:p14="http://schemas.microsoft.com/office/powerpoint/2010/main" val="4063785209"/>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8/26/2024</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812283292"/>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 id="2147483770" r:id="rId12"/>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pdonline.co.uk/" TargetMode="External"/><Relationship Id="rId7" Type="http://schemas.openxmlformats.org/officeDocument/2006/relationships/hyperlink" Target="https://www.tsw.co.uk/" TargetMode="External"/><Relationship Id="rId2" Type="http://schemas.openxmlformats.org/officeDocument/2006/relationships/hyperlink" Target="https://www.highspeedtraining.co.uk/" TargetMode="External"/><Relationship Id="rId1" Type="http://schemas.openxmlformats.org/officeDocument/2006/relationships/slideLayout" Target="../slideLayouts/slideLayout12.xml"/><Relationship Id="rId6" Type="http://schemas.openxmlformats.org/officeDocument/2006/relationships/hyperlink" Target="https://www.revolutionlearning.co.uk/" TargetMode="External"/><Relationship Id="rId5" Type="http://schemas.openxmlformats.org/officeDocument/2006/relationships/hyperlink" Target="https://www.sparrowconnected.com/" TargetMode="External"/><Relationship Id="rId4" Type="http://schemas.openxmlformats.org/officeDocument/2006/relationships/hyperlink" Target="https://www.lumapps.com/"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s://online.lincoln.ac.uk/"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A6C96-2E0F-F721-3A62-4D920BF1E7C2}"/>
              </a:ext>
            </a:extLst>
          </p:cNvPr>
          <p:cNvSpPr>
            <a:spLocks noGrp="1"/>
          </p:cNvSpPr>
          <p:nvPr>
            <p:ph type="ctrTitle"/>
          </p:nvPr>
        </p:nvSpPr>
        <p:spPr>
          <a:xfrm>
            <a:off x="870065" y="992458"/>
            <a:ext cx="8281485" cy="2730190"/>
          </a:xfrm>
        </p:spPr>
        <p:txBody>
          <a:bodyPr>
            <a:normAutofit/>
          </a:bodyPr>
          <a:lstStyle/>
          <a:p>
            <a:r>
              <a:rPr lang="en-US" sz="3600" dirty="0">
                <a:solidFill>
                  <a:srgbClr val="0070C0"/>
                </a:solidFill>
              </a:rPr>
              <a:t>Certificate in Higher Education – Employability Skills </a:t>
            </a:r>
            <a:r>
              <a:rPr lang="en-US" sz="3600" dirty="0"/>
              <a:t>- Effective Communication Skills in the Workplace –  BMSW4009 - 21/08/2024</a:t>
            </a:r>
          </a:p>
        </p:txBody>
      </p:sp>
      <p:sp>
        <p:nvSpPr>
          <p:cNvPr id="3" name="Subtitle 2">
            <a:extLst>
              <a:ext uri="{FF2B5EF4-FFF2-40B4-BE49-F238E27FC236}">
                <a16:creationId xmlns:a16="http://schemas.microsoft.com/office/drawing/2014/main" id="{DA72303C-3C21-EDB7-B6DE-EC4C6ACB39A0}"/>
              </a:ext>
            </a:extLst>
          </p:cNvPr>
          <p:cNvSpPr>
            <a:spLocks noGrp="1"/>
          </p:cNvSpPr>
          <p:nvPr>
            <p:ph type="subTitle" idx="1"/>
          </p:nvPr>
        </p:nvSpPr>
        <p:spPr>
          <a:xfrm>
            <a:off x="973799" y="3722648"/>
            <a:ext cx="8284613" cy="1691640"/>
          </a:xfrm>
        </p:spPr>
        <p:txBody>
          <a:bodyPr vert="horz" lIns="91440" tIns="45720" rIns="91440" bIns="45720" rtlCol="0" anchor="t">
            <a:normAutofit/>
          </a:bodyPr>
          <a:lstStyle/>
          <a:p>
            <a:endParaRPr lang="en-US">
              <a:solidFill>
                <a:schemeClr val="tx2">
                  <a:lumMod val="75000"/>
                </a:schemeClr>
              </a:solidFill>
            </a:endParaRPr>
          </a:p>
          <a:p>
            <a:r>
              <a:rPr lang="en-US" dirty="0">
                <a:solidFill>
                  <a:srgbClr val="0070C0"/>
                </a:solidFill>
              </a:rPr>
              <a:t>Part 2 - Group Presentation - Frantisek Bendik - 2242885 </a:t>
            </a:r>
          </a:p>
        </p:txBody>
      </p:sp>
      <p:sp>
        <p:nvSpPr>
          <p:cNvPr id="7" name="Footer Placeholder 6">
            <a:extLst>
              <a:ext uri="{FF2B5EF4-FFF2-40B4-BE49-F238E27FC236}">
                <a16:creationId xmlns:a16="http://schemas.microsoft.com/office/drawing/2014/main" id="{1261695A-ACC4-5671-C29D-FF1718953E5C}"/>
              </a:ext>
            </a:extLst>
          </p:cNvPr>
          <p:cNvSpPr>
            <a:spLocks noGrp="1"/>
          </p:cNvSpPr>
          <p:nvPr>
            <p:ph type="ftr" sz="quarter" idx="11"/>
          </p:nvPr>
        </p:nvSpPr>
        <p:spPr>
          <a:xfrm>
            <a:off x="871097" y="320171"/>
            <a:ext cx="10736765" cy="365125"/>
          </a:xfrm>
        </p:spPr>
        <p:txBody>
          <a:bodyPr/>
          <a:lstStyle/>
          <a:p>
            <a:r>
              <a:rPr lang="en-US"/>
              <a:t>   STUDENT ID – 2242885                                                                                                                                                                                                       MODULE - </a:t>
            </a:r>
            <a:r>
              <a:rPr lang="en-US">
                <a:ea typeface="+mn-lt"/>
                <a:cs typeface="+mn-lt"/>
              </a:rPr>
              <a:t>BMSW4009</a:t>
            </a:r>
            <a:endParaRPr lang="en-US"/>
          </a:p>
        </p:txBody>
      </p:sp>
      <p:sp>
        <p:nvSpPr>
          <p:cNvPr id="6" name="Slide Number Placeholder 5">
            <a:extLst>
              <a:ext uri="{FF2B5EF4-FFF2-40B4-BE49-F238E27FC236}">
                <a16:creationId xmlns:a16="http://schemas.microsoft.com/office/drawing/2014/main" id="{06CFDCA9-16B0-0D09-CA9C-2BE9F012BDEC}"/>
              </a:ext>
            </a:extLst>
          </p:cNvPr>
          <p:cNvSpPr>
            <a:spLocks noGrp="1"/>
          </p:cNvSpPr>
          <p:nvPr>
            <p:ph type="sldNum" sz="quarter" idx="12"/>
          </p:nvPr>
        </p:nvSpPr>
        <p:spPr/>
        <p:txBody>
          <a:bodyPr/>
          <a:lstStyle/>
          <a:p>
            <a:fld id="{4FAB73BC-B049-4115-A692-8D63A059BFB8}" type="slidenum">
              <a:rPr lang="en-US" dirty="0"/>
              <a:pPr/>
              <a:t>1</a:t>
            </a:fld>
            <a:endParaRPr lang="en-US"/>
          </a:p>
        </p:txBody>
      </p:sp>
      <p:sp>
        <p:nvSpPr>
          <p:cNvPr id="16" name="Footer Placeholder 6">
            <a:extLst>
              <a:ext uri="{FF2B5EF4-FFF2-40B4-BE49-F238E27FC236}">
                <a16:creationId xmlns:a16="http://schemas.microsoft.com/office/drawing/2014/main" id="{E1978FEB-8E64-0998-9D1B-C88122842BA3}"/>
              </a:ext>
            </a:extLst>
          </p:cNvPr>
          <p:cNvSpPr txBox="1">
            <a:spLocks/>
          </p:cNvSpPr>
          <p:nvPr/>
        </p:nvSpPr>
        <p:spPr>
          <a:xfrm>
            <a:off x="4917131" y="323888"/>
            <a:ext cx="4873083" cy="374417"/>
          </a:xfrm>
          <a:prstGeom prst="rect">
            <a:avLst/>
          </a:prstGeom>
        </p:spPr>
        <p:txBody>
          <a:bodyPr vert="horz" lIns="91440" tIns="45720" rIns="91440" bIns="45720" rtlCol="0" anchor="ctr"/>
          <a:lstStyle>
            <a:defPPr>
              <a:defRPr lang="en-US"/>
            </a:defPPr>
            <a:lvl1pPr marL="0" algn="l" defTabSz="457200" rtl="0" eaLnBrk="1" latinLnBrk="0" hangingPunct="1">
              <a:defRPr sz="1050" kern="1200">
                <a:solidFill>
                  <a:schemeClr val="tx1">
                    <a:lumMod val="6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t>   Effective Team-working and Communication</a:t>
            </a:r>
          </a:p>
        </p:txBody>
      </p:sp>
    </p:spTree>
    <p:extLst>
      <p:ext uri="{BB962C8B-B14F-4D97-AF65-F5344CB8AC3E}">
        <p14:creationId xmlns:p14="http://schemas.microsoft.com/office/powerpoint/2010/main" val="4104136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9FEDA-F1BB-D003-8DED-8E13ED9AA2D2}"/>
              </a:ext>
            </a:extLst>
          </p:cNvPr>
          <p:cNvSpPr>
            <a:spLocks noGrp="1"/>
          </p:cNvSpPr>
          <p:nvPr>
            <p:ph type="title"/>
          </p:nvPr>
        </p:nvSpPr>
        <p:spPr/>
        <p:txBody>
          <a:bodyPr/>
          <a:lstStyle/>
          <a:p>
            <a:r>
              <a:rPr lang="en-US"/>
              <a:t>Introduction</a:t>
            </a:r>
          </a:p>
        </p:txBody>
      </p:sp>
      <p:sp>
        <p:nvSpPr>
          <p:cNvPr id="3" name="Text Placeholder 2">
            <a:extLst>
              <a:ext uri="{FF2B5EF4-FFF2-40B4-BE49-F238E27FC236}">
                <a16:creationId xmlns:a16="http://schemas.microsoft.com/office/drawing/2014/main" id="{FA6BA36F-0A2A-DA55-3DF9-0D61D53A0851}"/>
              </a:ext>
            </a:extLst>
          </p:cNvPr>
          <p:cNvSpPr>
            <a:spLocks noGrp="1"/>
          </p:cNvSpPr>
          <p:nvPr>
            <p:ph type="body" idx="1"/>
          </p:nvPr>
        </p:nvSpPr>
        <p:spPr/>
        <p:txBody>
          <a:bodyPr vert="horz" lIns="91440" tIns="45720" rIns="91440" bIns="45720" rtlCol="0" anchor="t">
            <a:normAutofit/>
          </a:bodyPr>
          <a:lstStyle/>
          <a:p>
            <a:r>
              <a:rPr lang="en-US" sz="2400" dirty="0">
                <a:ea typeface="+mn-lt"/>
                <a:cs typeface="+mn-lt"/>
              </a:rPr>
              <a:t>⦁ The objective of this presentation is to discuss </a:t>
            </a:r>
            <a:r>
              <a:rPr lang="en-US" sz="2400" dirty="0">
                <a:solidFill>
                  <a:srgbClr val="000000"/>
                </a:solidFill>
                <a:ea typeface="+mn-lt"/>
                <a:cs typeface="+mn-lt"/>
              </a:rPr>
              <a:t>importance of communication skills in the workplace</a:t>
            </a:r>
            <a:endParaRPr lang="en-US" sz="2400" dirty="0">
              <a:solidFill>
                <a:srgbClr val="000000"/>
              </a:solidFill>
            </a:endParaRPr>
          </a:p>
        </p:txBody>
      </p:sp>
      <p:sp>
        <p:nvSpPr>
          <p:cNvPr id="4" name="Footer Placeholder 3">
            <a:extLst>
              <a:ext uri="{FF2B5EF4-FFF2-40B4-BE49-F238E27FC236}">
                <a16:creationId xmlns:a16="http://schemas.microsoft.com/office/drawing/2014/main" id="{54C402A2-8BD2-C810-45AB-30E0EB2ECEC5}"/>
              </a:ext>
            </a:extLst>
          </p:cNvPr>
          <p:cNvSpPr>
            <a:spLocks noGrp="1"/>
          </p:cNvSpPr>
          <p:nvPr>
            <p:ph type="ftr" sz="quarter" idx="11"/>
          </p:nvPr>
        </p:nvSpPr>
        <p:spPr/>
        <p:txBody>
          <a:bodyPr/>
          <a:lstStyle/>
          <a:p>
            <a:r>
              <a:rPr lang="en-US"/>
              <a:t>STUDENT ID – 2242885                                                                                                                                                                                                       MODULE - BMSW4009</a:t>
            </a:r>
          </a:p>
        </p:txBody>
      </p:sp>
      <p:sp>
        <p:nvSpPr>
          <p:cNvPr id="5" name="Slide Number Placeholder 4">
            <a:extLst>
              <a:ext uri="{FF2B5EF4-FFF2-40B4-BE49-F238E27FC236}">
                <a16:creationId xmlns:a16="http://schemas.microsoft.com/office/drawing/2014/main" id="{251756D8-5459-493D-E42B-B2E25A3C1E65}"/>
              </a:ext>
            </a:extLst>
          </p:cNvPr>
          <p:cNvSpPr>
            <a:spLocks noGrp="1"/>
          </p:cNvSpPr>
          <p:nvPr>
            <p:ph type="sldNum" sz="quarter" idx="12"/>
          </p:nvPr>
        </p:nvSpPr>
        <p:spPr/>
        <p:txBody>
          <a:bodyPr/>
          <a:lstStyle/>
          <a:p>
            <a:fld id="{208442A6-50D4-40DD-9B76-E17FD28F4FCE}" type="slidenum">
              <a:rPr lang="en-US" smtClean="0"/>
              <a:t>2</a:t>
            </a:fld>
            <a:endParaRPr lang="en-US"/>
          </a:p>
        </p:txBody>
      </p:sp>
    </p:spTree>
    <p:extLst>
      <p:ext uri="{BB962C8B-B14F-4D97-AF65-F5344CB8AC3E}">
        <p14:creationId xmlns:p14="http://schemas.microsoft.com/office/powerpoint/2010/main" val="3239480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F7927-E0D5-9DFD-B773-97B2BD10AECF}"/>
              </a:ext>
            </a:extLst>
          </p:cNvPr>
          <p:cNvSpPr>
            <a:spLocks noGrp="1"/>
          </p:cNvSpPr>
          <p:nvPr>
            <p:ph type="title"/>
          </p:nvPr>
        </p:nvSpPr>
        <p:spPr>
          <a:xfrm>
            <a:off x="684212" y="485244"/>
            <a:ext cx="8534400" cy="845709"/>
          </a:xfrm>
        </p:spPr>
        <p:txBody>
          <a:bodyPr vert="horz" lIns="91440" tIns="45720" rIns="91440" bIns="45720" rtlCol="0" anchor="ctr">
            <a:normAutofit/>
          </a:bodyPr>
          <a:lstStyle/>
          <a:p>
            <a:r>
              <a:rPr lang="en-US"/>
              <a:t>Introduction</a:t>
            </a:r>
          </a:p>
        </p:txBody>
      </p:sp>
      <p:sp>
        <p:nvSpPr>
          <p:cNvPr id="3" name="Text Placeholder 2">
            <a:extLst>
              <a:ext uri="{FF2B5EF4-FFF2-40B4-BE49-F238E27FC236}">
                <a16:creationId xmlns:a16="http://schemas.microsoft.com/office/drawing/2014/main" id="{2F878862-5E60-5334-52A6-AE56B2BA15B7}"/>
              </a:ext>
            </a:extLst>
          </p:cNvPr>
          <p:cNvSpPr>
            <a:spLocks noGrp="1"/>
          </p:cNvSpPr>
          <p:nvPr>
            <p:ph type="body" idx="1"/>
          </p:nvPr>
        </p:nvSpPr>
        <p:spPr>
          <a:xfrm>
            <a:off x="684212" y="2039931"/>
            <a:ext cx="8534400" cy="3011243"/>
          </a:xfrm>
        </p:spPr>
        <p:txBody>
          <a:bodyPr vert="horz" lIns="91440" tIns="45720" rIns="91440" bIns="45720" rtlCol="0" anchor="ctr">
            <a:normAutofit/>
          </a:bodyPr>
          <a:lstStyle/>
          <a:p>
            <a:pPr marL="0" indent="0">
              <a:buNone/>
            </a:pPr>
            <a:endParaRPr lang="en-US"/>
          </a:p>
          <a:p>
            <a:pPr marL="0" indent="0">
              <a:buNone/>
            </a:pPr>
            <a:endParaRPr lang="en-US"/>
          </a:p>
          <a:p>
            <a:pPr marL="0" indent="0">
              <a:buNone/>
            </a:pPr>
            <a:endParaRPr lang="en-US"/>
          </a:p>
          <a:p>
            <a:pPr marL="0" indent="0">
              <a:buNone/>
            </a:pPr>
            <a:endParaRPr lang="en-US"/>
          </a:p>
        </p:txBody>
      </p:sp>
      <p:sp>
        <p:nvSpPr>
          <p:cNvPr id="4" name="Footer Placeholder 3">
            <a:extLst>
              <a:ext uri="{FF2B5EF4-FFF2-40B4-BE49-F238E27FC236}">
                <a16:creationId xmlns:a16="http://schemas.microsoft.com/office/drawing/2014/main" id="{9E41098C-24F2-9AB4-8E2D-6789F04B6818}"/>
              </a:ext>
            </a:extLst>
          </p:cNvPr>
          <p:cNvSpPr>
            <a:spLocks noGrp="1"/>
          </p:cNvSpPr>
          <p:nvPr>
            <p:ph type="ftr" sz="quarter" idx="11"/>
          </p:nvPr>
        </p:nvSpPr>
        <p:spPr/>
        <p:txBody>
          <a:bodyPr/>
          <a:lstStyle/>
          <a:p>
            <a:r>
              <a:rPr lang="en-US"/>
              <a:t>STUDENT ID – 2242885                                                                                                                                                                                                       MODULE - BMSW4009</a:t>
            </a:r>
          </a:p>
        </p:txBody>
      </p:sp>
      <p:sp>
        <p:nvSpPr>
          <p:cNvPr id="5" name="Slide Number Placeholder 4">
            <a:extLst>
              <a:ext uri="{FF2B5EF4-FFF2-40B4-BE49-F238E27FC236}">
                <a16:creationId xmlns:a16="http://schemas.microsoft.com/office/drawing/2014/main" id="{E1322294-2612-5025-754B-666744FD9C0A}"/>
              </a:ext>
            </a:extLst>
          </p:cNvPr>
          <p:cNvSpPr>
            <a:spLocks noGrp="1"/>
          </p:cNvSpPr>
          <p:nvPr>
            <p:ph type="sldNum" sz="quarter" idx="12"/>
          </p:nvPr>
        </p:nvSpPr>
        <p:spPr/>
        <p:txBody>
          <a:bodyPr/>
          <a:lstStyle/>
          <a:p>
            <a:fld id="{208442A6-50D4-40DD-9B76-E17FD28F4FCE}" type="slidenum">
              <a:rPr lang="en-US" smtClean="0"/>
              <a:t>3</a:t>
            </a:fld>
            <a:endParaRPr lang="en-US"/>
          </a:p>
        </p:txBody>
      </p:sp>
      <p:sp>
        <p:nvSpPr>
          <p:cNvPr id="6" name="TextBox 5">
            <a:extLst>
              <a:ext uri="{FF2B5EF4-FFF2-40B4-BE49-F238E27FC236}">
                <a16:creationId xmlns:a16="http://schemas.microsoft.com/office/drawing/2014/main" id="{824CC1EC-6B83-FE8A-8AAD-26C0B0D2761D}"/>
              </a:ext>
            </a:extLst>
          </p:cNvPr>
          <p:cNvSpPr txBox="1"/>
          <p:nvPr/>
        </p:nvSpPr>
        <p:spPr>
          <a:xfrm>
            <a:off x="483603" y="1710395"/>
            <a:ext cx="10616681"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i="0" u="none" strike="noStrike" baseline="0" dirty="0">
                <a:solidFill>
                  <a:srgbClr val="000000"/>
                </a:solidFill>
                <a:latin typeface="Century Schoolbook"/>
                <a:ea typeface="Century Schoolbook"/>
                <a:cs typeface="Century Schoolbook"/>
              </a:rPr>
              <a:t>An overview of how important communication skills are in the workplace.</a:t>
            </a:r>
          </a:p>
          <a:p>
            <a:pPr marL="285750" indent="-285750">
              <a:buFont typeface="Arial"/>
              <a:buChar char="•"/>
            </a:pPr>
            <a:r>
              <a:rPr lang="en-US" sz="2400" dirty="0"/>
              <a:t>Active listening </a:t>
            </a:r>
          </a:p>
          <a:p>
            <a:pPr marL="285750" indent="-285750">
              <a:buFont typeface="Arial"/>
              <a:buChar char="•"/>
            </a:pPr>
            <a:r>
              <a:rPr lang="en-US" sz="2400" dirty="0"/>
              <a:t>Writing</a:t>
            </a:r>
          </a:p>
          <a:p>
            <a:pPr marL="285750" indent="-285750">
              <a:buFont typeface="Arial"/>
              <a:buChar char="•"/>
            </a:pPr>
            <a:r>
              <a:rPr lang="en-US" sz="2400" dirty="0"/>
              <a:t>Body language </a:t>
            </a:r>
          </a:p>
          <a:p>
            <a:pPr marL="285750" indent="-285750">
              <a:buFont typeface="Arial"/>
              <a:buChar char="•"/>
            </a:pPr>
            <a:endParaRPr lang="en-US" sz="2400" dirty="0"/>
          </a:p>
          <a:p>
            <a:r>
              <a:rPr lang="en-GB" sz="2400" dirty="0">
                <a:ea typeface="+mn-lt"/>
                <a:cs typeface="+mn-lt"/>
              </a:rPr>
              <a:t>According to University of Lincoln communication skills are not just about talking, they also involve active listening, writing and even body language.  </a:t>
            </a:r>
            <a:endParaRPr lang="en-GB" sz="2400" dirty="0"/>
          </a:p>
          <a:p>
            <a:endParaRPr lang="en-GB" sz="2400" dirty="0">
              <a:ea typeface="+mn-lt"/>
              <a:cs typeface="+mn-lt"/>
            </a:endParaRPr>
          </a:p>
          <a:p>
            <a:r>
              <a:rPr lang="en-GB" sz="2400" dirty="0">
                <a:ea typeface="+mn-lt"/>
                <a:cs typeface="+mn-lt"/>
              </a:rPr>
              <a:t>Using these skills can help understand better and make less mistakes and more productivity. </a:t>
            </a:r>
            <a:endParaRPr lang="en-US" sz="2400" dirty="0">
              <a:ea typeface="+mn-lt"/>
              <a:cs typeface="+mn-lt"/>
            </a:endParaRPr>
          </a:p>
          <a:p>
            <a:endParaRPr lang="en-GB" sz="1200" dirty="0">
              <a:latin typeface="Arial"/>
              <a:cs typeface="Arial"/>
            </a:endParaRPr>
          </a:p>
        </p:txBody>
      </p:sp>
    </p:spTree>
    <p:extLst>
      <p:ext uri="{BB962C8B-B14F-4D97-AF65-F5344CB8AC3E}">
        <p14:creationId xmlns:p14="http://schemas.microsoft.com/office/powerpoint/2010/main" val="4267825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C4366-DFA4-FC1D-158F-6406FA92E5EF}"/>
              </a:ext>
            </a:extLst>
          </p:cNvPr>
          <p:cNvSpPr>
            <a:spLocks noGrp="1"/>
          </p:cNvSpPr>
          <p:nvPr>
            <p:ph type="title"/>
          </p:nvPr>
        </p:nvSpPr>
        <p:spPr/>
        <p:txBody>
          <a:bodyPr/>
          <a:lstStyle/>
          <a:p>
            <a:r>
              <a:rPr lang="en-US" dirty="0">
                <a:ea typeface="+mj-lt"/>
                <a:cs typeface="+mj-lt"/>
              </a:rPr>
              <a:t>Communication Models Beneficial in the Workplace</a:t>
            </a:r>
            <a:endParaRPr lang="en-US" dirty="0"/>
          </a:p>
        </p:txBody>
      </p:sp>
      <p:sp>
        <p:nvSpPr>
          <p:cNvPr id="3" name="Text Placeholder 2">
            <a:extLst>
              <a:ext uri="{FF2B5EF4-FFF2-40B4-BE49-F238E27FC236}">
                <a16:creationId xmlns:a16="http://schemas.microsoft.com/office/drawing/2014/main" id="{7E1D1C5E-82A2-586F-E906-AF56F11E75A8}"/>
              </a:ext>
            </a:extLst>
          </p:cNvPr>
          <p:cNvSpPr>
            <a:spLocks noGrp="1"/>
          </p:cNvSpPr>
          <p:nvPr>
            <p:ph type="body" idx="1"/>
          </p:nvPr>
        </p:nvSpPr>
        <p:spPr/>
        <p:txBody>
          <a:bodyPr vert="horz" lIns="91440" tIns="45720" rIns="91440" bIns="45720" rtlCol="0" anchor="t">
            <a:normAutofit/>
          </a:bodyPr>
          <a:lstStyle/>
          <a:p>
            <a:pPr marL="0" indent="0">
              <a:buNone/>
            </a:pPr>
            <a:r>
              <a:rPr lang="en-US" sz="2400" b="1" dirty="0"/>
              <a:t>Shannon-Weaver Model</a:t>
            </a:r>
          </a:p>
          <a:p>
            <a:r>
              <a:rPr lang="en-US" sz="2400" dirty="0"/>
              <a:t>Process between a sender and a receiver.</a:t>
            </a:r>
          </a:p>
          <a:p>
            <a:r>
              <a:rPr lang="en-US" sz="2400" dirty="0"/>
              <a:t>Clear messaging.</a:t>
            </a:r>
            <a:endParaRPr lang="en-US" dirty="0"/>
          </a:p>
          <a:p>
            <a:r>
              <a:rPr lang="en-US" sz="2400" dirty="0"/>
              <a:t>Improves clarity.</a:t>
            </a:r>
            <a:endParaRPr lang="en-US" dirty="0"/>
          </a:p>
          <a:p>
            <a:r>
              <a:rPr lang="en-US" sz="2400" dirty="0"/>
              <a:t>Enhances teamwork and productivity.</a:t>
            </a:r>
            <a:endParaRPr lang="en-US" dirty="0"/>
          </a:p>
          <a:p>
            <a:endParaRPr lang="en-US" sz="2400" dirty="0"/>
          </a:p>
          <a:p>
            <a:endParaRPr lang="en-US" dirty="0"/>
          </a:p>
        </p:txBody>
      </p:sp>
      <p:sp>
        <p:nvSpPr>
          <p:cNvPr id="4" name="Footer Placeholder 3">
            <a:extLst>
              <a:ext uri="{FF2B5EF4-FFF2-40B4-BE49-F238E27FC236}">
                <a16:creationId xmlns:a16="http://schemas.microsoft.com/office/drawing/2014/main" id="{3BDDE0F6-E9A5-5C3C-7127-904411C8693D}"/>
              </a:ext>
            </a:extLst>
          </p:cNvPr>
          <p:cNvSpPr>
            <a:spLocks noGrp="1"/>
          </p:cNvSpPr>
          <p:nvPr>
            <p:ph type="ftr" sz="quarter" idx="11"/>
          </p:nvPr>
        </p:nvSpPr>
        <p:spPr/>
        <p:txBody>
          <a:bodyPr/>
          <a:lstStyle/>
          <a:p>
            <a:r>
              <a:rPr lang="en-US"/>
              <a:t>STUDENT ID – 2242885                                                                                                                                                                                                       MODULE - BMSW4009</a:t>
            </a:r>
          </a:p>
        </p:txBody>
      </p:sp>
      <p:sp>
        <p:nvSpPr>
          <p:cNvPr id="5" name="Slide Number Placeholder 4">
            <a:extLst>
              <a:ext uri="{FF2B5EF4-FFF2-40B4-BE49-F238E27FC236}">
                <a16:creationId xmlns:a16="http://schemas.microsoft.com/office/drawing/2014/main" id="{8976AFDB-6ACB-04C8-791B-6EA167863228}"/>
              </a:ext>
            </a:extLst>
          </p:cNvPr>
          <p:cNvSpPr>
            <a:spLocks noGrp="1"/>
          </p:cNvSpPr>
          <p:nvPr>
            <p:ph type="sldNum" sz="quarter" idx="12"/>
          </p:nvPr>
        </p:nvSpPr>
        <p:spPr/>
        <p:txBody>
          <a:bodyPr/>
          <a:lstStyle/>
          <a:p>
            <a:fld id="{208442A6-50D4-40DD-9B76-E17FD28F4FCE}" type="slidenum">
              <a:rPr lang="en-US" smtClean="0"/>
              <a:t>4</a:t>
            </a:fld>
            <a:endParaRPr lang="en-US"/>
          </a:p>
        </p:txBody>
      </p:sp>
    </p:spTree>
    <p:extLst>
      <p:ext uri="{BB962C8B-B14F-4D97-AF65-F5344CB8AC3E}">
        <p14:creationId xmlns:p14="http://schemas.microsoft.com/office/powerpoint/2010/main" val="2861016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339E2-54EF-73FE-3EB1-B5459E2EBC70}"/>
              </a:ext>
            </a:extLst>
          </p:cNvPr>
          <p:cNvSpPr>
            <a:spLocks noGrp="1"/>
          </p:cNvSpPr>
          <p:nvPr>
            <p:ph type="title"/>
          </p:nvPr>
        </p:nvSpPr>
        <p:spPr/>
        <p:txBody>
          <a:bodyPr/>
          <a:lstStyle/>
          <a:p>
            <a:r>
              <a:rPr lang="en-US" dirty="0"/>
              <a:t>Transactional Model of Communication:</a:t>
            </a:r>
          </a:p>
        </p:txBody>
      </p:sp>
      <p:sp>
        <p:nvSpPr>
          <p:cNvPr id="3" name="Text Placeholder 2">
            <a:extLst>
              <a:ext uri="{FF2B5EF4-FFF2-40B4-BE49-F238E27FC236}">
                <a16:creationId xmlns:a16="http://schemas.microsoft.com/office/drawing/2014/main" id="{C98AD745-320F-5CA5-CDDD-B51134466E21}"/>
              </a:ext>
            </a:extLst>
          </p:cNvPr>
          <p:cNvSpPr>
            <a:spLocks noGrp="1"/>
          </p:cNvSpPr>
          <p:nvPr>
            <p:ph type="body" idx="1"/>
          </p:nvPr>
        </p:nvSpPr>
        <p:spPr/>
        <p:txBody>
          <a:bodyPr vert="horz" lIns="91440" tIns="45720" rIns="91440" bIns="45720" rtlCol="0" anchor="t">
            <a:normAutofit/>
          </a:bodyPr>
          <a:lstStyle/>
          <a:p>
            <a:pPr marL="0" indent="0">
              <a:buNone/>
            </a:pPr>
            <a:r>
              <a:rPr lang="en-US" sz="2400" b="1" dirty="0"/>
              <a:t>Transactional Model of Communication</a:t>
            </a:r>
            <a:endParaRPr lang="en-US"/>
          </a:p>
          <a:p>
            <a:pPr marL="0" indent="0">
              <a:buNone/>
            </a:pPr>
            <a:r>
              <a:rPr lang="en-US" sz="2400" dirty="0"/>
              <a:t>According to CIPD (2021):</a:t>
            </a:r>
          </a:p>
          <a:p>
            <a:r>
              <a:rPr lang="en-US" sz="2400" dirty="0"/>
              <a:t>Two-way process.</a:t>
            </a:r>
          </a:p>
          <a:p>
            <a:r>
              <a:rPr lang="en-US" sz="2400" dirty="0"/>
              <a:t>Encourages active listening and feedback.</a:t>
            </a:r>
          </a:p>
          <a:p>
            <a:r>
              <a:rPr lang="en-US" sz="2400" dirty="0"/>
              <a:t>Crucial for teamwork and conflict resolution.</a:t>
            </a:r>
          </a:p>
          <a:p>
            <a:endParaRPr lang="en-US" dirty="0"/>
          </a:p>
        </p:txBody>
      </p:sp>
      <p:sp>
        <p:nvSpPr>
          <p:cNvPr id="4" name="Footer Placeholder 3">
            <a:extLst>
              <a:ext uri="{FF2B5EF4-FFF2-40B4-BE49-F238E27FC236}">
                <a16:creationId xmlns:a16="http://schemas.microsoft.com/office/drawing/2014/main" id="{0C36154F-CD8A-4ABC-793A-FE44FD2355F5}"/>
              </a:ext>
            </a:extLst>
          </p:cNvPr>
          <p:cNvSpPr>
            <a:spLocks noGrp="1"/>
          </p:cNvSpPr>
          <p:nvPr>
            <p:ph type="ftr" sz="quarter" idx="11"/>
          </p:nvPr>
        </p:nvSpPr>
        <p:spPr/>
        <p:txBody>
          <a:bodyPr/>
          <a:lstStyle/>
          <a:p>
            <a:r>
              <a:rPr lang="en-US"/>
              <a:t>STUDENT ID – 2242885                                                                                                                                                                                                       MODULE - BMSW4009</a:t>
            </a:r>
          </a:p>
        </p:txBody>
      </p:sp>
      <p:sp>
        <p:nvSpPr>
          <p:cNvPr id="5" name="Slide Number Placeholder 4">
            <a:extLst>
              <a:ext uri="{FF2B5EF4-FFF2-40B4-BE49-F238E27FC236}">
                <a16:creationId xmlns:a16="http://schemas.microsoft.com/office/drawing/2014/main" id="{388A8B0C-CCE7-7BE9-F147-FA8256E97F4F}"/>
              </a:ext>
            </a:extLst>
          </p:cNvPr>
          <p:cNvSpPr>
            <a:spLocks noGrp="1"/>
          </p:cNvSpPr>
          <p:nvPr>
            <p:ph type="sldNum" sz="quarter" idx="12"/>
          </p:nvPr>
        </p:nvSpPr>
        <p:spPr/>
        <p:txBody>
          <a:bodyPr/>
          <a:lstStyle/>
          <a:p>
            <a:fld id="{208442A6-50D4-40DD-9B76-E17FD28F4FCE}" type="slidenum">
              <a:rPr lang="en-US" smtClean="0"/>
              <a:t>5</a:t>
            </a:fld>
            <a:endParaRPr lang="en-US"/>
          </a:p>
        </p:txBody>
      </p:sp>
    </p:spTree>
    <p:extLst>
      <p:ext uri="{BB962C8B-B14F-4D97-AF65-F5344CB8AC3E}">
        <p14:creationId xmlns:p14="http://schemas.microsoft.com/office/powerpoint/2010/main" val="623591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480A11B-35DA-A21C-4975-0306E5038819}"/>
              </a:ext>
            </a:extLst>
          </p:cNvPr>
          <p:cNvSpPr>
            <a:spLocks noGrp="1"/>
          </p:cNvSpPr>
          <p:nvPr>
            <p:ph type="title"/>
          </p:nvPr>
        </p:nvSpPr>
        <p:spPr>
          <a:xfrm>
            <a:off x="1229032" y="365760"/>
            <a:ext cx="5997678" cy="1325562"/>
          </a:xfrm>
        </p:spPr>
        <p:txBody>
          <a:bodyPr vert="horz" lIns="91440" tIns="45720" rIns="91440" bIns="45720" rtlCol="0" anchor="b">
            <a:normAutofit/>
          </a:bodyPr>
          <a:lstStyle/>
          <a:p>
            <a:r>
              <a:rPr lang="en-US" sz="2800"/>
              <a:t>Importance of Communication Skills and Models in the Workplace</a:t>
            </a:r>
          </a:p>
        </p:txBody>
      </p:sp>
      <p:sp>
        <p:nvSpPr>
          <p:cNvPr id="17" name="Rectangle 16">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Footer Placeholder 2">
            <a:extLst>
              <a:ext uri="{FF2B5EF4-FFF2-40B4-BE49-F238E27FC236}">
                <a16:creationId xmlns:a16="http://schemas.microsoft.com/office/drawing/2014/main" id="{DCD62785-168A-B090-A8C1-B888924DD5B6}"/>
              </a:ext>
            </a:extLst>
          </p:cNvPr>
          <p:cNvSpPr>
            <a:spLocks noGrp="1"/>
          </p:cNvSpPr>
          <p:nvPr>
            <p:ph type="ftr" sz="quarter" idx="11"/>
          </p:nvPr>
        </p:nvSpPr>
        <p:spPr>
          <a:xfrm rot="16200000">
            <a:off x="-1348741" y="4046537"/>
            <a:ext cx="3581400" cy="365125"/>
          </a:xfrm>
        </p:spPr>
        <p:txBody>
          <a:bodyPr vert="horz" lIns="91440" tIns="45720" rIns="91440" bIns="45720" rtlCol="0" anchor="ctr">
            <a:normAutofit/>
          </a:bodyPr>
          <a:lstStyle/>
          <a:p>
            <a:pPr defTabSz="914400">
              <a:lnSpc>
                <a:spcPct val="90000"/>
              </a:lnSpc>
              <a:spcAft>
                <a:spcPts val="600"/>
              </a:spcAft>
            </a:pPr>
            <a:r>
              <a:rPr lang="en-US" sz="900" kern="1200">
                <a:solidFill>
                  <a:schemeClr val="accent1">
                    <a:lumMod val="20000"/>
                    <a:lumOff val="80000"/>
                  </a:schemeClr>
                </a:solidFill>
                <a:latin typeface="+mn-lt"/>
                <a:ea typeface="+mn-ea"/>
                <a:cs typeface="+mn-cs"/>
              </a:rPr>
              <a:t>STUDENT ID – 2242885                                                                                                                                                                                                       MODULE - BMSW4009</a:t>
            </a:r>
          </a:p>
        </p:txBody>
      </p:sp>
      <p:sp>
        <p:nvSpPr>
          <p:cNvPr id="4" name="Slide Number Placeholder 3">
            <a:extLst>
              <a:ext uri="{FF2B5EF4-FFF2-40B4-BE49-F238E27FC236}">
                <a16:creationId xmlns:a16="http://schemas.microsoft.com/office/drawing/2014/main" id="{828ACE43-011F-B7ED-F02B-5307DE3E006C}"/>
              </a:ext>
            </a:extLst>
          </p:cNvPr>
          <p:cNvSpPr>
            <a:spLocks noGrp="1"/>
          </p:cNvSpPr>
          <p:nvPr>
            <p:ph type="sldNum" sz="quarter" idx="12"/>
          </p:nvPr>
        </p:nvSpPr>
        <p:spPr>
          <a:xfrm>
            <a:off x="-15240" y="6172200"/>
            <a:ext cx="914400" cy="593725"/>
          </a:xfrm>
        </p:spPr>
        <p:txBody>
          <a:bodyPr vert="horz" lIns="45720" tIns="45720" rIns="45720" bIns="45720" rtlCol="0" anchor="ctr">
            <a:normAutofit/>
          </a:bodyPr>
          <a:lstStyle/>
          <a:p>
            <a:pPr defTabSz="914400">
              <a:lnSpc>
                <a:spcPct val="90000"/>
              </a:lnSpc>
              <a:spcAft>
                <a:spcPts val="600"/>
              </a:spcAft>
            </a:pPr>
            <a:fld id="{208442A6-50D4-40DD-9B76-E17FD28F4FCE}" type="slidenum">
              <a:rPr lang="en-US">
                <a:solidFill>
                  <a:schemeClr val="accent1">
                    <a:lumMod val="60000"/>
                    <a:lumOff val="40000"/>
                  </a:schemeClr>
                </a:solidFill>
              </a:rPr>
              <a:pPr defTabSz="914400">
                <a:lnSpc>
                  <a:spcPct val="90000"/>
                </a:lnSpc>
                <a:spcAft>
                  <a:spcPts val="600"/>
                </a:spcAft>
              </a:pPr>
              <a:t>6</a:t>
            </a:fld>
            <a:endParaRPr lang="en-US">
              <a:solidFill>
                <a:schemeClr val="accent1">
                  <a:lumMod val="60000"/>
                  <a:lumOff val="40000"/>
                </a:schemeClr>
              </a:solidFill>
            </a:endParaRPr>
          </a:p>
        </p:txBody>
      </p:sp>
      <p:sp>
        <p:nvSpPr>
          <p:cNvPr id="6" name="Rectangle 3">
            <a:extLst>
              <a:ext uri="{FF2B5EF4-FFF2-40B4-BE49-F238E27FC236}">
                <a16:creationId xmlns:a16="http://schemas.microsoft.com/office/drawing/2014/main" id="{6ABC3AC4-5C87-7250-08A7-1345990CB87A}"/>
              </a:ext>
            </a:extLst>
          </p:cNvPr>
          <p:cNvSpPr>
            <a:spLocks noGrp="1" noChangeArrowheads="1"/>
          </p:cNvSpPr>
          <p:nvPr>
            <p:ph type="body" idx="1"/>
          </p:nvPr>
        </p:nvSpPr>
        <p:spPr bwMode="auto">
          <a:xfrm>
            <a:off x="1211139" y="2005739"/>
            <a:ext cx="6015571" cy="417439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fontAlgn="base">
              <a:buNone/>
            </a:pPr>
            <a:r>
              <a:rPr kumimoji="0" lang="en-US" altLang="en-US" b="1" i="0" u="none" strike="noStrike" normalizeH="0" baseline="0">
                <a:ln>
                  <a:noFill/>
                </a:ln>
              </a:rPr>
              <a:t>Why Communication Skills </a:t>
            </a:r>
            <a:r>
              <a:rPr lang="en-US" altLang="en-US" b="1"/>
              <a:t>and Models </a:t>
            </a:r>
            <a:r>
              <a:rPr kumimoji="0" lang="en-US" altLang="en-US" b="1" i="0" u="none" strike="noStrike" normalizeH="0" baseline="0">
                <a:ln>
                  <a:noFill/>
                </a:ln>
              </a:rPr>
              <a:t>are Crucial in the workplace?</a:t>
            </a:r>
            <a:endParaRPr lang="en-US" altLang="en-US" b="1"/>
          </a:p>
          <a:p>
            <a:pPr marL="102870">
              <a:buNone/>
            </a:pPr>
            <a:r>
              <a:rPr lang="en-US" altLang="en-US"/>
              <a:t>According to University of Lincoln g</a:t>
            </a:r>
            <a:r>
              <a:rPr lang="en-US"/>
              <a:t>ood communication skills can show that you are confident enough to do the job or task that the person has. </a:t>
            </a:r>
          </a:p>
          <a:p>
            <a:pPr>
              <a:spcBef>
                <a:spcPts val="0"/>
              </a:spcBef>
              <a:spcAft>
                <a:spcPts val="0"/>
              </a:spcAft>
            </a:pPr>
            <a:r>
              <a:rPr lang="en-US"/>
              <a:t>Good body language can show that you are professional and not casual for example having a hood on in the workplace.</a:t>
            </a:r>
          </a:p>
          <a:p>
            <a:pPr>
              <a:spcBef>
                <a:spcPts val="0"/>
              </a:spcBef>
              <a:spcAft>
                <a:spcPts val="0"/>
              </a:spcAft>
            </a:pPr>
            <a:endParaRPr lang="en-US"/>
          </a:p>
          <a:p>
            <a:pPr>
              <a:spcBef>
                <a:spcPts val="0"/>
              </a:spcBef>
              <a:spcAft>
                <a:spcPts val="0"/>
              </a:spcAft>
            </a:pPr>
            <a:r>
              <a:rPr lang="en-US"/>
              <a:t>Communication models can improve in the workplace by providing clear guidelines on how to send and receive messages effectively. </a:t>
            </a:r>
          </a:p>
          <a:p>
            <a:pPr marL="102870">
              <a:buNone/>
            </a:pPr>
            <a:endParaRPr lang="en-US" altLang="en-US" b="1"/>
          </a:p>
          <a:p>
            <a:pPr marL="0" fontAlgn="base"/>
            <a:endParaRPr lang="en-US" b="1"/>
          </a:p>
          <a:p>
            <a:pPr marL="0" fontAlgn="base"/>
            <a:endParaRPr lang="en-US" altLang="en-US" b="1"/>
          </a:p>
          <a:p>
            <a:pPr fontAlgn="base"/>
            <a:endParaRPr lang="en-US" altLang="en-US" b="1"/>
          </a:p>
          <a:p>
            <a:pPr marL="0" fontAlgn="base"/>
            <a:endParaRPr lang="en-US" altLang="en-US"/>
          </a:p>
        </p:txBody>
      </p:sp>
      <p:pic>
        <p:nvPicPr>
          <p:cNvPr id="5" name="Picture 4" descr="People in office">
            <a:extLst>
              <a:ext uri="{FF2B5EF4-FFF2-40B4-BE49-F238E27FC236}">
                <a16:creationId xmlns:a16="http://schemas.microsoft.com/office/drawing/2014/main" id="{1F0B4603-CF07-4A5D-8E43-8E46A2784185}"/>
              </a:ext>
            </a:extLst>
          </p:cNvPr>
          <p:cNvPicPr>
            <a:picLocks noChangeAspect="1"/>
          </p:cNvPicPr>
          <p:nvPr/>
        </p:nvPicPr>
        <p:blipFill>
          <a:blip r:embed="rId3"/>
          <a:srcRect l="24125" r="30583" b="-1"/>
          <a:stretch/>
        </p:blipFill>
        <p:spPr>
          <a:xfrm>
            <a:off x="7538689" y="10"/>
            <a:ext cx="4653311" cy="6857990"/>
          </a:xfrm>
          <a:prstGeom prst="rect">
            <a:avLst/>
          </a:prstGeom>
        </p:spPr>
      </p:pic>
    </p:spTree>
    <p:extLst>
      <p:ext uri="{BB962C8B-B14F-4D97-AF65-F5344CB8AC3E}">
        <p14:creationId xmlns:p14="http://schemas.microsoft.com/office/powerpoint/2010/main" val="1589985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6A8562A-2E8A-D04D-5BB8-25118C8E5B0B}"/>
              </a:ext>
            </a:extLst>
          </p:cNvPr>
          <p:cNvSpPr>
            <a:spLocks noGrp="1"/>
          </p:cNvSpPr>
          <p:nvPr>
            <p:ph type="title"/>
          </p:nvPr>
        </p:nvSpPr>
        <p:spPr>
          <a:xfrm>
            <a:off x="1229032" y="365760"/>
            <a:ext cx="5997678" cy="1325562"/>
          </a:xfrm>
        </p:spPr>
        <p:txBody>
          <a:bodyPr vert="horz" lIns="91440" tIns="45720" rIns="91440" bIns="45720" rtlCol="0" anchor="b">
            <a:normAutofit/>
          </a:bodyPr>
          <a:lstStyle/>
          <a:p>
            <a:r>
              <a:rPr lang="en-US" sz="3100"/>
              <a:t>Importance of Communication Skills in the Workplace</a:t>
            </a:r>
          </a:p>
        </p:txBody>
      </p:sp>
      <p:sp>
        <p:nvSpPr>
          <p:cNvPr id="20" name="Rectangle 19">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Footer Placeholder 3">
            <a:extLst>
              <a:ext uri="{FF2B5EF4-FFF2-40B4-BE49-F238E27FC236}">
                <a16:creationId xmlns:a16="http://schemas.microsoft.com/office/drawing/2014/main" id="{6929BE84-3664-4791-4A31-1FA829273A51}"/>
              </a:ext>
            </a:extLst>
          </p:cNvPr>
          <p:cNvSpPr>
            <a:spLocks noGrp="1"/>
          </p:cNvSpPr>
          <p:nvPr>
            <p:ph type="ftr" sz="quarter" idx="11"/>
          </p:nvPr>
        </p:nvSpPr>
        <p:spPr>
          <a:xfrm rot="16200000">
            <a:off x="-1348741" y="4046537"/>
            <a:ext cx="3581400" cy="365125"/>
          </a:xfrm>
        </p:spPr>
        <p:txBody>
          <a:bodyPr vert="horz" lIns="91440" tIns="45720" rIns="91440" bIns="45720" rtlCol="0" anchor="ctr">
            <a:normAutofit/>
          </a:bodyPr>
          <a:lstStyle/>
          <a:p>
            <a:pPr defTabSz="914400">
              <a:lnSpc>
                <a:spcPct val="90000"/>
              </a:lnSpc>
              <a:spcAft>
                <a:spcPts val="600"/>
              </a:spcAft>
            </a:pPr>
            <a:r>
              <a:rPr lang="en-US" sz="900" kern="1200">
                <a:solidFill>
                  <a:schemeClr val="accent1">
                    <a:lumMod val="20000"/>
                    <a:lumOff val="80000"/>
                  </a:schemeClr>
                </a:solidFill>
                <a:latin typeface="+mn-lt"/>
                <a:ea typeface="+mn-ea"/>
                <a:cs typeface="+mn-cs"/>
              </a:rPr>
              <a:t>STUDENT ID – 2242885                                                                                                                                                                                                       MODULE - BMSW4009</a:t>
            </a:r>
          </a:p>
        </p:txBody>
      </p:sp>
      <p:sp>
        <p:nvSpPr>
          <p:cNvPr id="5" name="Slide Number Placeholder 4">
            <a:extLst>
              <a:ext uri="{FF2B5EF4-FFF2-40B4-BE49-F238E27FC236}">
                <a16:creationId xmlns:a16="http://schemas.microsoft.com/office/drawing/2014/main" id="{B8941974-C5D1-324E-64EF-8E7F6FE1584C}"/>
              </a:ext>
            </a:extLst>
          </p:cNvPr>
          <p:cNvSpPr>
            <a:spLocks noGrp="1"/>
          </p:cNvSpPr>
          <p:nvPr>
            <p:ph type="sldNum" sz="quarter" idx="12"/>
          </p:nvPr>
        </p:nvSpPr>
        <p:spPr>
          <a:xfrm>
            <a:off x="-15240" y="6172200"/>
            <a:ext cx="914400" cy="593725"/>
          </a:xfrm>
        </p:spPr>
        <p:txBody>
          <a:bodyPr vert="horz" lIns="45720" tIns="45720" rIns="45720" bIns="45720" rtlCol="0" anchor="ctr">
            <a:normAutofit/>
          </a:bodyPr>
          <a:lstStyle/>
          <a:p>
            <a:pPr defTabSz="914400">
              <a:lnSpc>
                <a:spcPct val="90000"/>
              </a:lnSpc>
              <a:spcAft>
                <a:spcPts val="600"/>
              </a:spcAft>
            </a:pPr>
            <a:fld id="{208442A6-50D4-40DD-9B76-E17FD28F4FCE}" type="slidenum">
              <a:rPr lang="en-US">
                <a:solidFill>
                  <a:schemeClr val="accent1">
                    <a:lumMod val="60000"/>
                    <a:lumOff val="40000"/>
                  </a:schemeClr>
                </a:solidFill>
              </a:rPr>
              <a:pPr defTabSz="914400">
                <a:lnSpc>
                  <a:spcPct val="90000"/>
                </a:lnSpc>
                <a:spcAft>
                  <a:spcPts val="600"/>
                </a:spcAft>
              </a:pPr>
              <a:t>7</a:t>
            </a:fld>
            <a:endParaRPr lang="en-US">
              <a:solidFill>
                <a:schemeClr val="accent1">
                  <a:lumMod val="60000"/>
                  <a:lumOff val="40000"/>
                </a:schemeClr>
              </a:solidFill>
            </a:endParaRPr>
          </a:p>
        </p:txBody>
      </p:sp>
      <p:sp>
        <p:nvSpPr>
          <p:cNvPr id="3" name="Text Placeholder 2">
            <a:extLst>
              <a:ext uri="{FF2B5EF4-FFF2-40B4-BE49-F238E27FC236}">
                <a16:creationId xmlns:a16="http://schemas.microsoft.com/office/drawing/2014/main" id="{A99E26D5-979B-EDB0-DEBD-FBE6C371A882}"/>
              </a:ext>
            </a:extLst>
          </p:cNvPr>
          <p:cNvSpPr>
            <a:spLocks noGrp="1"/>
          </p:cNvSpPr>
          <p:nvPr>
            <p:ph type="body" idx="1"/>
          </p:nvPr>
        </p:nvSpPr>
        <p:spPr>
          <a:xfrm>
            <a:off x="1211139" y="2005739"/>
            <a:ext cx="6015571" cy="4174398"/>
          </a:xfrm>
        </p:spPr>
        <p:txBody>
          <a:bodyPr vert="horz" lIns="91440" tIns="45720" rIns="91440" bIns="45720" rtlCol="0" anchor="t">
            <a:normAutofit/>
          </a:bodyPr>
          <a:lstStyle/>
          <a:p>
            <a:pPr marL="0">
              <a:buNone/>
            </a:pPr>
            <a:endParaRPr lang="en-US"/>
          </a:p>
          <a:p>
            <a:pPr marL="0">
              <a:buNone/>
            </a:pPr>
            <a:r>
              <a:rPr lang="en-US" dirty="0"/>
              <a:t>According to University of Bradford interacting with people, you are networking and making connections to potentially work together on any project or as a team depending on the role. </a:t>
            </a:r>
          </a:p>
          <a:p>
            <a:pPr marL="0">
              <a:buNone/>
            </a:pPr>
            <a:r>
              <a:rPr lang="en-US" dirty="0">
                <a:ea typeface="+mn-lt"/>
                <a:cs typeface="+mn-lt"/>
              </a:rPr>
              <a:t>According to Oxford University Careers Service working as a team efficiently can make the work much easier and faster as two people working on a project will finish much faster than one person. This is because the team of two people can share ideas, spot any mistakes and improve them more efficiently. </a:t>
            </a:r>
          </a:p>
        </p:txBody>
      </p:sp>
      <p:pic>
        <p:nvPicPr>
          <p:cNvPr id="6" name="Picture 5" descr="People standing in an office">
            <a:extLst>
              <a:ext uri="{FF2B5EF4-FFF2-40B4-BE49-F238E27FC236}">
                <a16:creationId xmlns:a16="http://schemas.microsoft.com/office/drawing/2014/main" id="{22CC9004-ACFB-A9E2-4126-874F8E02F079}"/>
              </a:ext>
            </a:extLst>
          </p:cNvPr>
          <p:cNvPicPr>
            <a:picLocks noChangeAspect="1"/>
          </p:cNvPicPr>
          <p:nvPr/>
        </p:nvPicPr>
        <p:blipFill>
          <a:blip r:embed="rId3"/>
          <a:srcRect l="22938" r="26173"/>
          <a:stretch/>
        </p:blipFill>
        <p:spPr>
          <a:xfrm>
            <a:off x="7538689" y="10"/>
            <a:ext cx="4653311" cy="6857990"/>
          </a:xfrm>
          <a:prstGeom prst="rect">
            <a:avLst/>
          </a:prstGeom>
        </p:spPr>
      </p:pic>
    </p:spTree>
    <p:extLst>
      <p:ext uri="{BB962C8B-B14F-4D97-AF65-F5344CB8AC3E}">
        <p14:creationId xmlns:p14="http://schemas.microsoft.com/office/powerpoint/2010/main" val="1275787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480A11B-35DA-A21C-4975-0306E5038819}"/>
              </a:ext>
            </a:extLst>
          </p:cNvPr>
          <p:cNvSpPr>
            <a:spLocks noGrp="1"/>
          </p:cNvSpPr>
          <p:nvPr>
            <p:ph type="title"/>
          </p:nvPr>
        </p:nvSpPr>
        <p:spPr>
          <a:xfrm>
            <a:off x="1229032" y="365760"/>
            <a:ext cx="5997678" cy="1325562"/>
          </a:xfrm>
        </p:spPr>
        <p:txBody>
          <a:bodyPr vert="horz" lIns="91440" tIns="45720" rIns="91440" bIns="45720" rtlCol="0" anchor="b">
            <a:normAutofit/>
          </a:bodyPr>
          <a:lstStyle/>
          <a:p>
            <a:r>
              <a:rPr lang="en-US" sz="3100"/>
              <a:t>Importance of Communication Skills in the Workplace</a:t>
            </a:r>
          </a:p>
        </p:txBody>
      </p:sp>
      <p:sp>
        <p:nvSpPr>
          <p:cNvPr id="23" name="Rectangle 22">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Footer Placeholder 2">
            <a:extLst>
              <a:ext uri="{FF2B5EF4-FFF2-40B4-BE49-F238E27FC236}">
                <a16:creationId xmlns:a16="http://schemas.microsoft.com/office/drawing/2014/main" id="{DCD62785-168A-B090-A8C1-B888924DD5B6}"/>
              </a:ext>
            </a:extLst>
          </p:cNvPr>
          <p:cNvSpPr>
            <a:spLocks noGrp="1"/>
          </p:cNvSpPr>
          <p:nvPr>
            <p:ph type="ftr" sz="quarter" idx="11"/>
          </p:nvPr>
        </p:nvSpPr>
        <p:spPr>
          <a:xfrm rot="16200000">
            <a:off x="-1348741" y="4046537"/>
            <a:ext cx="3581400" cy="365125"/>
          </a:xfrm>
        </p:spPr>
        <p:txBody>
          <a:bodyPr vert="horz" lIns="91440" tIns="45720" rIns="91440" bIns="45720" rtlCol="0" anchor="ctr">
            <a:normAutofit/>
          </a:bodyPr>
          <a:lstStyle/>
          <a:p>
            <a:pPr defTabSz="914400">
              <a:lnSpc>
                <a:spcPct val="90000"/>
              </a:lnSpc>
              <a:spcAft>
                <a:spcPts val="600"/>
              </a:spcAft>
            </a:pPr>
            <a:r>
              <a:rPr lang="en-US" sz="900" kern="1200">
                <a:solidFill>
                  <a:schemeClr val="accent1">
                    <a:lumMod val="20000"/>
                    <a:lumOff val="80000"/>
                  </a:schemeClr>
                </a:solidFill>
                <a:latin typeface="+mn-lt"/>
                <a:ea typeface="+mn-ea"/>
                <a:cs typeface="+mn-cs"/>
              </a:rPr>
              <a:t>STUDENT ID – 2242885                                                                                                                                                                                                       MODULE - BMSW4009</a:t>
            </a:r>
          </a:p>
        </p:txBody>
      </p:sp>
      <p:sp>
        <p:nvSpPr>
          <p:cNvPr id="4" name="Slide Number Placeholder 3">
            <a:extLst>
              <a:ext uri="{FF2B5EF4-FFF2-40B4-BE49-F238E27FC236}">
                <a16:creationId xmlns:a16="http://schemas.microsoft.com/office/drawing/2014/main" id="{828ACE43-011F-B7ED-F02B-5307DE3E006C}"/>
              </a:ext>
            </a:extLst>
          </p:cNvPr>
          <p:cNvSpPr>
            <a:spLocks noGrp="1"/>
          </p:cNvSpPr>
          <p:nvPr>
            <p:ph type="sldNum" sz="quarter" idx="12"/>
          </p:nvPr>
        </p:nvSpPr>
        <p:spPr>
          <a:xfrm>
            <a:off x="-15240" y="6172200"/>
            <a:ext cx="914400" cy="593725"/>
          </a:xfrm>
        </p:spPr>
        <p:txBody>
          <a:bodyPr vert="horz" lIns="45720" tIns="45720" rIns="45720" bIns="45720" rtlCol="0" anchor="ctr">
            <a:normAutofit/>
          </a:bodyPr>
          <a:lstStyle/>
          <a:p>
            <a:pPr defTabSz="914400">
              <a:lnSpc>
                <a:spcPct val="90000"/>
              </a:lnSpc>
              <a:spcAft>
                <a:spcPts val="600"/>
              </a:spcAft>
            </a:pPr>
            <a:fld id="{208442A6-50D4-40DD-9B76-E17FD28F4FCE}" type="slidenum">
              <a:rPr lang="en-US">
                <a:solidFill>
                  <a:schemeClr val="accent1">
                    <a:lumMod val="60000"/>
                    <a:lumOff val="40000"/>
                  </a:schemeClr>
                </a:solidFill>
              </a:rPr>
              <a:pPr defTabSz="914400">
                <a:lnSpc>
                  <a:spcPct val="90000"/>
                </a:lnSpc>
                <a:spcAft>
                  <a:spcPts val="600"/>
                </a:spcAft>
              </a:pPr>
              <a:t>8</a:t>
            </a:fld>
            <a:endParaRPr lang="en-US">
              <a:solidFill>
                <a:schemeClr val="accent1">
                  <a:lumMod val="60000"/>
                  <a:lumOff val="40000"/>
                </a:schemeClr>
              </a:solidFill>
            </a:endParaRPr>
          </a:p>
        </p:txBody>
      </p:sp>
      <p:sp>
        <p:nvSpPr>
          <p:cNvPr id="6" name="Rectangle 3">
            <a:extLst>
              <a:ext uri="{FF2B5EF4-FFF2-40B4-BE49-F238E27FC236}">
                <a16:creationId xmlns:a16="http://schemas.microsoft.com/office/drawing/2014/main" id="{6ABC3AC4-5C87-7250-08A7-1345990CB87A}"/>
              </a:ext>
            </a:extLst>
          </p:cNvPr>
          <p:cNvSpPr>
            <a:spLocks noGrp="1" noChangeArrowheads="1"/>
          </p:cNvSpPr>
          <p:nvPr>
            <p:ph type="body" idx="1"/>
          </p:nvPr>
        </p:nvSpPr>
        <p:spPr bwMode="auto">
          <a:xfrm>
            <a:off x="1225516" y="2005739"/>
            <a:ext cx="10343156" cy="417439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L="0" fontAlgn="base">
              <a:buNone/>
            </a:pPr>
            <a:r>
              <a:rPr lang="en-US" b="1" dirty="0"/>
              <a:t>Examples of situations where communication skills have made a significant impact in professional settings. </a:t>
            </a:r>
            <a:endParaRPr lang="en-US" altLang="en-US" b="1" i="0" u="none" strike="noStrike" normalizeH="0" baseline="0" dirty="0">
              <a:ln>
                <a:noFill/>
              </a:ln>
            </a:endParaRPr>
          </a:p>
          <a:p>
            <a:pPr marL="285750"/>
            <a:r>
              <a:rPr lang="en-US" b="1" dirty="0"/>
              <a:t>In retail environment - According to High-speed training in a retail environment providing and using excellent communication skills can change an unhappy customer into a happy loyal customer.</a:t>
            </a:r>
            <a:endParaRPr lang="en-US" b="1" i="0" u="none" strike="noStrike" normalizeH="0" baseline="0" dirty="0">
              <a:ln>
                <a:noFill/>
              </a:ln>
            </a:endParaRPr>
          </a:p>
          <a:p>
            <a:pPr marL="285750"/>
            <a:r>
              <a:rPr lang="en-US" b="1" dirty="0"/>
              <a:t>In a leadership role. - </a:t>
            </a:r>
            <a:r>
              <a:rPr lang="en-US" b="1" dirty="0">
                <a:ea typeface="+mn-lt"/>
                <a:cs typeface="+mn-lt"/>
              </a:rPr>
              <a:t>using excellent communication skills will motivate to inspire the team to work much smarter and efficiently.</a:t>
            </a:r>
            <a:r>
              <a:rPr lang="en-US" dirty="0">
                <a:ea typeface="+mn-lt"/>
                <a:cs typeface="+mn-lt"/>
              </a:rPr>
              <a:t> </a:t>
            </a:r>
            <a:endParaRPr lang="en-US" dirty="0"/>
          </a:p>
          <a:p>
            <a:pPr marL="102870" indent="0">
              <a:buNone/>
            </a:pPr>
            <a:r>
              <a:rPr lang="en-US" b="1" dirty="0"/>
              <a:t>(Lum Apps, 2024; Sparrow Connected, 2024).</a:t>
            </a:r>
            <a:endParaRPr lang="en-US"/>
          </a:p>
          <a:p>
            <a:pPr marL="285750"/>
            <a:endParaRPr lang="en-US" dirty="0"/>
          </a:p>
          <a:p>
            <a:pPr marL="0" fontAlgn="base"/>
            <a:endParaRPr lang="en-US" altLang="en-US" b="1"/>
          </a:p>
          <a:p>
            <a:pPr fontAlgn="base"/>
            <a:endParaRPr lang="en-US" altLang="en-US" b="1"/>
          </a:p>
          <a:p>
            <a:pPr marL="0" fontAlgn="base"/>
            <a:endParaRPr lang="en-US" altLang="en-US"/>
          </a:p>
        </p:txBody>
      </p:sp>
    </p:spTree>
    <p:extLst>
      <p:ext uri="{BB962C8B-B14F-4D97-AF65-F5344CB8AC3E}">
        <p14:creationId xmlns:p14="http://schemas.microsoft.com/office/powerpoint/2010/main" val="1949000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C2D99-6D10-73FF-4FEF-C8F4D7750E5F}"/>
              </a:ext>
            </a:extLst>
          </p:cNvPr>
          <p:cNvSpPr>
            <a:spLocks noGrp="1"/>
          </p:cNvSpPr>
          <p:nvPr>
            <p:ph type="title"/>
          </p:nvPr>
        </p:nvSpPr>
        <p:spPr>
          <a:xfrm>
            <a:off x="844929" y="2450477"/>
            <a:ext cx="9692640" cy="1325562"/>
          </a:xfrm>
        </p:spPr>
        <p:txBody>
          <a:bodyPr>
            <a:normAutofit/>
          </a:bodyPr>
          <a:lstStyle/>
          <a:p>
            <a:r>
              <a:rPr lang="en-US" sz="6600" dirty="0"/>
              <a:t>Thank you for Listening</a:t>
            </a:r>
          </a:p>
        </p:txBody>
      </p:sp>
      <p:sp>
        <p:nvSpPr>
          <p:cNvPr id="4" name="Footer Placeholder 3">
            <a:extLst>
              <a:ext uri="{FF2B5EF4-FFF2-40B4-BE49-F238E27FC236}">
                <a16:creationId xmlns:a16="http://schemas.microsoft.com/office/drawing/2014/main" id="{8CCAC473-2215-948A-EF46-8B90A01B167E}"/>
              </a:ext>
            </a:extLst>
          </p:cNvPr>
          <p:cNvSpPr>
            <a:spLocks noGrp="1"/>
          </p:cNvSpPr>
          <p:nvPr>
            <p:ph type="ftr" sz="quarter" idx="11"/>
          </p:nvPr>
        </p:nvSpPr>
        <p:spPr/>
        <p:txBody>
          <a:bodyPr/>
          <a:lstStyle/>
          <a:p>
            <a:r>
              <a:rPr lang="en-US"/>
              <a:t>STUDENT ID – 2242885                                                                                                                                                                                                       MODULE - BMSW4009</a:t>
            </a:r>
          </a:p>
        </p:txBody>
      </p:sp>
      <p:sp>
        <p:nvSpPr>
          <p:cNvPr id="5" name="Slide Number Placeholder 4">
            <a:extLst>
              <a:ext uri="{FF2B5EF4-FFF2-40B4-BE49-F238E27FC236}">
                <a16:creationId xmlns:a16="http://schemas.microsoft.com/office/drawing/2014/main" id="{C800910D-E2EB-0596-16E5-3976C3CFB9B6}"/>
              </a:ext>
            </a:extLst>
          </p:cNvPr>
          <p:cNvSpPr>
            <a:spLocks noGrp="1"/>
          </p:cNvSpPr>
          <p:nvPr>
            <p:ph type="sldNum" sz="quarter" idx="12"/>
          </p:nvPr>
        </p:nvSpPr>
        <p:spPr/>
        <p:txBody>
          <a:bodyPr/>
          <a:lstStyle/>
          <a:p>
            <a:fld id="{208442A6-50D4-40DD-9B76-E17FD28F4FCE}" type="slidenum">
              <a:rPr lang="en-US" smtClean="0"/>
              <a:t>9</a:t>
            </a:fld>
            <a:endParaRPr lang="en-US"/>
          </a:p>
        </p:txBody>
      </p:sp>
    </p:spTree>
    <p:extLst>
      <p:ext uri="{BB962C8B-B14F-4D97-AF65-F5344CB8AC3E}">
        <p14:creationId xmlns:p14="http://schemas.microsoft.com/office/powerpoint/2010/main" val="135068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ADA0A-AABC-7F14-DF00-0B49D0566A76}"/>
              </a:ext>
            </a:extLst>
          </p:cNvPr>
          <p:cNvSpPr>
            <a:spLocks noGrp="1"/>
          </p:cNvSpPr>
          <p:nvPr>
            <p:ph type="title"/>
          </p:nvPr>
        </p:nvSpPr>
        <p:spPr/>
        <p:txBody>
          <a:bodyPr/>
          <a:lstStyle/>
          <a:p>
            <a:r>
              <a:rPr lang="en-US" dirty="0"/>
              <a:t>References</a:t>
            </a:r>
          </a:p>
        </p:txBody>
      </p:sp>
      <p:sp>
        <p:nvSpPr>
          <p:cNvPr id="3" name="Text Placeholder 2">
            <a:extLst>
              <a:ext uri="{FF2B5EF4-FFF2-40B4-BE49-F238E27FC236}">
                <a16:creationId xmlns:a16="http://schemas.microsoft.com/office/drawing/2014/main" id="{D41C9842-0B33-887D-C2FA-4FEA0910CDE4}"/>
              </a:ext>
            </a:extLst>
          </p:cNvPr>
          <p:cNvSpPr>
            <a:spLocks noGrp="1"/>
          </p:cNvSpPr>
          <p:nvPr>
            <p:ph type="body" idx="1"/>
          </p:nvPr>
        </p:nvSpPr>
        <p:spPr/>
        <p:txBody>
          <a:bodyPr vert="horz" lIns="91440" tIns="45720" rIns="91440" bIns="45720" rtlCol="0" anchor="t">
            <a:normAutofit fontScale="85000" lnSpcReduction="20000"/>
          </a:bodyPr>
          <a:lstStyle/>
          <a:p>
            <a:r>
              <a:rPr lang="en-US" dirty="0"/>
              <a:t>References: </a:t>
            </a:r>
            <a:r>
              <a:rPr lang="en-US" dirty="0">
                <a:ea typeface="+mn-lt"/>
                <a:cs typeface="+mn-lt"/>
              </a:rPr>
              <a:t>High Speed Training (2024). </a:t>
            </a:r>
            <a:r>
              <a:rPr lang="en-US" i="1" dirty="0">
                <a:ea typeface="+mn-lt"/>
                <a:cs typeface="+mn-lt"/>
              </a:rPr>
              <a:t>What is Retail Customer Service? Importance, Examples &amp; Tips</a:t>
            </a:r>
            <a:r>
              <a:rPr lang="en-US" dirty="0">
                <a:ea typeface="+mn-lt"/>
                <a:cs typeface="+mn-lt"/>
              </a:rPr>
              <a:t>. Available at: </a:t>
            </a:r>
            <a:r>
              <a:rPr lang="en-US" dirty="0">
                <a:ea typeface="+mn-lt"/>
                <a:cs typeface="+mn-lt"/>
                <a:hlinkClick r:id="rId2"/>
              </a:rPr>
              <a:t>https://www.highspeedtraining.co.uk</a:t>
            </a:r>
            <a:endParaRPr lang="en-US" dirty="0"/>
          </a:p>
          <a:p>
            <a:r>
              <a:rPr lang="en-US" dirty="0">
                <a:ea typeface="+mn-lt"/>
                <a:cs typeface="+mn-lt"/>
              </a:rPr>
              <a:t>CPD Online (2024). </a:t>
            </a:r>
            <a:r>
              <a:rPr lang="en-US" i="1" dirty="0">
                <a:ea typeface="+mn-lt"/>
                <a:cs typeface="+mn-lt"/>
              </a:rPr>
              <a:t>Feedback and Reviews in Retail Customer Service</a:t>
            </a:r>
            <a:r>
              <a:rPr lang="en-US" dirty="0">
                <a:ea typeface="+mn-lt"/>
                <a:cs typeface="+mn-lt"/>
              </a:rPr>
              <a:t>. Available at: </a:t>
            </a:r>
            <a:r>
              <a:rPr lang="en-US" dirty="0">
                <a:ea typeface="+mn-lt"/>
                <a:cs typeface="+mn-lt"/>
                <a:hlinkClick r:id="rId3"/>
              </a:rPr>
              <a:t>https://www.cpdonline.co.uk</a:t>
            </a:r>
            <a:endParaRPr lang="en-US"/>
          </a:p>
          <a:p>
            <a:r>
              <a:rPr lang="en-US" dirty="0" err="1">
                <a:ea typeface="+mn-lt"/>
                <a:cs typeface="+mn-lt"/>
              </a:rPr>
              <a:t>LumApps</a:t>
            </a:r>
            <a:r>
              <a:rPr lang="en-US" dirty="0">
                <a:ea typeface="+mn-lt"/>
                <a:cs typeface="+mn-lt"/>
              </a:rPr>
              <a:t> (2024). </a:t>
            </a:r>
            <a:r>
              <a:rPr lang="en-US" i="1" dirty="0">
                <a:ea typeface="+mn-lt"/>
                <a:cs typeface="+mn-lt"/>
              </a:rPr>
              <a:t>7 Reasons Why Communication Is Important in Retail</a:t>
            </a:r>
            <a:r>
              <a:rPr lang="en-US" dirty="0">
                <a:ea typeface="+mn-lt"/>
                <a:cs typeface="+mn-lt"/>
              </a:rPr>
              <a:t>. Available at: </a:t>
            </a:r>
            <a:r>
              <a:rPr lang="en-US" dirty="0">
                <a:ea typeface="+mn-lt"/>
                <a:cs typeface="+mn-lt"/>
                <a:hlinkClick r:id="rId4"/>
              </a:rPr>
              <a:t>https://www.lumapps.com</a:t>
            </a:r>
            <a:endParaRPr lang="en-US"/>
          </a:p>
          <a:p>
            <a:r>
              <a:rPr lang="en-US" dirty="0">
                <a:ea typeface="+mn-lt"/>
                <a:cs typeface="+mn-lt"/>
              </a:rPr>
              <a:t>Sparrow Connected (2024). </a:t>
            </a:r>
            <a:r>
              <a:rPr lang="en-US" i="1" dirty="0">
                <a:ea typeface="+mn-lt"/>
                <a:cs typeface="+mn-lt"/>
              </a:rPr>
              <a:t>The Importance of Effective Retail Communication and Tips to Improve It</a:t>
            </a:r>
            <a:r>
              <a:rPr lang="en-US" dirty="0">
                <a:ea typeface="+mn-lt"/>
                <a:cs typeface="+mn-lt"/>
              </a:rPr>
              <a:t>. Available at: </a:t>
            </a:r>
            <a:r>
              <a:rPr lang="en-US" dirty="0">
                <a:ea typeface="+mn-lt"/>
                <a:cs typeface="+mn-lt"/>
                <a:hlinkClick r:id="rId5"/>
              </a:rPr>
              <a:t>https://www.sparrowconnected.com</a:t>
            </a:r>
            <a:endParaRPr lang="en-US"/>
          </a:p>
          <a:p>
            <a:r>
              <a:rPr lang="en-US" dirty="0">
                <a:ea typeface="+mn-lt"/>
                <a:cs typeface="+mn-lt"/>
              </a:rPr>
              <a:t>Revolution Learning and Development Ltd (2021). </a:t>
            </a:r>
            <a:r>
              <a:rPr lang="en-US" i="1" dirty="0">
                <a:ea typeface="+mn-lt"/>
                <a:cs typeface="+mn-lt"/>
              </a:rPr>
              <a:t>The 3 Elements of Communication - Body Language, Voice and Words</a:t>
            </a:r>
            <a:r>
              <a:rPr lang="en-US" dirty="0">
                <a:ea typeface="+mn-lt"/>
                <a:cs typeface="+mn-lt"/>
              </a:rPr>
              <a:t>. Retrieved from </a:t>
            </a:r>
            <a:r>
              <a:rPr lang="en-US" dirty="0">
                <a:ea typeface="+mn-lt"/>
                <a:cs typeface="+mn-lt"/>
                <a:hlinkClick r:id="rId6"/>
              </a:rPr>
              <a:t>Revolution Learning</a:t>
            </a:r>
            <a:r>
              <a:rPr lang="en-US" dirty="0">
                <a:ea typeface="+mn-lt"/>
                <a:cs typeface="+mn-lt"/>
              </a:rPr>
              <a:t>.</a:t>
            </a:r>
            <a:endParaRPr lang="en-US" dirty="0"/>
          </a:p>
          <a:p>
            <a:r>
              <a:rPr lang="en-US" dirty="0">
                <a:ea typeface="+mn-lt"/>
                <a:cs typeface="+mn-lt"/>
              </a:rPr>
              <a:t>TSW Training (2020). </a:t>
            </a:r>
            <a:r>
              <a:rPr lang="en-US" i="1" dirty="0">
                <a:ea typeface="+mn-lt"/>
                <a:cs typeface="+mn-lt"/>
              </a:rPr>
              <a:t>Expert Active Listening Tips for Managers &amp; How to Use It</a:t>
            </a:r>
            <a:r>
              <a:rPr lang="en-US" dirty="0">
                <a:ea typeface="+mn-lt"/>
                <a:cs typeface="+mn-lt"/>
              </a:rPr>
              <a:t>. Retrieved from </a:t>
            </a:r>
            <a:r>
              <a:rPr lang="en-US" dirty="0">
                <a:ea typeface="+mn-lt"/>
                <a:cs typeface="+mn-lt"/>
                <a:hlinkClick r:id="rId7"/>
              </a:rPr>
              <a:t>TSW Training</a:t>
            </a:r>
            <a:r>
              <a:rPr lang="en-US" dirty="0">
                <a:ea typeface="+mn-lt"/>
                <a:cs typeface="+mn-lt"/>
              </a:rPr>
              <a:t>.</a:t>
            </a:r>
            <a:endParaRPr lang="en-US" dirty="0"/>
          </a:p>
          <a:p>
            <a:r>
              <a:rPr lang="en-US" dirty="0"/>
              <a:t>Brown, A. (2020). The Importance of Effective Communication in Customer Service. London: Business Publications.</a:t>
            </a:r>
          </a:p>
          <a:p>
            <a:r>
              <a:rPr lang="en-US" dirty="0"/>
              <a:t>Johnson, C. (2019). Customer Relationship Management: Strategies and Techniques. Oxford: Oxford University Press.</a:t>
            </a:r>
          </a:p>
          <a:p>
            <a:endParaRPr lang="en-US" dirty="0"/>
          </a:p>
          <a:p>
            <a:endParaRPr lang="en-US" dirty="0"/>
          </a:p>
        </p:txBody>
      </p:sp>
      <p:sp>
        <p:nvSpPr>
          <p:cNvPr id="4" name="Footer Placeholder 3">
            <a:extLst>
              <a:ext uri="{FF2B5EF4-FFF2-40B4-BE49-F238E27FC236}">
                <a16:creationId xmlns:a16="http://schemas.microsoft.com/office/drawing/2014/main" id="{EF45F92B-4D79-3B85-C4AE-03838260AC78}"/>
              </a:ext>
            </a:extLst>
          </p:cNvPr>
          <p:cNvSpPr>
            <a:spLocks noGrp="1"/>
          </p:cNvSpPr>
          <p:nvPr>
            <p:ph type="ftr" sz="quarter" idx="11"/>
          </p:nvPr>
        </p:nvSpPr>
        <p:spPr/>
        <p:txBody>
          <a:bodyPr/>
          <a:lstStyle/>
          <a:p>
            <a:r>
              <a:rPr lang="en-US"/>
              <a:t>STUDENT ID – 2242885                                                                                                                                                                                                       MODULE - BMSW4009</a:t>
            </a:r>
          </a:p>
        </p:txBody>
      </p:sp>
      <p:sp>
        <p:nvSpPr>
          <p:cNvPr id="5" name="Slide Number Placeholder 4">
            <a:extLst>
              <a:ext uri="{FF2B5EF4-FFF2-40B4-BE49-F238E27FC236}">
                <a16:creationId xmlns:a16="http://schemas.microsoft.com/office/drawing/2014/main" id="{FABC0320-156E-51C5-7A95-1D065ADC517D}"/>
              </a:ext>
            </a:extLst>
          </p:cNvPr>
          <p:cNvSpPr>
            <a:spLocks noGrp="1"/>
          </p:cNvSpPr>
          <p:nvPr>
            <p:ph type="sldNum" sz="quarter" idx="12"/>
          </p:nvPr>
        </p:nvSpPr>
        <p:spPr/>
        <p:txBody>
          <a:bodyPr/>
          <a:lstStyle/>
          <a:p>
            <a:fld id="{208442A6-50D4-40DD-9B76-E17FD28F4FCE}" type="slidenum">
              <a:rPr lang="en-US" smtClean="0"/>
              <a:t>10</a:t>
            </a:fld>
            <a:endParaRPr lang="en-US"/>
          </a:p>
        </p:txBody>
      </p:sp>
    </p:spTree>
    <p:extLst>
      <p:ext uri="{BB962C8B-B14F-4D97-AF65-F5344CB8AC3E}">
        <p14:creationId xmlns:p14="http://schemas.microsoft.com/office/powerpoint/2010/main" val="1896586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AB86B-506D-FDCF-A1E8-A6DB75D1849D}"/>
              </a:ext>
            </a:extLst>
          </p:cNvPr>
          <p:cNvSpPr>
            <a:spLocks noGrp="1"/>
          </p:cNvSpPr>
          <p:nvPr>
            <p:ph type="title"/>
          </p:nvPr>
        </p:nvSpPr>
        <p:spPr/>
        <p:txBody>
          <a:bodyPr/>
          <a:lstStyle/>
          <a:p>
            <a:r>
              <a:rPr lang="en-US" dirty="0"/>
              <a:t>References</a:t>
            </a:r>
          </a:p>
        </p:txBody>
      </p:sp>
      <p:sp>
        <p:nvSpPr>
          <p:cNvPr id="3" name="Text Placeholder 2">
            <a:extLst>
              <a:ext uri="{FF2B5EF4-FFF2-40B4-BE49-F238E27FC236}">
                <a16:creationId xmlns:a16="http://schemas.microsoft.com/office/drawing/2014/main" id="{6FDB4F5B-1F98-851B-B94A-C50120CECE22}"/>
              </a:ext>
            </a:extLst>
          </p:cNvPr>
          <p:cNvSpPr>
            <a:spLocks noGrp="1"/>
          </p:cNvSpPr>
          <p:nvPr>
            <p:ph type="body" idx="1"/>
          </p:nvPr>
        </p:nvSpPr>
        <p:spPr/>
        <p:txBody>
          <a:bodyPr vert="horz" lIns="91440" tIns="45720" rIns="91440" bIns="45720" rtlCol="0" anchor="t">
            <a:normAutofit/>
          </a:bodyPr>
          <a:lstStyle/>
          <a:p>
            <a:r>
              <a:rPr lang="en-US" dirty="0"/>
              <a:t>Green, R. (2021). Leadership Communication: The Key to Success. Harvard Business Review Press.</a:t>
            </a:r>
          </a:p>
          <a:p>
            <a:r>
              <a:rPr lang="en-US" dirty="0"/>
              <a:t>Miller, K. (2022). The Power of Communication in Leadership. Oxford University Press.</a:t>
            </a:r>
          </a:p>
          <a:p>
            <a:r>
              <a:rPr lang="en-US" dirty="0"/>
              <a:t>Taylor, S. (2023). Motivating Teams through Effective Communication. Routledge.</a:t>
            </a:r>
          </a:p>
          <a:p>
            <a:r>
              <a:rPr lang="en-US" dirty="0">
                <a:ea typeface="+mn-lt"/>
                <a:cs typeface="+mn-lt"/>
              </a:rPr>
              <a:t>University of Lincoln (2024). </a:t>
            </a:r>
            <a:r>
              <a:rPr lang="en-US" i="1" dirty="0">
                <a:ea typeface="+mn-lt"/>
                <a:cs typeface="+mn-lt"/>
              </a:rPr>
              <a:t>How to Improve Communication Skills</a:t>
            </a:r>
            <a:r>
              <a:rPr lang="en-US" dirty="0">
                <a:ea typeface="+mn-lt"/>
                <a:cs typeface="+mn-lt"/>
              </a:rPr>
              <a:t>. Available at: </a:t>
            </a:r>
            <a:r>
              <a:rPr lang="en-US" dirty="0">
                <a:ea typeface="+mn-lt"/>
                <a:cs typeface="+mn-lt"/>
                <a:hlinkClick r:id="rId2"/>
              </a:rPr>
              <a:t>https://online.lincoln.ac.uk</a:t>
            </a:r>
          </a:p>
          <a:p>
            <a:r>
              <a:rPr lang="en-US" dirty="0">
                <a:ea typeface="+mn-lt"/>
                <a:cs typeface="+mn-lt"/>
              </a:rPr>
              <a:t>Oxford University Careers Service (2024). </a:t>
            </a:r>
            <a:r>
              <a:rPr lang="en-US" i="1" dirty="0">
                <a:ea typeface="+mn-lt"/>
                <a:cs typeface="+mn-lt"/>
              </a:rPr>
              <a:t>Teamwork</a:t>
            </a:r>
            <a:r>
              <a:rPr lang="en-US" dirty="0">
                <a:ea typeface="+mn-lt"/>
                <a:cs typeface="+mn-lt"/>
              </a:rPr>
              <a:t>. Available at: https://www.careers.ox.ac.uk</a:t>
            </a:r>
          </a:p>
        </p:txBody>
      </p:sp>
      <p:sp>
        <p:nvSpPr>
          <p:cNvPr id="4" name="Footer Placeholder 3">
            <a:extLst>
              <a:ext uri="{FF2B5EF4-FFF2-40B4-BE49-F238E27FC236}">
                <a16:creationId xmlns:a16="http://schemas.microsoft.com/office/drawing/2014/main" id="{4954EAC3-85C4-486F-E188-E28F371C2E6B}"/>
              </a:ext>
            </a:extLst>
          </p:cNvPr>
          <p:cNvSpPr>
            <a:spLocks noGrp="1"/>
          </p:cNvSpPr>
          <p:nvPr>
            <p:ph type="ftr" sz="quarter" idx="11"/>
          </p:nvPr>
        </p:nvSpPr>
        <p:spPr/>
        <p:txBody>
          <a:bodyPr/>
          <a:lstStyle/>
          <a:p>
            <a:r>
              <a:rPr lang="en-US"/>
              <a:t>STUDENT ID – 2242885                                                                                                                                                                                                       MODULE - BMSW4009</a:t>
            </a:r>
          </a:p>
        </p:txBody>
      </p:sp>
      <p:sp>
        <p:nvSpPr>
          <p:cNvPr id="5" name="Slide Number Placeholder 4">
            <a:extLst>
              <a:ext uri="{FF2B5EF4-FFF2-40B4-BE49-F238E27FC236}">
                <a16:creationId xmlns:a16="http://schemas.microsoft.com/office/drawing/2014/main" id="{E5B3EFF9-D7FF-7897-DA75-E41076976EFD}"/>
              </a:ext>
            </a:extLst>
          </p:cNvPr>
          <p:cNvSpPr>
            <a:spLocks noGrp="1"/>
          </p:cNvSpPr>
          <p:nvPr>
            <p:ph type="sldNum" sz="quarter" idx="12"/>
          </p:nvPr>
        </p:nvSpPr>
        <p:spPr/>
        <p:txBody>
          <a:bodyPr/>
          <a:lstStyle/>
          <a:p>
            <a:fld id="{208442A6-50D4-40DD-9B76-E17FD28F4FCE}" type="slidenum">
              <a:rPr lang="en-US" smtClean="0"/>
              <a:t>11</a:t>
            </a:fld>
            <a:endParaRPr lang="en-US"/>
          </a:p>
        </p:txBody>
      </p:sp>
    </p:spTree>
    <p:extLst>
      <p:ext uri="{BB962C8B-B14F-4D97-AF65-F5344CB8AC3E}">
        <p14:creationId xmlns:p14="http://schemas.microsoft.com/office/powerpoint/2010/main" val="511285953"/>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Application>Microsoft Office PowerPoint</Application>
  <PresentationFormat>Widescreen</PresentationFormat>
  <Slides>11</Slides>
  <Notes>8</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View</vt:lpstr>
      <vt:lpstr>Certificate in Higher Education – Employability Skills - Effective Communication Skills in the Workplace –  BMSW4009 - 21/08/2024</vt:lpstr>
      <vt:lpstr>Introduction</vt:lpstr>
      <vt:lpstr>Introduction</vt:lpstr>
      <vt:lpstr>Communication Models Beneficial in the Workplace</vt:lpstr>
      <vt:lpstr>Transactional Model of Communication:</vt:lpstr>
      <vt:lpstr>Importance of Communication Skills and Models in the Workplace</vt:lpstr>
      <vt:lpstr>Importance of Communication Skills in the Workplace</vt:lpstr>
      <vt:lpstr>Importance of Communication Skills in the Workplace</vt:lpstr>
      <vt:lpstr>Thank you for Listening</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Communication Skills in the Workplace</dc:title>
  <dc:creator>hsart</dc:creator>
  <cp:revision>390</cp:revision>
  <dcterms:created xsi:type="dcterms:W3CDTF">2024-06-30T20:47:24Z</dcterms:created>
  <dcterms:modified xsi:type="dcterms:W3CDTF">2024-08-26T18:46:09Z</dcterms:modified>
</cp:coreProperties>
</file>