
<file path=[Content_Types].xml><?xml version="1.0" encoding="utf-8"?>
<Types xmlns="http://schemas.openxmlformats.org/package/2006/content-types">
  <Default Extension="jfif" ContentType="image/jpeg"/>
  <Default Extension="jpeg" ContentType="image/jpeg"/>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media/image20.jpg" ContentType="image/jpeg"/>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 id="2147483671" r:id="rId3"/>
  </p:sldMasterIdLst>
  <p:notesMasterIdLst>
    <p:notesMasterId r:id="rId55"/>
  </p:notesMasterIdLst>
  <p:sldIdLst>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56" r:id="rId35"/>
    <p:sldId id="257" r:id="rId36"/>
    <p:sldId id="258" r:id="rId37"/>
    <p:sldId id="259" r:id="rId38"/>
    <p:sldId id="260" r:id="rId39"/>
    <p:sldId id="261" r:id="rId40"/>
    <p:sldId id="262" r:id="rId41"/>
    <p:sldId id="263" r:id="rId42"/>
    <p:sldId id="264" r:id="rId43"/>
    <p:sldId id="265" r:id="rId44"/>
    <p:sldId id="266" r:id="rId45"/>
    <p:sldId id="267" r:id="rId46"/>
    <p:sldId id="268" r:id="rId47"/>
    <p:sldId id="273" r:id="rId48"/>
    <p:sldId id="274" r:id="rId49"/>
    <p:sldId id="269" r:id="rId50"/>
    <p:sldId id="270" r:id="rId51"/>
    <p:sldId id="271" r:id="rId52"/>
    <p:sldId id="272" r:id="rId53"/>
    <p:sldId id="27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07" autoAdjust="0"/>
    <p:restoredTop sz="94641" autoAdjust="0"/>
  </p:normalViewPr>
  <p:slideViewPr>
    <p:cSldViewPr snapToGrid="0">
      <p:cViewPr>
        <p:scale>
          <a:sx n="107" d="100"/>
          <a:sy n="107" d="100"/>
        </p:scale>
        <p:origin x="62" y="-139"/>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GB"/>
  <c:roundedCorners val="1"/>
  <c:style val="2"/>
  <c:chart>
    <c:autoTitleDeleted val="1"/>
    <c:plotArea>
      <c:layout/>
      <c:barChart>
        <c:barDir val="col"/>
        <c:grouping val="clustered"/>
        <c:varyColors val="0"/>
        <c:ser>
          <c:idx val="0"/>
          <c:order val="0"/>
          <c:tx>
            <c:v>Current use (%)</c:v>
          </c:tx>
          <c:spPr>
            <a:solidFill>
              <a:srgbClr val="007C83"/>
            </a:solidFill>
          </c:spPr>
          <c:invertIfNegative val="1"/>
          <c:dPt>
            <c:idx val="1"/>
            <c:invertIfNegative val="0"/>
            <c:bubble3D val="0"/>
            <c:spPr>
              <a:solidFill>
                <a:srgbClr val="F26B5B"/>
              </a:solidFill>
            </c:spPr>
            <c:extLst>
              <c:ext xmlns:c16="http://schemas.microsoft.com/office/drawing/2014/chart" uri="{C3380CC4-5D6E-409C-BE32-E72D297353CC}">
                <c16:uniqueId val="{00000001-ACAE-480A-9EF9-3D30C7072589}"/>
              </c:ext>
            </c:extLst>
          </c:dPt>
          <c:dLbls>
            <c:spPr>
              <a:noFill/>
              <a:ln>
                <a:noFill/>
              </a:ln>
              <a:effectLst/>
            </c:spPr>
            <c:txPr>
              <a:bodyPr anchorCtr="1"/>
              <a:lstStyle/>
              <a:p>
                <a:pPr>
                  <a:defRPr sz="1125" b="1">
                    <a:solidFill>
                      <a:srgbClr val="102A43"/>
                    </a:solidFill>
                    <a:latin typeface="Bitstream Charter"/>
                    <a:ea typeface="Bitstream Charter"/>
                    <a:cs typeface="Bitstream Charte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'Chart Data'!$A$2:$A$3</c:f>
              <c:strCache>
                <c:ptCount val="2"/>
                <c:pt idx="0">
                  <c:v>E-cigarette use
(16–24, GB)</c:v>
                </c:pt>
                <c:pt idx="1">
                  <c:v>Smoking
(18–24, UK)</c:v>
                </c:pt>
              </c:strCache>
            </c:strRef>
          </c:cat>
          <c:val>
            <c:numRef>
              <c:f>'Chart Data'!$B$2:$B$3</c:f>
              <c:numCache>
                <c:formatCode>0.0%</c:formatCode>
                <c:ptCount val="2"/>
                <c:pt idx="0">
                  <c:v>0.13</c:v>
                </c:pt>
                <c:pt idx="1">
                  <c:v>8.1000000000000003E-2</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2-ACAE-480A-9EF9-3D30C7072589}"/>
            </c:ext>
          </c:extLst>
        </c:ser>
        <c:dLbls>
          <c:dLblPos val="outEnd"/>
          <c:showLegendKey val="0"/>
          <c:showVal val="1"/>
          <c:showCatName val="0"/>
          <c:showSerName val="0"/>
          <c:showPercent val="0"/>
          <c:showBubbleSize val="0"/>
        </c:dLbls>
        <c:gapWidth val="60"/>
        <c:axId val="48650112"/>
        <c:axId val="48672768"/>
      </c:barChart>
      <c:catAx>
        <c:axId val="48650112"/>
        <c:scaling>
          <c:orientation val="minMax"/>
        </c:scaling>
        <c:delete val="0"/>
        <c:axPos val="b"/>
        <c:numFmt formatCode="General" sourceLinked="1"/>
        <c:majorTickMark val="none"/>
        <c:minorTickMark val="none"/>
        <c:tickLblPos val="nextTo"/>
        <c:spPr>
          <a:ln w="9525">
            <a:solidFill>
              <a:srgbClr val="D9E2E8"/>
            </a:solidFill>
            <a:prstDash val="solid"/>
          </a:ln>
        </c:spPr>
        <c:txPr>
          <a:bodyPr anchorCtr="1"/>
          <a:lstStyle/>
          <a:p>
            <a:pPr>
              <a:defRPr sz="975">
                <a:solidFill>
                  <a:srgbClr val="172B3A"/>
                </a:solidFill>
                <a:latin typeface="Bitstream Charter"/>
                <a:ea typeface="Bitstream Charter"/>
                <a:cs typeface="Bitstream Charter"/>
              </a:defRPr>
            </a:pPr>
            <a:endParaRPr lang="en-US"/>
          </a:p>
        </c:txPr>
        <c:crossAx val="48672768"/>
        <c:crosses val="autoZero"/>
        <c:auto val="1"/>
        <c:lblAlgn val="ctr"/>
        <c:lblOffset val="100"/>
        <c:noMultiLvlLbl val="1"/>
      </c:catAx>
      <c:valAx>
        <c:axId val="48672768"/>
        <c:scaling>
          <c:orientation val="minMax"/>
          <c:max val="0.16"/>
          <c:min val="0"/>
        </c:scaling>
        <c:delete val="0"/>
        <c:axPos val="l"/>
        <c:majorGridlines>
          <c:spPr>
            <a:ln w="9525">
              <a:solidFill>
                <a:srgbClr val="D9E2E8"/>
              </a:solidFill>
              <a:prstDash val="solid"/>
            </a:ln>
          </c:spPr>
        </c:majorGridlines>
        <c:numFmt formatCode="0.0%" sourceLinked="1"/>
        <c:majorTickMark val="none"/>
        <c:minorTickMark val="none"/>
        <c:tickLblPos val="nextTo"/>
        <c:spPr>
          <a:ln w="9525">
            <a:solidFill>
              <a:srgbClr val="D4D4D4"/>
            </a:solidFill>
            <a:prstDash val="solid"/>
          </a:ln>
        </c:spPr>
        <c:txPr>
          <a:bodyPr anchorCtr="1"/>
          <a:lstStyle/>
          <a:p>
            <a:pPr>
              <a:defRPr sz="900">
                <a:solidFill>
                  <a:srgbClr val="5C6B73"/>
                </a:solidFill>
                <a:latin typeface="Bitstream Charter"/>
                <a:ea typeface="Bitstream Charter"/>
                <a:cs typeface="Bitstream Charter"/>
              </a:defRPr>
            </a:pPr>
            <a:endParaRPr lang="en-US"/>
          </a:p>
        </c:txPr>
        <c:crossAx val="48650112"/>
        <c:crosses val="autoZero"/>
        <c:crossBetween val="between"/>
        <c:majorUnit val="0.04"/>
      </c:valAx>
      <c:spPr>
        <a:solidFill>
          <a:srgbClr val="FFFFFF"/>
        </a:solidFill>
      </c:spPr>
    </c:plotArea>
    <c:plotVisOnly val="1"/>
    <c:dispBlanksAs val="zero"/>
    <c:showDLblsOverMax val="1"/>
  </c:chart>
  <c:spPr>
    <a:solidFill>
      <a:srgbClr val="FFFFFF"/>
    </a:solidFill>
  </c:sp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06C40C-F0A3-4C11-9427-762F0F4A3637}" type="doc">
      <dgm:prSet loTypeId="urn:microsoft.com/office/officeart/2005/8/layout/process1" loCatId="process" qsTypeId="urn:microsoft.com/office/officeart/2005/8/quickstyle/simple1" qsCatId="simple" csTypeId="urn:microsoft.com/office/officeart/2005/8/colors/accent1_2" csCatId="accent1" phldr="1"/>
      <dgm:spPr/>
    </dgm:pt>
    <dgm:pt modelId="{C985CF08-0BD9-4C4C-925D-7695828714D9}">
      <dgm:prSet phldrT="[Text]"/>
      <dgm:spPr/>
      <dgm:t>
        <a:bodyPr/>
        <a:lstStyle/>
        <a:p>
          <a:r>
            <a:rPr lang="en-GB" u="none" dirty="0">
              <a:latin typeface="Arial" panose="020B0604020202020204" pitchFamily="34" charset="0"/>
              <a:cs typeface="Arial" panose="020B0604020202020204" pitchFamily="34" charset="0"/>
            </a:rPr>
            <a:t>Local universities and youth clubs will partner to provide venues and peer support for campaign activities.</a:t>
          </a:r>
          <a:endParaRPr lang="en-GB" dirty="0">
            <a:latin typeface="Arial" panose="020B0604020202020204" pitchFamily="34" charset="0"/>
            <a:cs typeface="Arial" panose="020B0604020202020204" pitchFamily="34" charset="0"/>
          </a:endParaRPr>
        </a:p>
      </dgm:t>
    </dgm:pt>
    <dgm:pt modelId="{4A7F18C8-5BAF-4EC2-9C3C-146BE671536E}" type="parTrans" cxnId="{944075BF-4F00-473F-BA9E-45E48D4371A8}">
      <dgm:prSet/>
      <dgm:spPr/>
      <dgm:t>
        <a:bodyPr/>
        <a:lstStyle/>
        <a:p>
          <a:endParaRPr lang="en-GB">
            <a:latin typeface="Arial" panose="020B0604020202020204" pitchFamily="34" charset="0"/>
            <a:cs typeface="Arial" panose="020B0604020202020204" pitchFamily="34" charset="0"/>
          </a:endParaRPr>
        </a:p>
      </dgm:t>
    </dgm:pt>
    <dgm:pt modelId="{32833E47-9A83-4A9C-A5F9-5099D0C8C9F2}" type="sibTrans" cxnId="{944075BF-4F00-473F-BA9E-45E48D4371A8}">
      <dgm:prSet/>
      <dgm:spPr/>
      <dgm:t>
        <a:bodyPr/>
        <a:lstStyle/>
        <a:p>
          <a:endParaRPr lang="en-GB">
            <a:latin typeface="Arial" panose="020B0604020202020204" pitchFamily="34" charset="0"/>
            <a:cs typeface="Arial" panose="020B0604020202020204" pitchFamily="34" charset="0"/>
          </a:endParaRPr>
        </a:p>
      </dgm:t>
    </dgm:pt>
    <dgm:pt modelId="{6BC94C57-39D4-4DEC-9293-27B56FCDF4CD}">
      <dgm:prSet phldrT="[Text]"/>
      <dgm:spPr/>
      <dgm:t>
        <a:bodyPr/>
        <a:lstStyle/>
        <a:p>
          <a:r>
            <a:rPr lang="en-GB" u="none" dirty="0">
              <a:latin typeface="Arial" panose="020B0604020202020204" pitchFamily="34" charset="0"/>
              <a:cs typeface="Arial" panose="020B0604020202020204" pitchFamily="34" charset="0"/>
            </a:rPr>
            <a:t>National organisations such as the NHS, NCSCT, and ASH will contribute resources, logos, and expertise to strengthen the campaign.</a:t>
          </a:r>
          <a:endParaRPr lang="en-GB" dirty="0">
            <a:latin typeface="Arial" panose="020B0604020202020204" pitchFamily="34" charset="0"/>
            <a:cs typeface="Arial" panose="020B0604020202020204" pitchFamily="34" charset="0"/>
          </a:endParaRPr>
        </a:p>
      </dgm:t>
    </dgm:pt>
    <dgm:pt modelId="{7FB3ACB3-52F1-4323-BD76-A9104263FBB6}" type="parTrans" cxnId="{F76D5B44-D7E7-48BB-9992-4CC2D07E8882}">
      <dgm:prSet/>
      <dgm:spPr/>
      <dgm:t>
        <a:bodyPr/>
        <a:lstStyle/>
        <a:p>
          <a:endParaRPr lang="en-GB">
            <a:latin typeface="Arial" panose="020B0604020202020204" pitchFamily="34" charset="0"/>
            <a:cs typeface="Arial" panose="020B0604020202020204" pitchFamily="34" charset="0"/>
          </a:endParaRPr>
        </a:p>
      </dgm:t>
    </dgm:pt>
    <dgm:pt modelId="{2BBC8502-472C-4716-BC4C-6C9EF0C03158}" type="sibTrans" cxnId="{F76D5B44-D7E7-48BB-9992-4CC2D07E8882}">
      <dgm:prSet/>
      <dgm:spPr/>
      <dgm:t>
        <a:bodyPr/>
        <a:lstStyle/>
        <a:p>
          <a:endParaRPr lang="en-GB">
            <a:latin typeface="Arial" panose="020B0604020202020204" pitchFamily="34" charset="0"/>
            <a:cs typeface="Arial" panose="020B0604020202020204" pitchFamily="34" charset="0"/>
          </a:endParaRPr>
        </a:p>
      </dgm:t>
    </dgm:pt>
    <dgm:pt modelId="{FB682B09-E4BD-44A5-8256-05C0C5E8A5C0}">
      <dgm:prSet phldrT="[Text]"/>
      <dgm:spPr/>
      <dgm:t>
        <a:bodyPr/>
        <a:lstStyle/>
        <a:p>
          <a:r>
            <a:rPr lang="en-GB" u="none" dirty="0">
              <a:latin typeface="Arial" panose="020B0604020202020204" pitchFamily="34" charset="0"/>
              <a:cs typeface="Arial" panose="020B0604020202020204" pitchFamily="34" charset="0"/>
            </a:rPr>
            <a:t>Each partner’s aim is to reduce smoking prevalence, promote cessation, and raise awareness among young adults.</a:t>
          </a:r>
          <a:endParaRPr lang="en-GB" dirty="0">
            <a:latin typeface="Arial" panose="020B0604020202020204" pitchFamily="34" charset="0"/>
            <a:cs typeface="Arial" panose="020B0604020202020204" pitchFamily="34" charset="0"/>
          </a:endParaRPr>
        </a:p>
      </dgm:t>
    </dgm:pt>
    <dgm:pt modelId="{124C24A4-FFE5-4012-8CF3-C362A983F835}" type="parTrans" cxnId="{E8019941-9AB5-4411-BE75-31D7BE778763}">
      <dgm:prSet/>
      <dgm:spPr/>
      <dgm:t>
        <a:bodyPr/>
        <a:lstStyle/>
        <a:p>
          <a:endParaRPr lang="en-GB">
            <a:latin typeface="Arial" panose="020B0604020202020204" pitchFamily="34" charset="0"/>
            <a:cs typeface="Arial" panose="020B0604020202020204" pitchFamily="34" charset="0"/>
          </a:endParaRPr>
        </a:p>
      </dgm:t>
    </dgm:pt>
    <dgm:pt modelId="{D854560B-3E83-42A3-85A7-7ADFD1C6C165}" type="sibTrans" cxnId="{E8019941-9AB5-4411-BE75-31D7BE778763}">
      <dgm:prSet/>
      <dgm:spPr/>
      <dgm:t>
        <a:bodyPr/>
        <a:lstStyle/>
        <a:p>
          <a:endParaRPr lang="en-GB">
            <a:latin typeface="Arial" panose="020B0604020202020204" pitchFamily="34" charset="0"/>
            <a:cs typeface="Arial" panose="020B0604020202020204" pitchFamily="34" charset="0"/>
          </a:endParaRPr>
        </a:p>
      </dgm:t>
    </dgm:pt>
    <dgm:pt modelId="{29CAB201-AE4C-4237-A93C-3118977727A0}" type="pres">
      <dgm:prSet presAssocID="{5406C40C-F0A3-4C11-9427-762F0F4A3637}" presName="Name0" presStyleCnt="0">
        <dgm:presLayoutVars>
          <dgm:dir/>
          <dgm:resizeHandles val="exact"/>
        </dgm:presLayoutVars>
      </dgm:prSet>
      <dgm:spPr/>
    </dgm:pt>
    <dgm:pt modelId="{25FE5489-A687-48B5-94BB-9B9687227A38}" type="pres">
      <dgm:prSet presAssocID="{C985CF08-0BD9-4C4C-925D-7695828714D9}" presName="node" presStyleLbl="node1" presStyleIdx="0" presStyleCnt="3">
        <dgm:presLayoutVars>
          <dgm:bulletEnabled val="1"/>
        </dgm:presLayoutVars>
      </dgm:prSet>
      <dgm:spPr/>
    </dgm:pt>
    <dgm:pt modelId="{F9AAFB2D-AAF0-4820-8444-BC79FF52C647}" type="pres">
      <dgm:prSet presAssocID="{32833E47-9A83-4A9C-A5F9-5099D0C8C9F2}" presName="sibTrans" presStyleLbl="sibTrans2D1" presStyleIdx="0" presStyleCnt="2"/>
      <dgm:spPr/>
    </dgm:pt>
    <dgm:pt modelId="{5BDCF99C-EAEE-4206-B2A5-87EB0193A0A6}" type="pres">
      <dgm:prSet presAssocID="{32833E47-9A83-4A9C-A5F9-5099D0C8C9F2}" presName="connectorText" presStyleLbl="sibTrans2D1" presStyleIdx="0" presStyleCnt="2"/>
      <dgm:spPr/>
    </dgm:pt>
    <dgm:pt modelId="{2FDE2910-BD33-47B5-AD95-003D2965EFF1}" type="pres">
      <dgm:prSet presAssocID="{6BC94C57-39D4-4DEC-9293-27B56FCDF4CD}" presName="node" presStyleLbl="node1" presStyleIdx="1" presStyleCnt="3">
        <dgm:presLayoutVars>
          <dgm:bulletEnabled val="1"/>
        </dgm:presLayoutVars>
      </dgm:prSet>
      <dgm:spPr/>
    </dgm:pt>
    <dgm:pt modelId="{289DFF03-9FE7-4B24-9513-F5668B97814A}" type="pres">
      <dgm:prSet presAssocID="{2BBC8502-472C-4716-BC4C-6C9EF0C03158}" presName="sibTrans" presStyleLbl="sibTrans2D1" presStyleIdx="1" presStyleCnt="2"/>
      <dgm:spPr/>
    </dgm:pt>
    <dgm:pt modelId="{5CFF3384-1E9A-4AD5-88BD-772F416B3D99}" type="pres">
      <dgm:prSet presAssocID="{2BBC8502-472C-4716-BC4C-6C9EF0C03158}" presName="connectorText" presStyleLbl="sibTrans2D1" presStyleIdx="1" presStyleCnt="2"/>
      <dgm:spPr/>
    </dgm:pt>
    <dgm:pt modelId="{165BA732-8AA7-425D-84D9-AE17F285C329}" type="pres">
      <dgm:prSet presAssocID="{FB682B09-E4BD-44A5-8256-05C0C5E8A5C0}" presName="node" presStyleLbl="node1" presStyleIdx="2" presStyleCnt="3">
        <dgm:presLayoutVars>
          <dgm:bulletEnabled val="1"/>
        </dgm:presLayoutVars>
      </dgm:prSet>
      <dgm:spPr/>
    </dgm:pt>
  </dgm:ptLst>
  <dgm:cxnLst>
    <dgm:cxn modelId="{3B6F3B25-A19F-4DDE-8274-18EAAA977FAF}" type="presOf" srcId="{C985CF08-0BD9-4C4C-925D-7695828714D9}" destId="{25FE5489-A687-48B5-94BB-9B9687227A38}" srcOrd="0" destOrd="0" presId="urn:microsoft.com/office/officeart/2005/8/layout/process1"/>
    <dgm:cxn modelId="{2C546626-63E7-4033-BCCC-68EED29FEF62}" type="presOf" srcId="{32833E47-9A83-4A9C-A5F9-5099D0C8C9F2}" destId="{5BDCF99C-EAEE-4206-B2A5-87EB0193A0A6}" srcOrd="1" destOrd="0" presId="urn:microsoft.com/office/officeart/2005/8/layout/process1"/>
    <dgm:cxn modelId="{BB34355C-C515-43C4-B53A-BE910AF2011B}" type="presOf" srcId="{2BBC8502-472C-4716-BC4C-6C9EF0C03158}" destId="{5CFF3384-1E9A-4AD5-88BD-772F416B3D99}" srcOrd="1" destOrd="0" presId="urn:microsoft.com/office/officeart/2005/8/layout/process1"/>
    <dgm:cxn modelId="{E8019941-9AB5-4411-BE75-31D7BE778763}" srcId="{5406C40C-F0A3-4C11-9427-762F0F4A3637}" destId="{FB682B09-E4BD-44A5-8256-05C0C5E8A5C0}" srcOrd="2" destOrd="0" parTransId="{124C24A4-FFE5-4012-8CF3-C362A983F835}" sibTransId="{D854560B-3E83-42A3-85A7-7ADFD1C6C165}"/>
    <dgm:cxn modelId="{F76D5B44-D7E7-48BB-9992-4CC2D07E8882}" srcId="{5406C40C-F0A3-4C11-9427-762F0F4A3637}" destId="{6BC94C57-39D4-4DEC-9293-27B56FCDF4CD}" srcOrd="1" destOrd="0" parTransId="{7FB3ACB3-52F1-4323-BD76-A9104263FBB6}" sibTransId="{2BBC8502-472C-4716-BC4C-6C9EF0C03158}"/>
    <dgm:cxn modelId="{16394845-141E-46B5-ABAF-A752E3D1E214}" type="presOf" srcId="{5406C40C-F0A3-4C11-9427-762F0F4A3637}" destId="{29CAB201-AE4C-4237-A93C-3118977727A0}" srcOrd="0" destOrd="0" presId="urn:microsoft.com/office/officeart/2005/8/layout/process1"/>
    <dgm:cxn modelId="{5F96DE75-70AE-4D3B-B739-37A50D258430}" type="presOf" srcId="{2BBC8502-472C-4716-BC4C-6C9EF0C03158}" destId="{289DFF03-9FE7-4B24-9513-F5668B97814A}" srcOrd="0" destOrd="0" presId="urn:microsoft.com/office/officeart/2005/8/layout/process1"/>
    <dgm:cxn modelId="{ABE1967D-1EBD-4443-B6E7-C723F630D4FA}" type="presOf" srcId="{32833E47-9A83-4A9C-A5F9-5099D0C8C9F2}" destId="{F9AAFB2D-AAF0-4820-8444-BC79FF52C647}" srcOrd="0" destOrd="0" presId="urn:microsoft.com/office/officeart/2005/8/layout/process1"/>
    <dgm:cxn modelId="{944075BF-4F00-473F-BA9E-45E48D4371A8}" srcId="{5406C40C-F0A3-4C11-9427-762F0F4A3637}" destId="{C985CF08-0BD9-4C4C-925D-7695828714D9}" srcOrd="0" destOrd="0" parTransId="{4A7F18C8-5BAF-4EC2-9C3C-146BE671536E}" sibTransId="{32833E47-9A83-4A9C-A5F9-5099D0C8C9F2}"/>
    <dgm:cxn modelId="{50AAE8C7-0B0E-43C2-BBF5-B3379256A100}" type="presOf" srcId="{FB682B09-E4BD-44A5-8256-05C0C5E8A5C0}" destId="{165BA732-8AA7-425D-84D9-AE17F285C329}" srcOrd="0" destOrd="0" presId="urn:microsoft.com/office/officeart/2005/8/layout/process1"/>
    <dgm:cxn modelId="{9A9CD3F6-01FA-476C-B84E-D49C706FCADD}" type="presOf" srcId="{6BC94C57-39D4-4DEC-9293-27B56FCDF4CD}" destId="{2FDE2910-BD33-47B5-AD95-003D2965EFF1}" srcOrd="0" destOrd="0" presId="urn:microsoft.com/office/officeart/2005/8/layout/process1"/>
    <dgm:cxn modelId="{38AF3A17-4D76-4108-8207-3922D8208BA6}" type="presParOf" srcId="{29CAB201-AE4C-4237-A93C-3118977727A0}" destId="{25FE5489-A687-48B5-94BB-9B9687227A38}" srcOrd="0" destOrd="0" presId="urn:microsoft.com/office/officeart/2005/8/layout/process1"/>
    <dgm:cxn modelId="{3A771C0B-F5FB-45D9-91E5-F7158E384E60}" type="presParOf" srcId="{29CAB201-AE4C-4237-A93C-3118977727A0}" destId="{F9AAFB2D-AAF0-4820-8444-BC79FF52C647}" srcOrd="1" destOrd="0" presId="urn:microsoft.com/office/officeart/2005/8/layout/process1"/>
    <dgm:cxn modelId="{4E794DA4-12B5-47AA-B6D4-2AA841E3A5EA}" type="presParOf" srcId="{F9AAFB2D-AAF0-4820-8444-BC79FF52C647}" destId="{5BDCF99C-EAEE-4206-B2A5-87EB0193A0A6}" srcOrd="0" destOrd="0" presId="urn:microsoft.com/office/officeart/2005/8/layout/process1"/>
    <dgm:cxn modelId="{477ECFB2-717C-4CA4-B7A2-7E8F38F70C69}" type="presParOf" srcId="{29CAB201-AE4C-4237-A93C-3118977727A0}" destId="{2FDE2910-BD33-47B5-AD95-003D2965EFF1}" srcOrd="2" destOrd="0" presId="urn:microsoft.com/office/officeart/2005/8/layout/process1"/>
    <dgm:cxn modelId="{D25C3E7B-69D6-4936-AE04-B38B609DBD06}" type="presParOf" srcId="{29CAB201-AE4C-4237-A93C-3118977727A0}" destId="{289DFF03-9FE7-4B24-9513-F5668B97814A}" srcOrd="3" destOrd="0" presId="urn:microsoft.com/office/officeart/2005/8/layout/process1"/>
    <dgm:cxn modelId="{39A5EE0C-EBAD-4607-82B1-D45AC75E66E9}" type="presParOf" srcId="{289DFF03-9FE7-4B24-9513-F5668B97814A}" destId="{5CFF3384-1E9A-4AD5-88BD-772F416B3D99}" srcOrd="0" destOrd="0" presId="urn:microsoft.com/office/officeart/2005/8/layout/process1"/>
    <dgm:cxn modelId="{3CD78DFF-D8C9-469C-9367-449FA8C34C90}" type="presParOf" srcId="{29CAB201-AE4C-4237-A93C-3118977727A0}" destId="{165BA732-8AA7-425D-84D9-AE17F285C329}"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17143C-B67E-42FC-B19D-1B325C1D9988}"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GB"/>
        </a:p>
      </dgm:t>
    </dgm:pt>
    <dgm:pt modelId="{5C331276-02CC-4A9C-95B3-145266F261EE}">
      <dgm:prSet phldrT="[Text]"/>
      <dgm:spPr/>
      <dgm:t>
        <a:bodyPr/>
        <a:lstStyle/>
        <a:p>
          <a:r>
            <a:rPr lang="en-GB" b="1" u="none" dirty="0">
              <a:latin typeface="Arial" panose="020B0604020202020204" pitchFamily="34" charset="0"/>
              <a:cs typeface="Arial" panose="020B0604020202020204" pitchFamily="34" charset="0"/>
            </a:rPr>
            <a:t>NHS Smokefree Digital Intervention- </a:t>
          </a:r>
          <a:r>
            <a:rPr lang="en-GB" b="0" u="none" dirty="0">
              <a:latin typeface="Arial" panose="020B0604020202020204" pitchFamily="34" charset="0"/>
              <a:cs typeface="Arial" panose="020B0604020202020204" pitchFamily="34" charset="0"/>
            </a:rPr>
            <a:t>App-based support</a:t>
          </a:r>
          <a:r>
            <a:rPr lang="en-GB" u="none" dirty="0">
              <a:latin typeface="Arial" panose="020B0604020202020204" pitchFamily="34" charset="0"/>
              <a:cs typeface="Arial" panose="020B0604020202020204" pitchFamily="34" charset="0"/>
            </a:rPr>
            <a:t>  providing real-time progress tracking, personalised tips, and motivational messaging (NHS, 2023).</a:t>
          </a:r>
          <a:endParaRPr lang="en-GB" dirty="0">
            <a:latin typeface="Arial" panose="020B0604020202020204" pitchFamily="34" charset="0"/>
            <a:cs typeface="Arial" panose="020B0604020202020204" pitchFamily="34" charset="0"/>
          </a:endParaRPr>
        </a:p>
      </dgm:t>
    </dgm:pt>
    <dgm:pt modelId="{842BA49F-D4B3-4DE1-B60F-01A555DF19BD}" type="parTrans" cxnId="{CF125B5C-63A5-4508-A442-4C0865A5AEC4}">
      <dgm:prSet/>
      <dgm:spPr/>
      <dgm:t>
        <a:bodyPr/>
        <a:lstStyle/>
        <a:p>
          <a:endParaRPr lang="en-GB">
            <a:latin typeface="Arial" panose="020B0604020202020204" pitchFamily="34" charset="0"/>
            <a:cs typeface="Arial" panose="020B0604020202020204" pitchFamily="34" charset="0"/>
          </a:endParaRPr>
        </a:p>
      </dgm:t>
    </dgm:pt>
    <dgm:pt modelId="{41E8D9B5-8670-448E-9DEE-D6EEAA63CD1E}" type="sibTrans" cxnId="{CF125B5C-63A5-4508-A442-4C0865A5AEC4}">
      <dgm:prSet/>
      <dgm:spPr/>
      <dgm:t>
        <a:bodyPr/>
        <a:lstStyle/>
        <a:p>
          <a:endParaRPr lang="en-GB">
            <a:latin typeface="Arial" panose="020B0604020202020204" pitchFamily="34" charset="0"/>
            <a:cs typeface="Arial" panose="020B0604020202020204" pitchFamily="34" charset="0"/>
          </a:endParaRPr>
        </a:p>
      </dgm:t>
    </dgm:pt>
    <dgm:pt modelId="{46F55AD4-A031-49B5-847C-3FF621FC8C89}">
      <dgm:prSet phldrT="[Text]"/>
      <dgm:spPr/>
      <dgm:t>
        <a:bodyPr/>
        <a:lstStyle/>
        <a:p>
          <a:r>
            <a:rPr lang="en-GB" b="1" u="none" dirty="0">
              <a:latin typeface="Arial" panose="020B0604020202020204" pitchFamily="34" charset="0"/>
              <a:cs typeface="Arial" panose="020B0604020202020204" pitchFamily="34" charset="0"/>
            </a:rPr>
            <a:t>NICE Guideline NG209- </a:t>
          </a:r>
          <a:r>
            <a:rPr lang="en-GB" b="0" u="none" dirty="0">
              <a:latin typeface="Arial" panose="020B0604020202020204" pitchFamily="34" charset="0"/>
              <a:cs typeface="Arial" panose="020B0604020202020204" pitchFamily="34" charset="0"/>
            </a:rPr>
            <a:t>Evidence-based framework on preventing tobacco uptake and promoting quitting, informing all workshop content and messaging (NICE, 2021).</a:t>
          </a:r>
          <a:endParaRPr lang="en-GB" dirty="0">
            <a:latin typeface="Arial" panose="020B0604020202020204" pitchFamily="34" charset="0"/>
            <a:cs typeface="Arial" panose="020B0604020202020204" pitchFamily="34" charset="0"/>
          </a:endParaRPr>
        </a:p>
      </dgm:t>
    </dgm:pt>
    <dgm:pt modelId="{44139ACA-DC27-4566-A5D8-B04348C9B15A}" type="parTrans" cxnId="{CEE612CB-F2FA-4B9D-B7E1-BB754E2DAAE5}">
      <dgm:prSet/>
      <dgm:spPr/>
      <dgm:t>
        <a:bodyPr/>
        <a:lstStyle/>
        <a:p>
          <a:endParaRPr lang="en-GB">
            <a:latin typeface="Arial" panose="020B0604020202020204" pitchFamily="34" charset="0"/>
            <a:cs typeface="Arial" panose="020B0604020202020204" pitchFamily="34" charset="0"/>
          </a:endParaRPr>
        </a:p>
      </dgm:t>
    </dgm:pt>
    <dgm:pt modelId="{FCA8C331-4D1F-4829-8BD2-BB5CEBC9B9F7}" type="sibTrans" cxnId="{CEE612CB-F2FA-4B9D-B7E1-BB754E2DAAE5}">
      <dgm:prSet/>
      <dgm:spPr/>
      <dgm:t>
        <a:bodyPr/>
        <a:lstStyle/>
        <a:p>
          <a:endParaRPr lang="en-GB">
            <a:latin typeface="Arial" panose="020B0604020202020204" pitchFamily="34" charset="0"/>
            <a:cs typeface="Arial" panose="020B0604020202020204" pitchFamily="34" charset="0"/>
          </a:endParaRPr>
        </a:p>
      </dgm:t>
    </dgm:pt>
    <dgm:pt modelId="{69A92719-A6B8-4634-BE68-5006735D9570}">
      <dgm:prSet phldrT="[Text]"/>
      <dgm:spPr/>
      <dgm:t>
        <a:bodyPr/>
        <a:lstStyle/>
        <a:p>
          <a:r>
            <a:rPr lang="en-GB" b="1" u="none" dirty="0">
              <a:latin typeface="Arial" panose="020B0604020202020204" pitchFamily="34" charset="0"/>
              <a:cs typeface="Arial" panose="020B0604020202020204" pitchFamily="34" charset="0"/>
            </a:rPr>
            <a:t>Public Health England Visual Resources- </a:t>
          </a:r>
          <a:r>
            <a:rPr lang="en-GB" b="0" u="none" dirty="0">
              <a:latin typeface="Arial" panose="020B0604020202020204" pitchFamily="34" charset="0"/>
              <a:cs typeface="Arial" panose="020B0604020202020204" pitchFamily="34" charset="0"/>
            </a:rPr>
            <a:t>Standardised infographics and posters adapted for local context audience.</a:t>
          </a:r>
          <a:endParaRPr lang="en-GB" dirty="0">
            <a:latin typeface="Arial" panose="020B0604020202020204" pitchFamily="34" charset="0"/>
            <a:cs typeface="Arial" panose="020B0604020202020204" pitchFamily="34" charset="0"/>
          </a:endParaRPr>
        </a:p>
      </dgm:t>
    </dgm:pt>
    <dgm:pt modelId="{F0851C7C-AD0B-4987-BFBE-529525614CEA}" type="parTrans" cxnId="{63C20155-483E-4B70-9108-23E48AAFB964}">
      <dgm:prSet/>
      <dgm:spPr/>
      <dgm:t>
        <a:bodyPr/>
        <a:lstStyle/>
        <a:p>
          <a:endParaRPr lang="en-GB">
            <a:latin typeface="Arial" panose="020B0604020202020204" pitchFamily="34" charset="0"/>
            <a:cs typeface="Arial" panose="020B0604020202020204" pitchFamily="34" charset="0"/>
          </a:endParaRPr>
        </a:p>
      </dgm:t>
    </dgm:pt>
    <dgm:pt modelId="{CDD61BD5-7D70-4FEF-8D4A-72B8FC1313E7}" type="sibTrans" cxnId="{63C20155-483E-4B70-9108-23E48AAFB964}">
      <dgm:prSet/>
      <dgm:spPr/>
      <dgm:t>
        <a:bodyPr/>
        <a:lstStyle/>
        <a:p>
          <a:endParaRPr lang="en-GB">
            <a:latin typeface="Arial" panose="020B0604020202020204" pitchFamily="34" charset="0"/>
            <a:cs typeface="Arial" panose="020B0604020202020204" pitchFamily="34" charset="0"/>
          </a:endParaRPr>
        </a:p>
      </dgm:t>
    </dgm:pt>
    <dgm:pt modelId="{85C8BE0E-D5BE-4BA1-92ED-ACD39AFCA65E}" type="pres">
      <dgm:prSet presAssocID="{B717143C-B67E-42FC-B19D-1B325C1D9988}" presName="compositeShape" presStyleCnt="0">
        <dgm:presLayoutVars>
          <dgm:dir/>
          <dgm:resizeHandles/>
        </dgm:presLayoutVars>
      </dgm:prSet>
      <dgm:spPr/>
    </dgm:pt>
    <dgm:pt modelId="{31741BD1-E54E-4B0D-BE44-792628A20415}" type="pres">
      <dgm:prSet presAssocID="{B717143C-B67E-42FC-B19D-1B325C1D9988}" presName="pyramid" presStyleLbl="node1" presStyleIdx="0" presStyleCnt="1"/>
      <dgm:spPr/>
    </dgm:pt>
    <dgm:pt modelId="{CF2E34EF-5E25-4C4E-A810-A1AE7427B4CE}" type="pres">
      <dgm:prSet presAssocID="{B717143C-B67E-42FC-B19D-1B325C1D9988}" presName="theList" presStyleCnt="0"/>
      <dgm:spPr/>
    </dgm:pt>
    <dgm:pt modelId="{634E8B86-2F02-4B09-B5C1-C37AFBEB43E5}" type="pres">
      <dgm:prSet presAssocID="{5C331276-02CC-4A9C-95B3-145266F261EE}" presName="aNode" presStyleLbl="fgAcc1" presStyleIdx="0" presStyleCnt="3">
        <dgm:presLayoutVars>
          <dgm:bulletEnabled val="1"/>
        </dgm:presLayoutVars>
      </dgm:prSet>
      <dgm:spPr/>
    </dgm:pt>
    <dgm:pt modelId="{3250B55C-F0A4-4C15-9731-28BAF048CE00}" type="pres">
      <dgm:prSet presAssocID="{5C331276-02CC-4A9C-95B3-145266F261EE}" presName="aSpace" presStyleCnt="0"/>
      <dgm:spPr/>
    </dgm:pt>
    <dgm:pt modelId="{01FF09E4-7650-45B5-AA5A-92611784F0F8}" type="pres">
      <dgm:prSet presAssocID="{46F55AD4-A031-49B5-847C-3FF621FC8C89}" presName="aNode" presStyleLbl="fgAcc1" presStyleIdx="1" presStyleCnt="3">
        <dgm:presLayoutVars>
          <dgm:bulletEnabled val="1"/>
        </dgm:presLayoutVars>
      </dgm:prSet>
      <dgm:spPr/>
    </dgm:pt>
    <dgm:pt modelId="{7C371268-8F4E-43D1-9921-8443F54F912E}" type="pres">
      <dgm:prSet presAssocID="{46F55AD4-A031-49B5-847C-3FF621FC8C89}" presName="aSpace" presStyleCnt="0"/>
      <dgm:spPr/>
    </dgm:pt>
    <dgm:pt modelId="{A7761FAB-C6F7-4F62-9FFA-B321936F896E}" type="pres">
      <dgm:prSet presAssocID="{69A92719-A6B8-4634-BE68-5006735D9570}" presName="aNode" presStyleLbl="fgAcc1" presStyleIdx="2" presStyleCnt="3">
        <dgm:presLayoutVars>
          <dgm:bulletEnabled val="1"/>
        </dgm:presLayoutVars>
      </dgm:prSet>
      <dgm:spPr/>
    </dgm:pt>
    <dgm:pt modelId="{A71A3C27-8F23-4C6F-A707-1CC187E5C758}" type="pres">
      <dgm:prSet presAssocID="{69A92719-A6B8-4634-BE68-5006735D9570}" presName="aSpace" presStyleCnt="0"/>
      <dgm:spPr/>
    </dgm:pt>
  </dgm:ptLst>
  <dgm:cxnLst>
    <dgm:cxn modelId="{C3EA180A-05C5-4D6F-B447-6CC7E3258D7B}" type="presOf" srcId="{B717143C-B67E-42FC-B19D-1B325C1D9988}" destId="{85C8BE0E-D5BE-4BA1-92ED-ACD39AFCA65E}" srcOrd="0" destOrd="0" presId="urn:microsoft.com/office/officeart/2005/8/layout/pyramid2"/>
    <dgm:cxn modelId="{ED051813-15AA-4F32-AA6D-820DD72717C5}" type="presOf" srcId="{69A92719-A6B8-4634-BE68-5006735D9570}" destId="{A7761FAB-C6F7-4F62-9FFA-B321936F896E}" srcOrd="0" destOrd="0" presId="urn:microsoft.com/office/officeart/2005/8/layout/pyramid2"/>
    <dgm:cxn modelId="{CF125B5C-63A5-4508-A442-4C0865A5AEC4}" srcId="{B717143C-B67E-42FC-B19D-1B325C1D9988}" destId="{5C331276-02CC-4A9C-95B3-145266F261EE}" srcOrd="0" destOrd="0" parTransId="{842BA49F-D4B3-4DE1-B60F-01A555DF19BD}" sibTransId="{41E8D9B5-8670-448E-9DEE-D6EEAA63CD1E}"/>
    <dgm:cxn modelId="{63C20155-483E-4B70-9108-23E48AAFB964}" srcId="{B717143C-B67E-42FC-B19D-1B325C1D9988}" destId="{69A92719-A6B8-4634-BE68-5006735D9570}" srcOrd="2" destOrd="0" parTransId="{F0851C7C-AD0B-4987-BFBE-529525614CEA}" sibTransId="{CDD61BD5-7D70-4FEF-8D4A-72B8FC1313E7}"/>
    <dgm:cxn modelId="{C1D3209B-6A33-4A10-9DF8-AC03818E7C68}" type="presOf" srcId="{46F55AD4-A031-49B5-847C-3FF621FC8C89}" destId="{01FF09E4-7650-45B5-AA5A-92611784F0F8}" srcOrd="0" destOrd="0" presId="urn:microsoft.com/office/officeart/2005/8/layout/pyramid2"/>
    <dgm:cxn modelId="{8A9F51AF-75AA-4777-9F3A-17B75B261B32}" type="presOf" srcId="{5C331276-02CC-4A9C-95B3-145266F261EE}" destId="{634E8B86-2F02-4B09-B5C1-C37AFBEB43E5}" srcOrd="0" destOrd="0" presId="urn:microsoft.com/office/officeart/2005/8/layout/pyramid2"/>
    <dgm:cxn modelId="{CEE612CB-F2FA-4B9D-B7E1-BB754E2DAAE5}" srcId="{B717143C-B67E-42FC-B19D-1B325C1D9988}" destId="{46F55AD4-A031-49B5-847C-3FF621FC8C89}" srcOrd="1" destOrd="0" parTransId="{44139ACA-DC27-4566-A5D8-B04348C9B15A}" sibTransId="{FCA8C331-4D1F-4829-8BD2-BB5CEBC9B9F7}"/>
    <dgm:cxn modelId="{1F0D7A1B-E269-41B2-A8D4-BE6323E4B4F3}" type="presParOf" srcId="{85C8BE0E-D5BE-4BA1-92ED-ACD39AFCA65E}" destId="{31741BD1-E54E-4B0D-BE44-792628A20415}" srcOrd="0" destOrd="0" presId="urn:microsoft.com/office/officeart/2005/8/layout/pyramid2"/>
    <dgm:cxn modelId="{8FBDDA78-7962-46AB-9B6D-B1B95953FFF0}" type="presParOf" srcId="{85C8BE0E-D5BE-4BA1-92ED-ACD39AFCA65E}" destId="{CF2E34EF-5E25-4C4E-A810-A1AE7427B4CE}" srcOrd="1" destOrd="0" presId="urn:microsoft.com/office/officeart/2005/8/layout/pyramid2"/>
    <dgm:cxn modelId="{E9CE8178-5D08-4147-B6E2-62C01BF090CA}" type="presParOf" srcId="{CF2E34EF-5E25-4C4E-A810-A1AE7427B4CE}" destId="{634E8B86-2F02-4B09-B5C1-C37AFBEB43E5}" srcOrd="0" destOrd="0" presId="urn:microsoft.com/office/officeart/2005/8/layout/pyramid2"/>
    <dgm:cxn modelId="{466CAAF6-A54B-4DD6-8ECD-FCD1B3F45791}" type="presParOf" srcId="{CF2E34EF-5E25-4C4E-A810-A1AE7427B4CE}" destId="{3250B55C-F0A4-4C15-9731-28BAF048CE00}" srcOrd="1" destOrd="0" presId="urn:microsoft.com/office/officeart/2005/8/layout/pyramid2"/>
    <dgm:cxn modelId="{FC4BB501-B3FF-469F-B43D-752027521E51}" type="presParOf" srcId="{CF2E34EF-5E25-4C4E-A810-A1AE7427B4CE}" destId="{01FF09E4-7650-45B5-AA5A-92611784F0F8}" srcOrd="2" destOrd="0" presId="urn:microsoft.com/office/officeart/2005/8/layout/pyramid2"/>
    <dgm:cxn modelId="{93F0433C-AC08-42B3-95DC-89B2023310E3}" type="presParOf" srcId="{CF2E34EF-5E25-4C4E-A810-A1AE7427B4CE}" destId="{7C371268-8F4E-43D1-9921-8443F54F912E}" srcOrd="3" destOrd="0" presId="urn:microsoft.com/office/officeart/2005/8/layout/pyramid2"/>
    <dgm:cxn modelId="{A3E30BE5-8CA9-4749-9F27-3F7DDE9B5FDD}" type="presParOf" srcId="{CF2E34EF-5E25-4C4E-A810-A1AE7427B4CE}" destId="{A7761FAB-C6F7-4F62-9FFA-B321936F896E}" srcOrd="4" destOrd="0" presId="urn:microsoft.com/office/officeart/2005/8/layout/pyramid2"/>
    <dgm:cxn modelId="{2EE939D7-F5AD-48FD-8094-1FACF8F4DEB8}" type="presParOf" srcId="{CF2E34EF-5E25-4C4E-A810-A1AE7427B4CE}" destId="{A71A3C27-8F23-4C6F-A707-1CC187E5C758}"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4CE43DB-A4ED-49CD-82AB-26C012D785E8}"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GB"/>
        </a:p>
      </dgm:t>
    </dgm:pt>
    <dgm:pt modelId="{1378CCEF-AB52-4B02-86C5-278788DD4F45}">
      <dgm:prSet phldrT="[Text]"/>
      <dgm:spPr/>
      <dgm:t>
        <a:bodyPr/>
        <a:lstStyle/>
        <a:p>
          <a:r>
            <a:rPr lang="en-GB" dirty="0"/>
            <a:t>Physiological</a:t>
          </a:r>
        </a:p>
      </dgm:t>
    </dgm:pt>
    <dgm:pt modelId="{8386571F-07EA-49AA-BDB6-64B5D74E6746}" type="parTrans" cxnId="{8FDFA5D8-302B-4B76-B48E-7D8A221B2CE7}">
      <dgm:prSet/>
      <dgm:spPr/>
      <dgm:t>
        <a:bodyPr/>
        <a:lstStyle/>
        <a:p>
          <a:endParaRPr lang="en-GB"/>
        </a:p>
      </dgm:t>
    </dgm:pt>
    <dgm:pt modelId="{45563A0D-28F2-4867-9D4B-5ADFCE7BD234}" type="sibTrans" cxnId="{8FDFA5D8-302B-4B76-B48E-7D8A221B2CE7}">
      <dgm:prSet/>
      <dgm:spPr/>
      <dgm:t>
        <a:bodyPr/>
        <a:lstStyle/>
        <a:p>
          <a:endParaRPr lang="en-GB"/>
        </a:p>
      </dgm:t>
    </dgm:pt>
    <dgm:pt modelId="{82951686-EFB8-4387-8ED8-B85FADE00718}">
      <dgm:prSet phldrT="[Text]"/>
      <dgm:spPr/>
      <dgm:t>
        <a:bodyPr/>
        <a:lstStyle/>
        <a:p>
          <a:r>
            <a:rPr lang="en-GB" dirty="0"/>
            <a:t>Psychological</a:t>
          </a:r>
        </a:p>
      </dgm:t>
    </dgm:pt>
    <dgm:pt modelId="{7E99C17C-C52E-4779-BF9E-D3A4FAD6AFCB}" type="parTrans" cxnId="{32333A1F-A92B-4EBC-89F9-546F8E860AA9}">
      <dgm:prSet/>
      <dgm:spPr/>
      <dgm:t>
        <a:bodyPr/>
        <a:lstStyle/>
        <a:p>
          <a:endParaRPr lang="en-GB"/>
        </a:p>
      </dgm:t>
    </dgm:pt>
    <dgm:pt modelId="{010A14D5-0A06-40FE-8F48-42E41CACF6F2}" type="sibTrans" cxnId="{32333A1F-A92B-4EBC-89F9-546F8E860AA9}">
      <dgm:prSet/>
      <dgm:spPr/>
      <dgm:t>
        <a:bodyPr/>
        <a:lstStyle/>
        <a:p>
          <a:endParaRPr lang="en-GB"/>
        </a:p>
      </dgm:t>
    </dgm:pt>
    <dgm:pt modelId="{19BAABC8-1D09-4095-BC22-C1032B1BF329}">
      <dgm:prSet phldrT="[Text]"/>
      <dgm:spPr/>
      <dgm:t>
        <a:bodyPr/>
        <a:lstStyle/>
        <a:p>
          <a:r>
            <a:rPr lang="en-GB" dirty="0"/>
            <a:t>Sociological</a:t>
          </a:r>
        </a:p>
      </dgm:t>
    </dgm:pt>
    <dgm:pt modelId="{D4D06310-3F5B-46EA-B0DA-C415FB396705}" type="parTrans" cxnId="{3D32521B-8728-4DE8-9F64-CBF148CE6B87}">
      <dgm:prSet/>
      <dgm:spPr/>
      <dgm:t>
        <a:bodyPr/>
        <a:lstStyle/>
        <a:p>
          <a:endParaRPr lang="en-GB"/>
        </a:p>
      </dgm:t>
    </dgm:pt>
    <dgm:pt modelId="{EE754512-425B-48A1-A85B-E7F978F68A32}" type="sibTrans" cxnId="{3D32521B-8728-4DE8-9F64-CBF148CE6B87}">
      <dgm:prSet/>
      <dgm:spPr/>
      <dgm:t>
        <a:bodyPr/>
        <a:lstStyle/>
        <a:p>
          <a:endParaRPr lang="en-GB"/>
        </a:p>
      </dgm:t>
    </dgm:pt>
    <dgm:pt modelId="{C9C2D4C1-5A8A-478D-B818-B974E74DF616}" type="pres">
      <dgm:prSet presAssocID="{04CE43DB-A4ED-49CD-82AB-26C012D785E8}" presName="Name0" presStyleCnt="0">
        <dgm:presLayoutVars>
          <dgm:chMax val="7"/>
          <dgm:chPref val="7"/>
          <dgm:dir/>
          <dgm:animLvl val="lvl"/>
        </dgm:presLayoutVars>
      </dgm:prSet>
      <dgm:spPr/>
    </dgm:pt>
    <dgm:pt modelId="{0239FFA5-4939-4E54-B96C-C0F98569F381}" type="pres">
      <dgm:prSet presAssocID="{1378CCEF-AB52-4B02-86C5-278788DD4F45}" presName="Accent1" presStyleCnt="0"/>
      <dgm:spPr/>
    </dgm:pt>
    <dgm:pt modelId="{23CAE0DB-60F5-4A0A-8DB5-522023E5F17B}" type="pres">
      <dgm:prSet presAssocID="{1378CCEF-AB52-4B02-86C5-278788DD4F45}" presName="Accent" presStyleLbl="node1" presStyleIdx="0" presStyleCnt="3"/>
      <dgm:spPr/>
    </dgm:pt>
    <dgm:pt modelId="{CAE23092-B08F-4CEE-98AD-A733237B6E57}" type="pres">
      <dgm:prSet presAssocID="{1378CCEF-AB52-4B02-86C5-278788DD4F45}" presName="Parent1" presStyleLbl="revTx" presStyleIdx="0" presStyleCnt="3">
        <dgm:presLayoutVars>
          <dgm:chMax val="1"/>
          <dgm:chPref val="1"/>
          <dgm:bulletEnabled val="1"/>
        </dgm:presLayoutVars>
      </dgm:prSet>
      <dgm:spPr/>
    </dgm:pt>
    <dgm:pt modelId="{26EDF985-183B-4784-91E6-13AAD968F19E}" type="pres">
      <dgm:prSet presAssocID="{82951686-EFB8-4387-8ED8-B85FADE00718}" presName="Accent2" presStyleCnt="0"/>
      <dgm:spPr/>
    </dgm:pt>
    <dgm:pt modelId="{3CC5253A-EE2B-4F56-89A9-E714BA9E2F33}" type="pres">
      <dgm:prSet presAssocID="{82951686-EFB8-4387-8ED8-B85FADE00718}" presName="Accent" presStyleLbl="node1" presStyleIdx="1" presStyleCnt="3"/>
      <dgm:spPr/>
    </dgm:pt>
    <dgm:pt modelId="{EA39F3A4-5921-4B67-92BD-D52D3FC074C3}" type="pres">
      <dgm:prSet presAssocID="{82951686-EFB8-4387-8ED8-B85FADE00718}" presName="Parent2" presStyleLbl="revTx" presStyleIdx="1" presStyleCnt="3">
        <dgm:presLayoutVars>
          <dgm:chMax val="1"/>
          <dgm:chPref val="1"/>
          <dgm:bulletEnabled val="1"/>
        </dgm:presLayoutVars>
      </dgm:prSet>
      <dgm:spPr/>
    </dgm:pt>
    <dgm:pt modelId="{4341998D-8BFA-4E73-9D75-412A7DB8601A}" type="pres">
      <dgm:prSet presAssocID="{19BAABC8-1D09-4095-BC22-C1032B1BF329}" presName="Accent3" presStyleCnt="0"/>
      <dgm:spPr/>
    </dgm:pt>
    <dgm:pt modelId="{495B08FA-B215-44DC-B082-7D7DA34A70A5}" type="pres">
      <dgm:prSet presAssocID="{19BAABC8-1D09-4095-BC22-C1032B1BF329}" presName="Accent" presStyleLbl="node1" presStyleIdx="2" presStyleCnt="3"/>
      <dgm:spPr/>
    </dgm:pt>
    <dgm:pt modelId="{E96BAD01-3B1A-4683-9D2E-9DEDDF25C9EE}" type="pres">
      <dgm:prSet presAssocID="{19BAABC8-1D09-4095-BC22-C1032B1BF329}" presName="Parent3" presStyleLbl="revTx" presStyleIdx="2" presStyleCnt="3">
        <dgm:presLayoutVars>
          <dgm:chMax val="1"/>
          <dgm:chPref val="1"/>
          <dgm:bulletEnabled val="1"/>
        </dgm:presLayoutVars>
      </dgm:prSet>
      <dgm:spPr/>
    </dgm:pt>
  </dgm:ptLst>
  <dgm:cxnLst>
    <dgm:cxn modelId="{3D32521B-8728-4DE8-9F64-CBF148CE6B87}" srcId="{04CE43DB-A4ED-49CD-82AB-26C012D785E8}" destId="{19BAABC8-1D09-4095-BC22-C1032B1BF329}" srcOrd="2" destOrd="0" parTransId="{D4D06310-3F5B-46EA-B0DA-C415FB396705}" sibTransId="{EE754512-425B-48A1-A85B-E7F978F68A32}"/>
    <dgm:cxn modelId="{5B32131C-77CF-4272-A33F-8E78D692DD55}" type="presOf" srcId="{82951686-EFB8-4387-8ED8-B85FADE00718}" destId="{EA39F3A4-5921-4B67-92BD-D52D3FC074C3}" srcOrd="0" destOrd="0" presId="urn:microsoft.com/office/officeart/2009/layout/CircleArrowProcess"/>
    <dgm:cxn modelId="{32333A1F-A92B-4EBC-89F9-546F8E860AA9}" srcId="{04CE43DB-A4ED-49CD-82AB-26C012D785E8}" destId="{82951686-EFB8-4387-8ED8-B85FADE00718}" srcOrd="1" destOrd="0" parTransId="{7E99C17C-C52E-4779-BF9E-D3A4FAD6AFCB}" sibTransId="{010A14D5-0A06-40FE-8F48-42E41CACF6F2}"/>
    <dgm:cxn modelId="{939B2C8B-6CB7-4EA5-B594-3C0201468C1C}" type="presOf" srcId="{04CE43DB-A4ED-49CD-82AB-26C012D785E8}" destId="{C9C2D4C1-5A8A-478D-B818-B974E74DF616}" srcOrd="0" destOrd="0" presId="urn:microsoft.com/office/officeart/2009/layout/CircleArrowProcess"/>
    <dgm:cxn modelId="{D0781C8F-71E6-4633-A61B-2DAA7D6EC6DE}" type="presOf" srcId="{1378CCEF-AB52-4B02-86C5-278788DD4F45}" destId="{CAE23092-B08F-4CEE-98AD-A733237B6E57}" srcOrd="0" destOrd="0" presId="urn:microsoft.com/office/officeart/2009/layout/CircleArrowProcess"/>
    <dgm:cxn modelId="{0772CECF-2312-47CC-B28F-5DE0EB007B2C}" type="presOf" srcId="{19BAABC8-1D09-4095-BC22-C1032B1BF329}" destId="{E96BAD01-3B1A-4683-9D2E-9DEDDF25C9EE}" srcOrd="0" destOrd="0" presId="urn:microsoft.com/office/officeart/2009/layout/CircleArrowProcess"/>
    <dgm:cxn modelId="{8FDFA5D8-302B-4B76-B48E-7D8A221B2CE7}" srcId="{04CE43DB-A4ED-49CD-82AB-26C012D785E8}" destId="{1378CCEF-AB52-4B02-86C5-278788DD4F45}" srcOrd="0" destOrd="0" parTransId="{8386571F-07EA-49AA-BDB6-64B5D74E6746}" sibTransId="{45563A0D-28F2-4867-9D4B-5ADFCE7BD234}"/>
    <dgm:cxn modelId="{3CEADE78-3CD7-4449-BAB9-985EE58673A7}" type="presParOf" srcId="{C9C2D4C1-5A8A-478D-B818-B974E74DF616}" destId="{0239FFA5-4939-4E54-B96C-C0F98569F381}" srcOrd="0" destOrd="0" presId="urn:microsoft.com/office/officeart/2009/layout/CircleArrowProcess"/>
    <dgm:cxn modelId="{A4D4CE77-3D1D-4EBE-89EF-945E095386B6}" type="presParOf" srcId="{0239FFA5-4939-4E54-B96C-C0F98569F381}" destId="{23CAE0DB-60F5-4A0A-8DB5-522023E5F17B}" srcOrd="0" destOrd="0" presId="urn:microsoft.com/office/officeart/2009/layout/CircleArrowProcess"/>
    <dgm:cxn modelId="{093BA73A-1A4C-4DD9-93AB-124747ADA041}" type="presParOf" srcId="{C9C2D4C1-5A8A-478D-B818-B974E74DF616}" destId="{CAE23092-B08F-4CEE-98AD-A733237B6E57}" srcOrd="1" destOrd="0" presId="urn:microsoft.com/office/officeart/2009/layout/CircleArrowProcess"/>
    <dgm:cxn modelId="{2365BFCA-4FE0-4982-8A23-DD2F8AE160DE}" type="presParOf" srcId="{C9C2D4C1-5A8A-478D-B818-B974E74DF616}" destId="{26EDF985-183B-4784-91E6-13AAD968F19E}" srcOrd="2" destOrd="0" presId="urn:microsoft.com/office/officeart/2009/layout/CircleArrowProcess"/>
    <dgm:cxn modelId="{11E9DED1-6EE1-46A5-A96A-A69CDF107FE5}" type="presParOf" srcId="{26EDF985-183B-4784-91E6-13AAD968F19E}" destId="{3CC5253A-EE2B-4F56-89A9-E714BA9E2F33}" srcOrd="0" destOrd="0" presId="urn:microsoft.com/office/officeart/2009/layout/CircleArrowProcess"/>
    <dgm:cxn modelId="{B0CDAB93-405A-405E-A432-9A90ECE28680}" type="presParOf" srcId="{C9C2D4C1-5A8A-478D-B818-B974E74DF616}" destId="{EA39F3A4-5921-4B67-92BD-D52D3FC074C3}" srcOrd="3" destOrd="0" presId="urn:microsoft.com/office/officeart/2009/layout/CircleArrowProcess"/>
    <dgm:cxn modelId="{151432E2-3057-4EE1-9931-4DD5727C2BF6}" type="presParOf" srcId="{C9C2D4C1-5A8A-478D-B818-B974E74DF616}" destId="{4341998D-8BFA-4E73-9D75-412A7DB8601A}" srcOrd="4" destOrd="0" presId="urn:microsoft.com/office/officeart/2009/layout/CircleArrowProcess"/>
    <dgm:cxn modelId="{D247616E-434A-4168-82B5-6093F23C2C2A}" type="presParOf" srcId="{4341998D-8BFA-4E73-9D75-412A7DB8601A}" destId="{495B08FA-B215-44DC-B082-7D7DA34A70A5}" srcOrd="0" destOrd="0" presId="urn:microsoft.com/office/officeart/2009/layout/CircleArrowProcess"/>
    <dgm:cxn modelId="{E60ECB41-FC46-4850-8BFD-E1FBB09C988A}" type="presParOf" srcId="{C9C2D4C1-5A8A-478D-B818-B974E74DF616}" destId="{E96BAD01-3B1A-4683-9D2E-9DEDDF25C9EE}"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7DBD2F-F6CD-4358-8A83-962717404143}" type="doc">
      <dgm:prSet loTypeId="urn:microsoft.com/office/officeart/2005/8/layout/hProcess9" loCatId="process" qsTypeId="urn:microsoft.com/office/officeart/2005/8/quickstyle/simple1" qsCatId="simple" csTypeId="urn:microsoft.com/office/officeart/2005/8/colors/accent1_2" csCatId="accent1" phldr="1"/>
      <dgm:spPr/>
    </dgm:pt>
    <dgm:pt modelId="{E58F1B7F-6A46-4245-99A8-D39BAFE40FE3}">
      <dgm:prSet phldrT="[Text]"/>
      <dgm:spPr/>
      <dgm:t>
        <a:bodyPr/>
        <a:lstStyle/>
        <a:p>
          <a:r>
            <a:rPr lang="en-GB" u="none" dirty="0">
              <a:latin typeface="Arial" panose="020B0604020202020204" pitchFamily="34" charset="0"/>
              <a:cs typeface="Arial" panose="020B0604020202020204" pitchFamily="34" charset="0"/>
            </a:rPr>
            <a:t>Peer pressure and social smoking are major barriers, but the campaign uses peer‑led workshops and role models to reshape norms, supported by the NHS Long Term Plan (Agrawal </a:t>
          </a:r>
          <a:r>
            <a:rPr lang="en-GB" i="1" u="none" dirty="0">
              <a:latin typeface="Arial" panose="020B0604020202020204" pitchFamily="34" charset="0"/>
              <a:cs typeface="Arial" panose="020B0604020202020204" pitchFamily="34" charset="0"/>
            </a:rPr>
            <a:t>et al.</a:t>
          </a:r>
          <a:r>
            <a:rPr lang="en-GB" u="none" dirty="0">
              <a:latin typeface="Arial" panose="020B0604020202020204" pitchFamily="34" charset="0"/>
              <a:cs typeface="Arial" panose="020B0604020202020204" pitchFamily="34" charset="0"/>
            </a:rPr>
            <a:t>, 2022).</a:t>
          </a:r>
          <a:endParaRPr lang="en-GB" dirty="0">
            <a:latin typeface="Arial" panose="020B0604020202020204" pitchFamily="34" charset="0"/>
            <a:cs typeface="Arial" panose="020B0604020202020204" pitchFamily="34" charset="0"/>
          </a:endParaRPr>
        </a:p>
      </dgm:t>
    </dgm:pt>
    <dgm:pt modelId="{445D202A-5DB2-47B6-8480-59FE2E60D254}" type="parTrans" cxnId="{B85F7F45-A350-4CDC-A5BD-8E5537B88B25}">
      <dgm:prSet/>
      <dgm:spPr/>
      <dgm:t>
        <a:bodyPr/>
        <a:lstStyle/>
        <a:p>
          <a:endParaRPr lang="en-GB">
            <a:latin typeface="Arial" panose="020B0604020202020204" pitchFamily="34" charset="0"/>
            <a:cs typeface="Arial" panose="020B0604020202020204" pitchFamily="34" charset="0"/>
          </a:endParaRPr>
        </a:p>
      </dgm:t>
    </dgm:pt>
    <dgm:pt modelId="{E414AA9E-FD49-457F-91D8-42BE74878E76}" type="sibTrans" cxnId="{B85F7F45-A350-4CDC-A5BD-8E5537B88B25}">
      <dgm:prSet/>
      <dgm:spPr/>
      <dgm:t>
        <a:bodyPr/>
        <a:lstStyle/>
        <a:p>
          <a:endParaRPr lang="en-GB">
            <a:latin typeface="Arial" panose="020B0604020202020204" pitchFamily="34" charset="0"/>
            <a:cs typeface="Arial" panose="020B0604020202020204" pitchFamily="34" charset="0"/>
          </a:endParaRPr>
        </a:p>
      </dgm:t>
    </dgm:pt>
    <dgm:pt modelId="{028BD275-7E12-4341-B73B-7403BD060FE4}">
      <dgm:prSet phldrT="[Text]"/>
      <dgm:spPr/>
      <dgm:t>
        <a:bodyPr/>
        <a:lstStyle/>
        <a:p>
          <a:r>
            <a:rPr lang="en-GB" u="none" dirty="0">
              <a:latin typeface="Arial" panose="020B0604020202020204" pitchFamily="34" charset="0"/>
              <a:cs typeface="Arial" panose="020B0604020202020204" pitchFamily="34" charset="0"/>
            </a:rPr>
            <a:t>Rising vaping rates risk gateway behaviour, addressed through awareness sessions aligned with NICE NG209 guidance on tobacco prevention (NICE, 2021).</a:t>
          </a:r>
          <a:endParaRPr lang="en-GB" dirty="0">
            <a:latin typeface="Arial" panose="020B0604020202020204" pitchFamily="34" charset="0"/>
            <a:cs typeface="Arial" panose="020B0604020202020204" pitchFamily="34" charset="0"/>
          </a:endParaRPr>
        </a:p>
      </dgm:t>
    </dgm:pt>
    <dgm:pt modelId="{23829DC9-5188-4014-8671-1A032EF040DC}" type="parTrans" cxnId="{64B8885F-5ADB-4770-9AB4-31D950CCEF36}">
      <dgm:prSet/>
      <dgm:spPr/>
      <dgm:t>
        <a:bodyPr/>
        <a:lstStyle/>
        <a:p>
          <a:endParaRPr lang="en-GB">
            <a:latin typeface="Arial" panose="020B0604020202020204" pitchFamily="34" charset="0"/>
            <a:cs typeface="Arial" panose="020B0604020202020204" pitchFamily="34" charset="0"/>
          </a:endParaRPr>
        </a:p>
      </dgm:t>
    </dgm:pt>
    <dgm:pt modelId="{90DBDF57-E47A-4B35-86CF-EFC171C792DB}" type="sibTrans" cxnId="{64B8885F-5ADB-4770-9AB4-31D950CCEF36}">
      <dgm:prSet/>
      <dgm:spPr/>
      <dgm:t>
        <a:bodyPr/>
        <a:lstStyle/>
        <a:p>
          <a:endParaRPr lang="en-GB">
            <a:latin typeface="Arial" panose="020B0604020202020204" pitchFamily="34" charset="0"/>
            <a:cs typeface="Arial" panose="020B0604020202020204" pitchFamily="34" charset="0"/>
          </a:endParaRPr>
        </a:p>
      </dgm:t>
    </dgm:pt>
    <dgm:pt modelId="{7FD29ABA-EEC5-4174-BD8F-8E7CC27CF6C7}">
      <dgm:prSet phldrT="[Text]"/>
      <dgm:spPr/>
      <dgm:t>
        <a:bodyPr/>
        <a:lstStyle/>
        <a:p>
          <a:r>
            <a:rPr lang="en-GB" u="none" dirty="0">
              <a:latin typeface="Arial" panose="020B0604020202020204" pitchFamily="34" charset="0"/>
              <a:cs typeface="Arial" panose="020B0604020202020204" pitchFamily="34" charset="0"/>
            </a:rPr>
            <a:t>Low motivation among young adults is tackled with incentives and access to NHS Stop Smoking Services, reinforcing national policy goals for a smoke‑free generation by 2030.</a:t>
          </a:r>
          <a:endParaRPr lang="en-GB" dirty="0">
            <a:latin typeface="Arial" panose="020B0604020202020204" pitchFamily="34" charset="0"/>
            <a:cs typeface="Arial" panose="020B0604020202020204" pitchFamily="34" charset="0"/>
          </a:endParaRPr>
        </a:p>
      </dgm:t>
    </dgm:pt>
    <dgm:pt modelId="{C9934862-CE2A-4948-A1B9-C686AA79E4B6}" type="parTrans" cxnId="{E18ED4EA-C82A-49AE-B348-9AB3D0D28F2D}">
      <dgm:prSet/>
      <dgm:spPr/>
      <dgm:t>
        <a:bodyPr/>
        <a:lstStyle/>
        <a:p>
          <a:endParaRPr lang="en-GB">
            <a:latin typeface="Arial" panose="020B0604020202020204" pitchFamily="34" charset="0"/>
            <a:cs typeface="Arial" panose="020B0604020202020204" pitchFamily="34" charset="0"/>
          </a:endParaRPr>
        </a:p>
      </dgm:t>
    </dgm:pt>
    <dgm:pt modelId="{EF64F8F0-3564-4D79-8222-6760D9BFF228}" type="sibTrans" cxnId="{E18ED4EA-C82A-49AE-B348-9AB3D0D28F2D}">
      <dgm:prSet/>
      <dgm:spPr/>
      <dgm:t>
        <a:bodyPr/>
        <a:lstStyle/>
        <a:p>
          <a:endParaRPr lang="en-GB">
            <a:latin typeface="Arial" panose="020B0604020202020204" pitchFamily="34" charset="0"/>
            <a:cs typeface="Arial" panose="020B0604020202020204" pitchFamily="34" charset="0"/>
          </a:endParaRPr>
        </a:p>
      </dgm:t>
    </dgm:pt>
    <dgm:pt modelId="{A59864F6-0B37-4851-BCCD-E7ECD9DB167E}" type="pres">
      <dgm:prSet presAssocID="{F97DBD2F-F6CD-4358-8A83-962717404143}" presName="CompostProcess" presStyleCnt="0">
        <dgm:presLayoutVars>
          <dgm:dir/>
          <dgm:resizeHandles val="exact"/>
        </dgm:presLayoutVars>
      </dgm:prSet>
      <dgm:spPr/>
    </dgm:pt>
    <dgm:pt modelId="{7DE0E833-E6D9-4B9D-9882-916CD7CAB671}" type="pres">
      <dgm:prSet presAssocID="{F97DBD2F-F6CD-4358-8A83-962717404143}" presName="arrow" presStyleLbl="bgShp" presStyleIdx="0" presStyleCnt="1"/>
      <dgm:spPr/>
    </dgm:pt>
    <dgm:pt modelId="{F80BED53-25AD-46BE-8496-A46942D4C2F1}" type="pres">
      <dgm:prSet presAssocID="{F97DBD2F-F6CD-4358-8A83-962717404143}" presName="linearProcess" presStyleCnt="0"/>
      <dgm:spPr/>
    </dgm:pt>
    <dgm:pt modelId="{036A8991-3D1A-4FA3-8977-9F3AF1163DEE}" type="pres">
      <dgm:prSet presAssocID="{E58F1B7F-6A46-4245-99A8-D39BAFE40FE3}" presName="textNode" presStyleLbl="node1" presStyleIdx="0" presStyleCnt="3">
        <dgm:presLayoutVars>
          <dgm:bulletEnabled val="1"/>
        </dgm:presLayoutVars>
      </dgm:prSet>
      <dgm:spPr/>
    </dgm:pt>
    <dgm:pt modelId="{C15441CA-EAEC-4DFB-AF02-2D65DC05E58C}" type="pres">
      <dgm:prSet presAssocID="{E414AA9E-FD49-457F-91D8-42BE74878E76}" presName="sibTrans" presStyleCnt="0"/>
      <dgm:spPr/>
    </dgm:pt>
    <dgm:pt modelId="{B2326206-0C69-4B2A-9285-E712A736B1A3}" type="pres">
      <dgm:prSet presAssocID="{028BD275-7E12-4341-B73B-7403BD060FE4}" presName="textNode" presStyleLbl="node1" presStyleIdx="1" presStyleCnt="3">
        <dgm:presLayoutVars>
          <dgm:bulletEnabled val="1"/>
        </dgm:presLayoutVars>
      </dgm:prSet>
      <dgm:spPr/>
    </dgm:pt>
    <dgm:pt modelId="{27BF7778-19A6-45E0-BA1D-CA028DA98AA0}" type="pres">
      <dgm:prSet presAssocID="{90DBDF57-E47A-4B35-86CF-EFC171C792DB}" presName="sibTrans" presStyleCnt="0"/>
      <dgm:spPr/>
    </dgm:pt>
    <dgm:pt modelId="{6E31DC77-2779-4A85-BDAA-697F5699DB4D}" type="pres">
      <dgm:prSet presAssocID="{7FD29ABA-EEC5-4174-BD8F-8E7CC27CF6C7}" presName="textNode" presStyleLbl="node1" presStyleIdx="2" presStyleCnt="3">
        <dgm:presLayoutVars>
          <dgm:bulletEnabled val="1"/>
        </dgm:presLayoutVars>
      </dgm:prSet>
      <dgm:spPr/>
    </dgm:pt>
  </dgm:ptLst>
  <dgm:cxnLst>
    <dgm:cxn modelId="{64B8885F-5ADB-4770-9AB4-31D950CCEF36}" srcId="{F97DBD2F-F6CD-4358-8A83-962717404143}" destId="{028BD275-7E12-4341-B73B-7403BD060FE4}" srcOrd="1" destOrd="0" parTransId="{23829DC9-5188-4014-8671-1A032EF040DC}" sibTransId="{90DBDF57-E47A-4B35-86CF-EFC171C792DB}"/>
    <dgm:cxn modelId="{B85F7F45-A350-4CDC-A5BD-8E5537B88B25}" srcId="{F97DBD2F-F6CD-4358-8A83-962717404143}" destId="{E58F1B7F-6A46-4245-99A8-D39BAFE40FE3}" srcOrd="0" destOrd="0" parTransId="{445D202A-5DB2-47B6-8480-59FE2E60D254}" sibTransId="{E414AA9E-FD49-457F-91D8-42BE74878E76}"/>
    <dgm:cxn modelId="{BF0FA947-9D2C-41AB-8875-FEE75AC0839E}" type="presOf" srcId="{F97DBD2F-F6CD-4358-8A83-962717404143}" destId="{A59864F6-0B37-4851-BCCD-E7ECD9DB167E}" srcOrd="0" destOrd="0" presId="urn:microsoft.com/office/officeart/2005/8/layout/hProcess9"/>
    <dgm:cxn modelId="{73518A74-B2B3-474A-976D-F5C0AC36BAE9}" type="presOf" srcId="{E58F1B7F-6A46-4245-99A8-D39BAFE40FE3}" destId="{036A8991-3D1A-4FA3-8977-9F3AF1163DEE}" srcOrd="0" destOrd="0" presId="urn:microsoft.com/office/officeart/2005/8/layout/hProcess9"/>
    <dgm:cxn modelId="{8CAA83CA-E3EA-4923-BEC9-6BCB7F0BCA20}" type="presOf" srcId="{028BD275-7E12-4341-B73B-7403BD060FE4}" destId="{B2326206-0C69-4B2A-9285-E712A736B1A3}" srcOrd="0" destOrd="0" presId="urn:microsoft.com/office/officeart/2005/8/layout/hProcess9"/>
    <dgm:cxn modelId="{E18ED4EA-C82A-49AE-B348-9AB3D0D28F2D}" srcId="{F97DBD2F-F6CD-4358-8A83-962717404143}" destId="{7FD29ABA-EEC5-4174-BD8F-8E7CC27CF6C7}" srcOrd="2" destOrd="0" parTransId="{C9934862-CE2A-4948-A1B9-C686AA79E4B6}" sibTransId="{EF64F8F0-3564-4D79-8222-6760D9BFF228}"/>
    <dgm:cxn modelId="{CB41F4EA-6AF2-4C15-B789-268AFA3AD251}" type="presOf" srcId="{7FD29ABA-EEC5-4174-BD8F-8E7CC27CF6C7}" destId="{6E31DC77-2779-4A85-BDAA-697F5699DB4D}" srcOrd="0" destOrd="0" presId="urn:microsoft.com/office/officeart/2005/8/layout/hProcess9"/>
    <dgm:cxn modelId="{592AE672-C5D5-45D6-9885-4B8AFEA0E7E9}" type="presParOf" srcId="{A59864F6-0B37-4851-BCCD-E7ECD9DB167E}" destId="{7DE0E833-E6D9-4B9D-9882-916CD7CAB671}" srcOrd="0" destOrd="0" presId="urn:microsoft.com/office/officeart/2005/8/layout/hProcess9"/>
    <dgm:cxn modelId="{57349F41-9413-47E3-AEAA-012F3C5E2EC1}" type="presParOf" srcId="{A59864F6-0B37-4851-BCCD-E7ECD9DB167E}" destId="{F80BED53-25AD-46BE-8496-A46942D4C2F1}" srcOrd="1" destOrd="0" presId="urn:microsoft.com/office/officeart/2005/8/layout/hProcess9"/>
    <dgm:cxn modelId="{3BF320CE-2D3E-45F3-9AA7-1DDA2101B0D6}" type="presParOf" srcId="{F80BED53-25AD-46BE-8496-A46942D4C2F1}" destId="{036A8991-3D1A-4FA3-8977-9F3AF1163DEE}" srcOrd="0" destOrd="0" presId="urn:microsoft.com/office/officeart/2005/8/layout/hProcess9"/>
    <dgm:cxn modelId="{6B7EBFA1-7C56-4110-A560-EB9FAD279EB2}" type="presParOf" srcId="{F80BED53-25AD-46BE-8496-A46942D4C2F1}" destId="{C15441CA-EAEC-4DFB-AF02-2D65DC05E58C}" srcOrd="1" destOrd="0" presId="urn:microsoft.com/office/officeart/2005/8/layout/hProcess9"/>
    <dgm:cxn modelId="{F87995CD-9A8A-4123-BBC6-4850FA608088}" type="presParOf" srcId="{F80BED53-25AD-46BE-8496-A46942D4C2F1}" destId="{B2326206-0C69-4B2A-9285-E712A736B1A3}" srcOrd="2" destOrd="0" presId="urn:microsoft.com/office/officeart/2005/8/layout/hProcess9"/>
    <dgm:cxn modelId="{58008395-05AF-461F-8894-E40F558D8DFD}" type="presParOf" srcId="{F80BED53-25AD-46BE-8496-A46942D4C2F1}" destId="{27BF7778-19A6-45E0-BA1D-CA028DA98AA0}" srcOrd="3" destOrd="0" presId="urn:microsoft.com/office/officeart/2005/8/layout/hProcess9"/>
    <dgm:cxn modelId="{F0A1C432-E37D-4EE2-BD23-7EF9F119E9BB}" type="presParOf" srcId="{F80BED53-25AD-46BE-8496-A46942D4C2F1}" destId="{6E31DC77-2779-4A85-BDAA-697F5699DB4D}"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E1FB9DD-4BF0-4688-9C29-7A1D5B71D9A3}"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GB"/>
        </a:p>
      </dgm:t>
    </dgm:pt>
    <dgm:pt modelId="{3DDB31A4-97D5-4B2D-80E4-C6A22DEFB631}">
      <dgm:prSet phldrT="[Text]"/>
      <dgm:spPr/>
      <dgm:t>
        <a:bodyPr/>
        <a:lstStyle/>
        <a:p>
          <a:r>
            <a:rPr lang="en-GB" u="none" dirty="0">
              <a:latin typeface="Arial" panose="020B0604020202020204" pitchFamily="34" charset="0"/>
              <a:cs typeface="Arial" panose="020B0604020202020204" pitchFamily="34" charset="0"/>
            </a:rPr>
            <a:t>The campaign highlights smoking and vaping risks among 18-24, young adults, addresses barriers like peer pressure, stigma, relapse and misinformation. </a:t>
          </a:r>
          <a:endParaRPr lang="en-GB" dirty="0">
            <a:latin typeface="Arial" panose="020B0604020202020204" pitchFamily="34" charset="0"/>
            <a:cs typeface="Arial" panose="020B0604020202020204" pitchFamily="34" charset="0"/>
          </a:endParaRPr>
        </a:p>
      </dgm:t>
    </dgm:pt>
    <dgm:pt modelId="{DC78A3B0-E240-4236-9EDB-5BC471F73A36}" type="parTrans" cxnId="{794E5136-7FC1-4879-9DFF-72A49EFCD158}">
      <dgm:prSet/>
      <dgm:spPr/>
      <dgm:t>
        <a:bodyPr/>
        <a:lstStyle/>
        <a:p>
          <a:endParaRPr lang="en-GB">
            <a:latin typeface="Arial" panose="020B0604020202020204" pitchFamily="34" charset="0"/>
            <a:cs typeface="Arial" panose="020B0604020202020204" pitchFamily="34" charset="0"/>
          </a:endParaRPr>
        </a:p>
      </dgm:t>
    </dgm:pt>
    <dgm:pt modelId="{589B55DD-6946-425C-B7D8-9342F5C75046}" type="sibTrans" cxnId="{794E5136-7FC1-4879-9DFF-72A49EFCD158}">
      <dgm:prSet/>
      <dgm:spPr/>
      <dgm:t>
        <a:bodyPr/>
        <a:lstStyle/>
        <a:p>
          <a:endParaRPr lang="en-GB">
            <a:latin typeface="Arial" panose="020B0604020202020204" pitchFamily="34" charset="0"/>
            <a:cs typeface="Arial" panose="020B0604020202020204" pitchFamily="34" charset="0"/>
          </a:endParaRPr>
        </a:p>
      </dgm:t>
    </dgm:pt>
    <dgm:pt modelId="{BC0B40B5-A8F9-4D53-9433-E18093DDA2DC}">
      <dgm:prSet phldrT="[Text]"/>
      <dgm:spPr/>
      <dgm:t>
        <a:bodyPr/>
        <a:lstStyle/>
        <a:p>
          <a:r>
            <a:rPr lang="en-GB" u="none" dirty="0">
              <a:latin typeface="Arial" panose="020B0604020202020204" pitchFamily="34" charset="0"/>
              <a:cs typeface="Arial" panose="020B0604020202020204" pitchFamily="34" charset="0"/>
            </a:rPr>
            <a:t>Structured eight weeks sessions plus partnerships with NHS, universities and youth groups deliver education, coping skills, peer support, and trust tools to overcomes barriers. </a:t>
          </a:r>
          <a:endParaRPr lang="en-GB" dirty="0">
            <a:latin typeface="Arial" panose="020B0604020202020204" pitchFamily="34" charset="0"/>
            <a:cs typeface="Arial" panose="020B0604020202020204" pitchFamily="34" charset="0"/>
          </a:endParaRPr>
        </a:p>
      </dgm:t>
    </dgm:pt>
    <dgm:pt modelId="{F626D3B5-AD0F-40DD-BC76-285AFFF8C9DE}" type="parTrans" cxnId="{5C25E9B4-3851-4085-91EF-95AB079B9A1E}">
      <dgm:prSet/>
      <dgm:spPr/>
      <dgm:t>
        <a:bodyPr/>
        <a:lstStyle/>
        <a:p>
          <a:endParaRPr lang="en-GB">
            <a:latin typeface="Arial" panose="020B0604020202020204" pitchFamily="34" charset="0"/>
            <a:cs typeface="Arial" panose="020B0604020202020204" pitchFamily="34" charset="0"/>
          </a:endParaRPr>
        </a:p>
      </dgm:t>
    </dgm:pt>
    <dgm:pt modelId="{4B5AF69E-C5A7-4C9F-8DF5-D130F58DC63C}" type="sibTrans" cxnId="{5C25E9B4-3851-4085-91EF-95AB079B9A1E}">
      <dgm:prSet/>
      <dgm:spPr/>
      <dgm:t>
        <a:bodyPr/>
        <a:lstStyle/>
        <a:p>
          <a:endParaRPr lang="en-GB">
            <a:latin typeface="Arial" panose="020B0604020202020204" pitchFamily="34" charset="0"/>
            <a:cs typeface="Arial" panose="020B0604020202020204" pitchFamily="34" charset="0"/>
          </a:endParaRPr>
        </a:p>
      </dgm:t>
    </dgm:pt>
    <dgm:pt modelId="{B7CCDD71-75BA-4F7F-AA4C-2C409FF4D9F4}">
      <dgm:prSet phldrT="[Text]"/>
      <dgm:spPr/>
      <dgm:t>
        <a:bodyPr/>
        <a:lstStyle/>
        <a:p>
          <a:r>
            <a:rPr lang="en-GB" u="none" dirty="0">
              <a:latin typeface="Arial" panose="020B0604020202020204" pitchFamily="34" charset="0"/>
              <a:cs typeface="Arial" panose="020B0604020202020204" pitchFamily="34" charset="0"/>
            </a:rPr>
            <a:t>Achieving reduced prevalence, more quit attempts and better health literacy-contributing to the NHS smoke‑free 2030 target and a healthier future.</a:t>
          </a:r>
          <a:endParaRPr lang="en-GB" dirty="0">
            <a:latin typeface="Arial" panose="020B0604020202020204" pitchFamily="34" charset="0"/>
            <a:cs typeface="Arial" panose="020B0604020202020204" pitchFamily="34" charset="0"/>
          </a:endParaRPr>
        </a:p>
      </dgm:t>
    </dgm:pt>
    <dgm:pt modelId="{97B9AF48-EC4B-4982-ADD4-59FAB11B48EF}" type="parTrans" cxnId="{CA296A0A-FF86-45DF-90D1-DC23C1A1E73E}">
      <dgm:prSet/>
      <dgm:spPr/>
      <dgm:t>
        <a:bodyPr/>
        <a:lstStyle/>
        <a:p>
          <a:endParaRPr lang="en-GB">
            <a:latin typeface="Arial" panose="020B0604020202020204" pitchFamily="34" charset="0"/>
            <a:cs typeface="Arial" panose="020B0604020202020204" pitchFamily="34" charset="0"/>
          </a:endParaRPr>
        </a:p>
      </dgm:t>
    </dgm:pt>
    <dgm:pt modelId="{221F1675-B840-4DDB-A2D9-83F450C8492E}" type="sibTrans" cxnId="{CA296A0A-FF86-45DF-90D1-DC23C1A1E73E}">
      <dgm:prSet/>
      <dgm:spPr/>
      <dgm:t>
        <a:bodyPr/>
        <a:lstStyle/>
        <a:p>
          <a:endParaRPr lang="en-GB">
            <a:latin typeface="Arial" panose="020B0604020202020204" pitchFamily="34" charset="0"/>
            <a:cs typeface="Arial" panose="020B0604020202020204" pitchFamily="34" charset="0"/>
          </a:endParaRPr>
        </a:p>
      </dgm:t>
    </dgm:pt>
    <dgm:pt modelId="{10678717-F6A5-48DE-A653-52CD05C6A353}" type="pres">
      <dgm:prSet presAssocID="{4E1FB9DD-4BF0-4688-9C29-7A1D5B71D9A3}" presName="Name0" presStyleCnt="0">
        <dgm:presLayoutVars>
          <dgm:dir/>
          <dgm:resizeHandles val="exact"/>
        </dgm:presLayoutVars>
      </dgm:prSet>
      <dgm:spPr/>
    </dgm:pt>
    <dgm:pt modelId="{2467C06E-DFFF-4F5D-8A50-D851A613602C}" type="pres">
      <dgm:prSet presAssocID="{3DDB31A4-97D5-4B2D-80E4-C6A22DEFB631}" presName="parTxOnly" presStyleLbl="node1" presStyleIdx="0" presStyleCnt="3">
        <dgm:presLayoutVars>
          <dgm:bulletEnabled val="1"/>
        </dgm:presLayoutVars>
      </dgm:prSet>
      <dgm:spPr/>
    </dgm:pt>
    <dgm:pt modelId="{3A6EA8B0-EEBE-404B-8B43-30B9D7CF29A6}" type="pres">
      <dgm:prSet presAssocID="{589B55DD-6946-425C-B7D8-9342F5C75046}" presName="parSpace" presStyleCnt="0"/>
      <dgm:spPr/>
    </dgm:pt>
    <dgm:pt modelId="{585A062D-2496-4C11-8DCA-2F42A23A7654}" type="pres">
      <dgm:prSet presAssocID="{BC0B40B5-A8F9-4D53-9433-E18093DDA2DC}" presName="parTxOnly" presStyleLbl="node1" presStyleIdx="1" presStyleCnt="3">
        <dgm:presLayoutVars>
          <dgm:bulletEnabled val="1"/>
        </dgm:presLayoutVars>
      </dgm:prSet>
      <dgm:spPr/>
    </dgm:pt>
    <dgm:pt modelId="{242713D6-CE1E-4D9D-9E97-E07E9B5838F8}" type="pres">
      <dgm:prSet presAssocID="{4B5AF69E-C5A7-4C9F-8DF5-D130F58DC63C}" presName="parSpace" presStyleCnt="0"/>
      <dgm:spPr/>
    </dgm:pt>
    <dgm:pt modelId="{4FD6622F-3A59-43E6-842E-8155D73169EE}" type="pres">
      <dgm:prSet presAssocID="{B7CCDD71-75BA-4F7F-AA4C-2C409FF4D9F4}" presName="parTxOnly" presStyleLbl="node1" presStyleIdx="2" presStyleCnt="3">
        <dgm:presLayoutVars>
          <dgm:bulletEnabled val="1"/>
        </dgm:presLayoutVars>
      </dgm:prSet>
      <dgm:spPr/>
    </dgm:pt>
  </dgm:ptLst>
  <dgm:cxnLst>
    <dgm:cxn modelId="{CA296A0A-FF86-45DF-90D1-DC23C1A1E73E}" srcId="{4E1FB9DD-4BF0-4688-9C29-7A1D5B71D9A3}" destId="{B7CCDD71-75BA-4F7F-AA4C-2C409FF4D9F4}" srcOrd="2" destOrd="0" parTransId="{97B9AF48-EC4B-4982-ADD4-59FAB11B48EF}" sibTransId="{221F1675-B840-4DDB-A2D9-83F450C8492E}"/>
    <dgm:cxn modelId="{68DDD812-1264-41C1-AB5C-3EAA9AF20902}" type="presOf" srcId="{4E1FB9DD-4BF0-4688-9C29-7A1D5B71D9A3}" destId="{10678717-F6A5-48DE-A653-52CD05C6A353}" srcOrd="0" destOrd="0" presId="urn:microsoft.com/office/officeart/2005/8/layout/hChevron3"/>
    <dgm:cxn modelId="{794E5136-7FC1-4879-9DFF-72A49EFCD158}" srcId="{4E1FB9DD-4BF0-4688-9C29-7A1D5B71D9A3}" destId="{3DDB31A4-97D5-4B2D-80E4-C6A22DEFB631}" srcOrd="0" destOrd="0" parTransId="{DC78A3B0-E240-4236-9EDB-5BC471F73A36}" sibTransId="{589B55DD-6946-425C-B7D8-9342F5C75046}"/>
    <dgm:cxn modelId="{357A5DA5-8492-4E40-B207-0B8DFE6FF064}" type="presOf" srcId="{BC0B40B5-A8F9-4D53-9433-E18093DDA2DC}" destId="{585A062D-2496-4C11-8DCA-2F42A23A7654}" srcOrd="0" destOrd="0" presId="urn:microsoft.com/office/officeart/2005/8/layout/hChevron3"/>
    <dgm:cxn modelId="{5C25E9B4-3851-4085-91EF-95AB079B9A1E}" srcId="{4E1FB9DD-4BF0-4688-9C29-7A1D5B71D9A3}" destId="{BC0B40B5-A8F9-4D53-9433-E18093DDA2DC}" srcOrd="1" destOrd="0" parTransId="{F626D3B5-AD0F-40DD-BC76-285AFFF8C9DE}" sibTransId="{4B5AF69E-C5A7-4C9F-8DF5-D130F58DC63C}"/>
    <dgm:cxn modelId="{5AE87DBB-2BB7-498D-A296-C3D4C0DE4858}" type="presOf" srcId="{3DDB31A4-97D5-4B2D-80E4-C6A22DEFB631}" destId="{2467C06E-DFFF-4F5D-8A50-D851A613602C}" srcOrd="0" destOrd="0" presId="urn:microsoft.com/office/officeart/2005/8/layout/hChevron3"/>
    <dgm:cxn modelId="{02E204C3-F52C-4515-8C7E-E7F177B4A9E3}" type="presOf" srcId="{B7CCDD71-75BA-4F7F-AA4C-2C409FF4D9F4}" destId="{4FD6622F-3A59-43E6-842E-8155D73169EE}" srcOrd="0" destOrd="0" presId="urn:microsoft.com/office/officeart/2005/8/layout/hChevron3"/>
    <dgm:cxn modelId="{A733F68C-DE04-494B-A226-EF007995C486}" type="presParOf" srcId="{10678717-F6A5-48DE-A653-52CD05C6A353}" destId="{2467C06E-DFFF-4F5D-8A50-D851A613602C}" srcOrd="0" destOrd="0" presId="urn:microsoft.com/office/officeart/2005/8/layout/hChevron3"/>
    <dgm:cxn modelId="{53C69553-659D-4A74-814F-7F2830E32389}" type="presParOf" srcId="{10678717-F6A5-48DE-A653-52CD05C6A353}" destId="{3A6EA8B0-EEBE-404B-8B43-30B9D7CF29A6}" srcOrd="1" destOrd="0" presId="urn:microsoft.com/office/officeart/2005/8/layout/hChevron3"/>
    <dgm:cxn modelId="{46E6F2B7-4A8A-4BE6-8ADA-079C5D645C20}" type="presParOf" srcId="{10678717-F6A5-48DE-A653-52CD05C6A353}" destId="{585A062D-2496-4C11-8DCA-2F42A23A7654}" srcOrd="2" destOrd="0" presId="urn:microsoft.com/office/officeart/2005/8/layout/hChevron3"/>
    <dgm:cxn modelId="{C432D157-2157-4688-80ED-834F1D8B5064}" type="presParOf" srcId="{10678717-F6A5-48DE-A653-52CD05C6A353}" destId="{242713D6-CE1E-4D9D-9E97-E07E9B5838F8}" srcOrd="3" destOrd="0" presId="urn:microsoft.com/office/officeart/2005/8/layout/hChevron3"/>
    <dgm:cxn modelId="{EEEC02AA-BCE1-400F-9EF3-1405212D99DC}" type="presParOf" srcId="{10678717-F6A5-48DE-A653-52CD05C6A353}" destId="{4FD6622F-3A59-43E6-842E-8155D73169EE}"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FE5489-A687-48B5-94BB-9B9687227A38}">
      <dsp:nvSpPr>
        <dsp:cNvPr id="0" name=""/>
        <dsp:cNvSpPr/>
      </dsp:nvSpPr>
      <dsp:spPr>
        <a:xfrm>
          <a:off x="9947" y="1817375"/>
          <a:ext cx="2973194" cy="178391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u="none" kern="1200" dirty="0">
              <a:latin typeface="Arial" panose="020B0604020202020204" pitchFamily="34" charset="0"/>
              <a:cs typeface="Arial" panose="020B0604020202020204" pitchFamily="34" charset="0"/>
            </a:rPr>
            <a:t>Local universities and youth clubs will partner to provide venues and peer support for campaign activities.</a:t>
          </a:r>
          <a:endParaRPr lang="en-GB" sz="1900" kern="1200" dirty="0">
            <a:latin typeface="Arial" panose="020B0604020202020204" pitchFamily="34" charset="0"/>
            <a:cs typeface="Arial" panose="020B0604020202020204" pitchFamily="34" charset="0"/>
          </a:endParaRPr>
        </a:p>
      </dsp:txBody>
      <dsp:txXfrm>
        <a:off x="62196" y="1869624"/>
        <a:ext cx="2868696" cy="1679418"/>
      </dsp:txXfrm>
    </dsp:sp>
    <dsp:sp modelId="{F9AAFB2D-AAF0-4820-8444-BC79FF52C647}">
      <dsp:nvSpPr>
        <dsp:cNvPr id="0" name=""/>
        <dsp:cNvSpPr/>
      </dsp:nvSpPr>
      <dsp:spPr>
        <a:xfrm>
          <a:off x="3280461" y="2340657"/>
          <a:ext cx="630317" cy="73735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latin typeface="Arial" panose="020B0604020202020204" pitchFamily="34" charset="0"/>
            <a:cs typeface="Arial" panose="020B0604020202020204" pitchFamily="34" charset="0"/>
          </a:endParaRPr>
        </a:p>
      </dsp:txBody>
      <dsp:txXfrm>
        <a:off x="3280461" y="2488127"/>
        <a:ext cx="441222" cy="442412"/>
      </dsp:txXfrm>
    </dsp:sp>
    <dsp:sp modelId="{2FDE2910-BD33-47B5-AD95-003D2965EFF1}">
      <dsp:nvSpPr>
        <dsp:cNvPr id="0" name=""/>
        <dsp:cNvSpPr/>
      </dsp:nvSpPr>
      <dsp:spPr>
        <a:xfrm>
          <a:off x="4172419" y="1817375"/>
          <a:ext cx="2973194" cy="178391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u="none" kern="1200" dirty="0">
              <a:latin typeface="Arial" panose="020B0604020202020204" pitchFamily="34" charset="0"/>
              <a:cs typeface="Arial" panose="020B0604020202020204" pitchFamily="34" charset="0"/>
            </a:rPr>
            <a:t>National organisations such as the NHS, NCSCT, and ASH will contribute resources, logos, and expertise to strengthen the campaign.</a:t>
          </a:r>
          <a:endParaRPr lang="en-GB" sz="1900" kern="1200" dirty="0">
            <a:latin typeface="Arial" panose="020B0604020202020204" pitchFamily="34" charset="0"/>
            <a:cs typeface="Arial" panose="020B0604020202020204" pitchFamily="34" charset="0"/>
          </a:endParaRPr>
        </a:p>
      </dsp:txBody>
      <dsp:txXfrm>
        <a:off x="4224668" y="1869624"/>
        <a:ext cx="2868696" cy="1679418"/>
      </dsp:txXfrm>
    </dsp:sp>
    <dsp:sp modelId="{289DFF03-9FE7-4B24-9513-F5668B97814A}">
      <dsp:nvSpPr>
        <dsp:cNvPr id="0" name=""/>
        <dsp:cNvSpPr/>
      </dsp:nvSpPr>
      <dsp:spPr>
        <a:xfrm>
          <a:off x="7442933" y="2340657"/>
          <a:ext cx="630317" cy="73735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latin typeface="Arial" panose="020B0604020202020204" pitchFamily="34" charset="0"/>
            <a:cs typeface="Arial" panose="020B0604020202020204" pitchFamily="34" charset="0"/>
          </a:endParaRPr>
        </a:p>
      </dsp:txBody>
      <dsp:txXfrm>
        <a:off x="7442933" y="2488127"/>
        <a:ext cx="441222" cy="442412"/>
      </dsp:txXfrm>
    </dsp:sp>
    <dsp:sp modelId="{165BA732-8AA7-425D-84D9-AE17F285C329}">
      <dsp:nvSpPr>
        <dsp:cNvPr id="0" name=""/>
        <dsp:cNvSpPr/>
      </dsp:nvSpPr>
      <dsp:spPr>
        <a:xfrm>
          <a:off x="8334892" y="1817375"/>
          <a:ext cx="2973194" cy="178391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u="none" kern="1200" dirty="0">
              <a:latin typeface="Arial" panose="020B0604020202020204" pitchFamily="34" charset="0"/>
              <a:cs typeface="Arial" panose="020B0604020202020204" pitchFamily="34" charset="0"/>
            </a:rPr>
            <a:t>Each partner’s aim is to reduce smoking prevalence, promote cessation, and raise awareness among young adults.</a:t>
          </a:r>
          <a:endParaRPr lang="en-GB" sz="1900" kern="1200" dirty="0">
            <a:latin typeface="Arial" panose="020B0604020202020204" pitchFamily="34" charset="0"/>
            <a:cs typeface="Arial" panose="020B0604020202020204" pitchFamily="34" charset="0"/>
          </a:endParaRPr>
        </a:p>
      </dsp:txBody>
      <dsp:txXfrm>
        <a:off x="8387141" y="1869624"/>
        <a:ext cx="2868696" cy="16794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741BD1-E54E-4B0D-BE44-792628A20415}">
      <dsp:nvSpPr>
        <dsp:cNvPr id="0" name=""/>
        <dsp:cNvSpPr/>
      </dsp:nvSpPr>
      <dsp:spPr>
        <a:xfrm>
          <a:off x="850623" y="0"/>
          <a:ext cx="5389879" cy="5389879"/>
        </a:xfrm>
        <a:prstGeom prst="triangl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4E8B86-2F02-4B09-B5C1-C37AFBEB43E5}">
      <dsp:nvSpPr>
        <dsp:cNvPr id="0" name=""/>
        <dsp:cNvSpPr/>
      </dsp:nvSpPr>
      <dsp:spPr>
        <a:xfrm>
          <a:off x="3545562" y="541882"/>
          <a:ext cx="3503421" cy="1275885"/>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u="none" kern="1200" dirty="0">
              <a:latin typeface="Arial" panose="020B0604020202020204" pitchFamily="34" charset="0"/>
              <a:cs typeface="Arial" panose="020B0604020202020204" pitchFamily="34" charset="0"/>
            </a:rPr>
            <a:t>NHS Smokefree Digital Intervention- </a:t>
          </a:r>
          <a:r>
            <a:rPr lang="en-GB" sz="1500" b="0" u="none" kern="1200" dirty="0">
              <a:latin typeface="Arial" panose="020B0604020202020204" pitchFamily="34" charset="0"/>
              <a:cs typeface="Arial" panose="020B0604020202020204" pitchFamily="34" charset="0"/>
            </a:rPr>
            <a:t>App-based support</a:t>
          </a:r>
          <a:r>
            <a:rPr lang="en-GB" sz="1500" u="none" kern="1200" dirty="0">
              <a:latin typeface="Arial" panose="020B0604020202020204" pitchFamily="34" charset="0"/>
              <a:cs typeface="Arial" panose="020B0604020202020204" pitchFamily="34" charset="0"/>
            </a:rPr>
            <a:t>  providing real-time progress tracking, personalised tips, and motivational messaging (NHS, 2023).</a:t>
          </a:r>
          <a:endParaRPr lang="en-GB" sz="1500" kern="1200" dirty="0">
            <a:latin typeface="Arial" panose="020B0604020202020204" pitchFamily="34" charset="0"/>
            <a:cs typeface="Arial" panose="020B0604020202020204" pitchFamily="34" charset="0"/>
          </a:endParaRPr>
        </a:p>
      </dsp:txBody>
      <dsp:txXfrm>
        <a:off x="3607846" y="604166"/>
        <a:ext cx="3378853" cy="1151317"/>
      </dsp:txXfrm>
    </dsp:sp>
    <dsp:sp modelId="{01FF09E4-7650-45B5-AA5A-92611784F0F8}">
      <dsp:nvSpPr>
        <dsp:cNvPr id="0" name=""/>
        <dsp:cNvSpPr/>
      </dsp:nvSpPr>
      <dsp:spPr>
        <a:xfrm>
          <a:off x="3545562" y="1977253"/>
          <a:ext cx="3503421" cy="1275885"/>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u="none" kern="1200" dirty="0">
              <a:latin typeface="Arial" panose="020B0604020202020204" pitchFamily="34" charset="0"/>
              <a:cs typeface="Arial" panose="020B0604020202020204" pitchFamily="34" charset="0"/>
            </a:rPr>
            <a:t>NICE Guideline NG209- </a:t>
          </a:r>
          <a:r>
            <a:rPr lang="en-GB" sz="1500" b="0" u="none" kern="1200" dirty="0">
              <a:latin typeface="Arial" panose="020B0604020202020204" pitchFamily="34" charset="0"/>
              <a:cs typeface="Arial" panose="020B0604020202020204" pitchFamily="34" charset="0"/>
            </a:rPr>
            <a:t>Evidence-based framework on preventing tobacco uptake and promoting quitting, informing all workshop content and messaging (NICE, 2021).</a:t>
          </a:r>
          <a:endParaRPr lang="en-GB" sz="1500" kern="1200" dirty="0">
            <a:latin typeface="Arial" panose="020B0604020202020204" pitchFamily="34" charset="0"/>
            <a:cs typeface="Arial" panose="020B0604020202020204" pitchFamily="34" charset="0"/>
          </a:endParaRPr>
        </a:p>
      </dsp:txBody>
      <dsp:txXfrm>
        <a:off x="3607846" y="2039537"/>
        <a:ext cx="3378853" cy="1151317"/>
      </dsp:txXfrm>
    </dsp:sp>
    <dsp:sp modelId="{A7761FAB-C6F7-4F62-9FFA-B321936F896E}">
      <dsp:nvSpPr>
        <dsp:cNvPr id="0" name=""/>
        <dsp:cNvSpPr/>
      </dsp:nvSpPr>
      <dsp:spPr>
        <a:xfrm>
          <a:off x="3545562" y="3412625"/>
          <a:ext cx="3503421" cy="1275885"/>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u="none" kern="1200" dirty="0">
              <a:latin typeface="Arial" panose="020B0604020202020204" pitchFamily="34" charset="0"/>
              <a:cs typeface="Arial" panose="020B0604020202020204" pitchFamily="34" charset="0"/>
            </a:rPr>
            <a:t>Public Health England Visual Resources- </a:t>
          </a:r>
          <a:r>
            <a:rPr lang="en-GB" sz="1500" b="0" u="none" kern="1200" dirty="0">
              <a:latin typeface="Arial" panose="020B0604020202020204" pitchFamily="34" charset="0"/>
              <a:cs typeface="Arial" panose="020B0604020202020204" pitchFamily="34" charset="0"/>
            </a:rPr>
            <a:t>Standardised infographics and posters adapted for local context audience.</a:t>
          </a:r>
          <a:endParaRPr lang="en-GB" sz="1500" kern="1200" dirty="0">
            <a:latin typeface="Arial" panose="020B0604020202020204" pitchFamily="34" charset="0"/>
            <a:cs typeface="Arial" panose="020B0604020202020204" pitchFamily="34" charset="0"/>
          </a:endParaRPr>
        </a:p>
      </dsp:txBody>
      <dsp:txXfrm>
        <a:off x="3607846" y="3474909"/>
        <a:ext cx="3378853" cy="11513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CAE0DB-60F5-4A0A-8DB5-522023E5F17B}">
      <dsp:nvSpPr>
        <dsp:cNvPr id="0" name=""/>
        <dsp:cNvSpPr/>
      </dsp:nvSpPr>
      <dsp:spPr>
        <a:xfrm>
          <a:off x="2492142" y="0"/>
          <a:ext cx="1890908" cy="1891196"/>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E23092-B08F-4CEE-98AD-A733237B6E57}">
      <dsp:nvSpPr>
        <dsp:cNvPr id="0" name=""/>
        <dsp:cNvSpPr/>
      </dsp:nvSpPr>
      <dsp:spPr>
        <a:xfrm>
          <a:off x="2910095" y="682779"/>
          <a:ext cx="1050741" cy="525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Physiological</a:t>
          </a:r>
        </a:p>
      </dsp:txBody>
      <dsp:txXfrm>
        <a:off x="2910095" y="682779"/>
        <a:ext cx="1050741" cy="525244"/>
      </dsp:txXfrm>
    </dsp:sp>
    <dsp:sp modelId="{3CC5253A-EE2B-4F56-89A9-E714BA9E2F33}">
      <dsp:nvSpPr>
        <dsp:cNvPr id="0" name=""/>
        <dsp:cNvSpPr/>
      </dsp:nvSpPr>
      <dsp:spPr>
        <a:xfrm>
          <a:off x="1966949" y="1086632"/>
          <a:ext cx="1890908" cy="1891196"/>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39F3A4-5921-4B67-92BD-D52D3FC074C3}">
      <dsp:nvSpPr>
        <dsp:cNvPr id="0" name=""/>
        <dsp:cNvSpPr/>
      </dsp:nvSpPr>
      <dsp:spPr>
        <a:xfrm>
          <a:off x="2387032" y="1775697"/>
          <a:ext cx="1050741" cy="525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Psychological</a:t>
          </a:r>
        </a:p>
      </dsp:txBody>
      <dsp:txXfrm>
        <a:off x="2387032" y="1775697"/>
        <a:ext cx="1050741" cy="525244"/>
      </dsp:txXfrm>
    </dsp:sp>
    <dsp:sp modelId="{495B08FA-B215-44DC-B082-7D7DA34A70A5}">
      <dsp:nvSpPr>
        <dsp:cNvPr id="0" name=""/>
        <dsp:cNvSpPr/>
      </dsp:nvSpPr>
      <dsp:spPr>
        <a:xfrm>
          <a:off x="2626725" y="2303299"/>
          <a:ext cx="1624583" cy="1625234"/>
        </a:xfrm>
        <a:prstGeom prst="blockArc">
          <a:avLst>
            <a:gd name="adj1" fmla="val 13500000"/>
            <a:gd name="adj2" fmla="val 10800000"/>
            <a:gd name="adj3" fmla="val 1274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6BAD01-3B1A-4683-9D2E-9DEDDF25C9EE}">
      <dsp:nvSpPr>
        <dsp:cNvPr id="0" name=""/>
        <dsp:cNvSpPr/>
      </dsp:nvSpPr>
      <dsp:spPr>
        <a:xfrm>
          <a:off x="2912580" y="2870186"/>
          <a:ext cx="1050741" cy="525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Sociological</a:t>
          </a:r>
        </a:p>
      </dsp:txBody>
      <dsp:txXfrm>
        <a:off x="2912580" y="2870186"/>
        <a:ext cx="1050741" cy="5252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0E833-E6D9-4B9D-9882-916CD7CAB671}">
      <dsp:nvSpPr>
        <dsp:cNvPr id="0" name=""/>
        <dsp:cNvSpPr/>
      </dsp:nvSpPr>
      <dsp:spPr>
        <a:xfrm>
          <a:off x="808862" y="0"/>
          <a:ext cx="9167114" cy="541866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6A8991-3D1A-4FA3-8977-9F3AF1163DEE}">
      <dsp:nvSpPr>
        <dsp:cNvPr id="0" name=""/>
        <dsp:cNvSpPr/>
      </dsp:nvSpPr>
      <dsp:spPr>
        <a:xfrm>
          <a:off x="365462" y="1625600"/>
          <a:ext cx="3235452" cy="216746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u="none" kern="1200" dirty="0">
              <a:latin typeface="Arial" panose="020B0604020202020204" pitchFamily="34" charset="0"/>
              <a:cs typeface="Arial" panose="020B0604020202020204" pitchFamily="34" charset="0"/>
            </a:rPr>
            <a:t>Peer pressure and social smoking are major barriers, but the campaign uses peer‑led workshops and role models to reshape norms, supported by the NHS Long Term Plan (Agrawal </a:t>
          </a:r>
          <a:r>
            <a:rPr lang="en-GB" sz="1700" i="1" u="none" kern="1200" dirty="0">
              <a:latin typeface="Arial" panose="020B0604020202020204" pitchFamily="34" charset="0"/>
              <a:cs typeface="Arial" panose="020B0604020202020204" pitchFamily="34" charset="0"/>
            </a:rPr>
            <a:t>et al.</a:t>
          </a:r>
          <a:r>
            <a:rPr lang="en-GB" sz="1700" u="none" kern="1200" dirty="0">
              <a:latin typeface="Arial" panose="020B0604020202020204" pitchFamily="34" charset="0"/>
              <a:cs typeface="Arial" panose="020B0604020202020204" pitchFamily="34" charset="0"/>
            </a:rPr>
            <a:t>, 2022).</a:t>
          </a:r>
          <a:endParaRPr lang="en-GB" sz="1700" kern="1200" dirty="0">
            <a:latin typeface="Arial" panose="020B0604020202020204" pitchFamily="34" charset="0"/>
            <a:cs typeface="Arial" panose="020B0604020202020204" pitchFamily="34" charset="0"/>
          </a:endParaRPr>
        </a:p>
      </dsp:txBody>
      <dsp:txXfrm>
        <a:off x="471269" y="1731407"/>
        <a:ext cx="3023838" cy="1955852"/>
      </dsp:txXfrm>
    </dsp:sp>
    <dsp:sp modelId="{B2326206-0C69-4B2A-9285-E712A736B1A3}">
      <dsp:nvSpPr>
        <dsp:cNvPr id="0" name=""/>
        <dsp:cNvSpPr/>
      </dsp:nvSpPr>
      <dsp:spPr>
        <a:xfrm>
          <a:off x="3774694" y="1625600"/>
          <a:ext cx="3235452" cy="216746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u="none" kern="1200" dirty="0">
              <a:latin typeface="Arial" panose="020B0604020202020204" pitchFamily="34" charset="0"/>
              <a:cs typeface="Arial" panose="020B0604020202020204" pitchFamily="34" charset="0"/>
            </a:rPr>
            <a:t>Rising vaping rates risk gateway behaviour, addressed through awareness sessions aligned with NICE NG209 guidance on tobacco prevention (NICE, 2021).</a:t>
          </a:r>
          <a:endParaRPr lang="en-GB" sz="1700" kern="1200" dirty="0">
            <a:latin typeface="Arial" panose="020B0604020202020204" pitchFamily="34" charset="0"/>
            <a:cs typeface="Arial" panose="020B0604020202020204" pitchFamily="34" charset="0"/>
          </a:endParaRPr>
        </a:p>
      </dsp:txBody>
      <dsp:txXfrm>
        <a:off x="3880501" y="1731407"/>
        <a:ext cx="3023838" cy="1955852"/>
      </dsp:txXfrm>
    </dsp:sp>
    <dsp:sp modelId="{6E31DC77-2779-4A85-BDAA-697F5699DB4D}">
      <dsp:nvSpPr>
        <dsp:cNvPr id="0" name=""/>
        <dsp:cNvSpPr/>
      </dsp:nvSpPr>
      <dsp:spPr>
        <a:xfrm>
          <a:off x="7183925" y="1625600"/>
          <a:ext cx="3235452" cy="216746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u="none" kern="1200" dirty="0">
              <a:latin typeface="Arial" panose="020B0604020202020204" pitchFamily="34" charset="0"/>
              <a:cs typeface="Arial" panose="020B0604020202020204" pitchFamily="34" charset="0"/>
            </a:rPr>
            <a:t>Low motivation among young adults is tackled with incentives and access to NHS Stop Smoking Services, reinforcing national policy goals for a smoke‑free generation by 2030.</a:t>
          </a:r>
          <a:endParaRPr lang="en-GB" sz="1700" kern="1200" dirty="0">
            <a:latin typeface="Arial" panose="020B0604020202020204" pitchFamily="34" charset="0"/>
            <a:cs typeface="Arial" panose="020B0604020202020204" pitchFamily="34" charset="0"/>
          </a:endParaRPr>
        </a:p>
      </dsp:txBody>
      <dsp:txXfrm>
        <a:off x="7289732" y="1731407"/>
        <a:ext cx="3023838" cy="19558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67C06E-DFFF-4F5D-8A50-D851A613602C}">
      <dsp:nvSpPr>
        <dsp:cNvPr id="0" name=""/>
        <dsp:cNvSpPr/>
      </dsp:nvSpPr>
      <dsp:spPr>
        <a:xfrm>
          <a:off x="4900" y="1852348"/>
          <a:ext cx="4284922" cy="1713969"/>
        </a:xfrm>
        <a:prstGeom prst="homePlat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20003" bIns="40005" numCol="1" spcCol="1270" anchor="ctr" anchorCtr="0">
          <a:noAutofit/>
        </a:bodyPr>
        <a:lstStyle/>
        <a:p>
          <a:pPr marL="0" lvl="0" indent="0" algn="ctr" defTabSz="666750">
            <a:lnSpc>
              <a:spcPct val="90000"/>
            </a:lnSpc>
            <a:spcBef>
              <a:spcPct val="0"/>
            </a:spcBef>
            <a:spcAft>
              <a:spcPct val="35000"/>
            </a:spcAft>
            <a:buNone/>
          </a:pPr>
          <a:r>
            <a:rPr lang="en-GB" sz="1500" u="none" kern="1200" dirty="0">
              <a:latin typeface="Arial" panose="020B0604020202020204" pitchFamily="34" charset="0"/>
              <a:cs typeface="Arial" panose="020B0604020202020204" pitchFamily="34" charset="0"/>
            </a:rPr>
            <a:t>The campaign highlights smoking and vaping risks among 18-24, young adults, addresses barriers like peer pressure, stigma, relapse and misinformation. </a:t>
          </a:r>
          <a:endParaRPr lang="en-GB" sz="1500" kern="1200" dirty="0">
            <a:latin typeface="Arial" panose="020B0604020202020204" pitchFamily="34" charset="0"/>
            <a:cs typeface="Arial" panose="020B0604020202020204" pitchFamily="34" charset="0"/>
          </a:endParaRPr>
        </a:p>
      </dsp:txBody>
      <dsp:txXfrm>
        <a:off x="4900" y="1852348"/>
        <a:ext cx="3856430" cy="1713969"/>
      </dsp:txXfrm>
    </dsp:sp>
    <dsp:sp modelId="{585A062D-2496-4C11-8DCA-2F42A23A7654}">
      <dsp:nvSpPr>
        <dsp:cNvPr id="0" name=""/>
        <dsp:cNvSpPr/>
      </dsp:nvSpPr>
      <dsp:spPr>
        <a:xfrm>
          <a:off x="3432838" y="1852348"/>
          <a:ext cx="4284922" cy="1713969"/>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008" tIns="40005" rIns="20003" bIns="40005" numCol="1" spcCol="1270" anchor="ctr" anchorCtr="0">
          <a:noAutofit/>
        </a:bodyPr>
        <a:lstStyle/>
        <a:p>
          <a:pPr marL="0" lvl="0" indent="0" algn="ctr" defTabSz="666750">
            <a:lnSpc>
              <a:spcPct val="90000"/>
            </a:lnSpc>
            <a:spcBef>
              <a:spcPct val="0"/>
            </a:spcBef>
            <a:spcAft>
              <a:spcPct val="35000"/>
            </a:spcAft>
            <a:buNone/>
          </a:pPr>
          <a:r>
            <a:rPr lang="en-GB" sz="1500" u="none" kern="1200" dirty="0">
              <a:latin typeface="Arial" panose="020B0604020202020204" pitchFamily="34" charset="0"/>
              <a:cs typeface="Arial" panose="020B0604020202020204" pitchFamily="34" charset="0"/>
            </a:rPr>
            <a:t>Structured eight weeks sessions plus partnerships with NHS, universities and youth groups deliver education, coping skills, peer support, and trust tools to overcomes barriers. </a:t>
          </a:r>
          <a:endParaRPr lang="en-GB" sz="1500" kern="1200" dirty="0">
            <a:latin typeface="Arial" panose="020B0604020202020204" pitchFamily="34" charset="0"/>
            <a:cs typeface="Arial" panose="020B0604020202020204" pitchFamily="34" charset="0"/>
          </a:endParaRPr>
        </a:p>
      </dsp:txBody>
      <dsp:txXfrm>
        <a:off x="4289823" y="1852348"/>
        <a:ext cx="2570953" cy="1713969"/>
      </dsp:txXfrm>
    </dsp:sp>
    <dsp:sp modelId="{4FD6622F-3A59-43E6-842E-8155D73169EE}">
      <dsp:nvSpPr>
        <dsp:cNvPr id="0" name=""/>
        <dsp:cNvSpPr/>
      </dsp:nvSpPr>
      <dsp:spPr>
        <a:xfrm>
          <a:off x="6860776" y="1852348"/>
          <a:ext cx="4284922" cy="1713969"/>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008" tIns="40005" rIns="20003" bIns="40005" numCol="1" spcCol="1270" anchor="ctr" anchorCtr="0">
          <a:noAutofit/>
        </a:bodyPr>
        <a:lstStyle/>
        <a:p>
          <a:pPr marL="0" lvl="0" indent="0" algn="ctr" defTabSz="666750">
            <a:lnSpc>
              <a:spcPct val="90000"/>
            </a:lnSpc>
            <a:spcBef>
              <a:spcPct val="0"/>
            </a:spcBef>
            <a:spcAft>
              <a:spcPct val="35000"/>
            </a:spcAft>
            <a:buNone/>
          </a:pPr>
          <a:r>
            <a:rPr lang="en-GB" sz="1500" u="none" kern="1200" dirty="0">
              <a:latin typeface="Arial" panose="020B0604020202020204" pitchFamily="34" charset="0"/>
              <a:cs typeface="Arial" panose="020B0604020202020204" pitchFamily="34" charset="0"/>
            </a:rPr>
            <a:t>Achieving reduced prevalence, more quit attempts and better health literacy-contributing to the NHS smoke‑free 2030 target and a healthier future.</a:t>
          </a:r>
          <a:endParaRPr lang="en-GB" sz="1500" kern="1200" dirty="0">
            <a:latin typeface="Arial" panose="020B0604020202020204" pitchFamily="34" charset="0"/>
            <a:cs typeface="Arial" panose="020B0604020202020204" pitchFamily="34" charset="0"/>
          </a:endParaRPr>
        </a:p>
      </dsp:txBody>
      <dsp:txXfrm>
        <a:off x="7717761" y="1852348"/>
        <a:ext cx="2570953" cy="171396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Arial" panose="020B0604020202020204" pitchFamily="34" charset="0"/>
                <a:ea typeface="+mn-ea"/>
                <a:cs typeface="Arial" panose="020B0604020202020204" pitchFamily="34" charset="0"/>
              </a:rPr>
              <a:t>The campaign "Smoke-Free Futures" will be initiated by the local council regarding the problem of youth smoking among those aged 18 to 24 in the UK. The detrimental practice continues to be one of the major causes of deaths which can be prevented, and there have been alarming increases in both the prevalence of smokers and vapers. This campaign will focus on raising awareness about smoking and its harmful effects and promoting behavioural changes.</a:t>
            </a:r>
            <a:endParaRPr lang="en-US" sz="1200" kern="1200" dirty="0">
              <a:solidFill>
                <a:schemeClr val="tx1"/>
              </a:solidFill>
              <a:effectLst/>
              <a:latin typeface="Arial" panose="020B0604020202020204" pitchFamily="34" charset="0"/>
              <a:ea typeface="+mn-ea"/>
              <a:cs typeface="Arial" panose="020B0604020202020204" pitchFamily="34" charset="0"/>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18</a:t>
            </a:fld>
            <a:endParaRPr lang="en-GB"/>
          </a:p>
        </p:txBody>
      </p:sp>
    </p:spTree>
    <p:extLst>
      <p:ext uri="{BB962C8B-B14F-4D97-AF65-F5344CB8AC3E}">
        <p14:creationId xmlns:p14="http://schemas.microsoft.com/office/powerpoint/2010/main" val="32671099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activity programme has been organised into eight weeks in such a way that there is a specific aspect of smoking cessation to be addressed every week. Smoking is a serious concern among UK young adults (Khan, 2022). The first step is through the awareness workshop, where there will be an emphasis on the dangers associated with smoking and its prevalence among the youth. The next step is the peer discussion session to promote open communication, and then the stress management sessions and lifestyle sessions offer alternative ways of coping without smoking (Kang and </a:t>
            </a:r>
            <a:r>
              <a:rPr lang="en-GB" sz="1200" kern="1200" dirty="0" err="1">
                <a:solidFill>
                  <a:schemeClr val="tx1"/>
                </a:solidFill>
                <a:effectLst/>
                <a:latin typeface="+mn-lt"/>
                <a:ea typeface="+mn-ea"/>
                <a:cs typeface="+mn-cs"/>
              </a:rPr>
              <a:t>Malvaso</a:t>
            </a:r>
            <a:r>
              <a:rPr lang="en-GB" sz="1200" kern="1200" dirty="0">
                <a:solidFill>
                  <a:schemeClr val="tx1"/>
                </a:solidFill>
                <a:effectLst/>
                <a:latin typeface="+mn-lt"/>
                <a:ea typeface="+mn-ea"/>
                <a:cs typeface="+mn-cs"/>
              </a:rPr>
              <a:t>, 2024). The role model and the ex-smoker sessions serve to motivate the participants.</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19</a:t>
            </a:fld>
            <a:endParaRPr lang="en-GB"/>
          </a:p>
        </p:txBody>
      </p:sp>
    </p:spTree>
    <p:extLst>
      <p:ext uri="{BB962C8B-B14F-4D97-AF65-F5344CB8AC3E}">
        <p14:creationId xmlns:p14="http://schemas.microsoft.com/office/powerpoint/2010/main" val="2302992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above rationale emphasises the need for immediate action against smoking behaviour among young adults. National objectives have set goals to achieve a smoke-free generation by the year 2030. However, the prevalence of smoking stands at around 20% (GOV.UK, 2024). The rising trend in vaping poses a threat of becoming a gateway to smoking.</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20</a:t>
            </a:fld>
            <a:endParaRPr lang="en-GB"/>
          </a:p>
        </p:txBody>
      </p:sp>
    </p:spTree>
    <p:extLst>
      <p:ext uri="{BB962C8B-B14F-4D97-AF65-F5344CB8AC3E}">
        <p14:creationId xmlns:p14="http://schemas.microsoft.com/office/powerpoint/2010/main" val="3480237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campaign will focus on three well-defined goals: reducing the smoking rate, increasing efforts to quit, and raising awareness about the dangers. Achievement of such goals will ensure better health results, increase the power of young adults and contribute to the state goal of a smoke-free generation (Davies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2025). All these goals are measurable by surveys, statistics, and awareness tests. </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21</a:t>
            </a:fld>
            <a:endParaRPr lang="en-GB"/>
          </a:p>
        </p:txBody>
      </p:sp>
    </p:spTree>
    <p:extLst>
      <p:ext uri="{BB962C8B-B14F-4D97-AF65-F5344CB8AC3E}">
        <p14:creationId xmlns:p14="http://schemas.microsoft.com/office/powerpoint/2010/main" val="1612882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Evaluation will be one of the factors used to assess success. The analysis of social media and the influence of posters will contribute to the credibility of the campaign (Pope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 Furthermore, the use of surveys will enable the evaluation of awareness and behaviour change, and the referral information from the NHS will show increased attempts to quit. </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22</a:t>
            </a:fld>
            <a:endParaRPr lang="en-GB"/>
          </a:p>
        </p:txBody>
      </p:sp>
    </p:spTree>
    <p:extLst>
      <p:ext uri="{BB962C8B-B14F-4D97-AF65-F5344CB8AC3E}">
        <p14:creationId xmlns:p14="http://schemas.microsoft.com/office/powerpoint/2010/main" val="3362709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awareness poster describes the focus group and activities that will be followed in this campaign. Additionally, the benefits of quitting smoking are also illustrated. </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23</a:t>
            </a:fld>
            <a:endParaRPr lang="en-GB"/>
          </a:p>
        </p:txBody>
      </p:sp>
    </p:spTree>
    <p:extLst>
      <p:ext uri="{BB962C8B-B14F-4D97-AF65-F5344CB8AC3E}">
        <p14:creationId xmlns:p14="http://schemas.microsoft.com/office/powerpoint/2010/main" val="1591617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campaign is based on effective cooperation. Organisations and partnerships are important for a health promotion campaign as they have resources and are able to establish the trust of the community (Harms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2024). Universities and youth organisations will approach youth directly, while organisations like NHS, NCSCT, and ASH will provide advice, funding, and branding. All these organisations will join efforts as they have common aims, namely reducing the number of smokers. </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24</a:t>
            </a:fld>
            <a:endParaRPr lang="en-GB"/>
          </a:p>
        </p:txBody>
      </p:sp>
    </p:spTree>
    <p:extLst>
      <p:ext uri="{BB962C8B-B14F-4D97-AF65-F5344CB8AC3E}">
        <p14:creationId xmlns:p14="http://schemas.microsoft.com/office/powerpoint/2010/main" val="1091964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Resources that have been tested for effectiveness will come from successful campaigns at the national and local levels. The “</a:t>
            </a:r>
            <a:r>
              <a:rPr lang="en-GB" sz="1200" kern="1200" dirty="0" err="1">
                <a:solidFill>
                  <a:schemeClr val="tx1"/>
                </a:solidFill>
                <a:effectLst/>
                <a:latin typeface="+mn-lt"/>
                <a:ea typeface="+mn-ea"/>
                <a:cs typeface="+mn-cs"/>
              </a:rPr>
              <a:t>Smokefree</a:t>
            </a:r>
            <a:r>
              <a:rPr lang="en-GB" sz="1200" kern="1200" dirty="0">
                <a:solidFill>
                  <a:schemeClr val="tx1"/>
                </a:solidFill>
                <a:effectLst/>
                <a:latin typeface="+mn-lt"/>
                <a:ea typeface="+mn-ea"/>
                <a:cs typeface="+mn-cs"/>
              </a:rPr>
              <a:t>” app from the NHS is an example of a digital resource which provides tracking and support; peer-support groups are examples of resources which motivate users based on personal experience (NHS, 2023). Public Health England’s posters and infographics are highly effective visuals.</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25</a:t>
            </a:fld>
            <a:endParaRPr lang="en-GB"/>
          </a:p>
        </p:txBody>
      </p:sp>
    </p:spTree>
    <p:extLst>
      <p:ext uri="{BB962C8B-B14F-4D97-AF65-F5344CB8AC3E}">
        <p14:creationId xmlns:p14="http://schemas.microsoft.com/office/powerpoint/2010/main" val="531744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various advantages of giving up smoking. From a physiological perspective, young people become healthier and develop resistance to some diseases (</a:t>
            </a:r>
            <a:r>
              <a:rPr lang="en-GB" sz="1200" kern="1200" dirty="0" err="1">
                <a:solidFill>
                  <a:schemeClr val="tx1"/>
                </a:solidFill>
                <a:effectLst/>
                <a:latin typeface="+mn-lt"/>
                <a:ea typeface="+mn-ea"/>
                <a:cs typeface="+mn-cs"/>
              </a:rPr>
              <a:t>Okorare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Psychological effects of cessation of smoking include reduced levels of stress and higher levels of well-being. The social benefits include eliminating the stigma associated with smoking and saving money. </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26</a:t>
            </a:fld>
            <a:endParaRPr lang="en-GB"/>
          </a:p>
        </p:txBody>
      </p:sp>
    </p:spTree>
    <p:extLst>
      <p:ext uri="{BB962C8B-B14F-4D97-AF65-F5344CB8AC3E}">
        <p14:creationId xmlns:p14="http://schemas.microsoft.com/office/powerpoint/2010/main" val="3003758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Theories of behavioural change provide strong explanations for the problems faced by people when they attempt to stop smoking. Lack of perceived risk is a problem according to HBM, while TTM provides examples of relapse problems and TPB talks about peer pressure and low self-efficacy (Chang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 The concerned anti-smoking campaign is developed on the basis of these theories.</a:t>
            </a:r>
            <a:endParaRPr lang="en-US"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27</a:t>
            </a:fld>
            <a:endParaRPr lang="en-GB"/>
          </a:p>
        </p:txBody>
      </p:sp>
    </p:spTree>
    <p:extLst>
      <p:ext uri="{BB962C8B-B14F-4D97-AF65-F5344CB8AC3E}">
        <p14:creationId xmlns:p14="http://schemas.microsoft.com/office/powerpoint/2010/main" val="1275073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are some of the issues that could be sorted out through this campaign. Peer pressure could be sorted out by organising workshops led by peers, as well as through NHS policies (Thomson </a:t>
            </a:r>
            <a:r>
              <a:rPr lang="en-GB" sz="1200" i="1" kern="1200" dirty="0">
                <a:solidFill>
                  <a:schemeClr val="tx1"/>
                </a:solidFill>
                <a:effectLst/>
                <a:latin typeface="+mn-lt"/>
                <a:ea typeface="+mn-ea"/>
                <a:cs typeface="+mn-cs"/>
              </a:rPr>
              <a:t>et al., </a:t>
            </a:r>
            <a:r>
              <a:rPr lang="en-GB" sz="1200" kern="1200" dirty="0">
                <a:solidFill>
                  <a:schemeClr val="tx1"/>
                </a:solidFill>
                <a:effectLst/>
                <a:latin typeface="+mn-lt"/>
                <a:ea typeface="+mn-ea"/>
                <a:cs typeface="+mn-cs"/>
              </a:rPr>
              <a:t>2022). Vaping as an issue could be sorted out through organising awareness campaigns according to NICE NG209 guidelines. The issue of low motivation could be sorted out through incentives and NHS services.</a:t>
            </a:r>
            <a:endParaRPr lang="en-US"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28</a:t>
            </a:fld>
            <a:endParaRPr lang="en-GB"/>
          </a:p>
        </p:txBody>
      </p:sp>
    </p:spTree>
    <p:extLst>
      <p:ext uri="{BB962C8B-B14F-4D97-AF65-F5344CB8AC3E}">
        <p14:creationId xmlns:p14="http://schemas.microsoft.com/office/powerpoint/2010/main" val="228795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conclusion, this campaign will tackle the dangers of smoking for young adults in a well-structured manner, with good collaboration and set targets. By accomplishing the goals, the campaign helps contribute to the objectives of national policies and enables healthy futures according to the NHS Smoke-Free 2030 vision.</a:t>
            </a:r>
            <a:endParaRPr lang="en-IN" sz="1200" kern="1200" dirty="0">
              <a:solidFill>
                <a:schemeClr val="tx1"/>
              </a:solidFill>
              <a:effectLst/>
              <a:latin typeface="+mn-lt"/>
              <a:ea typeface="+mn-ea"/>
              <a:cs typeface="+mn-cs"/>
            </a:endParaRPr>
          </a:p>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29</a:t>
            </a:fld>
            <a:endParaRPr lang="en-GB"/>
          </a:p>
        </p:txBody>
      </p:sp>
    </p:spTree>
    <p:extLst>
      <p:ext uri="{BB962C8B-B14F-4D97-AF65-F5344CB8AC3E}">
        <p14:creationId xmlns:p14="http://schemas.microsoft.com/office/powerpoint/2010/main" val="2351445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30</a:t>
            </a:fld>
            <a:endParaRPr lang="en-GB"/>
          </a:p>
        </p:txBody>
      </p:sp>
    </p:spTree>
    <p:extLst>
      <p:ext uri="{BB962C8B-B14F-4D97-AF65-F5344CB8AC3E}">
        <p14:creationId xmlns:p14="http://schemas.microsoft.com/office/powerpoint/2010/main" val="3283595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4C05C01-734E-4F58-9F94-2992F7687C3E}" type="slidenum">
              <a:rPr lang="en-GB" smtClean="0"/>
              <a:t>31</a:t>
            </a:fld>
            <a:endParaRPr lang="en-GB"/>
          </a:p>
        </p:txBody>
      </p:sp>
    </p:spTree>
    <p:extLst>
      <p:ext uri="{BB962C8B-B14F-4D97-AF65-F5344CB8AC3E}">
        <p14:creationId xmlns:p14="http://schemas.microsoft.com/office/powerpoint/2010/main" val="1175696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Opening. Introduce Own Your Air as an inclusive, non-judgemental campaign for young adults in Birmingham. It separates smoking cessation from vaping prevention: people who smoke receive support to stop smoking, while non-smokers are discouraged from starting nicotine vaping. Image: AI-generated editorial illustration, created for this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Describe the programme before explaining why it is needed. Each session combines a short activity with practical support. The campaign does not prescribe medication. Qualified local stop-smoking advisers assess and provide treatment where appropriate. Image: AI-generated editorial illustration, created for this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Explain the campaign's harm-reduction approach. Vaping is not presented as harmless, but the NHS recognises that it is less harmful than smoking and can help adults quit cigarettes. Cite: NICE (2025) NG209; NHS (2025a) Vaping myths and facts; Birmingham City Council (2025) Get help to stop smoking.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The published bands are slightly different from our 18–25 target, so make the limitation explicit. The campaign should not claim that every 18–25 year old vapes or smokes. ONS estimates show that prevalence is lower than in the past but remains large enough to justify focused prevention and support. Source: Office for National Statistics (2025), Adult smoking habits in the UK: 2024.</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Discuss the immediate day-to-day impact as well as future health risk. Do not overstate uncertainty about vaping as proof of safety. The best-supported message is that vaping poses a small fraction of smoking risks in the short and medium term, but it is not risk-free and nicotine dependence is possible. Sources: OHID (2022); NHS (2025a).</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Explain why each target is measurable. The smoking target applies only to the group who smoked at baseline. A vaping-only participant can still succeed by reducing nicotine dependence or stopping vaping, but the campaign will report that outcome separately, not combine it with smoking abstinence.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The delivery model is deliberately practical for 18–25-year-olds. Peer champions improve relatability but do not replace clinical care. The intervention should be co-designed with young adults before the first cohort, including the wording of recruitment messages and choice of venues.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Define the four evaluation types. Formative evaluation happens before delivery, process evaluation checks whether the pilot was delivered as intended, outcome evaluation measures short-term changes, and impact evaluation examines whether benefits continue and are equitable. The results should guide a decision to adapt, stop or scale the pilot.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Show the poster as a campaign prototype. Replace the QR placeholder with the final registration URL only after the council has approved referral routes and data protection information. The poster intentionally does not use frightening images. It clearly states the age group, focus, activities and benefits required in the brief.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Explain the purpose of each partner rather than simply listing names. For a real launch, the campaign team must use approved logos and agree referral, safeguarding and communications arrangements. Sources: Birmingham City Council (2025); NHS (2025a); NICE (2025).</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Make clear that this is a unique campaign. We take useful elements from existing resources, including quit plans and social support, but our target group, delivery style, peer role, eight-session structure and evaluation plan are new. Sources: NHS (2025b); Birmingham City Council (2025); OHID (2023) Stoptober toolkit.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Connect the benefits to things participants care about now: sport, work shifts, friendships, money and personal control. The NHS notes benefits start quickly after quitting smoking, including improvement in pulse rate and senses of taste and smell. Image: AI-generated editorial illustration, created for this presentation. Sources: NHS (2025b) Quit smoking; NHS (2025c) What could happen when you quit smoking.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dirty="0"/>
              <a:t>Introduce each model in plain language. COM-B explains </a:t>
            </a:r>
            <a:r>
              <a:rPr dirty="0" err="1"/>
              <a:t>behaviour</a:t>
            </a:r>
            <a:r>
              <a:rPr dirty="0"/>
              <a:t> through capability, opportunity and motivation. The Health Belief Model shows how perceived risk, benefits, barriers and cues influence action. The Theory of Planned </a:t>
            </a:r>
            <a:r>
              <a:rPr dirty="0" err="1"/>
              <a:t>Behaviour</a:t>
            </a:r>
            <a:r>
              <a:rPr dirty="0"/>
              <a:t> explains the roles of attitudes, social norms and perceived </a:t>
            </a:r>
            <a:r>
              <a:rPr dirty="0" err="1"/>
              <a:t>behavioural</a:t>
            </a:r>
            <a:r>
              <a:rPr dirty="0"/>
              <a:t> control. Sources: Michie, van Stralen and West (2011); Rosenstock, </a:t>
            </a:r>
            <a:r>
              <a:rPr dirty="0" err="1"/>
              <a:t>Strecher</a:t>
            </a:r>
            <a:r>
              <a:rPr dirty="0"/>
              <a:t> and Becker (1988); Ajzen (1991).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827E5-012D-F9C6-9A05-B84C83ED91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16F7FD-D96D-036E-3167-2AF50D7334B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EC22CCA-16D5-1433-E7CC-FEE245FD811D}"/>
              </a:ext>
            </a:extLst>
          </p:cNvPr>
          <p:cNvSpPr>
            <a:spLocks noGrp="1"/>
          </p:cNvSpPr>
          <p:nvPr>
            <p:ph type="body" idx="1"/>
          </p:nvPr>
        </p:nvSpPr>
        <p:spPr/>
        <p:txBody>
          <a:bodyPr/>
          <a:lstStyle/>
          <a:p>
            <a:r>
              <a:t>Introduce each model in plain language. COM-B explains behaviour through capability, opportunity and motivation. The Health Belief Model shows how perceived risk, benefits, barriers and cues influence action. The Theory of Planned Behaviour explains the roles of attitudes, social norms and perceived behavioural control. Sources: Michie, van Stralen and West (2011); Rosenstock, Strecher and Becker (1988); Ajzen (1991).</a:t>
            </a:r>
          </a:p>
        </p:txBody>
      </p:sp>
      <p:sp>
        <p:nvSpPr>
          <p:cNvPr id="4" name="Slide Number Placeholder 3">
            <a:extLst>
              <a:ext uri="{FF2B5EF4-FFF2-40B4-BE49-F238E27FC236}">
                <a16:creationId xmlns:a16="http://schemas.microsoft.com/office/drawing/2014/main" id="{7082AB68-350C-5873-3CC2-C32FD58AEE9D}"/>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052280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54362-C91E-C89F-3538-8FCF38E97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C6B01C-172E-307A-E111-2C57CCC0828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A46F726-9A5C-0C61-245C-56B3D158215C}"/>
              </a:ext>
            </a:extLst>
          </p:cNvPr>
          <p:cNvSpPr>
            <a:spLocks noGrp="1"/>
          </p:cNvSpPr>
          <p:nvPr>
            <p:ph type="body" idx="1"/>
          </p:nvPr>
        </p:nvSpPr>
        <p:spPr/>
        <p:txBody>
          <a:bodyPr/>
          <a:lstStyle/>
          <a:p>
            <a:r>
              <a:t>Introduce each model in plain language. COM-B explains behaviour through capability, opportunity and motivation. The Health Belief Model shows how perceived risk, benefits, barriers and cues influence action. The Theory of Planned Behaviour explains the roles of attitudes, social norms and perceived behavioural control. Sources: Michie, van Stralen and West (2011); Rosenstock, Strecher and Becker (1988); Ajzen (1991).</a:t>
            </a:r>
          </a:p>
        </p:txBody>
      </p:sp>
      <p:sp>
        <p:nvSpPr>
          <p:cNvPr id="4" name="Slide Number Placeholder 3">
            <a:extLst>
              <a:ext uri="{FF2B5EF4-FFF2-40B4-BE49-F238E27FC236}">
                <a16:creationId xmlns:a16="http://schemas.microsoft.com/office/drawing/2014/main" id="{346ADD65-4708-A492-CCD0-0E15DBEC5AAC}"/>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7911754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Use this slide to connect theory to campaign activities. The solution is not simply asking people to make better decisions. It gives them the skill, supportive setting and confidence needed to act. Sources: Michie, van Stralen and West (2011); Rosenstock, Strecher and Becker (1988); Ajzen (1991).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Close with the recommendation. Own Your Air offers a proportionate, preventative intervention rather than waiting until nicotine dependence or smoking-related illness becomes entrenched. Invite questions.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References slide 1 of 2.</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References slide 2 of 2. Add any course materials, local services or partner campaign materials your group uses before submitting.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1867317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343275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681989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4020435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4289447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49991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A118FB-3248-4AFE-9654-FE58F7F04A6B}"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053798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A118FB-3248-4AFE-9654-FE58F7F04A6B}"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473035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A118FB-3248-4AFE-9654-FE58F7F04A6B}" type="datetimeFigureOut">
              <a:rPr lang="en-GB" smtClean="0"/>
              <a:t>05/10/2026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521891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A118FB-3248-4AFE-9654-FE58F7F04A6B}" type="datetimeFigureOut">
              <a:rPr lang="en-GB" smtClean="0"/>
              <a:t>05/10/2026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42343363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A118FB-3248-4AFE-9654-FE58F7F04A6B}"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1166899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A118FB-3248-4AFE-9654-FE58F7F04A6B}"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3495232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A118FB-3248-4AFE-9654-FE58F7F04A6B}"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6053944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153670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0619349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6085224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9A118FB-3248-4AFE-9654-FE58F7F04A6B}"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5194961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9A118FB-3248-4AFE-9654-FE58F7F04A6B}" type="datetimeFigureOut">
              <a:rPr lang="en-GB" smtClean="0"/>
              <a:t>05/10/2026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29397136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42537258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9A118FB-3248-4AFE-9654-FE58F7F04A6B}"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A3222B-66AE-4221-8BC6-469BBE37CF00}" type="slidenum">
              <a:rPr lang="en-GB" smtClean="0"/>
              <a:t>‹#›</a:t>
            </a:fld>
            <a:endParaRPr lang="en-GB"/>
          </a:p>
        </p:txBody>
      </p:sp>
    </p:spTree>
    <p:extLst>
      <p:ext uri="{BB962C8B-B14F-4D97-AF65-F5344CB8AC3E}">
        <p14:creationId xmlns:p14="http://schemas.microsoft.com/office/powerpoint/2010/main" val="41179782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2800" b="1" i="0">
                <a:solidFill>
                  <a:srgbClr val="001F5F"/>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200" b="0" i="0">
                <a:solidFill>
                  <a:srgbClr val="C00000"/>
                </a:solidFill>
                <a:latin typeface="Calibri Light"/>
                <a:cs typeface="Calibri Ligh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585555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200" b="0" i="0">
                <a:solidFill>
                  <a:srgbClr val="C00000"/>
                </a:solidFill>
                <a:latin typeface="Calibri Light"/>
                <a:cs typeface="Calibri Ligh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C9A118FB-3248-4AFE-9654-FE58F7F04A6B}" type="datetimeFigureOut">
              <a:rPr lang="en-GB" smtClean="0"/>
              <a:t>05/10/2026</a:t>
            </a:fld>
            <a:endParaRPr lang="en-GB"/>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8AA3222B-66AE-4221-8BC6-469BBE37CF00}" type="slidenum">
              <a:rPr lang="en-GB" smtClean="0"/>
              <a:t>‹#›</a:t>
            </a:fld>
            <a:endParaRPr lang="en-GB"/>
          </a:p>
        </p:txBody>
      </p:sp>
    </p:spTree>
    <p:extLst>
      <p:ext uri="{BB962C8B-B14F-4D97-AF65-F5344CB8AC3E}">
        <p14:creationId xmlns:p14="http://schemas.microsoft.com/office/powerpoint/2010/main" val="33709254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10/5/2026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667580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8516157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10/5/2026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3363286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theme" Target="../theme/theme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 Type="http://schemas.openxmlformats.org/officeDocument/2006/relationships/slideLayout" Target="../slideLayouts/slideLayout6.xml"/><Relationship Id="rId16" Type="http://schemas.openxmlformats.org/officeDocument/2006/relationships/slideLayout" Target="../slideLayouts/slideLayout20.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slideLayout" Target="../slideLayouts/slideLayout19.xml"/><Relationship Id="rId10" Type="http://schemas.openxmlformats.org/officeDocument/2006/relationships/slideLayout" Target="../slideLayouts/slideLayout14.xml"/><Relationship Id="rId19" Type="http://schemas.openxmlformats.org/officeDocument/2006/relationships/image" Target="../media/image1.jpeg"/><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4.xml"/><Relationship Id="rId7" Type="http://schemas.openxmlformats.org/officeDocument/2006/relationships/image" Target="../media/image2.pn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theme" Target="../theme/theme3.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70" r:id="rId4"/>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C9A118FB-3248-4AFE-9654-FE58F7F04A6B}" type="datetimeFigureOut">
              <a:rPr lang="en-GB" smtClean="0"/>
              <a:t>05/10/2026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8AA3222B-66AE-4221-8BC6-469BBE37CF00}" type="slidenum">
              <a:rPr lang="en-GB" smtClean="0"/>
              <a:t>‹#›</a:t>
            </a:fld>
            <a:endParaRPr lang="en-GB"/>
          </a:p>
        </p:txBody>
      </p:sp>
    </p:spTree>
    <p:extLst>
      <p:ext uri="{BB962C8B-B14F-4D97-AF65-F5344CB8AC3E}">
        <p14:creationId xmlns:p14="http://schemas.microsoft.com/office/powerpoint/2010/main" val="1683486147"/>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sp>
        <p:nvSpPr>
          <p:cNvPr id="17" name="bg object 17"/>
          <p:cNvSpPr/>
          <p:nvPr/>
        </p:nvSpPr>
        <p:spPr>
          <a:xfrm>
            <a:off x="0" y="6400799"/>
            <a:ext cx="12192000" cy="457200"/>
          </a:xfrm>
          <a:custGeom>
            <a:avLst/>
            <a:gdLst/>
            <a:ahLst/>
            <a:cxnLst/>
            <a:rect l="l" t="t" r="r" b="b"/>
            <a:pathLst>
              <a:path w="12192000" h="457200">
                <a:moveTo>
                  <a:pt x="12192000" y="0"/>
                </a:moveTo>
                <a:lnTo>
                  <a:pt x="0" y="0"/>
                </a:lnTo>
                <a:lnTo>
                  <a:pt x="0" y="457199"/>
                </a:lnTo>
                <a:lnTo>
                  <a:pt x="12192000" y="457199"/>
                </a:lnTo>
                <a:lnTo>
                  <a:pt x="12192000" y="0"/>
                </a:lnTo>
                <a:close/>
              </a:path>
            </a:pathLst>
          </a:custGeom>
          <a:solidFill>
            <a:srgbClr val="BC572C"/>
          </a:solidFill>
        </p:spPr>
        <p:txBody>
          <a:bodyPr wrap="square" lIns="0" tIns="0" rIns="0" bIns="0" rtlCol="0"/>
          <a:lstStyle/>
          <a:p>
            <a:endParaRPr/>
          </a:p>
        </p:txBody>
      </p:sp>
      <p:sp>
        <p:nvSpPr>
          <p:cNvPr id="18" name="bg object 18"/>
          <p:cNvSpPr/>
          <p:nvPr/>
        </p:nvSpPr>
        <p:spPr>
          <a:xfrm>
            <a:off x="0" y="6334319"/>
            <a:ext cx="12192000" cy="66040"/>
          </a:xfrm>
          <a:custGeom>
            <a:avLst/>
            <a:gdLst/>
            <a:ahLst/>
            <a:cxnLst/>
            <a:rect l="l" t="t" r="r" b="b"/>
            <a:pathLst>
              <a:path w="12192000" h="66039">
                <a:moveTo>
                  <a:pt x="12192000" y="0"/>
                </a:moveTo>
                <a:lnTo>
                  <a:pt x="0" y="0"/>
                </a:lnTo>
                <a:lnTo>
                  <a:pt x="0" y="65998"/>
                </a:lnTo>
                <a:lnTo>
                  <a:pt x="12192000" y="65998"/>
                </a:lnTo>
                <a:lnTo>
                  <a:pt x="12192000" y="0"/>
                </a:lnTo>
                <a:close/>
              </a:path>
            </a:pathLst>
          </a:custGeom>
          <a:solidFill>
            <a:srgbClr val="E38312"/>
          </a:solidFill>
        </p:spPr>
        <p:txBody>
          <a:bodyPr wrap="square" lIns="0" tIns="0" rIns="0" bIns="0" rtlCol="0"/>
          <a:lstStyle/>
          <a:p>
            <a:endParaRPr/>
          </a:p>
        </p:txBody>
      </p:sp>
      <p:sp>
        <p:nvSpPr>
          <p:cNvPr id="19" name="bg object 19"/>
          <p:cNvSpPr/>
          <p:nvPr/>
        </p:nvSpPr>
        <p:spPr>
          <a:xfrm>
            <a:off x="1193533" y="1737867"/>
            <a:ext cx="9967595" cy="2606040"/>
          </a:xfrm>
          <a:custGeom>
            <a:avLst/>
            <a:gdLst/>
            <a:ahLst/>
            <a:cxnLst/>
            <a:rect l="l" t="t" r="r" b="b"/>
            <a:pathLst>
              <a:path w="9967595" h="2606040">
                <a:moveTo>
                  <a:pt x="0" y="0"/>
                </a:moveTo>
                <a:lnTo>
                  <a:pt x="9966972" y="0"/>
                </a:lnTo>
              </a:path>
              <a:path w="9967595" h="2606040">
                <a:moveTo>
                  <a:pt x="14122" y="2605532"/>
                </a:moveTo>
                <a:lnTo>
                  <a:pt x="9889629" y="2605532"/>
                </a:lnTo>
              </a:path>
            </a:pathLst>
          </a:custGeom>
          <a:ln w="6350">
            <a:solidFill>
              <a:srgbClr val="7E7E7E"/>
            </a:solidFill>
          </a:ln>
        </p:spPr>
        <p:txBody>
          <a:bodyPr wrap="square" lIns="0" tIns="0" rIns="0" bIns="0" rtlCol="0"/>
          <a:lstStyle/>
          <a:p>
            <a:endParaRPr/>
          </a:p>
        </p:txBody>
      </p:sp>
      <p:sp>
        <p:nvSpPr>
          <p:cNvPr id="2" name="Holder 2"/>
          <p:cNvSpPr>
            <a:spLocks noGrp="1"/>
          </p:cNvSpPr>
          <p:nvPr>
            <p:ph type="title"/>
          </p:nvPr>
        </p:nvSpPr>
        <p:spPr>
          <a:xfrm>
            <a:off x="2764282" y="509981"/>
            <a:ext cx="6663435" cy="452119"/>
          </a:xfrm>
          <a:prstGeom prst="rect">
            <a:avLst/>
          </a:prstGeom>
        </p:spPr>
        <p:txBody>
          <a:bodyPr wrap="square" lIns="0" tIns="0" rIns="0" bIns="0">
            <a:spAutoFit/>
          </a:bodyPr>
          <a:lstStyle>
            <a:lvl1pPr>
              <a:defRPr sz="2800" b="1" i="0">
                <a:solidFill>
                  <a:srgbClr val="001F5F"/>
                </a:solidFill>
                <a:latin typeface="Arial"/>
                <a:cs typeface="Arial"/>
              </a:defRPr>
            </a:lvl1pPr>
          </a:lstStyle>
          <a:p>
            <a:endParaRPr/>
          </a:p>
        </p:txBody>
      </p:sp>
      <p:sp>
        <p:nvSpPr>
          <p:cNvPr id="3" name="Holder 3"/>
          <p:cNvSpPr>
            <a:spLocks noGrp="1"/>
          </p:cNvSpPr>
          <p:nvPr>
            <p:ph type="body" idx="1"/>
          </p:nvPr>
        </p:nvSpPr>
        <p:spPr>
          <a:xfrm>
            <a:off x="428955" y="1180922"/>
            <a:ext cx="11498580" cy="1433830"/>
          </a:xfrm>
          <a:prstGeom prst="rect">
            <a:avLst/>
          </a:prstGeom>
        </p:spPr>
        <p:txBody>
          <a:bodyPr wrap="square" lIns="0" tIns="0" rIns="0" bIns="0">
            <a:spAutoFit/>
          </a:bodyPr>
          <a:lstStyle>
            <a:lvl1pPr>
              <a:defRPr sz="2200" b="0" i="0">
                <a:solidFill>
                  <a:srgbClr val="C00000"/>
                </a:solidFill>
                <a:latin typeface="Calibri Light"/>
                <a:cs typeface="Calibri Light"/>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10/5/2026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19095045"/>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2147/JMDH.S509971" TargetMode="External"/><Relationship Id="rId2" Type="http://schemas.openxmlformats.org/officeDocument/2006/relationships/hyperlink" Target="https://bmjpublichealth.bmj.com/content/3/2/e001659" TargetMode="External"/><Relationship Id="rId1" Type="http://schemas.openxmlformats.org/officeDocument/2006/relationships/slideLayout" Target="../slideLayouts/slideLayout23.xml"/><Relationship Id="rId4" Type="http://schemas.openxmlformats.org/officeDocument/2006/relationships/hyperlink" Target="https://pmc.ncbi.nlm.nih.gov/articles/PMC10596416/"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jamanetwork.com/journals/jamanetworkopen/fullarticle/2829358" TargetMode="External"/><Relationship Id="rId2" Type="http://schemas.openxmlformats.org/officeDocument/2006/relationships/hyperlink" Target="https://doi.org/10.1093/ntr/ntae007" TargetMode="External"/><Relationship Id="rId1" Type="http://schemas.openxmlformats.org/officeDocument/2006/relationships/slideLayout" Target="../slideLayouts/slideLayout23.xml"/><Relationship Id="rId5" Type="http://schemas.openxmlformats.org/officeDocument/2006/relationships/hyperlink" Target="https://link.springer.com/article/10.1186/s12889-022-13032-z" TargetMode="External"/><Relationship Id="rId4" Type="http://schemas.openxmlformats.org/officeDocument/2006/relationships/hyperlink" Target="https://doi.org/10.1016/j.amepre.2024.06.020"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57898/biosci.57" TargetMode="External"/><Relationship Id="rId2" Type="http://schemas.openxmlformats.org/officeDocument/2006/relationships/hyperlink" Target="https://link.springer.com/article/10.1186/s12889-025-23110-7" TargetMode="External"/><Relationship Id="rId1" Type="http://schemas.openxmlformats.org/officeDocument/2006/relationships/slideLayout" Target="../slideLayouts/slideLayout23.xml"/><Relationship Id="rId5" Type="http://schemas.openxmlformats.org/officeDocument/2006/relationships/hyperlink" Target="https://www.hra.nhs.uk/planning-and-improving-research/application-" TargetMode="External"/><Relationship Id="rId4" Type="http://schemas.openxmlformats.org/officeDocument/2006/relationships/hyperlink" Target="https://www.nhs.uk/better-health/quit-smok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stivespcn.nhs.uk/stopping-smoking-support/" TargetMode="External"/><Relationship Id="rId2" Type="http://schemas.openxmlformats.org/officeDocument/2006/relationships/hyperlink" Target="https://www.stivespcn.nhs.uk/our-practices/" TargetMode="External"/><Relationship Id="rId1" Type="http://schemas.openxmlformats.org/officeDocument/2006/relationships/slideLayout" Target="../slideLayouts/slideLayout23.xml"/><Relationship Id="rId5" Type="http://schemas.openxmlformats.org/officeDocument/2006/relationships/hyperlink" Target="https://doi.org/10.3390/ijerph19031634" TargetMode="External"/><Relationship Id="rId4" Type="http://schemas.openxmlformats.org/officeDocument/2006/relationships/hyperlink" Target="https://link.springer.com/article/10.1186/s12889-023-17378-w"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8" Type="http://schemas.openxmlformats.org/officeDocument/2006/relationships/hyperlink" Target="https://doi.org/10.1136/tobaccocontrol-2021-056558" TargetMode="External"/><Relationship Id="rId3" Type="http://schemas.openxmlformats.org/officeDocument/2006/relationships/hyperlink" Target="https://doi.org/10.3390/curroncol29050299" TargetMode="External"/><Relationship Id="rId7" Type="http://schemas.openxmlformats.org/officeDocument/2006/relationships/hyperlink" Target="https://doi.org/10.1136/bmjph-2024-001808" TargetMode="External"/><Relationship Id="rId12" Type="http://schemas.openxmlformats.org/officeDocument/2006/relationships/hyperlink" Target="https://doi.org/10.1136/bmj-2023-079016"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hyperlink" Target="https://doi.org/10.1016/j.pec.2024.108136" TargetMode="External"/><Relationship Id="rId11" Type="http://schemas.openxmlformats.org/officeDocument/2006/relationships/hyperlink" Target="https://doi.org/10.1093/eurpub/ckae144.467" TargetMode="External"/><Relationship Id="rId5" Type="http://schemas.openxmlformats.org/officeDocument/2006/relationships/hyperlink" Target="https://doi.org/10.1111/add.15696" TargetMode="External"/><Relationship Id="rId10" Type="http://schemas.openxmlformats.org/officeDocument/2006/relationships/hyperlink" Target="https://www.ons.gov.uk/peoplepopulationandcommunity/healthandsocialcare/healthandlifeexpectancies/bulletins/adultsmokinghabitsingreatbritain/latest" TargetMode="External"/><Relationship Id="rId4" Type="http://schemas.openxmlformats.org/officeDocument/2006/relationships/hyperlink" Target="https://doi.org/10.26911/thejhpb.2022.07.03.01" TargetMode="External"/><Relationship Id="rId9" Type="http://schemas.openxmlformats.org/officeDocument/2006/relationships/hyperlink" Target="https://doi.org/10.1186/s12885-024-11845-2"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nhs.uk/better-health/quit-smoking/" TargetMode="External"/><Relationship Id="rId3" Type="http://schemas.openxmlformats.org/officeDocument/2006/relationships/hyperlink" Target="https://doi.org/10.1016/j.jad.2023.11.013" TargetMode="External"/><Relationship Id="rId7" Type="http://schemas.openxmlformats.org/officeDocument/2006/relationships/hyperlink" Target="https://www.drsimsandpartners.nhs.uk/help-and-support/nhs-smokefree-mobile-app/" TargetMode="External"/><Relationship Id="rId12" Type="http://schemas.openxmlformats.org/officeDocument/2006/relationships/hyperlink" Target="https://doi.org/10.3390/ijerph19031634"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hyperlink" Target="https://doi.org/10.1097/md.0000000000035124" TargetMode="External"/><Relationship Id="rId11" Type="http://schemas.openxmlformats.org/officeDocument/2006/relationships/hyperlink" Target="https://doi.org/10.1093/ntr/ntae159" TargetMode="External"/><Relationship Id="rId5" Type="http://schemas.openxmlformats.org/officeDocument/2006/relationships/hyperlink" Target="https://doi.org/10.1186/s12889-025-23110-7" TargetMode="External"/><Relationship Id="rId10" Type="http://schemas.openxmlformats.org/officeDocument/2006/relationships/hyperlink" Target="https://doi.org/10.7759/cureus.35966" TargetMode="External"/><Relationship Id="rId4" Type="http://schemas.openxmlformats.org/officeDocument/2006/relationships/hyperlink" Target="https://www.bda.org/media/p23fe2ai/khan-review-making-smoking-obsolete.pdf" TargetMode="External"/><Relationship Id="rId9" Type="http://schemas.openxmlformats.org/officeDocument/2006/relationships/hyperlink" Target="https://www.nice.org.uk/guidance/ng209"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2.jfif"/><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jfif"/></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1.jfif"/><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051661" y="1635632"/>
            <a:ext cx="9878695" cy="1540510"/>
          </a:xfrm>
          <a:prstGeom prst="rect">
            <a:avLst/>
          </a:prstGeom>
        </p:spPr>
        <p:txBody>
          <a:bodyPr vert="horz" wrap="square" lIns="0" tIns="76200" rIns="0" bIns="0" rtlCol="0">
            <a:spAutoFit/>
          </a:bodyPr>
          <a:lstStyle/>
          <a:p>
            <a:pPr marL="12065" marR="5080" indent="-1905" algn="ctr">
              <a:lnSpc>
                <a:spcPct val="85000"/>
              </a:lnSpc>
              <a:spcBef>
                <a:spcPts val="600"/>
              </a:spcBef>
            </a:pPr>
            <a:r>
              <a:rPr spc="-55" dirty="0"/>
              <a:t>Programme:</a:t>
            </a:r>
            <a:r>
              <a:rPr spc="-140" dirty="0"/>
              <a:t> </a:t>
            </a:r>
            <a:r>
              <a:rPr spc="-25" dirty="0"/>
              <a:t>MSc</a:t>
            </a:r>
            <a:r>
              <a:rPr spc="-135" dirty="0"/>
              <a:t> </a:t>
            </a:r>
            <a:r>
              <a:rPr spc="-45" dirty="0"/>
              <a:t>Public</a:t>
            </a:r>
            <a:r>
              <a:rPr spc="-140" dirty="0"/>
              <a:t> </a:t>
            </a:r>
            <a:r>
              <a:rPr spc="-45" dirty="0"/>
              <a:t>Health</a:t>
            </a:r>
            <a:r>
              <a:rPr spc="-145" dirty="0"/>
              <a:t> </a:t>
            </a:r>
            <a:r>
              <a:rPr spc="-25" dirty="0"/>
              <a:t>and</a:t>
            </a:r>
            <a:r>
              <a:rPr spc="-130" dirty="0"/>
              <a:t> </a:t>
            </a:r>
            <a:r>
              <a:rPr spc="-50" dirty="0"/>
              <a:t>Social</a:t>
            </a:r>
            <a:r>
              <a:rPr spc="-145" dirty="0"/>
              <a:t> </a:t>
            </a:r>
            <a:r>
              <a:rPr spc="-45" dirty="0"/>
              <a:t>Care</a:t>
            </a:r>
            <a:r>
              <a:rPr spc="-145" dirty="0"/>
              <a:t> </a:t>
            </a:r>
            <a:r>
              <a:rPr dirty="0"/>
              <a:t>in</a:t>
            </a:r>
            <a:r>
              <a:rPr spc="-140" dirty="0"/>
              <a:t> </a:t>
            </a:r>
            <a:r>
              <a:rPr spc="-10" dirty="0"/>
              <a:t>Practice </a:t>
            </a:r>
            <a:r>
              <a:rPr spc="-25" dirty="0"/>
              <a:t>The</a:t>
            </a:r>
            <a:r>
              <a:rPr spc="-125" dirty="0"/>
              <a:t> </a:t>
            </a:r>
            <a:r>
              <a:rPr spc="-50" dirty="0"/>
              <a:t>Module</a:t>
            </a:r>
            <a:r>
              <a:rPr spc="-114" dirty="0"/>
              <a:t> </a:t>
            </a:r>
            <a:r>
              <a:rPr spc="-50" dirty="0"/>
              <a:t>Code</a:t>
            </a:r>
            <a:r>
              <a:rPr spc="-120" dirty="0"/>
              <a:t> </a:t>
            </a:r>
            <a:r>
              <a:rPr spc="-40" dirty="0"/>
              <a:t>and</a:t>
            </a:r>
            <a:r>
              <a:rPr spc="-135" dirty="0"/>
              <a:t> </a:t>
            </a:r>
            <a:r>
              <a:rPr spc="-55" dirty="0"/>
              <a:t>Title</a:t>
            </a:r>
            <a:r>
              <a:rPr spc="-140" dirty="0"/>
              <a:t> </a:t>
            </a:r>
            <a:r>
              <a:rPr dirty="0"/>
              <a:t>:</a:t>
            </a:r>
            <a:r>
              <a:rPr spc="-140" dirty="0"/>
              <a:t> </a:t>
            </a:r>
            <a:r>
              <a:rPr spc="-45" dirty="0"/>
              <a:t>Social</a:t>
            </a:r>
            <a:r>
              <a:rPr spc="-140" dirty="0"/>
              <a:t> </a:t>
            </a:r>
            <a:r>
              <a:rPr spc="-55" dirty="0"/>
              <a:t>Epidemiology</a:t>
            </a:r>
            <a:r>
              <a:rPr spc="-125" dirty="0"/>
              <a:t> </a:t>
            </a:r>
            <a:r>
              <a:rPr spc="-35" dirty="0"/>
              <a:t>and</a:t>
            </a:r>
            <a:r>
              <a:rPr spc="-135" dirty="0"/>
              <a:t> </a:t>
            </a:r>
            <a:r>
              <a:rPr spc="-10" dirty="0"/>
              <a:t>Public </a:t>
            </a:r>
            <a:r>
              <a:rPr spc="-45" dirty="0"/>
              <a:t>Health</a:t>
            </a:r>
            <a:r>
              <a:rPr spc="-120" dirty="0"/>
              <a:t> </a:t>
            </a:r>
            <a:r>
              <a:rPr spc="-60" dirty="0"/>
              <a:t>Development,</a:t>
            </a:r>
            <a:r>
              <a:rPr spc="-105" dirty="0"/>
              <a:t> </a:t>
            </a:r>
            <a:r>
              <a:rPr sz="2400" spc="-10" dirty="0"/>
              <a:t>LCHS7000</a:t>
            </a:r>
            <a:endParaRPr sz="2400"/>
          </a:p>
          <a:p>
            <a:pPr marL="1270" algn="ctr">
              <a:lnSpc>
                <a:spcPts val="2855"/>
              </a:lnSpc>
            </a:pPr>
            <a:r>
              <a:rPr spc="-105" dirty="0"/>
              <a:t>Your</a:t>
            </a:r>
            <a:r>
              <a:rPr spc="-95" dirty="0"/>
              <a:t> </a:t>
            </a:r>
            <a:r>
              <a:rPr spc="-50" dirty="0"/>
              <a:t>Lecturer’s</a:t>
            </a:r>
            <a:r>
              <a:rPr spc="-145" dirty="0"/>
              <a:t> </a:t>
            </a:r>
            <a:r>
              <a:rPr spc="-50" dirty="0"/>
              <a:t>Name</a:t>
            </a:r>
            <a:r>
              <a:rPr spc="-125" dirty="0"/>
              <a:t> </a:t>
            </a:r>
            <a:r>
              <a:rPr dirty="0"/>
              <a:t>:</a:t>
            </a:r>
            <a:r>
              <a:rPr spc="-125" dirty="0"/>
              <a:t> </a:t>
            </a:r>
            <a:r>
              <a:rPr dirty="0"/>
              <a:t>Dr</a:t>
            </a:r>
            <a:r>
              <a:rPr spc="-114" dirty="0"/>
              <a:t> </a:t>
            </a:r>
            <a:r>
              <a:rPr spc="-55" dirty="0"/>
              <a:t>Hamdi</a:t>
            </a:r>
            <a:r>
              <a:rPr spc="-114" dirty="0"/>
              <a:t> </a:t>
            </a:r>
            <a:r>
              <a:rPr spc="-10" dirty="0"/>
              <a:t>Hussain</a:t>
            </a:r>
          </a:p>
        </p:txBody>
      </p:sp>
      <p:sp>
        <p:nvSpPr>
          <p:cNvPr id="3" name="object 3"/>
          <p:cNvSpPr txBox="1"/>
          <p:nvPr/>
        </p:nvSpPr>
        <p:spPr>
          <a:xfrm>
            <a:off x="3390391" y="3429965"/>
            <a:ext cx="5419090" cy="1739264"/>
          </a:xfrm>
          <a:prstGeom prst="rect">
            <a:avLst/>
          </a:prstGeom>
        </p:spPr>
        <p:txBody>
          <a:bodyPr vert="horz" wrap="square" lIns="0" tIns="85725" rIns="0" bIns="0" rtlCol="0">
            <a:spAutoFit/>
          </a:bodyPr>
          <a:lstStyle/>
          <a:p>
            <a:pPr marL="12065" marR="5080" algn="ctr">
              <a:lnSpc>
                <a:spcPct val="80000"/>
              </a:lnSpc>
              <a:spcBef>
                <a:spcPts val="675"/>
              </a:spcBef>
              <a:tabLst>
                <a:tab pos="1159510" algn="l"/>
                <a:tab pos="2117090" algn="l"/>
                <a:tab pos="2971800" algn="l"/>
                <a:tab pos="3209290" algn="l"/>
                <a:tab pos="5236210" algn="l"/>
              </a:tabLst>
            </a:pPr>
            <a:r>
              <a:rPr sz="2400" b="1" spc="155" dirty="0">
                <a:solidFill>
                  <a:srgbClr val="C00000"/>
                </a:solidFill>
                <a:latin typeface="Arial"/>
                <a:cs typeface="Arial"/>
              </a:rPr>
              <a:t>Assignment</a:t>
            </a:r>
            <a:r>
              <a:rPr sz="2400" b="1" dirty="0">
                <a:solidFill>
                  <a:srgbClr val="C00000"/>
                </a:solidFill>
                <a:latin typeface="Arial"/>
                <a:cs typeface="Arial"/>
              </a:rPr>
              <a:t>	</a:t>
            </a:r>
            <a:r>
              <a:rPr sz="2400" b="1" spc="125" dirty="0">
                <a:solidFill>
                  <a:srgbClr val="C00000"/>
                </a:solidFill>
                <a:latin typeface="Arial"/>
                <a:cs typeface="Arial"/>
              </a:rPr>
              <a:t>Title</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55" dirty="0">
                <a:solidFill>
                  <a:srgbClr val="C00000"/>
                </a:solidFill>
                <a:latin typeface="Arial"/>
                <a:cs typeface="Arial"/>
              </a:rPr>
              <a:t>Component</a:t>
            </a:r>
            <a:r>
              <a:rPr sz="2400" b="1" dirty="0">
                <a:solidFill>
                  <a:srgbClr val="C00000"/>
                </a:solidFill>
                <a:latin typeface="Arial"/>
                <a:cs typeface="Arial"/>
              </a:rPr>
              <a:t>	</a:t>
            </a:r>
            <a:r>
              <a:rPr sz="2400" b="1" spc="-50" dirty="0">
                <a:solidFill>
                  <a:srgbClr val="C00000"/>
                </a:solidFill>
                <a:latin typeface="Arial"/>
                <a:cs typeface="Arial"/>
              </a:rPr>
              <a:t>1 </a:t>
            </a:r>
            <a:r>
              <a:rPr sz="2400" b="1" spc="145" dirty="0">
                <a:solidFill>
                  <a:srgbClr val="C00000"/>
                </a:solidFill>
                <a:latin typeface="Arial"/>
                <a:cs typeface="Arial"/>
              </a:rPr>
              <a:t>Group</a:t>
            </a:r>
            <a:r>
              <a:rPr sz="2400" b="1" dirty="0">
                <a:solidFill>
                  <a:srgbClr val="C00000"/>
                </a:solidFill>
                <a:latin typeface="Arial"/>
                <a:cs typeface="Arial"/>
              </a:rPr>
              <a:t>	</a:t>
            </a:r>
            <a:r>
              <a:rPr sz="2400" b="1" spc="165" dirty="0">
                <a:solidFill>
                  <a:srgbClr val="C00000"/>
                </a:solidFill>
                <a:latin typeface="Arial"/>
                <a:cs typeface="Arial"/>
              </a:rPr>
              <a:t>Presentation</a:t>
            </a:r>
            <a:endParaRPr sz="2400">
              <a:latin typeface="Arial"/>
              <a:cs typeface="Arial"/>
            </a:endParaRPr>
          </a:p>
          <a:p>
            <a:pPr algn="ctr">
              <a:lnSpc>
                <a:spcPts val="2305"/>
              </a:lnSpc>
              <a:tabLst>
                <a:tab pos="1624330" algn="l"/>
              </a:tabLst>
            </a:pPr>
            <a:r>
              <a:rPr sz="2400" b="1" spc="-10" dirty="0">
                <a:solidFill>
                  <a:srgbClr val="C00000"/>
                </a:solidFill>
                <a:latin typeface="Arial"/>
                <a:cs typeface="Arial"/>
              </a:rPr>
              <a:t>(</a:t>
            </a:r>
            <a:r>
              <a:rPr sz="2400" b="1" spc="-465" dirty="0">
                <a:solidFill>
                  <a:srgbClr val="C00000"/>
                </a:solidFill>
                <a:latin typeface="Arial"/>
                <a:cs typeface="Arial"/>
              </a:rPr>
              <a:t> </a:t>
            </a:r>
            <a:r>
              <a:rPr sz="2400" b="1" spc="150" dirty="0">
                <a:solidFill>
                  <a:srgbClr val="C00000"/>
                </a:solidFill>
                <a:latin typeface="Arial"/>
                <a:cs typeface="Arial"/>
              </a:rPr>
              <a:t>Practice</a:t>
            </a:r>
            <a:r>
              <a:rPr sz="2400" b="1" dirty="0">
                <a:solidFill>
                  <a:srgbClr val="C00000"/>
                </a:solidFill>
                <a:latin typeface="Arial"/>
                <a:cs typeface="Arial"/>
              </a:rPr>
              <a:t>	</a:t>
            </a:r>
            <a:r>
              <a:rPr sz="2400" b="1" spc="160" dirty="0">
                <a:solidFill>
                  <a:srgbClr val="C00000"/>
                </a:solidFill>
                <a:latin typeface="Arial"/>
                <a:cs typeface="Arial"/>
              </a:rPr>
              <a:t>Intervention)</a:t>
            </a:r>
            <a:endParaRPr sz="2400">
              <a:latin typeface="Arial"/>
              <a:cs typeface="Arial"/>
            </a:endParaRPr>
          </a:p>
          <a:p>
            <a:pPr marL="309880" marR="302895" algn="ctr">
              <a:lnSpc>
                <a:spcPts val="2300"/>
              </a:lnSpc>
              <a:spcBef>
                <a:spcPts val="1380"/>
              </a:spcBef>
              <a:tabLst>
                <a:tab pos="1350645" algn="l"/>
                <a:tab pos="1587500" algn="l"/>
                <a:tab pos="1727835" algn="l"/>
                <a:tab pos="3144520" algn="l"/>
                <a:tab pos="3382010" algn="l"/>
                <a:tab pos="3521710" algn="l"/>
              </a:tabLst>
            </a:pPr>
            <a:r>
              <a:rPr sz="2400" b="1" spc="110" dirty="0">
                <a:solidFill>
                  <a:srgbClr val="C00000"/>
                </a:solidFill>
                <a:latin typeface="Arial"/>
                <a:cs typeface="Arial"/>
              </a:rPr>
              <a:t>Name</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55" dirty="0">
                <a:solidFill>
                  <a:srgbClr val="C00000"/>
                </a:solidFill>
                <a:latin typeface="Arial"/>
                <a:cs typeface="Arial"/>
              </a:rPr>
              <a:t>Jacqueline</a:t>
            </a:r>
            <a:r>
              <a:rPr sz="2400" b="1" dirty="0">
                <a:solidFill>
                  <a:srgbClr val="C00000"/>
                </a:solidFill>
                <a:latin typeface="Arial"/>
                <a:cs typeface="Arial"/>
              </a:rPr>
              <a:t>		</a:t>
            </a:r>
            <a:r>
              <a:rPr sz="2400" b="1" spc="155" dirty="0">
                <a:solidFill>
                  <a:srgbClr val="C00000"/>
                </a:solidFill>
                <a:latin typeface="Arial"/>
                <a:cs typeface="Arial"/>
              </a:rPr>
              <a:t>Lawrence Student</a:t>
            </a:r>
            <a:r>
              <a:rPr sz="2400" b="1" dirty="0">
                <a:solidFill>
                  <a:srgbClr val="C00000"/>
                </a:solidFill>
                <a:latin typeface="Arial"/>
                <a:cs typeface="Arial"/>
              </a:rPr>
              <a:t>		</a:t>
            </a:r>
            <a:r>
              <a:rPr sz="2400" b="1" spc="140" dirty="0">
                <a:solidFill>
                  <a:srgbClr val="C00000"/>
                </a:solidFill>
                <a:latin typeface="Arial"/>
                <a:cs typeface="Arial"/>
              </a:rPr>
              <a:t>Number</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40" dirty="0">
                <a:solidFill>
                  <a:srgbClr val="C00000"/>
                </a:solidFill>
                <a:latin typeface="Arial"/>
                <a:cs typeface="Arial"/>
              </a:rPr>
              <a:t>2315750</a:t>
            </a:r>
            <a:endParaRPr sz="2400">
              <a:latin typeface="Arial"/>
              <a:cs typeface="Arial"/>
            </a:endParaRPr>
          </a:p>
        </p:txBody>
      </p:sp>
      <p:pic>
        <p:nvPicPr>
          <p:cNvPr id="4" name="object 4"/>
          <p:cNvPicPr/>
          <p:nvPr/>
        </p:nvPicPr>
        <p:blipFill>
          <a:blip r:embed="rId2" cstate="print"/>
          <a:stretch>
            <a:fillRect/>
          </a:stretch>
        </p:blipFill>
        <p:spPr>
          <a:xfrm>
            <a:off x="9247378" y="116586"/>
            <a:ext cx="2609469" cy="10095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27275">
              <a:lnSpc>
                <a:spcPct val="100000"/>
              </a:lnSpc>
              <a:spcBef>
                <a:spcPts val="95"/>
              </a:spcBef>
            </a:pPr>
            <a:r>
              <a:rPr spc="-50" dirty="0"/>
              <a:t>Introduction</a:t>
            </a:r>
          </a:p>
        </p:txBody>
      </p:sp>
      <p:sp>
        <p:nvSpPr>
          <p:cNvPr id="3" name="object 3"/>
          <p:cNvSpPr txBox="1"/>
          <p:nvPr/>
        </p:nvSpPr>
        <p:spPr>
          <a:xfrm>
            <a:off x="1479550" y="1442082"/>
            <a:ext cx="8474075" cy="2559685"/>
          </a:xfrm>
          <a:prstGeom prst="rect">
            <a:avLst/>
          </a:prstGeom>
        </p:spPr>
        <p:txBody>
          <a:bodyPr vert="horz" wrap="square" lIns="0" tIns="153670" rIns="0" bIns="0" rtlCol="0">
            <a:spAutoFit/>
          </a:bodyPr>
          <a:lstStyle/>
          <a:p>
            <a:pPr marL="12700">
              <a:lnSpc>
                <a:spcPct val="100000"/>
              </a:lnSpc>
              <a:spcBef>
                <a:spcPts val="1210"/>
              </a:spcBef>
              <a:tabLst>
                <a:tab pos="739775" algn="l"/>
                <a:tab pos="2983230" algn="l"/>
                <a:tab pos="3397885" algn="l"/>
                <a:tab pos="4514850" algn="l"/>
                <a:tab pos="504698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65" dirty="0">
                <a:solidFill>
                  <a:srgbClr val="C00000"/>
                </a:solidFill>
                <a:latin typeface="Arial"/>
                <a:cs typeface="Arial"/>
              </a:rPr>
              <a:t>presentation</a:t>
            </a:r>
            <a:r>
              <a:rPr sz="2400" b="1" dirty="0">
                <a:solidFill>
                  <a:srgbClr val="C00000"/>
                </a:solidFill>
                <a:latin typeface="Arial"/>
                <a:cs typeface="Arial"/>
              </a:rPr>
              <a:t>	</a:t>
            </a:r>
            <a:r>
              <a:rPr sz="2400" b="1" spc="75" dirty="0">
                <a:solidFill>
                  <a:srgbClr val="C00000"/>
                </a:solidFill>
                <a:latin typeface="Arial"/>
                <a:cs typeface="Arial"/>
              </a:rPr>
              <a:t>is</a:t>
            </a:r>
            <a:r>
              <a:rPr sz="2400" b="1" dirty="0">
                <a:solidFill>
                  <a:srgbClr val="C00000"/>
                </a:solidFill>
                <a:latin typeface="Arial"/>
                <a:cs typeface="Arial"/>
              </a:rPr>
              <a:t>	</a:t>
            </a:r>
            <a:r>
              <a:rPr sz="2400" b="1" spc="150" dirty="0">
                <a:solidFill>
                  <a:srgbClr val="C00000"/>
                </a:solidFill>
                <a:latin typeface="Arial"/>
                <a:cs typeface="Arial"/>
              </a:rPr>
              <a:t>based</a:t>
            </a:r>
            <a:r>
              <a:rPr sz="2400" b="1" dirty="0">
                <a:solidFill>
                  <a:srgbClr val="C00000"/>
                </a:solidFill>
                <a:latin typeface="Arial"/>
                <a:cs typeface="Arial"/>
              </a:rPr>
              <a:t>	</a:t>
            </a:r>
            <a:r>
              <a:rPr sz="2400" b="1" spc="75" dirty="0">
                <a:solidFill>
                  <a:srgbClr val="C00000"/>
                </a:solidFill>
                <a:latin typeface="Arial"/>
                <a:cs typeface="Arial"/>
              </a:rPr>
              <a:t>on</a:t>
            </a:r>
            <a:r>
              <a:rPr sz="2400" b="1" dirty="0">
                <a:solidFill>
                  <a:srgbClr val="C00000"/>
                </a:solidFill>
                <a:latin typeface="Arial"/>
                <a:cs typeface="Arial"/>
              </a:rPr>
              <a:t>	</a:t>
            </a:r>
            <a:r>
              <a:rPr sz="2400" b="1" spc="-50" dirty="0">
                <a:solidFill>
                  <a:srgbClr val="C00000"/>
                </a:solidFill>
                <a:latin typeface="Arial"/>
                <a:cs typeface="Arial"/>
              </a:rPr>
              <a:t>–</a:t>
            </a:r>
            <a:endParaRPr sz="2400">
              <a:latin typeface="Arial"/>
              <a:cs typeface="Arial"/>
            </a:endParaRPr>
          </a:p>
          <a:p>
            <a:pPr marL="355600" indent="-342900">
              <a:lnSpc>
                <a:spcPct val="100000"/>
              </a:lnSpc>
              <a:spcBef>
                <a:spcPts val="1105"/>
              </a:spcBef>
              <a:buClr>
                <a:srgbClr val="E38312"/>
              </a:buClr>
              <a:buFont typeface="Arial"/>
              <a:buChar char="•"/>
              <a:tabLst>
                <a:tab pos="355600" algn="l"/>
                <a:tab pos="1082675" algn="l"/>
                <a:tab pos="3352165" algn="l"/>
                <a:tab pos="3798570" algn="l"/>
                <a:tab pos="499364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60" dirty="0">
                <a:solidFill>
                  <a:srgbClr val="C00000"/>
                </a:solidFill>
                <a:latin typeface="Arial"/>
                <a:cs typeface="Arial"/>
              </a:rPr>
              <a:t>development</a:t>
            </a:r>
            <a:r>
              <a:rPr sz="2400" b="1" dirty="0">
                <a:solidFill>
                  <a:srgbClr val="C00000"/>
                </a:solidFill>
                <a:latin typeface="Arial"/>
                <a:cs typeface="Arial"/>
              </a:rPr>
              <a:t>	</a:t>
            </a:r>
            <a:r>
              <a:rPr sz="2400" b="1" spc="75" dirty="0">
                <a:solidFill>
                  <a:srgbClr val="C00000"/>
                </a:solidFill>
                <a:latin typeface="Arial"/>
                <a:cs typeface="Arial"/>
              </a:rPr>
              <a:t>of</a:t>
            </a:r>
            <a:r>
              <a:rPr sz="2400" b="1" dirty="0">
                <a:solidFill>
                  <a:srgbClr val="C00000"/>
                </a:solidFill>
                <a:latin typeface="Arial"/>
                <a:cs typeface="Arial"/>
              </a:rPr>
              <a:t>	</a:t>
            </a:r>
            <a:r>
              <a:rPr sz="2400" b="1" spc="145" dirty="0">
                <a:solidFill>
                  <a:srgbClr val="C00000"/>
                </a:solidFill>
                <a:latin typeface="Arial"/>
                <a:cs typeface="Arial"/>
              </a:rPr>
              <a:t>Health</a:t>
            </a:r>
            <a:r>
              <a:rPr sz="2400" b="1" dirty="0">
                <a:solidFill>
                  <a:srgbClr val="C00000"/>
                </a:solidFill>
                <a:latin typeface="Arial"/>
                <a:cs typeface="Arial"/>
              </a:rPr>
              <a:t>	</a:t>
            </a:r>
            <a:r>
              <a:rPr sz="2400" b="1" spc="160" dirty="0">
                <a:solidFill>
                  <a:srgbClr val="C00000"/>
                </a:solidFill>
                <a:latin typeface="Arial"/>
                <a:cs typeface="Arial"/>
              </a:rPr>
              <a:t>promotion</a:t>
            </a:r>
            <a:endParaRPr sz="2400">
              <a:latin typeface="Arial"/>
              <a:cs typeface="Arial"/>
            </a:endParaRPr>
          </a:p>
          <a:p>
            <a:pPr marL="355600" indent="-342900">
              <a:lnSpc>
                <a:spcPct val="100000"/>
              </a:lnSpc>
              <a:spcBef>
                <a:spcPts val="1115"/>
              </a:spcBef>
              <a:buClr>
                <a:srgbClr val="E38312"/>
              </a:buClr>
              <a:buFont typeface="Arial"/>
              <a:buChar char="•"/>
              <a:tabLst>
                <a:tab pos="355600" algn="l"/>
                <a:tab pos="1082675" algn="l"/>
                <a:tab pos="2411730" algn="l"/>
                <a:tab pos="3251200" algn="l"/>
                <a:tab pos="3844290" algn="l"/>
                <a:tab pos="4485640" algn="l"/>
                <a:tab pos="6222365" algn="l"/>
                <a:tab pos="6636384" algn="l"/>
                <a:tab pos="6941184"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chosen</a:t>
            </a:r>
            <a:r>
              <a:rPr sz="2400" b="1" dirty="0">
                <a:solidFill>
                  <a:srgbClr val="C00000"/>
                </a:solidFill>
                <a:latin typeface="Arial"/>
                <a:cs typeface="Arial"/>
              </a:rPr>
              <a:t>	</a:t>
            </a:r>
            <a:r>
              <a:rPr sz="2400" b="1" spc="114" dirty="0">
                <a:solidFill>
                  <a:srgbClr val="C00000"/>
                </a:solidFill>
                <a:latin typeface="Arial"/>
                <a:cs typeface="Arial"/>
              </a:rPr>
              <a:t>area</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100" dirty="0">
                <a:solidFill>
                  <a:srgbClr val="C00000"/>
                </a:solidFill>
                <a:latin typeface="Arial"/>
                <a:cs typeface="Arial"/>
              </a:rPr>
              <a:t>the</a:t>
            </a:r>
            <a:r>
              <a:rPr sz="2400" b="1" dirty="0">
                <a:solidFill>
                  <a:srgbClr val="C00000"/>
                </a:solidFill>
                <a:latin typeface="Arial"/>
                <a:cs typeface="Arial"/>
              </a:rPr>
              <a:t>	</a:t>
            </a:r>
            <a:r>
              <a:rPr sz="2400" b="1" spc="150" dirty="0">
                <a:solidFill>
                  <a:srgbClr val="C00000"/>
                </a:solidFill>
                <a:latin typeface="Arial"/>
                <a:cs typeface="Arial"/>
              </a:rPr>
              <a:t>campaign</a:t>
            </a:r>
            <a:r>
              <a:rPr sz="2400" b="1" dirty="0">
                <a:solidFill>
                  <a:srgbClr val="C00000"/>
                </a:solidFill>
                <a:latin typeface="Arial"/>
                <a:cs typeface="Arial"/>
              </a:rPr>
              <a:t>	</a:t>
            </a:r>
            <a:r>
              <a:rPr sz="2400" b="1" spc="75" dirty="0">
                <a:solidFill>
                  <a:srgbClr val="C00000"/>
                </a:solidFill>
                <a:latin typeface="Arial"/>
                <a:cs typeface="Arial"/>
              </a:rPr>
              <a:t>is</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55" dirty="0">
                <a:solidFill>
                  <a:srgbClr val="C00000"/>
                </a:solidFill>
                <a:latin typeface="Arial"/>
                <a:cs typeface="Arial"/>
              </a:rPr>
              <a:t>smoking.</a:t>
            </a:r>
            <a:endParaRPr sz="2400">
              <a:latin typeface="Arial"/>
              <a:cs typeface="Arial"/>
            </a:endParaRPr>
          </a:p>
          <a:p>
            <a:pPr marL="355600" indent="-342900">
              <a:lnSpc>
                <a:spcPct val="100000"/>
              </a:lnSpc>
              <a:spcBef>
                <a:spcPts val="1120"/>
              </a:spcBef>
              <a:buClr>
                <a:srgbClr val="E38312"/>
              </a:buClr>
              <a:buFont typeface="Arial"/>
              <a:buChar char="•"/>
              <a:tabLst>
                <a:tab pos="355600" algn="l"/>
                <a:tab pos="2299970" algn="l"/>
                <a:tab pos="2891790" algn="l"/>
                <a:tab pos="4423410" algn="l"/>
              </a:tabLst>
            </a:pPr>
            <a:r>
              <a:rPr sz="2400" b="1" spc="150" dirty="0">
                <a:solidFill>
                  <a:srgbClr val="C00000"/>
                </a:solidFill>
                <a:latin typeface="Arial"/>
                <a:cs typeface="Arial"/>
              </a:rPr>
              <a:t>Awareness</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140" dirty="0">
                <a:solidFill>
                  <a:srgbClr val="C00000"/>
                </a:solidFill>
                <a:latin typeface="Arial"/>
                <a:cs typeface="Arial"/>
              </a:rPr>
              <a:t>common</a:t>
            </a:r>
            <a:r>
              <a:rPr sz="2400" b="1" dirty="0">
                <a:solidFill>
                  <a:srgbClr val="C00000"/>
                </a:solidFill>
                <a:latin typeface="Arial"/>
                <a:cs typeface="Arial"/>
              </a:rPr>
              <a:t>	</a:t>
            </a:r>
            <a:r>
              <a:rPr sz="2400" b="1" spc="145" dirty="0">
                <a:solidFill>
                  <a:srgbClr val="C00000"/>
                </a:solidFill>
                <a:latin typeface="Arial"/>
                <a:cs typeface="Arial"/>
              </a:rPr>
              <a:t>people</a:t>
            </a:r>
            <a:endParaRPr sz="2400">
              <a:latin typeface="Arial"/>
              <a:cs typeface="Arial"/>
            </a:endParaRPr>
          </a:p>
          <a:p>
            <a:pPr marL="355600" indent="-342900">
              <a:lnSpc>
                <a:spcPct val="100000"/>
              </a:lnSpc>
              <a:spcBef>
                <a:spcPts val="1105"/>
              </a:spcBef>
              <a:buClr>
                <a:srgbClr val="E38312"/>
              </a:buClr>
              <a:buFont typeface="Arial"/>
              <a:buChar char="•"/>
              <a:tabLst>
                <a:tab pos="355600" algn="l"/>
                <a:tab pos="2141855" algn="l"/>
                <a:tab pos="2733040" algn="l"/>
              </a:tabLst>
            </a:pPr>
            <a:r>
              <a:rPr sz="2400" b="1" spc="150" dirty="0">
                <a:solidFill>
                  <a:srgbClr val="C00000"/>
                </a:solidFill>
                <a:latin typeface="Arial"/>
                <a:cs typeface="Arial"/>
              </a:rPr>
              <a:t>Campaign</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160" dirty="0">
                <a:solidFill>
                  <a:srgbClr val="C00000"/>
                </a:solidFill>
                <a:latin typeface="Arial"/>
                <a:cs typeface="Arial"/>
              </a:rPr>
              <a:t>betterment</a:t>
            </a:r>
            <a:endParaRPr sz="2400">
              <a:latin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407157" y="508254"/>
            <a:ext cx="4152265" cy="452120"/>
          </a:xfrm>
          <a:prstGeom prst="rect">
            <a:avLst/>
          </a:prstGeom>
        </p:spPr>
        <p:txBody>
          <a:bodyPr vert="horz" wrap="square" lIns="0" tIns="12065" rIns="0" bIns="0" rtlCol="0">
            <a:spAutoFit/>
          </a:bodyPr>
          <a:lstStyle/>
          <a:p>
            <a:pPr marL="12700">
              <a:lnSpc>
                <a:spcPct val="100000"/>
              </a:lnSpc>
              <a:spcBef>
                <a:spcPts val="95"/>
              </a:spcBef>
            </a:pPr>
            <a:r>
              <a:rPr spc="-25" dirty="0"/>
              <a:t>The</a:t>
            </a:r>
            <a:r>
              <a:rPr spc="-170" dirty="0"/>
              <a:t> </a:t>
            </a:r>
            <a:r>
              <a:rPr spc="-40" dirty="0"/>
              <a:t>idea</a:t>
            </a:r>
            <a:r>
              <a:rPr spc="-155" dirty="0"/>
              <a:t> </a:t>
            </a:r>
            <a:r>
              <a:rPr dirty="0"/>
              <a:t>of</a:t>
            </a:r>
            <a:r>
              <a:rPr spc="-160" dirty="0"/>
              <a:t> </a:t>
            </a:r>
            <a:r>
              <a:rPr spc="-20" dirty="0"/>
              <a:t>the</a:t>
            </a:r>
            <a:r>
              <a:rPr spc="-160" dirty="0"/>
              <a:t> </a:t>
            </a:r>
            <a:r>
              <a:rPr spc="-30" dirty="0"/>
              <a:t>campaign</a:t>
            </a:r>
          </a:p>
        </p:txBody>
      </p:sp>
      <p:sp>
        <p:nvSpPr>
          <p:cNvPr id="3" name="object 3"/>
          <p:cNvSpPr txBox="1"/>
          <p:nvPr/>
        </p:nvSpPr>
        <p:spPr>
          <a:xfrm>
            <a:off x="661479" y="1503591"/>
            <a:ext cx="7062470" cy="681355"/>
          </a:xfrm>
          <a:prstGeom prst="rect">
            <a:avLst/>
          </a:prstGeom>
          <a:solidFill>
            <a:srgbClr val="FFFF00"/>
          </a:solidFill>
          <a:ln w="15875">
            <a:solidFill>
              <a:srgbClr val="A75F09"/>
            </a:solidFill>
          </a:ln>
        </p:spPr>
        <p:txBody>
          <a:bodyPr vert="horz" wrap="square" lIns="0" tIns="103505" rIns="0" bIns="0" rtlCol="0">
            <a:spAutoFit/>
          </a:bodyPr>
          <a:lstStyle/>
          <a:p>
            <a:pPr marL="1270" algn="ctr">
              <a:lnSpc>
                <a:spcPct val="100000"/>
              </a:lnSpc>
              <a:spcBef>
                <a:spcPts val="815"/>
              </a:spcBef>
            </a:pPr>
            <a:r>
              <a:rPr sz="2800" b="1" dirty="0">
                <a:solidFill>
                  <a:srgbClr val="C00000"/>
                </a:solidFill>
                <a:latin typeface="Calibri"/>
                <a:cs typeface="Calibri"/>
              </a:rPr>
              <a:t>Quit</a:t>
            </a:r>
            <a:r>
              <a:rPr sz="2800" b="1" spc="-30" dirty="0">
                <a:solidFill>
                  <a:srgbClr val="C00000"/>
                </a:solidFill>
                <a:latin typeface="Calibri"/>
                <a:cs typeface="Calibri"/>
              </a:rPr>
              <a:t> </a:t>
            </a:r>
            <a:r>
              <a:rPr sz="2800" b="1" dirty="0">
                <a:solidFill>
                  <a:srgbClr val="C00000"/>
                </a:solidFill>
                <a:latin typeface="Calibri"/>
                <a:cs typeface="Calibri"/>
              </a:rPr>
              <a:t>smoking,</a:t>
            </a:r>
            <a:r>
              <a:rPr sz="2800" b="1" spc="-10" dirty="0">
                <a:solidFill>
                  <a:srgbClr val="C00000"/>
                </a:solidFill>
                <a:latin typeface="Calibri"/>
                <a:cs typeface="Calibri"/>
              </a:rPr>
              <a:t> </a:t>
            </a:r>
            <a:r>
              <a:rPr sz="2800" b="1" dirty="0">
                <a:solidFill>
                  <a:srgbClr val="C00000"/>
                </a:solidFill>
                <a:latin typeface="Calibri"/>
                <a:cs typeface="Calibri"/>
              </a:rPr>
              <a:t>enjoy</a:t>
            </a:r>
            <a:r>
              <a:rPr sz="2800" b="1" spc="-30" dirty="0">
                <a:solidFill>
                  <a:srgbClr val="C00000"/>
                </a:solidFill>
                <a:latin typeface="Calibri"/>
                <a:cs typeface="Calibri"/>
              </a:rPr>
              <a:t> </a:t>
            </a:r>
            <a:r>
              <a:rPr sz="2800" b="1" spc="-10" dirty="0">
                <a:solidFill>
                  <a:srgbClr val="C00000"/>
                </a:solidFill>
                <a:latin typeface="Calibri"/>
                <a:cs typeface="Calibri"/>
              </a:rPr>
              <a:t>living</a:t>
            </a:r>
            <a:endParaRPr sz="2800">
              <a:latin typeface="Calibri"/>
              <a:cs typeface="Calibri"/>
            </a:endParaRPr>
          </a:p>
        </p:txBody>
      </p:sp>
      <p:sp>
        <p:nvSpPr>
          <p:cNvPr id="4" name="object 4"/>
          <p:cNvSpPr txBox="1"/>
          <p:nvPr/>
        </p:nvSpPr>
        <p:spPr>
          <a:xfrm>
            <a:off x="661479" y="3032925"/>
            <a:ext cx="7062470" cy="681355"/>
          </a:xfrm>
          <a:prstGeom prst="rect">
            <a:avLst/>
          </a:prstGeom>
          <a:solidFill>
            <a:srgbClr val="00AFEF"/>
          </a:solidFill>
          <a:ln w="15875">
            <a:solidFill>
              <a:srgbClr val="A75F09"/>
            </a:solidFill>
          </a:ln>
        </p:spPr>
        <p:txBody>
          <a:bodyPr vert="horz" wrap="square" lIns="0" tIns="104139" rIns="0" bIns="0" rtlCol="0">
            <a:spAutoFit/>
          </a:bodyPr>
          <a:lstStyle/>
          <a:p>
            <a:pPr algn="ctr">
              <a:lnSpc>
                <a:spcPct val="100000"/>
              </a:lnSpc>
              <a:spcBef>
                <a:spcPts val="819"/>
              </a:spcBef>
            </a:pPr>
            <a:r>
              <a:rPr sz="2800" b="1" spc="-45" dirty="0">
                <a:solidFill>
                  <a:srgbClr val="FFFFFF"/>
                </a:solidFill>
                <a:latin typeface="Calibri"/>
                <a:cs typeface="Calibri"/>
              </a:rPr>
              <a:t>Target</a:t>
            </a:r>
            <a:r>
              <a:rPr sz="2800" b="1" spc="-5" dirty="0">
                <a:solidFill>
                  <a:srgbClr val="FFFFFF"/>
                </a:solidFill>
                <a:latin typeface="Calibri"/>
                <a:cs typeface="Calibri"/>
              </a:rPr>
              <a:t> </a:t>
            </a:r>
            <a:r>
              <a:rPr sz="2800" b="1" dirty="0">
                <a:solidFill>
                  <a:srgbClr val="FFFFFF"/>
                </a:solidFill>
                <a:latin typeface="Calibri"/>
                <a:cs typeface="Calibri"/>
              </a:rPr>
              <a:t>group</a:t>
            </a:r>
            <a:r>
              <a:rPr sz="2800" b="1" spc="-50" dirty="0">
                <a:solidFill>
                  <a:srgbClr val="FFFFFF"/>
                </a:solidFill>
                <a:latin typeface="Calibri"/>
                <a:cs typeface="Calibri"/>
              </a:rPr>
              <a:t> </a:t>
            </a:r>
            <a:r>
              <a:rPr sz="2800" b="1" dirty="0">
                <a:solidFill>
                  <a:srgbClr val="FFFFFF"/>
                </a:solidFill>
                <a:latin typeface="Calibri"/>
                <a:cs typeface="Calibri"/>
              </a:rPr>
              <a:t>:</a:t>
            </a:r>
            <a:r>
              <a:rPr sz="2800" b="1" spc="-45" dirty="0">
                <a:solidFill>
                  <a:srgbClr val="FFFFFF"/>
                </a:solidFill>
                <a:latin typeface="Calibri"/>
                <a:cs typeface="Calibri"/>
              </a:rPr>
              <a:t> </a:t>
            </a:r>
            <a:r>
              <a:rPr sz="2800" b="1" dirty="0">
                <a:solidFill>
                  <a:srgbClr val="001F5F"/>
                </a:solidFill>
                <a:latin typeface="Calibri"/>
                <a:cs typeface="Calibri"/>
              </a:rPr>
              <a:t>20</a:t>
            </a:r>
            <a:r>
              <a:rPr sz="2800" b="1" spc="-30" dirty="0">
                <a:solidFill>
                  <a:srgbClr val="001F5F"/>
                </a:solidFill>
                <a:latin typeface="Calibri"/>
                <a:cs typeface="Calibri"/>
              </a:rPr>
              <a:t> </a:t>
            </a:r>
            <a:r>
              <a:rPr sz="2800" b="1" dirty="0">
                <a:solidFill>
                  <a:srgbClr val="001F5F"/>
                </a:solidFill>
                <a:latin typeface="Calibri"/>
                <a:cs typeface="Calibri"/>
              </a:rPr>
              <a:t>to</a:t>
            </a:r>
            <a:r>
              <a:rPr sz="2800" b="1" spc="-55" dirty="0">
                <a:solidFill>
                  <a:srgbClr val="001F5F"/>
                </a:solidFill>
                <a:latin typeface="Calibri"/>
                <a:cs typeface="Calibri"/>
              </a:rPr>
              <a:t> </a:t>
            </a:r>
            <a:r>
              <a:rPr sz="2800" b="1" spc="-25" dirty="0">
                <a:solidFill>
                  <a:srgbClr val="001F5F"/>
                </a:solidFill>
                <a:latin typeface="Calibri"/>
                <a:cs typeface="Calibri"/>
              </a:rPr>
              <a:t>40</a:t>
            </a:r>
            <a:endParaRPr sz="2800">
              <a:latin typeface="Calibri"/>
              <a:cs typeface="Calibri"/>
            </a:endParaRPr>
          </a:p>
        </p:txBody>
      </p:sp>
      <p:sp>
        <p:nvSpPr>
          <p:cNvPr id="5" name="object 5"/>
          <p:cNvSpPr txBox="1"/>
          <p:nvPr/>
        </p:nvSpPr>
        <p:spPr>
          <a:xfrm>
            <a:off x="661479" y="4562259"/>
            <a:ext cx="7062470" cy="681355"/>
          </a:xfrm>
          <a:prstGeom prst="rect">
            <a:avLst/>
          </a:prstGeom>
          <a:solidFill>
            <a:srgbClr val="A1AE92"/>
          </a:solidFill>
          <a:ln w="15875">
            <a:solidFill>
              <a:srgbClr val="A75F09"/>
            </a:solidFill>
          </a:ln>
        </p:spPr>
        <p:txBody>
          <a:bodyPr vert="horz" wrap="square" lIns="0" tIns="104775" rIns="0" bIns="0" rtlCol="0">
            <a:spAutoFit/>
          </a:bodyPr>
          <a:lstStyle/>
          <a:p>
            <a:pPr marL="2540" algn="ctr">
              <a:lnSpc>
                <a:spcPct val="100000"/>
              </a:lnSpc>
              <a:spcBef>
                <a:spcPts val="825"/>
              </a:spcBef>
            </a:pPr>
            <a:r>
              <a:rPr sz="2800" b="1" spc="-10" dirty="0">
                <a:solidFill>
                  <a:srgbClr val="FFFFFF"/>
                </a:solidFill>
                <a:latin typeface="Calibri"/>
                <a:cs typeface="Calibri"/>
              </a:rPr>
              <a:t>Commissioned</a:t>
            </a:r>
            <a:r>
              <a:rPr sz="2800" b="1" spc="-50" dirty="0">
                <a:solidFill>
                  <a:srgbClr val="FFFFFF"/>
                </a:solidFill>
                <a:latin typeface="Calibri"/>
                <a:cs typeface="Calibri"/>
              </a:rPr>
              <a:t> </a:t>
            </a:r>
            <a:r>
              <a:rPr sz="2800" b="1" dirty="0">
                <a:solidFill>
                  <a:srgbClr val="FFFFFF"/>
                </a:solidFill>
                <a:latin typeface="Calibri"/>
                <a:cs typeface="Calibri"/>
              </a:rPr>
              <a:t>body:</a:t>
            </a:r>
            <a:r>
              <a:rPr sz="2800" b="1" spc="-30" dirty="0">
                <a:solidFill>
                  <a:srgbClr val="FFFFFF"/>
                </a:solidFill>
                <a:latin typeface="Calibri"/>
                <a:cs typeface="Calibri"/>
              </a:rPr>
              <a:t> </a:t>
            </a:r>
            <a:r>
              <a:rPr sz="2800" b="1" dirty="0">
                <a:solidFill>
                  <a:srgbClr val="001F5F"/>
                </a:solidFill>
                <a:latin typeface="Calibri"/>
                <a:cs typeface="Calibri"/>
              </a:rPr>
              <a:t>Local</a:t>
            </a:r>
            <a:r>
              <a:rPr sz="2800" b="1" spc="-55" dirty="0">
                <a:solidFill>
                  <a:srgbClr val="001F5F"/>
                </a:solidFill>
                <a:latin typeface="Calibri"/>
                <a:cs typeface="Calibri"/>
              </a:rPr>
              <a:t> </a:t>
            </a:r>
            <a:r>
              <a:rPr sz="2800" b="1" spc="-10" dirty="0">
                <a:solidFill>
                  <a:srgbClr val="001F5F"/>
                </a:solidFill>
                <a:latin typeface="Calibri"/>
                <a:cs typeface="Calibri"/>
              </a:rPr>
              <a:t>council</a:t>
            </a:r>
            <a:endParaRPr sz="2800">
              <a:latin typeface="Calibri"/>
              <a:cs typeface="Calibri"/>
            </a:endParaRPr>
          </a:p>
        </p:txBody>
      </p:sp>
      <p:grpSp>
        <p:nvGrpSpPr>
          <p:cNvPr id="6" name="object 6"/>
          <p:cNvGrpSpPr/>
          <p:nvPr/>
        </p:nvGrpSpPr>
        <p:grpSpPr>
          <a:xfrm>
            <a:off x="8677656" y="2307335"/>
            <a:ext cx="3317875" cy="3487420"/>
            <a:chOff x="8677656" y="2307335"/>
            <a:chExt cx="3317875" cy="3487420"/>
          </a:xfrm>
        </p:grpSpPr>
        <p:pic>
          <p:nvPicPr>
            <p:cNvPr id="7" name="object 7"/>
            <p:cNvPicPr/>
            <p:nvPr/>
          </p:nvPicPr>
          <p:blipFill>
            <a:blip r:embed="rId2" cstate="print"/>
            <a:stretch>
              <a:fillRect/>
            </a:stretch>
          </p:blipFill>
          <p:spPr>
            <a:xfrm>
              <a:off x="8677656" y="2307335"/>
              <a:ext cx="3317748" cy="3486912"/>
            </a:xfrm>
            <a:prstGeom prst="rect">
              <a:avLst/>
            </a:prstGeom>
          </p:spPr>
        </p:pic>
        <p:pic>
          <p:nvPicPr>
            <p:cNvPr id="8" name="object 8"/>
            <p:cNvPicPr/>
            <p:nvPr/>
          </p:nvPicPr>
          <p:blipFill>
            <a:blip r:embed="rId3" cstate="print"/>
            <a:stretch>
              <a:fillRect/>
            </a:stretch>
          </p:blipFill>
          <p:spPr>
            <a:xfrm>
              <a:off x="9130284" y="2709671"/>
              <a:ext cx="2412492" cy="2749296"/>
            </a:xfrm>
            <a:prstGeom prst="rect">
              <a:avLst/>
            </a:prstGeom>
          </p:spPr>
        </p:pic>
        <p:pic>
          <p:nvPicPr>
            <p:cNvPr id="9" name="object 9"/>
            <p:cNvPicPr/>
            <p:nvPr/>
          </p:nvPicPr>
          <p:blipFill>
            <a:blip r:embed="rId4" cstate="print"/>
            <a:stretch>
              <a:fillRect/>
            </a:stretch>
          </p:blipFill>
          <p:spPr>
            <a:xfrm>
              <a:off x="8706231" y="2335910"/>
              <a:ext cx="3229610" cy="3399167"/>
            </a:xfrm>
            <a:prstGeom prst="rect">
              <a:avLst/>
            </a:prstGeom>
          </p:spPr>
        </p:pic>
        <p:sp>
          <p:nvSpPr>
            <p:cNvPr id="10" name="object 10"/>
            <p:cNvSpPr/>
            <p:nvPr/>
          </p:nvSpPr>
          <p:spPr>
            <a:xfrm>
              <a:off x="8706231" y="2335910"/>
              <a:ext cx="3229610" cy="3399790"/>
            </a:xfrm>
            <a:custGeom>
              <a:avLst/>
              <a:gdLst/>
              <a:ahLst/>
              <a:cxnLst/>
              <a:rect l="l" t="t" r="r" b="b"/>
              <a:pathLst>
                <a:path w="3229609" h="3399790">
                  <a:moveTo>
                    <a:pt x="0" y="1699514"/>
                  </a:moveTo>
                  <a:lnTo>
                    <a:pt x="664" y="1650278"/>
                  </a:lnTo>
                  <a:lnTo>
                    <a:pt x="2646" y="1601389"/>
                  </a:lnTo>
                  <a:lnTo>
                    <a:pt x="5927" y="1552867"/>
                  </a:lnTo>
                  <a:lnTo>
                    <a:pt x="10490" y="1504730"/>
                  </a:lnTo>
                  <a:lnTo>
                    <a:pt x="16315" y="1456996"/>
                  </a:lnTo>
                  <a:lnTo>
                    <a:pt x="23387" y="1409686"/>
                  </a:lnTo>
                  <a:lnTo>
                    <a:pt x="31685" y="1362817"/>
                  </a:lnTo>
                  <a:lnTo>
                    <a:pt x="41194" y="1316409"/>
                  </a:lnTo>
                  <a:lnTo>
                    <a:pt x="51893" y="1270480"/>
                  </a:lnTo>
                  <a:lnTo>
                    <a:pt x="63767" y="1225049"/>
                  </a:lnTo>
                  <a:lnTo>
                    <a:pt x="76796" y="1180136"/>
                  </a:lnTo>
                  <a:lnTo>
                    <a:pt x="90963" y="1135759"/>
                  </a:lnTo>
                  <a:lnTo>
                    <a:pt x="106249" y="1091937"/>
                  </a:lnTo>
                  <a:lnTo>
                    <a:pt x="122637" y="1048689"/>
                  </a:lnTo>
                  <a:lnTo>
                    <a:pt x="140109" y="1006033"/>
                  </a:lnTo>
                  <a:lnTo>
                    <a:pt x="158647" y="963990"/>
                  </a:lnTo>
                  <a:lnTo>
                    <a:pt x="178233" y="922577"/>
                  </a:lnTo>
                  <a:lnTo>
                    <a:pt x="198849" y="881813"/>
                  </a:lnTo>
                  <a:lnTo>
                    <a:pt x="220476" y="841718"/>
                  </a:lnTo>
                  <a:lnTo>
                    <a:pt x="243098" y="802310"/>
                  </a:lnTo>
                  <a:lnTo>
                    <a:pt x="266696" y="763608"/>
                  </a:lnTo>
                  <a:lnTo>
                    <a:pt x="291252" y="725631"/>
                  </a:lnTo>
                  <a:lnTo>
                    <a:pt x="316748" y="688399"/>
                  </a:lnTo>
                  <a:lnTo>
                    <a:pt x="343166" y="651929"/>
                  </a:lnTo>
                  <a:lnTo>
                    <a:pt x="370489" y="616240"/>
                  </a:lnTo>
                  <a:lnTo>
                    <a:pt x="398697" y="581353"/>
                  </a:lnTo>
                  <a:lnTo>
                    <a:pt x="427775" y="547285"/>
                  </a:lnTo>
                  <a:lnTo>
                    <a:pt x="457702" y="514055"/>
                  </a:lnTo>
                  <a:lnTo>
                    <a:pt x="488462" y="481682"/>
                  </a:lnTo>
                  <a:lnTo>
                    <a:pt x="520037" y="450186"/>
                  </a:lnTo>
                  <a:lnTo>
                    <a:pt x="552408" y="419585"/>
                  </a:lnTo>
                  <a:lnTo>
                    <a:pt x="585557" y="389897"/>
                  </a:lnTo>
                  <a:lnTo>
                    <a:pt x="619467" y="361143"/>
                  </a:lnTo>
                  <a:lnTo>
                    <a:pt x="654120" y="333340"/>
                  </a:lnTo>
                  <a:lnTo>
                    <a:pt x="689498" y="306508"/>
                  </a:lnTo>
                  <a:lnTo>
                    <a:pt x="725582" y="280665"/>
                  </a:lnTo>
                  <a:lnTo>
                    <a:pt x="762355" y="255831"/>
                  </a:lnTo>
                  <a:lnTo>
                    <a:pt x="799798" y="232024"/>
                  </a:lnTo>
                  <a:lnTo>
                    <a:pt x="837895" y="209263"/>
                  </a:lnTo>
                  <a:lnTo>
                    <a:pt x="876627" y="187567"/>
                  </a:lnTo>
                  <a:lnTo>
                    <a:pt x="915975" y="166955"/>
                  </a:lnTo>
                  <a:lnTo>
                    <a:pt x="955923" y="147447"/>
                  </a:lnTo>
                  <a:lnTo>
                    <a:pt x="996451" y="129059"/>
                  </a:lnTo>
                  <a:lnTo>
                    <a:pt x="1037543" y="111813"/>
                  </a:lnTo>
                  <a:lnTo>
                    <a:pt x="1079180" y="95726"/>
                  </a:lnTo>
                  <a:lnTo>
                    <a:pt x="1121344" y="80817"/>
                  </a:lnTo>
                  <a:lnTo>
                    <a:pt x="1164017" y="67106"/>
                  </a:lnTo>
                  <a:lnTo>
                    <a:pt x="1207181" y="54611"/>
                  </a:lnTo>
                  <a:lnTo>
                    <a:pt x="1250819" y="43350"/>
                  </a:lnTo>
                  <a:lnTo>
                    <a:pt x="1294912" y="33344"/>
                  </a:lnTo>
                  <a:lnTo>
                    <a:pt x="1339442" y="24611"/>
                  </a:lnTo>
                  <a:lnTo>
                    <a:pt x="1384392" y="17170"/>
                  </a:lnTo>
                  <a:lnTo>
                    <a:pt x="1429743" y="11039"/>
                  </a:lnTo>
                  <a:lnTo>
                    <a:pt x="1475478" y="6237"/>
                  </a:lnTo>
                  <a:lnTo>
                    <a:pt x="1521579" y="2784"/>
                  </a:lnTo>
                  <a:lnTo>
                    <a:pt x="1568027" y="699"/>
                  </a:lnTo>
                  <a:lnTo>
                    <a:pt x="1614804" y="0"/>
                  </a:lnTo>
                  <a:lnTo>
                    <a:pt x="1661582" y="699"/>
                  </a:lnTo>
                  <a:lnTo>
                    <a:pt x="1708030" y="2784"/>
                  </a:lnTo>
                  <a:lnTo>
                    <a:pt x="1754131" y="6237"/>
                  </a:lnTo>
                  <a:lnTo>
                    <a:pt x="1799866" y="11039"/>
                  </a:lnTo>
                  <a:lnTo>
                    <a:pt x="1845217" y="17170"/>
                  </a:lnTo>
                  <a:lnTo>
                    <a:pt x="1890167" y="24611"/>
                  </a:lnTo>
                  <a:lnTo>
                    <a:pt x="1934697" y="33344"/>
                  </a:lnTo>
                  <a:lnTo>
                    <a:pt x="1978790" y="43350"/>
                  </a:lnTo>
                  <a:lnTo>
                    <a:pt x="2022428" y="54611"/>
                  </a:lnTo>
                  <a:lnTo>
                    <a:pt x="2065592" y="67106"/>
                  </a:lnTo>
                  <a:lnTo>
                    <a:pt x="2108265" y="80817"/>
                  </a:lnTo>
                  <a:lnTo>
                    <a:pt x="2150429" y="95726"/>
                  </a:lnTo>
                  <a:lnTo>
                    <a:pt x="2192066" y="111813"/>
                  </a:lnTo>
                  <a:lnTo>
                    <a:pt x="2233158" y="129059"/>
                  </a:lnTo>
                  <a:lnTo>
                    <a:pt x="2273686" y="147447"/>
                  </a:lnTo>
                  <a:lnTo>
                    <a:pt x="2313634" y="166955"/>
                  </a:lnTo>
                  <a:lnTo>
                    <a:pt x="2352982" y="187567"/>
                  </a:lnTo>
                  <a:lnTo>
                    <a:pt x="2391714" y="209263"/>
                  </a:lnTo>
                  <a:lnTo>
                    <a:pt x="2429811" y="232024"/>
                  </a:lnTo>
                  <a:lnTo>
                    <a:pt x="2467254" y="255831"/>
                  </a:lnTo>
                  <a:lnTo>
                    <a:pt x="2504027" y="280665"/>
                  </a:lnTo>
                  <a:lnTo>
                    <a:pt x="2540111" y="306508"/>
                  </a:lnTo>
                  <a:lnTo>
                    <a:pt x="2575489" y="333340"/>
                  </a:lnTo>
                  <a:lnTo>
                    <a:pt x="2610142" y="361143"/>
                  </a:lnTo>
                  <a:lnTo>
                    <a:pt x="2644052" y="389897"/>
                  </a:lnTo>
                  <a:lnTo>
                    <a:pt x="2677201" y="419585"/>
                  </a:lnTo>
                  <a:lnTo>
                    <a:pt x="2709572" y="450186"/>
                  </a:lnTo>
                  <a:lnTo>
                    <a:pt x="2741147" y="481682"/>
                  </a:lnTo>
                  <a:lnTo>
                    <a:pt x="2771907" y="514055"/>
                  </a:lnTo>
                  <a:lnTo>
                    <a:pt x="2801834" y="547285"/>
                  </a:lnTo>
                  <a:lnTo>
                    <a:pt x="2830912" y="581353"/>
                  </a:lnTo>
                  <a:lnTo>
                    <a:pt x="2859120" y="616240"/>
                  </a:lnTo>
                  <a:lnTo>
                    <a:pt x="2886443" y="651929"/>
                  </a:lnTo>
                  <a:lnTo>
                    <a:pt x="2912861" y="688399"/>
                  </a:lnTo>
                  <a:lnTo>
                    <a:pt x="2938357" y="725631"/>
                  </a:lnTo>
                  <a:lnTo>
                    <a:pt x="2962913" y="763608"/>
                  </a:lnTo>
                  <a:lnTo>
                    <a:pt x="2986511" y="802310"/>
                  </a:lnTo>
                  <a:lnTo>
                    <a:pt x="3009133" y="841718"/>
                  </a:lnTo>
                  <a:lnTo>
                    <a:pt x="3030760" y="881813"/>
                  </a:lnTo>
                  <a:lnTo>
                    <a:pt x="3051376" y="922577"/>
                  </a:lnTo>
                  <a:lnTo>
                    <a:pt x="3070962" y="963990"/>
                  </a:lnTo>
                  <a:lnTo>
                    <a:pt x="3089500" y="1006033"/>
                  </a:lnTo>
                  <a:lnTo>
                    <a:pt x="3106972" y="1048689"/>
                  </a:lnTo>
                  <a:lnTo>
                    <a:pt x="3123360" y="1091937"/>
                  </a:lnTo>
                  <a:lnTo>
                    <a:pt x="3138646" y="1135759"/>
                  </a:lnTo>
                  <a:lnTo>
                    <a:pt x="3152813" y="1180136"/>
                  </a:lnTo>
                  <a:lnTo>
                    <a:pt x="3165842" y="1225049"/>
                  </a:lnTo>
                  <a:lnTo>
                    <a:pt x="3177716" y="1270480"/>
                  </a:lnTo>
                  <a:lnTo>
                    <a:pt x="3188415" y="1316409"/>
                  </a:lnTo>
                  <a:lnTo>
                    <a:pt x="3197924" y="1362817"/>
                  </a:lnTo>
                  <a:lnTo>
                    <a:pt x="3206222" y="1409686"/>
                  </a:lnTo>
                  <a:lnTo>
                    <a:pt x="3213294" y="1456996"/>
                  </a:lnTo>
                  <a:lnTo>
                    <a:pt x="3219119" y="1504730"/>
                  </a:lnTo>
                  <a:lnTo>
                    <a:pt x="3223682" y="1552867"/>
                  </a:lnTo>
                  <a:lnTo>
                    <a:pt x="3226963" y="1601389"/>
                  </a:lnTo>
                  <a:lnTo>
                    <a:pt x="3228945" y="1650278"/>
                  </a:lnTo>
                  <a:lnTo>
                    <a:pt x="3229610" y="1699514"/>
                  </a:lnTo>
                  <a:lnTo>
                    <a:pt x="3228945" y="1748749"/>
                  </a:lnTo>
                  <a:lnTo>
                    <a:pt x="3226963" y="1797638"/>
                  </a:lnTo>
                  <a:lnTo>
                    <a:pt x="3223682" y="1846161"/>
                  </a:lnTo>
                  <a:lnTo>
                    <a:pt x="3219119" y="1894299"/>
                  </a:lnTo>
                  <a:lnTo>
                    <a:pt x="3213294" y="1942034"/>
                  </a:lnTo>
                  <a:lnTo>
                    <a:pt x="3206222" y="1989346"/>
                  </a:lnTo>
                  <a:lnTo>
                    <a:pt x="3197924" y="2036216"/>
                  </a:lnTo>
                  <a:lnTo>
                    <a:pt x="3188415" y="2082626"/>
                  </a:lnTo>
                  <a:lnTo>
                    <a:pt x="3177716" y="2128557"/>
                  </a:lnTo>
                  <a:lnTo>
                    <a:pt x="3165842" y="2173989"/>
                  </a:lnTo>
                  <a:lnTo>
                    <a:pt x="3152813" y="2218905"/>
                  </a:lnTo>
                  <a:lnTo>
                    <a:pt x="3138646" y="2263284"/>
                  </a:lnTo>
                  <a:lnTo>
                    <a:pt x="3123360" y="2307109"/>
                  </a:lnTo>
                  <a:lnTo>
                    <a:pt x="3106972" y="2350359"/>
                  </a:lnTo>
                  <a:lnTo>
                    <a:pt x="3089500" y="2393018"/>
                  </a:lnTo>
                  <a:lnTo>
                    <a:pt x="3070962" y="2435064"/>
                  </a:lnTo>
                  <a:lnTo>
                    <a:pt x="3051376" y="2476480"/>
                  </a:lnTo>
                  <a:lnTo>
                    <a:pt x="3030760" y="2517247"/>
                  </a:lnTo>
                  <a:lnTo>
                    <a:pt x="3009133" y="2557345"/>
                  </a:lnTo>
                  <a:lnTo>
                    <a:pt x="2986511" y="2596757"/>
                  </a:lnTo>
                  <a:lnTo>
                    <a:pt x="2962913" y="2635462"/>
                  </a:lnTo>
                  <a:lnTo>
                    <a:pt x="2938357" y="2673442"/>
                  </a:lnTo>
                  <a:lnTo>
                    <a:pt x="2912861" y="2710678"/>
                  </a:lnTo>
                  <a:lnTo>
                    <a:pt x="2886443" y="2747152"/>
                  </a:lnTo>
                  <a:lnTo>
                    <a:pt x="2859120" y="2782844"/>
                  </a:lnTo>
                  <a:lnTo>
                    <a:pt x="2830912" y="2817735"/>
                  </a:lnTo>
                  <a:lnTo>
                    <a:pt x="2801834" y="2851807"/>
                  </a:lnTo>
                  <a:lnTo>
                    <a:pt x="2771907" y="2885040"/>
                  </a:lnTo>
                  <a:lnTo>
                    <a:pt x="2741147" y="2917416"/>
                  </a:lnTo>
                  <a:lnTo>
                    <a:pt x="2709572" y="2948917"/>
                  </a:lnTo>
                  <a:lnTo>
                    <a:pt x="2677201" y="2979521"/>
                  </a:lnTo>
                  <a:lnTo>
                    <a:pt x="2644052" y="3009212"/>
                  </a:lnTo>
                  <a:lnTo>
                    <a:pt x="2610142" y="3037971"/>
                  </a:lnTo>
                  <a:lnTo>
                    <a:pt x="2575489" y="3065777"/>
                  </a:lnTo>
                  <a:lnTo>
                    <a:pt x="2540111" y="3092613"/>
                  </a:lnTo>
                  <a:lnTo>
                    <a:pt x="2504027" y="3118459"/>
                  </a:lnTo>
                  <a:lnTo>
                    <a:pt x="2467254" y="3143296"/>
                  </a:lnTo>
                  <a:lnTo>
                    <a:pt x="2429811" y="3167107"/>
                  </a:lnTo>
                  <a:lnTo>
                    <a:pt x="2391714" y="3189871"/>
                  </a:lnTo>
                  <a:lnTo>
                    <a:pt x="2352982" y="3211570"/>
                  </a:lnTo>
                  <a:lnTo>
                    <a:pt x="2313634" y="3232184"/>
                  </a:lnTo>
                  <a:lnTo>
                    <a:pt x="2273686" y="3251696"/>
                  </a:lnTo>
                  <a:lnTo>
                    <a:pt x="2233158" y="3270086"/>
                  </a:lnTo>
                  <a:lnTo>
                    <a:pt x="2192066" y="3287335"/>
                  </a:lnTo>
                  <a:lnTo>
                    <a:pt x="2150429" y="3303425"/>
                  </a:lnTo>
                  <a:lnTo>
                    <a:pt x="2108265" y="3318336"/>
                  </a:lnTo>
                  <a:lnTo>
                    <a:pt x="2065592" y="3332050"/>
                  </a:lnTo>
                  <a:lnTo>
                    <a:pt x="2022428" y="3344547"/>
                  </a:lnTo>
                  <a:lnTo>
                    <a:pt x="1978790" y="3355809"/>
                  </a:lnTo>
                  <a:lnTo>
                    <a:pt x="1934697" y="3365817"/>
                  </a:lnTo>
                  <a:lnTo>
                    <a:pt x="1890167" y="3374551"/>
                  </a:lnTo>
                  <a:lnTo>
                    <a:pt x="1845217" y="3381994"/>
                  </a:lnTo>
                  <a:lnTo>
                    <a:pt x="1799866" y="3388126"/>
                  </a:lnTo>
                  <a:lnTo>
                    <a:pt x="1754131" y="3392928"/>
                  </a:lnTo>
                  <a:lnTo>
                    <a:pt x="1708030" y="3396382"/>
                  </a:lnTo>
                  <a:lnTo>
                    <a:pt x="1661582" y="3398468"/>
                  </a:lnTo>
                  <a:lnTo>
                    <a:pt x="1614804" y="3399167"/>
                  </a:lnTo>
                  <a:lnTo>
                    <a:pt x="1568027" y="3398468"/>
                  </a:lnTo>
                  <a:lnTo>
                    <a:pt x="1521579" y="3396382"/>
                  </a:lnTo>
                  <a:lnTo>
                    <a:pt x="1475478" y="3392928"/>
                  </a:lnTo>
                  <a:lnTo>
                    <a:pt x="1429743" y="3388126"/>
                  </a:lnTo>
                  <a:lnTo>
                    <a:pt x="1384392" y="3381994"/>
                  </a:lnTo>
                  <a:lnTo>
                    <a:pt x="1339442" y="3374551"/>
                  </a:lnTo>
                  <a:lnTo>
                    <a:pt x="1294912" y="3365817"/>
                  </a:lnTo>
                  <a:lnTo>
                    <a:pt x="1250819" y="3355809"/>
                  </a:lnTo>
                  <a:lnTo>
                    <a:pt x="1207181" y="3344547"/>
                  </a:lnTo>
                  <a:lnTo>
                    <a:pt x="1164017" y="3332050"/>
                  </a:lnTo>
                  <a:lnTo>
                    <a:pt x="1121344" y="3318336"/>
                  </a:lnTo>
                  <a:lnTo>
                    <a:pt x="1079180" y="3303425"/>
                  </a:lnTo>
                  <a:lnTo>
                    <a:pt x="1037543" y="3287335"/>
                  </a:lnTo>
                  <a:lnTo>
                    <a:pt x="996451" y="3270086"/>
                  </a:lnTo>
                  <a:lnTo>
                    <a:pt x="955923" y="3251696"/>
                  </a:lnTo>
                  <a:lnTo>
                    <a:pt x="915975" y="3232184"/>
                  </a:lnTo>
                  <a:lnTo>
                    <a:pt x="876627" y="3211570"/>
                  </a:lnTo>
                  <a:lnTo>
                    <a:pt x="837895" y="3189871"/>
                  </a:lnTo>
                  <a:lnTo>
                    <a:pt x="799798" y="3167107"/>
                  </a:lnTo>
                  <a:lnTo>
                    <a:pt x="762355" y="3143296"/>
                  </a:lnTo>
                  <a:lnTo>
                    <a:pt x="725582" y="3118459"/>
                  </a:lnTo>
                  <a:lnTo>
                    <a:pt x="689498" y="3092613"/>
                  </a:lnTo>
                  <a:lnTo>
                    <a:pt x="654120" y="3065777"/>
                  </a:lnTo>
                  <a:lnTo>
                    <a:pt x="619467" y="3037971"/>
                  </a:lnTo>
                  <a:lnTo>
                    <a:pt x="585557" y="3009212"/>
                  </a:lnTo>
                  <a:lnTo>
                    <a:pt x="552408" y="2979521"/>
                  </a:lnTo>
                  <a:lnTo>
                    <a:pt x="520037" y="2948917"/>
                  </a:lnTo>
                  <a:lnTo>
                    <a:pt x="488462" y="2917416"/>
                  </a:lnTo>
                  <a:lnTo>
                    <a:pt x="457702" y="2885040"/>
                  </a:lnTo>
                  <a:lnTo>
                    <a:pt x="427775" y="2851807"/>
                  </a:lnTo>
                  <a:lnTo>
                    <a:pt x="398697" y="2817735"/>
                  </a:lnTo>
                  <a:lnTo>
                    <a:pt x="370489" y="2782844"/>
                  </a:lnTo>
                  <a:lnTo>
                    <a:pt x="343166" y="2747152"/>
                  </a:lnTo>
                  <a:lnTo>
                    <a:pt x="316748" y="2710678"/>
                  </a:lnTo>
                  <a:lnTo>
                    <a:pt x="291252" y="2673442"/>
                  </a:lnTo>
                  <a:lnTo>
                    <a:pt x="266696" y="2635462"/>
                  </a:lnTo>
                  <a:lnTo>
                    <a:pt x="243098" y="2596757"/>
                  </a:lnTo>
                  <a:lnTo>
                    <a:pt x="220476" y="2557345"/>
                  </a:lnTo>
                  <a:lnTo>
                    <a:pt x="198849" y="2517247"/>
                  </a:lnTo>
                  <a:lnTo>
                    <a:pt x="178233" y="2476480"/>
                  </a:lnTo>
                  <a:lnTo>
                    <a:pt x="158647" y="2435064"/>
                  </a:lnTo>
                  <a:lnTo>
                    <a:pt x="140109" y="2393018"/>
                  </a:lnTo>
                  <a:lnTo>
                    <a:pt x="122637" y="2350359"/>
                  </a:lnTo>
                  <a:lnTo>
                    <a:pt x="106249" y="2307109"/>
                  </a:lnTo>
                  <a:lnTo>
                    <a:pt x="90963" y="2263284"/>
                  </a:lnTo>
                  <a:lnTo>
                    <a:pt x="76796" y="2218905"/>
                  </a:lnTo>
                  <a:lnTo>
                    <a:pt x="63767" y="2173989"/>
                  </a:lnTo>
                  <a:lnTo>
                    <a:pt x="51893" y="2128557"/>
                  </a:lnTo>
                  <a:lnTo>
                    <a:pt x="41194" y="2082626"/>
                  </a:lnTo>
                  <a:lnTo>
                    <a:pt x="31685" y="2036216"/>
                  </a:lnTo>
                  <a:lnTo>
                    <a:pt x="23387" y="1989346"/>
                  </a:lnTo>
                  <a:lnTo>
                    <a:pt x="16315" y="1942034"/>
                  </a:lnTo>
                  <a:lnTo>
                    <a:pt x="10490" y="1894299"/>
                  </a:lnTo>
                  <a:lnTo>
                    <a:pt x="5927" y="1846161"/>
                  </a:lnTo>
                  <a:lnTo>
                    <a:pt x="2646" y="1797638"/>
                  </a:lnTo>
                  <a:lnTo>
                    <a:pt x="664" y="1748749"/>
                  </a:lnTo>
                  <a:lnTo>
                    <a:pt x="0" y="1699514"/>
                  </a:lnTo>
                  <a:close/>
                </a:path>
              </a:pathLst>
            </a:custGeom>
            <a:ln w="12700">
              <a:solidFill>
                <a:srgbClr val="C2BB80"/>
              </a:solidFill>
            </a:ln>
          </p:spPr>
          <p:txBody>
            <a:bodyPr wrap="square" lIns="0" tIns="0" rIns="0" bIns="0" rtlCol="0"/>
            <a:lstStyle/>
            <a:p>
              <a:endParaRPr/>
            </a:p>
          </p:txBody>
        </p:sp>
      </p:grpSp>
      <p:sp>
        <p:nvSpPr>
          <p:cNvPr id="11" name="object 11"/>
          <p:cNvSpPr txBox="1"/>
          <p:nvPr/>
        </p:nvSpPr>
        <p:spPr>
          <a:xfrm>
            <a:off x="9277604" y="2773807"/>
            <a:ext cx="2087245" cy="2220595"/>
          </a:xfrm>
          <a:prstGeom prst="rect">
            <a:avLst/>
          </a:prstGeom>
        </p:spPr>
        <p:txBody>
          <a:bodyPr vert="horz" wrap="square" lIns="0" tIns="12700" rIns="0" bIns="0" rtlCol="0">
            <a:spAutoFit/>
          </a:bodyPr>
          <a:lstStyle/>
          <a:p>
            <a:pPr marL="489584" marR="481330" indent="38100" algn="just">
              <a:lnSpc>
                <a:spcPct val="100000"/>
              </a:lnSpc>
              <a:spcBef>
                <a:spcPts val="100"/>
              </a:spcBef>
            </a:pPr>
            <a:r>
              <a:rPr sz="1800" b="1" spc="-10" dirty="0">
                <a:solidFill>
                  <a:srgbClr val="C00000"/>
                </a:solidFill>
                <a:latin typeface="Calibri"/>
                <a:cs typeface="Calibri"/>
              </a:rPr>
              <a:t>Awareness programme Campaign</a:t>
            </a:r>
            <a:endParaRPr sz="1800">
              <a:latin typeface="Calibri"/>
              <a:cs typeface="Calibri"/>
            </a:endParaRPr>
          </a:p>
          <a:p>
            <a:pPr marL="12700" marR="5080" algn="ctr">
              <a:lnSpc>
                <a:spcPct val="100000"/>
              </a:lnSpc>
            </a:pPr>
            <a:r>
              <a:rPr sz="1800" b="1" dirty="0">
                <a:solidFill>
                  <a:srgbClr val="C00000"/>
                </a:solidFill>
                <a:latin typeface="Calibri"/>
                <a:cs typeface="Calibri"/>
              </a:rPr>
              <a:t>Execution</a:t>
            </a:r>
            <a:r>
              <a:rPr sz="1800" b="1" spc="-70" dirty="0">
                <a:solidFill>
                  <a:srgbClr val="C00000"/>
                </a:solidFill>
                <a:latin typeface="Calibri"/>
                <a:cs typeface="Calibri"/>
              </a:rPr>
              <a:t> </a:t>
            </a:r>
            <a:r>
              <a:rPr sz="1800" b="1" dirty="0">
                <a:solidFill>
                  <a:srgbClr val="C00000"/>
                </a:solidFill>
                <a:latin typeface="Calibri"/>
                <a:cs typeface="Calibri"/>
              </a:rPr>
              <a:t>of</a:t>
            </a:r>
            <a:r>
              <a:rPr sz="1800" b="1" spc="-30" dirty="0">
                <a:solidFill>
                  <a:srgbClr val="C00000"/>
                </a:solidFill>
                <a:latin typeface="Calibri"/>
                <a:cs typeface="Calibri"/>
              </a:rPr>
              <a:t> </a:t>
            </a:r>
            <a:r>
              <a:rPr sz="1800" b="1" dirty="0">
                <a:solidFill>
                  <a:srgbClr val="C00000"/>
                </a:solidFill>
                <a:latin typeface="Calibri"/>
                <a:cs typeface="Calibri"/>
              </a:rPr>
              <a:t>NHS</a:t>
            </a:r>
            <a:r>
              <a:rPr sz="1800" b="1" spc="-30" dirty="0">
                <a:solidFill>
                  <a:srgbClr val="C00000"/>
                </a:solidFill>
                <a:latin typeface="Calibri"/>
                <a:cs typeface="Calibri"/>
              </a:rPr>
              <a:t> </a:t>
            </a:r>
            <a:r>
              <a:rPr sz="1800" b="1" spc="-25" dirty="0">
                <a:solidFill>
                  <a:srgbClr val="C00000"/>
                </a:solidFill>
                <a:latin typeface="Calibri"/>
                <a:cs typeface="Calibri"/>
              </a:rPr>
              <a:t>App </a:t>
            </a:r>
            <a:r>
              <a:rPr sz="1800" b="1" dirty="0">
                <a:solidFill>
                  <a:srgbClr val="C00000"/>
                </a:solidFill>
                <a:latin typeface="Calibri"/>
                <a:cs typeface="Calibri"/>
              </a:rPr>
              <a:t>Local</a:t>
            </a:r>
            <a:r>
              <a:rPr sz="1800" b="1" spc="-30" dirty="0">
                <a:solidFill>
                  <a:srgbClr val="C00000"/>
                </a:solidFill>
                <a:latin typeface="Calibri"/>
                <a:cs typeface="Calibri"/>
              </a:rPr>
              <a:t> </a:t>
            </a:r>
            <a:r>
              <a:rPr sz="1800" b="1" spc="-10" dirty="0">
                <a:solidFill>
                  <a:srgbClr val="C00000"/>
                </a:solidFill>
                <a:latin typeface="Calibri"/>
                <a:cs typeface="Calibri"/>
              </a:rPr>
              <a:t>council engagement </a:t>
            </a:r>
            <a:r>
              <a:rPr sz="1800" b="1" dirty="0">
                <a:solidFill>
                  <a:srgbClr val="C00000"/>
                </a:solidFill>
                <a:latin typeface="Calibri"/>
                <a:cs typeface="Calibri"/>
              </a:rPr>
              <a:t>Maintenance</a:t>
            </a:r>
            <a:r>
              <a:rPr sz="1800" b="1" spc="-80" dirty="0">
                <a:solidFill>
                  <a:srgbClr val="C00000"/>
                </a:solidFill>
                <a:latin typeface="Calibri"/>
                <a:cs typeface="Calibri"/>
              </a:rPr>
              <a:t> </a:t>
            </a:r>
            <a:r>
              <a:rPr sz="1800" b="1" dirty="0">
                <a:solidFill>
                  <a:srgbClr val="C00000"/>
                </a:solidFill>
                <a:latin typeface="Calibri"/>
                <a:cs typeface="Calibri"/>
              </a:rPr>
              <a:t>of</a:t>
            </a:r>
            <a:r>
              <a:rPr sz="1800" b="1" spc="-45" dirty="0">
                <a:solidFill>
                  <a:srgbClr val="C00000"/>
                </a:solidFill>
                <a:latin typeface="Calibri"/>
                <a:cs typeface="Calibri"/>
              </a:rPr>
              <a:t> </a:t>
            </a:r>
            <a:r>
              <a:rPr sz="1800" b="1" spc="-25" dirty="0">
                <a:solidFill>
                  <a:srgbClr val="C00000"/>
                </a:solidFill>
                <a:latin typeface="Calibri"/>
                <a:cs typeface="Calibri"/>
              </a:rPr>
              <a:t>the </a:t>
            </a:r>
            <a:r>
              <a:rPr sz="1800" b="1" spc="-10" dirty="0">
                <a:solidFill>
                  <a:srgbClr val="C00000"/>
                </a:solidFill>
                <a:latin typeface="Calibri"/>
                <a:cs typeface="Calibri"/>
              </a:rPr>
              <a:t>standards</a:t>
            </a:r>
            <a:r>
              <a:rPr sz="1800" b="1" spc="-40" dirty="0">
                <a:solidFill>
                  <a:srgbClr val="C00000"/>
                </a:solidFill>
                <a:latin typeface="Calibri"/>
                <a:cs typeface="Calibri"/>
              </a:rPr>
              <a:t> </a:t>
            </a:r>
            <a:r>
              <a:rPr sz="1800" b="1" dirty="0">
                <a:solidFill>
                  <a:srgbClr val="C00000"/>
                </a:solidFill>
                <a:latin typeface="Calibri"/>
                <a:cs typeface="Calibri"/>
              </a:rPr>
              <a:t>of</a:t>
            </a:r>
            <a:r>
              <a:rPr sz="1800" b="1" spc="-5" dirty="0">
                <a:solidFill>
                  <a:srgbClr val="C00000"/>
                </a:solidFill>
                <a:latin typeface="Calibri"/>
                <a:cs typeface="Calibri"/>
              </a:rPr>
              <a:t> </a:t>
            </a:r>
            <a:r>
              <a:rPr sz="1800" b="1" spc="-20" dirty="0">
                <a:solidFill>
                  <a:srgbClr val="C00000"/>
                </a:solidFill>
                <a:latin typeface="Calibri"/>
                <a:cs typeface="Calibri"/>
              </a:rPr>
              <a:t>NCSCT</a:t>
            </a:r>
            <a:endParaRPr sz="1800">
              <a:latin typeface="Calibri"/>
              <a:cs typeface="Calibri"/>
            </a:endParaRPr>
          </a:p>
        </p:txBody>
      </p:sp>
      <p:sp>
        <p:nvSpPr>
          <p:cNvPr id="12" name="object 12"/>
          <p:cNvSpPr txBox="1"/>
          <p:nvPr/>
        </p:nvSpPr>
        <p:spPr>
          <a:xfrm>
            <a:off x="8502015" y="778700"/>
            <a:ext cx="3152140" cy="621030"/>
          </a:xfrm>
          <a:prstGeom prst="rect">
            <a:avLst/>
          </a:prstGeom>
          <a:solidFill>
            <a:srgbClr val="E38312"/>
          </a:solidFill>
          <a:ln w="15875">
            <a:solidFill>
              <a:srgbClr val="A75F09"/>
            </a:solidFill>
          </a:ln>
        </p:spPr>
        <p:txBody>
          <a:bodyPr vert="horz" wrap="square" lIns="0" tIns="107950" rIns="0" bIns="0" rtlCol="0">
            <a:spAutoFit/>
          </a:bodyPr>
          <a:lstStyle/>
          <a:p>
            <a:pPr marL="584835">
              <a:lnSpc>
                <a:spcPct val="100000"/>
              </a:lnSpc>
              <a:spcBef>
                <a:spcPts val="850"/>
              </a:spcBef>
            </a:pPr>
            <a:r>
              <a:rPr sz="2400" b="1" spc="-35" dirty="0">
                <a:solidFill>
                  <a:srgbClr val="001F5F"/>
                </a:solidFill>
                <a:latin typeface="Calibri"/>
                <a:cs typeface="Calibri"/>
              </a:rPr>
              <a:t>Target</a:t>
            </a:r>
            <a:r>
              <a:rPr sz="2400" b="1" spc="-95" dirty="0">
                <a:solidFill>
                  <a:srgbClr val="001F5F"/>
                </a:solidFill>
                <a:latin typeface="Calibri"/>
                <a:cs typeface="Calibri"/>
              </a:rPr>
              <a:t> </a:t>
            </a:r>
            <a:r>
              <a:rPr sz="2400" b="1" spc="-10" dirty="0">
                <a:solidFill>
                  <a:srgbClr val="001F5F"/>
                </a:solidFill>
                <a:latin typeface="Calibri"/>
                <a:cs typeface="Calibri"/>
              </a:rPr>
              <a:t>activities</a:t>
            </a:r>
            <a:endParaRPr sz="2400">
              <a:latin typeface="Calibri"/>
              <a:cs typeface="Calibri"/>
            </a:endParaRPr>
          </a:p>
        </p:txBody>
      </p:sp>
      <p:sp>
        <p:nvSpPr>
          <p:cNvPr id="13" name="object 13"/>
          <p:cNvSpPr/>
          <p:nvPr/>
        </p:nvSpPr>
        <p:spPr>
          <a:xfrm>
            <a:off x="4106926" y="2184526"/>
            <a:ext cx="171450" cy="848360"/>
          </a:xfrm>
          <a:custGeom>
            <a:avLst/>
            <a:gdLst/>
            <a:ahLst/>
            <a:cxnLst/>
            <a:rect l="l" t="t" r="r" b="b"/>
            <a:pathLst>
              <a:path w="171450" h="848360">
                <a:moveTo>
                  <a:pt x="57150" y="676910"/>
                </a:moveTo>
                <a:lnTo>
                  <a:pt x="0" y="676910"/>
                </a:lnTo>
                <a:lnTo>
                  <a:pt x="85725" y="848360"/>
                </a:lnTo>
                <a:lnTo>
                  <a:pt x="157162" y="705485"/>
                </a:lnTo>
                <a:lnTo>
                  <a:pt x="57150" y="705485"/>
                </a:lnTo>
                <a:lnTo>
                  <a:pt x="57150" y="676910"/>
                </a:lnTo>
                <a:close/>
              </a:path>
              <a:path w="171450" h="848360">
                <a:moveTo>
                  <a:pt x="114300" y="0"/>
                </a:moveTo>
                <a:lnTo>
                  <a:pt x="57150" y="0"/>
                </a:lnTo>
                <a:lnTo>
                  <a:pt x="57150" y="705485"/>
                </a:lnTo>
                <a:lnTo>
                  <a:pt x="114300" y="705485"/>
                </a:lnTo>
                <a:lnTo>
                  <a:pt x="114300" y="0"/>
                </a:lnTo>
                <a:close/>
              </a:path>
              <a:path w="171450" h="848360">
                <a:moveTo>
                  <a:pt x="171450" y="676910"/>
                </a:moveTo>
                <a:lnTo>
                  <a:pt x="114300" y="676910"/>
                </a:lnTo>
                <a:lnTo>
                  <a:pt x="114300" y="705485"/>
                </a:lnTo>
                <a:lnTo>
                  <a:pt x="157162" y="705485"/>
                </a:lnTo>
                <a:lnTo>
                  <a:pt x="171450" y="676910"/>
                </a:lnTo>
                <a:close/>
              </a:path>
            </a:pathLst>
          </a:custGeom>
          <a:solidFill>
            <a:srgbClr val="E38312"/>
          </a:solidFill>
        </p:spPr>
        <p:txBody>
          <a:bodyPr wrap="square" lIns="0" tIns="0" rIns="0" bIns="0" rtlCol="0"/>
          <a:lstStyle/>
          <a:p>
            <a:endParaRPr/>
          </a:p>
        </p:txBody>
      </p:sp>
      <p:sp>
        <p:nvSpPr>
          <p:cNvPr id="14" name="object 14"/>
          <p:cNvSpPr/>
          <p:nvPr/>
        </p:nvSpPr>
        <p:spPr>
          <a:xfrm>
            <a:off x="10176891" y="1487424"/>
            <a:ext cx="171450" cy="848994"/>
          </a:xfrm>
          <a:custGeom>
            <a:avLst/>
            <a:gdLst/>
            <a:ahLst/>
            <a:cxnLst/>
            <a:rect l="l" t="t" r="r" b="b"/>
            <a:pathLst>
              <a:path w="171450" h="848994">
                <a:moveTo>
                  <a:pt x="57155" y="677037"/>
                </a:moveTo>
                <a:lnTo>
                  <a:pt x="0" y="677037"/>
                </a:lnTo>
                <a:lnTo>
                  <a:pt x="85725" y="848487"/>
                </a:lnTo>
                <a:lnTo>
                  <a:pt x="157162" y="705612"/>
                </a:lnTo>
                <a:lnTo>
                  <a:pt x="57150" y="705612"/>
                </a:lnTo>
                <a:lnTo>
                  <a:pt x="57155" y="677037"/>
                </a:lnTo>
                <a:close/>
              </a:path>
              <a:path w="171450" h="848994">
                <a:moveTo>
                  <a:pt x="114426" y="0"/>
                </a:moveTo>
                <a:lnTo>
                  <a:pt x="57276" y="0"/>
                </a:lnTo>
                <a:lnTo>
                  <a:pt x="57150" y="705612"/>
                </a:lnTo>
                <a:lnTo>
                  <a:pt x="114300" y="705612"/>
                </a:lnTo>
                <a:lnTo>
                  <a:pt x="114426" y="0"/>
                </a:lnTo>
                <a:close/>
              </a:path>
              <a:path w="171450" h="848994">
                <a:moveTo>
                  <a:pt x="171450" y="677037"/>
                </a:moveTo>
                <a:lnTo>
                  <a:pt x="114305" y="677037"/>
                </a:lnTo>
                <a:lnTo>
                  <a:pt x="114300" y="705612"/>
                </a:lnTo>
                <a:lnTo>
                  <a:pt x="157162" y="705612"/>
                </a:lnTo>
                <a:lnTo>
                  <a:pt x="171450" y="677037"/>
                </a:lnTo>
                <a:close/>
              </a:path>
            </a:pathLst>
          </a:custGeom>
          <a:solidFill>
            <a:srgbClr val="E38312"/>
          </a:solidFill>
        </p:spPr>
        <p:txBody>
          <a:bodyPr wrap="square" lIns="0" tIns="0" rIns="0" bIns="0" rtlCol="0"/>
          <a:lstStyle/>
          <a:p>
            <a:endParaRPr/>
          </a:p>
        </p:txBody>
      </p:sp>
      <p:sp>
        <p:nvSpPr>
          <p:cNvPr id="15" name="object 15"/>
          <p:cNvSpPr/>
          <p:nvPr/>
        </p:nvSpPr>
        <p:spPr>
          <a:xfrm>
            <a:off x="4106926" y="3713860"/>
            <a:ext cx="171450" cy="848360"/>
          </a:xfrm>
          <a:custGeom>
            <a:avLst/>
            <a:gdLst/>
            <a:ahLst/>
            <a:cxnLst/>
            <a:rect l="l" t="t" r="r" b="b"/>
            <a:pathLst>
              <a:path w="171450" h="848360">
                <a:moveTo>
                  <a:pt x="57150" y="676909"/>
                </a:moveTo>
                <a:lnTo>
                  <a:pt x="0" y="676909"/>
                </a:lnTo>
                <a:lnTo>
                  <a:pt x="85725" y="848359"/>
                </a:lnTo>
                <a:lnTo>
                  <a:pt x="157162" y="705484"/>
                </a:lnTo>
                <a:lnTo>
                  <a:pt x="57150" y="705484"/>
                </a:lnTo>
                <a:lnTo>
                  <a:pt x="57150" y="676909"/>
                </a:lnTo>
                <a:close/>
              </a:path>
              <a:path w="171450" h="848360">
                <a:moveTo>
                  <a:pt x="114300" y="0"/>
                </a:moveTo>
                <a:lnTo>
                  <a:pt x="57150" y="0"/>
                </a:lnTo>
                <a:lnTo>
                  <a:pt x="57150" y="705484"/>
                </a:lnTo>
                <a:lnTo>
                  <a:pt x="114300" y="705484"/>
                </a:lnTo>
                <a:lnTo>
                  <a:pt x="114300" y="0"/>
                </a:lnTo>
                <a:close/>
              </a:path>
              <a:path w="171450" h="848360">
                <a:moveTo>
                  <a:pt x="171450" y="676909"/>
                </a:moveTo>
                <a:lnTo>
                  <a:pt x="114300" y="676909"/>
                </a:lnTo>
                <a:lnTo>
                  <a:pt x="114300" y="705484"/>
                </a:lnTo>
                <a:lnTo>
                  <a:pt x="157162" y="705484"/>
                </a:lnTo>
                <a:lnTo>
                  <a:pt x="171450" y="676909"/>
                </a:lnTo>
                <a:close/>
              </a:path>
            </a:pathLst>
          </a:custGeom>
          <a:solidFill>
            <a:srgbClr val="E38312"/>
          </a:solidFill>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84425">
              <a:lnSpc>
                <a:spcPct val="100000"/>
              </a:lnSpc>
              <a:spcBef>
                <a:spcPts val="95"/>
              </a:spcBef>
            </a:pPr>
            <a:r>
              <a:rPr spc="-60" dirty="0"/>
              <a:t>Weekly</a:t>
            </a:r>
            <a:r>
              <a:rPr spc="-95" dirty="0"/>
              <a:t> </a:t>
            </a:r>
            <a:r>
              <a:rPr spc="-40" dirty="0"/>
              <a:t>activities</a:t>
            </a:r>
          </a:p>
        </p:txBody>
      </p:sp>
      <p:sp>
        <p:nvSpPr>
          <p:cNvPr id="3" name="object 3"/>
          <p:cNvSpPr txBox="1"/>
          <p:nvPr/>
        </p:nvSpPr>
        <p:spPr>
          <a:xfrm>
            <a:off x="1324102" y="1469136"/>
            <a:ext cx="5083810" cy="3196590"/>
          </a:xfrm>
          <a:prstGeom prst="rect">
            <a:avLst/>
          </a:prstGeom>
        </p:spPr>
        <p:txBody>
          <a:bodyPr vert="horz" wrap="square" lIns="0" tIns="154305" rIns="0" bIns="0" rtlCol="0">
            <a:spAutoFit/>
          </a:bodyPr>
          <a:lstStyle/>
          <a:p>
            <a:pPr marL="12700">
              <a:lnSpc>
                <a:spcPct val="100000"/>
              </a:lnSpc>
              <a:spcBef>
                <a:spcPts val="1215"/>
              </a:spcBef>
            </a:pPr>
            <a:r>
              <a:rPr sz="2400" b="0" spc="100" dirty="0">
                <a:solidFill>
                  <a:srgbClr val="001F5F"/>
                </a:solidFill>
                <a:latin typeface="Calibri Light"/>
                <a:cs typeface="Calibri Light"/>
              </a:rPr>
              <a:t>Week</a:t>
            </a:r>
            <a:r>
              <a:rPr sz="2400" b="0" spc="325" dirty="0">
                <a:solidFill>
                  <a:srgbClr val="001F5F"/>
                </a:solidFill>
                <a:latin typeface="Calibri Light"/>
                <a:cs typeface="Calibri Light"/>
              </a:rPr>
              <a:t> </a:t>
            </a:r>
            <a:r>
              <a:rPr sz="2400" b="0" dirty="0">
                <a:solidFill>
                  <a:srgbClr val="001F5F"/>
                </a:solidFill>
                <a:latin typeface="Calibri Light"/>
                <a:cs typeface="Calibri Light"/>
              </a:rPr>
              <a:t>6</a:t>
            </a:r>
            <a:r>
              <a:rPr sz="2400" b="0" spc="380" dirty="0">
                <a:solidFill>
                  <a:srgbClr val="001F5F"/>
                </a:solidFill>
                <a:latin typeface="Calibri Light"/>
                <a:cs typeface="Calibri Light"/>
              </a:rPr>
              <a:t> </a:t>
            </a:r>
            <a:r>
              <a:rPr sz="2400" b="0" dirty="0">
                <a:solidFill>
                  <a:srgbClr val="001F5F"/>
                </a:solidFill>
                <a:latin typeface="Calibri Light"/>
                <a:cs typeface="Calibri Light"/>
              </a:rPr>
              <a:t>-</a:t>
            </a:r>
            <a:r>
              <a:rPr sz="2400" b="0" spc="380" dirty="0">
                <a:solidFill>
                  <a:srgbClr val="001F5F"/>
                </a:solidFill>
                <a:latin typeface="Calibri Light"/>
                <a:cs typeface="Calibri Light"/>
              </a:rPr>
              <a:t> </a:t>
            </a:r>
            <a:r>
              <a:rPr sz="2400" b="0" spc="130" dirty="0">
                <a:solidFill>
                  <a:srgbClr val="C00000"/>
                </a:solidFill>
                <a:latin typeface="Calibri Light"/>
                <a:cs typeface="Calibri Light"/>
              </a:rPr>
              <a:t>group</a:t>
            </a:r>
            <a:r>
              <a:rPr sz="2400" b="0" spc="320" dirty="0">
                <a:solidFill>
                  <a:srgbClr val="C00000"/>
                </a:solidFill>
                <a:latin typeface="Calibri Light"/>
                <a:cs typeface="Calibri Light"/>
              </a:rPr>
              <a:t> </a:t>
            </a:r>
            <a:r>
              <a:rPr sz="2400" b="0" spc="140" dirty="0">
                <a:solidFill>
                  <a:srgbClr val="C00000"/>
                </a:solidFill>
                <a:latin typeface="Calibri Light"/>
                <a:cs typeface="Calibri Light"/>
              </a:rPr>
              <a:t>presentation</a:t>
            </a:r>
            <a:endParaRPr sz="2400">
              <a:latin typeface="Calibri Light"/>
              <a:cs typeface="Calibri Light"/>
            </a:endParaRPr>
          </a:p>
          <a:p>
            <a:pPr marL="12700" marR="5080">
              <a:lnSpc>
                <a:spcPts val="2590"/>
              </a:lnSpc>
              <a:spcBef>
                <a:spcPts val="1450"/>
              </a:spcBef>
            </a:pPr>
            <a:r>
              <a:rPr sz="2400" b="0" spc="100" dirty="0">
                <a:solidFill>
                  <a:srgbClr val="001F5F"/>
                </a:solidFill>
                <a:latin typeface="Calibri Light"/>
                <a:cs typeface="Calibri Light"/>
              </a:rPr>
              <a:t>Week</a:t>
            </a:r>
            <a:r>
              <a:rPr sz="2400" b="0" spc="335" dirty="0">
                <a:solidFill>
                  <a:srgbClr val="001F5F"/>
                </a:solidFill>
                <a:latin typeface="Calibri Light"/>
                <a:cs typeface="Calibri Light"/>
              </a:rPr>
              <a:t> </a:t>
            </a:r>
            <a:r>
              <a:rPr sz="2400" b="0" dirty="0">
                <a:solidFill>
                  <a:srgbClr val="001F5F"/>
                </a:solidFill>
                <a:latin typeface="Calibri Light"/>
                <a:cs typeface="Calibri Light"/>
              </a:rPr>
              <a:t>7</a:t>
            </a:r>
            <a:r>
              <a:rPr sz="2400" b="0" spc="390" dirty="0">
                <a:solidFill>
                  <a:srgbClr val="001F5F"/>
                </a:solidFill>
                <a:latin typeface="Calibri Light"/>
                <a:cs typeface="Calibri Light"/>
              </a:rPr>
              <a:t> </a:t>
            </a:r>
            <a:r>
              <a:rPr sz="2400" b="0" dirty="0">
                <a:solidFill>
                  <a:srgbClr val="001F5F"/>
                </a:solidFill>
                <a:latin typeface="Calibri Light"/>
                <a:cs typeface="Calibri Light"/>
              </a:rPr>
              <a:t>-</a:t>
            </a:r>
            <a:r>
              <a:rPr sz="2400" b="0" spc="390" dirty="0">
                <a:solidFill>
                  <a:srgbClr val="001F5F"/>
                </a:solidFill>
                <a:latin typeface="Calibri Light"/>
                <a:cs typeface="Calibri Light"/>
              </a:rPr>
              <a:t> </a:t>
            </a:r>
            <a:r>
              <a:rPr sz="2400" b="0" spc="155" dirty="0">
                <a:solidFill>
                  <a:srgbClr val="C00000"/>
                </a:solidFill>
                <a:latin typeface="Calibri Light"/>
                <a:cs typeface="Calibri Light"/>
              </a:rPr>
              <a:t>activity</a:t>
            </a:r>
            <a:r>
              <a:rPr sz="2400" b="0" spc="335" dirty="0">
                <a:solidFill>
                  <a:srgbClr val="C00000"/>
                </a:solidFill>
                <a:latin typeface="Calibri Light"/>
                <a:cs typeface="Calibri Light"/>
              </a:rPr>
              <a:t> </a:t>
            </a:r>
            <a:r>
              <a:rPr sz="2400" b="0" spc="145" dirty="0">
                <a:solidFill>
                  <a:srgbClr val="C00000"/>
                </a:solidFill>
                <a:latin typeface="Calibri Light"/>
                <a:cs typeface="Calibri Light"/>
              </a:rPr>
              <a:t>worksheet</a:t>
            </a:r>
            <a:r>
              <a:rPr sz="2400" b="0" spc="345" dirty="0">
                <a:solidFill>
                  <a:srgbClr val="C00000"/>
                </a:solidFill>
                <a:latin typeface="Calibri Light"/>
                <a:cs typeface="Calibri Light"/>
              </a:rPr>
              <a:t> </a:t>
            </a:r>
            <a:r>
              <a:rPr sz="2400" b="0" spc="105" dirty="0">
                <a:solidFill>
                  <a:srgbClr val="C00000"/>
                </a:solidFill>
                <a:latin typeface="Calibri Light"/>
                <a:cs typeface="Calibri Light"/>
              </a:rPr>
              <a:t>for</a:t>
            </a:r>
            <a:r>
              <a:rPr sz="2400" b="0" spc="340" dirty="0">
                <a:solidFill>
                  <a:srgbClr val="C00000"/>
                </a:solidFill>
                <a:latin typeface="Calibri Light"/>
                <a:cs typeface="Calibri Light"/>
              </a:rPr>
              <a:t> </a:t>
            </a:r>
            <a:r>
              <a:rPr sz="2400" b="0" spc="90" dirty="0">
                <a:solidFill>
                  <a:srgbClr val="C00000"/>
                </a:solidFill>
                <a:latin typeface="Calibri Light"/>
                <a:cs typeface="Calibri Light"/>
              </a:rPr>
              <a:t>the </a:t>
            </a:r>
            <a:r>
              <a:rPr sz="2400" b="0" spc="150" dirty="0">
                <a:solidFill>
                  <a:srgbClr val="C00000"/>
                </a:solidFill>
                <a:latin typeface="Calibri Light"/>
                <a:cs typeface="Calibri Light"/>
              </a:rPr>
              <a:t>exploration</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45" dirty="0">
                <a:solidFill>
                  <a:srgbClr val="C00000"/>
                </a:solidFill>
                <a:latin typeface="Calibri Light"/>
                <a:cs typeface="Calibri Light"/>
              </a:rPr>
              <a:t> </a:t>
            </a:r>
            <a:r>
              <a:rPr sz="2400" b="0" dirty="0">
                <a:solidFill>
                  <a:srgbClr val="C00000"/>
                </a:solidFill>
                <a:latin typeface="Calibri Light"/>
                <a:cs typeface="Calibri Light"/>
              </a:rPr>
              <a:t>a</a:t>
            </a:r>
            <a:r>
              <a:rPr sz="2400" b="0" spc="375" dirty="0">
                <a:solidFill>
                  <a:srgbClr val="C00000"/>
                </a:solidFill>
                <a:latin typeface="Calibri Light"/>
                <a:cs typeface="Calibri Light"/>
              </a:rPr>
              <a:t> </a:t>
            </a:r>
            <a:r>
              <a:rPr sz="2400" b="0" spc="125" dirty="0">
                <a:solidFill>
                  <a:srgbClr val="C00000"/>
                </a:solidFill>
                <a:latin typeface="Calibri Light"/>
                <a:cs typeface="Calibri Light"/>
              </a:rPr>
              <a:t>real</a:t>
            </a:r>
            <a:r>
              <a:rPr sz="2400" b="0" spc="350" dirty="0">
                <a:solidFill>
                  <a:srgbClr val="C00000"/>
                </a:solidFill>
                <a:latin typeface="Calibri Light"/>
                <a:cs typeface="Calibri Light"/>
              </a:rPr>
              <a:t> </a:t>
            </a:r>
            <a:r>
              <a:rPr sz="2400" b="0" spc="140" dirty="0">
                <a:solidFill>
                  <a:srgbClr val="C00000"/>
                </a:solidFill>
                <a:latin typeface="Calibri Light"/>
                <a:cs typeface="Calibri Light"/>
              </a:rPr>
              <a:t>infectious</a:t>
            </a:r>
            <a:endParaRPr sz="2400">
              <a:latin typeface="Calibri Light"/>
              <a:cs typeface="Calibri Light"/>
            </a:endParaRPr>
          </a:p>
          <a:p>
            <a:pPr marL="12700">
              <a:lnSpc>
                <a:spcPts val="2555"/>
              </a:lnSpc>
            </a:pPr>
            <a:r>
              <a:rPr sz="2400" b="0" spc="150" dirty="0">
                <a:solidFill>
                  <a:srgbClr val="C00000"/>
                </a:solidFill>
                <a:latin typeface="Calibri Light"/>
                <a:cs typeface="Calibri Light"/>
              </a:rPr>
              <a:t>disease</a:t>
            </a:r>
            <a:r>
              <a:rPr sz="2400" b="0" spc="335" dirty="0">
                <a:solidFill>
                  <a:srgbClr val="C00000"/>
                </a:solidFill>
                <a:latin typeface="Calibri Light"/>
                <a:cs typeface="Calibri Light"/>
              </a:rPr>
              <a:t> </a:t>
            </a:r>
            <a:r>
              <a:rPr sz="2400" b="0" spc="145" dirty="0">
                <a:solidFill>
                  <a:srgbClr val="C00000"/>
                </a:solidFill>
                <a:latin typeface="Calibri Light"/>
                <a:cs typeface="Calibri Light"/>
              </a:rPr>
              <a:t>outbreak</a:t>
            </a:r>
            <a:r>
              <a:rPr sz="2400" b="0" spc="350" dirty="0">
                <a:solidFill>
                  <a:srgbClr val="C00000"/>
                </a:solidFill>
                <a:latin typeface="Calibri Light"/>
                <a:cs typeface="Calibri Light"/>
              </a:rPr>
              <a:t> </a:t>
            </a:r>
            <a:r>
              <a:rPr sz="2400" b="0" spc="135" dirty="0">
                <a:solidFill>
                  <a:srgbClr val="C00000"/>
                </a:solidFill>
                <a:latin typeface="Calibri Light"/>
                <a:cs typeface="Calibri Light"/>
              </a:rPr>
              <a:t>(case</a:t>
            </a:r>
            <a:r>
              <a:rPr sz="2400" b="0" spc="335" dirty="0">
                <a:solidFill>
                  <a:srgbClr val="C00000"/>
                </a:solidFill>
                <a:latin typeface="Calibri Light"/>
                <a:cs typeface="Calibri Light"/>
              </a:rPr>
              <a:t> </a:t>
            </a:r>
            <a:r>
              <a:rPr sz="2400" b="0" spc="130" dirty="0">
                <a:solidFill>
                  <a:srgbClr val="C00000"/>
                </a:solidFill>
                <a:latin typeface="Calibri Light"/>
                <a:cs typeface="Calibri Light"/>
              </a:rPr>
              <a:t>study)</a:t>
            </a:r>
            <a:endParaRPr sz="2400">
              <a:latin typeface="Calibri Light"/>
              <a:cs typeface="Calibri Light"/>
            </a:endParaRPr>
          </a:p>
          <a:p>
            <a:pPr marL="12700">
              <a:lnSpc>
                <a:spcPts val="2735"/>
              </a:lnSpc>
              <a:spcBef>
                <a:spcPts val="1115"/>
              </a:spcBef>
            </a:pPr>
            <a:r>
              <a:rPr sz="2400" b="0" spc="100" dirty="0">
                <a:solidFill>
                  <a:srgbClr val="001F5F"/>
                </a:solidFill>
                <a:latin typeface="Calibri Light"/>
                <a:cs typeface="Calibri Light"/>
              </a:rPr>
              <a:t>Week</a:t>
            </a:r>
            <a:r>
              <a:rPr sz="2400" b="0" spc="330" dirty="0">
                <a:solidFill>
                  <a:srgbClr val="001F5F"/>
                </a:solidFill>
                <a:latin typeface="Calibri Light"/>
                <a:cs typeface="Calibri Light"/>
              </a:rPr>
              <a:t> </a:t>
            </a:r>
            <a:r>
              <a:rPr sz="2400" b="0" dirty="0">
                <a:solidFill>
                  <a:srgbClr val="001F5F"/>
                </a:solidFill>
                <a:latin typeface="Calibri Light"/>
                <a:cs typeface="Calibri Light"/>
              </a:rPr>
              <a:t>8</a:t>
            </a:r>
            <a:r>
              <a:rPr sz="2400" b="0" spc="390" dirty="0">
                <a:solidFill>
                  <a:srgbClr val="001F5F"/>
                </a:solidFill>
                <a:latin typeface="Calibri Light"/>
                <a:cs typeface="Calibri Light"/>
              </a:rPr>
              <a:t> </a:t>
            </a:r>
            <a:r>
              <a:rPr sz="2400" b="0" dirty="0">
                <a:solidFill>
                  <a:srgbClr val="001F5F"/>
                </a:solidFill>
                <a:latin typeface="Calibri Light"/>
                <a:cs typeface="Calibri Light"/>
              </a:rPr>
              <a:t>-</a:t>
            </a:r>
            <a:r>
              <a:rPr sz="2400" b="0" spc="385" dirty="0">
                <a:solidFill>
                  <a:srgbClr val="001F5F"/>
                </a:solidFill>
                <a:latin typeface="Calibri Light"/>
                <a:cs typeface="Calibri Light"/>
              </a:rPr>
              <a:t> </a:t>
            </a:r>
            <a:r>
              <a:rPr sz="2400" b="0" spc="155" dirty="0">
                <a:solidFill>
                  <a:srgbClr val="C00000"/>
                </a:solidFill>
                <a:latin typeface="Calibri Light"/>
                <a:cs typeface="Calibri Light"/>
              </a:rPr>
              <a:t>activity</a:t>
            </a:r>
            <a:r>
              <a:rPr sz="2400" b="0" spc="335"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40" dirty="0">
                <a:solidFill>
                  <a:srgbClr val="C00000"/>
                </a:solidFill>
                <a:latin typeface="Calibri Light"/>
                <a:cs typeface="Calibri Light"/>
              </a:rPr>
              <a:t> </a:t>
            </a:r>
            <a:r>
              <a:rPr sz="2400" b="0" spc="120" dirty="0">
                <a:solidFill>
                  <a:srgbClr val="C00000"/>
                </a:solidFill>
                <a:latin typeface="Calibri Light"/>
                <a:cs typeface="Calibri Light"/>
              </a:rPr>
              <a:t>group</a:t>
            </a:r>
            <a:endParaRPr sz="2400">
              <a:latin typeface="Calibri Light"/>
              <a:cs typeface="Calibri Light"/>
            </a:endParaRPr>
          </a:p>
          <a:p>
            <a:pPr marL="12700">
              <a:lnSpc>
                <a:spcPts val="2595"/>
              </a:lnSpc>
            </a:pPr>
            <a:r>
              <a:rPr sz="2400" b="0" spc="155" dirty="0">
                <a:solidFill>
                  <a:srgbClr val="C00000"/>
                </a:solidFill>
                <a:latin typeface="Calibri Light"/>
                <a:cs typeface="Calibri Light"/>
              </a:rPr>
              <a:t>discussion</a:t>
            </a:r>
            <a:r>
              <a:rPr sz="2400" b="0" spc="330" dirty="0">
                <a:solidFill>
                  <a:srgbClr val="C00000"/>
                </a:solidFill>
                <a:latin typeface="Calibri Light"/>
                <a:cs typeface="Calibri Light"/>
              </a:rPr>
              <a:t> </a:t>
            </a:r>
            <a:r>
              <a:rPr sz="2400" b="0" spc="140" dirty="0">
                <a:solidFill>
                  <a:srgbClr val="C00000"/>
                </a:solidFill>
                <a:latin typeface="Calibri Light"/>
                <a:cs typeface="Calibri Light"/>
              </a:rPr>
              <a:t>based</a:t>
            </a:r>
            <a:r>
              <a:rPr sz="2400" b="0" spc="330" dirty="0">
                <a:solidFill>
                  <a:srgbClr val="C00000"/>
                </a:solidFill>
                <a:latin typeface="Calibri Light"/>
                <a:cs typeface="Calibri Light"/>
              </a:rPr>
              <a:t> </a:t>
            </a:r>
            <a:r>
              <a:rPr sz="2400" b="0" spc="90" dirty="0">
                <a:solidFill>
                  <a:srgbClr val="C00000"/>
                </a:solidFill>
                <a:latin typeface="Calibri Light"/>
                <a:cs typeface="Calibri Light"/>
              </a:rPr>
              <a:t>on</a:t>
            </a:r>
            <a:r>
              <a:rPr sz="2400" b="0" spc="345" dirty="0">
                <a:solidFill>
                  <a:srgbClr val="C00000"/>
                </a:solidFill>
                <a:latin typeface="Calibri Light"/>
                <a:cs typeface="Calibri Light"/>
              </a:rPr>
              <a:t> </a:t>
            </a:r>
            <a:r>
              <a:rPr sz="2400" b="0" spc="120" dirty="0">
                <a:solidFill>
                  <a:srgbClr val="C00000"/>
                </a:solidFill>
                <a:latin typeface="Calibri Light"/>
                <a:cs typeface="Calibri Light"/>
              </a:rPr>
              <a:t>the</a:t>
            </a:r>
            <a:r>
              <a:rPr sz="2400" b="0" spc="330" dirty="0">
                <a:solidFill>
                  <a:srgbClr val="C00000"/>
                </a:solidFill>
                <a:latin typeface="Calibri Light"/>
                <a:cs typeface="Calibri Light"/>
              </a:rPr>
              <a:t> </a:t>
            </a:r>
            <a:r>
              <a:rPr sz="2400" b="0" spc="140" dirty="0">
                <a:solidFill>
                  <a:srgbClr val="C00000"/>
                </a:solidFill>
                <a:latin typeface="Calibri Light"/>
                <a:cs typeface="Calibri Light"/>
              </a:rPr>
              <a:t>concept</a:t>
            </a:r>
            <a:r>
              <a:rPr sz="2400" b="0" spc="350" dirty="0">
                <a:solidFill>
                  <a:srgbClr val="C00000"/>
                </a:solidFill>
                <a:latin typeface="Calibri Light"/>
                <a:cs typeface="Calibri Light"/>
              </a:rPr>
              <a:t> </a:t>
            </a:r>
            <a:r>
              <a:rPr sz="2400" b="0" spc="65" dirty="0">
                <a:solidFill>
                  <a:srgbClr val="C00000"/>
                </a:solidFill>
                <a:latin typeface="Calibri Light"/>
                <a:cs typeface="Calibri Light"/>
              </a:rPr>
              <a:t>of</a:t>
            </a:r>
            <a:endParaRPr sz="2400">
              <a:latin typeface="Calibri Light"/>
              <a:cs typeface="Calibri Light"/>
            </a:endParaRPr>
          </a:p>
          <a:p>
            <a:pPr marL="12700" marR="629920">
              <a:lnSpc>
                <a:spcPts val="2600"/>
              </a:lnSpc>
              <a:spcBef>
                <a:spcPts val="175"/>
              </a:spcBef>
            </a:pPr>
            <a:r>
              <a:rPr sz="2400" b="0" spc="135" dirty="0">
                <a:solidFill>
                  <a:srgbClr val="C00000"/>
                </a:solidFill>
                <a:latin typeface="Calibri Light"/>
                <a:cs typeface="Calibri Light"/>
              </a:rPr>
              <a:t>“walk</a:t>
            </a:r>
            <a:r>
              <a:rPr sz="2400" b="0" spc="335" dirty="0">
                <a:solidFill>
                  <a:srgbClr val="C00000"/>
                </a:solidFill>
                <a:latin typeface="Calibri Light"/>
                <a:cs typeface="Calibri Light"/>
              </a:rPr>
              <a:t> </a:t>
            </a:r>
            <a:r>
              <a:rPr sz="2400" b="0" spc="90" dirty="0">
                <a:solidFill>
                  <a:srgbClr val="C00000"/>
                </a:solidFill>
                <a:latin typeface="Calibri Light"/>
                <a:cs typeface="Calibri Light"/>
              </a:rPr>
              <a:t>in</a:t>
            </a:r>
            <a:r>
              <a:rPr sz="2400" b="0" spc="365" dirty="0">
                <a:solidFill>
                  <a:srgbClr val="C00000"/>
                </a:solidFill>
                <a:latin typeface="Calibri Light"/>
                <a:cs typeface="Calibri Light"/>
              </a:rPr>
              <a:t> </a:t>
            </a:r>
            <a:r>
              <a:rPr sz="2400" b="0" spc="50" dirty="0">
                <a:solidFill>
                  <a:srgbClr val="C00000"/>
                </a:solidFill>
                <a:latin typeface="Calibri Light"/>
                <a:cs typeface="Calibri Light"/>
              </a:rPr>
              <a:t>my</a:t>
            </a:r>
            <a:r>
              <a:rPr sz="2400" b="0" spc="335" dirty="0">
                <a:solidFill>
                  <a:srgbClr val="C00000"/>
                </a:solidFill>
                <a:latin typeface="Calibri Light"/>
                <a:cs typeface="Calibri Light"/>
              </a:rPr>
              <a:t> </a:t>
            </a:r>
            <a:r>
              <a:rPr sz="2400" b="0" spc="140" dirty="0">
                <a:solidFill>
                  <a:srgbClr val="C00000"/>
                </a:solidFill>
                <a:latin typeface="Calibri Light"/>
                <a:cs typeface="Calibri Light"/>
              </a:rPr>
              <a:t>shoes”</a:t>
            </a:r>
            <a:r>
              <a:rPr sz="2400" b="0" spc="390" dirty="0">
                <a:solidFill>
                  <a:srgbClr val="C00000"/>
                </a:solidFill>
                <a:latin typeface="Calibri Light"/>
                <a:cs typeface="Calibri Light"/>
              </a:rPr>
              <a:t> </a:t>
            </a:r>
            <a:r>
              <a:rPr sz="2400" b="0" dirty="0">
                <a:solidFill>
                  <a:srgbClr val="C00000"/>
                </a:solidFill>
                <a:latin typeface="Calibri Light"/>
                <a:cs typeface="Calibri Light"/>
              </a:rPr>
              <a:t>–</a:t>
            </a:r>
            <a:r>
              <a:rPr sz="2400" b="0" spc="375" dirty="0">
                <a:solidFill>
                  <a:srgbClr val="C00000"/>
                </a:solidFill>
                <a:latin typeface="Calibri Light"/>
                <a:cs typeface="Calibri Light"/>
              </a:rPr>
              <a:t> </a:t>
            </a:r>
            <a:r>
              <a:rPr sz="2400" b="0" spc="135" dirty="0">
                <a:solidFill>
                  <a:srgbClr val="C00000"/>
                </a:solidFill>
                <a:latin typeface="Calibri Light"/>
                <a:cs typeface="Calibri Light"/>
              </a:rPr>
              <a:t>character </a:t>
            </a:r>
            <a:r>
              <a:rPr sz="2400" b="0" spc="150" dirty="0">
                <a:solidFill>
                  <a:srgbClr val="C00000"/>
                </a:solidFill>
                <a:latin typeface="Calibri Light"/>
                <a:cs typeface="Calibri Light"/>
              </a:rPr>
              <a:t>profiles</a:t>
            </a:r>
            <a:r>
              <a:rPr sz="2400" b="0" spc="330" dirty="0">
                <a:solidFill>
                  <a:srgbClr val="C00000"/>
                </a:solidFill>
                <a:latin typeface="Calibri Light"/>
                <a:cs typeface="Calibri Light"/>
              </a:rPr>
              <a:t> </a:t>
            </a:r>
            <a:r>
              <a:rPr sz="2400" b="0" dirty="0">
                <a:solidFill>
                  <a:srgbClr val="C00000"/>
                </a:solidFill>
                <a:latin typeface="Calibri Light"/>
                <a:cs typeface="Calibri Light"/>
              </a:rPr>
              <a:t>&amp;</a:t>
            </a:r>
            <a:r>
              <a:rPr sz="2400" b="0" spc="365" dirty="0">
                <a:solidFill>
                  <a:srgbClr val="C00000"/>
                </a:solidFill>
                <a:latin typeface="Calibri Light"/>
                <a:cs typeface="Calibri Light"/>
              </a:rPr>
              <a:t> </a:t>
            </a:r>
            <a:r>
              <a:rPr sz="2400" b="0" spc="145" dirty="0">
                <a:solidFill>
                  <a:srgbClr val="C00000"/>
                </a:solidFill>
                <a:latin typeface="Calibri Light"/>
                <a:cs typeface="Calibri Light"/>
              </a:rPr>
              <a:t>health</a:t>
            </a:r>
            <a:r>
              <a:rPr sz="2400" b="0" spc="325" dirty="0">
                <a:solidFill>
                  <a:srgbClr val="C00000"/>
                </a:solidFill>
                <a:latin typeface="Calibri Light"/>
                <a:cs typeface="Calibri Light"/>
              </a:rPr>
              <a:t> </a:t>
            </a:r>
            <a:r>
              <a:rPr sz="2400" b="0" spc="130" dirty="0">
                <a:solidFill>
                  <a:srgbClr val="C00000"/>
                </a:solidFill>
                <a:latin typeface="Calibri Light"/>
                <a:cs typeface="Calibri Light"/>
              </a:rPr>
              <a:t>events.</a:t>
            </a:r>
            <a:endParaRPr sz="2400">
              <a:latin typeface="Calibri Light"/>
              <a:cs typeface="Calibri Light"/>
            </a:endParaRPr>
          </a:p>
        </p:txBody>
      </p:sp>
      <p:pic>
        <p:nvPicPr>
          <p:cNvPr id="4" name="object 4"/>
          <p:cNvPicPr/>
          <p:nvPr/>
        </p:nvPicPr>
        <p:blipFill>
          <a:blip r:embed="rId2" cstate="print"/>
          <a:stretch>
            <a:fillRect/>
          </a:stretch>
        </p:blipFill>
        <p:spPr>
          <a:xfrm>
            <a:off x="7334631" y="1634235"/>
            <a:ext cx="4335653" cy="2413381"/>
          </a:xfrm>
          <a:prstGeom prst="rect">
            <a:avLst/>
          </a:prstGeom>
        </p:spPr>
      </p:pic>
      <p:sp>
        <p:nvSpPr>
          <p:cNvPr id="5" name="object 5"/>
          <p:cNvSpPr txBox="1"/>
          <p:nvPr/>
        </p:nvSpPr>
        <p:spPr>
          <a:xfrm>
            <a:off x="7334631" y="4677232"/>
            <a:ext cx="4335780" cy="751205"/>
          </a:xfrm>
          <a:prstGeom prst="rect">
            <a:avLst/>
          </a:prstGeom>
          <a:solidFill>
            <a:srgbClr val="FFFF00"/>
          </a:solidFill>
          <a:ln w="15875">
            <a:solidFill>
              <a:srgbClr val="A75F09"/>
            </a:solidFill>
          </a:ln>
        </p:spPr>
        <p:txBody>
          <a:bodyPr vert="horz" wrap="square" lIns="0" tIns="173990" rIns="0" bIns="0" rtlCol="0">
            <a:spAutoFit/>
          </a:bodyPr>
          <a:lstStyle/>
          <a:p>
            <a:pPr marL="106680">
              <a:lnSpc>
                <a:spcPct val="100000"/>
              </a:lnSpc>
              <a:spcBef>
                <a:spcPts val="1370"/>
              </a:spcBef>
            </a:pPr>
            <a:r>
              <a:rPr sz="2400" b="1" dirty="0">
                <a:solidFill>
                  <a:srgbClr val="C00000"/>
                </a:solidFill>
                <a:latin typeface="Calibri"/>
                <a:cs typeface="Calibri"/>
              </a:rPr>
              <a:t>Source</a:t>
            </a:r>
            <a:r>
              <a:rPr sz="2400" b="1" spc="-50" dirty="0">
                <a:solidFill>
                  <a:srgbClr val="C00000"/>
                </a:solidFill>
                <a:latin typeface="Calibri"/>
                <a:cs typeface="Calibri"/>
              </a:rPr>
              <a:t> </a:t>
            </a:r>
            <a:r>
              <a:rPr sz="2400" b="1" dirty="0">
                <a:solidFill>
                  <a:srgbClr val="C00000"/>
                </a:solidFill>
                <a:latin typeface="Calibri"/>
                <a:cs typeface="Calibri"/>
              </a:rPr>
              <a:t>:</a:t>
            </a:r>
            <a:r>
              <a:rPr sz="2400" b="1" spc="-40" dirty="0">
                <a:solidFill>
                  <a:srgbClr val="C00000"/>
                </a:solidFill>
                <a:latin typeface="Calibri"/>
                <a:cs typeface="Calibri"/>
              </a:rPr>
              <a:t> </a:t>
            </a:r>
            <a:r>
              <a:rPr sz="2400" b="1" spc="-25" dirty="0">
                <a:solidFill>
                  <a:srgbClr val="C00000"/>
                </a:solidFill>
                <a:latin typeface="Calibri"/>
                <a:cs typeface="Calibri"/>
              </a:rPr>
              <a:t>(Tattonand</a:t>
            </a:r>
            <a:r>
              <a:rPr sz="2400" b="1" spc="-40" dirty="0">
                <a:solidFill>
                  <a:srgbClr val="C00000"/>
                </a:solidFill>
                <a:latin typeface="Calibri"/>
                <a:cs typeface="Calibri"/>
              </a:rPr>
              <a:t> </a:t>
            </a:r>
            <a:r>
              <a:rPr sz="2400" b="1" dirty="0">
                <a:solidFill>
                  <a:srgbClr val="C00000"/>
                </a:solidFill>
                <a:latin typeface="Calibri"/>
                <a:cs typeface="Calibri"/>
              </a:rPr>
              <a:t>Lloyd,</a:t>
            </a:r>
            <a:r>
              <a:rPr sz="2400" b="1" spc="-70" dirty="0">
                <a:solidFill>
                  <a:srgbClr val="C00000"/>
                </a:solidFill>
                <a:latin typeface="Calibri"/>
                <a:cs typeface="Calibri"/>
              </a:rPr>
              <a:t> </a:t>
            </a:r>
            <a:r>
              <a:rPr sz="2400" b="1" dirty="0">
                <a:solidFill>
                  <a:srgbClr val="C00000"/>
                </a:solidFill>
                <a:latin typeface="Calibri"/>
                <a:cs typeface="Calibri"/>
              </a:rPr>
              <a:t>2023</a:t>
            </a:r>
            <a:r>
              <a:rPr sz="2400" b="1" spc="-50" dirty="0">
                <a:solidFill>
                  <a:srgbClr val="C00000"/>
                </a:solidFill>
                <a:latin typeface="Calibri"/>
                <a:cs typeface="Calibri"/>
              </a:rPr>
              <a:t> )</a:t>
            </a:r>
            <a:endParaRPr sz="2400">
              <a:latin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5108194" y="685546"/>
            <a:ext cx="2826385" cy="452120"/>
          </a:xfrm>
          <a:prstGeom prst="rect">
            <a:avLst/>
          </a:prstGeom>
        </p:spPr>
        <p:txBody>
          <a:bodyPr vert="horz" wrap="square" lIns="0" tIns="12065" rIns="0" bIns="0" rtlCol="0">
            <a:spAutoFit/>
          </a:bodyPr>
          <a:lstStyle/>
          <a:p>
            <a:pPr marL="12700">
              <a:lnSpc>
                <a:spcPct val="100000"/>
              </a:lnSpc>
              <a:spcBef>
                <a:spcPts val="95"/>
              </a:spcBef>
            </a:pPr>
            <a:r>
              <a:rPr spc="-105" dirty="0"/>
              <a:t>Task</a:t>
            </a:r>
            <a:r>
              <a:rPr spc="-90" dirty="0"/>
              <a:t> </a:t>
            </a:r>
            <a:r>
              <a:rPr dirty="0"/>
              <a:t>1-</a:t>
            </a:r>
            <a:r>
              <a:rPr spc="-170" dirty="0"/>
              <a:t> </a:t>
            </a:r>
            <a:r>
              <a:rPr spc="-40" dirty="0"/>
              <a:t>Rationale</a:t>
            </a:r>
          </a:p>
        </p:txBody>
      </p:sp>
      <p:sp>
        <p:nvSpPr>
          <p:cNvPr id="3" name="object 3"/>
          <p:cNvSpPr txBox="1"/>
          <p:nvPr/>
        </p:nvSpPr>
        <p:spPr>
          <a:xfrm>
            <a:off x="556666" y="1498219"/>
            <a:ext cx="10887710" cy="391160"/>
          </a:xfrm>
          <a:prstGeom prst="rect">
            <a:avLst/>
          </a:prstGeom>
        </p:spPr>
        <p:txBody>
          <a:bodyPr vert="horz" wrap="square" lIns="0" tIns="12700" rIns="0" bIns="0" rtlCol="0">
            <a:spAutoFit/>
          </a:bodyPr>
          <a:lstStyle/>
          <a:p>
            <a:pPr marL="12700">
              <a:lnSpc>
                <a:spcPct val="100000"/>
              </a:lnSpc>
              <a:spcBef>
                <a:spcPts val="100"/>
              </a:spcBef>
              <a:tabLst>
                <a:tab pos="756285" algn="l"/>
                <a:tab pos="2693670" algn="l"/>
                <a:tab pos="3156585" algn="l"/>
                <a:tab pos="4949190" algn="l"/>
                <a:tab pos="6759575" algn="l"/>
                <a:tab pos="8012430" algn="l"/>
                <a:tab pos="9175750" algn="l"/>
                <a:tab pos="964057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prevention</a:t>
            </a:r>
            <a:r>
              <a:rPr sz="2400" b="1" dirty="0">
                <a:solidFill>
                  <a:srgbClr val="C00000"/>
                </a:solidFill>
                <a:latin typeface="Arial"/>
                <a:cs typeface="Arial"/>
              </a:rPr>
              <a:t>	</a:t>
            </a:r>
            <a:r>
              <a:rPr sz="2400" b="1" spc="70" dirty="0">
                <a:solidFill>
                  <a:srgbClr val="C00000"/>
                </a:solidFill>
                <a:latin typeface="Arial"/>
                <a:cs typeface="Arial"/>
              </a:rPr>
              <a:t>of</a:t>
            </a:r>
            <a:r>
              <a:rPr sz="2400" b="1" dirty="0">
                <a:solidFill>
                  <a:srgbClr val="C00000"/>
                </a:solidFill>
                <a:latin typeface="Arial"/>
                <a:cs typeface="Arial"/>
              </a:rPr>
              <a:t>	</a:t>
            </a:r>
            <a:r>
              <a:rPr sz="2400" b="1" spc="155" dirty="0">
                <a:solidFill>
                  <a:srgbClr val="C00000"/>
                </a:solidFill>
                <a:latin typeface="Arial"/>
                <a:cs typeface="Arial"/>
              </a:rPr>
              <a:t>unhealthy</a:t>
            </a:r>
            <a:r>
              <a:rPr sz="2400" b="1" dirty="0">
                <a:solidFill>
                  <a:srgbClr val="C00000"/>
                </a:solidFill>
                <a:latin typeface="Arial"/>
                <a:cs typeface="Arial"/>
              </a:rPr>
              <a:t>	</a:t>
            </a:r>
            <a:r>
              <a:rPr sz="2400" b="1" spc="155" dirty="0">
                <a:solidFill>
                  <a:srgbClr val="C00000"/>
                </a:solidFill>
                <a:latin typeface="Arial"/>
                <a:cs typeface="Arial"/>
              </a:rPr>
              <a:t>behaviour</a:t>
            </a:r>
            <a:r>
              <a:rPr sz="2400" b="1" dirty="0">
                <a:solidFill>
                  <a:srgbClr val="C00000"/>
                </a:solidFill>
                <a:latin typeface="Arial"/>
                <a:cs typeface="Arial"/>
              </a:rPr>
              <a:t>	</a:t>
            </a:r>
            <a:r>
              <a:rPr sz="2400" b="1" spc="135" dirty="0">
                <a:solidFill>
                  <a:srgbClr val="C00000"/>
                </a:solidFill>
                <a:latin typeface="Arial"/>
                <a:cs typeface="Arial"/>
              </a:rPr>
              <a:t>among</a:t>
            </a:r>
            <a:r>
              <a:rPr sz="2400" b="1" dirty="0">
                <a:solidFill>
                  <a:srgbClr val="C00000"/>
                </a:solidFill>
                <a:latin typeface="Arial"/>
                <a:cs typeface="Arial"/>
              </a:rPr>
              <a:t>	</a:t>
            </a:r>
            <a:r>
              <a:rPr sz="2400" b="1" spc="135" dirty="0">
                <a:solidFill>
                  <a:srgbClr val="C00000"/>
                </a:solidFill>
                <a:latin typeface="Arial"/>
                <a:cs typeface="Arial"/>
              </a:rPr>
              <a:t>young</a:t>
            </a:r>
            <a:r>
              <a:rPr sz="2400" b="1" dirty="0">
                <a:solidFill>
                  <a:srgbClr val="C00000"/>
                </a:solidFill>
                <a:latin typeface="Arial"/>
                <a:cs typeface="Arial"/>
              </a:rPr>
              <a:t>	</a:t>
            </a:r>
            <a:r>
              <a:rPr sz="2400" b="1" spc="75" dirty="0">
                <a:solidFill>
                  <a:srgbClr val="C00000"/>
                </a:solidFill>
                <a:latin typeface="Arial"/>
                <a:cs typeface="Arial"/>
              </a:rPr>
              <a:t>to</a:t>
            </a:r>
            <a:r>
              <a:rPr sz="2400" b="1" dirty="0">
                <a:solidFill>
                  <a:srgbClr val="C00000"/>
                </a:solidFill>
                <a:latin typeface="Arial"/>
                <a:cs typeface="Arial"/>
              </a:rPr>
              <a:t>	</a:t>
            </a:r>
            <a:r>
              <a:rPr sz="2400" b="1" spc="150" dirty="0">
                <a:solidFill>
                  <a:srgbClr val="C00000"/>
                </a:solidFill>
                <a:latin typeface="Arial"/>
                <a:cs typeface="Arial"/>
              </a:rPr>
              <a:t>middle-</a:t>
            </a:r>
            <a:endParaRPr sz="2400">
              <a:latin typeface="Arial"/>
              <a:cs typeface="Arial"/>
            </a:endParaRPr>
          </a:p>
        </p:txBody>
      </p:sp>
      <p:sp>
        <p:nvSpPr>
          <p:cNvPr id="4" name="object 4"/>
          <p:cNvSpPr txBox="1"/>
          <p:nvPr/>
        </p:nvSpPr>
        <p:spPr>
          <a:xfrm>
            <a:off x="569366" y="1687195"/>
            <a:ext cx="10859135" cy="1037590"/>
          </a:xfrm>
          <a:prstGeom prst="rect">
            <a:avLst/>
          </a:prstGeom>
        </p:spPr>
        <p:txBody>
          <a:bodyPr vert="horz" wrap="square" lIns="0" tIns="152400" rIns="0" bIns="0" rtlCol="0">
            <a:spAutoFit/>
          </a:bodyPr>
          <a:lstStyle/>
          <a:p>
            <a:pPr>
              <a:lnSpc>
                <a:spcPct val="100000"/>
              </a:lnSpc>
              <a:spcBef>
                <a:spcPts val="1200"/>
              </a:spcBef>
              <a:tabLst>
                <a:tab pos="921385" algn="l"/>
              </a:tabLst>
            </a:pPr>
            <a:r>
              <a:rPr sz="2400" b="1" spc="130" dirty="0">
                <a:solidFill>
                  <a:srgbClr val="C00000"/>
                </a:solidFill>
                <a:latin typeface="Arial"/>
                <a:cs typeface="Arial"/>
              </a:rPr>
              <a:t>aged</a:t>
            </a:r>
            <a:r>
              <a:rPr sz="2400" b="1" dirty="0">
                <a:solidFill>
                  <a:srgbClr val="C00000"/>
                </a:solidFill>
                <a:latin typeface="Arial"/>
                <a:cs typeface="Arial"/>
              </a:rPr>
              <a:t>	</a:t>
            </a:r>
            <a:r>
              <a:rPr sz="2400" b="1" spc="145" dirty="0">
                <a:solidFill>
                  <a:srgbClr val="C00000"/>
                </a:solidFill>
                <a:latin typeface="Arial"/>
                <a:cs typeface="Arial"/>
              </a:rPr>
              <a:t>people</a:t>
            </a:r>
            <a:endParaRPr sz="2400">
              <a:latin typeface="Arial"/>
              <a:cs typeface="Arial"/>
            </a:endParaRPr>
          </a:p>
          <a:p>
            <a:pPr>
              <a:lnSpc>
                <a:spcPct val="100000"/>
              </a:lnSpc>
              <a:spcBef>
                <a:spcPts val="1105"/>
              </a:spcBef>
              <a:tabLst>
                <a:tab pos="752475" algn="l"/>
                <a:tab pos="2289175" algn="l"/>
                <a:tab pos="3834129" algn="l"/>
                <a:tab pos="4450080" algn="l"/>
                <a:tab pos="5669280" algn="l"/>
                <a:tab pos="6421120" algn="l"/>
                <a:tab pos="7838440" algn="l"/>
                <a:tab pos="980313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0" dirty="0">
                <a:solidFill>
                  <a:srgbClr val="C00000"/>
                </a:solidFill>
                <a:latin typeface="Arial"/>
                <a:cs typeface="Arial"/>
              </a:rPr>
              <a:t>National</a:t>
            </a:r>
            <a:r>
              <a:rPr sz="2400" b="1" dirty="0">
                <a:solidFill>
                  <a:srgbClr val="C00000"/>
                </a:solidFill>
                <a:latin typeface="Arial"/>
                <a:cs typeface="Arial"/>
              </a:rPr>
              <a:t>	</a:t>
            </a:r>
            <a:r>
              <a:rPr sz="2400" b="1" spc="155" dirty="0">
                <a:solidFill>
                  <a:srgbClr val="C00000"/>
                </a:solidFill>
                <a:latin typeface="Arial"/>
                <a:cs typeface="Arial"/>
              </a:rPr>
              <a:t>Institute</a:t>
            </a:r>
            <a:r>
              <a:rPr sz="2400" b="1" dirty="0">
                <a:solidFill>
                  <a:srgbClr val="C00000"/>
                </a:solidFill>
                <a:latin typeface="Arial"/>
                <a:cs typeface="Arial"/>
              </a:rPr>
              <a:t>	</a:t>
            </a:r>
            <a:r>
              <a:rPr sz="2400" b="1" spc="95" dirty="0">
                <a:solidFill>
                  <a:srgbClr val="C00000"/>
                </a:solidFill>
                <a:latin typeface="Arial"/>
                <a:cs typeface="Arial"/>
              </a:rPr>
              <a:t>for</a:t>
            </a:r>
            <a:r>
              <a:rPr sz="2400" b="1" dirty="0">
                <a:solidFill>
                  <a:srgbClr val="C00000"/>
                </a:solidFill>
                <a:latin typeface="Arial"/>
                <a:cs typeface="Arial"/>
              </a:rPr>
              <a:t>	</a:t>
            </a:r>
            <a:r>
              <a:rPr sz="2400" b="1" spc="145" dirty="0">
                <a:solidFill>
                  <a:srgbClr val="C00000"/>
                </a:solidFill>
                <a:latin typeface="Arial"/>
                <a:cs typeface="Arial"/>
              </a:rPr>
              <a:t>Health</a:t>
            </a:r>
            <a:r>
              <a:rPr sz="2400" b="1" dirty="0">
                <a:solidFill>
                  <a:srgbClr val="C00000"/>
                </a:solidFill>
                <a:latin typeface="Arial"/>
                <a:cs typeface="Arial"/>
              </a:rPr>
              <a:t>	</a:t>
            </a:r>
            <a:r>
              <a:rPr sz="2400" b="1" spc="95" dirty="0">
                <a:solidFill>
                  <a:srgbClr val="C00000"/>
                </a:solidFill>
                <a:latin typeface="Arial"/>
                <a:cs typeface="Arial"/>
              </a:rPr>
              <a:t>and</a:t>
            </a:r>
            <a:r>
              <a:rPr sz="2400" b="1" dirty="0">
                <a:solidFill>
                  <a:srgbClr val="C00000"/>
                </a:solidFill>
                <a:latin typeface="Arial"/>
                <a:cs typeface="Arial"/>
              </a:rPr>
              <a:t>	</a:t>
            </a:r>
            <a:r>
              <a:rPr sz="2400" b="1" spc="150" dirty="0">
                <a:solidFill>
                  <a:srgbClr val="C00000"/>
                </a:solidFill>
                <a:latin typeface="Arial"/>
                <a:cs typeface="Arial"/>
              </a:rPr>
              <a:t>Clinical</a:t>
            </a:r>
            <a:r>
              <a:rPr sz="2400" b="1" dirty="0">
                <a:solidFill>
                  <a:srgbClr val="C00000"/>
                </a:solidFill>
                <a:latin typeface="Arial"/>
                <a:cs typeface="Arial"/>
              </a:rPr>
              <a:t>	</a:t>
            </a:r>
            <a:r>
              <a:rPr sz="2400" b="1" spc="155" dirty="0">
                <a:solidFill>
                  <a:srgbClr val="C00000"/>
                </a:solidFill>
                <a:latin typeface="Arial"/>
                <a:cs typeface="Arial"/>
              </a:rPr>
              <a:t>Excellence</a:t>
            </a:r>
            <a:r>
              <a:rPr sz="2400" b="1" dirty="0">
                <a:solidFill>
                  <a:srgbClr val="C00000"/>
                </a:solidFill>
                <a:latin typeface="Arial"/>
                <a:cs typeface="Arial"/>
              </a:rPr>
              <a:t>	</a:t>
            </a:r>
            <a:r>
              <a:rPr sz="2400" b="1" spc="-10" dirty="0">
                <a:solidFill>
                  <a:srgbClr val="C00000"/>
                </a:solidFill>
                <a:latin typeface="Arial"/>
                <a:cs typeface="Arial"/>
              </a:rPr>
              <a:t>(</a:t>
            </a:r>
            <a:r>
              <a:rPr sz="2400" b="1" spc="-465" dirty="0">
                <a:solidFill>
                  <a:srgbClr val="C00000"/>
                </a:solidFill>
                <a:latin typeface="Arial"/>
                <a:cs typeface="Arial"/>
              </a:rPr>
              <a:t> </a:t>
            </a:r>
            <a:r>
              <a:rPr sz="2400" b="1" spc="130" dirty="0">
                <a:solidFill>
                  <a:srgbClr val="C00000"/>
                </a:solidFill>
                <a:latin typeface="Arial"/>
                <a:cs typeface="Arial"/>
              </a:rPr>
              <a:t>NICE)</a:t>
            </a:r>
            <a:endParaRPr sz="2400">
              <a:latin typeface="Arial"/>
              <a:cs typeface="Arial"/>
            </a:endParaRPr>
          </a:p>
        </p:txBody>
      </p:sp>
      <p:sp>
        <p:nvSpPr>
          <p:cNvPr id="5" name="object 5"/>
          <p:cNvSpPr txBox="1"/>
          <p:nvPr/>
        </p:nvSpPr>
        <p:spPr>
          <a:xfrm>
            <a:off x="569366" y="2520182"/>
            <a:ext cx="10862945" cy="1370965"/>
          </a:xfrm>
          <a:prstGeom prst="rect">
            <a:avLst/>
          </a:prstGeom>
        </p:spPr>
        <p:txBody>
          <a:bodyPr vert="horz" wrap="square" lIns="0" tIns="154940" rIns="0" bIns="0" rtlCol="0">
            <a:spAutoFit/>
          </a:bodyPr>
          <a:lstStyle/>
          <a:p>
            <a:pPr>
              <a:lnSpc>
                <a:spcPct val="100000"/>
              </a:lnSpc>
              <a:spcBef>
                <a:spcPts val="1220"/>
              </a:spcBef>
            </a:pPr>
            <a:r>
              <a:rPr sz="2400" b="1" spc="-50" dirty="0">
                <a:solidFill>
                  <a:srgbClr val="C00000"/>
                </a:solidFill>
                <a:latin typeface="Arial"/>
                <a:cs typeface="Arial"/>
              </a:rPr>
              <a:t>-</a:t>
            </a:r>
            <a:endParaRPr sz="2400">
              <a:latin typeface="Arial"/>
              <a:cs typeface="Arial"/>
            </a:endParaRPr>
          </a:p>
          <a:p>
            <a:pPr>
              <a:lnSpc>
                <a:spcPts val="2590"/>
              </a:lnSpc>
              <a:spcBef>
                <a:spcPts val="1445"/>
              </a:spcBef>
              <a:tabLst>
                <a:tab pos="334645" algn="l"/>
                <a:tab pos="2037714" algn="l"/>
                <a:tab pos="2141220" algn="l"/>
                <a:tab pos="2659380" algn="l"/>
                <a:tab pos="3333115" algn="l"/>
                <a:tab pos="5283835" algn="l"/>
                <a:tab pos="5360035" algn="l"/>
                <a:tab pos="5760720" algn="l"/>
                <a:tab pos="7355205" algn="l"/>
                <a:tab pos="8812530" algn="l"/>
                <a:tab pos="9570085" algn="l"/>
              </a:tabLst>
            </a:pPr>
            <a:r>
              <a:rPr sz="2400" b="1" spc="-50" dirty="0">
                <a:solidFill>
                  <a:srgbClr val="C00000"/>
                </a:solidFill>
                <a:latin typeface="Arial"/>
                <a:cs typeface="Arial"/>
              </a:rPr>
              <a:t>a</a:t>
            </a:r>
            <a:r>
              <a:rPr sz="2400" b="1" dirty="0">
                <a:solidFill>
                  <a:srgbClr val="C00000"/>
                </a:solidFill>
                <a:latin typeface="Arial"/>
                <a:cs typeface="Arial"/>
              </a:rPr>
              <a:t>	</a:t>
            </a:r>
            <a:r>
              <a:rPr sz="2400" b="1" spc="155" dirty="0">
                <a:solidFill>
                  <a:srgbClr val="C00000"/>
                </a:solidFill>
                <a:latin typeface="Arial"/>
                <a:cs typeface="Arial"/>
              </a:rPr>
              <a:t>guideline</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9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prevention</a:t>
            </a:r>
            <a:r>
              <a:rPr sz="2400" b="1" dirty="0">
                <a:solidFill>
                  <a:srgbClr val="C00000"/>
                </a:solidFill>
                <a:latin typeface="Arial"/>
                <a:cs typeface="Arial"/>
              </a:rPr>
              <a:t>	</a:t>
            </a:r>
            <a:r>
              <a:rPr sz="2400" b="1" spc="70" dirty="0">
                <a:solidFill>
                  <a:srgbClr val="C00000"/>
                </a:solidFill>
                <a:latin typeface="Arial"/>
                <a:cs typeface="Arial"/>
              </a:rPr>
              <a:t>of</a:t>
            </a:r>
            <a:r>
              <a:rPr sz="2400" b="1" dirty="0">
                <a:solidFill>
                  <a:srgbClr val="C00000"/>
                </a:solidFill>
                <a:latin typeface="Arial"/>
                <a:cs typeface="Arial"/>
              </a:rPr>
              <a:t>	</a:t>
            </a:r>
            <a:r>
              <a:rPr sz="2400" b="1" spc="150" dirty="0">
                <a:solidFill>
                  <a:srgbClr val="C00000"/>
                </a:solidFill>
                <a:latin typeface="Arial"/>
                <a:cs typeface="Arial"/>
              </a:rPr>
              <a:t>tobacco,</a:t>
            </a:r>
            <a:r>
              <a:rPr sz="2400" b="1" dirty="0">
                <a:solidFill>
                  <a:srgbClr val="C00000"/>
                </a:solidFill>
                <a:latin typeface="Arial"/>
                <a:cs typeface="Arial"/>
              </a:rPr>
              <a:t>	</a:t>
            </a:r>
            <a:r>
              <a:rPr sz="2400" b="1" spc="155" dirty="0">
                <a:solidFill>
                  <a:srgbClr val="C00000"/>
                </a:solidFill>
                <a:latin typeface="Arial"/>
                <a:cs typeface="Arial"/>
              </a:rPr>
              <a:t>quitting</a:t>
            </a:r>
            <a:r>
              <a:rPr sz="2400" b="1" dirty="0">
                <a:solidFill>
                  <a:srgbClr val="C00000"/>
                </a:solidFill>
                <a:latin typeface="Arial"/>
                <a:cs typeface="Arial"/>
              </a:rPr>
              <a:t>	</a:t>
            </a:r>
            <a:r>
              <a:rPr sz="2400" b="1" spc="105" dirty="0">
                <a:solidFill>
                  <a:srgbClr val="C00000"/>
                </a:solidFill>
                <a:latin typeface="Arial"/>
                <a:cs typeface="Arial"/>
              </a:rPr>
              <a:t>and</a:t>
            </a:r>
            <a:r>
              <a:rPr sz="2400" b="1" dirty="0">
                <a:solidFill>
                  <a:srgbClr val="C00000"/>
                </a:solidFill>
                <a:latin typeface="Arial"/>
                <a:cs typeface="Arial"/>
              </a:rPr>
              <a:t>	</a:t>
            </a:r>
            <a:r>
              <a:rPr sz="2400" b="1" spc="150" dirty="0">
                <a:solidFill>
                  <a:srgbClr val="C00000"/>
                </a:solidFill>
                <a:latin typeface="Arial"/>
                <a:cs typeface="Arial"/>
              </a:rPr>
              <a:t>treating </a:t>
            </a:r>
            <a:r>
              <a:rPr sz="2400" b="1" spc="170" dirty="0">
                <a:solidFill>
                  <a:srgbClr val="C00000"/>
                </a:solidFill>
                <a:latin typeface="Arial"/>
                <a:cs typeface="Arial"/>
              </a:rPr>
              <a:t>dependence</a:t>
            </a:r>
            <a:r>
              <a:rPr sz="2400" b="1" dirty="0">
                <a:solidFill>
                  <a:srgbClr val="C00000"/>
                </a:solidFill>
                <a:latin typeface="Arial"/>
                <a:cs typeface="Arial"/>
              </a:rPr>
              <a:t>		</a:t>
            </a:r>
            <a:r>
              <a:rPr sz="2400" b="1" spc="130" dirty="0">
                <a:solidFill>
                  <a:srgbClr val="C00000"/>
                </a:solidFill>
                <a:latin typeface="Arial"/>
                <a:cs typeface="Arial"/>
              </a:rPr>
              <a:t>NG209</a:t>
            </a:r>
            <a:r>
              <a:rPr sz="2400" b="1" dirty="0">
                <a:solidFill>
                  <a:srgbClr val="C00000"/>
                </a:solidFill>
                <a:latin typeface="Arial"/>
                <a:cs typeface="Arial"/>
              </a:rPr>
              <a:t>	</a:t>
            </a:r>
            <a:r>
              <a:rPr sz="2400" b="1" spc="-570" dirty="0">
                <a:solidFill>
                  <a:srgbClr val="C00000"/>
                </a:solidFill>
                <a:latin typeface="Arial"/>
                <a:cs typeface="Arial"/>
              </a:rPr>
              <a:t> </a:t>
            </a:r>
            <a:r>
              <a:rPr sz="2400" b="1" spc="-10" dirty="0">
                <a:solidFill>
                  <a:srgbClr val="C00000"/>
                </a:solidFill>
                <a:latin typeface="Arial"/>
                <a:cs typeface="Arial"/>
              </a:rPr>
              <a:t>(</a:t>
            </a:r>
            <a:r>
              <a:rPr sz="2400" b="1" spc="-459" dirty="0">
                <a:solidFill>
                  <a:srgbClr val="C00000"/>
                </a:solidFill>
                <a:latin typeface="Arial"/>
                <a:cs typeface="Arial"/>
              </a:rPr>
              <a:t> </a:t>
            </a:r>
            <a:r>
              <a:rPr sz="2400" b="1" spc="170" dirty="0">
                <a:solidFill>
                  <a:srgbClr val="C00000"/>
                </a:solidFill>
                <a:latin typeface="Arial"/>
                <a:cs typeface="Arial"/>
              </a:rPr>
              <a:t>Stivespcn,</a:t>
            </a:r>
            <a:r>
              <a:rPr sz="2400" b="1" dirty="0">
                <a:solidFill>
                  <a:srgbClr val="C00000"/>
                </a:solidFill>
                <a:latin typeface="Arial"/>
                <a:cs typeface="Arial"/>
              </a:rPr>
              <a:t>		</a:t>
            </a:r>
            <a:r>
              <a:rPr sz="2400" b="1" spc="145" dirty="0">
                <a:solidFill>
                  <a:srgbClr val="C00000"/>
                </a:solidFill>
                <a:latin typeface="Arial"/>
                <a:cs typeface="Arial"/>
              </a:rPr>
              <a:t>2023).</a:t>
            </a:r>
            <a:endParaRPr sz="2400">
              <a:latin typeface="Arial"/>
              <a:cs typeface="Arial"/>
            </a:endParaRPr>
          </a:p>
        </p:txBody>
      </p:sp>
      <p:sp>
        <p:nvSpPr>
          <p:cNvPr id="6" name="object 6"/>
          <p:cNvSpPr txBox="1"/>
          <p:nvPr/>
        </p:nvSpPr>
        <p:spPr>
          <a:xfrm>
            <a:off x="8371078" y="5020817"/>
            <a:ext cx="3072765" cy="391160"/>
          </a:xfrm>
          <a:prstGeom prst="rect">
            <a:avLst/>
          </a:prstGeom>
        </p:spPr>
        <p:txBody>
          <a:bodyPr vert="horz" wrap="square" lIns="0" tIns="12700" rIns="0" bIns="0" rtlCol="0">
            <a:spAutoFit/>
          </a:bodyPr>
          <a:lstStyle/>
          <a:p>
            <a:pPr marL="12700">
              <a:lnSpc>
                <a:spcPct val="100000"/>
              </a:lnSpc>
              <a:spcBef>
                <a:spcPts val="100"/>
              </a:spcBef>
              <a:tabLst>
                <a:tab pos="814069" algn="l"/>
                <a:tab pos="2038350" algn="l"/>
              </a:tabLst>
            </a:pPr>
            <a:r>
              <a:rPr sz="2400" b="1" spc="95" dirty="0">
                <a:solidFill>
                  <a:srgbClr val="C00000"/>
                </a:solidFill>
                <a:latin typeface="Arial"/>
                <a:cs typeface="Arial"/>
              </a:rPr>
              <a:t>and</a:t>
            </a:r>
            <a:r>
              <a:rPr sz="2400" b="1" dirty="0">
                <a:solidFill>
                  <a:srgbClr val="C00000"/>
                </a:solidFill>
                <a:latin typeface="Arial"/>
                <a:cs typeface="Arial"/>
              </a:rPr>
              <a:t>	</a:t>
            </a:r>
            <a:r>
              <a:rPr sz="2400" b="1" spc="135" dirty="0">
                <a:solidFill>
                  <a:srgbClr val="C00000"/>
                </a:solidFill>
                <a:latin typeface="Arial"/>
                <a:cs typeface="Arial"/>
              </a:rPr>
              <a:t>young</a:t>
            </a:r>
            <a:r>
              <a:rPr sz="2400" b="1" dirty="0">
                <a:solidFill>
                  <a:srgbClr val="C00000"/>
                </a:solidFill>
                <a:latin typeface="Arial"/>
                <a:cs typeface="Arial"/>
              </a:rPr>
              <a:t>	</a:t>
            </a:r>
            <a:r>
              <a:rPr sz="2400" b="1" spc="145" dirty="0">
                <a:solidFill>
                  <a:srgbClr val="C00000"/>
                </a:solidFill>
                <a:latin typeface="Arial"/>
                <a:cs typeface="Arial"/>
              </a:rPr>
              <a:t>adults</a:t>
            </a:r>
            <a:endParaRPr sz="2400">
              <a:latin typeface="Arial"/>
              <a:cs typeface="Arial"/>
            </a:endParaRPr>
          </a:p>
        </p:txBody>
      </p:sp>
      <p:sp>
        <p:nvSpPr>
          <p:cNvPr id="7" name="object 7"/>
          <p:cNvSpPr txBox="1"/>
          <p:nvPr/>
        </p:nvSpPr>
        <p:spPr>
          <a:xfrm>
            <a:off x="556666" y="4371594"/>
            <a:ext cx="7627620" cy="1369695"/>
          </a:xfrm>
          <a:prstGeom prst="rect">
            <a:avLst/>
          </a:prstGeom>
        </p:spPr>
        <p:txBody>
          <a:bodyPr vert="horz" wrap="square" lIns="0" tIns="154305" rIns="0" bIns="0" rtlCol="0">
            <a:spAutoFit/>
          </a:bodyPr>
          <a:lstStyle/>
          <a:p>
            <a:pPr marL="12700">
              <a:lnSpc>
                <a:spcPct val="100000"/>
              </a:lnSpc>
              <a:spcBef>
                <a:spcPts val="1215"/>
              </a:spcBef>
              <a:tabLst>
                <a:tab pos="739140" algn="l"/>
                <a:tab pos="2992120" algn="l"/>
                <a:tab pos="3440429" algn="l"/>
                <a:tab pos="4083050" algn="l"/>
                <a:tab pos="5878830" algn="l"/>
                <a:tab pos="632714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60" dirty="0">
                <a:solidFill>
                  <a:srgbClr val="C00000"/>
                </a:solidFill>
                <a:latin typeface="Arial"/>
                <a:cs typeface="Arial"/>
              </a:rPr>
              <a:t>maintenance</a:t>
            </a:r>
            <a:r>
              <a:rPr sz="2400" b="1" dirty="0">
                <a:solidFill>
                  <a:srgbClr val="C00000"/>
                </a:solidFill>
                <a:latin typeface="Arial"/>
                <a:cs typeface="Arial"/>
              </a:rPr>
              <a:t>	</a:t>
            </a:r>
            <a:r>
              <a:rPr sz="2400" b="1" spc="75" dirty="0">
                <a:solidFill>
                  <a:srgbClr val="C00000"/>
                </a:solidFill>
                <a:latin typeface="Arial"/>
                <a:cs typeface="Arial"/>
              </a:rPr>
              <a:t>of</a:t>
            </a:r>
            <a:r>
              <a:rPr sz="2400" b="1" dirty="0">
                <a:solidFill>
                  <a:srgbClr val="C00000"/>
                </a:solidFill>
                <a:latin typeface="Arial"/>
                <a:cs typeface="Arial"/>
              </a:rPr>
              <a:t>	</a:t>
            </a:r>
            <a:r>
              <a:rPr sz="2400" b="1" spc="100"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standards</a:t>
            </a:r>
            <a:r>
              <a:rPr sz="2400" b="1" dirty="0">
                <a:solidFill>
                  <a:srgbClr val="C00000"/>
                </a:solidFill>
                <a:latin typeface="Arial"/>
                <a:cs typeface="Arial"/>
              </a:rPr>
              <a:t>	</a:t>
            </a:r>
            <a:r>
              <a:rPr sz="2400" b="1" spc="75" dirty="0">
                <a:solidFill>
                  <a:srgbClr val="C00000"/>
                </a:solidFill>
                <a:latin typeface="Arial"/>
                <a:cs typeface="Arial"/>
              </a:rPr>
              <a:t>of</a:t>
            </a:r>
            <a:r>
              <a:rPr sz="2400" b="1" dirty="0">
                <a:solidFill>
                  <a:srgbClr val="C00000"/>
                </a:solidFill>
                <a:latin typeface="Arial"/>
                <a:cs typeface="Arial"/>
              </a:rPr>
              <a:t>	</a:t>
            </a:r>
            <a:r>
              <a:rPr sz="2400" b="1" spc="165" dirty="0">
                <a:solidFill>
                  <a:srgbClr val="C00000"/>
                </a:solidFill>
                <a:latin typeface="Arial"/>
                <a:cs typeface="Arial"/>
              </a:rPr>
              <a:t>NCSCT</a:t>
            </a:r>
            <a:endParaRPr sz="2400">
              <a:latin typeface="Arial"/>
              <a:cs typeface="Arial"/>
            </a:endParaRPr>
          </a:p>
          <a:p>
            <a:pPr marL="12700" marR="5080">
              <a:lnSpc>
                <a:spcPts val="2590"/>
              </a:lnSpc>
              <a:spcBef>
                <a:spcPts val="1445"/>
              </a:spcBef>
              <a:tabLst>
                <a:tab pos="814069" algn="l"/>
                <a:tab pos="1797050" algn="l"/>
                <a:tab pos="2228850" algn="l"/>
                <a:tab pos="2809240" algn="l"/>
                <a:tab pos="2862580" algn="l"/>
                <a:tab pos="3331845" algn="l"/>
                <a:tab pos="4946015" algn="l"/>
                <a:tab pos="6256655"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prevention</a:t>
            </a:r>
            <a:r>
              <a:rPr sz="2400" b="1" dirty="0">
                <a:solidFill>
                  <a:srgbClr val="C00000"/>
                </a:solidFill>
                <a:latin typeface="Arial"/>
                <a:cs typeface="Arial"/>
              </a:rPr>
              <a:t>	</a:t>
            </a:r>
            <a:r>
              <a:rPr sz="2400" b="1" spc="70" dirty="0">
                <a:solidFill>
                  <a:srgbClr val="C00000"/>
                </a:solidFill>
                <a:latin typeface="Arial"/>
                <a:cs typeface="Arial"/>
              </a:rPr>
              <a:t>of</a:t>
            </a:r>
            <a:r>
              <a:rPr sz="2400" b="1" dirty="0">
                <a:solidFill>
                  <a:srgbClr val="C00000"/>
                </a:solidFill>
                <a:latin typeface="Arial"/>
                <a:cs typeface="Arial"/>
              </a:rPr>
              <a:t>	</a:t>
            </a:r>
            <a:r>
              <a:rPr sz="2400" b="1" spc="145" dirty="0">
                <a:solidFill>
                  <a:srgbClr val="C00000"/>
                </a:solidFill>
                <a:latin typeface="Arial"/>
                <a:cs typeface="Arial"/>
              </a:rPr>
              <a:t>smoking</a:t>
            </a:r>
            <a:r>
              <a:rPr sz="2400" b="1" dirty="0">
                <a:solidFill>
                  <a:srgbClr val="C00000"/>
                </a:solidFill>
                <a:latin typeface="Arial"/>
                <a:cs typeface="Arial"/>
              </a:rPr>
              <a:t>	</a:t>
            </a:r>
            <a:r>
              <a:rPr sz="2400" b="1" spc="125" dirty="0">
                <a:solidFill>
                  <a:srgbClr val="C00000"/>
                </a:solidFill>
                <a:latin typeface="Arial"/>
                <a:cs typeface="Arial"/>
              </a:rPr>
              <a:t>among</a:t>
            </a:r>
            <a:r>
              <a:rPr sz="2400" b="1" dirty="0">
                <a:solidFill>
                  <a:srgbClr val="C00000"/>
                </a:solidFill>
                <a:latin typeface="Arial"/>
                <a:cs typeface="Arial"/>
              </a:rPr>
              <a:t>	</a:t>
            </a:r>
            <a:r>
              <a:rPr sz="2400" b="1" spc="150" dirty="0">
                <a:solidFill>
                  <a:srgbClr val="C00000"/>
                </a:solidFill>
                <a:latin typeface="Arial"/>
                <a:cs typeface="Arial"/>
              </a:rPr>
              <a:t>children </a:t>
            </a:r>
            <a:r>
              <a:rPr sz="2400" b="1" dirty="0">
                <a:solidFill>
                  <a:srgbClr val="C00000"/>
                </a:solidFill>
                <a:latin typeface="Arial"/>
                <a:cs typeface="Arial"/>
              </a:rPr>
              <a:t>(</a:t>
            </a:r>
            <a:r>
              <a:rPr sz="2400" b="1" spc="-465" dirty="0">
                <a:solidFill>
                  <a:srgbClr val="C00000"/>
                </a:solidFill>
                <a:latin typeface="Arial"/>
                <a:cs typeface="Arial"/>
              </a:rPr>
              <a:t> </a:t>
            </a:r>
            <a:r>
              <a:rPr sz="2400" b="1" spc="150" dirty="0">
                <a:solidFill>
                  <a:srgbClr val="C00000"/>
                </a:solidFill>
                <a:latin typeface="Arial"/>
                <a:cs typeface="Arial"/>
              </a:rPr>
              <a:t>Thomson</a:t>
            </a:r>
            <a:r>
              <a:rPr sz="2400" b="1" dirty="0">
                <a:solidFill>
                  <a:srgbClr val="C00000"/>
                </a:solidFill>
                <a:latin typeface="Arial"/>
                <a:cs typeface="Arial"/>
              </a:rPr>
              <a:t>	</a:t>
            </a:r>
            <a:r>
              <a:rPr sz="2400" b="1" spc="60" dirty="0">
                <a:solidFill>
                  <a:srgbClr val="C00000"/>
                </a:solidFill>
                <a:latin typeface="Arial"/>
                <a:cs typeface="Arial"/>
              </a:rPr>
              <a:t>et</a:t>
            </a:r>
            <a:r>
              <a:rPr sz="2400" b="1" dirty="0">
                <a:solidFill>
                  <a:srgbClr val="C00000"/>
                </a:solidFill>
                <a:latin typeface="Arial"/>
                <a:cs typeface="Arial"/>
              </a:rPr>
              <a:t>	</a:t>
            </a:r>
            <a:r>
              <a:rPr sz="2400" b="1" spc="130" dirty="0">
                <a:solidFill>
                  <a:srgbClr val="C00000"/>
                </a:solidFill>
                <a:latin typeface="Arial"/>
                <a:cs typeface="Arial"/>
              </a:rPr>
              <a:t>al.,</a:t>
            </a:r>
            <a:r>
              <a:rPr sz="2400" b="1" dirty="0">
                <a:solidFill>
                  <a:srgbClr val="C00000"/>
                </a:solidFill>
                <a:latin typeface="Arial"/>
                <a:cs typeface="Arial"/>
              </a:rPr>
              <a:t>		</a:t>
            </a:r>
            <a:r>
              <a:rPr sz="2400" b="1" spc="145" dirty="0">
                <a:solidFill>
                  <a:srgbClr val="C00000"/>
                </a:solidFill>
                <a:latin typeface="Arial"/>
                <a:cs typeface="Arial"/>
              </a:rPr>
              <a:t>2022).</a:t>
            </a:r>
            <a:endParaRPr sz="24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0" dirty="0"/>
              <a:t>Short-</a:t>
            </a:r>
            <a:r>
              <a:rPr spc="-35" dirty="0"/>
              <a:t>term</a:t>
            </a:r>
            <a:r>
              <a:rPr spc="-105" dirty="0"/>
              <a:t> </a:t>
            </a:r>
            <a:r>
              <a:rPr spc="-40" dirty="0"/>
              <a:t>and</a:t>
            </a:r>
            <a:r>
              <a:rPr spc="-100" dirty="0"/>
              <a:t> </a:t>
            </a:r>
            <a:r>
              <a:rPr spc="-70" dirty="0"/>
              <a:t>long-</a:t>
            </a:r>
            <a:r>
              <a:rPr spc="-35" dirty="0"/>
              <a:t>term</a:t>
            </a:r>
            <a:r>
              <a:rPr spc="-100" dirty="0"/>
              <a:t> </a:t>
            </a:r>
            <a:r>
              <a:rPr spc="-35" dirty="0"/>
              <a:t>consequences</a:t>
            </a:r>
          </a:p>
        </p:txBody>
      </p:sp>
      <p:grpSp>
        <p:nvGrpSpPr>
          <p:cNvPr id="3" name="object 3"/>
          <p:cNvGrpSpPr/>
          <p:nvPr/>
        </p:nvGrpSpPr>
        <p:grpSpPr>
          <a:xfrm>
            <a:off x="1090968" y="2319388"/>
            <a:ext cx="4276725" cy="4004310"/>
            <a:chOff x="1090968" y="2319388"/>
            <a:chExt cx="4276725" cy="4004310"/>
          </a:xfrm>
        </p:grpSpPr>
        <p:sp>
          <p:nvSpPr>
            <p:cNvPr id="4" name="object 4"/>
            <p:cNvSpPr/>
            <p:nvPr/>
          </p:nvSpPr>
          <p:spPr>
            <a:xfrm>
              <a:off x="1098905" y="2327325"/>
              <a:ext cx="4260850" cy="3988435"/>
            </a:xfrm>
            <a:custGeom>
              <a:avLst/>
              <a:gdLst/>
              <a:ahLst/>
              <a:cxnLst/>
              <a:rect l="l" t="t" r="r" b="b"/>
              <a:pathLst>
                <a:path w="4260850" h="3988435">
                  <a:moveTo>
                    <a:pt x="4260723" y="0"/>
                  </a:moveTo>
                  <a:lnTo>
                    <a:pt x="0" y="0"/>
                  </a:lnTo>
                  <a:lnTo>
                    <a:pt x="0" y="3988308"/>
                  </a:lnTo>
                  <a:lnTo>
                    <a:pt x="4260723" y="3988308"/>
                  </a:lnTo>
                  <a:lnTo>
                    <a:pt x="4260723" y="0"/>
                  </a:lnTo>
                  <a:close/>
                </a:path>
              </a:pathLst>
            </a:custGeom>
            <a:solidFill>
              <a:srgbClr val="E38312"/>
            </a:solidFill>
          </p:spPr>
          <p:txBody>
            <a:bodyPr wrap="square" lIns="0" tIns="0" rIns="0" bIns="0" rtlCol="0"/>
            <a:lstStyle/>
            <a:p>
              <a:endParaRPr/>
            </a:p>
          </p:txBody>
        </p:sp>
        <p:sp>
          <p:nvSpPr>
            <p:cNvPr id="5" name="object 5"/>
            <p:cNvSpPr/>
            <p:nvPr/>
          </p:nvSpPr>
          <p:spPr>
            <a:xfrm>
              <a:off x="1098905" y="2327325"/>
              <a:ext cx="4260850" cy="3988435"/>
            </a:xfrm>
            <a:custGeom>
              <a:avLst/>
              <a:gdLst/>
              <a:ahLst/>
              <a:cxnLst/>
              <a:rect l="l" t="t" r="r" b="b"/>
              <a:pathLst>
                <a:path w="4260850" h="3988435">
                  <a:moveTo>
                    <a:pt x="0" y="3988308"/>
                  </a:moveTo>
                  <a:lnTo>
                    <a:pt x="4260723" y="3988308"/>
                  </a:lnTo>
                  <a:lnTo>
                    <a:pt x="4260723" y="0"/>
                  </a:lnTo>
                  <a:lnTo>
                    <a:pt x="0" y="0"/>
                  </a:lnTo>
                  <a:lnTo>
                    <a:pt x="0" y="3988308"/>
                  </a:lnTo>
                  <a:close/>
                </a:path>
              </a:pathLst>
            </a:custGeom>
            <a:ln w="15875">
              <a:solidFill>
                <a:srgbClr val="A75F09"/>
              </a:solidFill>
            </a:ln>
          </p:spPr>
          <p:txBody>
            <a:bodyPr wrap="square" lIns="0" tIns="0" rIns="0" bIns="0" rtlCol="0"/>
            <a:lstStyle/>
            <a:p>
              <a:endParaRPr/>
            </a:p>
          </p:txBody>
        </p:sp>
      </p:grpSp>
      <p:sp>
        <p:nvSpPr>
          <p:cNvPr id="6" name="object 6"/>
          <p:cNvSpPr txBox="1"/>
          <p:nvPr/>
        </p:nvSpPr>
        <p:spPr>
          <a:xfrm>
            <a:off x="1312544" y="3204717"/>
            <a:ext cx="3834129" cy="2220595"/>
          </a:xfrm>
          <a:prstGeom prst="rect">
            <a:avLst/>
          </a:prstGeom>
        </p:spPr>
        <p:txBody>
          <a:bodyPr vert="horz" wrap="square" lIns="0" tIns="12700" rIns="0" bIns="0" rtlCol="0">
            <a:spAutoFit/>
          </a:bodyPr>
          <a:lstStyle/>
          <a:p>
            <a:pPr marL="621665" marR="616585" algn="ctr">
              <a:lnSpc>
                <a:spcPct val="100000"/>
              </a:lnSpc>
              <a:spcBef>
                <a:spcPts val="100"/>
              </a:spcBef>
            </a:pPr>
            <a:r>
              <a:rPr sz="2400" b="1" dirty="0">
                <a:solidFill>
                  <a:srgbClr val="C00000"/>
                </a:solidFill>
                <a:latin typeface="Arial"/>
                <a:cs typeface="Arial"/>
              </a:rPr>
              <a:t>Reduced</a:t>
            </a:r>
            <a:r>
              <a:rPr sz="2400" b="1" spc="-65" dirty="0">
                <a:solidFill>
                  <a:srgbClr val="C00000"/>
                </a:solidFill>
                <a:latin typeface="Arial"/>
                <a:cs typeface="Arial"/>
              </a:rPr>
              <a:t> </a:t>
            </a:r>
            <a:r>
              <a:rPr sz="2400" b="1" spc="-10" dirty="0">
                <a:solidFill>
                  <a:srgbClr val="C00000"/>
                </a:solidFill>
                <a:latin typeface="Arial"/>
                <a:cs typeface="Arial"/>
              </a:rPr>
              <a:t>physical endurance</a:t>
            </a:r>
            <a:endParaRPr sz="2400">
              <a:latin typeface="Arial"/>
              <a:cs typeface="Arial"/>
            </a:endParaRPr>
          </a:p>
          <a:p>
            <a:pPr marL="12700" marR="5080" algn="ctr">
              <a:lnSpc>
                <a:spcPct val="100000"/>
              </a:lnSpc>
            </a:pPr>
            <a:r>
              <a:rPr sz="2400" b="1" dirty="0">
                <a:solidFill>
                  <a:srgbClr val="C00000"/>
                </a:solidFill>
                <a:latin typeface="Arial"/>
                <a:cs typeface="Arial"/>
              </a:rPr>
              <a:t>issues</a:t>
            </a:r>
            <a:r>
              <a:rPr sz="2400" b="1" spc="-40" dirty="0">
                <a:solidFill>
                  <a:srgbClr val="C00000"/>
                </a:solidFill>
                <a:latin typeface="Arial"/>
                <a:cs typeface="Arial"/>
              </a:rPr>
              <a:t> </a:t>
            </a:r>
            <a:r>
              <a:rPr sz="2400" b="1" dirty="0">
                <a:solidFill>
                  <a:srgbClr val="C00000"/>
                </a:solidFill>
                <a:latin typeface="Arial"/>
                <a:cs typeface="Arial"/>
              </a:rPr>
              <a:t>in</a:t>
            </a:r>
            <a:r>
              <a:rPr sz="2400" b="1" spc="-55" dirty="0">
                <a:solidFill>
                  <a:srgbClr val="C00000"/>
                </a:solidFill>
                <a:latin typeface="Arial"/>
                <a:cs typeface="Arial"/>
              </a:rPr>
              <a:t> </a:t>
            </a:r>
            <a:r>
              <a:rPr sz="2400" b="1" dirty="0">
                <a:solidFill>
                  <a:srgbClr val="C00000"/>
                </a:solidFill>
                <a:latin typeface="Arial"/>
                <a:cs typeface="Arial"/>
              </a:rPr>
              <a:t>the</a:t>
            </a:r>
            <a:r>
              <a:rPr sz="2400" b="1" spc="-35" dirty="0">
                <a:solidFill>
                  <a:srgbClr val="C00000"/>
                </a:solidFill>
                <a:latin typeface="Arial"/>
                <a:cs typeface="Arial"/>
              </a:rPr>
              <a:t> </a:t>
            </a:r>
            <a:r>
              <a:rPr sz="2400" b="1" spc="-10" dirty="0">
                <a:solidFill>
                  <a:srgbClr val="C00000"/>
                </a:solidFill>
                <a:latin typeface="Arial"/>
                <a:cs typeface="Arial"/>
              </a:rPr>
              <a:t>development </a:t>
            </a:r>
            <a:r>
              <a:rPr sz="2400" b="1" dirty="0">
                <a:solidFill>
                  <a:srgbClr val="C00000"/>
                </a:solidFill>
                <a:latin typeface="Arial"/>
                <a:cs typeface="Arial"/>
              </a:rPr>
              <a:t>of</a:t>
            </a:r>
            <a:r>
              <a:rPr sz="2400" b="1" spc="-10" dirty="0">
                <a:solidFill>
                  <a:srgbClr val="C00000"/>
                </a:solidFill>
                <a:latin typeface="Arial"/>
                <a:cs typeface="Arial"/>
              </a:rPr>
              <a:t> </a:t>
            </a:r>
            <a:r>
              <a:rPr sz="2400" b="1" dirty="0">
                <a:solidFill>
                  <a:srgbClr val="C00000"/>
                </a:solidFill>
                <a:latin typeface="Arial"/>
                <a:cs typeface="Arial"/>
              </a:rPr>
              <a:t>the</a:t>
            </a:r>
            <a:r>
              <a:rPr sz="2400" b="1" spc="-15" dirty="0">
                <a:solidFill>
                  <a:srgbClr val="C00000"/>
                </a:solidFill>
                <a:latin typeface="Arial"/>
                <a:cs typeface="Arial"/>
              </a:rPr>
              <a:t> </a:t>
            </a:r>
            <a:r>
              <a:rPr sz="2400" b="1" spc="-10" dirty="0">
                <a:solidFill>
                  <a:srgbClr val="C00000"/>
                </a:solidFill>
                <a:latin typeface="Arial"/>
                <a:cs typeface="Arial"/>
              </a:rPr>
              <a:t>brain</a:t>
            </a:r>
            <a:endParaRPr sz="2400">
              <a:latin typeface="Arial"/>
              <a:cs typeface="Arial"/>
            </a:endParaRPr>
          </a:p>
          <a:p>
            <a:pPr marL="189230" marR="183515" indent="1270" algn="ctr">
              <a:lnSpc>
                <a:spcPct val="100000"/>
              </a:lnSpc>
            </a:pPr>
            <a:r>
              <a:rPr sz="2400" b="1" dirty="0">
                <a:solidFill>
                  <a:srgbClr val="C00000"/>
                </a:solidFill>
                <a:latin typeface="Arial"/>
                <a:cs typeface="Arial"/>
              </a:rPr>
              <a:t>(Cherodian</a:t>
            </a:r>
            <a:r>
              <a:rPr sz="2400" b="1" spc="-40" dirty="0">
                <a:solidFill>
                  <a:srgbClr val="C00000"/>
                </a:solidFill>
                <a:latin typeface="Arial"/>
                <a:cs typeface="Arial"/>
              </a:rPr>
              <a:t> </a:t>
            </a:r>
            <a:r>
              <a:rPr sz="2400" b="1" i="1" dirty="0">
                <a:solidFill>
                  <a:srgbClr val="C00000"/>
                </a:solidFill>
                <a:latin typeface="Arial"/>
                <a:cs typeface="Arial"/>
              </a:rPr>
              <a:t>et</a:t>
            </a:r>
            <a:r>
              <a:rPr sz="2400" b="1" i="1" spc="-20" dirty="0">
                <a:solidFill>
                  <a:srgbClr val="C00000"/>
                </a:solidFill>
                <a:latin typeface="Arial"/>
                <a:cs typeface="Arial"/>
              </a:rPr>
              <a:t> </a:t>
            </a:r>
            <a:r>
              <a:rPr sz="2400" b="1" i="1" dirty="0">
                <a:solidFill>
                  <a:srgbClr val="C00000"/>
                </a:solidFill>
                <a:latin typeface="Arial"/>
                <a:cs typeface="Arial"/>
              </a:rPr>
              <a:t>al.,</a:t>
            </a:r>
            <a:r>
              <a:rPr sz="2400" b="1" i="1" spc="-45" dirty="0">
                <a:solidFill>
                  <a:srgbClr val="C00000"/>
                </a:solidFill>
                <a:latin typeface="Arial"/>
                <a:cs typeface="Arial"/>
              </a:rPr>
              <a:t> </a:t>
            </a:r>
            <a:r>
              <a:rPr sz="2400" b="1" spc="-20" dirty="0">
                <a:solidFill>
                  <a:srgbClr val="C00000"/>
                </a:solidFill>
                <a:latin typeface="Arial"/>
                <a:cs typeface="Arial"/>
              </a:rPr>
              <a:t>2025) </a:t>
            </a:r>
            <a:r>
              <a:rPr sz="2400" b="1" dirty="0">
                <a:solidFill>
                  <a:srgbClr val="C00000"/>
                </a:solidFill>
                <a:latin typeface="Arial"/>
                <a:cs typeface="Arial"/>
              </a:rPr>
              <a:t>Possible</a:t>
            </a:r>
            <a:r>
              <a:rPr sz="2400" b="1" spc="-45" dirty="0">
                <a:solidFill>
                  <a:srgbClr val="C00000"/>
                </a:solidFill>
                <a:latin typeface="Arial"/>
                <a:cs typeface="Arial"/>
              </a:rPr>
              <a:t> </a:t>
            </a:r>
            <a:r>
              <a:rPr sz="2400" b="1" dirty="0">
                <a:solidFill>
                  <a:srgbClr val="C00000"/>
                </a:solidFill>
                <a:latin typeface="Arial"/>
                <a:cs typeface="Arial"/>
              </a:rPr>
              <a:t>heart</a:t>
            </a:r>
            <a:r>
              <a:rPr sz="2400" b="1" spc="-40" dirty="0">
                <a:solidFill>
                  <a:srgbClr val="C00000"/>
                </a:solidFill>
                <a:latin typeface="Arial"/>
                <a:cs typeface="Arial"/>
              </a:rPr>
              <a:t> </a:t>
            </a:r>
            <a:r>
              <a:rPr sz="2400" b="1" spc="-10" dirty="0">
                <a:solidFill>
                  <a:srgbClr val="C00000"/>
                </a:solidFill>
                <a:latin typeface="Arial"/>
                <a:cs typeface="Arial"/>
              </a:rPr>
              <a:t>diseases</a:t>
            </a:r>
            <a:endParaRPr sz="2400">
              <a:latin typeface="Arial"/>
              <a:cs typeface="Arial"/>
            </a:endParaRPr>
          </a:p>
        </p:txBody>
      </p:sp>
      <p:grpSp>
        <p:nvGrpSpPr>
          <p:cNvPr id="7" name="object 7"/>
          <p:cNvGrpSpPr/>
          <p:nvPr/>
        </p:nvGrpSpPr>
        <p:grpSpPr>
          <a:xfrm>
            <a:off x="7015416" y="2453855"/>
            <a:ext cx="4112260" cy="3810000"/>
            <a:chOff x="7015416" y="2453855"/>
            <a:chExt cx="4112260" cy="3810000"/>
          </a:xfrm>
        </p:grpSpPr>
        <p:sp>
          <p:nvSpPr>
            <p:cNvPr id="8" name="object 8"/>
            <p:cNvSpPr/>
            <p:nvPr/>
          </p:nvSpPr>
          <p:spPr>
            <a:xfrm>
              <a:off x="7023354" y="2461793"/>
              <a:ext cx="4096385" cy="3794125"/>
            </a:xfrm>
            <a:custGeom>
              <a:avLst/>
              <a:gdLst/>
              <a:ahLst/>
              <a:cxnLst/>
              <a:rect l="l" t="t" r="r" b="b"/>
              <a:pathLst>
                <a:path w="4096384" h="3794125">
                  <a:moveTo>
                    <a:pt x="4096384" y="0"/>
                  </a:moveTo>
                  <a:lnTo>
                    <a:pt x="0" y="0"/>
                  </a:lnTo>
                  <a:lnTo>
                    <a:pt x="0" y="3793744"/>
                  </a:lnTo>
                  <a:lnTo>
                    <a:pt x="4096384" y="3793744"/>
                  </a:lnTo>
                  <a:lnTo>
                    <a:pt x="4096384" y="0"/>
                  </a:lnTo>
                  <a:close/>
                </a:path>
              </a:pathLst>
            </a:custGeom>
            <a:solidFill>
              <a:srgbClr val="92D050"/>
            </a:solidFill>
          </p:spPr>
          <p:txBody>
            <a:bodyPr wrap="square" lIns="0" tIns="0" rIns="0" bIns="0" rtlCol="0"/>
            <a:lstStyle/>
            <a:p>
              <a:endParaRPr/>
            </a:p>
          </p:txBody>
        </p:sp>
        <p:sp>
          <p:nvSpPr>
            <p:cNvPr id="9" name="object 9"/>
            <p:cNvSpPr/>
            <p:nvPr/>
          </p:nvSpPr>
          <p:spPr>
            <a:xfrm>
              <a:off x="7023354" y="2461793"/>
              <a:ext cx="4096385" cy="3794125"/>
            </a:xfrm>
            <a:custGeom>
              <a:avLst/>
              <a:gdLst/>
              <a:ahLst/>
              <a:cxnLst/>
              <a:rect l="l" t="t" r="r" b="b"/>
              <a:pathLst>
                <a:path w="4096384" h="3794125">
                  <a:moveTo>
                    <a:pt x="0" y="3793744"/>
                  </a:moveTo>
                  <a:lnTo>
                    <a:pt x="4096384" y="3793744"/>
                  </a:lnTo>
                  <a:lnTo>
                    <a:pt x="4096384" y="0"/>
                  </a:lnTo>
                  <a:lnTo>
                    <a:pt x="0" y="0"/>
                  </a:lnTo>
                  <a:lnTo>
                    <a:pt x="0" y="3793744"/>
                  </a:lnTo>
                  <a:close/>
                </a:path>
              </a:pathLst>
            </a:custGeom>
            <a:ln w="15875">
              <a:solidFill>
                <a:srgbClr val="A75F09"/>
              </a:solidFill>
            </a:ln>
          </p:spPr>
          <p:txBody>
            <a:bodyPr wrap="square" lIns="0" tIns="0" rIns="0" bIns="0" rtlCol="0"/>
            <a:lstStyle/>
            <a:p>
              <a:endParaRPr/>
            </a:p>
          </p:txBody>
        </p:sp>
      </p:grpSp>
      <p:sp>
        <p:nvSpPr>
          <p:cNvPr id="10" name="object 10"/>
          <p:cNvSpPr txBox="1"/>
          <p:nvPr/>
        </p:nvSpPr>
        <p:spPr>
          <a:xfrm>
            <a:off x="7281418" y="3059048"/>
            <a:ext cx="3580129" cy="2586355"/>
          </a:xfrm>
          <a:prstGeom prst="rect">
            <a:avLst/>
          </a:prstGeom>
        </p:spPr>
        <p:txBody>
          <a:bodyPr vert="horz" wrap="square" lIns="0" tIns="12700" rIns="0" bIns="0" rtlCol="0">
            <a:spAutoFit/>
          </a:bodyPr>
          <a:lstStyle/>
          <a:p>
            <a:pPr marL="12700" marR="5080" algn="ctr">
              <a:lnSpc>
                <a:spcPct val="100000"/>
              </a:lnSpc>
              <a:spcBef>
                <a:spcPts val="100"/>
              </a:spcBef>
            </a:pPr>
            <a:r>
              <a:rPr sz="2400" b="1" dirty="0">
                <a:solidFill>
                  <a:srgbClr val="C00000"/>
                </a:solidFill>
                <a:latin typeface="Arial"/>
                <a:cs typeface="Arial"/>
              </a:rPr>
              <a:t>Issues</a:t>
            </a:r>
            <a:r>
              <a:rPr sz="2400" b="1" spc="-50" dirty="0">
                <a:solidFill>
                  <a:srgbClr val="C00000"/>
                </a:solidFill>
                <a:latin typeface="Arial"/>
                <a:cs typeface="Arial"/>
              </a:rPr>
              <a:t> </a:t>
            </a:r>
            <a:r>
              <a:rPr sz="2400" b="1" dirty="0">
                <a:solidFill>
                  <a:srgbClr val="C00000"/>
                </a:solidFill>
                <a:latin typeface="Arial"/>
                <a:cs typeface="Arial"/>
              </a:rPr>
              <a:t>of</a:t>
            </a:r>
            <a:r>
              <a:rPr sz="2400" b="1" spc="-50" dirty="0">
                <a:solidFill>
                  <a:srgbClr val="C00000"/>
                </a:solidFill>
                <a:latin typeface="Arial"/>
                <a:cs typeface="Arial"/>
              </a:rPr>
              <a:t> </a:t>
            </a:r>
            <a:r>
              <a:rPr sz="2400" b="1" spc="-10" dirty="0">
                <a:solidFill>
                  <a:srgbClr val="C00000"/>
                </a:solidFill>
                <a:latin typeface="Arial"/>
                <a:cs typeface="Arial"/>
              </a:rPr>
              <a:t>cardiovascular disease</a:t>
            </a:r>
            <a:endParaRPr sz="2400">
              <a:latin typeface="Arial"/>
              <a:cs typeface="Arial"/>
            </a:endParaRPr>
          </a:p>
          <a:p>
            <a:pPr marL="337185" marR="328295" algn="ctr">
              <a:lnSpc>
                <a:spcPct val="100000"/>
              </a:lnSpc>
            </a:pPr>
            <a:r>
              <a:rPr sz="2400" b="1" spc="-30" dirty="0">
                <a:solidFill>
                  <a:srgbClr val="C00000"/>
                </a:solidFill>
                <a:latin typeface="Arial"/>
                <a:cs typeface="Arial"/>
              </a:rPr>
              <a:t>To</a:t>
            </a:r>
            <a:r>
              <a:rPr sz="2400" b="1" spc="-140" dirty="0">
                <a:solidFill>
                  <a:srgbClr val="C00000"/>
                </a:solidFill>
                <a:latin typeface="Arial"/>
                <a:cs typeface="Arial"/>
              </a:rPr>
              <a:t> </a:t>
            </a:r>
            <a:r>
              <a:rPr sz="2400" b="1" dirty="0">
                <a:solidFill>
                  <a:srgbClr val="C00000"/>
                </a:solidFill>
                <a:latin typeface="Arial"/>
                <a:cs typeface="Arial"/>
              </a:rPr>
              <a:t>vascular</a:t>
            </a:r>
            <a:r>
              <a:rPr sz="2400" b="1" spc="-125" dirty="0">
                <a:solidFill>
                  <a:srgbClr val="C00000"/>
                </a:solidFill>
                <a:latin typeface="Arial"/>
                <a:cs typeface="Arial"/>
              </a:rPr>
              <a:t> </a:t>
            </a:r>
            <a:r>
              <a:rPr sz="2400" b="1" spc="-10" dirty="0">
                <a:solidFill>
                  <a:srgbClr val="C00000"/>
                </a:solidFill>
                <a:latin typeface="Arial"/>
                <a:cs typeface="Arial"/>
              </a:rPr>
              <a:t>damage </a:t>
            </a:r>
            <a:r>
              <a:rPr sz="2400" b="1" dirty="0">
                <a:solidFill>
                  <a:srgbClr val="C00000"/>
                </a:solidFill>
                <a:latin typeface="Arial"/>
                <a:cs typeface="Arial"/>
              </a:rPr>
              <a:t>Chronic</a:t>
            </a:r>
            <a:r>
              <a:rPr sz="2400" b="1" spc="-55" dirty="0">
                <a:solidFill>
                  <a:srgbClr val="C00000"/>
                </a:solidFill>
                <a:latin typeface="Arial"/>
                <a:cs typeface="Arial"/>
              </a:rPr>
              <a:t> </a:t>
            </a:r>
            <a:r>
              <a:rPr sz="2400" b="1" spc="-10" dirty="0">
                <a:solidFill>
                  <a:srgbClr val="C00000"/>
                </a:solidFill>
                <a:latin typeface="Arial"/>
                <a:cs typeface="Arial"/>
              </a:rPr>
              <a:t>respiratory diseases</a:t>
            </a:r>
            <a:endParaRPr sz="2400">
              <a:latin typeface="Arial"/>
              <a:cs typeface="Arial"/>
            </a:endParaRPr>
          </a:p>
          <a:p>
            <a:pPr marL="315595" marR="307340" algn="ctr">
              <a:lnSpc>
                <a:spcPct val="100000"/>
              </a:lnSpc>
            </a:pPr>
            <a:r>
              <a:rPr sz="2400" b="1" dirty="0">
                <a:solidFill>
                  <a:srgbClr val="C00000"/>
                </a:solidFill>
                <a:latin typeface="Arial"/>
                <a:cs typeface="Arial"/>
              </a:rPr>
              <a:t>Elevated</a:t>
            </a:r>
            <a:r>
              <a:rPr sz="2400" b="1" spc="-100" dirty="0">
                <a:solidFill>
                  <a:srgbClr val="C00000"/>
                </a:solidFill>
                <a:latin typeface="Arial"/>
                <a:cs typeface="Arial"/>
              </a:rPr>
              <a:t> </a:t>
            </a:r>
            <a:r>
              <a:rPr sz="2400" b="1" dirty="0">
                <a:solidFill>
                  <a:srgbClr val="C00000"/>
                </a:solidFill>
                <a:latin typeface="Arial"/>
                <a:cs typeface="Arial"/>
              </a:rPr>
              <a:t>cancer</a:t>
            </a:r>
            <a:r>
              <a:rPr sz="2400" b="1" spc="-90" dirty="0">
                <a:solidFill>
                  <a:srgbClr val="C00000"/>
                </a:solidFill>
                <a:latin typeface="Arial"/>
                <a:cs typeface="Arial"/>
              </a:rPr>
              <a:t> </a:t>
            </a:r>
            <a:r>
              <a:rPr sz="2400" b="1" spc="-20" dirty="0">
                <a:solidFill>
                  <a:srgbClr val="C00000"/>
                </a:solidFill>
                <a:latin typeface="Arial"/>
                <a:cs typeface="Arial"/>
              </a:rPr>
              <a:t>risk </a:t>
            </a:r>
            <a:r>
              <a:rPr sz="2400" b="1" dirty="0">
                <a:solidFill>
                  <a:srgbClr val="C00000"/>
                </a:solidFill>
                <a:latin typeface="Arial"/>
                <a:cs typeface="Arial"/>
              </a:rPr>
              <a:t>(mirza,</a:t>
            </a:r>
            <a:r>
              <a:rPr sz="2400" b="1" spc="-65" dirty="0">
                <a:solidFill>
                  <a:srgbClr val="C00000"/>
                </a:solidFill>
                <a:latin typeface="Arial"/>
                <a:cs typeface="Arial"/>
              </a:rPr>
              <a:t> </a:t>
            </a:r>
            <a:r>
              <a:rPr sz="2400" b="1" spc="-10" dirty="0">
                <a:solidFill>
                  <a:srgbClr val="C00000"/>
                </a:solidFill>
                <a:latin typeface="Arial"/>
                <a:cs typeface="Arial"/>
              </a:rPr>
              <a:t>2023).</a:t>
            </a:r>
            <a:endParaRPr sz="2400">
              <a:latin typeface="Arial"/>
              <a:cs typeface="Arial"/>
            </a:endParaRPr>
          </a:p>
        </p:txBody>
      </p:sp>
      <p:sp>
        <p:nvSpPr>
          <p:cNvPr id="11" name="object 11"/>
          <p:cNvSpPr txBox="1"/>
          <p:nvPr/>
        </p:nvSpPr>
        <p:spPr>
          <a:xfrm>
            <a:off x="1098905" y="1210386"/>
            <a:ext cx="4335780" cy="751205"/>
          </a:xfrm>
          <a:prstGeom prst="rect">
            <a:avLst/>
          </a:prstGeom>
          <a:solidFill>
            <a:srgbClr val="F7CE9D"/>
          </a:solidFill>
          <a:ln w="15875">
            <a:solidFill>
              <a:srgbClr val="A75F09"/>
            </a:solidFill>
          </a:ln>
        </p:spPr>
        <p:txBody>
          <a:bodyPr vert="horz" wrap="square" lIns="0" tIns="172720" rIns="0" bIns="0" rtlCol="0">
            <a:spAutoFit/>
          </a:bodyPr>
          <a:lstStyle/>
          <a:p>
            <a:pPr marR="60960" algn="ctr">
              <a:lnSpc>
                <a:spcPct val="100000"/>
              </a:lnSpc>
              <a:spcBef>
                <a:spcPts val="1360"/>
              </a:spcBef>
            </a:pPr>
            <a:r>
              <a:rPr sz="2400" b="1" dirty="0">
                <a:latin typeface="Calibri"/>
                <a:cs typeface="Calibri"/>
              </a:rPr>
              <a:t>Short</a:t>
            </a:r>
            <a:r>
              <a:rPr sz="2400" b="1" spc="-40" dirty="0">
                <a:latin typeface="Calibri"/>
                <a:cs typeface="Calibri"/>
              </a:rPr>
              <a:t> </a:t>
            </a:r>
            <a:r>
              <a:rPr sz="2400" b="1" dirty="0">
                <a:latin typeface="Calibri"/>
                <a:cs typeface="Calibri"/>
              </a:rPr>
              <a:t>-</a:t>
            </a:r>
            <a:r>
              <a:rPr sz="2400" b="1" spc="-40" dirty="0">
                <a:latin typeface="Calibri"/>
                <a:cs typeface="Calibri"/>
              </a:rPr>
              <a:t> </a:t>
            </a:r>
            <a:r>
              <a:rPr sz="2400" b="1" spc="-20" dirty="0">
                <a:latin typeface="Calibri"/>
                <a:cs typeface="Calibri"/>
              </a:rPr>
              <a:t>term</a:t>
            </a:r>
            <a:endParaRPr sz="2400">
              <a:latin typeface="Calibri"/>
              <a:cs typeface="Calibri"/>
            </a:endParaRPr>
          </a:p>
        </p:txBody>
      </p:sp>
      <p:sp>
        <p:nvSpPr>
          <p:cNvPr id="12" name="object 12"/>
          <p:cNvSpPr txBox="1"/>
          <p:nvPr/>
        </p:nvSpPr>
        <p:spPr>
          <a:xfrm>
            <a:off x="6903719" y="1365199"/>
            <a:ext cx="4335780" cy="751205"/>
          </a:xfrm>
          <a:prstGeom prst="rect">
            <a:avLst/>
          </a:prstGeom>
          <a:solidFill>
            <a:srgbClr val="F7CE9D"/>
          </a:solidFill>
          <a:ln w="15875">
            <a:solidFill>
              <a:srgbClr val="A75F09"/>
            </a:solidFill>
          </a:ln>
        </p:spPr>
        <p:txBody>
          <a:bodyPr vert="horz" wrap="square" lIns="0" tIns="172720" rIns="0" bIns="0" rtlCol="0">
            <a:spAutoFit/>
          </a:bodyPr>
          <a:lstStyle/>
          <a:p>
            <a:pPr marR="59690" algn="ctr">
              <a:lnSpc>
                <a:spcPct val="100000"/>
              </a:lnSpc>
              <a:spcBef>
                <a:spcPts val="1360"/>
              </a:spcBef>
            </a:pPr>
            <a:r>
              <a:rPr sz="2400" b="1" dirty="0">
                <a:latin typeface="Calibri"/>
                <a:cs typeface="Calibri"/>
              </a:rPr>
              <a:t>Long</a:t>
            </a:r>
            <a:r>
              <a:rPr sz="2400" b="1" spc="-20" dirty="0">
                <a:latin typeface="Calibri"/>
                <a:cs typeface="Calibri"/>
              </a:rPr>
              <a:t> </a:t>
            </a:r>
            <a:r>
              <a:rPr sz="2400" b="1" dirty="0">
                <a:latin typeface="Calibri"/>
                <a:cs typeface="Calibri"/>
              </a:rPr>
              <a:t>-</a:t>
            </a:r>
            <a:r>
              <a:rPr sz="2400" b="1" spc="-15" dirty="0">
                <a:latin typeface="Calibri"/>
                <a:cs typeface="Calibri"/>
              </a:rPr>
              <a:t> </a:t>
            </a:r>
            <a:r>
              <a:rPr sz="2400" b="1" spc="-20" dirty="0">
                <a:latin typeface="Calibri"/>
                <a:cs typeface="Calibri"/>
              </a:rPr>
              <a:t>term</a:t>
            </a:r>
            <a:endParaRPr sz="2400">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1637030">
              <a:lnSpc>
                <a:spcPct val="100000"/>
              </a:lnSpc>
              <a:spcBef>
                <a:spcPts val="95"/>
              </a:spcBef>
            </a:pPr>
            <a:r>
              <a:rPr spc="-20" dirty="0"/>
              <a:t>Aim</a:t>
            </a:r>
            <a:r>
              <a:rPr spc="-175" dirty="0"/>
              <a:t> </a:t>
            </a:r>
            <a:r>
              <a:rPr dirty="0"/>
              <a:t>of</a:t>
            </a:r>
            <a:r>
              <a:rPr spc="-180" dirty="0"/>
              <a:t> </a:t>
            </a:r>
            <a:r>
              <a:rPr spc="-20" dirty="0"/>
              <a:t>the</a:t>
            </a:r>
            <a:r>
              <a:rPr spc="-165" dirty="0"/>
              <a:t> </a:t>
            </a:r>
            <a:r>
              <a:rPr spc="-35" dirty="0"/>
              <a:t>campaign</a:t>
            </a:r>
          </a:p>
        </p:txBody>
      </p:sp>
      <p:sp>
        <p:nvSpPr>
          <p:cNvPr id="3" name="object 3"/>
          <p:cNvSpPr txBox="1"/>
          <p:nvPr/>
        </p:nvSpPr>
        <p:spPr>
          <a:xfrm>
            <a:off x="2160777" y="1391539"/>
            <a:ext cx="8653145" cy="3382010"/>
          </a:xfrm>
          <a:prstGeom prst="rect">
            <a:avLst/>
          </a:prstGeom>
        </p:spPr>
        <p:txBody>
          <a:bodyPr vert="horz" wrap="square" lIns="0" tIns="53975" rIns="0" bIns="0" rtlCol="0">
            <a:spAutoFit/>
          </a:bodyPr>
          <a:lstStyle/>
          <a:p>
            <a:pPr marL="355600" marR="175895" indent="-342900">
              <a:lnSpc>
                <a:spcPts val="2590"/>
              </a:lnSpc>
              <a:spcBef>
                <a:spcPts val="425"/>
              </a:spcBef>
              <a:buClr>
                <a:srgbClr val="E38312"/>
              </a:buClr>
              <a:buFont typeface="Arial"/>
              <a:buChar char="•"/>
              <a:tabLst>
                <a:tab pos="355600" algn="l"/>
              </a:tabLst>
            </a:pPr>
            <a:r>
              <a:rPr sz="2400" b="0" dirty="0">
                <a:solidFill>
                  <a:srgbClr val="C00000"/>
                </a:solidFill>
                <a:latin typeface="Calibri Light"/>
                <a:cs typeface="Calibri Light"/>
              </a:rPr>
              <a:t>To</a:t>
            </a:r>
            <a:r>
              <a:rPr sz="2400" b="0" spc="345" dirty="0">
                <a:solidFill>
                  <a:srgbClr val="C00000"/>
                </a:solidFill>
                <a:latin typeface="Calibri Light"/>
                <a:cs typeface="Calibri Light"/>
              </a:rPr>
              <a:t> </a:t>
            </a:r>
            <a:r>
              <a:rPr sz="2400" b="0" spc="145" dirty="0">
                <a:solidFill>
                  <a:srgbClr val="C00000"/>
                </a:solidFill>
                <a:latin typeface="Calibri Light"/>
                <a:cs typeface="Calibri Light"/>
              </a:rPr>
              <a:t>increase</a:t>
            </a:r>
            <a:r>
              <a:rPr sz="2400" b="0" spc="330" dirty="0">
                <a:solidFill>
                  <a:srgbClr val="C00000"/>
                </a:solidFill>
                <a:latin typeface="Calibri Light"/>
                <a:cs typeface="Calibri Light"/>
              </a:rPr>
              <a:t> </a:t>
            </a:r>
            <a:r>
              <a:rPr sz="2400" b="0" spc="150" dirty="0">
                <a:solidFill>
                  <a:srgbClr val="C00000"/>
                </a:solidFill>
                <a:latin typeface="Calibri Light"/>
                <a:cs typeface="Calibri Light"/>
              </a:rPr>
              <a:t>digital</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support</a:t>
            </a:r>
            <a:r>
              <a:rPr sz="2400" b="0" spc="340" dirty="0">
                <a:solidFill>
                  <a:srgbClr val="C00000"/>
                </a:solidFill>
                <a:latin typeface="Calibri Light"/>
                <a:cs typeface="Calibri Light"/>
              </a:rPr>
              <a:t> </a:t>
            </a:r>
            <a:r>
              <a:rPr sz="2400" b="0" spc="140" dirty="0">
                <a:solidFill>
                  <a:srgbClr val="C00000"/>
                </a:solidFill>
                <a:latin typeface="Calibri Light"/>
                <a:cs typeface="Calibri Light"/>
              </a:rPr>
              <a:t>engagement</a:t>
            </a:r>
            <a:r>
              <a:rPr sz="2400" b="0" spc="345" dirty="0">
                <a:solidFill>
                  <a:srgbClr val="C00000"/>
                </a:solidFill>
                <a:latin typeface="Calibri Light"/>
                <a:cs typeface="Calibri Light"/>
              </a:rPr>
              <a:t> </a:t>
            </a:r>
            <a:r>
              <a:rPr sz="2400" b="0" spc="75" dirty="0">
                <a:solidFill>
                  <a:srgbClr val="C00000"/>
                </a:solidFill>
                <a:latin typeface="Calibri Light"/>
                <a:cs typeface="Calibri Light"/>
              </a:rPr>
              <a:t>by</a:t>
            </a:r>
            <a:r>
              <a:rPr sz="2400" b="0" spc="350" dirty="0">
                <a:solidFill>
                  <a:srgbClr val="C00000"/>
                </a:solidFill>
                <a:latin typeface="Calibri Light"/>
                <a:cs typeface="Calibri Light"/>
              </a:rPr>
              <a:t> </a:t>
            </a:r>
            <a:r>
              <a:rPr sz="2400" b="0" spc="155" dirty="0">
                <a:solidFill>
                  <a:srgbClr val="C00000"/>
                </a:solidFill>
                <a:latin typeface="Calibri Light"/>
                <a:cs typeface="Calibri Light"/>
              </a:rPr>
              <a:t>driving</a:t>
            </a:r>
            <a:r>
              <a:rPr sz="2400" b="0" spc="330" dirty="0">
                <a:solidFill>
                  <a:srgbClr val="C00000"/>
                </a:solidFill>
                <a:latin typeface="Calibri Light"/>
                <a:cs typeface="Calibri Light"/>
              </a:rPr>
              <a:t> </a:t>
            </a:r>
            <a:r>
              <a:rPr sz="2400" b="0" dirty="0">
                <a:solidFill>
                  <a:srgbClr val="C00000"/>
                </a:solidFill>
                <a:latin typeface="Calibri Light"/>
                <a:cs typeface="Calibri Light"/>
              </a:rPr>
              <a:t>a</a:t>
            </a:r>
            <a:r>
              <a:rPr sz="2400" b="0" spc="360" dirty="0">
                <a:solidFill>
                  <a:srgbClr val="C00000"/>
                </a:solidFill>
                <a:latin typeface="Calibri Light"/>
                <a:cs typeface="Calibri Light"/>
              </a:rPr>
              <a:t> </a:t>
            </a:r>
            <a:r>
              <a:rPr sz="2400" b="0" spc="95" dirty="0">
                <a:solidFill>
                  <a:srgbClr val="C00000"/>
                </a:solidFill>
                <a:latin typeface="Calibri Light"/>
                <a:cs typeface="Calibri Light"/>
              </a:rPr>
              <a:t>20% </a:t>
            </a:r>
            <a:r>
              <a:rPr sz="2400" b="0" spc="145" dirty="0">
                <a:solidFill>
                  <a:srgbClr val="C00000"/>
                </a:solidFill>
                <a:latin typeface="Calibri Light"/>
                <a:cs typeface="Calibri Light"/>
              </a:rPr>
              <a:t>increase</a:t>
            </a:r>
            <a:r>
              <a:rPr sz="2400" b="0" spc="330" dirty="0">
                <a:solidFill>
                  <a:srgbClr val="C00000"/>
                </a:solidFill>
                <a:latin typeface="Calibri Light"/>
                <a:cs typeface="Calibri Light"/>
              </a:rPr>
              <a:t> </a:t>
            </a:r>
            <a:r>
              <a:rPr sz="2400" b="0" spc="90" dirty="0">
                <a:solidFill>
                  <a:srgbClr val="C00000"/>
                </a:solidFill>
                <a:latin typeface="Calibri Light"/>
                <a:cs typeface="Calibri Light"/>
              </a:rPr>
              <a:t>in</a:t>
            </a:r>
            <a:r>
              <a:rPr sz="2400" b="0" spc="370"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active</a:t>
            </a:r>
            <a:r>
              <a:rPr sz="2400" b="0" spc="335" dirty="0">
                <a:solidFill>
                  <a:srgbClr val="C00000"/>
                </a:solidFill>
                <a:latin typeface="Calibri Light"/>
                <a:cs typeface="Calibri Light"/>
              </a:rPr>
              <a:t> </a:t>
            </a:r>
            <a:r>
              <a:rPr sz="2400" b="0" spc="160" dirty="0">
                <a:solidFill>
                  <a:srgbClr val="C00000"/>
                </a:solidFill>
                <a:latin typeface="Calibri Light"/>
                <a:cs typeface="Calibri Light"/>
              </a:rPr>
              <a:t>utilisation</a:t>
            </a:r>
            <a:r>
              <a:rPr sz="2400" b="0" spc="335"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50" dirty="0">
                <a:solidFill>
                  <a:srgbClr val="C00000"/>
                </a:solidFill>
                <a:latin typeface="Calibri Light"/>
                <a:cs typeface="Calibri Light"/>
              </a:rPr>
              <a:t> </a:t>
            </a:r>
            <a:r>
              <a:rPr sz="2400" b="0" spc="105" dirty="0">
                <a:solidFill>
                  <a:srgbClr val="C00000"/>
                </a:solidFill>
                <a:latin typeface="Calibri Light"/>
                <a:cs typeface="Calibri Light"/>
              </a:rPr>
              <a:t>NHS</a:t>
            </a:r>
            <a:r>
              <a:rPr sz="2400" b="0" spc="340" dirty="0">
                <a:solidFill>
                  <a:srgbClr val="C00000"/>
                </a:solidFill>
                <a:latin typeface="Calibri Light"/>
                <a:cs typeface="Calibri Light"/>
              </a:rPr>
              <a:t> </a:t>
            </a:r>
            <a:r>
              <a:rPr sz="2400" b="0" spc="135" dirty="0">
                <a:solidFill>
                  <a:srgbClr val="C00000"/>
                </a:solidFill>
                <a:latin typeface="Calibri Light"/>
                <a:cs typeface="Calibri Light"/>
              </a:rPr>
              <a:t>quit</a:t>
            </a:r>
            <a:r>
              <a:rPr sz="2400" b="0" spc="360" dirty="0">
                <a:solidFill>
                  <a:srgbClr val="C00000"/>
                </a:solidFill>
                <a:latin typeface="Calibri Light"/>
                <a:cs typeface="Calibri Light"/>
              </a:rPr>
              <a:t> </a:t>
            </a:r>
            <a:r>
              <a:rPr sz="2400" b="0" spc="135" dirty="0">
                <a:solidFill>
                  <a:srgbClr val="C00000"/>
                </a:solidFill>
                <a:latin typeface="Calibri Light"/>
                <a:cs typeface="Calibri Light"/>
              </a:rPr>
              <a:t>smoking</a:t>
            </a:r>
            <a:endParaRPr sz="2400">
              <a:latin typeface="Calibri Light"/>
              <a:cs typeface="Calibri Light"/>
            </a:endParaRPr>
          </a:p>
          <a:p>
            <a:pPr marL="355600">
              <a:lnSpc>
                <a:spcPts val="2555"/>
              </a:lnSpc>
            </a:pPr>
            <a:r>
              <a:rPr sz="2400" b="0" spc="130" dirty="0">
                <a:solidFill>
                  <a:srgbClr val="C00000"/>
                </a:solidFill>
                <a:latin typeface="Calibri Light"/>
                <a:cs typeface="Calibri Light"/>
              </a:rPr>
              <a:t>apps.</a:t>
            </a:r>
            <a:endParaRPr sz="2400">
              <a:latin typeface="Calibri Light"/>
              <a:cs typeface="Calibri Light"/>
            </a:endParaRPr>
          </a:p>
          <a:p>
            <a:pPr marL="354965" indent="-342265">
              <a:lnSpc>
                <a:spcPts val="2735"/>
              </a:lnSpc>
              <a:spcBef>
                <a:spcPts val="1120"/>
              </a:spcBef>
              <a:buClr>
                <a:srgbClr val="E38312"/>
              </a:buClr>
              <a:buFont typeface="Arial"/>
              <a:buChar char="•"/>
              <a:tabLst>
                <a:tab pos="354965" algn="l"/>
              </a:tabLst>
            </a:pPr>
            <a:r>
              <a:rPr sz="2400" b="0" dirty="0">
                <a:solidFill>
                  <a:srgbClr val="C00000"/>
                </a:solidFill>
                <a:latin typeface="Calibri Light"/>
                <a:cs typeface="Calibri Light"/>
              </a:rPr>
              <a:t>To</a:t>
            </a:r>
            <a:r>
              <a:rPr sz="2400" b="0" spc="345" dirty="0">
                <a:solidFill>
                  <a:srgbClr val="C00000"/>
                </a:solidFill>
                <a:latin typeface="Calibri Light"/>
                <a:cs typeface="Calibri Light"/>
              </a:rPr>
              <a:t> </a:t>
            </a:r>
            <a:r>
              <a:rPr sz="2400" b="0" spc="135" dirty="0">
                <a:solidFill>
                  <a:srgbClr val="C00000"/>
                </a:solidFill>
                <a:latin typeface="Calibri Light"/>
                <a:cs typeface="Calibri Light"/>
              </a:rPr>
              <a:t>boost</a:t>
            </a:r>
            <a:r>
              <a:rPr sz="2400" b="0" spc="340" dirty="0">
                <a:solidFill>
                  <a:srgbClr val="C00000"/>
                </a:solidFill>
                <a:latin typeface="Calibri Light"/>
                <a:cs typeface="Calibri Light"/>
              </a:rPr>
              <a:t> </a:t>
            </a:r>
            <a:r>
              <a:rPr sz="2400" b="0" spc="135" dirty="0">
                <a:solidFill>
                  <a:srgbClr val="C00000"/>
                </a:solidFill>
                <a:latin typeface="Calibri Light"/>
                <a:cs typeface="Calibri Light"/>
              </a:rPr>
              <a:t>quit</a:t>
            </a:r>
            <a:r>
              <a:rPr sz="2400" b="0" spc="340" dirty="0">
                <a:solidFill>
                  <a:srgbClr val="C00000"/>
                </a:solidFill>
                <a:latin typeface="Calibri Light"/>
                <a:cs typeface="Calibri Light"/>
              </a:rPr>
              <a:t> </a:t>
            </a:r>
            <a:r>
              <a:rPr sz="2400" b="0" spc="150" dirty="0">
                <a:solidFill>
                  <a:srgbClr val="C00000"/>
                </a:solidFill>
                <a:latin typeface="Calibri Light"/>
                <a:cs typeface="Calibri Light"/>
              </a:rPr>
              <a:t>success</a:t>
            </a:r>
            <a:r>
              <a:rPr sz="2400" b="0" spc="330" dirty="0">
                <a:solidFill>
                  <a:srgbClr val="C00000"/>
                </a:solidFill>
                <a:latin typeface="Calibri Light"/>
                <a:cs typeface="Calibri Light"/>
              </a:rPr>
              <a:t> </a:t>
            </a:r>
            <a:r>
              <a:rPr sz="2400" b="0" spc="114" dirty="0">
                <a:solidFill>
                  <a:srgbClr val="C00000"/>
                </a:solidFill>
                <a:latin typeface="Calibri Light"/>
                <a:cs typeface="Calibri Light"/>
              </a:rPr>
              <a:t>rate</a:t>
            </a:r>
            <a:r>
              <a:rPr sz="2400" b="0" spc="325" dirty="0">
                <a:solidFill>
                  <a:srgbClr val="C00000"/>
                </a:solidFill>
                <a:latin typeface="Calibri Light"/>
                <a:cs typeface="Calibri Light"/>
              </a:rPr>
              <a:t> </a:t>
            </a:r>
            <a:r>
              <a:rPr sz="2400" b="0" spc="140" dirty="0">
                <a:solidFill>
                  <a:srgbClr val="C00000"/>
                </a:solidFill>
                <a:latin typeface="Calibri Light"/>
                <a:cs typeface="Calibri Light"/>
              </a:rPr>
              <a:t>through</a:t>
            </a:r>
            <a:r>
              <a:rPr sz="2400" b="0" spc="325" dirty="0">
                <a:solidFill>
                  <a:srgbClr val="C00000"/>
                </a:solidFill>
                <a:latin typeface="Calibri Light"/>
                <a:cs typeface="Calibri Light"/>
              </a:rPr>
              <a:t> </a:t>
            </a:r>
            <a:r>
              <a:rPr sz="2400" b="0" spc="140" dirty="0">
                <a:solidFill>
                  <a:srgbClr val="C00000"/>
                </a:solidFill>
                <a:latin typeface="Calibri Light"/>
                <a:cs typeface="Calibri Light"/>
              </a:rPr>
              <a:t>local</a:t>
            </a:r>
            <a:r>
              <a:rPr sz="2400" b="0" spc="335" dirty="0">
                <a:solidFill>
                  <a:srgbClr val="C00000"/>
                </a:solidFill>
                <a:latin typeface="Calibri Light"/>
                <a:cs typeface="Calibri Light"/>
              </a:rPr>
              <a:t> </a:t>
            </a:r>
            <a:r>
              <a:rPr sz="2400" b="0" spc="155" dirty="0">
                <a:solidFill>
                  <a:srgbClr val="C00000"/>
                </a:solidFill>
                <a:latin typeface="Calibri Light"/>
                <a:cs typeface="Calibri Light"/>
              </a:rPr>
              <a:t>services</a:t>
            </a:r>
            <a:r>
              <a:rPr sz="2400" b="0" spc="330" dirty="0">
                <a:solidFill>
                  <a:srgbClr val="C00000"/>
                </a:solidFill>
                <a:latin typeface="Calibri Light"/>
                <a:cs typeface="Calibri Light"/>
              </a:rPr>
              <a:t> </a:t>
            </a:r>
            <a:r>
              <a:rPr sz="2400" b="0" spc="50" dirty="0">
                <a:solidFill>
                  <a:srgbClr val="C00000"/>
                </a:solidFill>
                <a:latin typeface="Calibri Light"/>
                <a:cs typeface="Calibri Light"/>
              </a:rPr>
              <a:t>by</a:t>
            </a:r>
            <a:endParaRPr sz="2400">
              <a:latin typeface="Calibri Light"/>
              <a:cs typeface="Calibri Light"/>
            </a:endParaRPr>
          </a:p>
          <a:p>
            <a:pPr marL="355600" marR="31750">
              <a:lnSpc>
                <a:spcPts val="2590"/>
              </a:lnSpc>
              <a:spcBef>
                <a:spcPts val="185"/>
              </a:spcBef>
            </a:pPr>
            <a:r>
              <a:rPr sz="2400" b="0" spc="150" dirty="0">
                <a:solidFill>
                  <a:srgbClr val="C00000"/>
                </a:solidFill>
                <a:latin typeface="Calibri Light"/>
                <a:cs typeface="Calibri Light"/>
              </a:rPr>
              <a:t>developing</a:t>
            </a:r>
            <a:r>
              <a:rPr sz="2400" b="0" spc="330" dirty="0">
                <a:solidFill>
                  <a:srgbClr val="C00000"/>
                </a:solidFill>
                <a:latin typeface="Calibri Light"/>
                <a:cs typeface="Calibri Light"/>
              </a:rPr>
              <a:t> </a:t>
            </a:r>
            <a:r>
              <a:rPr sz="2400" b="0" dirty="0">
                <a:solidFill>
                  <a:srgbClr val="C00000"/>
                </a:solidFill>
                <a:latin typeface="Calibri Light"/>
                <a:cs typeface="Calibri Light"/>
              </a:rPr>
              <a:t>a</a:t>
            </a:r>
            <a:r>
              <a:rPr sz="2400" b="0" spc="380" dirty="0">
                <a:solidFill>
                  <a:srgbClr val="C00000"/>
                </a:solidFill>
                <a:latin typeface="Calibri Light"/>
                <a:cs typeface="Calibri Light"/>
              </a:rPr>
              <a:t> </a:t>
            </a:r>
            <a:r>
              <a:rPr sz="2400" b="0" spc="175" dirty="0">
                <a:solidFill>
                  <a:srgbClr val="C00000"/>
                </a:solidFill>
                <a:latin typeface="Calibri Light"/>
                <a:cs typeface="Calibri Light"/>
              </a:rPr>
              <a:t>four-</a:t>
            </a:r>
            <a:r>
              <a:rPr sz="2400" b="0" spc="110" dirty="0">
                <a:solidFill>
                  <a:srgbClr val="C00000"/>
                </a:solidFill>
                <a:latin typeface="Calibri Light"/>
                <a:cs typeface="Calibri Light"/>
              </a:rPr>
              <a:t>week</a:t>
            </a:r>
            <a:r>
              <a:rPr sz="2400" b="0" spc="340" dirty="0">
                <a:solidFill>
                  <a:srgbClr val="C00000"/>
                </a:solidFill>
                <a:latin typeface="Calibri Light"/>
                <a:cs typeface="Calibri Light"/>
              </a:rPr>
              <a:t> </a:t>
            </a:r>
            <a:r>
              <a:rPr sz="2400" b="0" spc="145" dirty="0">
                <a:solidFill>
                  <a:srgbClr val="C00000"/>
                </a:solidFill>
                <a:latin typeface="Calibri Light"/>
                <a:cs typeface="Calibri Light"/>
              </a:rPr>
              <a:t>campaign</a:t>
            </a:r>
            <a:r>
              <a:rPr sz="2400" b="0" spc="335" dirty="0">
                <a:solidFill>
                  <a:srgbClr val="C00000"/>
                </a:solidFill>
                <a:latin typeface="Calibri Light"/>
                <a:cs typeface="Calibri Light"/>
              </a:rPr>
              <a:t> </a:t>
            </a:r>
            <a:r>
              <a:rPr sz="2400" b="0" spc="140" dirty="0">
                <a:solidFill>
                  <a:srgbClr val="C00000"/>
                </a:solidFill>
                <a:latin typeface="Calibri Light"/>
                <a:cs typeface="Calibri Light"/>
              </a:rPr>
              <a:t>with</a:t>
            </a:r>
            <a:r>
              <a:rPr sz="2400" b="0" spc="330" dirty="0">
                <a:solidFill>
                  <a:srgbClr val="C00000"/>
                </a:solidFill>
                <a:latin typeface="Calibri Light"/>
                <a:cs typeface="Calibri Light"/>
              </a:rPr>
              <a:t> </a:t>
            </a:r>
            <a:r>
              <a:rPr sz="2400" b="0" spc="120" dirty="0">
                <a:solidFill>
                  <a:srgbClr val="C00000"/>
                </a:solidFill>
                <a:latin typeface="Calibri Light"/>
                <a:cs typeface="Calibri Light"/>
              </a:rPr>
              <a:t>the</a:t>
            </a:r>
            <a:r>
              <a:rPr sz="2400" b="0" spc="335" dirty="0">
                <a:solidFill>
                  <a:srgbClr val="C00000"/>
                </a:solidFill>
                <a:latin typeface="Calibri Light"/>
                <a:cs typeface="Calibri Light"/>
              </a:rPr>
              <a:t> </a:t>
            </a:r>
            <a:r>
              <a:rPr sz="2400" b="0" spc="130" dirty="0">
                <a:solidFill>
                  <a:srgbClr val="C00000"/>
                </a:solidFill>
                <a:latin typeface="Calibri Light"/>
                <a:cs typeface="Calibri Light"/>
              </a:rPr>
              <a:t>target</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60" dirty="0">
                <a:solidFill>
                  <a:srgbClr val="C00000"/>
                </a:solidFill>
                <a:latin typeface="Calibri Light"/>
                <a:cs typeface="Calibri Light"/>
              </a:rPr>
              <a:t> </a:t>
            </a:r>
            <a:r>
              <a:rPr sz="2400" b="0" spc="120" dirty="0">
                <a:solidFill>
                  <a:srgbClr val="C00000"/>
                </a:solidFill>
                <a:latin typeface="Calibri Light"/>
                <a:cs typeface="Calibri Light"/>
              </a:rPr>
              <a:t>5000 </a:t>
            </a:r>
            <a:r>
              <a:rPr sz="2400" b="0" spc="140" dirty="0">
                <a:solidFill>
                  <a:srgbClr val="C00000"/>
                </a:solidFill>
                <a:latin typeface="Calibri Light"/>
                <a:cs typeface="Calibri Light"/>
              </a:rPr>
              <a:t>documentation</a:t>
            </a:r>
            <a:endParaRPr sz="2400">
              <a:latin typeface="Calibri Light"/>
              <a:cs typeface="Calibri Light"/>
            </a:endParaRPr>
          </a:p>
          <a:p>
            <a:pPr marL="354965" indent="-342265">
              <a:lnSpc>
                <a:spcPts val="2735"/>
              </a:lnSpc>
              <a:spcBef>
                <a:spcPts val="1080"/>
              </a:spcBef>
              <a:buClr>
                <a:srgbClr val="E38312"/>
              </a:buClr>
              <a:buFont typeface="Arial"/>
              <a:buChar char="•"/>
              <a:tabLst>
                <a:tab pos="354965" algn="l"/>
              </a:tabLst>
            </a:pPr>
            <a:r>
              <a:rPr sz="2400" b="0" dirty="0">
                <a:solidFill>
                  <a:srgbClr val="C00000"/>
                </a:solidFill>
                <a:latin typeface="Calibri Light"/>
                <a:cs typeface="Calibri Light"/>
              </a:rPr>
              <a:t>To</a:t>
            </a:r>
            <a:r>
              <a:rPr sz="2400" b="0" spc="340" dirty="0">
                <a:solidFill>
                  <a:srgbClr val="C00000"/>
                </a:solidFill>
                <a:latin typeface="Calibri Light"/>
                <a:cs typeface="Calibri Light"/>
              </a:rPr>
              <a:t> </a:t>
            </a:r>
            <a:r>
              <a:rPr sz="2400" b="0" spc="140" dirty="0">
                <a:solidFill>
                  <a:srgbClr val="C00000"/>
                </a:solidFill>
                <a:latin typeface="Calibri Light"/>
                <a:cs typeface="Calibri Light"/>
              </a:rPr>
              <a:t>measure</a:t>
            </a:r>
            <a:r>
              <a:rPr sz="2400" b="0" spc="325" dirty="0">
                <a:solidFill>
                  <a:srgbClr val="C00000"/>
                </a:solidFill>
                <a:latin typeface="Calibri Light"/>
                <a:cs typeface="Calibri Light"/>
              </a:rPr>
              <a:t> </a:t>
            </a:r>
            <a:r>
              <a:rPr sz="2400" b="0" dirty="0">
                <a:solidFill>
                  <a:srgbClr val="C00000"/>
                </a:solidFill>
                <a:latin typeface="Calibri Light"/>
                <a:cs typeface="Calibri Light"/>
              </a:rPr>
              <a:t>a</a:t>
            </a:r>
            <a:r>
              <a:rPr sz="2400" b="0" spc="365" dirty="0">
                <a:solidFill>
                  <a:srgbClr val="C00000"/>
                </a:solidFill>
                <a:latin typeface="Calibri Light"/>
                <a:cs typeface="Calibri Light"/>
              </a:rPr>
              <a:t> </a:t>
            </a:r>
            <a:r>
              <a:rPr sz="2400" b="0" spc="120" dirty="0">
                <a:solidFill>
                  <a:srgbClr val="C00000"/>
                </a:solidFill>
                <a:latin typeface="Calibri Light"/>
                <a:cs typeface="Calibri Light"/>
              </a:rPr>
              <a:t>30%</a:t>
            </a:r>
            <a:r>
              <a:rPr sz="2400" b="0" spc="320" dirty="0">
                <a:solidFill>
                  <a:srgbClr val="C00000"/>
                </a:solidFill>
                <a:latin typeface="Calibri Light"/>
                <a:cs typeface="Calibri Light"/>
              </a:rPr>
              <a:t> </a:t>
            </a:r>
            <a:r>
              <a:rPr sz="2400" b="0" spc="155" dirty="0">
                <a:solidFill>
                  <a:srgbClr val="C00000"/>
                </a:solidFill>
                <a:latin typeface="Calibri Light"/>
                <a:cs typeface="Calibri Light"/>
              </a:rPr>
              <a:t>positive</a:t>
            </a:r>
            <a:r>
              <a:rPr sz="2400" b="0" spc="320" dirty="0">
                <a:solidFill>
                  <a:srgbClr val="C00000"/>
                </a:solidFill>
                <a:latin typeface="Calibri Light"/>
                <a:cs typeface="Calibri Light"/>
              </a:rPr>
              <a:t> </a:t>
            </a:r>
            <a:r>
              <a:rPr sz="2400" b="0" spc="145" dirty="0">
                <a:solidFill>
                  <a:srgbClr val="C00000"/>
                </a:solidFill>
                <a:latin typeface="Calibri Light"/>
                <a:cs typeface="Calibri Light"/>
              </a:rPr>
              <a:t>shift</a:t>
            </a:r>
            <a:r>
              <a:rPr sz="2400" b="0" spc="340" dirty="0">
                <a:solidFill>
                  <a:srgbClr val="C00000"/>
                </a:solidFill>
                <a:latin typeface="Calibri Light"/>
                <a:cs typeface="Calibri Light"/>
              </a:rPr>
              <a:t> </a:t>
            </a:r>
            <a:r>
              <a:rPr sz="2400" b="0" spc="135" dirty="0">
                <a:solidFill>
                  <a:srgbClr val="C00000"/>
                </a:solidFill>
                <a:latin typeface="Calibri Light"/>
                <a:cs typeface="Calibri Light"/>
              </a:rPr>
              <a:t>among</a:t>
            </a:r>
            <a:r>
              <a:rPr sz="2400" b="0" spc="325"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35" dirty="0">
                <a:solidFill>
                  <a:srgbClr val="C00000"/>
                </a:solidFill>
                <a:latin typeface="Calibri Light"/>
                <a:cs typeface="Calibri Light"/>
              </a:rPr>
              <a:t> </a:t>
            </a:r>
            <a:r>
              <a:rPr sz="2400" b="0" spc="120" dirty="0">
                <a:solidFill>
                  <a:srgbClr val="C00000"/>
                </a:solidFill>
                <a:latin typeface="Calibri Light"/>
                <a:cs typeface="Calibri Light"/>
              </a:rPr>
              <a:t>target</a:t>
            </a:r>
            <a:endParaRPr sz="2400">
              <a:latin typeface="Calibri Light"/>
              <a:cs typeface="Calibri Light"/>
            </a:endParaRPr>
          </a:p>
          <a:p>
            <a:pPr marL="355600" marR="5080">
              <a:lnSpc>
                <a:spcPts val="2590"/>
              </a:lnSpc>
              <a:spcBef>
                <a:spcPts val="185"/>
              </a:spcBef>
            </a:pPr>
            <a:r>
              <a:rPr sz="2400" b="0" spc="145" dirty="0">
                <a:solidFill>
                  <a:srgbClr val="C00000"/>
                </a:solidFill>
                <a:latin typeface="Calibri Light"/>
                <a:cs typeface="Calibri Light"/>
              </a:rPr>
              <a:t>audience</a:t>
            </a:r>
            <a:r>
              <a:rPr sz="2400" b="0" spc="330" dirty="0">
                <a:solidFill>
                  <a:srgbClr val="C00000"/>
                </a:solidFill>
                <a:latin typeface="Calibri Light"/>
                <a:cs typeface="Calibri Light"/>
              </a:rPr>
              <a:t> </a:t>
            </a:r>
            <a:r>
              <a:rPr sz="2400" b="0" spc="140" dirty="0">
                <a:solidFill>
                  <a:srgbClr val="C00000"/>
                </a:solidFill>
                <a:latin typeface="Calibri Light"/>
                <a:cs typeface="Calibri Light"/>
              </a:rPr>
              <a:t>regarding</a:t>
            </a:r>
            <a:r>
              <a:rPr sz="2400" b="0" spc="335"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response</a:t>
            </a:r>
            <a:r>
              <a:rPr sz="2400" b="0" spc="33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55" dirty="0">
                <a:solidFill>
                  <a:srgbClr val="C00000"/>
                </a:solidFill>
                <a:latin typeface="Calibri Light"/>
                <a:cs typeface="Calibri Light"/>
              </a:rPr>
              <a:t> </a:t>
            </a:r>
            <a:r>
              <a:rPr sz="2400" b="0" spc="135" dirty="0">
                <a:solidFill>
                  <a:srgbClr val="C00000"/>
                </a:solidFill>
                <a:latin typeface="Calibri Light"/>
                <a:cs typeface="Calibri Light"/>
              </a:rPr>
              <a:t>quit</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smoking</a:t>
            </a:r>
            <a:r>
              <a:rPr sz="2400" b="0" spc="33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40" dirty="0">
                <a:solidFill>
                  <a:srgbClr val="C00000"/>
                </a:solidFill>
                <a:latin typeface="Calibri Light"/>
                <a:cs typeface="Calibri Light"/>
              </a:rPr>
              <a:t> </a:t>
            </a:r>
            <a:r>
              <a:rPr sz="2400" b="0" spc="95" dirty="0">
                <a:solidFill>
                  <a:srgbClr val="C00000"/>
                </a:solidFill>
                <a:latin typeface="Calibri Light"/>
                <a:cs typeface="Calibri Light"/>
              </a:rPr>
              <a:t>move </a:t>
            </a:r>
            <a:r>
              <a:rPr sz="2400" b="0" spc="120" dirty="0">
                <a:solidFill>
                  <a:srgbClr val="C00000"/>
                </a:solidFill>
                <a:latin typeface="Calibri Light"/>
                <a:cs typeface="Calibri Light"/>
              </a:rPr>
              <a:t>from</a:t>
            </a:r>
            <a:r>
              <a:rPr sz="2400" b="0" spc="320" dirty="0">
                <a:solidFill>
                  <a:srgbClr val="C00000"/>
                </a:solidFill>
                <a:latin typeface="Calibri Light"/>
                <a:cs typeface="Calibri Light"/>
              </a:rPr>
              <a:t> </a:t>
            </a:r>
            <a:r>
              <a:rPr sz="2400" b="0" spc="140" dirty="0">
                <a:solidFill>
                  <a:srgbClr val="C00000"/>
                </a:solidFill>
                <a:latin typeface="Calibri Light"/>
                <a:cs typeface="Calibri Light"/>
              </a:rPr>
              <a:t>loss</a:t>
            </a:r>
            <a:r>
              <a:rPr sz="2400" b="0" spc="34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30" dirty="0">
                <a:solidFill>
                  <a:srgbClr val="C00000"/>
                </a:solidFill>
                <a:latin typeface="Calibri Light"/>
                <a:cs typeface="Calibri Light"/>
              </a:rPr>
              <a:t> </a:t>
            </a:r>
            <a:r>
              <a:rPr sz="2400" b="0" spc="105" dirty="0">
                <a:solidFill>
                  <a:srgbClr val="C00000"/>
                </a:solidFill>
                <a:latin typeface="Calibri Light"/>
                <a:cs typeface="Calibri Light"/>
              </a:rPr>
              <a:t>gain</a:t>
            </a:r>
            <a:endParaRPr sz="2400">
              <a:latin typeface="Calibri Light"/>
              <a:cs typeface="Calibri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4709540" y="296417"/>
            <a:ext cx="3042285" cy="452120"/>
          </a:xfrm>
          <a:prstGeom prst="rect">
            <a:avLst/>
          </a:prstGeom>
        </p:spPr>
        <p:txBody>
          <a:bodyPr vert="horz" wrap="square" lIns="0" tIns="12065" rIns="0" bIns="0" rtlCol="0">
            <a:spAutoFit/>
          </a:bodyPr>
          <a:lstStyle/>
          <a:p>
            <a:pPr marL="12700">
              <a:lnSpc>
                <a:spcPct val="100000"/>
              </a:lnSpc>
              <a:spcBef>
                <a:spcPts val="95"/>
              </a:spcBef>
            </a:pPr>
            <a:r>
              <a:rPr spc="-105" dirty="0"/>
              <a:t>Task</a:t>
            </a:r>
            <a:r>
              <a:rPr spc="-90" dirty="0"/>
              <a:t> </a:t>
            </a:r>
            <a:r>
              <a:rPr dirty="0"/>
              <a:t>2</a:t>
            </a:r>
            <a:r>
              <a:rPr spc="-114" dirty="0"/>
              <a:t> </a:t>
            </a:r>
            <a:r>
              <a:rPr dirty="0"/>
              <a:t>-</a:t>
            </a:r>
            <a:r>
              <a:rPr spc="-95" dirty="0"/>
              <a:t> </a:t>
            </a:r>
            <a:r>
              <a:rPr spc="-40" dirty="0"/>
              <a:t>Campaign</a:t>
            </a:r>
          </a:p>
        </p:txBody>
      </p:sp>
      <p:grpSp>
        <p:nvGrpSpPr>
          <p:cNvPr id="3" name="object 3"/>
          <p:cNvGrpSpPr/>
          <p:nvPr/>
        </p:nvGrpSpPr>
        <p:grpSpPr>
          <a:xfrm>
            <a:off x="-7936" y="767626"/>
            <a:ext cx="12207875" cy="5859780"/>
            <a:chOff x="-7936" y="767626"/>
            <a:chExt cx="12207875" cy="5859780"/>
          </a:xfrm>
        </p:grpSpPr>
        <p:sp>
          <p:nvSpPr>
            <p:cNvPr id="4" name="object 4"/>
            <p:cNvSpPr/>
            <p:nvPr/>
          </p:nvSpPr>
          <p:spPr>
            <a:xfrm>
              <a:off x="0" y="775563"/>
              <a:ext cx="12192000" cy="5843905"/>
            </a:xfrm>
            <a:custGeom>
              <a:avLst/>
              <a:gdLst/>
              <a:ahLst/>
              <a:cxnLst/>
              <a:rect l="l" t="t" r="r" b="b"/>
              <a:pathLst>
                <a:path w="12192000" h="5843905">
                  <a:moveTo>
                    <a:pt x="12192000" y="0"/>
                  </a:moveTo>
                  <a:lnTo>
                    <a:pt x="0" y="0"/>
                  </a:lnTo>
                  <a:lnTo>
                    <a:pt x="0" y="5843778"/>
                  </a:lnTo>
                  <a:lnTo>
                    <a:pt x="12192000" y="5843778"/>
                  </a:lnTo>
                  <a:lnTo>
                    <a:pt x="12192000" y="0"/>
                  </a:lnTo>
                  <a:close/>
                </a:path>
              </a:pathLst>
            </a:custGeom>
            <a:solidFill>
              <a:srgbClr val="C1C9B6"/>
            </a:solidFill>
          </p:spPr>
          <p:txBody>
            <a:bodyPr wrap="square" lIns="0" tIns="0" rIns="0" bIns="0" rtlCol="0"/>
            <a:lstStyle/>
            <a:p>
              <a:endParaRPr/>
            </a:p>
          </p:txBody>
        </p:sp>
        <p:sp>
          <p:nvSpPr>
            <p:cNvPr id="5" name="object 5"/>
            <p:cNvSpPr/>
            <p:nvPr/>
          </p:nvSpPr>
          <p:spPr>
            <a:xfrm>
              <a:off x="0" y="775563"/>
              <a:ext cx="12192000" cy="5843905"/>
            </a:xfrm>
            <a:custGeom>
              <a:avLst/>
              <a:gdLst/>
              <a:ahLst/>
              <a:cxnLst/>
              <a:rect l="l" t="t" r="r" b="b"/>
              <a:pathLst>
                <a:path w="12192000" h="5843905">
                  <a:moveTo>
                    <a:pt x="0" y="5843778"/>
                  </a:moveTo>
                  <a:lnTo>
                    <a:pt x="12192000" y="5843778"/>
                  </a:lnTo>
                  <a:lnTo>
                    <a:pt x="12192000" y="0"/>
                  </a:lnTo>
                  <a:lnTo>
                    <a:pt x="0" y="0"/>
                  </a:lnTo>
                  <a:lnTo>
                    <a:pt x="0" y="5843778"/>
                  </a:lnTo>
                  <a:close/>
                </a:path>
              </a:pathLst>
            </a:custGeom>
            <a:ln w="15874">
              <a:solidFill>
                <a:srgbClr val="A75F09"/>
              </a:solidFill>
            </a:ln>
          </p:spPr>
          <p:txBody>
            <a:bodyPr wrap="square" lIns="0" tIns="0" rIns="0" bIns="0" rtlCol="0"/>
            <a:lstStyle/>
            <a:p>
              <a:endParaRPr/>
            </a:p>
          </p:txBody>
        </p:sp>
      </p:grpSp>
      <p:sp>
        <p:nvSpPr>
          <p:cNvPr id="6" name="object 6"/>
          <p:cNvSpPr txBox="1"/>
          <p:nvPr/>
        </p:nvSpPr>
        <p:spPr>
          <a:xfrm>
            <a:off x="3994784" y="1033729"/>
            <a:ext cx="5290185" cy="532765"/>
          </a:xfrm>
          <a:prstGeom prst="rect">
            <a:avLst/>
          </a:prstGeom>
          <a:solidFill>
            <a:srgbClr val="C00000"/>
          </a:solidFill>
          <a:ln w="15875">
            <a:solidFill>
              <a:srgbClr val="A75F09"/>
            </a:solidFill>
          </a:ln>
        </p:spPr>
        <p:txBody>
          <a:bodyPr vert="horz" wrap="square" lIns="0" tIns="0" rIns="0" bIns="0" rtlCol="0">
            <a:spAutoFit/>
          </a:bodyPr>
          <a:lstStyle/>
          <a:p>
            <a:pPr marL="455930">
              <a:lnSpc>
                <a:spcPts val="3820"/>
              </a:lnSpc>
            </a:pPr>
            <a:r>
              <a:rPr sz="3200" b="1" i="1" u="sng" dirty="0">
                <a:solidFill>
                  <a:srgbClr val="FFFFFF"/>
                </a:solidFill>
                <a:uFill>
                  <a:solidFill>
                    <a:srgbClr val="FFFFFF"/>
                  </a:solidFill>
                </a:uFill>
                <a:latin typeface="Calibri"/>
                <a:cs typeface="Calibri"/>
              </a:rPr>
              <a:t>Quit</a:t>
            </a:r>
            <a:r>
              <a:rPr sz="3200" b="1" i="1" u="sng" spc="-10" dirty="0">
                <a:solidFill>
                  <a:srgbClr val="FFFFFF"/>
                </a:solidFill>
                <a:uFill>
                  <a:solidFill>
                    <a:srgbClr val="FFFFFF"/>
                  </a:solidFill>
                </a:uFill>
                <a:latin typeface="Calibri"/>
                <a:cs typeface="Calibri"/>
              </a:rPr>
              <a:t> </a:t>
            </a:r>
            <a:r>
              <a:rPr sz="3200" b="1" i="1" u="sng" dirty="0">
                <a:solidFill>
                  <a:srgbClr val="FFFFFF"/>
                </a:solidFill>
                <a:uFill>
                  <a:solidFill>
                    <a:srgbClr val="FFFFFF"/>
                  </a:solidFill>
                </a:uFill>
                <a:latin typeface="Calibri"/>
                <a:cs typeface="Calibri"/>
              </a:rPr>
              <a:t>smoking,</a:t>
            </a:r>
            <a:r>
              <a:rPr sz="3200" b="1" i="1" u="sng" spc="-35" dirty="0">
                <a:solidFill>
                  <a:srgbClr val="FFFFFF"/>
                </a:solidFill>
                <a:uFill>
                  <a:solidFill>
                    <a:srgbClr val="FFFFFF"/>
                  </a:solidFill>
                </a:uFill>
                <a:latin typeface="Calibri"/>
                <a:cs typeface="Calibri"/>
              </a:rPr>
              <a:t> </a:t>
            </a:r>
            <a:r>
              <a:rPr sz="3200" b="1" i="1" u="sng" dirty="0">
                <a:solidFill>
                  <a:srgbClr val="FFFFFF"/>
                </a:solidFill>
                <a:uFill>
                  <a:solidFill>
                    <a:srgbClr val="FFFFFF"/>
                  </a:solidFill>
                </a:uFill>
                <a:latin typeface="Calibri"/>
                <a:cs typeface="Calibri"/>
              </a:rPr>
              <a:t>enjoy</a:t>
            </a:r>
            <a:r>
              <a:rPr sz="3200" b="1" i="1" u="sng" spc="-10" dirty="0">
                <a:solidFill>
                  <a:srgbClr val="FFFFFF"/>
                </a:solidFill>
                <a:uFill>
                  <a:solidFill>
                    <a:srgbClr val="FFFFFF"/>
                  </a:solidFill>
                </a:uFill>
                <a:latin typeface="Calibri"/>
                <a:cs typeface="Calibri"/>
              </a:rPr>
              <a:t> living</a:t>
            </a:r>
            <a:endParaRPr sz="3200">
              <a:latin typeface="Calibri"/>
              <a:cs typeface="Calibri"/>
            </a:endParaRPr>
          </a:p>
        </p:txBody>
      </p:sp>
      <p:grpSp>
        <p:nvGrpSpPr>
          <p:cNvPr id="7" name="object 7"/>
          <p:cNvGrpSpPr/>
          <p:nvPr/>
        </p:nvGrpSpPr>
        <p:grpSpPr>
          <a:xfrm>
            <a:off x="-7936" y="992886"/>
            <a:ext cx="11789410" cy="5474335"/>
            <a:chOff x="-7936" y="992886"/>
            <a:chExt cx="11789410" cy="5474335"/>
          </a:xfrm>
        </p:grpSpPr>
        <p:pic>
          <p:nvPicPr>
            <p:cNvPr id="8" name="object 8"/>
            <p:cNvPicPr/>
            <p:nvPr/>
          </p:nvPicPr>
          <p:blipFill>
            <a:blip r:embed="rId2" cstate="print"/>
            <a:stretch>
              <a:fillRect/>
            </a:stretch>
          </p:blipFill>
          <p:spPr>
            <a:xfrm>
              <a:off x="9695561" y="992886"/>
              <a:ext cx="2085721" cy="2333370"/>
            </a:xfrm>
            <a:prstGeom prst="rect">
              <a:avLst/>
            </a:prstGeom>
          </p:spPr>
        </p:pic>
        <p:pic>
          <p:nvPicPr>
            <p:cNvPr id="9" name="object 9"/>
            <p:cNvPicPr/>
            <p:nvPr/>
          </p:nvPicPr>
          <p:blipFill>
            <a:blip r:embed="rId3" cstate="print"/>
            <a:stretch>
              <a:fillRect/>
            </a:stretch>
          </p:blipFill>
          <p:spPr>
            <a:xfrm>
              <a:off x="736498" y="1018794"/>
              <a:ext cx="2609850" cy="1368933"/>
            </a:xfrm>
            <a:prstGeom prst="rect">
              <a:avLst/>
            </a:prstGeom>
          </p:spPr>
        </p:pic>
        <p:pic>
          <p:nvPicPr>
            <p:cNvPr id="10" name="object 10"/>
            <p:cNvPicPr/>
            <p:nvPr/>
          </p:nvPicPr>
          <p:blipFill>
            <a:blip r:embed="rId4" cstate="print"/>
            <a:stretch>
              <a:fillRect/>
            </a:stretch>
          </p:blipFill>
          <p:spPr>
            <a:xfrm>
              <a:off x="5831459" y="3697528"/>
              <a:ext cx="3864102" cy="2139061"/>
            </a:xfrm>
            <a:prstGeom prst="rect">
              <a:avLst/>
            </a:prstGeom>
          </p:spPr>
        </p:pic>
        <p:sp>
          <p:nvSpPr>
            <p:cNvPr id="11" name="object 11"/>
            <p:cNvSpPr/>
            <p:nvPr/>
          </p:nvSpPr>
          <p:spPr>
            <a:xfrm>
              <a:off x="0" y="2505963"/>
              <a:ext cx="4920615" cy="3953510"/>
            </a:xfrm>
            <a:custGeom>
              <a:avLst/>
              <a:gdLst/>
              <a:ahLst/>
              <a:cxnLst/>
              <a:rect l="l" t="t" r="r" b="b"/>
              <a:pathLst>
                <a:path w="4920615" h="3953510">
                  <a:moveTo>
                    <a:pt x="4261611" y="0"/>
                  </a:moveTo>
                  <a:lnTo>
                    <a:pt x="658887" y="0"/>
                  </a:lnTo>
                  <a:lnTo>
                    <a:pt x="611832" y="1653"/>
                  </a:lnTo>
                  <a:lnTo>
                    <a:pt x="565670" y="6540"/>
                  </a:lnTo>
                  <a:lnTo>
                    <a:pt x="520513" y="14550"/>
                  </a:lnTo>
                  <a:lnTo>
                    <a:pt x="476471" y="25570"/>
                  </a:lnTo>
                  <a:lnTo>
                    <a:pt x="433657" y="39489"/>
                  </a:lnTo>
                  <a:lnTo>
                    <a:pt x="392181" y="56196"/>
                  </a:lnTo>
                  <a:lnTo>
                    <a:pt x="352157" y="75580"/>
                  </a:lnTo>
                  <a:lnTo>
                    <a:pt x="313694" y="97529"/>
                  </a:lnTo>
                  <a:lnTo>
                    <a:pt x="276904" y="121932"/>
                  </a:lnTo>
                  <a:lnTo>
                    <a:pt x="241900" y="148677"/>
                  </a:lnTo>
                  <a:lnTo>
                    <a:pt x="208792" y="177654"/>
                  </a:lnTo>
                  <a:lnTo>
                    <a:pt x="177691" y="208751"/>
                  </a:lnTo>
                  <a:lnTo>
                    <a:pt x="148710" y="241856"/>
                  </a:lnTo>
                  <a:lnTo>
                    <a:pt x="121961" y="276858"/>
                  </a:lnTo>
                  <a:lnTo>
                    <a:pt x="97553" y="313646"/>
                  </a:lnTo>
                  <a:lnTo>
                    <a:pt x="75600" y="352108"/>
                  </a:lnTo>
                  <a:lnTo>
                    <a:pt x="56211" y="392134"/>
                  </a:lnTo>
                  <a:lnTo>
                    <a:pt x="39500" y="433611"/>
                  </a:lnTo>
                  <a:lnTo>
                    <a:pt x="25577" y="476428"/>
                  </a:lnTo>
                  <a:lnTo>
                    <a:pt x="14554" y="520475"/>
                  </a:lnTo>
                  <a:lnTo>
                    <a:pt x="6543" y="565639"/>
                  </a:lnTo>
                  <a:lnTo>
                    <a:pt x="1654" y="611810"/>
                  </a:lnTo>
                  <a:lnTo>
                    <a:pt x="0" y="658876"/>
                  </a:lnTo>
                  <a:lnTo>
                    <a:pt x="0" y="3294316"/>
                  </a:lnTo>
                  <a:lnTo>
                    <a:pt x="1654" y="3341371"/>
                  </a:lnTo>
                  <a:lnTo>
                    <a:pt x="6543" y="3387533"/>
                  </a:lnTo>
                  <a:lnTo>
                    <a:pt x="14554" y="3432691"/>
                  </a:lnTo>
                  <a:lnTo>
                    <a:pt x="25577" y="3476732"/>
                  </a:lnTo>
                  <a:lnTo>
                    <a:pt x="39500" y="3519547"/>
                  </a:lnTo>
                  <a:lnTo>
                    <a:pt x="56211" y="3561022"/>
                  </a:lnTo>
                  <a:lnTo>
                    <a:pt x="75600" y="3601047"/>
                  </a:lnTo>
                  <a:lnTo>
                    <a:pt x="97553" y="3639510"/>
                  </a:lnTo>
                  <a:lnTo>
                    <a:pt x="121961" y="3676299"/>
                  </a:lnTo>
                  <a:lnTo>
                    <a:pt x="148710" y="3711304"/>
                  </a:lnTo>
                  <a:lnTo>
                    <a:pt x="177691" y="3744412"/>
                  </a:lnTo>
                  <a:lnTo>
                    <a:pt x="208792" y="3775512"/>
                  </a:lnTo>
                  <a:lnTo>
                    <a:pt x="241900" y="3804493"/>
                  </a:lnTo>
                  <a:lnTo>
                    <a:pt x="276904" y="3831243"/>
                  </a:lnTo>
                  <a:lnTo>
                    <a:pt x="313694" y="3855651"/>
                  </a:lnTo>
                  <a:lnTo>
                    <a:pt x="352157" y="3877604"/>
                  </a:lnTo>
                  <a:lnTo>
                    <a:pt x="392181" y="3896993"/>
                  </a:lnTo>
                  <a:lnTo>
                    <a:pt x="433657" y="3913704"/>
                  </a:lnTo>
                  <a:lnTo>
                    <a:pt x="476471" y="3927627"/>
                  </a:lnTo>
                  <a:lnTo>
                    <a:pt x="520513" y="3938650"/>
                  </a:lnTo>
                  <a:lnTo>
                    <a:pt x="565670" y="3946662"/>
                  </a:lnTo>
                  <a:lnTo>
                    <a:pt x="611832" y="3951550"/>
                  </a:lnTo>
                  <a:lnTo>
                    <a:pt x="658887" y="3953205"/>
                  </a:lnTo>
                  <a:lnTo>
                    <a:pt x="4261611" y="3953205"/>
                  </a:lnTo>
                  <a:lnTo>
                    <a:pt x="4308661" y="3951550"/>
                  </a:lnTo>
                  <a:lnTo>
                    <a:pt x="4354819" y="3946662"/>
                  </a:lnTo>
                  <a:lnTo>
                    <a:pt x="4399973" y="3938650"/>
                  </a:lnTo>
                  <a:lnTo>
                    <a:pt x="4444012" y="3927627"/>
                  </a:lnTo>
                  <a:lnTo>
                    <a:pt x="4486824" y="3913704"/>
                  </a:lnTo>
                  <a:lnTo>
                    <a:pt x="4528298" y="3896993"/>
                  </a:lnTo>
                  <a:lnTo>
                    <a:pt x="4568322" y="3877604"/>
                  </a:lnTo>
                  <a:lnTo>
                    <a:pt x="4606784" y="3855651"/>
                  </a:lnTo>
                  <a:lnTo>
                    <a:pt x="4643573" y="3831243"/>
                  </a:lnTo>
                  <a:lnTo>
                    <a:pt x="4678577" y="3804493"/>
                  </a:lnTo>
                  <a:lnTo>
                    <a:pt x="4711686" y="3775512"/>
                  </a:lnTo>
                  <a:lnTo>
                    <a:pt x="4742787" y="3744412"/>
                  </a:lnTo>
                  <a:lnTo>
                    <a:pt x="4771768" y="3711304"/>
                  </a:lnTo>
                  <a:lnTo>
                    <a:pt x="4798519" y="3676299"/>
                  </a:lnTo>
                  <a:lnTo>
                    <a:pt x="4822927" y="3639510"/>
                  </a:lnTo>
                  <a:lnTo>
                    <a:pt x="4844882" y="3601047"/>
                  </a:lnTo>
                  <a:lnTo>
                    <a:pt x="4864271" y="3561022"/>
                  </a:lnTo>
                  <a:lnTo>
                    <a:pt x="4880983" y="3519547"/>
                  </a:lnTo>
                  <a:lnTo>
                    <a:pt x="4894907" y="3476732"/>
                  </a:lnTo>
                  <a:lnTo>
                    <a:pt x="4905931" y="3432691"/>
                  </a:lnTo>
                  <a:lnTo>
                    <a:pt x="4913943" y="3387533"/>
                  </a:lnTo>
                  <a:lnTo>
                    <a:pt x="4918832" y="3341371"/>
                  </a:lnTo>
                  <a:lnTo>
                    <a:pt x="4920487" y="3294316"/>
                  </a:lnTo>
                  <a:lnTo>
                    <a:pt x="4920487" y="658876"/>
                  </a:lnTo>
                  <a:lnTo>
                    <a:pt x="4918832" y="611810"/>
                  </a:lnTo>
                  <a:lnTo>
                    <a:pt x="4913943" y="565639"/>
                  </a:lnTo>
                  <a:lnTo>
                    <a:pt x="4905931" y="520475"/>
                  </a:lnTo>
                  <a:lnTo>
                    <a:pt x="4894907" y="476428"/>
                  </a:lnTo>
                  <a:lnTo>
                    <a:pt x="4880983" y="433611"/>
                  </a:lnTo>
                  <a:lnTo>
                    <a:pt x="4864271" y="392134"/>
                  </a:lnTo>
                  <a:lnTo>
                    <a:pt x="4844882" y="352108"/>
                  </a:lnTo>
                  <a:lnTo>
                    <a:pt x="4822927" y="313646"/>
                  </a:lnTo>
                  <a:lnTo>
                    <a:pt x="4798519" y="276858"/>
                  </a:lnTo>
                  <a:lnTo>
                    <a:pt x="4771768" y="241856"/>
                  </a:lnTo>
                  <a:lnTo>
                    <a:pt x="4742787" y="208751"/>
                  </a:lnTo>
                  <a:lnTo>
                    <a:pt x="4711686" y="177654"/>
                  </a:lnTo>
                  <a:lnTo>
                    <a:pt x="4678577" y="148677"/>
                  </a:lnTo>
                  <a:lnTo>
                    <a:pt x="4643573" y="121932"/>
                  </a:lnTo>
                  <a:lnTo>
                    <a:pt x="4606784" y="97529"/>
                  </a:lnTo>
                  <a:lnTo>
                    <a:pt x="4568322" y="75580"/>
                  </a:lnTo>
                  <a:lnTo>
                    <a:pt x="4528298" y="56196"/>
                  </a:lnTo>
                  <a:lnTo>
                    <a:pt x="4486824" y="39489"/>
                  </a:lnTo>
                  <a:lnTo>
                    <a:pt x="4444012" y="25570"/>
                  </a:lnTo>
                  <a:lnTo>
                    <a:pt x="4399973" y="14550"/>
                  </a:lnTo>
                  <a:lnTo>
                    <a:pt x="4354819" y="6540"/>
                  </a:lnTo>
                  <a:lnTo>
                    <a:pt x="4308661" y="1653"/>
                  </a:lnTo>
                  <a:lnTo>
                    <a:pt x="4261611" y="0"/>
                  </a:lnTo>
                  <a:close/>
                </a:path>
              </a:pathLst>
            </a:custGeom>
            <a:solidFill>
              <a:srgbClr val="E38312"/>
            </a:solidFill>
          </p:spPr>
          <p:txBody>
            <a:bodyPr wrap="square" lIns="0" tIns="0" rIns="0" bIns="0" rtlCol="0"/>
            <a:lstStyle/>
            <a:p>
              <a:endParaRPr/>
            </a:p>
          </p:txBody>
        </p:sp>
        <p:sp>
          <p:nvSpPr>
            <p:cNvPr id="12" name="object 12"/>
            <p:cNvSpPr/>
            <p:nvPr/>
          </p:nvSpPr>
          <p:spPr>
            <a:xfrm>
              <a:off x="0" y="2505963"/>
              <a:ext cx="4920615" cy="3953510"/>
            </a:xfrm>
            <a:custGeom>
              <a:avLst/>
              <a:gdLst/>
              <a:ahLst/>
              <a:cxnLst/>
              <a:rect l="l" t="t" r="r" b="b"/>
              <a:pathLst>
                <a:path w="4920615" h="3953510">
                  <a:moveTo>
                    <a:pt x="0" y="658876"/>
                  </a:moveTo>
                  <a:lnTo>
                    <a:pt x="1654" y="611810"/>
                  </a:lnTo>
                  <a:lnTo>
                    <a:pt x="6543" y="565639"/>
                  </a:lnTo>
                  <a:lnTo>
                    <a:pt x="14554" y="520475"/>
                  </a:lnTo>
                  <a:lnTo>
                    <a:pt x="25577" y="476428"/>
                  </a:lnTo>
                  <a:lnTo>
                    <a:pt x="39500" y="433611"/>
                  </a:lnTo>
                  <a:lnTo>
                    <a:pt x="56211" y="392134"/>
                  </a:lnTo>
                  <a:lnTo>
                    <a:pt x="75600" y="352108"/>
                  </a:lnTo>
                  <a:lnTo>
                    <a:pt x="97553" y="313646"/>
                  </a:lnTo>
                  <a:lnTo>
                    <a:pt x="121961" y="276858"/>
                  </a:lnTo>
                  <a:lnTo>
                    <a:pt x="148710" y="241856"/>
                  </a:lnTo>
                  <a:lnTo>
                    <a:pt x="177691" y="208751"/>
                  </a:lnTo>
                  <a:lnTo>
                    <a:pt x="208792" y="177654"/>
                  </a:lnTo>
                  <a:lnTo>
                    <a:pt x="241900" y="148677"/>
                  </a:lnTo>
                  <a:lnTo>
                    <a:pt x="276904" y="121932"/>
                  </a:lnTo>
                  <a:lnTo>
                    <a:pt x="313694" y="97529"/>
                  </a:lnTo>
                  <a:lnTo>
                    <a:pt x="352157" y="75580"/>
                  </a:lnTo>
                  <a:lnTo>
                    <a:pt x="392181" y="56196"/>
                  </a:lnTo>
                  <a:lnTo>
                    <a:pt x="433657" y="39489"/>
                  </a:lnTo>
                  <a:lnTo>
                    <a:pt x="476471" y="25570"/>
                  </a:lnTo>
                  <a:lnTo>
                    <a:pt x="520513" y="14550"/>
                  </a:lnTo>
                  <a:lnTo>
                    <a:pt x="565670" y="6540"/>
                  </a:lnTo>
                  <a:lnTo>
                    <a:pt x="611832" y="1653"/>
                  </a:lnTo>
                  <a:lnTo>
                    <a:pt x="658887" y="0"/>
                  </a:lnTo>
                  <a:lnTo>
                    <a:pt x="4261611" y="0"/>
                  </a:lnTo>
                  <a:lnTo>
                    <a:pt x="4308661" y="1653"/>
                  </a:lnTo>
                  <a:lnTo>
                    <a:pt x="4354819" y="6540"/>
                  </a:lnTo>
                  <a:lnTo>
                    <a:pt x="4399973" y="14550"/>
                  </a:lnTo>
                  <a:lnTo>
                    <a:pt x="4444012" y="25570"/>
                  </a:lnTo>
                  <a:lnTo>
                    <a:pt x="4486824" y="39489"/>
                  </a:lnTo>
                  <a:lnTo>
                    <a:pt x="4528298" y="56196"/>
                  </a:lnTo>
                  <a:lnTo>
                    <a:pt x="4568322" y="75580"/>
                  </a:lnTo>
                  <a:lnTo>
                    <a:pt x="4606784" y="97529"/>
                  </a:lnTo>
                  <a:lnTo>
                    <a:pt x="4643573" y="121932"/>
                  </a:lnTo>
                  <a:lnTo>
                    <a:pt x="4678577" y="148677"/>
                  </a:lnTo>
                  <a:lnTo>
                    <a:pt x="4711686" y="177654"/>
                  </a:lnTo>
                  <a:lnTo>
                    <a:pt x="4742787" y="208751"/>
                  </a:lnTo>
                  <a:lnTo>
                    <a:pt x="4771768" y="241856"/>
                  </a:lnTo>
                  <a:lnTo>
                    <a:pt x="4798519" y="276858"/>
                  </a:lnTo>
                  <a:lnTo>
                    <a:pt x="4822927" y="313646"/>
                  </a:lnTo>
                  <a:lnTo>
                    <a:pt x="4844882" y="352108"/>
                  </a:lnTo>
                  <a:lnTo>
                    <a:pt x="4864271" y="392134"/>
                  </a:lnTo>
                  <a:lnTo>
                    <a:pt x="4880983" y="433611"/>
                  </a:lnTo>
                  <a:lnTo>
                    <a:pt x="4894907" y="476428"/>
                  </a:lnTo>
                  <a:lnTo>
                    <a:pt x="4905931" y="520475"/>
                  </a:lnTo>
                  <a:lnTo>
                    <a:pt x="4913943" y="565639"/>
                  </a:lnTo>
                  <a:lnTo>
                    <a:pt x="4918832" y="611810"/>
                  </a:lnTo>
                  <a:lnTo>
                    <a:pt x="4920487" y="658876"/>
                  </a:lnTo>
                  <a:lnTo>
                    <a:pt x="4920487" y="3294316"/>
                  </a:lnTo>
                  <a:lnTo>
                    <a:pt x="4918832" y="3341371"/>
                  </a:lnTo>
                  <a:lnTo>
                    <a:pt x="4913943" y="3387533"/>
                  </a:lnTo>
                  <a:lnTo>
                    <a:pt x="4905931" y="3432691"/>
                  </a:lnTo>
                  <a:lnTo>
                    <a:pt x="4894907" y="3476732"/>
                  </a:lnTo>
                  <a:lnTo>
                    <a:pt x="4880983" y="3519547"/>
                  </a:lnTo>
                  <a:lnTo>
                    <a:pt x="4864271" y="3561022"/>
                  </a:lnTo>
                  <a:lnTo>
                    <a:pt x="4844882" y="3601047"/>
                  </a:lnTo>
                  <a:lnTo>
                    <a:pt x="4822927" y="3639510"/>
                  </a:lnTo>
                  <a:lnTo>
                    <a:pt x="4798519" y="3676299"/>
                  </a:lnTo>
                  <a:lnTo>
                    <a:pt x="4771768" y="3711304"/>
                  </a:lnTo>
                  <a:lnTo>
                    <a:pt x="4742787" y="3744412"/>
                  </a:lnTo>
                  <a:lnTo>
                    <a:pt x="4711686" y="3775512"/>
                  </a:lnTo>
                  <a:lnTo>
                    <a:pt x="4678577" y="3804493"/>
                  </a:lnTo>
                  <a:lnTo>
                    <a:pt x="4643573" y="3831243"/>
                  </a:lnTo>
                  <a:lnTo>
                    <a:pt x="4606784" y="3855651"/>
                  </a:lnTo>
                  <a:lnTo>
                    <a:pt x="4568322" y="3877604"/>
                  </a:lnTo>
                  <a:lnTo>
                    <a:pt x="4528298" y="3896993"/>
                  </a:lnTo>
                  <a:lnTo>
                    <a:pt x="4486824" y="3913704"/>
                  </a:lnTo>
                  <a:lnTo>
                    <a:pt x="4444012" y="3927627"/>
                  </a:lnTo>
                  <a:lnTo>
                    <a:pt x="4399973" y="3938650"/>
                  </a:lnTo>
                  <a:lnTo>
                    <a:pt x="4354819" y="3946662"/>
                  </a:lnTo>
                  <a:lnTo>
                    <a:pt x="4308661" y="3951550"/>
                  </a:lnTo>
                  <a:lnTo>
                    <a:pt x="4261611" y="3953205"/>
                  </a:lnTo>
                  <a:lnTo>
                    <a:pt x="658887" y="3953205"/>
                  </a:lnTo>
                  <a:lnTo>
                    <a:pt x="611832" y="3951550"/>
                  </a:lnTo>
                  <a:lnTo>
                    <a:pt x="565670" y="3946662"/>
                  </a:lnTo>
                  <a:lnTo>
                    <a:pt x="520513" y="3938650"/>
                  </a:lnTo>
                  <a:lnTo>
                    <a:pt x="476471" y="3927627"/>
                  </a:lnTo>
                  <a:lnTo>
                    <a:pt x="433657" y="3913704"/>
                  </a:lnTo>
                  <a:lnTo>
                    <a:pt x="392181" y="3896993"/>
                  </a:lnTo>
                  <a:lnTo>
                    <a:pt x="352157" y="3877604"/>
                  </a:lnTo>
                  <a:lnTo>
                    <a:pt x="313694" y="3855651"/>
                  </a:lnTo>
                  <a:lnTo>
                    <a:pt x="276904" y="3831243"/>
                  </a:lnTo>
                  <a:lnTo>
                    <a:pt x="241900" y="3804493"/>
                  </a:lnTo>
                  <a:lnTo>
                    <a:pt x="208792" y="3775512"/>
                  </a:lnTo>
                  <a:lnTo>
                    <a:pt x="177691" y="3744412"/>
                  </a:lnTo>
                  <a:lnTo>
                    <a:pt x="148710" y="3711304"/>
                  </a:lnTo>
                  <a:lnTo>
                    <a:pt x="121961" y="3676299"/>
                  </a:lnTo>
                  <a:lnTo>
                    <a:pt x="97553" y="3639510"/>
                  </a:lnTo>
                  <a:lnTo>
                    <a:pt x="75600" y="3601047"/>
                  </a:lnTo>
                  <a:lnTo>
                    <a:pt x="56211" y="3561022"/>
                  </a:lnTo>
                  <a:lnTo>
                    <a:pt x="39500" y="3519547"/>
                  </a:lnTo>
                  <a:lnTo>
                    <a:pt x="25577" y="3476732"/>
                  </a:lnTo>
                  <a:lnTo>
                    <a:pt x="14554" y="3432691"/>
                  </a:lnTo>
                  <a:lnTo>
                    <a:pt x="6543" y="3387533"/>
                  </a:lnTo>
                  <a:lnTo>
                    <a:pt x="1654" y="3341371"/>
                  </a:lnTo>
                  <a:lnTo>
                    <a:pt x="0" y="3294316"/>
                  </a:lnTo>
                  <a:lnTo>
                    <a:pt x="0" y="658876"/>
                  </a:lnTo>
                  <a:close/>
                </a:path>
              </a:pathLst>
            </a:custGeom>
            <a:ln w="15875">
              <a:solidFill>
                <a:srgbClr val="A75F09"/>
              </a:solidFill>
            </a:ln>
          </p:spPr>
          <p:txBody>
            <a:bodyPr wrap="square" lIns="0" tIns="0" rIns="0" bIns="0" rtlCol="0"/>
            <a:lstStyle/>
            <a:p>
              <a:endParaRPr/>
            </a:p>
          </p:txBody>
        </p:sp>
      </p:grpSp>
      <p:sp>
        <p:nvSpPr>
          <p:cNvPr id="13" name="object 13"/>
          <p:cNvSpPr txBox="1"/>
          <p:nvPr/>
        </p:nvSpPr>
        <p:spPr>
          <a:xfrm>
            <a:off x="271678" y="2538221"/>
            <a:ext cx="4378325" cy="1122680"/>
          </a:xfrm>
          <a:prstGeom prst="rect">
            <a:avLst/>
          </a:prstGeom>
        </p:spPr>
        <p:txBody>
          <a:bodyPr vert="horz" wrap="square" lIns="0" tIns="12700" rIns="0" bIns="0" rtlCol="0">
            <a:spAutoFit/>
          </a:bodyPr>
          <a:lstStyle/>
          <a:p>
            <a:pPr marL="299085" marR="847725" indent="-287020">
              <a:lnSpc>
                <a:spcPct val="100000"/>
              </a:lnSpc>
              <a:spcBef>
                <a:spcPts val="100"/>
              </a:spcBef>
              <a:buFont typeface="Arial"/>
              <a:buChar char="•"/>
              <a:tabLst>
                <a:tab pos="299085" algn="l"/>
              </a:tabLst>
            </a:pPr>
            <a:r>
              <a:rPr sz="1800" dirty="0">
                <a:solidFill>
                  <a:srgbClr val="FFFFFF"/>
                </a:solidFill>
                <a:latin typeface="Comic Sans MS"/>
                <a:cs typeface="Comic Sans MS"/>
              </a:rPr>
              <a:t>The</a:t>
            </a:r>
            <a:r>
              <a:rPr sz="1800" spc="-20" dirty="0">
                <a:solidFill>
                  <a:srgbClr val="FFFFFF"/>
                </a:solidFill>
                <a:latin typeface="Comic Sans MS"/>
                <a:cs typeface="Comic Sans MS"/>
              </a:rPr>
              <a:t> </a:t>
            </a:r>
            <a:r>
              <a:rPr sz="1800" dirty="0">
                <a:solidFill>
                  <a:srgbClr val="FFFFFF"/>
                </a:solidFill>
                <a:latin typeface="Comic Sans MS"/>
                <a:cs typeface="Comic Sans MS"/>
              </a:rPr>
              <a:t>estimation</a:t>
            </a:r>
            <a:r>
              <a:rPr sz="1800" spc="-40" dirty="0">
                <a:solidFill>
                  <a:srgbClr val="FFFFFF"/>
                </a:solidFill>
                <a:latin typeface="Comic Sans MS"/>
                <a:cs typeface="Comic Sans MS"/>
              </a:rPr>
              <a:t> </a:t>
            </a:r>
            <a:r>
              <a:rPr sz="1800" dirty="0">
                <a:solidFill>
                  <a:srgbClr val="FFFFFF"/>
                </a:solidFill>
                <a:latin typeface="Comic Sans MS"/>
                <a:cs typeface="Comic Sans MS"/>
              </a:rPr>
              <a:t>for</a:t>
            </a:r>
            <a:r>
              <a:rPr sz="1800" spc="-20" dirty="0">
                <a:solidFill>
                  <a:srgbClr val="FFFFFF"/>
                </a:solidFill>
                <a:latin typeface="Comic Sans MS"/>
                <a:cs typeface="Comic Sans MS"/>
              </a:rPr>
              <a:t> </a:t>
            </a:r>
            <a:r>
              <a:rPr sz="1800" dirty="0">
                <a:solidFill>
                  <a:srgbClr val="FFFFFF"/>
                </a:solidFill>
                <a:latin typeface="Comic Sans MS"/>
                <a:cs typeface="Comic Sans MS"/>
              </a:rPr>
              <a:t>the</a:t>
            </a:r>
            <a:r>
              <a:rPr sz="1800" spc="-35" dirty="0">
                <a:solidFill>
                  <a:srgbClr val="FFFFFF"/>
                </a:solidFill>
                <a:latin typeface="Comic Sans MS"/>
                <a:cs typeface="Comic Sans MS"/>
              </a:rPr>
              <a:t> </a:t>
            </a:r>
            <a:r>
              <a:rPr sz="1800" spc="-10" dirty="0">
                <a:solidFill>
                  <a:srgbClr val="FFFFFF"/>
                </a:solidFill>
                <a:latin typeface="Comic Sans MS"/>
                <a:cs typeface="Comic Sans MS"/>
              </a:rPr>
              <a:t>weekly </a:t>
            </a:r>
            <a:r>
              <a:rPr sz="1800" dirty="0">
                <a:solidFill>
                  <a:srgbClr val="FFFFFF"/>
                </a:solidFill>
                <a:latin typeface="Comic Sans MS"/>
                <a:cs typeface="Comic Sans MS"/>
              </a:rPr>
              <a:t>monitoring</a:t>
            </a:r>
            <a:r>
              <a:rPr sz="1800" spc="-100" dirty="0">
                <a:solidFill>
                  <a:srgbClr val="FFFFFF"/>
                </a:solidFill>
                <a:latin typeface="Comic Sans MS"/>
                <a:cs typeface="Comic Sans MS"/>
              </a:rPr>
              <a:t> </a:t>
            </a:r>
            <a:r>
              <a:rPr sz="1800" spc="-10" dirty="0">
                <a:solidFill>
                  <a:srgbClr val="FFFFFF"/>
                </a:solidFill>
                <a:latin typeface="Comic Sans MS"/>
                <a:cs typeface="Comic Sans MS"/>
              </a:rPr>
              <a:t>sheet</a:t>
            </a:r>
            <a:endParaRPr sz="1800">
              <a:latin typeface="Comic Sans MS"/>
              <a:cs typeface="Comic Sans MS"/>
            </a:endParaRPr>
          </a:p>
          <a:p>
            <a:pPr marL="299085" marR="5080" indent="-287020">
              <a:lnSpc>
                <a:spcPct val="100000"/>
              </a:lnSpc>
              <a:buFont typeface="Arial"/>
              <a:buChar char="•"/>
              <a:tabLst>
                <a:tab pos="299085" algn="l"/>
                <a:tab pos="1251585" algn="l"/>
                <a:tab pos="2626360" algn="l"/>
                <a:tab pos="3108325" algn="l"/>
              </a:tabLst>
            </a:pPr>
            <a:r>
              <a:rPr sz="1800" spc="-10" dirty="0">
                <a:solidFill>
                  <a:srgbClr val="FFFFFF"/>
                </a:solidFill>
                <a:latin typeface="Comic Sans MS"/>
                <a:cs typeface="Comic Sans MS"/>
              </a:rPr>
              <a:t>overall</a:t>
            </a:r>
            <a:r>
              <a:rPr sz="1800" dirty="0">
                <a:solidFill>
                  <a:srgbClr val="FFFFFF"/>
                </a:solidFill>
                <a:latin typeface="Comic Sans MS"/>
                <a:cs typeface="Comic Sans MS"/>
              </a:rPr>
              <a:t>	</a:t>
            </a:r>
            <a:r>
              <a:rPr sz="1800" spc="-10" dirty="0">
                <a:solidFill>
                  <a:srgbClr val="FFFFFF"/>
                </a:solidFill>
                <a:latin typeface="Comic Sans MS"/>
                <a:cs typeface="Comic Sans MS"/>
              </a:rPr>
              <a:t>generation</a:t>
            </a:r>
            <a:r>
              <a:rPr sz="1800" dirty="0">
                <a:solidFill>
                  <a:srgbClr val="FFFFFF"/>
                </a:solidFill>
                <a:latin typeface="Comic Sans MS"/>
                <a:cs typeface="Comic Sans MS"/>
              </a:rPr>
              <a:t>	</a:t>
            </a:r>
            <a:r>
              <a:rPr sz="1800" spc="-25" dirty="0">
                <a:solidFill>
                  <a:srgbClr val="FFFFFF"/>
                </a:solidFill>
                <a:latin typeface="Comic Sans MS"/>
                <a:cs typeface="Comic Sans MS"/>
              </a:rPr>
              <a:t>of</a:t>
            </a:r>
            <a:r>
              <a:rPr sz="1800" dirty="0">
                <a:solidFill>
                  <a:srgbClr val="FFFFFF"/>
                </a:solidFill>
                <a:latin typeface="Comic Sans MS"/>
                <a:cs typeface="Comic Sans MS"/>
              </a:rPr>
              <a:t>	</a:t>
            </a:r>
            <a:r>
              <a:rPr sz="1800" spc="-10" dirty="0">
                <a:solidFill>
                  <a:srgbClr val="FFFFFF"/>
                </a:solidFill>
                <a:latin typeface="Comic Sans MS"/>
                <a:cs typeface="Comic Sans MS"/>
              </a:rPr>
              <a:t>engagement </a:t>
            </a:r>
            <a:r>
              <a:rPr sz="1800" dirty="0">
                <a:solidFill>
                  <a:srgbClr val="FFFFFF"/>
                </a:solidFill>
                <a:latin typeface="Comic Sans MS"/>
                <a:cs typeface="Comic Sans MS"/>
              </a:rPr>
              <a:t>(NHS,</a:t>
            </a:r>
            <a:r>
              <a:rPr sz="1800" spc="-45" dirty="0">
                <a:solidFill>
                  <a:srgbClr val="FFFFFF"/>
                </a:solidFill>
                <a:latin typeface="Comic Sans MS"/>
                <a:cs typeface="Comic Sans MS"/>
              </a:rPr>
              <a:t> </a:t>
            </a:r>
            <a:r>
              <a:rPr sz="1800" spc="-10" dirty="0">
                <a:solidFill>
                  <a:srgbClr val="FFFFFF"/>
                </a:solidFill>
                <a:latin typeface="Comic Sans MS"/>
                <a:cs typeface="Comic Sans MS"/>
              </a:rPr>
              <a:t>2025).</a:t>
            </a:r>
            <a:endParaRPr sz="1800">
              <a:latin typeface="Comic Sans MS"/>
              <a:cs typeface="Comic Sans MS"/>
            </a:endParaRPr>
          </a:p>
        </p:txBody>
      </p:sp>
      <p:sp>
        <p:nvSpPr>
          <p:cNvPr id="14" name="object 14"/>
          <p:cNvSpPr txBox="1"/>
          <p:nvPr/>
        </p:nvSpPr>
        <p:spPr>
          <a:xfrm>
            <a:off x="271678" y="3635197"/>
            <a:ext cx="4380230" cy="2769870"/>
          </a:xfrm>
          <a:prstGeom prst="rect">
            <a:avLst/>
          </a:prstGeom>
        </p:spPr>
        <p:txBody>
          <a:bodyPr vert="horz" wrap="square" lIns="0" tIns="12700" rIns="0" bIns="0" rtlCol="0">
            <a:spAutoFit/>
          </a:bodyPr>
          <a:lstStyle/>
          <a:p>
            <a:pPr marL="297815" marR="6985" indent="-285750" algn="just">
              <a:lnSpc>
                <a:spcPct val="100000"/>
              </a:lnSpc>
              <a:spcBef>
                <a:spcPts val="100"/>
              </a:spcBef>
              <a:buFont typeface="Arial"/>
              <a:buChar char="•"/>
              <a:tabLst>
                <a:tab pos="299085" algn="l"/>
              </a:tabLst>
            </a:pPr>
            <a:r>
              <a:rPr sz="1800" dirty="0">
                <a:solidFill>
                  <a:srgbClr val="FFFFFF"/>
                </a:solidFill>
                <a:latin typeface="Comic Sans MS"/>
                <a:cs typeface="Comic Sans MS"/>
              </a:rPr>
              <a:t>the</a:t>
            </a:r>
            <a:r>
              <a:rPr sz="1800" spc="190" dirty="0">
                <a:solidFill>
                  <a:srgbClr val="FFFFFF"/>
                </a:solidFill>
                <a:latin typeface="Comic Sans MS"/>
                <a:cs typeface="Comic Sans MS"/>
              </a:rPr>
              <a:t> </a:t>
            </a:r>
            <a:r>
              <a:rPr sz="1800" dirty="0">
                <a:solidFill>
                  <a:srgbClr val="FFFFFF"/>
                </a:solidFill>
                <a:latin typeface="Comic Sans MS"/>
                <a:cs typeface="Comic Sans MS"/>
              </a:rPr>
              <a:t>increase</a:t>
            </a:r>
            <a:r>
              <a:rPr sz="1800" spc="190" dirty="0">
                <a:solidFill>
                  <a:srgbClr val="FFFFFF"/>
                </a:solidFill>
                <a:latin typeface="Comic Sans MS"/>
                <a:cs typeface="Comic Sans MS"/>
              </a:rPr>
              <a:t> </a:t>
            </a:r>
            <a:r>
              <a:rPr sz="1800" dirty="0">
                <a:solidFill>
                  <a:srgbClr val="FFFFFF"/>
                </a:solidFill>
                <a:latin typeface="Comic Sans MS"/>
                <a:cs typeface="Comic Sans MS"/>
              </a:rPr>
              <a:t>in</a:t>
            </a:r>
            <a:r>
              <a:rPr sz="1800" spc="185" dirty="0">
                <a:solidFill>
                  <a:srgbClr val="FFFFFF"/>
                </a:solidFill>
                <a:latin typeface="Comic Sans MS"/>
                <a:cs typeface="Comic Sans MS"/>
              </a:rPr>
              <a:t> </a:t>
            </a:r>
            <a:r>
              <a:rPr sz="1800" dirty="0">
                <a:solidFill>
                  <a:srgbClr val="FFFFFF"/>
                </a:solidFill>
                <a:latin typeface="Comic Sans MS"/>
                <a:cs typeface="Comic Sans MS"/>
              </a:rPr>
              <a:t>the</a:t>
            </a:r>
            <a:r>
              <a:rPr sz="1800" spc="190" dirty="0">
                <a:solidFill>
                  <a:srgbClr val="FFFFFF"/>
                </a:solidFill>
                <a:latin typeface="Comic Sans MS"/>
                <a:cs typeface="Comic Sans MS"/>
              </a:rPr>
              <a:t> </a:t>
            </a:r>
            <a:r>
              <a:rPr sz="1800" dirty="0">
                <a:solidFill>
                  <a:srgbClr val="FFFFFF"/>
                </a:solidFill>
                <a:latin typeface="Comic Sans MS"/>
                <a:cs typeface="Comic Sans MS"/>
              </a:rPr>
              <a:t>campaign</a:t>
            </a:r>
            <a:r>
              <a:rPr sz="1800" spc="200" dirty="0">
                <a:solidFill>
                  <a:srgbClr val="FFFFFF"/>
                </a:solidFill>
                <a:latin typeface="Comic Sans MS"/>
                <a:cs typeface="Comic Sans MS"/>
              </a:rPr>
              <a:t> </a:t>
            </a:r>
            <a:r>
              <a:rPr sz="1800" dirty="0">
                <a:solidFill>
                  <a:srgbClr val="FFFFFF"/>
                </a:solidFill>
                <a:latin typeface="Comic Sans MS"/>
                <a:cs typeface="Comic Sans MS"/>
              </a:rPr>
              <a:t>and</a:t>
            </a:r>
            <a:r>
              <a:rPr sz="1800" spc="195" dirty="0">
                <a:solidFill>
                  <a:srgbClr val="FFFFFF"/>
                </a:solidFill>
                <a:latin typeface="Comic Sans MS"/>
                <a:cs typeface="Comic Sans MS"/>
              </a:rPr>
              <a:t> </a:t>
            </a:r>
            <a:r>
              <a:rPr sz="1800" spc="-25" dirty="0">
                <a:solidFill>
                  <a:srgbClr val="FFFFFF"/>
                </a:solidFill>
                <a:latin typeface="Comic Sans MS"/>
                <a:cs typeface="Comic Sans MS"/>
              </a:rPr>
              <a:t>the 	</a:t>
            </a:r>
            <a:r>
              <a:rPr sz="1800" dirty="0">
                <a:solidFill>
                  <a:srgbClr val="FFFFFF"/>
                </a:solidFill>
                <a:latin typeface="Comic Sans MS"/>
                <a:cs typeface="Comic Sans MS"/>
              </a:rPr>
              <a:t>difference</a:t>
            </a:r>
            <a:r>
              <a:rPr sz="1800" spc="440" dirty="0">
                <a:solidFill>
                  <a:srgbClr val="FFFFFF"/>
                </a:solidFill>
                <a:latin typeface="Comic Sans MS"/>
                <a:cs typeface="Comic Sans MS"/>
              </a:rPr>
              <a:t>  </a:t>
            </a:r>
            <a:r>
              <a:rPr sz="1800" dirty="0">
                <a:solidFill>
                  <a:srgbClr val="FFFFFF"/>
                </a:solidFill>
                <a:latin typeface="Comic Sans MS"/>
                <a:cs typeface="Comic Sans MS"/>
              </a:rPr>
              <a:t>between</a:t>
            </a:r>
            <a:r>
              <a:rPr sz="1800" spc="445" dirty="0">
                <a:solidFill>
                  <a:srgbClr val="FFFFFF"/>
                </a:solidFill>
                <a:latin typeface="Comic Sans MS"/>
                <a:cs typeface="Comic Sans MS"/>
              </a:rPr>
              <a:t>  </a:t>
            </a:r>
            <a:r>
              <a:rPr sz="1800" spc="-20" dirty="0">
                <a:solidFill>
                  <a:srgbClr val="FFFFFF"/>
                </a:solidFill>
                <a:latin typeface="Comic Sans MS"/>
                <a:cs typeface="Comic Sans MS"/>
              </a:rPr>
              <a:t>post-</a:t>
            </a:r>
            <a:r>
              <a:rPr sz="1800" spc="-10" dirty="0">
                <a:solidFill>
                  <a:srgbClr val="FFFFFF"/>
                </a:solidFill>
                <a:latin typeface="Comic Sans MS"/>
                <a:cs typeface="Comic Sans MS"/>
              </a:rPr>
              <a:t>campaign 	</a:t>
            </a:r>
            <a:r>
              <a:rPr sz="1800" dirty="0">
                <a:solidFill>
                  <a:srgbClr val="FFFFFF"/>
                </a:solidFill>
                <a:latin typeface="Comic Sans MS"/>
                <a:cs typeface="Comic Sans MS"/>
              </a:rPr>
              <a:t>and</a:t>
            </a:r>
            <a:r>
              <a:rPr sz="1800" spc="-25" dirty="0">
                <a:solidFill>
                  <a:srgbClr val="FFFFFF"/>
                </a:solidFill>
                <a:latin typeface="Comic Sans MS"/>
                <a:cs typeface="Comic Sans MS"/>
              </a:rPr>
              <a:t> </a:t>
            </a:r>
            <a:r>
              <a:rPr sz="1800" dirty="0">
                <a:solidFill>
                  <a:srgbClr val="FFFFFF"/>
                </a:solidFill>
                <a:latin typeface="Comic Sans MS"/>
                <a:cs typeface="Comic Sans MS"/>
              </a:rPr>
              <a:t>baseline</a:t>
            </a:r>
            <a:r>
              <a:rPr sz="1800" spc="-45" dirty="0">
                <a:solidFill>
                  <a:srgbClr val="FFFFFF"/>
                </a:solidFill>
                <a:latin typeface="Comic Sans MS"/>
                <a:cs typeface="Comic Sans MS"/>
              </a:rPr>
              <a:t> </a:t>
            </a:r>
            <a:r>
              <a:rPr sz="1800" spc="-10" dirty="0">
                <a:solidFill>
                  <a:srgbClr val="FFFFFF"/>
                </a:solidFill>
                <a:latin typeface="Comic Sans MS"/>
                <a:cs typeface="Comic Sans MS"/>
              </a:rPr>
              <a:t>engagement.</a:t>
            </a:r>
            <a:endParaRPr sz="1800">
              <a:latin typeface="Comic Sans MS"/>
              <a:cs typeface="Comic Sans MS"/>
            </a:endParaRPr>
          </a:p>
          <a:p>
            <a:pPr marL="299085" marR="6350" indent="-287020" algn="just">
              <a:lnSpc>
                <a:spcPct val="100000"/>
              </a:lnSpc>
              <a:spcBef>
                <a:spcPts val="5"/>
              </a:spcBef>
              <a:buFont typeface="Arial"/>
              <a:buChar char="•"/>
              <a:tabLst>
                <a:tab pos="299085" algn="l"/>
              </a:tabLst>
            </a:pPr>
            <a:r>
              <a:rPr sz="1800" dirty="0">
                <a:solidFill>
                  <a:srgbClr val="FFFFFF"/>
                </a:solidFill>
                <a:latin typeface="Comic Sans MS"/>
                <a:cs typeface="Comic Sans MS"/>
              </a:rPr>
              <a:t>local</a:t>
            </a:r>
            <a:r>
              <a:rPr sz="1800" spc="430" dirty="0">
                <a:solidFill>
                  <a:srgbClr val="FFFFFF"/>
                </a:solidFill>
                <a:latin typeface="Comic Sans MS"/>
                <a:cs typeface="Comic Sans MS"/>
              </a:rPr>
              <a:t> </a:t>
            </a:r>
            <a:r>
              <a:rPr sz="1800" dirty="0">
                <a:solidFill>
                  <a:srgbClr val="FFFFFF"/>
                </a:solidFill>
                <a:latin typeface="Comic Sans MS"/>
                <a:cs typeface="Comic Sans MS"/>
              </a:rPr>
              <a:t>venue</a:t>
            </a:r>
            <a:r>
              <a:rPr sz="1800" spc="420" dirty="0">
                <a:solidFill>
                  <a:srgbClr val="FFFFFF"/>
                </a:solidFill>
                <a:latin typeface="Comic Sans MS"/>
                <a:cs typeface="Comic Sans MS"/>
              </a:rPr>
              <a:t> </a:t>
            </a:r>
            <a:r>
              <a:rPr sz="1800" dirty="0">
                <a:solidFill>
                  <a:srgbClr val="FFFFFF"/>
                </a:solidFill>
                <a:latin typeface="Comic Sans MS"/>
                <a:cs typeface="Comic Sans MS"/>
              </a:rPr>
              <a:t>for</a:t>
            </a:r>
            <a:r>
              <a:rPr sz="1800" spc="430" dirty="0">
                <a:solidFill>
                  <a:srgbClr val="FFFFFF"/>
                </a:solidFill>
                <a:latin typeface="Comic Sans MS"/>
                <a:cs typeface="Comic Sans MS"/>
              </a:rPr>
              <a:t> </a:t>
            </a:r>
            <a:r>
              <a:rPr sz="1800" dirty="0">
                <a:solidFill>
                  <a:srgbClr val="FFFFFF"/>
                </a:solidFill>
                <a:latin typeface="Comic Sans MS"/>
                <a:cs typeface="Comic Sans MS"/>
              </a:rPr>
              <a:t>the</a:t>
            </a:r>
            <a:r>
              <a:rPr sz="1800" spc="425" dirty="0">
                <a:solidFill>
                  <a:srgbClr val="FFFFFF"/>
                </a:solidFill>
                <a:latin typeface="Comic Sans MS"/>
                <a:cs typeface="Comic Sans MS"/>
              </a:rPr>
              <a:t> </a:t>
            </a:r>
            <a:r>
              <a:rPr sz="1800" dirty="0">
                <a:solidFill>
                  <a:srgbClr val="FFFFFF"/>
                </a:solidFill>
                <a:latin typeface="Comic Sans MS"/>
                <a:cs typeface="Comic Sans MS"/>
              </a:rPr>
              <a:t>publicity</a:t>
            </a:r>
            <a:r>
              <a:rPr sz="1800" spc="430" dirty="0">
                <a:solidFill>
                  <a:srgbClr val="FFFFFF"/>
                </a:solidFill>
                <a:latin typeface="Comic Sans MS"/>
                <a:cs typeface="Comic Sans MS"/>
              </a:rPr>
              <a:t> </a:t>
            </a:r>
            <a:r>
              <a:rPr sz="1800" dirty="0">
                <a:solidFill>
                  <a:srgbClr val="FFFFFF"/>
                </a:solidFill>
                <a:latin typeface="Comic Sans MS"/>
                <a:cs typeface="Comic Sans MS"/>
              </a:rPr>
              <a:t>of</a:t>
            </a:r>
            <a:r>
              <a:rPr sz="1800" spc="425" dirty="0">
                <a:solidFill>
                  <a:srgbClr val="FFFFFF"/>
                </a:solidFill>
                <a:latin typeface="Comic Sans MS"/>
                <a:cs typeface="Comic Sans MS"/>
              </a:rPr>
              <a:t> </a:t>
            </a:r>
            <a:r>
              <a:rPr sz="1800" spc="-25" dirty="0">
                <a:solidFill>
                  <a:srgbClr val="FFFFFF"/>
                </a:solidFill>
                <a:latin typeface="Comic Sans MS"/>
                <a:cs typeface="Comic Sans MS"/>
              </a:rPr>
              <a:t>the </a:t>
            </a:r>
            <a:r>
              <a:rPr sz="1800" dirty="0">
                <a:solidFill>
                  <a:srgbClr val="FFFFFF"/>
                </a:solidFill>
                <a:latin typeface="Comic Sans MS"/>
                <a:cs typeface="Comic Sans MS"/>
              </a:rPr>
              <a:t>campaign</a:t>
            </a:r>
            <a:r>
              <a:rPr sz="1800" spc="-55" dirty="0">
                <a:solidFill>
                  <a:srgbClr val="FFFFFF"/>
                </a:solidFill>
                <a:latin typeface="Comic Sans MS"/>
                <a:cs typeface="Comic Sans MS"/>
              </a:rPr>
              <a:t> </a:t>
            </a:r>
            <a:r>
              <a:rPr sz="1800" dirty="0">
                <a:solidFill>
                  <a:srgbClr val="FFFFFF"/>
                </a:solidFill>
                <a:latin typeface="Comic Sans MS"/>
                <a:cs typeface="Comic Sans MS"/>
              </a:rPr>
              <a:t>(Jackson</a:t>
            </a:r>
            <a:r>
              <a:rPr sz="1800" spc="-35" dirty="0">
                <a:solidFill>
                  <a:srgbClr val="FFFFFF"/>
                </a:solidFill>
                <a:latin typeface="Comic Sans MS"/>
                <a:cs typeface="Comic Sans MS"/>
              </a:rPr>
              <a:t> </a:t>
            </a:r>
            <a:r>
              <a:rPr sz="1800" i="1" dirty="0">
                <a:solidFill>
                  <a:srgbClr val="FFFFFF"/>
                </a:solidFill>
                <a:latin typeface="Comic Sans MS"/>
                <a:cs typeface="Comic Sans MS"/>
              </a:rPr>
              <a:t>et</a:t>
            </a:r>
            <a:r>
              <a:rPr sz="1800" i="1" spc="-55" dirty="0">
                <a:solidFill>
                  <a:srgbClr val="FFFFFF"/>
                </a:solidFill>
                <a:latin typeface="Comic Sans MS"/>
                <a:cs typeface="Comic Sans MS"/>
              </a:rPr>
              <a:t> </a:t>
            </a:r>
            <a:r>
              <a:rPr sz="1800" i="1" dirty="0">
                <a:solidFill>
                  <a:srgbClr val="FFFFFF"/>
                </a:solidFill>
                <a:latin typeface="Comic Sans MS"/>
                <a:cs typeface="Comic Sans MS"/>
              </a:rPr>
              <a:t>al.,</a:t>
            </a:r>
            <a:r>
              <a:rPr sz="1800" i="1" spc="-40" dirty="0">
                <a:solidFill>
                  <a:srgbClr val="FFFFFF"/>
                </a:solidFill>
                <a:latin typeface="Comic Sans MS"/>
                <a:cs typeface="Comic Sans MS"/>
              </a:rPr>
              <a:t> </a:t>
            </a:r>
            <a:r>
              <a:rPr sz="1800" spc="-10" dirty="0">
                <a:solidFill>
                  <a:srgbClr val="FFFFFF"/>
                </a:solidFill>
                <a:latin typeface="Comic Sans MS"/>
                <a:cs typeface="Comic Sans MS"/>
              </a:rPr>
              <a:t>2024).</a:t>
            </a:r>
            <a:endParaRPr sz="1800">
              <a:latin typeface="Comic Sans MS"/>
              <a:cs typeface="Comic Sans MS"/>
            </a:endParaRPr>
          </a:p>
          <a:p>
            <a:pPr marL="297815" marR="5080" indent="-285750" algn="just">
              <a:lnSpc>
                <a:spcPct val="100000"/>
              </a:lnSpc>
              <a:buFont typeface="Arial"/>
              <a:buChar char="•"/>
              <a:tabLst>
                <a:tab pos="299085" algn="l"/>
              </a:tabLst>
            </a:pPr>
            <a:r>
              <a:rPr sz="1800" dirty="0">
                <a:solidFill>
                  <a:srgbClr val="FFFFFF"/>
                </a:solidFill>
                <a:latin typeface="Comic Sans MS"/>
                <a:cs typeface="Comic Sans MS"/>
              </a:rPr>
              <a:t>measurement</a:t>
            </a:r>
            <a:r>
              <a:rPr sz="1800" spc="5" dirty="0">
                <a:solidFill>
                  <a:srgbClr val="FFFFFF"/>
                </a:solidFill>
                <a:latin typeface="Comic Sans MS"/>
                <a:cs typeface="Comic Sans MS"/>
              </a:rPr>
              <a:t>  </a:t>
            </a:r>
            <a:r>
              <a:rPr sz="1800" dirty="0">
                <a:solidFill>
                  <a:srgbClr val="FFFFFF"/>
                </a:solidFill>
                <a:latin typeface="Comic Sans MS"/>
                <a:cs typeface="Comic Sans MS"/>
              </a:rPr>
              <a:t>of</a:t>
            </a:r>
            <a:r>
              <a:rPr sz="1800" spc="5" dirty="0">
                <a:solidFill>
                  <a:srgbClr val="FFFFFF"/>
                </a:solidFill>
                <a:latin typeface="Comic Sans MS"/>
                <a:cs typeface="Comic Sans MS"/>
              </a:rPr>
              <a:t>  </a:t>
            </a:r>
            <a:r>
              <a:rPr sz="1800" dirty="0">
                <a:solidFill>
                  <a:srgbClr val="FFFFFF"/>
                </a:solidFill>
                <a:latin typeface="Comic Sans MS"/>
                <a:cs typeface="Comic Sans MS"/>
              </a:rPr>
              <a:t>digital</a:t>
            </a:r>
            <a:r>
              <a:rPr sz="1800" spc="5" dirty="0">
                <a:solidFill>
                  <a:srgbClr val="FFFFFF"/>
                </a:solidFill>
                <a:latin typeface="Comic Sans MS"/>
                <a:cs typeface="Comic Sans MS"/>
              </a:rPr>
              <a:t>  </a:t>
            </a:r>
            <a:r>
              <a:rPr sz="1800" spc="-10" dirty="0">
                <a:solidFill>
                  <a:srgbClr val="FFFFFF"/>
                </a:solidFill>
                <a:latin typeface="Comic Sans MS"/>
                <a:cs typeface="Comic Sans MS"/>
              </a:rPr>
              <a:t>engagement, 	</a:t>
            </a:r>
            <a:r>
              <a:rPr sz="1800" dirty="0">
                <a:solidFill>
                  <a:srgbClr val="FFFFFF"/>
                </a:solidFill>
                <a:latin typeface="Comic Sans MS"/>
                <a:cs typeface="Comic Sans MS"/>
              </a:rPr>
              <a:t>changes</a:t>
            </a:r>
            <a:r>
              <a:rPr sz="1800" spc="385" dirty="0">
                <a:solidFill>
                  <a:srgbClr val="FFFFFF"/>
                </a:solidFill>
                <a:latin typeface="Comic Sans MS"/>
                <a:cs typeface="Comic Sans MS"/>
              </a:rPr>
              <a:t>  </a:t>
            </a:r>
            <a:r>
              <a:rPr sz="1800" dirty="0">
                <a:solidFill>
                  <a:srgbClr val="FFFFFF"/>
                </a:solidFill>
                <a:latin typeface="Comic Sans MS"/>
                <a:cs typeface="Comic Sans MS"/>
              </a:rPr>
              <a:t>in</a:t>
            </a:r>
            <a:r>
              <a:rPr sz="1800" spc="380" dirty="0">
                <a:solidFill>
                  <a:srgbClr val="FFFFFF"/>
                </a:solidFill>
                <a:latin typeface="Comic Sans MS"/>
                <a:cs typeface="Comic Sans MS"/>
              </a:rPr>
              <a:t>  </a:t>
            </a:r>
            <a:r>
              <a:rPr sz="1800" dirty="0">
                <a:solidFill>
                  <a:srgbClr val="FFFFFF"/>
                </a:solidFill>
                <a:latin typeface="Comic Sans MS"/>
                <a:cs typeface="Comic Sans MS"/>
              </a:rPr>
              <a:t>the</a:t>
            </a:r>
            <a:r>
              <a:rPr sz="1800" spc="385" dirty="0">
                <a:solidFill>
                  <a:srgbClr val="FFFFFF"/>
                </a:solidFill>
                <a:latin typeface="Comic Sans MS"/>
                <a:cs typeface="Comic Sans MS"/>
              </a:rPr>
              <a:t>  </a:t>
            </a:r>
            <a:r>
              <a:rPr sz="1800" dirty="0">
                <a:solidFill>
                  <a:srgbClr val="FFFFFF"/>
                </a:solidFill>
                <a:latin typeface="Comic Sans MS"/>
                <a:cs typeface="Comic Sans MS"/>
              </a:rPr>
              <a:t>attitude</a:t>
            </a:r>
            <a:r>
              <a:rPr sz="1800" spc="385" dirty="0">
                <a:solidFill>
                  <a:srgbClr val="FFFFFF"/>
                </a:solidFill>
                <a:latin typeface="Comic Sans MS"/>
                <a:cs typeface="Comic Sans MS"/>
              </a:rPr>
              <a:t>  </a:t>
            </a:r>
            <a:r>
              <a:rPr sz="1800" dirty="0">
                <a:solidFill>
                  <a:srgbClr val="FFFFFF"/>
                </a:solidFill>
                <a:latin typeface="Comic Sans MS"/>
                <a:cs typeface="Comic Sans MS"/>
              </a:rPr>
              <a:t>of</a:t>
            </a:r>
            <a:r>
              <a:rPr sz="1800" spc="385" dirty="0">
                <a:solidFill>
                  <a:srgbClr val="FFFFFF"/>
                </a:solidFill>
                <a:latin typeface="Comic Sans MS"/>
                <a:cs typeface="Comic Sans MS"/>
              </a:rPr>
              <a:t>  </a:t>
            </a:r>
            <a:r>
              <a:rPr sz="1800" spc="-25" dirty="0">
                <a:solidFill>
                  <a:srgbClr val="FFFFFF"/>
                </a:solidFill>
                <a:latin typeface="Comic Sans MS"/>
                <a:cs typeface="Comic Sans MS"/>
              </a:rPr>
              <a:t>the 	</a:t>
            </a:r>
            <a:r>
              <a:rPr sz="1800" dirty="0">
                <a:solidFill>
                  <a:srgbClr val="FFFFFF"/>
                </a:solidFill>
                <a:latin typeface="Comic Sans MS"/>
                <a:cs typeface="Comic Sans MS"/>
              </a:rPr>
              <a:t>consumers</a:t>
            </a:r>
            <a:r>
              <a:rPr sz="1800" spc="204" dirty="0">
                <a:solidFill>
                  <a:srgbClr val="FFFFFF"/>
                </a:solidFill>
                <a:latin typeface="Comic Sans MS"/>
                <a:cs typeface="Comic Sans MS"/>
              </a:rPr>
              <a:t> </a:t>
            </a:r>
            <a:r>
              <a:rPr sz="1800" dirty="0">
                <a:solidFill>
                  <a:srgbClr val="FFFFFF"/>
                </a:solidFill>
                <a:latin typeface="Comic Sans MS"/>
                <a:cs typeface="Comic Sans MS"/>
              </a:rPr>
              <a:t>and</a:t>
            </a:r>
            <a:r>
              <a:rPr sz="1800" spc="195" dirty="0">
                <a:solidFill>
                  <a:srgbClr val="FFFFFF"/>
                </a:solidFill>
                <a:latin typeface="Comic Sans MS"/>
                <a:cs typeface="Comic Sans MS"/>
              </a:rPr>
              <a:t> </a:t>
            </a:r>
            <a:r>
              <a:rPr sz="1800" dirty="0">
                <a:solidFill>
                  <a:srgbClr val="FFFFFF"/>
                </a:solidFill>
                <a:latin typeface="Comic Sans MS"/>
                <a:cs typeface="Comic Sans MS"/>
              </a:rPr>
              <a:t>also</a:t>
            </a:r>
            <a:r>
              <a:rPr sz="1800" spc="204" dirty="0">
                <a:solidFill>
                  <a:srgbClr val="FFFFFF"/>
                </a:solidFill>
                <a:latin typeface="Comic Sans MS"/>
                <a:cs typeface="Comic Sans MS"/>
              </a:rPr>
              <a:t> </a:t>
            </a:r>
            <a:r>
              <a:rPr sz="1800" dirty="0">
                <a:solidFill>
                  <a:srgbClr val="FFFFFF"/>
                </a:solidFill>
                <a:latin typeface="Comic Sans MS"/>
                <a:cs typeface="Comic Sans MS"/>
              </a:rPr>
              <a:t>the</a:t>
            </a:r>
            <a:r>
              <a:rPr sz="1800" spc="195" dirty="0">
                <a:solidFill>
                  <a:srgbClr val="FFFFFF"/>
                </a:solidFill>
                <a:latin typeface="Comic Sans MS"/>
                <a:cs typeface="Comic Sans MS"/>
              </a:rPr>
              <a:t> </a:t>
            </a:r>
            <a:r>
              <a:rPr sz="1800" spc="-10" dirty="0">
                <a:solidFill>
                  <a:srgbClr val="FFFFFF"/>
                </a:solidFill>
                <a:latin typeface="Comic Sans MS"/>
                <a:cs typeface="Comic Sans MS"/>
              </a:rPr>
              <a:t>measurement 	</a:t>
            </a:r>
            <a:r>
              <a:rPr sz="1800" dirty="0">
                <a:solidFill>
                  <a:srgbClr val="FFFFFF"/>
                </a:solidFill>
                <a:latin typeface="Comic Sans MS"/>
                <a:cs typeface="Comic Sans MS"/>
              </a:rPr>
              <a:t>of</a:t>
            </a:r>
            <a:r>
              <a:rPr sz="1800" spc="75" dirty="0">
                <a:solidFill>
                  <a:srgbClr val="FFFFFF"/>
                </a:solidFill>
                <a:latin typeface="Comic Sans MS"/>
                <a:cs typeface="Comic Sans MS"/>
              </a:rPr>
              <a:t>  </a:t>
            </a:r>
            <a:r>
              <a:rPr sz="1800" dirty="0">
                <a:solidFill>
                  <a:srgbClr val="FFFFFF"/>
                </a:solidFill>
                <a:latin typeface="Comic Sans MS"/>
                <a:cs typeface="Comic Sans MS"/>
              </a:rPr>
              <a:t>the</a:t>
            </a:r>
            <a:r>
              <a:rPr sz="1800" spc="80" dirty="0">
                <a:solidFill>
                  <a:srgbClr val="FFFFFF"/>
                </a:solidFill>
                <a:latin typeface="Comic Sans MS"/>
                <a:cs typeface="Comic Sans MS"/>
              </a:rPr>
              <a:t>  </a:t>
            </a:r>
            <a:r>
              <a:rPr sz="1800" dirty="0">
                <a:solidFill>
                  <a:srgbClr val="FFFFFF"/>
                </a:solidFill>
                <a:latin typeface="Comic Sans MS"/>
                <a:cs typeface="Comic Sans MS"/>
              </a:rPr>
              <a:t>documents</a:t>
            </a:r>
            <a:r>
              <a:rPr sz="1800" spc="85" dirty="0">
                <a:solidFill>
                  <a:srgbClr val="FFFFFF"/>
                </a:solidFill>
                <a:latin typeface="Comic Sans MS"/>
                <a:cs typeface="Comic Sans MS"/>
              </a:rPr>
              <a:t>  </a:t>
            </a:r>
            <a:r>
              <a:rPr sz="1800" dirty="0">
                <a:solidFill>
                  <a:srgbClr val="FFFFFF"/>
                </a:solidFill>
                <a:latin typeface="Comic Sans MS"/>
                <a:cs typeface="Comic Sans MS"/>
              </a:rPr>
              <a:t>(Lund</a:t>
            </a:r>
            <a:r>
              <a:rPr sz="1800" spc="80" dirty="0">
                <a:solidFill>
                  <a:srgbClr val="FFFFFF"/>
                </a:solidFill>
                <a:latin typeface="Comic Sans MS"/>
                <a:cs typeface="Comic Sans MS"/>
              </a:rPr>
              <a:t>  </a:t>
            </a:r>
            <a:r>
              <a:rPr sz="1800" dirty="0">
                <a:solidFill>
                  <a:srgbClr val="FFFFFF"/>
                </a:solidFill>
                <a:latin typeface="Comic Sans MS"/>
                <a:cs typeface="Comic Sans MS"/>
              </a:rPr>
              <a:t>and</a:t>
            </a:r>
            <a:r>
              <a:rPr sz="1800" spc="85" dirty="0">
                <a:solidFill>
                  <a:srgbClr val="FFFFFF"/>
                </a:solidFill>
                <a:latin typeface="Comic Sans MS"/>
                <a:cs typeface="Comic Sans MS"/>
              </a:rPr>
              <a:t>  </a:t>
            </a:r>
            <a:r>
              <a:rPr sz="1800" spc="-10" dirty="0">
                <a:solidFill>
                  <a:srgbClr val="FFFFFF"/>
                </a:solidFill>
                <a:latin typeface="Comic Sans MS"/>
                <a:cs typeface="Comic Sans MS"/>
              </a:rPr>
              <a:t>Lund, 	2022).</a:t>
            </a:r>
            <a:endParaRPr sz="1800">
              <a:latin typeface="Comic Sans MS"/>
              <a:cs typeface="Comic Sans MS"/>
            </a:endParaRPr>
          </a:p>
        </p:txBody>
      </p:sp>
      <p:grpSp>
        <p:nvGrpSpPr>
          <p:cNvPr id="15" name="object 15"/>
          <p:cNvGrpSpPr/>
          <p:nvPr/>
        </p:nvGrpSpPr>
        <p:grpSpPr>
          <a:xfrm>
            <a:off x="5219763" y="1819401"/>
            <a:ext cx="6562090" cy="4808220"/>
            <a:chOff x="5219763" y="1819401"/>
            <a:chExt cx="6562090" cy="4808220"/>
          </a:xfrm>
        </p:grpSpPr>
        <p:pic>
          <p:nvPicPr>
            <p:cNvPr id="16" name="object 16"/>
            <p:cNvPicPr/>
            <p:nvPr/>
          </p:nvPicPr>
          <p:blipFill>
            <a:blip r:embed="rId5" cstate="print"/>
            <a:stretch>
              <a:fillRect/>
            </a:stretch>
          </p:blipFill>
          <p:spPr>
            <a:xfrm>
              <a:off x="10171810" y="3505047"/>
              <a:ext cx="1609471" cy="3114294"/>
            </a:xfrm>
            <a:prstGeom prst="rect">
              <a:avLst/>
            </a:prstGeom>
          </p:spPr>
        </p:pic>
        <p:pic>
          <p:nvPicPr>
            <p:cNvPr id="17" name="object 17"/>
            <p:cNvPicPr/>
            <p:nvPr/>
          </p:nvPicPr>
          <p:blipFill>
            <a:blip r:embed="rId6" cstate="print"/>
            <a:stretch>
              <a:fillRect/>
            </a:stretch>
          </p:blipFill>
          <p:spPr>
            <a:xfrm>
              <a:off x="5227701" y="1819401"/>
              <a:ext cx="4057141" cy="1685671"/>
            </a:xfrm>
            <a:prstGeom prst="rect">
              <a:avLst/>
            </a:prstGeom>
          </p:spPr>
        </p:pic>
        <p:sp>
          <p:nvSpPr>
            <p:cNvPr id="18" name="object 18"/>
            <p:cNvSpPr/>
            <p:nvPr/>
          </p:nvSpPr>
          <p:spPr>
            <a:xfrm>
              <a:off x="5227701" y="6089510"/>
              <a:ext cx="4467860" cy="530225"/>
            </a:xfrm>
            <a:custGeom>
              <a:avLst/>
              <a:gdLst/>
              <a:ahLst/>
              <a:cxnLst/>
              <a:rect l="l" t="t" r="r" b="b"/>
              <a:pathLst>
                <a:path w="4467859" h="530225">
                  <a:moveTo>
                    <a:pt x="4467860" y="0"/>
                  </a:moveTo>
                  <a:lnTo>
                    <a:pt x="0" y="0"/>
                  </a:lnTo>
                  <a:lnTo>
                    <a:pt x="0" y="529831"/>
                  </a:lnTo>
                  <a:lnTo>
                    <a:pt x="4467860" y="529831"/>
                  </a:lnTo>
                  <a:lnTo>
                    <a:pt x="4467860" y="0"/>
                  </a:lnTo>
                  <a:close/>
                </a:path>
              </a:pathLst>
            </a:custGeom>
            <a:solidFill>
              <a:srgbClr val="7DA9C9"/>
            </a:solidFill>
          </p:spPr>
          <p:txBody>
            <a:bodyPr wrap="square" lIns="0" tIns="0" rIns="0" bIns="0" rtlCol="0"/>
            <a:lstStyle/>
            <a:p>
              <a:endParaRPr/>
            </a:p>
          </p:txBody>
        </p:sp>
        <p:sp>
          <p:nvSpPr>
            <p:cNvPr id="19" name="object 19"/>
            <p:cNvSpPr/>
            <p:nvPr/>
          </p:nvSpPr>
          <p:spPr>
            <a:xfrm>
              <a:off x="5227701" y="6089510"/>
              <a:ext cx="4467860" cy="530225"/>
            </a:xfrm>
            <a:custGeom>
              <a:avLst/>
              <a:gdLst/>
              <a:ahLst/>
              <a:cxnLst/>
              <a:rect l="l" t="t" r="r" b="b"/>
              <a:pathLst>
                <a:path w="4467859" h="530225">
                  <a:moveTo>
                    <a:pt x="0" y="529831"/>
                  </a:moveTo>
                  <a:lnTo>
                    <a:pt x="4467860" y="529831"/>
                  </a:lnTo>
                  <a:lnTo>
                    <a:pt x="4467860" y="0"/>
                  </a:lnTo>
                  <a:lnTo>
                    <a:pt x="0" y="0"/>
                  </a:lnTo>
                  <a:lnTo>
                    <a:pt x="0" y="529831"/>
                  </a:lnTo>
                  <a:close/>
                </a:path>
              </a:pathLst>
            </a:custGeom>
            <a:ln w="15875">
              <a:solidFill>
                <a:srgbClr val="A75F09"/>
              </a:solidFill>
            </a:ln>
          </p:spPr>
          <p:txBody>
            <a:bodyPr wrap="square" lIns="0" tIns="0" rIns="0" bIns="0" rtlCol="0"/>
            <a:lstStyle/>
            <a:p>
              <a:endParaRPr/>
            </a:p>
          </p:txBody>
        </p:sp>
      </p:grpSp>
      <p:sp>
        <p:nvSpPr>
          <p:cNvPr id="20" name="object 20"/>
          <p:cNvSpPr txBox="1"/>
          <p:nvPr/>
        </p:nvSpPr>
        <p:spPr>
          <a:xfrm>
            <a:off x="6465570" y="6140602"/>
            <a:ext cx="1993264"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Calibri"/>
                <a:cs typeface="Calibri"/>
              </a:rPr>
              <a:t>Source</a:t>
            </a:r>
            <a:r>
              <a:rPr sz="2400" b="1" spc="-45" dirty="0">
                <a:solidFill>
                  <a:srgbClr val="FFFFFF"/>
                </a:solidFill>
                <a:latin typeface="Calibri"/>
                <a:cs typeface="Calibri"/>
              </a:rPr>
              <a:t> </a:t>
            </a:r>
            <a:r>
              <a:rPr sz="2400" b="1" dirty="0">
                <a:solidFill>
                  <a:srgbClr val="FFFFFF"/>
                </a:solidFill>
                <a:latin typeface="Calibri"/>
                <a:cs typeface="Calibri"/>
              </a:rPr>
              <a:t>:</a:t>
            </a:r>
            <a:r>
              <a:rPr sz="2400" b="1" spc="-35" dirty="0">
                <a:solidFill>
                  <a:srgbClr val="FFFFFF"/>
                </a:solidFill>
                <a:latin typeface="Calibri"/>
                <a:cs typeface="Calibri"/>
              </a:rPr>
              <a:t> </a:t>
            </a:r>
            <a:r>
              <a:rPr sz="2400" b="1" spc="-10" dirty="0">
                <a:solidFill>
                  <a:srgbClr val="FFFFFF"/>
                </a:solidFill>
                <a:latin typeface="Calibri"/>
                <a:cs typeface="Calibri"/>
              </a:rPr>
              <a:t>Author</a:t>
            </a:r>
            <a:endParaRPr sz="2400">
              <a:latin typeface="Calibri"/>
              <a:cs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3669538" y="509981"/>
            <a:ext cx="4848225" cy="452120"/>
          </a:xfrm>
          <a:prstGeom prst="rect">
            <a:avLst/>
          </a:prstGeom>
        </p:spPr>
        <p:txBody>
          <a:bodyPr vert="horz" wrap="square" lIns="0" tIns="12065" rIns="0" bIns="0" rtlCol="0">
            <a:spAutoFit/>
          </a:bodyPr>
          <a:lstStyle/>
          <a:p>
            <a:pPr marL="12700">
              <a:lnSpc>
                <a:spcPct val="100000"/>
              </a:lnSpc>
              <a:spcBef>
                <a:spcPts val="95"/>
              </a:spcBef>
            </a:pPr>
            <a:r>
              <a:rPr spc="-110" dirty="0"/>
              <a:t>Task</a:t>
            </a:r>
            <a:r>
              <a:rPr spc="-90" dirty="0"/>
              <a:t> </a:t>
            </a:r>
            <a:r>
              <a:rPr dirty="0"/>
              <a:t>3</a:t>
            </a:r>
            <a:r>
              <a:rPr spc="-160" dirty="0"/>
              <a:t> </a:t>
            </a:r>
            <a:r>
              <a:rPr dirty="0"/>
              <a:t>-</a:t>
            </a:r>
            <a:r>
              <a:rPr spc="-120" dirty="0"/>
              <a:t> </a:t>
            </a:r>
            <a:r>
              <a:rPr spc="-50" dirty="0"/>
              <a:t>Benefits</a:t>
            </a:r>
            <a:r>
              <a:rPr spc="-120" dirty="0"/>
              <a:t> </a:t>
            </a:r>
            <a:r>
              <a:rPr dirty="0"/>
              <a:t>of</a:t>
            </a:r>
            <a:r>
              <a:rPr spc="-114" dirty="0"/>
              <a:t> </a:t>
            </a:r>
            <a:r>
              <a:rPr spc="-20" dirty="0"/>
              <a:t>campaign</a:t>
            </a:r>
          </a:p>
        </p:txBody>
      </p:sp>
      <p:sp>
        <p:nvSpPr>
          <p:cNvPr id="3" name="object 3"/>
          <p:cNvSpPr txBox="1"/>
          <p:nvPr/>
        </p:nvSpPr>
        <p:spPr>
          <a:xfrm>
            <a:off x="3800094" y="1703070"/>
            <a:ext cx="2202180" cy="391160"/>
          </a:xfrm>
          <a:prstGeom prst="rect">
            <a:avLst/>
          </a:prstGeom>
        </p:spPr>
        <p:txBody>
          <a:bodyPr vert="horz" wrap="square" lIns="0" tIns="12700" rIns="0" bIns="0" rtlCol="0">
            <a:spAutoFit/>
          </a:bodyPr>
          <a:lstStyle/>
          <a:p>
            <a:pPr marL="12700">
              <a:lnSpc>
                <a:spcPct val="100000"/>
              </a:lnSpc>
              <a:spcBef>
                <a:spcPts val="100"/>
              </a:spcBef>
            </a:pPr>
            <a:r>
              <a:rPr sz="2400" b="0" spc="140" dirty="0">
                <a:solidFill>
                  <a:srgbClr val="C00000"/>
                </a:solidFill>
                <a:latin typeface="Calibri Light"/>
                <a:cs typeface="Calibri Light"/>
              </a:rPr>
              <a:t>recovery</a:t>
            </a:r>
            <a:r>
              <a:rPr sz="2400" b="0" spc="315"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40" dirty="0">
                <a:solidFill>
                  <a:srgbClr val="C00000"/>
                </a:solidFill>
                <a:latin typeface="Calibri Light"/>
                <a:cs typeface="Calibri Light"/>
              </a:rPr>
              <a:t> </a:t>
            </a:r>
            <a:r>
              <a:rPr sz="2400" b="0" spc="95" dirty="0">
                <a:solidFill>
                  <a:srgbClr val="C00000"/>
                </a:solidFill>
                <a:latin typeface="Calibri Light"/>
                <a:cs typeface="Calibri Light"/>
              </a:rPr>
              <a:t>the</a:t>
            </a:r>
            <a:endParaRPr sz="2400">
              <a:latin typeface="Calibri Light"/>
              <a:cs typeface="Calibri Light"/>
            </a:endParaRPr>
          </a:p>
        </p:txBody>
      </p:sp>
      <p:sp>
        <p:nvSpPr>
          <p:cNvPr id="4" name="object 4"/>
          <p:cNvSpPr txBox="1"/>
          <p:nvPr/>
        </p:nvSpPr>
        <p:spPr>
          <a:xfrm>
            <a:off x="1140358" y="1703070"/>
            <a:ext cx="2473325" cy="720725"/>
          </a:xfrm>
          <a:prstGeom prst="rect">
            <a:avLst/>
          </a:prstGeom>
        </p:spPr>
        <p:txBody>
          <a:bodyPr vert="horz" wrap="square" lIns="0" tIns="12700" rIns="0" bIns="0" rtlCol="0">
            <a:spAutoFit/>
          </a:bodyPr>
          <a:lstStyle/>
          <a:p>
            <a:pPr marL="342265" indent="-342265" algn="ctr">
              <a:lnSpc>
                <a:spcPts val="2735"/>
              </a:lnSpc>
              <a:spcBef>
                <a:spcPts val="100"/>
              </a:spcBef>
              <a:buClr>
                <a:srgbClr val="E38312"/>
              </a:buClr>
              <a:buFont typeface="Arial"/>
              <a:buChar char="•"/>
              <a:tabLst>
                <a:tab pos="342265" algn="l"/>
              </a:tabLst>
            </a:pPr>
            <a:r>
              <a:rPr sz="2400" b="0" spc="155" dirty="0">
                <a:solidFill>
                  <a:srgbClr val="001F5F"/>
                </a:solidFill>
                <a:latin typeface="Calibri Light"/>
                <a:cs typeface="Calibri Light"/>
              </a:rPr>
              <a:t>Physiological</a:t>
            </a:r>
            <a:r>
              <a:rPr sz="2400" b="0" spc="380" dirty="0">
                <a:solidFill>
                  <a:srgbClr val="001F5F"/>
                </a:solidFill>
                <a:latin typeface="Calibri Light"/>
                <a:cs typeface="Calibri Light"/>
              </a:rPr>
              <a:t> </a:t>
            </a:r>
            <a:r>
              <a:rPr sz="2400" b="0" spc="-50" dirty="0">
                <a:solidFill>
                  <a:srgbClr val="001F5F"/>
                </a:solidFill>
                <a:latin typeface="Calibri Light"/>
                <a:cs typeface="Calibri Light"/>
              </a:rPr>
              <a:t>–</a:t>
            </a:r>
            <a:endParaRPr sz="2400">
              <a:latin typeface="Calibri Light"/>
              <a:cs typeface="Calibri Light"/>
            </a:endParaRPr>
          </a:p>
          <a:p>
            <a:pPr marR="5715" algn="ctr">
              <a:lnSpc>
                <a:spcPts val="2735"/>
              </a:lnSpc>
            </a:pPr>
            <a:r>
              <a:rPr sz="2400" b="0" spc="125" dirty="0">
                <a:solidFill>
                  <a:srgbClr val="C00000"/>
                </a:solidFill>
                <a:latin typeface="Calibri Light"/>
                <a:cs typeface="Calibri Light"/>
              </a:rPr>
              <a:t>oxygen</a:t>
            </a:r>
            <a:r>
              <a:rPr sz="2400" b="0" spc="345" dirty="0">
                <a:solidFill>
                  <a:srgbClr val="C00000"/>
                </a:solidFill>
                <a:latin typeface="Calibri Light"/>
                <a:cs typeface="Calibri Light"/>
              </a:rPr>
              <a:t> </a:t>
            </a:r>
            <a:r>
              <a:rPr sz="2400" b="0" spc="114" dirty="0">
                <a:solidFill>
                  <a:srgbClr val="C00000"/>
                </a:solidFill>
                <a:latin typeface="Calibri Light"/>
                <a:cs typeface="Calibri Light"/>
              </a:rPr>
              <a:t>level</a:t>
            </a:r>
            <a:endParaRPr sz="2400">
              <a:latin typeface="Calibri Light"/>
              <a:cs typeface="Calibri Light"/>
            </a:endParaRPr>
          </a:p>
        </p:txBody>
      </p:sp>
      <p:sp>
        <p:nvSpPr>
          <p:cNvPr id="5" name="object 5"/>
          <p:cNvSpPr txBox="1"/>
          <p:nvPr/>
        </p:nvSpPr>
        <p:spPr>
          <a:xfrm>
            <a:off x="1140358" y="3047491"/>
            <a:ext cx="5095240" cy="720725"/>
          </a:xfrm>
          <a:prstGeom prst="rect">
            <a:avLst/>
          </a:prstGeom>
        </p:spPr>
        <p:txBody>
          <a:bodyPr vert="horz" wrap="square" lIns="0" tIns="53975" rIns="0" bIns="0" rtlCol="0">
            <a:spAutoFit/>
          </a:bodyPr>
          <a:lstStyle/>
          <a:p>
            <a:pPr marL="354965" marR="5080" indent="-342900">
              <a:lnSpc>
                <a:spcPts val="2590"/>
              </a:lnSpc>
              <a:spcBef>
                <a:spcPts val="425"/>
              </a:spcBef>
              <a:buClr>
                <a:srgbClr val="E38312"/>
              </a:buClr>
              <a:buFont typeface="Arial"/>
              <a:buChar char="•"/>
              <a:tabLst>
                <a:tab pos="354965" algn="l"/>
              </a:tabLst>
            </a:pPr>
            <a:r>
              <a:rPr sz="2400" b="0" spc="160" dirty="0">
                <a:solidFill>
                  <a:srgbClr val="001F5F"/>
                </a:solidFill>
                <a:latin typeface="Calibri Light"/>
                <a:cs typeface="Calibri Light"/>
              </a:rPr>
              <a:t>Sociological</a:t>
            </a:r>
            <a:r>
              <a:rPr sz="2400" b="0" spc="380" dirty="0">
                <a:solidFill>
                  <a:srgbClr val="001F5F"/>
                </a:solidFill>
                <a:latin typeface="Calibri Light"/>
                <a:cs typeface="Calibri Light"/>
              </a:rPr>
              <a:t> </a:t>
            </a:r>
            <a:r>
              <a:rPr sz="2400" b="0" dirty="0">
                <a:solidFill>
                  <a:srgbClr val="001F5F"/>
                </a:solidFill>
                <a:latin typeface="Calibri Light"/>
                <a:cs typeface="Calibri Light"/>
              </a:rPr>
              <a:t>–</a:t>
            </a:r>
            <a:r>
              <a:rPr sz="2400" b="0" spc="370" dirty="0">
                <a:solidFill>
                  <a:srgbClr val="001F5F"/>
                </a:solidFill>
                <a:latin typeface="Calibri Light"/>
                <a:cs typeface="Calibri Light"/>
              </a:rPr>
              <a:t> </a:t>
            </a:r>
            <a:r>
              <a:rPr sz="2400" b="0" spc="135" dirty="0">
                <a:solidFill>
                  <a:srgbClr val="C00000"/>
                </a:solidFill>
                <a:latin typeface="Calibri Light"/>
                <a:cs typeface="Calibri Light"/>
              </a:rPr>
              <a:t>removal</a:t>
            </a:r>
            <a:r>
              <a:rPr sz="2400" b="0" spc="345" dirty="0">
                <a:solidFill>
                  <a:srgbClr val="C00000"/>
                </a:solidFill>
                <a:latin typeface="Calibri Light"/>
                <a:cs typeface="Calibri Light"/>
              </a:rPr>
              <a:t> </a:t>
            </a:r>
            <a:r>
              <a:rPr sz="2400" b="0" spc="90" dirty="0">
                <a:solidFill>
                  <a:srgbClr val="C00000"/>
                </a:solidFill>
                <a:latin typeface="Calibri Light"/>
                <a:cs typeface="Calibri Light"/>
              </a:rPr>
              <a:t>of</a:t>
            </a:r>
            <a:r>
              <a:rPr sz="2400" b="0" spc="350" dirty="0">
                <a:solidFill>
                  <a:srgbClr val="C00000"/>
                </a:solidFill>
                <a:latin typeface="Calibri Light"/>
                <a:cs typeface="Calibri Light"/>
              </a:rPr>
              <a:t> </a:t>
            </a:r>
            <a:r>
              <a:rPr sz="2400" b="0" spc="140" dirty="0">
                <a:solidFill>
                  <a:srgbClr val="C00000"/>
                </a:solidFill>
                <a:latin typeface="Calibri Light"/>
                <a:cs typeface="Calibri Light"/>
              </a:rPr>
              <a:t>passive </a:t>
            </a:r>
            <a:r>
              <a:rPr sz="2400" b="0" spc="135" dirty="0">
                <a:solidFill>
                  <a:srgbClr val="C00000"/>
                </a:solidFill>
                <a:latin typeface="Calibri Light"/>
                <a:cs typeface="Calibri Light"/>
              </a:rPr>
              <a:t>smoking</a:t>
            </a:r>
            <a:endParaRPr sz="2400">
              <a:latin typeface="Calibri Light"/>
              <a:cs typeface="Calibri Light"/>
            </a:endParaRPr>
          </a:p>
        </p:txBody>
      </p:sp>
      <p:sp>
        <p:nvSpPr>
          <p:cNvPr id="6" name="object 6"/>
          <p:cNvSpPr txBox="1"/>
          <p:nvPr/>
        </p:nvSpPr>
        <p:spPr>
          <a:xfrm>
            <a:off x="1140358" y="4390390"/>
            <a:ext cx="5645785" cy="720725"/>
          </a:xfrm>
          <a:prstGeom prst="rect">
            <a:avLst/>
          </a:prstGeom>
        </p:spPr>
        <p:txBody>
          <a:bodyPr vert="horz" wrap="square" lIns="0" tIns="53975" rIns="0" bIns="0" rtlCol="0">
            <a:spAutoFit/>
          </a:bodyPr>
          <a:lstStyle/>
          <a:p>
            <a:pPr marL="354965" marR="5080" indent="-342900">
              <a:lnSpc>
                <a:spcPts val="2590"/>
              </a:lnSpc>
              <a:spcBef>
                <a:spcPts val="425"/>
              </a:spcBef>
              <a:buClr>
                <a:srgbClr val="E38312"/>
              </a:buClr>
              <a:buFont typeface="Arial"/>
              <a:buChar char="•"/>
              <a:tabLst>
                <a:tab pos="354965" algn="l"/>
              </a:tabLst>
            </a:pPr>
            <a:r>
              <a:rPr sz="2400" b="0" spc="145" dirty="0">
                <a:solidFill>
                  <a:srgbClr val="001F5F"/>
                </a:solidFill>
                <a:latin typeface="Calibri Light"/>
                <a:cs typeface="Calibri Light"/>
              </a:rPr>
              <a:t>Psychological</a:t>
            </a:r>
            <a:r>
              <a:rPr sz="2400" b="0" spc="395" dirty="0">
                <a:solidFill>
                  <a:srgbClr val="001F5F"/>
                </a:solidFill>
                <a:latin typeface="Calibri Light"/>
                <a:cs typeface="Calibri Light"/>
              </a:rPr>
              <a:t> </a:t>
            </a:r>
            <a:r>
              <a:rPr sz="2400" b="0" dirty="0">
                <a:solidFill>
                  <a:srgbClr val="001F5F"/>
                </a:solidFill>
                <a:latin typeface="Calibri Light"/>
                <a:cs typeface="Calibri Light"/>
              </a:rPr>
              <a:t>–</a:t>
            </a:r>
            <a:r>
              <a:rPr sz="2400" b="0" spc="380" dirty="0">
                <a:solidFill>
                  <a:srgbClr val="001F5F"/>
                </a:solidFill>
                <a:latin typeface="Calibri Light"/>
                <a:cs typeface="Calibri Light"/>
              </a:rPr>
              <a:t> </a:t>
            </a:r>
            <a:r>
              <a:rPr sz="2400" b="0" spc="160" dirty="0">
                <a:solidFill>
                  <a:srgbClr val="C00000"/>
                </a:solidFill>
                <a:latin typeface="Calibri Light"/>
                <a:cs typeface="Calibri Light"/>
              </a:rPr>
              <a:t>uplifting</a:t>
            </a:r>
            <a:r>
              <a:rPr sz="2400" b="0" spc="335"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55" dirty="0">
                <a:solidFill>
                  <a:srgbClr val="C00000"/>
                </a:solidFill>
                <a:latin typeface="Calibri Light"/>
                <a:cs typeface="Calibri Light"/>
              </a:rPr>
              <a:t> </a:t>
            </a:r>
            <a:r>
              <a:rPr sz="2400" b="0" spc="145" dirty="0">
                <a:solidFill>
                  <a:srgbClr val="C00000"/>
                </a:solidFill>
                <a:latin typeface="Calibri Light"/>
                <a:cs typeface="Calibri Light"/>
              </a:rPr>
              <a:t>positive </a:t>
            </a:r>
            <a:r>
              <a:rPr sz="2400" b="0" spc="100" dirty="0">
                <a:solidFill>
                  <a:srgbClr val="C00000"/>
                </a:solidFill>
                <a:latin typeface="Calibri Light"/>
                <a:cs typeface="Calibri Light"/>
              </a:rPr>
              <a:t>mood</a:t>
            </a:r>
            <a:endParaRPr sz="2400">
              <a:latin typeface="Calibri Light"/>
              <a:cs typeface="Calibri Light"/>
            </a:endParaRPr>
          </a:p>
        </p:txBody>
      </p:sp>
      <p:pic>
        <p:nvPicPr>
          <p:cNvPr id="7" name="object 7"/>
          <p:cNvPicPr/>
          <p:nvPr/>
        </p:nvPicPr>
        <p:blipFill>
          <a:blip r:embed="rId2" cstate="print"/>
          <a:stretch>
            <a:fillRect/>
          </a:stretch>
        </p:blipFill>
        <p:spPr>
          <a:xfrm>
            <a:off x="8564626" y="1555241"/>
            <a:ext cx="2809494" cy="2571368"/>
          </a:xfrm>
          <a:prstGeom prst="rect">
            <a:avLst/>
          </a:prstGeom>
        </p:spPr>
      </p:pic>
      <p:sp>
        <p:nvSpPr>
          <p:cNvPr id="8" name="object 8"/>
          <p:cNvSpPr txBox="1"/>
          <p:nvPr/>
        </p:nvSpPr>
        <p:spPr>
          <a:xfrm>
            <a:off x="8268461" y="4677283"/>
            <a:ext cx="3402329" cy="1101090"/>
          </a:xfrm>
          <a:prstGeom prst="rect">
            <a:avLst/>
          </a:prstGeom>
          <a:solidFill>
            <a:srgbClr val="AB610D"/>
          </a:solidFill>
          <a:ln w="15875">
            <a:solidFill>
              <a:srgbClr val="A75F09"/>
            </a:solidFill>
          </a:ln>
        </p:spPr>
        <p:txBody>
          <a:bodyPr vert="horz" wrap="square" lIns="0" tIns="239395" rIns="0" bIns="0" rtlCol="0">
            <a:spAutoFit/>
          </a:bodyPr>
          <a:lstStyle/>
          <a:p>
            <a:pPr marL="1905" algn="ctr">
              <a:lnSpc>
                <a:spcPct val="100000"/>
              </a:lnSpc>
              <a:spcBef>
                <a:spcPts val="1885"/>
              </a:spcBef>
            </a:pPr>
            <a:r>
              <a:rPr sz="2000" b="1" dirty="0">
                <a:solidFill>
                  <a:srgbClr val="FFFFFF"/>
                </a:solidFill>
                <a:latin typeface="Arial"/>
                <a:cs typeface="Arial"/>
              </a:rPr>
              <a:t>Source</a:t>
            </a:r>
            <a:r>
              <a:rPr sz="2000" b="1" spc="-40" dirty="0">
                <a:solidFill>
                  <a:srgbClr val="FFFFFF"/>
                </a:solidFill>
                <a:latin typeface="Arial"/>
                <a:cs typeface="Arial"/>
              </a:rPr>
              <a:t> </a:t>
            </a:r>
            <a:r>
              <a:rPr sz="2000" b="1" dirty="0">
                <a:solidFill>
                  <a:srgbClr val="FFFFFF"/>
                </a:solidFill>
                <a:latin typeface="Arial"/>
                <a:cs typeface="Arial"/>
              </a:rPr>
              <a:t>:</a:t>
            </a:r>
            <a:r>
              <a:rPr sz="2000" b="1" spc="-20" dirty="0">
                <a:solidFill>
                  <a:srgbClr val="FFFFFF"/>
                </a:solidFill>
                <a:latin typeface="Arial"/>
                <a:cs typeface="Arial"/>
              </a:rPr>
              <a:t> </a:t>
            </a:r>
            <a:r>
              <a:rPr sz="2000" b="1" dirty="0">
                <a:solidFill>
                  <a:srgbClr val="FFFFFF"/>
                </a:solidFill>
                <a:latin typeface="Arial"/>
                <a:cs typeface="Arial"/>
              </a:rPr>
              <a:t>(Mabhala</a:t>
            </a:r>
            <a:r>
              <a:rPr sz="2000" b="1" spc="-45" dirty="0">
                <a:solidFill>
                  <a:srgbClr val="FFFFFF"/>
                </a:solidFill>
                <a:latin typeface="Arial"/>
                <a:cs typeface="Arial"/>
              </a:rPr>
              <a:t> </a:t>
            </a:r>
            <a:r>
              <a:rPr sz="2000" b="1" i="1" dirty="0">
                <a:solidFill>
                  <a:srgbClr val="FFFFFF"/>
                </a:solidFill>
                <a:latin typeface="Arial"/>
                <a:cs typeface="Arial"/>
              </a:rPr>
              <a:t>et</a:t>
            </a:r>
            <a:r>
              <a:rPr sz="2000" b="1" i="1" spc="-20" dirty="0">
                <a:solidFill>
                  <a:srgbClr val="FFFFFF"/>
                </a:solidFill>
                <a:latin typeface="Arial"/>
                <a:cs typeface="Arial"/>
              </a:rPr>
              <a:t> al.,</a:t>
            </a:r>
            <a:endParaRPr sz="2000">
              <a:latin typeface="Arial"/>
              <a:cs typeface="Arial"/>
            </a:endParaRPr>
          </a:p>
          <a:p>
            <a:pPr algn="ctr">
              <a:lnSpc>
                <a:spcPct val="100000"/>
              </a:lnSpc>
              <a:spcBef>
                <a:spcPts val="5"/>
              </a:spcBef>
            </a:pPr>
            <a:r>
              <a:rPr sz="2000" b="1" spc="-10" dirty="0">
                <a:solidFill>
                  <a:srgbClr val="FFFFFF"/>
                </a:solidFill>
                <a:latin typeface="Arial"/>
                <a:cs typeface="Arial"/>
              </a:rPr>
              <a:t>2025)</a:t>
            </a:r>
            <a:endParaRPr sz="2000">
              <a:latin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1592580">
              <a:lnSpc>
                <a:spcPct val="100000"/>
              </a:lnSpc>
              <a:spcBef>
                <a:spcPts val="95"/>
              </a:spcBef>
            </a:pPr>
            <a:r>
              <a:rPr spc="-50" dirty="0"/>
              <a:t>Barriers</a:t>
            </a:r>
            <a:r>
              <a:rPr spc="-145" dirty="0"/>
              <a:t> </a:t>
            </a:r>
            <a:r>
              <a:rPr dirty="0"/>
              <a:t>to</a:t>
            </a:r>
            <a:r>
              <a:rPr spc="-165" dirty="0"/>
              <a:t> </a:t>
            </a:r>
            <a:r>
              <a:rPr spc="-35" dirty="0"/>
              <a:t>behaviour</a:t>
            </a:r>
          </a:p>
        </p:txBody>
      </p:sp>
      <p:sp>
        <p:nvSpPr>
          <p:cNvPr id="3" name="object 3"/>
          <p:cNvSpPr txBox="1"/>
          <p:nvPr/>
        </p:nvSpPr>
        <p:spPr>
          <a:xfrm>
            <a:off x="1140358" y="1524546"/>
            <a:ext cx="6042025" cy="2475230"/>
          </a:xfrm>
          <a:prstGeom prst="rect">
            <a:avLst/>
          </a:prstGeom>
        </p:spPr>
        <p:txBody>
          <a:bodyPr vert="horz" wrap="square" lIns="0" tIns="181610" rIns="0" bIns="0" rtlCol="0">
            <a:spAutoFit/>
          </a:bodyPr>
          <a:lstStyle/>
          <a:p>
            <a:pPr marL="12700">
              <a:lnSpc>
                <a:spcPct val="100000"/>
              </a:lnSpc>
              <a:spcBef>
                <a:spcPts val="1430"/>
              </a:spcBef>
            </a:pPr>
            <a:r>
              <a:rPr sz="2800" b="0" u="sng" spc="140" dirty="0">
                <a:solidFill>
                  <a:srgbClr val="001F5F"/>
                </a:solidFill>
                <a:uFill>
                  <a:solidFill>
                    <a:srgbClr val="001F5F"/>
                  </a:solidFill>
                </a:uFill>
                <a:latin typeface="Calibri Light"/>
                <a:cs typeface="Calibri Light"/>
              </a:rPr>
              <a:t>Health</a:t>
            </a:r>
            <a:r>
              <a:rPr sz="2800" b="0" u="sng" spc="345" dirty="0">
                <a:solidFill>
                  <a:srgbClr val="001F5F"/>
                </a:solidFill>
                <a:uFill>
                  <a:solidFill>
                    <a:srgbClr val="001F5F"/>
                  </a:solidFill>
                </a:uFill>
                <a:latin typeface="Calibri Light"/>
                <a:cs typeface="Calibri Light"/>
              </a:rPr>
              <a:t> </a:t>
            </a:r>
            <a:r>
              <a:rPr sz="2800" b="0" u="sng" spc="140" dirty="0">
                <a:solidFill>
                  <a:srgbClr val="001F5F"/>
                </a:solidFill>
                <a:uFill>
                  <a:solidFill>
                    <a:srgbClr val="001F5F"/>
                  </a:solidFill>
                </a:uFill>
                <a:latin typeface="Calibri Light"/>
                <a:cs typeface="Calibri Light"/>
              </a:rPr>
              <a:t>Belief</a:t>
            </a:r>
            <a:r>
              <a:rPr sz="2800" b="0" u="sng" spc="360" dirty="0">
                <a:solidFill>
                  <a:srgbClr val="001F5F"/>
                </a:solidFill>
                <a:uFill>
                  <a:solidFill>
                    <a:srgbClr val="001F5F"/>
                  </a:solidFill>
                </a:uFill>
                <a:latin typeface="Calibri Light"/>
                <a:cs typeface="Calibri Light"/>
              </a:rPr>
              <a:t> </a:t>
            </a:r>
            <a:r>
              <a:rPr sz="2800" b="0" u="sng" spc="120" dirty="0">
                <a:solidFill>
                  <a:srgbClr val="001F5F"/>
                </a:solidFill>
                <a:uFill>
                  <a:solidFill>
                    <a:srgbClr val="001F5F"/>
                  </a:solidFill>
                </a:uFill>
                <a:latin typeface="Calibri Light"/>
                <a:cs typeface="Calibri Light"/>
              </a:rPr>
              <a:t>Model</a:t>
            </a:r>
            <a:endParaRPr sz="2800">
              <a:latin typeface="Calibri Light"/>
              <a:cs typeface="Calibri Light"/>
            </a:endParaRPr>
          </a:p>
          <a:p>
            <a:pPr marL="354965" indent="-342265">
              <a:lnSpc>
                <a:spcPct val="100000"/>
              </a:lnSpc>
              <a:spcBef>
                <a:spcPts val="1140"/>
              </a:spcBef>
              <a:buClr>
                <a:srgbClr val="E38312"/>
              </a:buClr>
              <a:buFont typeface="Arial"/>
              <a:buChar char="•"/>
              <a:tabLst>
                <a:tab pos="354965" algn="l"/>
              </a:tabLst>
            </a:pPr>
            <a:r>
              <a:rPr sz="2400" b="0" spc="150" dirty="0">
                <a:solidFill>
                  <a:srgbClr val="C00000"/>
                </a:solidFill>
                <a:latin typeface="Calibri Light"/>
                <a:cs typeface="Calibri Light"/>
              </a:rPr>
              <a:t>Susceptibility</a:t>
            </a:r>
            <a:endParaRPr sz="2400">
              <a:latin typeface="Calibri Light"/>
              <a:cs typeface="Calibri Light"/>
            </a:endParaRPr>
          </a:p>
          <a:p>
            <a:pPr marL="354965" indent="-342265">
              <a:lnSpc>
                <a:spcPts val="2735"/>
              </a:lnSpc>
              <a:spcBef>
                <a:spcPts val="1120"/>
              </a:spcBef>
              <a:buClr>
                <a:srgbClr val="E38312"/>
              </a:buClr>
              <a:buFont typeface="Arial"/>
              <a:buChar char="•"/>
              <a:tabLst>
                <a:tab pos="354965" algn="l"/>
              </a:tabLst>
            </a:pPr>
            <a:r>
              <a:rPr sz="2400" b="0" spc="170" dirty="0">
                <a:solidFill>
                  <a:srgbClr val="C00000"/>
                </a:solidFill>
                <a:latin typeface="Calibri Light"/>
                <a:cs typeface="Calibri Light"/>
              </a:rPr>
              <a:t>Smoking-</a:t>
            </a:r>
            <a:r>
              <a:rPr sz="2400" b="0" spc="135" dirty="0">
                <a:solidFill>
                  <a:srgbClr val="C00000"/>
                </a:solidFill>
                <a:latin typeface="Calibri Light"/>
                <a:cs typeface="Calibri Light"/>
              </a:rPr>
              <a:t>related</a:t>
            </a:r>
            <a:r>
              <a:rPr sz="2400" b="0" spc="355" dirty="0">
                <a:solidFill>
                  <a:srgbClr val="C00000"/>
                </a:solidFill>
                <a:latin typeface="Calibri Light"/>
                <a:cs typeface="Calibri Light"/>
              </a:rPr>
              <a:t> </a:t>
            </a:r>
            <a:r>
              <a:rPr sz="2400" b="0" spc="160" dirty="0">
                <a:solidFill>
                  <a:srgbClr val="C00000"/>
                </a:solidFill>
                <a:latin typeface="Calibri Light"/>
                <a:cs typeface="Calibri Light"/>
              </a:rPr>
              <a:t>illnesses</a:t>
            </a:r>
            <a:r>
              <a:rPr sz="2400" b="0" spc="360" dirty="0">
                <a:solidFill>
                  <a:srgbClr val="C00000"/>
                </a:solidFill>
                <a:latin typeface="Calibri Light"/>
                <a:cs typeface="Calibri Light"/>
              </a:rPr>
              <a:t> </a:t>
            </a:r>
            <a:r>
              <a:rPr sz="2400" b="0" spc="140" dirty="0">
                <a:solidFill>
                  <a:srgbClr val="C00000"/>
                </a:solidFill>
                <a:latin typeface="Calibri Light"/>
                <a:cs typeface="Calibri Light"/>
              </a:rPr>
              <a:t>happen</a:t>
            </a:r>
            <a:r>
              <a:rPr sz="2400" b="0" spc="355" dirty="0">
                <a:solidFill>
                  <a:srgbClr val="C00000"/>
                </a:solidFill>
                <a:latin typeface="Calibri Light"/>
                <a:cs typeface="Calibri Light"/>
              </a:rPr>
              <a:t> </a:t>
            </a:r>
            <a:r>
              <a:rPr sz="2400" b="0" spc="105" dirty="0">
                <a:solidFill>
                  <a:srgbClr val="C00000"/>
                </a:solidFill>
                <a:latin typeface="Calibri Light"/>
                <a:cs typeface="Calibri Light"/>
              </a:rPr>
              <a:t>much</a:t>
            </a:r>
            <a:endParaRPr sz="2400">
              <a:latin typeface="Calibri Light"/>
              <a:cs typeface="Calibri Light"/>
            </a:endParaRPr>
          </a:p>
          <a:p>
            <a:pPr marL="354965">
              <a:lnSpc>
                <a:spcPts val="2735"/>
              </a:lnSpc>
            </a:pPr>
            <a:r>
              <a:rPr sz="2400" b="0" spc="125" dirty="0">
                <a:solidFill>
                  <a:srgbClr val="C00000"/>
                </a:solidFill>
                <a:latin typeface="Calibri Light"/>
                <a:cs typeface="Calibri Light"/>
              </a:rPr>
              <a:t>later</a:t>
            </a:r>
            <a:endParaRPr sz="2400">
              <a:latin typeface="Calibri Light"/>
              <a:cs typeface="Calibri Light"/>
            </a:endParaRPr>
          </a:p>
          <a:p>
            <a:pPr marL="354965" indent="-342265">
              <a:lnSpc>
                <a:spcPct val="100000"/>
              </a:lnSpc>
              <a:spcBef>
                <a:spcPts val="1100"/>
              </a:spcBef>
              <a:buClr>
                <a:srgbClr val="E38312"/>
              </a:buClr>
              <a:buFont typeface="Arial"/>
              <a:buChar char="•"/>
              <a:tabLst>
                <a:tab pos="354965" algn="l"/>
              </a:tabLst>
            </a:pPr>
            <a:r>
              <a:rPr sz="2400" b="0" spc="145" dirty="0">
                <a:solidFill>
                  <a:srgbClr val="C00000"/>
                </a:solidFill>
                <a:latin typeface="Calibri Light"/>
                <a:cs typeface="Calibri Light"/>
              </a:rPr>
              <a:t>Resistance</a:t>
            </a:r>
            <a:r>
              <a:rPr sz="2400" b="0" spc="32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50"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40" dirty="0">
                <a:solidFill>
                  <a:srgbClr val="C00000"/>
                </a:solidFill>
                <a:latin typeface="Calibri Light"/>
                <a:cs typeface="Calibri Light"/>
              </a:rPr>
              <a:t> </a:t>
            </a:r>
            <a:r>
              <a:rPr sz="2400" b="0" spc="140" dirty="0">
                <a:solidFill>
                  <a:srgbClr val="C00000"/>
                </a:solidFill>
                <a:latin typeface="Calibri Light"/>
                <a:cs typeface="Calibri Light"/>
              </a:rPr>
              <a:t>barriers</a:t>
            </a:r>
            <a:endParaRPr sz="2400">
              <a:latin typeface="Calibri Light"/>
              <a:cs typeface="Calibri Light"/>
            </a:endParaRPr>
          </a:p>
        </p:txBody>
      </p:sp>
      <p:sp>
        <p:nvSpPr>
          <p:cNvPr id="4" name="object 4"/>
          <p:cNvSpPr txBox="1"/>
          <p:nvPr/>
        </p:nvSpPr>
        <p:spPr>
          <a:xfrm>
            <a:off x="1140358" y="4623561"/>
            <a:ext cx="5801995" cy="720725"/>
          </a:xfrm>
          <a:prstGeom prst="rect">
            <a:avLst/>
          </a:prstGeom>
        </p:spPr>
        <p:txBody>
          <a:bodyPr vert="horz" wrap="square" lIns="0" tIns="12700" rIns="0" bIns="0" rtlCol="0">
            <a:spAutoFit/>
          </a:bodyPr>
          <a:lstStyle/>
          <a:p>
            <a:pPr marL="354965" indent="-342265">
              <a:lnSpc>
                <a:spcPts val="2735"/>
              </a:lnSpc>
              <a:spcBef>
                <a:spcPts val="100"/>
              </a:spcBef>
              <a:buClr>
                <a:srgbClr val="E38312"/>
              </a:buClr>
              <a:buFont typeface="Arial"/>
              <a:buChar char="•"/>
              <a:tabLst>
                <a:tab pos="354965" algn="l"/>
              </a:tabLst>
            </a:pPr>
            <a:r>
              <a:rPr sz="2400" b="0" spc="140" dirty="0">
                <a:solidFill>
                  <a:srgbClr val="C00000"/>
                </a:solidFill>
                <a:latin typeface="Calibri Light"/>
                <a:cs typeface="Calibri Light"/>
              </a:rPr>
              <a:t>Stress</a:t>
            </a:r>
            <a:r>
              <a:rPr sz="2400" b="0" spc="330"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40" dirty="0">
                <a:solidFill>
                  <a:srgbClr val="C00000"/>
                </a:solidFill>
                <a:latin typeface="Calibri Light"/>
                <a:cs typeface="Calibri Light"/>
              </a:rPr>
              <a:t> </a:t>
            </a:r>
            <a:r>
              <a:rPr sz="2400" b="0" spc="150" dirty="0">
                <a:solidFill>
                  <a:srgbClr val="C00000"/>
                </a:solidFill>
                <a:latin typeface="Calibri Light"/>
                <a:cs typeface="Calibri Light"/>
              </a:rPr>
              <a:t>withdrawal</a:t>
            </a:r>
            <a:r>
              <a:rPr sz="2400" b="0" spc="350" dirty="0">
                <a:solidFill>
                  <a:srgbClr val="C00000"/>
                </a:solidFill>
                <a:latin typeface="Calibri Light"/>
                <a:cs typeface="Calibri Light"/>
              </a:rPr>
              <a:t> </a:t>
            </a:r>
            <a:r>
              <a:rPr sz="2400" b="0" dirty="0">
                <a:solidFill>
                  <a:srgbClr val="C00000"/>
                </a:solidFill>
                <a:latin typeface="Calibri Light"/>
                <a:cs typeface="Calibri Light"/>
              </a:rPr>
              <a:t>(</a:t>
            </a:r>
            <a:r>
              <a:rPr sz="2400" b="0" spc="-275" dirty="0">
                <a:solidFill>
                  <a:srgbClr val="C00000"/>
                </a:solidFill>
                <a:latin typeface="Calibri Light"/>
                <a:cs typeface="Calibri Light"/>
              </a:rPr>
              <a:t> </a:t>
            </a:r>
            <a:r>
              <a:rPr sz="2400" b="0" spc="120" dirty="0">
                <a:solidFill>
                  <a:srgbClr val="C00000"/>
                </a:solidFill>
                <a:latin typeface="Calibri Light"/>
                <a:cs typeface="Calibri Light"/>
              </a:rPr>
              <a:t>Onwuzo</a:t>
            </a:r>
            <a:r>
              <a:rPr sz="2400" b="0" spc="345" dirty="0">
                <a:solidFill>
                  <a:srgbClr val="C00000"/>
                </a:solidFill>
                <a:latin typeface="Calibri Light"/>
                <a:cs typeface="Calibri Light"/>
              </a:rPr>
              <a:t> </a:t>
            </a:r>
            <a:r>
              <a:rPr sz="2400" b="0" i="1" spc="95" dirty="0">
                <a:solidFill>
                  <a:srgbClr val="C00000"/>
                </a:solidFill>
                <a:latin typeface="Calibri Light"/>
                <a:cs typeface="Calibri Light"/>
              </a:rPr>
              <a:t>et</a:t>
            </a:r>
            <a:r>
              <a:rPr sz="2400" b="0" i="1" spc="370" dirty="0">
                <a:solidFill>
                  <a:srgbClr val="C00000"/>
                </a:solidFill>
                <a:latin typeface="Calibri Light"/>
                <a:cs typeface="Calibri Light"/>
              </a:rPr>
              <a:t> </a:t>
            </a:r>
            <a:r>
              <a:rPr sz="2400" b="0" i="1" spc="120" dirty="0">
                <a:solidFill>
                  <a:srgbClr val="C00000"/>
                </a:solidFill>
                <a:latin typeface="Calibri Light"/>
                <a:cs typeface="Calibri Light"/>
              </a:rPr>
              <a:t>al.,</a:t>
            </a:r>
            <a:endParaRPr sz="2400">
              <a:latin typeface="Calibri Light"/>
              <a:cs typeface="Calibri Light"/>
            </a:endParaRPr>
          </a:p>
          <a:p>
            <a:pPr marL="354965">
              <a:lnSpc>
                <a:spcPts val="2735"/>
              </a:lnSpc>
            </a:pPr>
            <a:r>
              <a:rPr sz="2400" b="0" spc="145" dirty="0">
                <a:solidFill>
                  <a:srgbClr val="C00000"/>
                </a:solidFill>
                <a:latin typeface="Calibri Light"/>
                <a:cs typeface="Calibri Light"/>
              </a:rPr>
              <a:t>2024).</a:t>
            </a:r>
            <a:endParaRPr sz="2400">
              <a:latin typeface="Calibri Light"/>
              <a:cs typeface="Calibri Light"/>
            </a:endParaRPr>
          </a:p>
        </p:txBody>
      </p:sp>
      <p:pic>
        <p:nvPicPr>
          <p:cNvPr id="5" name="object 5"/>
          <p:cNvPicPr/>
          <p:nvPr/>
        </p:nvPicPr>
        <p:blipFill>
          <a:blip r:embed="rId2" cstate="print"/>
          <a:stretch>
            <a:fillRect/>
          </a:stretch>
        </p:blipFill>
        <p:spPr>
          <a:xfrm>
            <a:off x="8022335" y="1725802"/>
            <a:ext cx="3657091" cy="3104769"/>
          </a:xfrm>
          <a:prstGeom prst="rect">
            <a:avLst/>
          </a:prstGeom>
        </p:spPr>
      </p:pic>
      <p:sp>
        <p:nvSpPr>
          <p:cNvPr id="6" name="object 6"/>
          <p:cNvSpPr txBox="1"/>
          <p:nvPr/>
        </p:nvSpPr>
        <p:spPr>
          <a:xfrm>
            <a:off x="8268461" y="4677283"/>
            <a:ext cx="3402329" cy="1101090"/>
          </a:xfrm>
          <a:prstGeom prst="rect">
            <a:avLst/>
          </a:prstGeom>
          <a:solidFill>
            <a:srgbClr val="FFFF00"/>
          </a:solidFill>
          <a:ln w="15875">
            <a:solidFill>
              <a:srgbClr val="A75F09"/>
            </a:solidFill>
          </a:ln>
        </p:spPr>
        <p:txBody>
          <a:bodyPr vert="horz" wrap="square" lIns="0" tIns="348615" rIns="0" bIns="0" rtlCol="0">
            <a:spAutoFit/>
          </a:bodyPr>
          <a:lstStyle/>
          <a:p>
            <a:pPr marL="327660">
              <a:lnSpc>
                <a:spcPct val="100000"/>
              </a:lnSpc>
              <a:spcBef>
                <a:spcPts val="2745"/>
              </a:spcBef>
            </a:pPr>
            <a:r>
              <a:rPr sz="2400" b="1" dirty="0">
                <a:solidFill>
                  <a:srgbClr val="C00000"/>
                </a:solidFill>
                <a:latin typeface="Calibri"/>
                <a:cs typeface="Calibri"/>
              </a:rPr>
              <a:t>Source</a:t>
            </a:r>
            <a:r>
              <a:rPr sz="2400" b="1" spc="-60" dirty="0">
                <a:solidFill>
                  <a:srgbClr val="C00000"/>
                </a:solidFill>
                <a:latin typeface="Calibri"/>
                <a:cs typeface="Calibri"/>
              </a:rPr>
              <a:t> </a:t>
            </a:r>
            <a:r>
              <a:rPr sz="2400" b="1" dirty="0">
                <a:solidFill>
                  <a:srgbClr val="C00000"/>
                </a:solidFill>
                <a:latin typeface="Calibri"/>
                <a:cs typeface="Calibri"/>
              </a:rPr>
              <a:t>:</a:t>
            </a:r>
            <a:r>
              <a:rPr sz="2400" b="1" spc="-50" dirty="0">
                <a:solidFill>
                  <a:srgbClr val="C00000"/>
                </a:solidFill>
                <a:latin typeface="Calibri"/>
                <a:cs typeface="Calibri"/>
              </a:rPr>
              <a:t> </a:t>
            </a:r>
            <a:r>
              <a:rPr sz="2400" b="1" dirty="0">
                <a:solidFill>
                  <a:srgbClr val="C00000"/>
                </a:solidFill>
                <a:latin typeface="Calibri"/>
                <a:cs typeface="Calibri"/>
              </a:rPr>
              <a:t>(Mirza,</a:t>
            </a:r>
            <a:r>
              <a:rPr sz="2400" b="1" spc="-55" dirty="0">
                <a:solidFill>
                  <a:srgbClr val="C00000"/>
                </a:solidFill>
                <a:latin typeface="Calibri"/>
                <a:cs typeface="Calibri"/>
              </a:rPr>
              <a:t> </a:t>
            </a:r>
            <a:r>
              <a:rPr sz="2400" b="1" spc="-20" dirty="0">
                <a:solidFill>
                  <a:srgbClr val="C00000"/>
                </a:solidFill>
                <a:latin typeface="Calibri"/>
                <a:cs typeface="Calibri"/>
              </a:rPr>
              <a:t>2023)</a:t>
            </a:r>
            <a:endParaRPr sz="2400">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sp>
          <p:nvSpPr>
            <p:cNvPr id="4" name="object 4"/>
            <p:cNvSpPr/>
            <p:nvPr/>
          </p:nvSpPr>
          <p:spPr>
            <a:xfrm>
              <a:off x="0" y="6400799"/>
              <a:ext cx="12192000" cy="457200"/>
            </a:xfrm>
            <a:custGeom>
              <a:avLst/>
              <a:gdLst/>
              <a:ahLst/>
              <a:cxnLst/>
              <a:rect l="l" t="t" r="r" b="b"/>
              <a:pathLst>
                <a:path w="12192000" h="457200">
                  <a:moveTo>
                    <a:pt x="12192000" y="0"/>
                  </a:moveTo>
                  <a:lnTo>
                    <a:pt x="0" y="0"/>
                  </a:lnTo>
                  <a:lnTo>
                    <a:pt x="0" y="457199"/>
                  </a:lnTo>
                  <a:lnTo>
                    <a:pt x="12192000" y="457199"/>
                  </a:lnTo>
                  <a:lnTo>
                    <a:pt x="12192000" y="0"/>
                  </a:lnTo>
                  <a:close/>
                </a:path>
              </a:pathLst>
            </a:custGeom>
            <a:solidFill>
              <a:srgbClr val="BC572C"/>
            </a:solidFill>
          </p:spPr>
          <p:txBody>
            <a:bodyPr wrap="square" lIns="0" tIns="0" rIns="0" bIns="0" rtlCol="0"/>
            <a:lstStyle/>
            <a:p>
              <a:endParaRPr/>
            </a:p>
          </p:txBody>
        </p:sp>
        <p:sp>
          <p:nvSpPr>
            <p:cNvPr id="5" name="object 5"/>
            <p:cNvSpPr/>
            <p:nvPr/>
          </p:nvSpPr>
          <p:spPr>
            <a:xfrm>
              <a:off x="0" y="6334319"/>
              <a:ext cx="12192000" cy="66040"/>
            </a:xfrm>
            <a:custGeom>
              <a:avLst/>
              <a:gdLst/>
              <a:ahLst/>
              <a:cxnLst/>
              <a:rect l="l" t="t" r="r" b="b"/>
              <a:pathLst>
                <a:path w="12192000" h="66039">
                  <a:moveTo>
                    <a:pt x="12192000" y="0"/>
                  </a:moveTo>
                  <a:lnTo>
                    <a:pt x="0" y="0"/>
                  </a:lnTo>
                  <a:lnTo>
                    <a:pt x="0" y="65998"/>
                  </a:lnTo>
                  <a:lnTo>
                    <a:pt x="12192000" y="65998"/>
                  </a:lnTo>
                  <a:lnTo>
                    <a:pt x="12192000" y="0"/>
                  </a:lnTo>
                  <a:close/>
                </a:path>
              </a:pathLst>
            </a:custGeom>
            <a:solidFill>
              <a:srgbClr val="E38312"/>
            </a:solidFill>
          </p:spPr>
          <p:txBody>
            <a:bodyPr wrap="square" lIns="0" tIns="0" rIns="0" bIns="0" rtlCol="0"/>
            <a:lstStyle/>
            <a:p>
              <a:endParaRPr/>
            </a:p>
          </p:txBody>
        </p:sp>
      </p:grpSp>
      <p:sp>
        <p:nvSpPr>
          <p:cNvPr id="6" name="object 6" descr="$PPTXTitle"/>
          <p:cNvSpPr txBox="1">
            <a:spLocks noGrp="1"/>
          </p:cNvSpPr>
          <p:nvPr>
            <p:ph type="title"/>
          </p:nvPr>
        </p:nvSpPr>
        <p:spPr>
          <a:xfrm>
            <a:off x="4230751" y="335406"/>
            <a:ext cx="3687445" cy="452120"/>
          </a:xfrm>
          <a:prstGeom prst="rect">
            <a:avLst/>
          </a:prstGeom>
        </p:spPr>
        <p:txBody>
          <a:bodyPr vert="horz" wrap="square" lIns="0" tIns="12065" rIns="0" bIns="0" rtlCol="0">
            <a:spAutoFit/>
          </a:bodyPr>
          <a:lstStyle/>
          <a:p>
            <a:pPr marL="12700">
              <a:lnSpc>
                <a:spcPct val="100000"/>
              </a:lnSpc>
              <a:spcBef>
                <a:spcPts val="95"/>
              </a:spcBef>
            </a:pPr>
            <a:r>
              <a:rPr spc="-50" dirty="0"/>
              <a:t>Solution</a:t>
            </a:r>
            <a:r>
              <a:rPr spc="-145" dirty="0"/>
              <a:t> </a:t>
            </a:r>
            <a:r>
              <a:rPr dirty="0"/>
              <a:t>to</a:t>
            </a:r>
            <a:r>
              <a:rPr spc="-160" dirty="0"/>
              <a:t> </a:t>
            </a:r>
            <a:r>
              <a:rPr spc="-40" dirty="0"/>
              <a:t>challenges</a:t>
            </a:r>
          </a:p>
        </p:txBody>
      </p:sp>
      <p:graphicFrame>
        <p:nvGraphicFramePr>
          <p:cNvPr id="7" name="object 7"/>
          <p:cNvGraphicFramePr>
            <a:graphicFrameLocks noGrp="1"/>
          </p:cNvGraphicFramePr>
          <p:nvPr/>
        </p:nvGraphicFramePr>
        <p:xfrm>
          <a:off x="1055065" y="935355"/>
          <a:ext cx="10241915" cy="5125720"/>
        </p:xfrm>
        <a:graphic>
          <a:graphicData uri="http://schemas.openxmlformats.org/drawingml/2006/table">
            <a:tbl>
              <a:tblPr firstRow="1" bandRow="1">
                <a:tableStyleId>{2D5ABB26-0587-4C30-8999-92F81FD0307C}</a:tableStyleId>
              </a:tblPr>
              <a:tblGrid>
                <a:gridCol w="146050">
                  <a:extLst>
                    <a:ext uri="{9D8B030D-6E8A-4147-A177-3AD203B41FA5}">
                      <a16:colId xmlns:a16="http://schemas.microsoft.com/office/drawing/2014/main" val="20000"/>
                    </a:ext>
                  </a:extLst>
                </a:gridCol>
                <a:gridCol w="4337050">
                  <a:extLst>
                    <a:ext uri="{9D8B030D-6E8A-4147-A177-3AD203B41FA5}">
                      <a16:colId xmlns:a16="http://schemas.microsoft.com/office/drawing/2014/main" val="20001"/>
                    </a:ext>
                  </a:extLst>
                </a:gridCol>
                <a:gridCol w="5538470">
                  <a:extLst>
                    <a:ext uri="{9D8B030D-6E8A-4147-A177-3AD203B41FA5}">
                      <a16:colId xmlns:a16="http://schemas.microsoft.com/office/drawing/2014/main" val="20002"/>
                    </a:ext>
                  </a:extLst>
                </a:gridCol>
                <a:gridCol w="220345">
                  <a:extLst>
                    <a:ext uri="{9D8B030D-6E8A-4147-A177-3AD203B41FA5}">
                      <a16:colId xmlns:a16="http://schemas.microsoft.com/office/drawing/2014/main" val="20003"/>
                    </a:ext>
                  </a:extLst>
                </a:gridCol>
              </a:tblGrid>
              <a:tr h="760095">
                <a:tc gridSpan="2">
                  <a:txBody>
                    <a:bodyPr/>
                    <a:lstStyle/>
                    <a:p>
                      <a:pPr marL="63500">
                        <a:lnSpc>
                          <a:spcPct val="100000"/>
                        </a:lnSpc>
                        <a:spcBef>
                          <a:spcPts val="1480"/>
                        </a:spcBef>
                      </a:pPr>
                      <a:r>
                        <a:rPr sz="2800" b="1" dirty="0">
                          <a:solidFill>
                            <a:srgbClr val="FFFFFF"/>
                          </a:solidFill>
                          <a:latin typeface="Calibri"/>
                          <a:cs typeface="Calibri"/>
                        </a:rPr>
                        <a:t>Individual</a:t>
                      </a:r>
                      <a:r>
                        <a:rPr sz="2800" b="1" spc="-110" dirty="0">
                          <a:solidFill>
                            <a:srgbClr val="FFFFFF"/>
                          </a:solidFill>
                          <a:latin typeface="Calibri"/>
                          <a:cs typeface="Calibri"/>
                        </a:rPr>
                        <a:t> </a:t>
                      </a:r>
                      <a:r>
                        <a:rPr sz="2800" b="1" spc="-10" dirty="0">
                          <a:solidFill>
                            <a:srgbClr val="FFFFFF"/>
                          </a:solidFill>
                          <a:latin typeface="Calibri"/>
                          <a:cs typeface="Calibri"/>
                        </a:rPr>
                        <a:t>challenges</a:t>
                      </a:r>
                      <a:endParaRPr sz="2800">
                        <a:latin typeface="Calibri"/>
                        <a:cs typeface="Calibri"/>
                      </a:endParaRPr>
                    </a:p>
                  </a:txBody>
                  <a:tcPr marL="0" marR="0" marT="187960" marB="0">
                    <a:lnL w="12700">
                      <a:solidFill>
                        <a:srgbClr val="FFFFFF"/>
                      </a:solidFill>
                      <a:prstDash val="solid"/>
                    </a:lnL>
                    <a:lnR w="12700">
                      <a:solidFill>
                        <a:srgbClr val="FFFFFF"/>
                      </a:solidFill>
                      <a:prstDash val="solid"/>
                    </a:lnR>
                    <a:lnT w="12700">
                      <a:solidFill>
                        <a:srgbClr val="FFFFFF"/>
                      </a:solidFill>
                      <a:prstDash val="solid"/>
                    </a:lnT>
                    <a:solidFill>
                      <a:srgbClr val="E38312"/>
                    </a:solidFill>
                  </a:tcPr>
                </a:tc>
                <a:tc hMerge="1">
                  <a:txBody>
                    <a:bodyPr/>
                    <a:lstStyle/>
                    <a:p>
                      <a:endParaRPr/>
                    </a:p>
                  </a:txBody>
                  <a:tcPr marL="0" marR="0" marT="0" marB="0"/>
                </a:tc>
                <a:tc gridSpan="2">
                  <a:txBody>
                    <a:bodyPr/>
                    <a:lstStyle/>
                    <a:p>
                      <a:pPr marL="63500">
                        <a:lnSpc>
                          <a:spcPct val="100000"/>
                        </a:lnSpc>
                        <a:spcBef>
                          <a:spcPts val="1480"/>
                        </a:spcBef>
                      </a:pPr>
                      <a:r>
                        <a:rPr sz="2800" b="1" dirty="0">
                          <a:solidFill>
                            <a:srgbClr val="FFFFFF"/>
                          </a:solidFill>
                          <a:latin typeface="Calibri"/>
                          <a:cs typeface="Calibri"/>
                        </a:rPr>
                        <a:t>Solutions</a:t>
                      </a:r>
                      <a:r>
                        <a:rPr sz="2800" b="1" spc="-55" dirty="0">
                          <a:solidFill>
                            <a:srgbClr val="FFFFFF"/>
                          </a:solidFill>
                          <a:latin typeface="Calibri"/>
                          <a:cs typeface="Calibri"/>
                        </a:rPr>
                        <a:t> </a:t>
                      </a:r>
                      <a:r>
                        <a:rPr sz="2800" b="1" dirty="0">
                          <a:solidFill>
                            <a:srgbClr val="FFFFFF"/>
                          </a:solidFill>
                          <a:latin typeface="Calibri"/>
                          <a:cs typeface="Calibri"/>
                        </a:rPr>
                        <a:t>in</a:t>
                      </a:r>
                      <a:r>
                        <a:rPr sz="2800" b="1" spc="-55" dirty="0">
                          <a:solidFill>
                            <a:srgbClr val="FFFFFF"/>
                          </a:solidFill>
                          <a:latin typeface="Calibri"/>
                          <a:cs typeface="Calibri"/>
                        </a:rPr>
                        <a:t> </a:t>
                      </a:r>
                      <a:r>
                        <a:rPr sz="2800" b="1" dirty="0">
                          <a:solidFill>
                            <a:srgbClr val="FFFFFF"/>
                          </a:solidFill>
                          <a:latin typeface="Calibri"/>
                          <a:cs typeface="Calibri"/>
                        </a:rPr>
                        <a:t>the</a:t>
                      </a:r>
                      <a:r>
                        <a:rPr sz="2800" b="1" spc="-50" dirty="0">
                          <a:solidFill>
                            <a:srgbClr val="FFFFFF"/>
                          </a:solidFill>
                          <a:latin typeface="Calibri"/>
                          <a:cs typeface="Calibri"/>
                        </a:rPr>
                        <a:t> </a:t>
                      </a:r>
                      <a:r>
                        <a:rPr sz="2800" b="1" spc="-10" dirty="0">
                          <a:solidFill>
                            <a:srgbClr val="FFFFFF"/>
                          </a:solidFill>
                          <a:latin typeface="Calibri"/>
                          <a:cs typeface="Calibri"/>
                        </a:rPr>
                        <a:t>campaign</a:t>
                      </a:r>
                      <a:endParaRPr sz="2800">
                        <a:latin typeface="Calibri"/>
                        <a:cs typeface="Calibri"/>
                      </a:endParaRPr>
                    </a:p>
                  </a:txBody>
                  <a:tcPr marL="0" marR="0" marT="187960" marB="0">
                    <a:lnL w="12700">
                      <a:solidFill>
                        <a:srgbClr val="FFFFFF"/>
                      </a:solidFill>
                      <a:prstDash val="solid"/>
                    </a:lnL>
                    <a:lnR w="12700">
                      <a:solidFill>
                        <a:srgbClr val="FFFFFF"/>
                      </a:solidFill>
                      <a:prstDash val="solid"/>
                    </a:lnR>
                    <a:lnT w="12700">
                      <a:solidFill>
                        <a:srgbClr val="FFFFFF"/>
                      </a:solidFill>
                      <a:prstDash val="solid"/>
                    </a:lnT>
                    <a:solidFill>
                      <a:srgbClr val="E38312"/>
                    </a:solidFill>
                  </a:tcPr>
                </a:tc>
                <a:tc hMerge="1">
                  <a:txBody>
                    <a:bodyPr/>
                    <a:lstStyle/>
                    <a:p>
                      <a:endParaRPr/>
                    </a:p>
                  </a:txBody>
                  <a:tcPr marL="0" marR="0" marT="0" marB="0"/>
                </a:tc>
                <a:extLst>
                  <a:ext uri="{0D108BD9-81ED-4DB2-BD59-A6C34878D82A}">
                    <a16:rowId xmlns:a16="http://schemas.microsoft.com/office/drawing/2014/main" val="10000"/>
                  </a:ext>
                </a:extLst>
              </a:tr>
              <a:tr h="631825">
                <a:tc gridSpan="2">
                  <a:txBody>
                    <a:bodyPr/>
                    <a:lstStyle/>
                    <a:p>
                      <a:pPr marL="63500">
                        <a:lnSpc>
                          <a:spcPct val="100000"/>
                        </a:lnSpc>
                        <a:spcBef>
                          <a:spcPts val="1185"/>
                        </a:spcBef>
                      </a:pPr>
                      <a:r>
                        <a:rPr sz="2400" b="1" dirty="0">
                          <a:solidFill>
                            <a:srgbClr val="C00000"/>
                          </a:solidFill>
                          <a:latin typeface="Calibri"/>
                          <a:cs typeface="Calibri"/>
                        </a:rPr>
                        <a:t>Nicotine</a:t>
                      </a:r>
                      <a:r>
                        <a:rPr sz="2400" b="1" spc="-55" dirty="0">
                          <a:solidFill>
                            <a:srgbClr val="C00000"/>
                          </a:solidFill>
                          <a:latin typeface="Calibri"/>
                          <a:cs typeface="Calibri"/>
                        </a:rPr>
                        <a:t> </a:t>
                      </a:r>
                      <a:r>
                        <a:rPr sz="2400" b="1" spc="-10" dirty="0">
                          <a:solidFill>
                            <a:srgbClr val="C00000"/>
                          </a:solidFill>
                          <a:latin typeface="Calibri"/>
                          <a:cs typeface="Calibri"/>
                        </a:rPr>
                        <a:t>cravings</a:t>
                      </a:r>
                      <a:endParaRPr sz="2400">
                        <a:latin typeface="Calibri"/>
                        <a:cs typeface="Calibri"/>
                      </a:endParaRPr>
                    </a:p>
                  </a:txBody>
                  <a:tcPr marL="0" marR="0" marT="150495" marB="0">
                    <a:lnL w="12700">
                      <a:solidFill>
                        <a:srgbClr val="FFFFFF"/>
                      </a:solidFill>
                      <a:prstDash val="solid"/>
                    </a:lnL>
                    <a:lnR w="12700">
                      <a:solidFill>
                        <a:srgbClr val="FFFFFF"/>
                      </a:solidFill>
                      <a:prstDash val="solid"/>
                    </a:lnR>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185"/>
                        </a:spcBef>
                      </a:pPr>
                      <a:r>
                        <a:rPr sz="2400" b="1" dirty="0">
                          <a:solidFill>
                            <a:srgbClr val="6C6834"/>
                          </a:solidFill>
                          <a:latin typeface="Calibri"/>
                          <a:cs typeface="Calibri"/>
                        </a:rPr>
                        <a:t>Local</a:t>
                      </a:r>
                      <a:r>
                        <a:rPr sz="2400" b="1" spc="-50" dirty="0">
                          <a:solidFill>
                            <a:srgbClr val="6C6834"/>
                          </a:solidFill>
                          <a:latin typeface="Calibri"/>
                          <a:cs typeface="Calibri"/>
                        </a:rPr>
                        <a:t> </a:t>
                      </a:r>
                      <a:r>
                        <a:rPr sz="2400" b="1" spc="-10" dirty="0">
                          <a:solidFill>
                            <a:srgbClr val="6C6834"/>
                          </a:solidFill>
                          <a:latin typeface="Calibri"/>
                          <a:cs typeface="Calibri"/>
                        </a:rPr>
                        <a:t>support</a:t>
                      </a:r>
                      <a:endParaRPr sz="2400">
                        <a:latin typeface="Calibri"/>
                        <a:cs typeface="Calibri"/>
                      </a:endParaRPr>
                    </a:p>
                  </a:txBody>
                  <a:tcPr marL="0" marR="0" marT="150495" marB="0">
                    <a:lnL w="12700">
                      <a:solidFill>
                        <a:srgbClr val="FFFFFF"/>
                      </a:solidFill>
                      <a:prstDash val="solid"/>
                    </a:lnL>
                    <a:lnR w="12700">
                      <a:solidFill>
                        <a:srgbClr val="FFFFFF"/>
                      </a:solidFill>
                      <a:prstDash val="solid"/>
                    </a:lnR>
                    <a:lnB w="12700">
                      <a:solidFill>
                        <a:srgbClr val="FFFFFF"/>
                      </a:solidFill>
                      <a:prstDash val="solid"/>
                    </a:lnB>
                    <a:solidFill>
                      <a:srgbClr val="F5D9CC"/>
                    </a:solidFill>
                  </a:tcPr>
                </a:tc>
                <a:tc hMerge="1">
                  <a:txBody>
                    <a:bodyPr/>
                    <a:lstStyle/>
                    <a:p>
                      <a:endParaRPr/>
                    </a:p>
                  </a:txBody>
                  <a:tcPr marL="0" marR="0" marT="0" marB="0"/>
                </a:tc>
                <a:extLst>
                  <a:ext uri="{0D108BD9-81ED-4DB2-BD59-A6C34878D82A}">
                    <a16:rowId xmlns:a16="http://schemas.microsoft.com/office/drawing/2014/main" val="10001"/>
                  </a:ext>
                </a:extLst>
              </a:tr>
              <a:tr h="651510">
                <a:tc gridSpan="2">
                  <a:txBody>
                    <a:bodyPr/>
                    <a:lstStyle/>
                    <a:p>
                      <a:pPr marL="63500">
                        <a:lnSpc>
                          <a:spcPct val="100000"/>
                        </a:lnSpc>
                        <a:spcBef>
                          <a:spcPts val="1345"/>
                        </a:spcBef>
                      </a:pPr>
                      <a:r>
                        <a:rPr sz="2400" b="1" dirty="0">
                          <a:solidFill>
                            <a:srgbClr val="C00000"/>
                          </a:solidFill>
                          <a:latin typeface="Calibri"/>
                          <a:cs typeface="Calibri"/>
                        </a:rPr>
                        <a:t>Low</a:t>
                      </a:r>
                      <a:r>
                        <a:rPr sz="2400" b="1" spc="-30" dirty="0">
                          <a:solidFill>
                            <a:srgbClr val="C00000"/>
                          </a:solidFill>
                          <a:latin typeface="Calibri"/>
                          <a:cs typeface="Calibri"/>
                        </a:rPr>
                        <a:t> </a:t>
                      </a:r>
                      <a:r>
                        <a:rPr sz="2400" b="1" spc="-10" dirty="0">
                          <a:solidFill>
                            <a:srgbClr val="C00000"/>
                          </a:solidFill>
                          <a:latin typeface="Calibri"/>
                          <a:cs typeface="Calibri"/>
                        </a:rPr>
                        <a:t>motivation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45"/>
                        </a:spcBef>
                      </a:pPr>
                      <a:r>
                        <a:rPr sz="2400" b="1" dirty="0">
                          <a:solidFill>
                            <a:srgbClr val="6C6834"/>
                          </a:solidFill>
                          <a:latin typeface="Calibri"/>
                          <a:cs typeface="Calibri"/>
                        </a:rPr>
                        <a:t>Positive</a:t>
                      </a:r>
                      <a:r>
                        <a:rPr sz="2400" b="1" spc="-70" dirty="0">
                          <a:solidFill>
                            <a:srgbClr val="6C6834"/>
                          </a:solidFill>
                          <a:latin typeface="Calibri"/>
                          <a:cs typeface="Calibri"/>
                        </a:rPr>
                        <a:t> </a:t>
                      </a:r>
                      <a:r>
                        <a:rPr sz="2400" b="1" dirty="0">
                          <a:solidFill>
                            <a:srgbClr val="6C6834"/>
                          </a:solidFill>
                          <a:latin typeface="Calibri"/>
                          <a:cs typeface="Calibri"/>
                        </a:rPr>
                        <a:t>messages</a:t>
                      </a:r>
                      <a:r>
                        <a:rPr sz="2400" b="1" spc="-70" dirty="0">
                          <a:solidFill>
                            <a:srgbClr val="6C6834"/>
                          </a:solidFill>
                          <a:latin typeface="Calibri"/>
                          <a:cs typeface="Calibri"/>
                        </a:rPr>
                        <a:t> </a:t>
                      </a:r>
                      <a:r>
                        <a:rPr sz="2400" b="1" dirty="0">
                          <a:solidFill>
                            <a:srgbClr val="6C6834"/>
                          </a:solidFill>
                          <a:latin typeface="Calibri"/>
                          <a:cs typeface="Calibri"/>
                        </a:rPr>
                        <a:t>in</a:t>
                      </a:r>
                      <a:r>
                        <a:rPr sz="2400" b="1" spc="-80" dirty="0">
                          <a:solidFill>
                            <a:srgbClr val="6C6834"/>
                          </a:solidFill>
                          <a:latin typeface="Calibri"/>
                          <a:cs typeface="Calibri"/>
                        </a:rPr>
                        <a:t> </a:t>
                      </a:r>
                      <a:r>
                        <a:rPr sz="2400" b="1" dirty="0">
                          <a:solidFill>
                            <a:srgbClr val="6C6834"/>
                          </a:solidFill>
                          <a:latin typeface="Calibri"/>
                          <a:cs typeface="Calibri"/>
                        </a:rPr>
                        <a:t>the</a:t>
                      </a:r>
                      <a:r>
                        <a:rPr sz="2400" b="1" spc="-60" dirty="0">
                          <a:solidFill>
                            <a:srgbClr val="6C6834"/>
                          </a:solidFill>
                          <a:latin typeface="Calibri"/>
                          <a:cs typeface="Calibri"/>
                        </a:rPr>
                        <a:t> </a:t>
                      </a:r>
                      <a:r>
                        <a:rPr sz="2400" b="1" spc="-10" dirty="0">
                          <a:solidFill>
                            <a:srgbClr val="6C6834"/>
                          </a:solidFill>
                          <a:latin typeface="Calibri"/>
                          <a:cs typeface="Calibri"/>
                        </a:rPr>
                        <a:t>campaign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tc hMerge="1">
                  <a:txBody>
                    <a:bodyPr/>
                    <a:lstStyle/>
                    <a:p>
                      <a:endParaRPr/>
                    </a:p>
                  </a:txBody>
                  <a:tcPr marL="0" marR="0" marT="0" marB="0"/>
                </a:tc>
                <a:extLst>
                  <a:ext uri="{0D108BD9-81ED-4DB2-BD59-A6C34878D82A}">
                    <a16:rowId xmlns:a16="http://schemas.microsoft.com/office/drawing/2014/main" val="10002"/>
                  </a:ext>
                </a:extLst>
              </a:tr>
              <a:tr h="651510">
                <a:tc gridSpan="2">
                  <a:txBody>
                    <a:bodyPr/>
                    <a:lstStyle/>
                    <a:p>
                      <a:pPr marL="63500">
                        <a:lnSpc>
                          <a:spcPct val="100000"/>
                        </a:lnSpc>
                        <a:spcBef>
                          <a:spcPts val="1345"/>
                        </a:spcBef>
                      </a:pPr>
                      <a:r>
                        <a:rPr sz="2400" b="1" spc="-10" dirty="0">
                          <a:solidFill>
                            <a:srgbClr val="C00000"/>
                          </a:solidFill>
                          <a:latin typeface="Calibri"/>
                          <a:cs typeface="Calibri"/>
                        </a:rPr>
                        <a:t>Anxiety</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45"/>
                        </a:spcBef>
                      </a:pPr>
                      <a:r>
                        <a:rPr sz="2400" b="1" dirty="0">
                          <a:solidFill>
                            <a:srgbClr val="6C6834"/>
                          </a:solidFill>
                          <a:latin typeface="Calibri"/>
                          <a:cs typeface="Calibri"/>
                        </a:rPr>
                        <a:t>Peer</a:t>
                      </a:r>
                      <a:r>
                        <a:rPr sz="2400" b="1" spc="-55" dirty="0">
                          <a:solidFill>
                            <a:srgbClr val="6C6834"/>
                          </a:solidFill>
                          <a:latin typeface="Calibri"/>
                          <a:cs typeface="Calibri"/>
                        </a:rPr>
                        <a:t> </a:t>
                      </a:r>
                      <a:r>
                        <a:rPr sz="2400" b="1" dirty="0">
                          <a:solidFill>
                            <a:srgbClr val="6C6834"/>
                          </a:solidFill>
                          <a:latin typeface="Calibri"/>
                          <a:cs typeface="Calibri"/>
                        </a:rPr>
                        <a:t>support</a:t>
                      </a:r>
                      <a:r>
                        <a:rPr sz="2400" b="1" spc="-40" dirty="0">
                          <a:solidFill>
                            <a:srgbClr val="6C6834"/>
                          </a:solidFill>
                          <a:latin typeface="Calibri"/>
                          <a:cs typeface="Calibri"/>
                        </a:rPr>
                        <a:t> </a:t>
                      </a:r>
                      <a:r>
                        <a:rPr sz="2400" b="1" dirty="0">
                          <a:solidFill>
                            <a:srgbClr val="6C6834"/>
                          </a:solidFill>
                          <a:latin typeface="Calibri"/>
                          <a:cs typeface="Calibri"/>
                        </a:rPr>
                        <a:t>for</a:t>
                      </a:r>
                      <a:r>
                        <a:rPr sz="2400" b="1" spc="-55" dirty="0">
                          <a:solidFill>
                            <a:srgbClr val="6C6834"/>
                          </a:solidFill>
                          <a:latin typeface="Calibri"/>
                          <a:cs typeface="Calibri"/>
                        </a:rPr>
                        <a:t> </a:t>
                      </a:r>
                      <a:r>
                        <a:rPr sz="2400" b="1" dirty="0">
                          <a:solidFill>
                            <a:srgbClr val="6C6834"/>
                          </a:solidFill>
                          <a:latin typeface="Calibri"/>
                          <a:cs typeface="Calibri"/>
                        </a:rPr>
                        <a:t>social</a:t>
                      </a:r>
                      <a:r>
                        <a:rPr sz="2400" b="1" spc="-70" dirty="0">
                          <a:solidFill>
                            <a:srgbClr val="6C6834"/>
                          </a:solidFill>
                          <a:latin typeface="Calibri"/>
                          <a:cs typeface="Calibri"/>
                        </a:rPr>
                        <a:t> </a:t>
                      </a:r>
                      <a:r>
                        <a:rPr sz="2400" b="1" spc="-10" dirty="0">
                          <a:solidFill>
                            <a:srgbClr val="6C6834"/>
                          </a:solidFill>
                          <a:latin typeface="Calibri"/>
                          <a:cs typeface="Calibri"/>
                        </a:rPr>
                        <a:t>activities</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5D9CC"/>
                    </a:solidFill>
                  </a:tcPr>
                </a:tc>
                <a:tc hMerge="1">
                  <a:txBody>
                    <a:bodyPr/>
                    <a:lstStyle/>
                    <a:p>
                      <a:endParaRPr/>
                    </a:p>
                  </a:txBody>
                  <a:tcPr marL="0" marR="0" marT="0" marB="0"/>
                </a:tc>
                <a:extLst>
                  <a:ext uri="{0D108BD9-81ED-4DB2-BD59-A6C34878D82A}">
                    <a16:rowId xmlns:a16="http://schemas.microsoft.com/office/drawing/2014/main" val="10003"/>
                  </a:ext>
                </a:extLst>
              </a:tr>
              <a:tr h="705485">
                <a:tc gridSpan="2">
                  <a:txBody>
                    <a:bodyPr/>
                    <a:lstStyle/>
                    <a:p>
                      <a:pPr marL="63500">
                        <a:lnSpc>
                          <a:spcPct val="100000"/>
                        </a:lnSpc>
                        <a:spcBef>
                          <a:spcPts val="1345"/>
                        </a:spcBef>
                      </a:pPr>
                      <a:r>
                        <a:rPr sz="2400" b="1" dirty="0">
                          <a:solidFill>
                            <a:srgbClr val="C00000"/>
                          </a:solidFill>
                          <a:latin typeface="Calibri"/>
                          <a:cs typeface="Calibri"/>
                        </a:rPr>
                        <a:t>Limited</a:t>
                      </a:r>
                      <a:r>
                        <a:rPr sz="2400" b="1" spc="-65" dirty="0">
                          <a:solidFill>
                            <a:srgbClr val="C00000"/>
                          </a:solidFill>
                          <a:latin typeface="Calibri"/>
                          <a:cs typeface="Calibri"/>
                        </a:rPr>
                        <a:t> </a:t>
                      </a:r>
                      <a:r>
                        <a:rPr sz="2400" b="1" spc="-10" dirty="0">
                          <a:solidFill>
                            <a:srgbClr val="C00000"/>
                          </a:solidFill>
                          <a:latin typeface="Calibri"/>
                          <a:cs typeface="Calibri"/>
                        </a:rPr>
                        <a:t>accession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solidFill>
                      <a:srgbClr val="E38312"/>
                    </a:solidFill>
                  </a:tcPr>
                </a:tc>
                <a:tc hMerge="1">
                  <a:txBody>
                    <a:bodyPr/>
                    <a:lstStyle/>
                    <a:p>
                      <a:endParaRPr/>
                    </a:p>
                  </a:txBody>
                  <a:tcPr marL="0" marR="0" marT="0" marB="0"/>
                </a:tc>
                <a:tc>
                  <a:txBody>
                    <a:bodyPr/>
                    <a:lstStyle/>
                    <a:p>
                      <a:pPr marL="63500">
                        <a:lnSpc>
                          <a:spcPct val="100000"/>
                        </a:lnSpc>
                        <a:spcBef>
                          <a:spcPts val="1345"/>
                        </a:spcBef>
                      </a:pPr>
                      <a:r>
                        <a:rPr sz="2400" b="1" dirty="0">
                          <a:solidFill>
                            <a:srgbClr val="6C6834"/>
                          </a:solidFill>
                          <a:latin typeface="Calibri"/>
                          <a:cs typeface="Calibri"/>
                        </a:rPr>
                        <a:t>Provision</a:t>
                      </a:r>
                      <a:r>
                        <a:rPr sz="2400" b="1" spc="-75" dirty="0">
                          <a:solidFill>
                            <a:srgbClr val="6C6834"/>
                          </a:solidFill>
                          <a:latin typeface="Calibri"/>
                          <a:cs typeface="Calibri"/>
                        </a:rPr>
                        <a:t> </a:t>
                      </a:r>
                      <a:r>
                        <a:rPr sz="2400" b="1" dirty="0">
                          <a:solidFill>
                            <a:srgbClr val="6C6834"/>
                          </a:solidFill>
                          <a:latin typeface="Calibri"/>
                          <a:cs typeface="Calibri"/>
                        </a:rPr>
                        <a:t>of</a:t>
                      </a:r>
                      <a:r>
                        <a:rPr sz="2400" b="1" spc="-75" dirty="0">
                          <a:solidFill>
                            <a:srgbClr val="6C6834"/>
                          </a:solidFill>
                          <a:latin typeface="Calibri"/>
                          <a:cs typeface="Calibri"/>
                        </a:rPr>
                        <a:t> </a:t>
                      </a:r>
                      <a:r>
                        <a:rPr sz="2400" b="1" dirty="0">
                          <a:solidFill>
                            <a:srgbClr val="6C6834"/>
                          </a:solidFill>
                          <a:latin typeface="Calibri"/>
                          <a:cs typeface="Calibri"/>
                        </a:rPr>
                        <a:t>QR</a:t>
                      </a:r>
                      <a:r>
                        <a:rPr sz="2400" b="1" spc="-60" dirty="0">
                          <a:solidFill>
                            <a:srgbClr val="6C6834"/>
                          </a:solidFill>
                          <a:latin typeface="Calibri"/>
                          <a:cs typeface="Calibri"/>
                        </a:rPr>
                        <a:t> </a:t>
                      </a:r>
                      <a:r>
                        <a:rPr sz="2400" b="1" dirty="0">
                          <a:solidFill>
                            <a:srgbClr val="6C6834"/>
                          </a:solidFill>
                          <a:latin typeface="Calibri"/>
                          <a:cs typeface="Calibri"/>
                        </a:rPr>
                        <a:t>code</a:t>
                      </a:r>
                      <a:r>
                        <a:rPr sz="2400" b="1" spc="-70" dirty="0">
                          <a:solidFill>
                            <a:srgbClr val="6C6834"/>
                          </a:solidFill>
                          <a:latin typeface="Calibri"/>
                          <a:cs typeface="Calibri"/>
                        </a:rPr>
                        <a:t> </a:t>
                      </a:r>
                      <a:r>
                        <a:rPr sz="2400" b="1" dirty="0">
                          <a:solidFill>
                            <a:srgbClr val="6C6834"/>
                          </a:solidFill>
                          <a:latin typeface="Calibri"/>
                          <a:cs typeface="Calibri"/>
                        </a:rPr>
                        <a:t>to</a:t>
                      </a:r>
                      <a:r>
                        <a:rPr sz="2400" b="1" spc="-60" dirty="0">
                          <a:solidFill>
                            <a:srgbClr val="6C6834"/>
                          </a:solidFill>
                          <a:latin typeface="Calibri"/>
                          <a:cs typeface="Calibri"/>
                        </a:rPr>
                        <a:t> </a:t>
                      </a:r>
                      <a:r>
                        <a:rPr sz="2400" b="1" dirty="0">
                          <a:solidFill>
                            <a:srgbClr val="6C6834"/>
                          </a:solidFill>
                          <a:latin typeface="Calibri"/>
                          <a:cs typeface="Calibri"/>
                        </a:rPr>
                        <a:t>get</a:t>
                      </a:r>
                      <a:r>
                        <a:rPr sz="2400" b="1" spc="-65" dirty="0">
                          <a:solidFill>
                            <a:srgbClr val="6C6834"/>
                          </a:solidFill>
                          <a:latin typeface="Calibri"/>
                          <a:cs typeface="Calibri"/>
                        </a:rPr>
                        <a:t> </a:t>
                      </a:r>
                      <a:r>
                        <a:rPr sz="2400" b="1" dirty="0">
                          <a:solidFill>
                            <a:srgbClr val="6C6834"/>
                          </a:solidFill>
                          <a:latin typeface="Calibri"/>
                          <a:cs typeface="Calibri"/>
                        </a:rPr>
                        <a:t>instant</a:t>
                      </a:r>
                      <a:r>
                        <a:rPr sz="2400" b="1" spc="-45" dirty="0">
                          <a:solidFill>
                            <a:srgbClr val="6C6834"/>
                          </a:solidFill>
                          <a:latin typeface="Calibri"/>
                          <a:cs typeface="Calibri"/>
                        </a:rPr>
                        <a:t> </a:t>
                      </a:r>
                      <a:r>
                        <a:rPr sz="2400" b="1" spc="-10" dirty="0">
                          <a:solidFill>
                            <a:srgbClr val="6C6834"/>
                          </a:solidFill>
                          <a:latin typeface="Calibri"/>
                          <a:cs typeface="Calibri"/>
                        </a:rPr>
                        <a:t>support</a:t>
                      </a:r>
                      <a:endParaRPr sz="2400">
                        <a:latin typeface="Calibri"/>
                        <a:cs typeface="Calibri"/>
                      </a:endParaRPr>
                    </a:p>
                  </a:txBody>
                  <a:tcPr marL="0" marR="0" marT="170815" marB="0">
                    <a:lnL w="12700">
                      <a:solidFill>
                        <a:srgbClr val="FFFFFF"/>
                      </a:solidFill>
                      <a:prstDash val="solid"/>
                    </a:lnL>
                    <a:lnT w="12700">
                      <a:solidFill>
                        <a:srgbClr val="FFFFFF"/>
                      </a:solidFill>
                      <a:prstDash val="solid"/>
                    </a:lnT>
                    <a:lnB w="6350">
                      <a:solidFill>
                        <a:srgbClr val="7E7E7E"/>
                      </a:solidFill>
                      <a:prstDash val="solid"/>
                    </a:lnB>
                    <a:solidFill>
                      <a:srgbClr val="F9ECE7"/>
                    </a:solidFill>
                  </a:tcPr>
                </a:tc>
                <a:tc rowSpan="2">
                  <a:txBody>
                    <a:bodyPr/>
                    <a:lstStyle/>
                    <a:p>
                      <a:pPr>
                        <a:lnSpc>
                          <a:spcPct val="100000"/>
                        </a:lnSpc>
                      </a:pPr>
                      <a:endParaRPr sz="2400">
                        <a:latin typeface="Times New Roman"/>
                        <a:cs typeface="Times New Roman"/>
                      </a:endParaRPr>
                    </a:p>
                  </a:txBody>
                  <a:tcPr marL="0" marR="0" marT="0" marB="0">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extLst>
                  <a:ext uri="{0D108BD9-81ED-4DB2-BD59-A6C34878D82A}">
                    <a16:rowId xmlns:a16="http://schemas.microsoft.com/office/drawing/2014/main" val="10004"/>
                  </a:ext>
                </a:extLst>
              </a:tr>
              <a:tr h="422275">
                <a:tc>
                  <a:txBody>
                    <a:bodyPr/>
                    <a:lstStyle/>
                    <a:p>
                      <a:pPr>
                        <a:lnSpc>
                          <a:spcPct val="100000"/>
                        </a:lnSpc>
                      </a:pPr>
                      <a:endParaRPr sz="2400">
                        <a:latin typeface="Times New Roman"/>
                        <a:cs typeface="Times New Roman"/>
                      </a:endParaRPr>
                    </a:p>
                  </a:txBody>
                  <a:tcPr marL="0" marR="0" marT="0" marB="0">
                    <a:lnL w="12700">
                      <a:solidFill>
                        <a:srgbClr val="FFFFFF"/>
                      </a:solidFill>
                      <a:prstDash val="solid"/>
                    </a:lnL>
                    <a:lnB w="12700">
                      <a:solidFill>
                        <a:srgbClr val="FFFFFF"/>
                      </a:solidFill>
                      <a:prstDash val="solid"/>
                    </a:lnB>
                    <a:solidFill>
                      <a:srgbClr val="E38312"/>
                    </a:solidFill>
                  </a:tcPr>
                </a:tc>
                <a:tc>
                  <a:txBody>
                    <a:bodyPr/>
                    <a:lstStyle/>
                    <a:p>
                      <a:pPr>
                        <a:lnSpc>
                          <a:spcPct val="100000"/>
                        </a:lnSpc>
                      </a:pPr>
                      <a:endParaRPr sz="2400">
                        <a:latin typeface="Times New Roman"/>
                        <a:cs typeface="Times New Roman"/>
                      </a:endParaRPr>
                    </a:p>
                  </a:txBody>
                  <a:tcPr marL="0" marR="0" marT="0" marB="0">
                    <a:lnR w="12700">
                      <a:solidFill>
                        <a:srgbClr val="FFFFFF"/>
                      </a:solidFill>
                      <a:prstDash val="solid"/>
                    </a:lnR>
                    <a:lnT w="6350">
                      <a:solidFill>
                        <a:srgbClr val="7E7E7E"/>
                      </a:solidFill>
                      <a:prstDash val="solid"/>
                    </a:lnT>
                    <a:lnB w="12700">
                      <a:solidFill>
                        <a:srgbClr val="FFFFFF"/>
                      </a:solidFill>
                      <a:prstDash val="solid"/>
                    </a:lnB>
                    <a:solidFill>
                      <a:srgbClr val="E38312"/>
                    </a:solidFill>
                  </a:tcPr>
                </a:tc>
                <a:tc>
                  <a:txBody>
                    <a:bodyPr/>
                    <a:lstStyle/>
                    <a:p>
                      <a:pPr>
                        <a:lnSpc>
                          <a:spcPct val="100000"/>
                        </a:lnSpc>
                      </a:pPr>
                      <a:endParaRPr sz="2400">
                        <a:latin typeface="Times New Roman"/>
                        <a:cs typeface="Times New Roman"/>
                      </a:endParaRPr>
                    </a:p>
                  </a:txBody>
                  <a:tcPr marL="0" marR="0" marT="0" marB="0">
                    <a:lnL w="12700">
                      <a:solidFill>
                        <a:srgbClr val="FFFFFF"/>
                      </a:solidFill>
                      <a:prstDash val="solid"/>
                    </a:lnL>
                    <a:lnT w="6350">
                      <a:solidFill>
                        <a:srgbClr val="7E7E7E"/>
                      </a:solidFill>
                      <a:prstDash val="solid"/>
                    </a:lnT>
                    <a:lnB w="12700">
                      <a:solidFill>
                        <a:srgbClr val="FFFFFF"/>
                      </a:solidFill>
                      <a:prstDash val="solid"/>
                    </a:lnB>
                    <a:solidFill>
                      <a:srgbClr val="F9ECE7"/>
                    </a:solidFill>
                  </a:tcPr>
                </a:tc>
                <a:tc vMerge="1">
                  <a:txBody>
                    <a:bodyPr/>
                    <a:lstStyle/>
                    <a:p>
                      <a:endParaRPr/>
                    </a:p>
                  </a:txBody>
                  <a:tcPr marL="0" marR="0" marT="0" marB="0">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extLst>
                  <a:ext uri="{0D108BD9-81ED-4DB2-BD59-A6C34878D82A}">
                    <a16:rowId xmlns:a16="http://schemas.microsoft.com/office/drawing/2014/main" val="10005"/>
                  </a:ext>
                </a:extLst>
              </a:tr>
              <a:tr h="651510">
                <a:tc gridSpan="2">
                  <a:txBody>
                    <a:bodyPr/>
                    <a:lstStyle/>
                    <a:p>
                      <a:pPr marL="63500">
                        <a:lnSpc>
                          <a:spcPct val="100000"/>
                        </a:lnSpc>
                        <a:spcBef>
                          <a:spcPts val="1345"/>
                        </a:spcBef>
                      </a:pPr>
                      <a:r>
                        <a:rPr sz="2400" b="1" dirty="0">
                          <a:solidFill>
                            <a:srgbClr val="C00000"/>
                          </a:solidFill>
                          <a:latin typeface="Calibri"/>
                          <a:cs typeface="Calibri"/>
                        </a:rPr>
                        <a:t>Financial</a:t>
                      </a:r>
                      <a:r>
                        <a:rPr sz="2400" b="1" spc="-25" dirty="0">
                          <a:solidFill>
                            <a:srgbClr val="C00000"/>
                          </a:solidFill>
                          <a:latin typeface="Calibri"/>
                          <a:cs typeface="Calibri"/>
                        </a:rPr>
                        <a:t> </a:t>
                      </a:r>
                      <a:r>
                        <a:rPr sz="2400" b="1" spc="-10" dirty="0">
                          <a:solidFill>
                            <a:srgbClr val="C00000"/>
                          </a:solidFill>
                          <a:latin typeface="Calibri"/>
                          <a:cs typeface="Calibri"/>
                        </a:rPr>
                        <a:t>concern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45"/>
                        </a:spcBef>
                      </a:pPr>
                      <a:r>
                        <a:rPr sz="2400" b="1" dirty="0">
                          <a:solidFill>
                            <a:srgbClr val="6C6834"/>
                          </a:solidFill>
                          <a:latin typeface="Calibri"/>
                          <a:cs typeface="Calibri"/>
                        </a:rPr>
                        <a:t>Promotion</a:t>
                      </a:r>
                      <a:r>
                        <a:rPr sz="2400" b="1" spc="-50" dirty="0">
                          <a:solidFill>
                            <a:srgbClr val="6C6834"/>
                          </a:solidFill>
                          <a:latin typeface="Calibri"/>
                          <a:cs typeface="Calibri"/>
                        </a:rPr>
                        <a:t> </a:t>
                      </a:r>
                      <a:r>
                        <a:rPr sz="2400" b="1" dirty="0">
                          <a:solidFill>
                            <a:srgbClr val="6C6834"/>
                          </a:solidFill>
                          <a:latin typeface="Calibri"/>
                          <a:cs typeface="Calibri"/>
                        </a:rPr>
                        <a:t>of</a:t>
                      </a:r>
                      <a:r>
                        <a:rPr sz="2400" b="1" spc="-45" dirty="0">
                          <a:solidFill>
                            <a:srgbClr val="6C6834"/>
                          </a:solidFill>
                          <a:latin typeface="Calibri"/>
                          <a:cs typeface="Calibri"/>
                        </a:rPr>
                        <a:t> </a:t>
                      </a:r>
                      <a:r>
                        <a:rPr sz="2400" b="1" spc="-20" dirty="0">
                          <a:solidFill>
                            <a:srgbClr val="6C6834"/>
                          </a:solidFill>
                          <a:latin typeface="Calibri"/>
                          <a:cs typeface="Calibri"/>
                        </a:rPr>
                        <a:t>money-</a:t>
                      </a:r>
                      <a:r>
                        <a:rPr sz="2400" b="1" dirty="0">
                          <a:solidFill>
                            <a:srgbClr val="6C6834"/>
                          </a:solidFill>
                          <a:latin typeface="Calibri"/>
                          <a:cs typeface="Calibri"/>
                        </a:rPr>
                        <a:t>saving</a:t>
                      </a:r>
                      <a:r>
                        <a:rPr sz="2400" b="1" spc="-30" dirty="0">
                          <a:solidFill>
                            <a:srgbClr val="6C6834"/>
                          </a:solidFill>
                          <a:latin typeface="Calibri"/>
                          <a:cs typeface="Calibri"/>
                        </a:rPr>
                        <a:t> </a:t>
                      </a:r>
                      <a:r>
                        <a:rPr sz="2400" b="1" spc="-10" dirty="0">
                          <a:solidFill>
                            <a:srgbClr val="6C6834"/>
                          </a:solidFill>
                          <a:latin typeface="Calibri"/>
                          <a:cs typeface="Calibri"/>
                        </a:rPr>
                        <a:t>benefits</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5D9CC"/>
                    </a:solidFill>
                  </a:tcPr>
                </a:tc>
                <a:tc hMerge="1">
                  <a:txBody>
                    <a:bodyPr/>
                    <a:lstStyle/>
                    <a:p>
                      <a:endParaRPr/>
                    </a:p>
                  </a:txBody>
                  <a:tcPr marL="0" marR="0" marT="0" marB="0"/>
                </a:tc>
                <a:extLst>
                  <a:ext uri="{0D108BD9-81ED-4DB2-BD59-A6C34878D82A}">
                    <a16:rowId xmlns:a16="http://schemas.microsoft.com/office/drawing/2014/main" val="10006"/>
                  </a:ext>
                </a:extLst>
              </a:tr>
              <a:tr h="651510">
                <a:tc gridSpan="2">
                  <a:txBody>
                    <a:bodyPr/>
                    <a:lstStyle/>
                    <a:p>
                      <a:pPr marL="63500">
                        <a:lnSpc>
                          <a:spcPct val="100000"/>
                        </a:lnSpc>
                        <a:spcBef>
                          <a:spcPts val="1350"/>
                        </a:spcBef>
                      </a:pPr>
                      <a:r>
                        <a:rPr sz="2400" b="1" spc="-10" dirty="0">
                          <a:solidFill>
                            <a:srgbClr val="C00000"/>
                          </a:solidFill>
                          <a:latin typeface="Calibri"/>
                          <a:cs typeface="Calibri"/>
                        </a:rPr>
                        <a:t>Relapsing</a:t>
                      </a:r>
                      <a:endParaRPr sz="2400">
                        <a:latin typeface="Calibri"/>
                        <a:cs typeface="Calibri"/>
                      </a:endParaRPr>
                    </a:p>
                  </a:txBody>
                  <a:tcPr marL="0" marR="0" marT="171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50"/>
                        </a:spcBef>
                      </a:pPr>
                      <a:r>
                        <a:rPr sz="2400" b="1" spc="-10" dirty="0">
                          <a:solidFill>
                            <a:srgbClr val="6C6834"/>
                          </a:solidFill>
                          <a:latin typeface="Calibri"/>
                          <a:cs typeface="Calibri"/>
                        </a:rPr>
                        <a:t>Follow-</a:t>
                      </a:r>
                      <a:r>
                        <a:rPr sz="2400" b="1" dirty="0">
                          <a:solidFill>
                            <a:srgbClr val="6C6834"/>
                          </a:solidFill>
                          <a:latin typeface="Calibri"/>
                          <a:cs typeface="Calibri"/>
                        </a:rPr>
                        <a:t>up</a:t>
                      </a:r>
                      <a:r>
                        <a:rPr sz="2400" b="1" spc="-25" dirty="0">
                          <a:solidFill>
                            <a:srgbClr val="6C6834"/>
                          </a:solidFill>
                          <a:latin typeface="Calibri"/>
                          <a:cs typeface="Calibri"/>
                        </a:rPr>
                        <a:t> </a:t>
                      </a:r>
                      <a:r>
                        <a:rPr sz="2400" b="1" spc="-10" dirty="0">
                          <a:solidFill>
                            <a:srgbClr val="6C6834"/>
                          </a:solidFill>
                          <a:latin typeface="Calibri"/>
                          <a:cs typeface="Calibri"/>
                        </a:rPr>
                        <a:t>supports</a:t>
                      </a:r>
                      <a:endParaRPr sz="2400">
                        <a:latin typeface="Calibri"/>
                        <a:cs typeface="Calibri"/>
                      </a:endParaRPr>
                    </a:p>
                  </a:txBody>
                  <a:tcPr marL="0" marR="0" marT="171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tc hMerge="1">
                  <a:txBody>
                    <a:bodyPr/>
                    <a:lstStyle/>
                    <a:p>
                      <a:endParaRPr/>
                    </a:p>
                  </a:txBody>
                  <a:tcPr marL="0" marR="0" marT="0" marB="0"/>
                </a:tc>
                <a:extLst>
                  <a:ext uri="{0D108BD9-81ED-4DB2-BD59-A6C34878D82A}">
                    <a16:rowId xmlns:a16="http://schemas.microsoft.com/office/drawing/2014/main" val="10007"/>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0140">
              <a:lnSpc>
                <a:spcPct val="100000"/>
              </a:lnSpc>
              <a:spcBef>
                <a:spcPts val="95"/>
              </a:spcBef>
            </a:pPr>
            <a:r>
              <a:rPr spc="-50" dirty="0"/>
              <a:t>Conclusion</a:t>
            </a:r>
          </a:p>
        </p:txBody>
      </p:sp>
      <p:sp>
        <p:nvSpPr>
          <p:cNvPr id="3" name="object 3"/>
          <p:cNvSpPr txBox="1"/>
          <p:nvPr/>
        </p:nvSpPr>
        <p:spPr>
          <a:xfrm>
            <a:off x="1849373" y="1002984"/>
            <a:ext cx="7823200" cy="3398520"/>
          </a:xfrm>
          <a:prstGeom prst="rect">
            <a:avLst/>
          </a:prstGeom>
        </p:spPr>
        <p:txBody>
          <a:bodyPr vert="horz" wrap="square" lIns="0" tIns="153670" rIns="0" bIns="0" rtlCol="0">
            <a:spAutoFit/>
          </a:bodyPr>
          <a:lstStyle/>
          <a:p>
            <a:pPr marL="354965" indent="-342265">
              <a:lnSpc>
                <a:spcPct val="100000"/>
              </a:lnSpc>
              <a:spcBef>
                <a:spcPts val="1210"/>
              </a:spcBef>
              <a:buClr>
                <a:srgbClr val="E38312"/>
              </a:buClr>
              <a:buFont typeface="Arial"/>
              <a:buChar char="•"/>
              <a:tabLst>
                <a:tab pos="354965" algn="l"/>
              </a:tabLst>
            </a:pPr>
            <a:r>
              <a:rPr sz="2400" b="0" spc="150" dirty="0">
                <a:solidFill>
                  <a:srgbClr val="C00000"/>
                </a:solidFill>
                <a:latin typeface="Calibri Light"/>
                <a:cs typeface="Calibri Light"/>
              </a:rPr>
              <a:t>Social</a:t>
            </a:r>
            <a:r>
              <a:rPr sz="2400" b="0" spc="350" dirty="0">
                <a:solidFill>
                  <a:srgbClr val="C00000"/>
                </a:solidFill>
                <a:latin typeface="Calibri Light"/>
                <a:cs typeface="Calibri Light"/>
              </a:rPr>
              <a:t> </a:t>
            </a:r>
            <a:r>
              <a:rPr sz="2400" b="0" spc="155" dirty="0">
                <a:solidFill>
                  <a:srgbClr val="C00000"/>
                </a:solidFill>
                <a:latin typeface="Calibri Light"/>
                <a:cs typeface="Calibri Light"/>
              </a:rPr>
              <a:t>Epidemiology</a:t>
            </a:r>
            <a:r>
              <a:rPr sz="2400" b="0" spc="345"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35" dirty="0">
                <a:solidFill>
                  <a:srgbClr val="C00000"/>
                </a:solidFill>
                <a:latin typeface="Calibri Light"/>
                <a:cs typeface="Calibri Light"/>
              </a:rPr>
              <a:t> </a:t>
            </a:r>
            <a:r>
              <a:rPr sz="2400" b="0" spc="140" dirty="0">
                <a:solidFill>
                  <a:srgbClr val="C00000"/>
                </a:solidFill>
                <a:latin typeface="Calibri Light"/>
                <a:cs typeface="Calibri Light"/>
              </a:rPr>
              <a:t>Public</a:t>
            </a:r>
            <a:r>
              <a:rPr sz="2400" b="0" spc="345" dirty="0">
                <a:solidFill>
                  <a:srgbClr val="C00000"/>
                </a:solidFill>
                <a:latin typeface="Calibri Light"/>
                <a:cs typeface="Calibri Light"/>
              </a:rPr>
              <a:t> </a:t>
            </a:r>
            <a:r>
              <a:rPr sz="2400" b="0" spc="145" dirty="0">
                <a:solidFill>
                  <a:srgbClr val="C00000"/>
                </a:solidFill>
                <a:latin typeface="Calibri Light"/>
                <a:cs typeface="Calibri Light"/>
              </a:rPr>
              <a:t>Health</a:t>
            </a:r>
            <a:r>
              <a:rPr sz="2400" b="0" spc="330" dirty="0">
                <a:solidFill>
                  <a:srgbClr val="C00000"/>
                </a:solidFill>
                <a:latin typeface="Calibri Light"/>
                <a:cs typeface="Calibri Light"/>
              </a:rPr>
              <a:t> </a:t>
            </a:r>
            <a:r>
              <a:rPr sz="2400" b="0" spc="135" dirty="0">
                <a:solidFill>
                  <a:srgbClr val="C00000"/>
                </a:solidFill>
                <a:latin typeface="Calibri Light"/>
                <a:cs typeface="Calibri Light"/>
              </a:rPr>
              <a:t>Development</a:t>
            </a:r>
            <a:endParaRPr sz="2400">
              <a:latin typeface="Calibri Light"/>
              <a:cs typeface="Calibri Light"/>
            </a:endParaRPr>
          </a:p>
          <a:p>
            <a:pPr marL="354965" indent="-342265">
              <a:lnSpc>
                <a:spcPct val="100000"/>
              </a:lnSpc>
              <a:spcBef>
                <a:spcPts val="1115"/>
              </a:spcBef>
              <a:buClr>
                <a:srgbClr val="E38312"/>
              </a:buClr>
              <a:buFont typeface="Arial"/>
              <a:buChar char="•"/>
              <a:tabLst>
                <a:tab pos="354965" algn="l"/>
              </a:tabLst>
            </a:pPr>
            <a:r>
              <a:rPr sz="2400" b="0" spc="145" dirty="0">
                <a:solidFill>
                  <a:srgbClr val="C00000"/>
                </a:solidFill>
                <a:latin typeface="Calibri Light"/>
                <a:cs typeface="Calibri Light"/>
              </a:rPr>
              <a:t>Development</a:t>
            </a:r>
            <a:r>
              <a:rPr sz="2400" b="0" spc="340" dirty="0">
                <a:solidFill>
                  <a:srgbClr val="C00000"/>
                </a:solidFill>
                <a:latin typeface="Calibri Light"/>
                <a:cs typeface="Calibri Light"/>
              </a:rPr>
              <a:t> </a:t>
            </a:r>
            <a:r>
              <a:rPr sz="2400" b="0" spc="90" dirty="0">
                <a:solidFill>
                  <a:srgbClr val="C00000"/>
                </a:solidFill>
                <a:latin typeface="Calibri Light"/>
                <a:cs typeface="Calibri Light"/>
              </a:rPr>
              <a:t>of</a:t>
            </a:r>
            <a:r>
              <a:rPr sz="2400" b="0" spc="355" dirty="0">
                <a:solidFill>
                  <a:srgbClr val="C00000"/>
                </a:solidFill>
                <a:latin typeface="Calibri Light"/>
                <a:cs typeface="Calibri Light"/>
              </a:rPr>
              <a:t> </a:t>
            </a:r>
            <a:r>
              <a:rPr sz="2400" b="0" spc="90" dirty="0">
                <a:solidFill>
                  <a:srgbClr val="C00000"/>
                </a:solidFill>
                <a:latin typeface="Calibri Light"/>
                <a:cs typeface="Calibri Light"/>
              </a:rPr>
              <a:t>an</a:t>
            </a:r>
            <a:r>
              <a:rPr sz="2400" b="0" spc="335" dirty="0">
                <a:solidFill>
                  <a:srgbClr val="C00000"/>
                </a:solidFill>
                <a:latin typeface="Calibri Light"/>
                <a:cs typeface="Calibri Light"/>
              </a:rPr>
              <a:t> </a:t>
            </a:r>
            <a:r>
              <a:rPr sz="2400" b="0" spc="145" dirty="0">
                <a:solidFill>
                  <a:srgbClr val="C00000"/>
                </a:solidFill>
                <a:latin typeface="Calibri Light"/>
                <a:cs typeface="Calibri Light"/>
              </a:rPr>
              <a:t>awareness</a:t>
            </a:r>
            <a:r>
              <a:rPr sz="2400" b="0" spc="335" dirty="0">
                <a:solidFill>
                  <a:srgbClr val="C00000"/>
                </a:solidFill>
                <a:latin typeface="Calibri Light"/>
                <a:cs typeface="Calibri Light"/>
              </a:rPr>
              <a:t> </a:t>
            </a:r>
            <a:r>
              <a:rPr sz="2400" b="0" spc="135" dirty="0">
                <a:solidFill>
                  <a:srgbClr val="C00000"/>
                </a:solidFill>
                <a:latin typeface="Calibri Light"/>
                <a:cs typeface="Calibri Light"/>
              </a:rPr>
              <a:t>campaign</a:t>
            </a:r>
            <a:endParaRPr sz="2400">
              <a:latin typeface="Calibri Light"/>
              <a:cs typeface="Calibri Light"/>
            </a:endParaRPr>
          </a:p>
          <a:p>
            <a:pPr marL="355600" marR="128270" indent="-342900">
              <a:lnSpc>
                <a:spcPts val="2590"/>
              </a:lnSpc>
              <a:spcBef>
                <a:spcPts val="1450"/>
              </a:spcBef>
              <a:buClr>
                <a:srgbClr val="E38312"/>
              </a:buClr>
              <a:buFont typeface="Arial"/>
              <a:buChar char="•"/>
              <a:tabLst>
                <a:tab pos="355600" algn="l"/>
              </a:tabLst>
            </a:pPr>
            <a:r>
              <a:rPr sz="2400" b="0" spc="110" dirty="0">
                <a:solidFill>
                  <a:srgbClr val="C00000"/>
                </a:solidFill>
                <a:latin typeface="Calibri Light"/>
                <a:cs typeface="Calibri Light"/>
              </a:rPr>
              <a:t>The</a:t>
            </a:r>
            <a:r>
              <a:rPr sz="2400" b="0" spc="335" dirty="0">
                <a:solidFill>
                  <a:srgbClr val="C00000"/>
                </a:solidFill>
                <a:latin typeface="Calibri Light"/>
                <a:cs typeface="Calibri Light"/>
              </a:rPr>
              <a:t> </a:t>
            </a:r>
            <a:r>
              <a:rPr sz="2400" b="0" spc="150" dirty="0">
                <a:solidFill>
                  <a:srgbClr val="C00000"/>
                </a:solidFill>
                <a:latin typeface="Calibri Light"/>
                <a:cs typeface="Calibri Light"/>
              </a:rPr>
              <a:t>rationale,</a:t>
            </a:r>
            <a:r>
              <a:rPr sz="2400" b="0" spc="345" dirty="0">
                <a:solidFill>
                  <a:srgbClr val="C00000"/>
                </a:solidFill>
                <a:latin typeface="Calibri Light"/>
                <a:cs typeface="Calibri Light"/>
              </a:rPr>
              <a:t> </a:t>
            </a:r>
            <a:r>
              <a:rPr sz="2400" b="0" spc="130" dirty="0">
                <a:solidFill>
                  <a:srgbClr val="C00000"/>
                </a:solidFill>
                <a:latin typeface="Calibri Light"/>
                <a:cs typeface="Calibri Light"/>
              </a:rPr>
              <a:t>aim,</a:t>
            </a:r>
            <a:r>
              <a:rPr sz="2400" b="0" spc="345" dirty="0">
                <a:solidFill>
                  <a:srgbClr val="C00000"/>
                </a:solidFill>
                <a:latin typeface="Calibri Light"/>
                <a:cs typeface="Calibri Light"/>
              </a:rPr>
              <a:t> </a:t>
            </a:r>
            <a:r>
              <a:rPr sz="2400" b="0" spc="150" dirty="0">
                <a:solidFill>
                  <a:srgbClr val="C00000"/>
                </a:solidFill>
                <a:latin typeface="Calibri Light"/>
                <a:cs typeface="Calibri Light"/>
              </a:rPr>
              <a:t>behaviour</a:t>
            </a:r>
            <a:r>
              <a:rPr sz="2400" b="0" spc="345" dirty="0">
                <a:solidFill>
                  <a:srgbClr val="C00000"/>
                </a:solidFill>
                <a:latin typeface="Calibri Light"/>
                <a:cs typeface="Calibri Light"/>
              </a:rPr>
              <a:t> </a:t>
            </a:r>
            <a:r>
              <a:rPr sz="2400" b="0" spc="145" dirty="0">
                <a:solidFill>
                  <a:srgbClr val="C00000"/>
                </a:solidFill>
                <a:latin typeface="Calibri Light"/>
                <a:cs typeface="Calibri Light"/>
              </a:rPr>
              <a:t>support</a:t>
            </a:r>
            <a:r>
              <a:rPr sz="2400" b="0" spc="355"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35" dirty="0">
                <a:solidFill>
                  <a:srgbClr val="C00000"/>
                </a:solidFill>
                <a:latin typeface="Calibri Light"/>
                <a:cs typeface="Calibri Light"/>
              </a:rPr>
              <a:t> </a:t>
            </a:r>
            <a:r>
              <a:rPr sz="2400" b="0" spc="130" dirty="0">
                <a:solidFill>
                  <a:srgbClr val="C00000"/>
                </a:solidFill>
                <a:latin typeface="Calibri Light"/>
                <a:cs typeface="Calibri Light"/>
              </a:rPr>
              <a:t>updated </a:t>
            </a:r>
            <a:r>
              <a:rPr sz="2400" b="0" spc="140" dirty="0">
                <a:solidFill>
                  <a:srgbClr val="C00000"/>
                </a:solidFill>
                <a:latin typeface="Calibri Light"/>
                <a:cs typeface="Calibri Light"/>
              </a:rPr>
              <a:t>recommendations</a:t>
            </a:r>
            <a:endParaRPr sz="2400">
              <a:latin typeface="Calibri Light"/>
              <a:cs typeface="Calibri Light"/>
            </a:endParaRPr>
          </a:p>
          <a:p>
            <a:pPr marL="354965" indent="-342265">
              <a:lnSpc>
                <a:spcPct val="100000"/>
              </a:lnSpc>
              <a:spcBef>
                <a:spcPts val="1065"/>
              </a:spcBef>
              <a:buClr>
                <a:srgbClr val="E38312"/>
              </a:buClr>
              <a:buFont typeface="Arial"/>
              <a:buChar char="•"/>
              <a:tabLst>
                <a:tab pos="354965" algn="l"/>
              </a:tabLst>
            </a:pPr>
            <a:r>
              <a:rPr sz="2400" b="0" spc="130" dirty="0">
                <a:solidFill>
                  <a:srgbClr val="C00000"/>
                </a:solidFill>
                <a:latin typeface="Calibri Light"/>
                <a:cs typeface="Calibri Light"/>
              </a:rPr>
              <a:t>Reduced</a:t>
            </a:r>
            <a:r>
              <a:rPr sz="2400" b="0" spc="345" dirty="0">
                <a:solidFill>
                  <a:srgbClr val="C00000"/>
                </a:solidFill>
                <a:latin typeface="Calibri Light"/>
                <a:cs typeface="Calibri Light"/>
              </a:rPr>
              <a:t> </a:t>
            </a:r>
            <a:r>
              <a:rPr sz="2400" b="0" spc="140" dirty="0">
                <a:solidFill>
                  <a:srgbClr val="C00000"/>
                </a:solidFill>
                <a:latin typeface="Calibri Light"/>
                <a:cs typeface="Calibri Light"/>
              </a:rPr>
              <a:t>physical</a:t>
            </a:r>
            <a:r>
              <a:rPr sz="2400" b="0" spc="350" dirty="0">
                <a:solidFill>
                  <a:srgbClr val="C00000"/>
                </a:solidFill>
                <a:latin typeface="Calibri Light"/>
                <a:cs typeface="Calibri Light"/>
              </a:rPr>
              <a:t> </a:t>
            </a:r>
            <a:r>
              <a:rPr sz="2400" b="0" spc="130" dirty="0">
                <a:solidFill>
                  <a:srgbClr val="C00000"/>
                </a:solidFill>
                <a:latin typeface="Calibri Light"/>
                <a:cs typeface="Calibri Light"/>
              </a:rPr>
              <a:t>endurance</a:t>
            </a:r>
            <a:endParaRPr sz="2400">
              <a:latin typeface="Calibri Light"/>
              <a:cs typeface="Calibri Light"/>
            </a:endParaRPr>
          </a:p>
          <a:p>
            <a:pPr marL="354965" indent="-342265">
              <a:lnSpc>
                <a:spcPct val="100000"/>
              </a:lnSpc>
              <a:spcBef>
                <a:spcPts val="1120"/>
              </a:spcBef>
              <a:buClr>
                <a:srgbClr val="E38312"/>
              </a:buClr>
              <a:buFont typeface="Arial"/>
              <a:buChar char="•"/>
              <a:tabLst>
                <a:tab pos="354965" algn="l"/>
              </a:tabLst>
            </a:pPr>
            <a:r>
              <a:rPr sz="2400" b="0" spc="145" dirty="0">
                <a:solidFill>
                  <a:srgbClr val="C00000"/>
                </a:solidFill>
                <a:latin typeface="Calibri Light"/>
                <a:cs typeface="Calibri Light"/>
              </a:rPr>
              <a:t>Issues</a:t>
            </a:r>
            <a:r>
              <a:rPr sz="2400" b="0" spc="34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60" dirty="0">
                <a:solidFill>
                  <a:srgbClr val="C00000"/>
                </a:solidFill>
                <a:latin typeface="Calibri Light"/>
                <a:cs typeface="Calibri Light"/>
              </a:rPr>
              <a:t> </a:t>
            </a:r>
            <a:r>
              <a:rPr sz="2400" b="0" spc="155" dirty="0">
                <a:solidFill>
                  <a:srgbClr val="C00000"/>
                </a:solidFill>
                <a:latin typeface="Calibri Light"/>
                <a:cs typeface="Calibri Light"/>
              </a:rPr>
              <a:t>cardiovascular</a:t>
            </a:r>
            <a:r>
              <a:rPr sz="2400" b="0" spc="345" dirty="0">
                <a:solidFill>
                  <a:srgbClr val="C00000"/>
                </a:solidFill>
                <a:latin typeface="Calibri Light"/>
                <a:cs typeface="Calibri Light"/>
              </a:rPr>
              <a:t> </a:t>
            </a:r>
            <a:r>
              <a:rPr sz="2400" b="0" spc="140" dirty="0">
                <a:solidFill>
                  <a:srgbClr val="C00000"/>
                </a:solidFill>
                <a:latin typeface="Calibri Light"/>
                <a:cs typeface="Calibri Light"/>
              </a:rPr>
              <a:t>disease</a:t>
            </a:r>
            <a:endParaRPr sz="2400">
              <a:latin typeface="Calibri Light"/>
              <a:cs typeface="Calibri Light"/>
            </a:endParaRPr>
          </a:p>
          <a:p>
            <a:pPr marL="354965" indent="-342265">
              <a:lnSpc>
                <a:spcPct val="100000"/>
              </a:lnSpc>
              <a:spcBef>
                <a:spcPts val="1115"/>
              </a:spcBef>
              <a:buClr>
                <a:srgbClr val="E38312"/>
              </a:buClr>
              <a:buFont typeface="Arial"/>
              <a:buChar char="•"/>
              <a:tabLst>
                <a:tab pos="354965" algn="l"/>
              </a:tabLst>
            </a:pPr>
            <a:r>
              <a:rPr sz="2400" b="0" spc="150" dirty="0">
                <a:solidFill>
                  <a:srgbClr val="C00000"/>
                </a:solidFill>
                <a:latin typeface="Calibri Light"/>
                <a:cs typeface="Calibri Light"/>
              </a:rPr>
              <a:t>Estimation</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60" dirty="0">
                <a:solidFill>
                  <a:srgbClr val="C00000"/>
                </a:solidFill>
                <a:latin typeface="Calibri Light"/>
                <a:cs typeface="Calibri Light"/>
              </a:rPr>
              <a:t> </a:t>
            </a:r>
            <a:r>
              <a:rPr sz="2400" b="0" spc="135" dirty="0">
                <a:solidFill>
                  <a:srgbClr val="C00000"/>
                </a:solidFill>
                <a:latin typeface="Calibri Light"/>
                <a:cs typeface="Calibri Light"/>
              </a:rPr>
              <a:t>different</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benefit</a:t>
            </a:r>
            <a:r>
              <a:rPr sz="2400" b="0" spc="350"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30" dirty="0">
                <a:solidFill>
                  <a:srgbClr val="C00000"/>
                </a:solidFill>
                <a:latin typeface="Calibri Light"/>
                <a:cs typeface="Calibri Light"/>
              </a:rPr>
              <a:t> </a:t>
            </a:r>
            <a:r>
              <a:rPr sz="2400" b="0" spc="145" dirty="0">
                <a:solidFill>
                  <a:srgbClr val="C00000"/>
                </a:solidFill>
                <a:latin typeface="Calibri Light"/>
                <a:cs typeface="Calibri Light"/>
              </a:rPr>
              <a:t>challenges</a:t>
            </a:r>
            <a:endParaRPr sz="2400">
              <a:latin typeface="Calibri Light"/>
              <a:cs typeface="Calibri Ligh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p:nvPr/>
        </p:nvSpPr>
        <p:spPr>
          <a:xfrm>
            <a:off x="428955" y="1173302"/>
            <a:ext cx="11496675" cy="4844415"/>
          </a:xfrm>
          <a:prstGeom prst="rect">
            <a:avLst/>
          </a:prstGeom>
        </p:spPr>
        <p:txBody>
          <a:bodyPr vert="horz" wrap="square" lIns="0" tIns="85725" rIns="0" bIns="0" rtlCol="0">
            <a:spAutoFit/>
          </a:bodyPr>
          <a:lstStyle/>
          <a:p>
            <a:pPr marL="353060" marR="27305" indent="-340360" algn="just">
              <a:lnSpc>
                <a:spcPct val="80000"/>
              </a:lnSpc>
              <a:spcBef>
                <a:spcPts val="675"/>
              </a:spcBef>
              <a:buClr>
                <a:srgbClr val="E38312"/>
              </a:buClr>
              <a:buFont typeface="Arial"/>
              <a:buChar char="•"/>
              <a:tabLst>
                <a:tab pos="355600" algn="l"/>
              </a:tabLst>
            </a:pPr>
            <a:r>
              <a:rPr sz="2400" b="0" spc="145" dirty="0">
                <a:solidFill>
                  <a:srgbClr val="C00000"/>
                </a:solidFill>
                <a:latin typeface="Calibri Light"/>
                <a:cs typeface="Calibri Light"/>
              </a:rPr>
              <a:t>Cherodian,</a:t>
            </a:r>
            <a:r>
              <a:rPr sz="2400" b="0" spc="114" dirty="0">
                <a:solidFill>
                  <a:srgbClr val="C00000"/>
                </a:solidFill>
                <a:latin typeface="Calibri Light"/>
                <a:cs typeface="Calibri Light"/>
              </a:rPr>
              <a:t>  </a:t>
            </a:r>
            <a:r>
              <a:rPr sz="2400" b="0" spc="120" dirty="0">
                <a:solidFill>
                  <a:srgbClr val="C00000"/>
                </a:solidFill>
                <a:latin typeface="Calibri Light"/>
                <a:cs typeface="Calibri Light"/>
              </a:rPr>
              <a:t>R.,  </a:t>
            </a:r>
            <a:r>
              <a:rPr sz="2400" b="0" spc="145" dirty="0">
                <a:solidFill>
                  <a:srgbClr val="C00000"/>
                </a:solidFill>
                <a:latin typeface="Calibri Light"/>
                <a:cs typeface="Calibri Light"/>
              </a:rPr>
              <a:t>Franklin,</a:t>
            </a:r>
            <a:r>
              <a:rPr sz="2400" b="0" spc="130" dirty="0">
                <a:solidFill>
                  <a:srgbClr val="C00000"/>
                </a:solidFill>
                <a:latin typeface="Calibri Light"/>
                <a:cs typeface="Calibri Light"/>
              </a:rPr>
              <a:t>  </a:t>
            </a:r>
            <a:r>
              <a:rPr sz="2400" b="0" spc="114" dirty="0">
                <a:solidFill>
                  <a:srgbClr val="C00000"/>
                </a:solidFill>
                <a:latin typeface="Calibri Light"/>
                <a:cs typeface="Calibri Light"/>
              </a:rPr>
              <a:t>M.,</a:t>
            </a:r>
            <a:r>
              <a:rPr sz="2400" b="0" spc="125" dirty="0">
                <a:solidFill>
                  <a:srgbClr val="C00000"/>
                </a:solidFill>
                <a:latin typeface="Calibri Light"/>
                <a:cs typeface="Calibri Light"/>
              </a:rPr>
              <a:t>  </a:t>
            </a:r>
            <a:r>
              <a:rPr sz="2400" b="0" spc="110" dirty="0">
                <a:solidFill>
                  <a:srgbClr val="C00000"/>
                </a:solidFill>
                <a:latin typeface="Calibri Light"/>
                <a:cs typeface="Calibri Light"/>
              </a:rPr>
              <a:t>Baxter,</a:t>
            </a:r>
            <a:r>
              <a:rPr sz="2400" b="0" spc="130" dirty="0">
                <a:solidFill>
                  <a:srgbClr val="C00000"/>
                </a:solidFill>
                <a:latin typeface="Calibri Light"/>
                <a:cs typeface="Calibri Light"/>
              </a:rPr>
              <a:t>  </a:t>
            </a:r>
            <a:r>
              <a:rPr sz="2400" b="0" spc="120" dirty="0">
                <a:solidFill>
                  <a:srgbClr val="C00000"/>
                </a:solidFill>
                <a:latin typeface="Calibri Light"/>
                <a:cs typeface="Calibri Light"/>
              </a:rPr>
              <a:t>S.,</a:t>
            </a:r>
            <a:r>
              <a:rPr sz="2400" b="0" spc="114" dirty="0">
                <a:solidFill>
                  <a:srgbClr val="C00000"/>
                </a:solidFill>
                <a:latin typeface="Calibri Light"/>
                <a:cs typeface="Calibri Light"/>
              </a:rPr>
              <a:t>  </a:t>
            </a:r>
            <a:r>
              <a:rPr sz="2400" b="0" spc="150" dirty="0">
                <a:solidFill>
                  <a:srgbClr val="C00000"/>
                </a:solidFill>
                <a:latin typeface="Calibri Light"/>
                <a:cs typeface="Calibri Light"/>
              </a:rPr>
              <a:t>Chilcott,</a:t>
            </a:r>
            <a:r>
              <a:rPr sz="2400" b="0" spc="120" dirty="0">
                <a:solidFill>
                  <a:srgbClr val="C00000"/>
                </a:solidFill>
                <a:latin typeface="Calibri Light"/>
                <a:cs typeface="Calibri Light"/>
              </a:rPr>
              <a:t>  </a:t>
            </a:r>
            <a:r>
              <a:rPr sz="2400" b="0" spc="80" dirty="0">
                <a:solidFill>
                  <a:srgbClr val="C00000"/>
                </a:solidFill>
                <a:latin typeface="Calibri Light"/>
                <a:cs typeface="Calibri Light"/>
              </a:rPr>
              <a:t>J.</a:t>
            </a:r>
            <a:r>
              <a:rPr sz="2400" b="0" spc="120"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114" dirty="0">
                <a:solidFill>
                  <a:srgbClr val="C00000"/>
                </a:solidFill>
                <a:latin typeface="Calibri Light"/>
                <a:cs typeface="Calibri Light"/>
              </a:rPr>
              <a:t>  </a:t>
            </a:r>
            <a:r>
              <a:rPr sz="2400" b="0" spc="160" dirty="0">
                <a:solidFill>
                  <a:srgbClr val="C00000"/>
                </a:solidFill>
                <a:latin typeface="Calibri Light"/>
                <a:cs typeface="Calibri Light"/>
              </a:rPr>
              <a:t>gillespie,</a:t>
            </a:r>
            <a:r>
              <a:rPr sz="2400" b="0" spc="120" dirty="0">
                <a:solidFill>
                  <a:srgbClr val="C00000"/>
                </a:solidFill>
                <a:latin typeface="Calibri Light"/>
                <a:cs typeface="Calibri Light"/>
              </a:rPr>
              <a:t>  </a:t>
            </a:r>
            <a:r>
              <a:rPr sz="2400" b="0" dirty="0">
                <a:solidFill>
                  <a:srgbClr val="C00000"/>
                </a:solidFill>
                <a:latin typeface="Calibri Light"/>
                <a:cs typeface="Calibri Light"/>
              </a:rPr>
              <a:t>D.</a:t>
            </a:r>
            <a:r>
              <a:rPr sz="2400" b="0" spc="114" dirty="0">
                <a:solidFill>
                  <a:srgbClr val="C00000"/>
                </a:solidFill>
                <a:latin typeface="Calibri Light"/>
                <a:cs typeface="Calibri Light"/>
              </a:rPr>
              <a:t>  </a:t>
            </a:r>
            <a:r>
              <a:rPr sz="2400" b="0" spc="140" dirty="0">
                <a:solidFill>
                  <a:srgbClr val="C00000"/>
                </a:solidFill>
                <a:latin typeface="Calibri Light"/>
                <a:cs typeface="Calibri Light"/>
              </a:rPr>
              <a:t>(2025) 	‘smoking</a:t>
            </a:r>
            <a:r>
              <a:rPr sz="2400" b="0" spc="75" dirty="0">
                <a:solidFill>
                  <a:srgbClr val="C00000"/>
                </a:solidFill>
                <a:latin typeface="Calibri Light"/>
                <a:cs typeface="Calibri Light"/>
              </a:rPr>
              <a:t>  </a:t>
            </a:r>
            <a:r>
              <a:rPr sz="2400" b="0" spc="150" dirty="0">
                <a:solidFill>
                  <a:srgbClr val="C00000"/>
                </a:solidFill>
                <a:latin typeface="Calibri Light"/>
                <a:cs typeface="Calibri Light"/>
              </a:rPr>
              <a:t>cessation</a:t>
            </a:r>
            <a:r>
              <a:rPr sz="2400" b="0" spc="80" dirty="0">
                <a:solidFill>
                  <a:srgbClr val="C00000"/>
                </a:solidFill>
                <a:latin typeface="Calibri Light"/>
                <a:cs typeface="Calibri Light"/>
              </a:rPr>
              <a:t>  </a:t>
            </a:r>
            <a:r>
              <a:rPr sz="2400" b="0" spc="130" dirty="0">
                <a:solidFill>
                  <a:srgbClr val="C00000"/>
                </a:solidFill>
                <a:latin typeface="Calibri Light"/>
                <a:cs typeface="Calibri Light"/>
              </a:rPr>
              <a:t>after</a:t>
            </a:r>
            <a:r>
              <a:rPr sz="2400" b="0" spc="80" dirty="0">
                <a:solidFill>
                  <a:srgbClr val="C00000"/>
                </a:solidFill>
                <a:latin typeface="Calibri Light"/>
                <a:cs typeface="Calibri Light"/>
              </a:rPr>
              <a:t>  </a:t>
            </a:r>
            <a:r>
              <a:rPr sz="2400" b="0" spc="130" dirty="0">
                <a:solidFill>
                  <a:srgbClr val="C00000"/>
                </a:solidFill>
                <a:latin typeface="Calibri Light"/>
                <a:cs typeface="Calibri Light"/>
              </a:rPr>
              <a:t>referral</a:t>
            </a:r>
            <a:r>
              <a:rPr sz="2400" b="0" spc="85" dirty="0">
                <a:solidFill>
                  <a:srgbClr val="C00000"/>
                </a:solidFill>
                <a:latin typeface="Calibri Light"/>
                <a:cs typeface="Calibri Light"/>
              </a:rPr>
              <a:t>  </a:t>
            </a:r>
            <a:r>
              <a:rPr sz="2400" b="0" spc="114" dirty="0">
                <a:solidFill>
                  <a:srgbClr val="C00000"/>
                </a:solidFill>
                <a:latin typeface="Calibri Light"/>
                <a:cs typeface="Calibri Light"/>
              </a:rPr>
              <a:t>from</a:t>
            </a:r>
            <a:r>
              <a:rPr sz="2400" b="0" spc="80" dirty="0">
                <a:solidFill>
                  <a:srgbClr val="C00000"/>
                </a:solidFill>
                <a:latin typeface="Calibri Light"/>
                <a:cs typeface="Calibri Light"/>
              </a:rPr>
              <a:t>  </a:t>
            </a:r>
            <a:r>
              <a:rPr sz="2400" b="0" spc="145" dirty="0">
                <a:solidFill>
                  <a:srgbClr val="C00000"/>
                </a:solidFill>
                <a:latin typeface="Calibri Light"/>
                <a:cs typeface="Calibri Light"/>
              </a:rPr>
              <a:t>hospital</a:t>
            </a:r>
            <a:r>
              <a:rPr sz="2400" b="0" spc="85" dirty="0">
                <a:solidFill>
                  <a:srgbClr val="C00000"/>
                </a:solidFill>
                <a:latin typeface="Calibri Light"/>
                <a:cs typeface="Calibri Light"/>
              </a:rPr>
              <a:t>  </a:t>
            </a:r>
            <a:r>
              <a:rPr sz="2400" b="0" spc="75" dirty="0">
                <a:solidFill>
                  <a:srgbClr val="C00000"/>
                </a:solidFill>
                <a:latin typeface="Calibri Light"/>
                <a:cs typeface="Calibri Light"/>
              </a:rPr>
              <a:t>to  </a:t>
            </a:r>
            <a:r>
              <a:rPr sz="2400" b="0" spc="140" dirty="0">
                <a:solidFill>
                  <a:srgbClr val="C00000"/>
                </a:solidFill>
                <a:latin typeface="Calibri Light"/>
                <a:cs typeface="Calibri Light"/>
              </a:rPr>
              <a:t>community</a:t>
            </a:r>
            <a:r>
              <a:rPr sz="2400" b="0" spc="85" dirty="0">
                <a:solidFill>
                  <a:srgbClr val="C00000"/>
                </a:solidFill>
                <a:latin typeface="Calibri Light"/>
                <a:cs typeface="Calibri Light"/>
              </a:rPr>
              <a:t>  </a:t>
            </a:r>
            <a:r>
              <a:rPr sz="2400" b="0" spc="110" dirty="0">
                <a:solidFill>
                  <a:srgbClr val="C00000"/>
                </a:solidFill>
                <a:latin typeface="Calibri Light"/>
                <a:cs typeface="Calibri Light"/>
              </a:rPr>
              <a:t>stop</a:t>
            </a:r>
            <a:r>
              <a:rPr sz="2400" b="0" spc="80" dirty="0">
                <a:solidFill>
                  <a:srgbClr val="C00000"/>
                </a:solidFill>
                <a:latin typeface="Calibri Light"/>
                <a:cs typeface="Calibri Light"/>
              </a:rPr>
              <a:t>  </a:t>
            </a:r>
            <a:r>
              <a:rPr sz="2400" b="0" spc="130" dirty="0">
                <a:solidFill>
                  <a:srgbClr val="C00000"/>
                </a:solidFill>
                <a:latin typeface="Calibri Light"/>
                <a:cs typeface="Calibri Light"/>
              </a:rPr>
              <a:t>smoking 	</a:t>
            </a:r>
            <a:r>
              <a:rPr sz="2400" b="0" spc="160" dirty="0">
                <a:solidFill>
                  <a:srgbClr val="C00000"/>
                </a:solidFill>
                <a:latin typeface="Calibri Light"/>
                <a:cs typeface="Calibri Light"/>
              </a:rPr>
              <a:t>services:</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an</a:t>
            </a:r>
            <a:r>
              <a:rPr sz="2400" b="0" spc="320" dirty="0">
                <a:solidFill>
                  <a:srgbClr val="C00000"/>
                </a:solidFill>
                <a:latin typeface="Calibri Light"/>
                <a:cs typeface="Calibri Light"/>
              </a:rPr>
              <a:t>  </a:t>
            </a:r>
            <a:r>
              <a:rPr sz="2400" b="0" spc="155" dirty="0">
                <a:solidFill>
                  <a:srgbClr val="C00000"/>
                </a:solidFill>
                <a:latin typeface="Calibri Light"/>
                <a:cs typeface="Calibri Light"/>
              </a:rPr>
              <a:t>observational</a:t>
            </a:r>
            <a:r>
              <a:rPr sz="2400" b="0" spc="350" dirty="0">
                <a:solidFill>
                  <a:srgbClr val="C00000"/>
                </a:solidFill>
                <a:latin typeface="Calibri Light"/>
                <a:cs typeface="Calibri Light"/>
              </a:rPr>
              <a:t>  </a:t>
            </a:r>
            <a:r>
              <a:rPr sz="2400" b="0" spc="90" dirty="0">
                <a:solidFill>
                  <a:srgbClr val="C00000"/>
                </a:solidFill>
                <a:latin typeface="Calibri Light"/>
                <a:cs typeface="Calibri Light"/>
              </a:rPr>
              <a:t>study.’</a:t>
            </a:r>
            <a:r>
              <a:rPr sz="2400" b="0" spc="340" dirty="0">
                <a:solidFill>
                  <a:srgbClr val="C00000"/>
                </a:solidFill>
                <a:latin typeface="Calibri Light"/>
                <a:cs typeface="Calibri Light"/>
              </a:rPr>
              <a:t>  </a:t>
            </a:r>
            <a:r>
              <a:rPr sz="2400" b="0" i="1" spc="100" dirty="0">
                <a:solidFill>
                  <a:srgbClr val="C00000"/>
                </a:solidFill>
                <a:latin typeface="Calibri Light"/>
                <a:cs typeface="Calibri Light"/>
              </a:rPr>
              <a:t>BMJ</a:t>
            </a:r>
            <a:r>
              <a:rPr sz="2400" b="0" i="1" spc="335" dirty="0">
                <a:solidFill>
                  <a:srgbClr val="C00000"/>
                </a:solidFill>
                <a:latin typeface="Calibri Light"/>
                <a:cs typeface="Calibri Light"/>
              </a:rPr>
              <a:t>  </a:t>
            </a:r>
            <a:r>
              <a:rPr sz="2400" b="0" i="1" spc="150" dirty="0">
                <a:solidFill>
                  <a:srgbClr val="C00000"/>
                </a:solidFill>
                <a:latin typeface="Calibri Light"/>
                <a:cs typeface="Calibri Light"/>
              </a:rPr>
              <a:t>public</a:t>
            </a:r>
            <a:r>
              <a:rPr sz="2400" b="0" i="1" spc="345" dirty="0">
                <a:solidFill>
                  <a:srgbClr val="C00000"/>
                </a:solidFill>
                <a:latin typeface="Calibri Light"/>
                <a:cs typeface="Calibri Light"/>
              </a:rPr>
              <a:t>  </a:t>
            </a:r>
            <a:r>
              <a:rPr sz="2400" b="0" i="1" spc="155" dirty="0">
                <a:solidFill>
                  <a:srgbClr val="C00000"/>
                </a:solidFill>
                <a:latin typeface="Calibri Light"/>
                <a:cs typeface="Calibri Light"/>
              </a:rPr>
              <a:t>health</a:t>
            </a:r>
            <a:r>
              <a:rPr sz="2400" b="0" spc="155" dirty="0">
                <a:solidFill>
                  <a:srgbClr val="C00000"/>
                </a:solidFill>
                <a:latin typeface="Calibri Light"/>
                <a:cs typeface="Calibri Light"/>
              </a:rPr>
              <a:t>,</a:t>
            </a:r>
            <a:r>
              <a:rPr sz="2400" b="0" spc="330" dirty="0">
                <a:solidFill>
                  <a:srgbClr val="C00000"/>
                </a:solidFill>
                <a:latin typeface="Calibri Light"/>
                <a:cs typeface="Calibri Light"/>
              </a:rPr>
              <a:t>  </a:t>
            </a:r>
            <a:r>
              <a:rPr sz="2400" b="0" i="1" spc="140" dirty="0">
                <a:solidFill>
                  <a:srgbClr val="C00000"/>
                </a:solidFill>
                <a:latin typeface="Calibri Light"/>
                <a:cs typeface="Calibri Light"/>
              </a:rPr>
              <a:t>3</a:t>
            </a:r>
            <a:r>
              <a:rPr sz="2400" b="0" spc="140" dirty="0">
                <a:solidFill>
                  <a:srgbClr val="C00000"/>
                </a:solidFill>
                <a:latin typeface="Calibri Light"/>
                <a:cs typeface="Calibri Light"/>
              </a:rPr>
              <a:t>(2).</a:t>
            </a:r>
            <a:r>
              <a:rPr sz="2400" b="0" spc="330" dirty="0">
                <a:solidFill>
                  <a:srgbClr val="C00000"/>
                </a:solidFill>
                <a:latin typeface="Calibri Light"/>
                <a:cs typeface="Calibri Light"/>
              </a:rPr>
              <a:t>  </a:t>
            </a:r>
            <a:r>
              <a:rPr sz="2400" b="0" spc="145" dirty="0">
                <a:solidFill>
                  <a:srgbClr val="C00000"/>
                </a:solidFill>
                <a:latin typeface="Calibri Light"/>
                <a:cs typeface="Calibri Light"/>
              </a:rPr>
              <a:t>Available</a:t>
            </a:r>
            <a:r>
              <a:rPr sz="2400" b="0" spc="340" dirty="0">
                <a:solidFill>
                  <a:srgbClr val="C00000"/>
                </a:solidFill>
                <a:latin typeface="Calibri Light"/>
                <a:cs typeface="Calibri Light"/>
              </a:rPr>
              <a:t>  </a:t>
            </a:r>
            <a:r>
              <a:rPr sz="2400" b="0" spc="85" dirty="0">
                <a:solidFill>
                  <a:srgbClr val="C00000"/>
                </a:solidFill>
                <a:latin typeface="Calibri Light"/>
                <a:cs typeface="Calibri Light"/>
              </a:rPr>
              <a:t>at: 	</a:t>
            </a:r>
            <a:r>
              <a:rPr sz="2400" b="0" u="sng" spc="150" dirty="0">
                <a:solidFill>
                  <a:srgbClr val="2997E2"/>
                </a:solidFill>
                <a:uFill>
                  <a:solidFill>
                    <a:srgbClr val="2997E2"/>
                  </a:solidFill>
                </a:uFill>
                <a:latin typeface="Calibri Light"/>
                <a:cs typeface="Calibri Light"/>
                <a:hlinkClick r:id="rId2"/>
              </a:rPr>
              <a:t>https://bmjpublichealth.Bm</a:t>
            </a:r>
            <a:r>
              <a:rPr sz="2400" b="0" u="sng" spc="150" dirty="0">
                <a:solidFill>
                  <a:srgbClr val="2997E2"/>
                </a:solidFill>
                <a:uFill>
                  <a:solidFill>
                    <a:srgbClr val="2997E2"/>
                  </a:solidFill>
                </a:uFill>
                <a:latin typeface="Calibri Light"/>
                <a:cs typeface="Calibri Light"/>
              </a:rPr>
              <a:t>j</a:t>
            </a:r>
            <a:r>
              <a:rPr sz="2400" b="0" u="sng" spc="150" dirty="0">
                <a:solidFill>
                  <a:srgbClr val="2997E2"/>
                </a:solidFill>
                <a:uFill>
                  <a:solidFill>
                    <a:srgbClr val="2997E2"/>
                  </a:solidFill>
                </a:uFill>
                <a:latin typeface="Calibri Light"/>
                <a:cs typeface="Calibri Light"/>
                <a:hlinkClick r:id="rId2"/>
              </a:rPr>
              <a:t>.Com/content/3/2/e001659</a:t>
            </a:r>
            <a:endParaRPr sz="2400">
              <a:latin typeface="Calibri Light"/>
              <a:cs typeface="Calibri Light"/>
            </a:endParaRPr>
          </a:p>
          <a:p>
            <a:pPr marL="353060" marR="26670" indent="-340360" algn="just">
              <a:lnSpc>
                <a:spcPct val="80000"/>
              </a:lnSpc>
              <a:spcBef>
                <a:spcPts val="1405"/>
              </a:spcBef>
              <a:buClr>
                <a:srgbClr val="E38312"/>
              </a:buClr>
              <a:buFont typeface="Arial"/>
              <a:buChar char="•"/>
              <a:tabLst>
                <a:tab pos="355600" algn="l"/>
                <a:tab pos="2025650" algn="l"/>
                <a:tab pos="3434079" algn="l"/>
                <a:tab pos="6371590" algn="l"/>
                <a:tab pos="8808720" algn="l"/>
                <a:tab pos="10041255" algn="l"/>
              </a:tabLst>
            </a:pPr>
            <a:r>
              <a:rPr sz="2400" b="0" spc="140" dirty="0">
                <a:solidFill>
                  <a:srgbClr val="C00000"/>
                </a:solidFill>
                <a:latin typeface="Calibri Light"/>
                <a:cs typeface="Calibri Light"/>
              </a:rPr>
              <a:t>Golden,</a:t>
            </a:r>
            <a:r>
              <a:rPr sz="2400" b="0" spc="295" dirty="0">
                <a:solidFill>
                  <a:srgbClr val="C00000"/>
                </a:solidFill>
                <a:latin typeface="Calibri Light"/>
                <a:cs typeface="Calibri Light"/>
              </a:rPr>
              <a:t>  </a:t>
            </a:r>
            <a:r>
              <a:rPr sz="2400" b="0" spc="90" dirty="0">
                <a:solidFill>
                  <a:srgbClr val="C00000"/>
                </a:solidFill>
                <a:latin typeface="Calibri Light"/>
                <a:cs typeface="Calibri Light"/>
              </a:rPr>
              <a:t>A.</a:t>
            </a:r>
            <a:r>
              <a:rPr sz="2400" b="0" spc="285"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285" dirty="0">
                <a:solidFill>
                  <a:srgbClr val="C00000"/>
                </a:solidFill>
                <a:latin typeface="Calibri Light"/>
                <a:cs typeface="Calibri Light"/>
              </a:rPr>
              <a:t>  </a:t>
            </a:r>
            <a:r>
              <a:rPr sz="2400" b="0" spc="140" dirty="0">
                <a:solidFill>
                  <a:srgbClr val="C00000"/>
                </a:solidFill>
                <a:latin typeface="Calibri Light"/>
                <a:cs typeface="Calibri Light"/>
              </a:rPr>
              <a:t>davis,</a:t>
            </a:r>
            <a:r>
              <a:rPr sz="2400" b="0" spc="285" dirty="0">
                <a:solidFill>
                  <a:srgbClr val="C00000"/>
                </a:solidFill>
                <a:latin typeface="Calibri Light"/>
                <a:cs typeface="Calibri Light"/>
              </a:rPr>
              <a:t>  </a:t>
            </a:r>
            <a:r>
              <a:rPr sz="2400" b="0" spc="125" dirty="0">
                <a:solidFill>
                  <a:srgbClr val="C00000"/>
                </a:solidFill>
                <a:latin typeface="Calibri Light"/>
                <a:cs typeface="Calibri Light"/>
              </a:rPr>
              <a:t>J.M.</a:t>
            </a:r>
            <a:r>
              <a:rPr sz="2400" b="0" spc="290" dirty="0">
                <a:solidFill>
                  <a:srgbClr val="C00000"/>
                </a:solidFill>
                <a:latin typeface="Calibri Light"/>
                <a:cs typeface="Calibri Light"/>
              </a:rPr>
              <a:t>  </a:t>
            </a:r>
            <a:r>
              <a:rPr sz="2400" b="0" spc="150" dirty="0">
                <a:solidFill>
                  <a:srgbClr val="C00000"/>
                </a:solidFill>
                <a:latin typeface="Calibri Light"/>
                <a:cs typeface="Calibri Light"/>
              </a:rPr>
              <a:t>(2025)</a:t>
            </a:r>
            <a:r>
              <a:rPr sz="2400" b="0" spc="285" dirty="0">
                <a:solidFill>
                  <a:srgbClr val="C00000"/>
                </a:solidFill>
                <a:latin typeface="Calibri Light"/>
                <a:cs typeface="Calibri Light"/>
              </a:rPr>
              <a:t>  </a:t>
            </a:r>
            <a:r>
              <a:rPr sz="2400" b="0" spc="150" dirty="0">
                <a:solidFill>
                  <a:srgbClr val="C00000"/>
                </a:solidFill>
                <a:latin typeface="Calibri Light"/>
                <a:cs typeface="Calibri Light"/>
              </a:rPr>
              <a:t>‘smoking,</a:t>
            </a:r>
            <a:r>
              <a:rPr sz="2400" b="0" spc="285" dirty="0">
                <a:solidFill>
                  <a:srgbClr val="C00000"/>
                </a:solidFill>
                <a:latin typeface="Calibri Light"/>
                <a:cs typeface="Calibri Light"/>
              </a:rPr>
              <a:t>  </a:t>
            </a:r>
            <a:r>
              <a:rPr sz="2400" b="0" spc="125" dirty="0">
                <a:solidFill>
                  <a:srgbClr val="C00000"/>
                </a:solidFill>
                <a:latin typeface="Calibri Light"/>
                <a:cs typeface="Calibri Light"/>
              </a:rPr>
              <a:t>obesity,</a:t>
            </a:r>
            <a:r>
              <a:rPr sz="2400" b="0" spc="295"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285" dirty="0">
                <a:solidFill>
                  <a:srgbClr val="C00000"/>
                </a:solidFill>
                <a:latin typeface="Calibri Light"/>
                <a:cs typeface="Calibri Light"/>
              </a:rPr>
              <a:t>  </a:t>
            </a:r>
            <a:r>
              <a:rPr sz="2400" b="0" spc="165" dirty="0">
                <a:solidFill>
                  <a:srgbClr val="C00000"/>
                </a:solidFill>
                <a:latin typeface="Calibri Light"/>
                <a:cs typeface="Calibri Light"/>
              </a:rPr>
              <a:t>post-</a:t>
            </a:r>
            <a:r>
              <a:rPr sz="2400" b="0" spc="140" dirty="0">
                <a:solidFill>
                  <a:srgbClr val="C00000"/>
                </a:solidFill>
                <a:latin typeface="Calibri Light"/>
                <a:cs typeface="Calibri Light"/>
              </a:rPr>
              <a:t>cessation 	</a:t>
            </a:r>
            <a:r>
              <a:rPr sz="2400" b="0" spc="125" dirty="0">
                <a:solidFill>
                  <a:srgbClr val="C00000"/>
                </a:solidFill>
                <a:latin typeface="Calibri Light"/>
                <a:cs typeface="Calibri Light"/>
              </a:rPr>
              <a:t>weight</a:t>
            </a:r>
            <a:r>
              <a:rPr sz="2400" b="0" dirty="0">
                <a:solidFill>
                  <a:srgbClr val="C00000"/>
                </a:solidFill>
                <a:latin typeface="Calibri Light"/>
                <a:cs typeface="Calibri Light"/>
              </a:rPr>
              <a:t>	</a:t>
            </a:r>
            <a:r>
              <a:rPr sz="2400" b="0" spc="120" dirty="0">
                <a:solidFill>
                  <a:srgbClr val="C00000"/>
                </a:solidFill>
                <a:latin typeface="Calibri Light"/>
                <a:cs typeface="Calibri Light"/>
              </a:rPr>
              <a:t>gain:</a:t>
            </a:r>
            <a:r>
              <a:rPr sz="2400" b="0" dirty="0">
                <a:solidFill>
                  <a:srgbClr val="C00000"/>
                </a:solidFill>
                <a:latin typeface="Calibri Light"/>
                <a:cs typeface="Calibri Light"/>
              </a:rPr>
              <a:t>	</a:t>
            </a:r>
            <a:r>
              <a:rPr sz="2400" b="0" spc="145" dirty="0">
                <a:solidFill>
                  <a:srgbClr val="C00000"/>
                </a:solidFill>
                <a:latin typeface="Calibri Light"/>
                <a:cs typeface="Calibri Light"/>
              </a:rPr>
              <a:t>neurobiological</a:t>
            </a:r>
            <a:r>
              <a:rPr sz="2400" b="0" dirty="0">
                <a:solidFill>
                  <a:srgbClr val="C00000"/>
                </a:solidFill>
                <a:latin typeface="Calibri Light"/>
                <a:cs typeface="Calibri Light"/>
              </a:rPr>
              <a:t>	</a:t>
            </a:r>
            <a:r>
              <a:rPr sz="2400" b="0" spc="140" dirty="0">
                <a:solidFill>
                  <a:srgbClr val="C00000"/>
                </a:solidFill>
                <a:latin typeface="Calibri Light"/>
                <a:cs typeface="Calibri Light"/>
              </a:rPr>
              <a:t>intersection</a:t>
            </a:r>
            <a:r>
              <a:rPr sz="2400" b="0" dirty="0">
                <a:solidFill>
                  <a:srgbClr val="C00000"/>
                </a:solidFill>
                <a:latin typeface="Calibri Light"/>
                <a:cs typeface="Calibri Light"/>
              </a:rPr>
              <a:t>	</a:t>
            </a:r>
            <a:r>
              <a:rPr sz="2400" b="0" spc="80" dirty="0">
                <a:solidFill>
                  <a:srgbClr val="C00000"/>
                </a:solidFill>
                <a:latin typeface="Calibri Light"/>
                <a:cs typeface="Calibri Light"/>
              </a:rPr>
              <a:t>and</a:t>
            </a:r>
            <a:r>
              <a:rPr sz="2400" b="0" dirty="0">
                <a:solidFill>
                  <a:srgbClr val="C00000"/>
                </a:solidFill>
                <a:latin typeface="Calibri Light"/>
                <a:cs typeface="Calibri Light"/>
              </a:rPr>
              <a:t>	</a:t>
            </a:r>
            <a:r>
              <a:rPr sz="2400" b="0" spc="125" dirty="0">
                <a:solidFill>
                  <a:srgbClr val="C00000"/>
                </a:solidFill>
                <a:latin typeface="Calibri Light"/>
                <a:cs typeface="Calibri Light"/>
              </a:rPr>
              <a:t>treatment 	</a:t>
            </a:r>
            <a:r>
              <a:rPr sz="2400" b="0" spc="140" dirty="0">
                <a:solidFill>
                  <a:srgbClr val="C00000"/>
                </a:solidFill>
                <a:latin typeface="Calibri Light"/>
                <a:cs typeface="Calibri Light"/>
              </a:rPr>
              <a:t>recommendations.’</a:t>
            </a:r>
            <a:r>
              <a:rPr sz="2400" b="0" spc="270" dirty="0">
                <a:solidFill>
                  <a:srgbClr val="C00000"/>
                </a:solidFill>
                <a:latin typeface="Calibri Light"/>
                <a:cs typeface="Calibri Light"/>
              </a:rPr>
              <a:t>  </a:t>
            </a:r>
            <a:r>
              <a:rPr sz="2400" b="0" i="1" spc="155" dirty="0">
                <a:solidFill>
                  <a:srgbClr val="C00000"/>
                </a:solidFill>
                <a:latin typeface="Calibri Light"/>
                <a:cs typeface="Calibri Light"/>
              </a:rPr>
              <a:t>Journal</a:t>
            </a:r>
            <a:r>
              <a:rPr sz="2400" b="0" i="1" spc="280" dirty="0">
                <a:solidFill>
                  <a:srgbClr val="C00000"/>
                </a:solidFill>
                <a:latin typeface="Calibri Light"/>
                <a:cs typeface="Calibri Light"/>
              </a:rPr>
              <a:t>  </a:t>
            </a:r>
            <a:r>
              <a:rPr sz="2400" b="0" i="1" spc="85" dirty="0">
                <a:solidFill>
                  <a:srgbClr val="C00000"/>
                </a:solidFill>
                <a:latin typeface="Calibri Light"/>
                <a:cs typeface="Calibri Light"/>
              </a:rPr>
              <a:t>of</a:t>
            </a:r>
            <a:r>
              <a:rPr sz="2400" b="0" i="1" spc="270" dirty="0">
                <a:solidFill>
                  <a:srgbClr val="C00000"/>
                </a:solidFill>
                <a:latin typeface="Calibri Light"/>
                <a:cs typeface="Calibri Light"/>
              </a:rPr>
              <a:t>  </a:t>
            </a:r>
            <a:r>
              <a:rPr sz="2400" b="0" i="1" spc="170" dirty="0">
                <a:solidFill>
                  <a:srgbClr val="C00000"/>
                </a:solidFill>
                <a:latin typeface="Calibri Light"/>
                <a:cs typeface="Calibri Light"/>
              </a:rPr>
              <a:t>multidisciplinary</a:t>
            </a:r>
            <a:r>
              <a:rPr sz="2400" b="0" i="1" spc="300" dirty="0">
                <a:solidFill>
                  <a:srgbClr val="C00000"/>
                </a:solidFill>
                <a:latin typeface="Calibri Light"/>
                <a:cs typeface="Calibri Light"/>
              </a:rPr>
              <a:t>  </a:t>
            </a:r>
            <a:r>
              <a:rPr sz="2400" b="0" i="1" spc="160" dirty="0">
                <a:solidFill>
                  <a:srgbClr val="C00000"/>
                </a:solidFill>
                <a:latin typeface="Calibri Light"/>
                <a:cs typeface="Calibri Light"/>
              </a:rPr>
              <a:t>healthcare</a:t>
            </a:r>
            <a:r>
              <a:rPr sz="2400" b="0" spc="160" dirty="0">
                <a:solidFill>
                  <a:srgbClr val="C00000"/>
                </a:solidFill>
                <a:latin typeface="Calibri Light"/>
                <a:cs typeface="Calibri Light"/>
              </a:rPr>
              <a:t>,</a:t>
            </a:r>
            <a:r>
              <a:rPr sz="2400" b="0" spc="280" dirty="0">
                <a:solidFill>
                  <a:srgbClr val="C00000"/>
                </a:solidFill>
                <a:latin typeface="Calibri Light"/>
                <a:cs typeface="Calibri Light"/>
              </a:rPr>
              <a:t>  </a:t>
            </a:r>
            <a:r>
              <a:rPr sz="2400" b="0" spc="175" dirty="0">
                <a:solidFill>
                  <a:srgbClr val="C00000"/>
                </a:solidFill>
                <a:latin typeface="Calibri Light"/>
                <a:cs typeface="Calibri Light"/>
              </a:rPr>
              <a:t>pp.2889-</a:t>
            </a:r>
            <a:r>
              <a:rPr sz="2400" b="0" spc="130" dirty="0">
                <a:solidFill>
                  <a:srgbClr val="C00000"/>
                </a:solidFill>
                <a:latin typeface="Calibri Light"/>
                <a:cs typeface="Calibri Light"/>
              </a:rPr>
              <a:t>2900. 	</a:t>
            </a:r>
            <a:r>
              <a:rPr sz="2400" b="0" spc="150" dirty="0">
                <a:solidFill>
                  <a:srgbClr val="C00000"/>
                </a:solidFill>
                <a:latin typeface="Calibri Light"/>
                <a:cs typeface="Calibri Light"/>
              </a:rPr>
              <a:t>Available</a:t>
            </a:r>
            <a:r>
              <a:rPr sz="2400" b="0" spc="360" dirty="0">
                <a:solidFill>
                  <a:srgbClr val="C00000"/>
                </a:solidFill>
                <a:latin typeface="Calibri Light"/>
                <a:cs typeface="Calibri Light"/>
              </a:rPr>
              <a:t> </a:t>
            </a:r>
            <a:r>
              <a:rPr sz="2400" b="0" spc="125" dirty="0">
                <a:solidFill>
                  <a:srgbClr val="C00000"/>
                </a:solidFill>
                <a:latin typeface="Calibri Light"/>
                <a:cs typeface="Calibri Light"/>
              </a:rPr>
              <a:t>at:</a:t>
            </a:r>
            <a:r>
              <a:rPr sz="2400" b="0" spc="360" dirty="0">
                <a:solidFill>
                  <a:srgbClr val="C00000"/>
                </a:solidFill>
                <a:latin typeface="Calibri Light"/>
                <a:cs typeface="Calibri Light"/>
              </a:rPr>
              <a:t> </a:t>
            </a:r>
            <a:r>
              <a:rPr sz="2400" b="0" u="sng" spc="160" dirty="0">
                <a:solidFill>
                  <a:srgbClr val="2997E2"/>
                </a:solidFill>
                <a:uFill>
                  <a:solidFill>
                    <a:srgbClr val="2997E2"/>
                  </a:solidFill>
                </a:uFill>
                <a:latin typeface="Calibri Light"/>
                <a:cs typeface="Calibri Light"/>
                <a:hlinkClick r:id="rId3"/>
              </a:rPr>
              <a:t>https://do</a:t>
            </a:r>
            <a:r>
              <a:rPr sz="2400" b="0" u="sng" spc="160" dirty="0">
                <a:solidFill>
                  <a:srgbClr val="2997E2"/>
                </a:solidFill>
                <a:uFill>
                  <a:solidFill>
                    <a:srgbClr val="2997E2"/>
                  </a:solidFill>
                </a:uFill>
                <a:latin typeface="Calibri Light"/>
                <a:cs typeface="Calibri Light"/>
              </a:rPr>
              <a:t>i</a:t>
            </a:r>
            <a:r>
              <a:rPr sz="2400" b="0" u="sng" spc="160" dirty="0">
                <a:solidFill>
                  <a:srgbClr val="2997E2"/>
                </a:solidFill>
                <a:uFill>
                  <a:solidFill>
                    <a:srgbClr val="2997E2"/>
                  </a:solidFill>
                </a:uFill>
                <a:latin typeface="Calibri Light"/>
                <a:cs typeface="Calibri Light"/>
                <a:hlinkClick r:id="rId3"/>
              </a:rPr>
              <a:t>.Org/10.2147/jmdh.S509971</a:t>
            </a:r>
            <a:endParaRPr sz="2400">
              <a:latin typeface="Calibri Light"/>
              <a:cs typeface="Calibri Light"/>
            </a:endParaRPr>
          </a:p>
          <a:p>
            <a:pPr marL="353060" marR="5080" indent="-340360" algn="just">
              <a:lnSpc>
                <a:spcPct val="80000"/>
              </a:lnSpc>
              <a:spcBef>
                <a:spcPts val="1395"/>
              </a:spcBef>
              <a:buClr>
                <a:srgbClr val="E38312"/>
              </a:buClr>
              <a:buFont typeface="Arial"/>
              <a:buChar char="•"/>
              <a:tabLst>
                <a:tab pos="355600" algn="l"/>
              </a:tabLst>
            </a:pPr>
            <a:r>
              <a:rPr sz="2400" b="0" spc="130" dirty="0">
                <a:solidFill>
                  <a:srgbClr val="C00000"/>
                </a:solidFill>
                <a:latin typeface="Calibri Light"/>
                <a:cs typeface="Calibri Light"/>
              </a:rPr>
              <a:t>Hock,</a:t>
            </a:r>
            <a:r>
              <a:rPr sz="2400" b="0" spc="35" dirty="0">
                <a:solidFill>
                  <a:srgbClr val="C00000"/>
                </a:solidFill>
                <a:latin typeface="Calibri Light"/>
                <a:cs typeface="Calibri Light"/>
              </a:rPr>
              <a:t>  </a:t>
            </a:r>
            <a:r>
              <a:rPr sz="2400" b="0" spc="135" dirty="0">
                <a:solidFill>
                  <a:srgbClr val="C00000"/>
                </a:solidFill>
                <a:latin typeface="Calibri Light"/>
                <a:cs typeface="Calibri Light"/>
              </a:rPr>
              <a:t>E.S.,</a:t>
            </a:r>
            <a:r>
              <a:rPr sz="2400" b="0" spc="35" dirty="0">
                <a:solidFill>
                  <a:srgbClr val="C00000"/>
                </a:solidFill>
                <a:latin typeface="Calibri Light"/>
                <a:cs typeface="Calibri Light"/>
              </a:rPr>
              <a:t>  </a:t>
            </a:r>
            <a:r>
              <a:rPr sz="2400" b="0" spc="145" dirty="0">
                <a:solidFill>
                  <a:srgbClr val="C00000"/>
                </a:solidFill>
                <a:latin typeface="Calibri Light"/>
                <a:cs typeface="Calibri Light"/>
              </a:rPr>
              <a:t>Franklin,</a:t>
            </a:r>
            <a:r>
              <a:rPr sz="2400" b="0" spc="45" dirty="0">
                <a:solidFill>
                  <a:srgbClr val="C00000"/>
                </a:solidFill>
                <a:latin typeface="Calibri Light"/>
                <a:cs typeface="Calibri Light"/>
              </a:rPr>
              <a:t>  </a:t>
            </a:r>
            <a:r>
              <a:rPr sz="2400" b="0" spc="114" dirty="0">
                <a:solidFill>
                  <a:srgbClr val="C00000"/>
                </a:solidFill>
                <a:latin typeface="Calibri Light"/>
                <a:cs typeface="Calibri Light"/>
              </a:rPr>
              <a:t>M.,</a:t>
            </a:r>
            <a:r>
              <a:rPr sz="2400" b="0" spc="40" dirty="0">
                <a:solidFill>
                  <a:srgbClr val="C00000"/>
                </a:solidFill>
                <a:latin typeface="Calibri Light"/>
                <a:cs typeface="Calibri Light"/>
              </a:rPr>
              <a:t>  </a:t>
            </a:r>
            <a:r>
              <a:rPr sz="2400" b="0" spc="105" dirty="0">
                <a:solidFill>
                  <a:srgbClr val="C00000"/>
                </a:solidFill>
                <a:latin typeface="Calibri Light"/>
                <a:cs typeface="Calibri Light"/>
              </a:rPr>
              <a:t>Baxter,</a:t>
            </a:r>
            <a:r>
              <a:rPr sz="2400" b="0" spc="40" dirty="0">
                <a:solidFill>
                  <a:srgbClr val="C00000"/>
                </a:solidFill>
                <a:latin typeface="Calibri Light"/>
                <a:cs typeface="Calibri Light"/>
              </a:rPr>
              <a:t>  </a:t>
            </a:r>
            <a:r>
              <a:rPr sz="2400" b="0" spc="120" dirty="0">
                <a:solidFill>
                  <a:srgbClr val="C00000"/>
                </a:solidFill>
                <a:latin typeface="Calibri Light"/>
                <a:cs typeface="Calibri Light"/>
              </a:rPr>
              <a:t>S.,</a:t>
            </a:r>
            <a:r>
              <a:rPr sz="2400" b="0" spc="40" dirty="0">
                <a:solidFill>
                  <a:srgbClr val="C00000"/>
                </a:solidFill>
                <a:latin typeface="Calibri Light"/>
                <a:cs typeface="Calibri Light"/>
              </a:rPr>
              <a:t>  </a:t>
            </a:r>
            <a:r>
              <a:rPr sz="2400" b="0" spc="140" dirty="0">
                <a:solidFill>
                  <a:srgbClr val="C00000"/>
                </a:solidFill>
                <a:latin typeface="Calibri Light"/>
                <a:cs typeface="Calibri Light"/>
              </a:rPr>
              <a:t>Clowes,</a:t>
            </a:r>
            <a:r>
              <a:rPr sz="2400" b="0" spc="590" dirty="0">
                <a:solidFill>
                  <a:srgbClr val="C00000"/>
                </a:solidFill>
                <a:latin typeface="Calibri Light"/>
                <a:cs typeface="Calibri Light"/>
              </a:rPr>
              <a:t> </a:t>
            </a:r>
            <a:r>
              <a:rPr sz="2400" b="0" spc="114" dirty="0">
                <a:solidFill>
                  <a:srgbClr val="C00000"/>
                </a:solidFill>
                <a:latin typeface="Calibri Light"/>
                <a:cs typeface="Calibri Light"/>
              </a:rPr>
              <a:t>M.,</a:t>
            </a:r>
            <a:r>
              <a:rPr sz="2400" b="0" spc="30" dirty="0">
                <a:solidFill>
                  <a:srgbClr val="C00000"/>
                </a:solidFill>
                <a:latin typeface="Calibri Light"/>
                <a:cs typeface="Calibri Light"/>
              </a:rPr>
              <a:t>  </a:t>
            </a:r>
            <a:r>
              <a:rPr sz="2400" b="0" spc="145" dirty="0">
                <a:solidFill>
                  <a:srgbClr val="C00000"/>
                </a:solidFill>
                <a:latin typeface="Calibri Light"/>
                <a:cs typeface="Calibri Light"/>
              </a:rPr>
              <a:t>Chilcott,</a:t>
            </a:r>
            <a:r>
              <a:rPr sz="2400" b="0" spc="600" dirty="0">
                <a:solidFill>
                  <a:srgbClr val="C00000"/>
                </a:solidFill>
                <a:latin typeface="Calibri Light"/>
                <a:cs typeface="Calibri Light"/>
              </a:rPr>
              <a:t> </a:t>
            </a:r>
            <a:r>
              <a:rPr sz="2400" b="0" spc="85" dirty="0">
                <a:solidFill>
                  <a:srgbClr val="C00000"/>
                </a:solidFill>
                <a:latin typeface="Calibri Light"/>
                <a:cs typeface="Calibri Light"/>
              </a:rPr>
              <a:t>J.</a:t>
            </a:r>
            <a:r>
              <a:rPr sz="2400" b="0" spc="590"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595" dirty="0">
                <a:solidFill>
                  <a:srgbClr val="C00000"/>
                </a:solidFill>
                <a:latin typeface="Calibri Light"/>
                <a:cs typeface="Calibri Light"/>
              </a:rPr>
              <a:t> </a:t>
            </a:r>
            <a:r>
              <a:rPr sz="2400" b="0" spc="160" dirty="0">
                <a:solidFill>
                  <a:srgbClr val="C00000"/>
                </a:solidFill>
                <a:latin typeface="Calibri Light"/>
                <a:cs typeface="Calibri Light"/>
              </a:rPr>
              <a:t>gillespie,</a:t>
            </a:r>
            <a:r>
              <a:rPr sz="2400" b="0" spc="30" dirty="0">
                <a:solidFill>
                  <a:srgbClr val="C00000"/>
                </a:solidFill>
                <a:latin typeface="Calibri Light"/>
                <a:cs typeface="Calibri Light"/>
              </a:rPr>
              <a:t>  </a:t>
            </a:r>
            <a:r>
              <a:rPr sz="2400" b="0" spc="-25" dirty="0">
                <a:solidFill>
                  <a:srgbClr val="C00000"/>
                </a:solidFill>
                <a:latin typeface="Calibri Light"/>
                <a:cs typeface="Calibri Light"/>
              </a:rPr>
              <a:t>D. 	</a:t>
            </a:r>
            <a:r>
              <a:rPr sz="2400" b="0" spc="150" dirty="0">
                <a:solidFill>
                  <a:srgbClr val="C00000"/>
                </a:solidFill>
                <a:latin typeface="Calibri Light"/>
                <a:cs typeface="Calibri Light"/>
              </a:rPr>
              <a:t>(2023)‘covariates</a:t>
            </a:r>
            <a:r>
              <a:rPr sz="2400" b="0" spc="275" dirty="0">
                <a:solidFill>
                  <a:srgbClr val="C00000"/>
                </a:solidFill>
                <a:latin typeface="Calibri Light"/>
                <a:cs typeface="Calibri Light"/>
              </a:rPr>
              <a:t>  </a:t>
            </a:r>
            <a:r>
              <a:rPr sz="2400" b="0" spc="85" dirty="0">
                <a:solidFill>
                  <a:srgbClr val="C00000"/>
                </a:solidFill>
                <a:latin typeface="Calibri Light"/>
                <a:cs typeface="Calibri Light"/>
              </a:rPr>
              <a:t>of</a:t>
            </a:r>
            <a:r>
              <a:rPr sz="2400" b="0" spc="275" dirty="0">
                <a:solidFill>
                  <a:srgbClr val="C00000"/>
                </a:solidFill>
                <a:latin typeface="Calibri Light"/>
                <a:cs typeface="Calibri Light"/>
              </a:rPr>
              <a:t>  </a:t>
            </a:r>
            <a:r>
              <a:rPr sz="2400" b="0" spc="145" dirty="0">
                <a:solidFill>
                  <a:srgbClr val="C00000"/>
                </a:solidFill>
                <a:latin typeface="Calibri Light"/>
                <a:cs typeface="Calibri Light"/>
              </a:rPr>
              <a:t>success</a:t>
            </a:r>
            <a:r>
              <a:rPr sz="2400" b="0" spc="280" dirty="0">
                <a:solidFill>
                  <a:srgbClr val="C00000"/>
                </a:solidFill>
                <a:latin typeface="Calibri Light"/>
                <a:cs typeface="Calibri Light"/>
              </a:rPr>
              <a:t>  </a:t>
            </a:r>
            <a:r>
              <a:rPr sz="2400" b="0" spc="95" dirty="0">
                <a:solidFill>
                  <a:srgbClr val="C00000"/>
                </a:solidFill>
                <a:latin typeface="Calibri Light"/>
                <a:cs typeface="Calibri Light"/>
              </a:rPr>
              <a:t>in</a:t>
            </a:r>
            <a:r>
              <a:rPr sz="2400" b="0" spc="275" dirty="0">
                <a:solidFill>
                  <a:srgbClr val="C00000"/>
                </a:solidFill>
                <a:latin typeface="Calibri Light"/>
                <a:cs typeface="Calibri Light"/>
              </a:rPr>
              <a:t>  </a:t>
            </a:r>
            <a:r>
              <a:rPr sz="2400" b="0" spc="145" dirty="0">
                <a:solidFill>
                  <a:srgbClr val="C00000"/>
                </a:solidFill>
                <a:latin typeface="Calibri Light"/>
                <a:cs typeface="Calibri Light"/>
              </a:rPr>
              <a:t>quitting</a:t>
            </a:r>
            <a:r>
              <a:rPr sz="2400" b="0" spc="275" dirty="0">
                <a:solidFill>
                  <a:srgbClr val="C00000"/>
                </a:solidFill>
                <a:latin typeface="Calibri Light"/>
                <a:cs typeface="Calibri Light"/>
              </a:rPr>
              <a:t>  </a:t>
            </a:r>
            <a:r>
              <a:rPr sz="2400" b="0" spc="145" dirty="0">
                <a:solidFill>
                  <a:srgbClr val="C00000"/>
                </a:solidFill>
                <a:latin typeface="Calibri Light"/>
                <a:cs typeface="Calibri Light"/>
              </a:rPr>
              <a:t>smoking:</a:t>
            </a:r>
            <a:r>
              <a:rPr sz="2400" b="0" spc="275" dirty="0">
                <a:solidFill>
                  <a:srgbClr val="C00000"/>
                </a:solidFill>
                <a:latin typeface="Calibri Light"/>
                <a:cs typeface="Calibri Light"/>
              </a:rPr>
              <a:t>  </a:t>
            </a:r>
            <a:r>
              <a:rPr sz="2400" b="0" dirty="0">
                <a:solidFill>
                  <a:srgbClr val="C00000"/>
                </a:solidFill>
                <a:latin typeface="Calibri Light"/>
                <a:cs typeface="Calibri Light"/>
              </a:rPr>
              <a:t>a</a:t>
            </a:r>
            <a:r>
              <a:rPr sz="2400" b="0" spc="275" dirty="0">
                <a:solidFill>
                  <a:srgbClr val="C00000"/>
                </a:solidFill>
                <a:latin typeface="Calibri Light"/>
                <a:cs typeface="Calibri Light"/>
              </a:rPr>
              <a:t>  </a:t>
            </a:r>
            <a:r>
              <a:rPr sz="2400" b="0" spc="140" dirty="0">
                <a:solidFill>
                  <a:srgbClr val="C00000"/>
                </a:solidFill>
                <a:latin typeface="Calibri Light"/>
                <a:cs typeface="Calibri Light"/>
              </a:rPr>
              <a:t>systematic</a:t>
            </a:r>
            <a:r>
              <a:rPr sz="2400" b="0" spc="275" dirty="0">
                <a:solidFill>
                  <a:srgbClr val="C00000"/>
                </a:solidFill>
                <a:latin typeface="Calibri Light"/>
                <a:cs typeface="Calibri Light"/>
              </a:rPr>
              <a:t>  </a:t>
            </a:r>
            <a:r>
              <a:rPr sz="2400" b="0" spc="130" dirty="0">
                <a:solidFill>
                  <a:srgbClr val="C00000"/>
                </a:solidFill>
                <a:latin typeface="Calibri Light"/>
                <a:cs typeface="Calibri Light"/>
              </a:rPr>
              <a:t>review</a:t>
            </a:r>
            <a:r>
              <a:rPr sz="2400" b="0" spc="275" dirty="0">
                <a:solidFill>
                  <a:srgbClr val="C00000"/>
                </a:solidFill>
                <a:latin typeface="Calibri Light"/>
                <a:cs typeface="Calibri Light"/>
              </a:rPr>
              <a:t>  </a:t>
            </a:r>
            <a:r>
              <a:rPr sz="2400" b="0" spc="140" dirty="0">
                <a:solidFill>
                  <a:srgbClr val="C00000"/>
                </a:solidFill>
                <a:latin typeface="Calibri Light"/>
                <a:cs typeface="Calibri Light"/>
              </a:rPr>
              <a:t>of 	studies</a:t>
            </a:r>
            <a:r>
              <a:rPr sz="2400" b="0" spc="105" dirty="0">
                <a:solidFill>
                  <a:srgbClr val="C00000"/>
                </a:solidFill>
                <a:latin typeface="Calibri Light"/>
                <a:cs typeface="Calibri Light"/>
              </a:rPr>
              <a:t>  </a:t>
            </a:r>
            <a:r>
              <a:rPr sz="2400" b="0" spc="114" dirty="0">
                <a:solidFill>
                  <a:srgbClr val="C00000"/>
                </a:solidFill>
                <a:latin typeface="Calibri Light"/>
                <a:cs typeface="Calibri Light"/>
              </a:rPr>
              <a:t>from</a:t>
            </a:r>
            <a:r>
              <a:rPr sz="2400" b="0" spc="105" dirty="0">
                <a:solidFill>
                  <a:srgbClr val="C00000"/>
                </a:solidFill>
                <a:latin typeface="Calibri Light"/>
                <a:cs typeface="Calibri Light"/>
              </a:rPr>
              <a:t>  </a:t>
            </a:r>
            <a:r>
              <a:rPr sz="2400" b="0" spc="135" dirty="0">
                <a:solidFill>
                  <a:srgbClr val="C00000"/>
                </a:solidFill>
                <a:latin typeface="Calibri Light"/>
                <a:cs typeface="Calibri Light"/>
              </a:rPr>
              <a:t>2008</a:t>
            </a:r>
            <a:r>
              <a:rPr sz="2400" b="0" spc="105" dirty="0">
                <a:solidFill>
                  <a:srgbClr val="C00000"/>
                </a:solidFill>
                <a:latin typeface="Calibri Light"/>
                <a:cs typeface="Calibri Light"/>
              </a:rPr>
              <a:t>  </a:t>
            </a:r>
            <a:r>
              <a:rPr sz="2400" b="0" spc="75" dirty="0">
                <a:solidFill>
                  <a:srgbClr val="C00000"/>
                </a:solidFill>
                <a:latin typeface="Calibri Light"/>
                <a:cs typeface="Calibri Light"/>
              </a:rPr>
              <a:t>to</a:t>
            </a:r>
            <a:r>
              <a:rPr sz="2400" b="0" spc="110" dirty="0">
                <a:solidFill>
                  <a:srgbClr val="C00000"/>
                </a:solidFill>
                <a:latin typeface="Calibri Light"/>
                <a:cs typeface="Calibri Light"/>
              </a:rPr>
              <a:t>  </a:t>
            </a:r>
            <a:r>
              <a:rPr sz="2400" b="0" spc="135" dirty="0">
                <a:solidFill>
                  <a:srgbClr val="C00000"/>
                </a:solidFill>
                <a:latin typeface="Calibri Light"/>
                <a:cs typeface="Calibri Light"/>
              </a:rPr>
              <a:t>2021</a:t>
            </a:r>
            <a:r>
              <a:rPr sz="2400" b="0" spc="105" dirty="0">
                <a:solidFill>
                  <a:srgbClr val="C00000"/>
                </a:solidFill>
                <a:latin typeface="Calibri Light"/>
                <a:cs typeface="Calibri Light"/>
              </a:rPr>
              <a:t>  </a:t>
            </a:r>
            <a:r>
              <a:rPr sz="2400" b="0" spc="140" dirty="0">
                <a:solidFill>
                  <a:srgbClr val="C00000"/>
                </a:solidFill>
                <a:latin typeface="Calibri Light"/>
                <a:cs typeface="Calibri Light"/>
              </a:rPr>
              <a:t>conducted</a:t>
            </a:r>
            <a:r>
              <a:rPr sz="2400" b="0" spc="114" dirty="0">
                <a:solidFill>
                  <a:srgbClr val="C00000"/>
                </a:solidFill>
                <a:latin typeface="Calibri Light"/>
                <a:cs typeface="Calibri Light"/>
              </a:rPr>
              <a:t>  </a:t>
            </a:r>
            <a:r>
              <a:rPr sz="2400" b="0" spc="75" dirty="0">
                <a:solidFill>
                  <a:srgbClr val="C00000"/>
                </a:solidFill>
                <a:latin typeface="Calibri Light"/>
                <a:cs typeface="Calibri Light"/>
              </a:rPr>
              <a:t>to</a:t>
            </a:r>
            <a:r>
              <a:rPr sz="2400" b="0" spc="105" dirty="0">
                <a:solidFill>
                  <a:srgbClr val="C00000"/>
                </a:solidFill>
                <a:latin typeface="Calibri Light"/>
                <a:cs typeface="Calibri Light"/>
              </a:rPr>
              <a:t>  </a:t>
            </a:r>
            <a:r>
              <a:rPr sz="2400" b="0" spc="130" dirty="0">
                <a:solidFill>
                  <a:srgbClr val="C00000"/>
                </a:solidFill>
                <a:latin typeface="Calibri Light"/>
                <a:cs typeface="Calibri Light"/>
              </a:rPr>
              <a:t>inform</a:t>
            </a:r>
            <a:r>
              <a:rPr sz="2400" b="0" spc="105" dirty="0">
                <a:solidFill>
                  <a:srgbClr val="C00000"/>
                </a:solidFill>
                <a:latin typeface="Calibri Light"/>
                <a:cs typeface="Calibri Light"/>
              </a:rPr>
              <a:t>  </a:t>
            </a:r>
            <a:r>
              <a:rPr sz="2400" b="0" spc="110" dirty="0">
                <a:solidFill>
                  <a:srgbClr val="C00000"/>
                </a:solidFill>
                <a:latin typeface="Calibri Light"/>
                <a:cs typeface="Calibri Light"/>
              </a:rPr>
              <a:t>the</a:t>
            </a:r>
            <a:r>
              <a:rPr sz="2400" b="0" spc="105" dirty="0">
                <a:solidFill>
                  <a:srgbClr val="C00000"/>
                </a:solidFill>
                <a:latin typeface="Calibri Light"/>
                <a:cs typeface="Calibri Light"/>
              </a:rPr>
              <a:t>  </a:t>
            </a:r>
            <a:r>
              <a:rPr sz="2400" b="0" spc="155" dirty="0">
                <a:solidFill>
                  <a:srgbClr val="C00000"/>
                </a:solidFill>
                <a:latin typeface="Calibri Light"/>
                <a:cs typeface="Calibri Light"/>
              </a:rPr>
              <a:t>statistical</a:t>
            </a:r>
            <a:r>
              <a:rPr sz="2400" b="0" spc="110" dirty="0">
                <a:solidFill>
                  <a:srgbClr val="C00000"/>
                </a:solidFill>
                <a:latin typeface="Calibri Light"/>
                <a:cs typeface="Calibri Light"/>
              </a:rPr>
              <a:t>  </a:t>
            </a:r>
            <a:r>
              <a:rPr sz="2400" b="0" spc="145" dirty="0">
                <a:solidFill>
                  <a:srgbClr val="C00000"/>
                </a:solidFill>
                <a:latin typeface="Calibri Light"/>
                <a:cs typeface="Calibri Light"/>
              </a:rPr>
              <a:t>analyses</a:t>
            </a:r>
            <a:r>
              <a:rPr sz="2400" b="0" spc="114" dirty="0">
                <a:solidFill>
                  <a:srgbClr val="C00000"/>
                </a:solidFill>
                <a:latin typeface="Calibri Light"/>
                <a:cs typeface="Calibri Light"/>
              </a:rPr>
              <a:t>  </a:t>
            </a:r>
            <a:r>
              <a:rPr sz="2400" b="0" spc="140" dirty="0">
                <a:solidFill>
                  <a:srgbClr val="C00000"/>
                </a:solidFill>
                <a:latin typeface="Calibri Light"/>
                <a:cs typeface="Calibri Light"/>
              </a:rPr>
              <a:t>of 	</a:t>
            </a:r>
            <a:r>
              <a:rPr sz="2400" b="0" spc="145" dirty="0">
                <a:solidFill>
                  <a:srgbClr val="C00000"/>
                </a:solidFill>
                <a:latin typeface="Calibri Light"/>
                <a:cs typeface="Calibri Light"/>
              </a:rPr>
              <a:t>quitting</a:t>
            </a:r>
            <a:r>
              <a:rPr sz="2400" b="0" spc="505" dirty="0">
                <a:solidFill>
                  <a:srgbClr val="C00000"/>
                </a:solidFill>
                <a:latin typeface="Calibri Light"/>
                <a:cs typeface="Calibri Light"/>
              </a:rPr>
              <a:t>  </a:t>
            </a:r>
            <a:r>
              <a:rPr sz="2400" b="0" spc="135" dirty="0">
                <a:solidFill>
                  <a:srgbClr val="C00000"/>
                </a:solidFill>
                <a:latin typeface="Calibri Light"/>
                <a:cs typeface="Calibri Light"/>
              </a:rPr>
              <a:t>outcomes</a:t>
            </a:r>
            <a:r>
              <a:rPr sz="2400" b="0" spc="515" dirty="0">
                <a:solidFill>
                  <a:srgbClr val="C00000"/>
                </a:solidFill>
                <a:latin typeface="Calibri Light"/>
                <a:cs typeface="Calibri Light"/>
              </a:rPr>
              <a:t>  </a:t>
            </a:r>
            <a:r>
              <a:rPr sz="2400" b="0" spc="90" dirty="0">
                <a:solidFill>
                  <a:srgbClr val="C00000"/>
                </a:solidFill>
                <a:latin typeface="Calibri Light"/>
                <a:cs typeface="Calibri Light"/>
              </a:rPr>
              <a:t>of</a:t>
            </a:r>
            <a:r>
              <a:rPr sz="2400" b="0" spc="500" dirty="0">
                <a:solidFill>
                  <a:srgbClr val="C00000"/>
                </a:solidFill>
                <a:latin typeface="Calibri Light"/>
                <a:cs typeface="Calibri Light"/>
              </a:rPr>
              <a:t>  </a:t>
            </a:r>
            <a:r>
              <a:rPr sz="2400" b="0" dirty="0">
                <a:solidFill>
                  <a:srgbClr val="C00000"/>
                </a:solidFill>
                <a:latin typeface="Calibri Light"/>
                <a:cs typeface="Calibri Light"/>
              </a:rPr>
              <a:t>a</a:t>
            </a:r>
            <a:r>
              <a:rPr sz="2400" b="0" spc="505" dirty="0">
                <a:solidFill>
                  <a:srgbClr val="C00000"/>
                </a:solidFill>
                <a:latin typeface="Calibri Light"/>
                <a:cs typeface="Calibri Light"/>
              </a:rPr>
              <a:t>  </a:t>
            </a:r>
            <a:r>
              <a:rPr sz="2400" b="0" spc="175" dirty="0">
                <a:solidFill>
                  <a:srgbClr val="C00000"/>
                </a:solidFill>
                <a:latin typeface="Calibri Light"/>
                <a:cs typeface="Calibri Light"/>
              </a:rPr>
              <a:t>hospital-</a:t>
            </a:r>
            <a:r>
              <a:rPr sz="2400" b="0" spc="130" dirty="0">
                <a:solidFill>
                  <a:srgbClr val="C00000"/>
                </a:solidFill>
                <a:latin typeface="Calibri Light"/>
                <a:cs typeface="Calibri Light"/>
              </a:rPr>
              <a:t>based</a:t>
            </a:r>
            <a:r>
              <a:rPr sz="2400" b="0" spc="509" dirty="0">
                <a:solidFill>
                  <a:srgbClr val="C00000"/>
                </a:solidFill>
                <a:latin typeface="Calibri Light"/>
                <a:cs typeface="Calibri Light"/>
              </a:rPr>
              <a:t>  </a:t>
            </a:r>
            <a:r>
              <a:rPr sz="2400" b="0" spc="135" dirty="0">
                <a:solidFill>
                  <a:srgbClr val="C00000"/>
                </a:solidFill>
                <a:latin typeface="Calibri Light"/>
                <a:cs typeface="Calibri Light"/>
              </a:rPr>
              <a:t>tobacco</a:t>
            </a:r>
            <a:r>
              <a:rPr sz="2400" b="0" spc="515" dirty="0">
                <a:solidFill>
                  <a:srgbClr val="C00000"/>
                </a:solidFill>
                <a:latin typeface="Calibri Light"/>
                <a:cs typeface="Calibri Light"/>
              </a:rPr>
              <a:t>  </a:t>
            </a:r>
            <a:r>
              <a:rPr sz="2400" b="0" spc="140" dirty="0">
                <a:solidFill>
                  <a:srgbClr val="C00000"/>
                </a:solidFill>
                <a:latin typeface="Calibri Light"/>
                <a:cs typeface="Calibri Light"/>
              </a:rPr>
              <a:t>dependence</a:t>
            </a:r>
            <a:r>
              <a:rPr sz="2400" b="0" spc="509" dirty="0">
                <a:solidFill>
                  <a:srgbClr val="C00000"/>
                </a:solidFill>
                <a:latin typeface="Calibri Light"/>
                <a:cs typeface="Calibri Light"/>
              </a:rPr>
              <a:t>  </a:t>
            </a:r>
            <a:r>
              <a:rPr sz="2400" b="0" spc="125" dirty="0">
                <a:solidFill>
                  <a:srgbClr val="C00000"/>
                </a:solidFill>
                <a:latin typeface="Calibri Light"/>
                <a:cs typeface="Calibri Light"/>
              </a:rPr>
              <a:t>treatment 	</a:t>
            </a:r>
            <a:r>
              <a:rPr sz="2400" b="0" spc="150" dirty="0">
                <a:solidFill>
                  <a:srgbClr val="C00000"/>
                </a:solidFill>
                <a:latin typeface="Calibri Light"/>
                <a:cs typeface="Calibri Light"/>
              </a:rPr>
              <a:t>service</a:t>
            </a:r>
            <a:r>
              <a:rPr sz="2400" b="0" spc="120" dirty="0">
                <a:solidFill>
                  <a:srgbClr val="C00000"/>
                </a:solidFill>
                <a:latin typeface="Calibri Light"/>
                <a:cs typeface="Calibri Light"/>
              </a:rPr>
              <a:t>  </a:t>
            </a:r>
            <a:r>
              <a:rPr sz="2400" b="0" spc="95" dirty="0">
                <a:solidFill>
                  <a:srgbClr val="C00000"/>
                </a:solidFill>
                <a:latin typeface="Calibri Light"/>
                <a:cs typeface="Calibri Light"/>
              </a:rPr>
              <a:t>in</a:t>
            </a:r>
            <a:r>
              <a:rPr sz="2400" b="0" spc="114" dirty="0">
                <a:solidFill>
                  <a:srgbClr val="C00000"/>
                </a:solidFill>
                <a:latin typeface="Calibri Light"/>
                <a:cs typeface="Calibri Light"/>
              </a:rPr>
              <a:t>  </a:t>
            </a:r>
            <a:r>
              <a:rPr sz="2400" b="0" spc="105" dirty="0">
                <a:solidFill>
                  <a:srgbClr val="C00000"/>
                </a:solidFill>
                <a:latin typeface="Calibri Light"/>
                <a:cs typeface="Calibri Light"/>
              </a:rPr>
              <a:t>the</a:t>
            </a:r>
            <a:r>
              <a:rPr sz="2400" b="0" spc="120" dirty="0">
                <a:solidFill>
                  <a:srgbClr val="C00000"/>
                </a:solidFill>
                <a:latin typeface="Calibri Light"/>
                <a:cs typeface="Calibri Light"/>
              </a:rPr>
              <a:t>  </a:t>
            </a:r>
            <a:r>
              <a:rPr sz="2400" b="0" spc="130" dirty="0">
                <a:solidFill>
                  <a:srgbClr val="C00000"/>
                </a:solidFill>
                <a:latin typeface="Calibri Light"/>
                <a:cs typeface="Calibri Light"/>
              </a:rPr>
              <a:t>united</a:t>
            </a:r>
            <a:r>
              <a:rPr sz="2400" b="0" spc="120" dirty="0">
                <a:solidFill>
                  <a:srgbClr val="C00000"/>
                </a:solidFill>
                <a:latin typeface="Calibri Light"/>
                <a:cs typeface="Calibri Light"/>
              </a:rPr>
              <a:t>  </a:t>
            </a:r>
            <a:r>
              <a:rPr sz="2400" b="0" spc="130" dirty="0">
                <a:solidFill>
                  <a:srgbClr val="C00000"/>
                </a:solidFill>
                <a:latin typeface="Calibri Light"/>
                <a:cs typeface="Calibri Light"/>
              </a:rPr>
              <a:t>kingdom.’</a:t>
            </a:r>
            <a:r>
              <a:rPr sz="2400" b="0" spc="125" dirty="0">
                <a:solidFill>
                  <a:srgbClr val="C00000"/>
                </a:solidFill>
                <a:latin typeface="Calibri Light"/>
                <a:cs typeface="Calibri Light"/>
              </a:rPr>
              <a:t>  </a:t>
            </a:r>
            <a:r>
              <a:rPr sz="2400" b="0" i="1" spc="120" dirty="0">
                <a:solidFill>
                  <a:srgbClr val="C00000"/>
                </a:solidFill>
                <a:latin typeface="Calibri Light"/>
                <a:cs typeface="Calibri Light"/>
              </a:rPr>
              <a:t>NIHR</a:t>
            </a:r>
            <a:r>
              <a:rPr sz="2400" b="0" i="1" spc="114" dirty="0">
                <a:solidFill>
                  <a:srgbClr val="C00000"/>
                </a:solidFill>
                <a:latin typeface="Calibri Light"/>
                <a:cs typeface="Calibri Light"/>
              </a:rPr>
              <a:t>  </a:t>
            </a:r>
            <a:r>
              <a:rPr sz="2400" b="0" i="1" spc="135" dirty="0">
                <a:solidFill>
                  <a:srgbClr val="C00000"/>
                </a:solidFill>
                <a:latin typeface="Calibri Light"/>
                <a:cs typeface="Calibri Light"/>
              </a:rPr>
              <a:t>open</a:t>
            </a:r>
            <a:r>
              <a:rPr sz="2400" b="0" i="1" spc="125" dirty="0">
                <a:solidFill>
                  <a:srgbClr val="C00000"/>
                </a:solidFill>
                <a:latin typeface="Calibri Light"/>
                <a:cs typeface="Calibri Light"/>
              </a:rPr>
              <a:t>  </a:t>
            </a:r>
            <a:r>
              <a:rPr sz="2400" b="0" i="1" spc="155" dirty="0">
                <a:solidFill>
                  <a:srgbClr val="C00000"/>
                </a:solidFill>
                <a:latin typeface="Calibri Light"/>
                <a:cs typeface="Calibri Light"/>
              </a:rPr>
              <a:t>research</a:t>
            </a:r>
            <a:r>
              <a:rPr sz="2400" b="0" spc="155" dirty="0">
                <a:solidFill>
                  <a:srgbClr val="C00000"/>
                </a:solidFill>
                <a:latin typeface="Calibri Light"/>
                <a:cs typeface="Calibri Light"/>
              </a:rPr>
              <a:t>,</a:t>
            </a:r>
            <a:r>
              <a:rPr sz="2400" b="0" spc="125" dirty="0">
                <a:solidFill>
                  <a:srgbClr val="C00000"/>
                </a:solidFill>
                <a:latin typeface="Calibri Light"/>
                <a:cs typeface="Calibri Light"/>
              </a:rPr>
              <a:t>  </a:t>
            </a:r>
            <a:r>
              <a:rPr sz="2400" b="0" i="1" spc="85" dirty="0">
                <a:solidFill>
                  <a:srgbClr val="C00000"/>
                </a:solidFill>
                <a:latin typeface="Calibri Light"/>
                <a:cs typeface="Calibri Light"/>
              </a:rPr>
              <a:t>3</a:t>
            </a:r>
            <a:r>
              <a:rPr sz="2400" b="0" spc="85" dirty="0">
                <a:solidFill>
                  <a:srgbClr val="C00000"/>
                </a:solidFill>
                <a:latin typeface="Calibri Light"/>
                <a:cs typeface="Calibri Light"/>
              </a:rPr>
              <a:t>,</a:t>
            </a:r>
            <a:r>
              <a:rPr sz="2400" b="0" spc="125" dirty="0">
                <a:solidFill>
                  <a:srgbClr val="C00000"/>
                </a:solidFill>
                <a:latin typeface="Calibri Light"/>
                <a:cs typeface="Calibri Light"/>
              </a:rPr>
              <a:t>  </a:t>
            </a:r>
            <a:r>
              <a:rPr sz="2400" b="0" spc="135" dirty="0">
                <a:solidFill>
                  <a:srgbClr val="C00000"/>
                </a:solidFill>
                <a:latin typeface="Calibri Light"/>
                <a:cs typeface="Calibri Light"/>
              </a:rPr>
              <a:t>p.28.</a:t>
            </a:r>
            <a:r>
              <a:rPr sz="2400" b="0" spc="120" dirty="0">
                <a:solidFill>
                  <a:srgbClr val="C00000"/>
                </a:solidFill>
                <a:latin typeface="Calibri Light"/>
                <a:cs typeface="Calibri Light"/>
              </a:rPr>
              <a:t>  </a:t>
            </a:r>
            <a:r>
              <a:rPr sz="2400" b="0" spc="150" dirty="0">
                <a:solidFill>
                  <a:srgbClr val="C00000"/>
                </a:solidFill>
                <a:latin typeface="Calibri Light"/>
                <a:cs typeface="Calibri Light"/>
              </a:rPr>
              <a:t>Available</a:t>
            </a:r>
            <a:r>
              <a:rPr sz="2400" b="0" spc="125" dirty="0">
                <a:solidFill>
                  <a:srgbClr val="C00000"/>
                </a:solidFill>
                <a:latin typeface="Calibri Light"/>
                <a:cs typeface="Calibri Light"/>
              </a:rPr>
              <a:t>  </a:t>
            </a:r>
            <a:r>
              <a:rPr sz="2400" b="0" spc="85" dirty="0">
                <a:solidFill>
                  <a:srgbClr val="C00000"/>
                </a:solidFill>
                <a:latin typeface="Calibri Light"/>
                <a:cs typeface="Calibri Light"/>
              </a:rPr>
              <a:t>at: 	</a:t>
            </a:r>
            <a:r>
              <a:rPr sz="2400" b="0" u="sng" spc="165" dirty="0">
                <a:solidFill>
                  <a:srgbClr val="2997E2"/>
                </a:solidFill>
                <a:uFill>
                  <a:solidFill>
                    <a:srgbClr val="2997E2"/>
                  </a:solidFill>
                </a:uFill>
                <a:latin typeface="Calibri Light"/>
                <a:cs typeface="Calibri Light"/>
                <a:hlinkClick r:id="rId4"/>
              </a:rPr>
              <a:t>https://pmc.Ncb</a:t>
            </a:r>
            <a:r>
              <a:rPr sz="2400" b="0" u="sng" spc="165" dirty="0">
                <a:solidFill>
                  <a:srgbClr val="2997E2"/>
                </a:solidFill>
                <a:uFill>
                  <a:solidFill>
                    <a:srgbClr val="2997E2"/>
                  </a:solidFill>
                </a:uFill>
                <a:latin typeface="Calibri Light"/>
                <a:cs typeface="Calibri Light"/>
              </a:rPr>
              <a:t>i</a:t>
            </a:r>
            <a:r>
              <a:rPr sz="2400" b="0" u="sng" spc="165" dirty="0">
                <a:solidFill>
                  <a:srgbClr val="2997E2"/>
                </a:solidFill>
                <a:uFill>
                  <a:solidFill>
                    <a:srgbClr val="2997E2"/>
                  </a:solidFill>
                </a:uFill>
                <a:latin typeface="Calibri Light"/>
                <a:cs typeface="Calibri Light"/>
                <a:hlinkClick r:id="rId4"/>
              </a:rPr>
              <a:t>.Nlm.Nih.Gov/articles/PMC10596416/</a:t>
            </a:r>
            <a:r>
              <a:rPr sz="2400" b="0" u="none" spc="595" dirty="0">
                <a:solidFill>
                  <a:srgbClr val="2997E2"/>
                </a:solidFill>
                <a:latin typeface="Calibri Light"/>
                <a:cs typeface="Calibri Light"/>
              </a:rPr>
              <a:t>     </a:t>
            </a:r>
            <a:r>
              <a:rPr sz="2400" b="0" u="none" spc="145" dirty="0">
                <a:solidFill>
                  <a:srgbClr val="C00000"/>
                </a:solidFill>
                <a:latin typeface="Calibri Light"/>
                <a:cs typeface="Calibri Light"/>
              </a:rPr>
              <a:t>[accessed</a:t>
            </a:r>
            <a:r>
              <a:rPr sz="2400" b="0" u="none" spc="595" dirty="0">
                <a:solidFill>
                  <a:srgbClr val="C00000"/>
                </a:solidFill>
                <a:latin typeface="Calibri Light"/>
                <a:cs typeface="Calibri Light"/>
              </a:rPr>
              <a:t>     </a:t>
            </a:r>
            <a:r>
              <a:rPr sz="2400" b="0" u="none" spc="85" dirty="0">
                <a:solidFill>
                  <a:srgbClr val="C00000"/>
                </a:solidFill>
                <a:latin typeface="Calibri Light"/>
                <a:cs typeface="Calibri Light"/>
              </a:rPr>
              <a:t>on: 	</a:t>
            </a:r>
            <a:r>
              <a:rPr sz="2400" b="0" u="none" spc="155" dirty="0">
                <a:solidFill>
                  <a:srgbClr val="C00000"/>
                </a:solidFill>
                <a:latin typeface="Calibri Light"/>
                <a:cs typeface="Calibri Light"/>
              </a:rPr>
              <a:t>21.09.2026.]</a:t>
            </a:r>
            <a:endParaRPr sz="2400">
              <a:latin typeface="Calibri Light"/>
              <a:cs typeface="Calibri 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a:spLocks noGrp="1"/>
          </p:cNvSpPr>
          <p:nvPr>
            <p:ph type="body" idx="1"/>
          </p:nvPr>
        </p:nvSpPr>
        <p:spPr>
          <a:prstGeom prst="rect">
            <a:avLst/>
          </a:prstGeom>
        </p:spPr>
        <p:txBody>
          <a:bodyPr vert="horz" wrap="square" lIns="0" tIns="79375" rIns="0" bIns="0" rtlCol="0">
            <a:spAutoFit/>
          </a:bodyPr>
          <a:lstStyle/>
          <a:p>
            <a:pPr marL="355600" marR="5080" indent="-342900" algn="just">
              <a:lnSpc>
                <a:spcPct val="80000"/>
              </a:lnSpc>
              <a:spcBef>
                <a:spcPts val="625"/>
              </a:spcBef>
              <a:buClr>
                <a:srgbClr val="E38312"/>
              </a:buClr>
              <a:buFont typeface="Arial"/>
              <a:buChar char="•"/>
              <a:tabLst>
                <a:tab pos="355600" algn="l"/>
              </a:tabLst>
            </a:pPr>
            <a:r>
              <a:rPr spc="145" dirty="0"/>
              <a:t>Jackson,</a:t>
            </a:r>
            <a:r>
              <a:rPr spc="910" dirty="0"/>
              <a:t> </a:t>
            </a:r>
            <a:r>
              <a:rPr spc="135" dirty="0"/>
              <a:t>S.E.,</a:t>
            </a:r>
            <a:r>
              <a:rPr spc="875" dirty="0"/>
              <a:t> </a:t>
            </a:r>
            <a:r>
              <a:rPr spc="130" dirty="0"/>
              <a:t>Brown,</a:t>
            </a:r>
            <a:r>
              <a:rPr spc="890" dirty="0"/>
              <a:t> </a:t>
            </a:r>
            <a:r>
              <a:rPr spc="75" dirty="0"/>
              <a:t>J.</a:t>
            </a:r>
            <a:r>
              <a:rPr spc="875" dirty="0"/>
              <a:t> </a:t>
            </a:r>
            <a:r>
              <a:rPr spc="160" dirty="0"/>
              <a:t>A</a:t>
            </a:r>
            <a:r>
              <a:rPr spc="185" dirty="0"/>
              <a:t>n</a:t>
            </a:r>
            <a:r>
              <a:rPr dirty="0"/>
              <a:t>d</a:t>
            </a:r>
            <a:r>
              <a:rPr spc="875" dirty="0"/>
              <a:t> </a:t>
            </a:r>
            <a:r>
              <a:rPr spc="135" dirty="0"/>
              <a:t>beard,</a:t>
            </a:r>
            <a:r>
              <a:rPr spc="890" dirty="0"/>
              <a:t> </a:t>
            </a:r>
            <a:r>
              <a:rPr spc="75" dirty="0"/>
              <a:t>E.</a:t>
            </a:r>
            <a:r>
              <a:rPr spc="890" dirty="0"/>
              <a:t> </a:t>
            </a:r>
            <a:r>
              <a:rPr spc="-10" dirty="0"/>
              <a:t>(</a:t>
            </a:r>
            <a:r>
              <a:rPr spc="-300" dirty="0"/>
              <a:t> </a:t>
            </a:r>
            <a:r>
              <a:rPr spc="140" dirty="0"/>
              <a:t>2024)</a:t>
            </a:r>
            <a:r>
              <a:rPr spc="875" dirty="0"/>
              <a:t> </a:t>
            </a:r>
            <a:r>
              <a:rPr spc="155" dirty="0"/>
              <a:t>‘associations</a:t>
            </a:r>
            <a:r>
              <a:rPr spc="900" dirty="0"/>
              <a:t> </a:t>
            </a:r>
            <a:r>
              <a:rPr spc="75" dirty="0"/>
              <a:t>of</a:t>
            </a:r>
            <a:r>
              <a:rPr spc="875" dirty="0"/>
              <a:t> </a:t>
            </a:r>
            <a:r>
              <a:rPr spc="145" dirty="0"/>
              <a:t>prevalence</a:t>
            </a:r>
            <a:r>
              <a:rPr spc="885" dirty="0"/>
              <a:t> </a:t>
            </a:r>
            <a:r>
              <a:rPr spc="80" dirty="0"/>
              <a:t>of</a:t>
            </a:r>
            <a:r>
              <a:rPr spc="865" dirty="0"/>
              <a:t> </a:t>
            </a:r>
            <a:r>
              <a:rPr spc="80" dirty="0"/>
              <a:t>e-</a:t>
            </a:r>
            <a:r>
              <a:rPr spc="135" dirty="0"/>
              <a:t>cigarette</a:t>
            </a:r>
            <a:r>
              <a:rPr spc="1555" dirty="0"/>
              <a:t> </a:t>
            </a:r>
            <a:r>
              <a:rPr spc="114" dirty="0"/>
              <a:t>use</a:t>
            </a:r>
            <a:r>
              <a:rPr spc="1535" dirty="0"/>
              <a:t> </a:t>
            </a:r>
            <a:r>
              <a:rPr spc="125" dirty="0"/>
              <a:t>with</a:t>
            </a:r>
            <a:r>
              <a:rPr spc="1545" dirty="0"/>
              <a:t> </a:t>
            </a:r>
            <a:r>
              <a:rPr spc="135" dirty="0"/>
              <a:t>quit</a:t>
            </a:r>
            <a:r>
              <a:rPr spc="1535" dirty="0"/>
              <a:t> </a:t>
            </a:r>
            <a:r>
              <a:rPr spc="140" dirty="0"/>
              <a:t>attempts,</a:t>
            </a:r>
            <a:r>
              <a:rPr spc="1560" dirty="0"/>
              <a:t> </a:t>
            </a:r>
            <a:r>
              <a:rPr spc="135" dirty="0"/>
              <a:t>quit</a:t>
            </a:r>
            <a:r>
              <a:rPr spc="1545" dirty="0"/>
              <a:t> </a:t>
            </a:r>
            <a:r>
              <a:rPr spc="145" dirty="0"/>
              <a:t>success,</a:t>
            </a:r>
            <a:r>
              <a:rPr spc="1555" dirty="0"/>
              <a:t> </a:t>
            </a:r>
            <a:r>
              <a:rPr spc="114" dirty="0"/>
              <a:t>use</a:t>
            </a:r>
            <a:r>
              <a:rPr spc="1540" dirty="0"/>
              <a:t> </a:t>
            </a:r>
            <a:r>
              <a:rPr spc="75" dirty="0"/>
              <a:t>of</a:t>
            </a:r>
            <a:r>
              <a:rPr spc="1540" dirty="0"/>
              <a:t> </a:t>
            </a:r>
            <a:r>
              <a:rPr spc="145" dirty="0"/>
              <a:t>smoking</a:t>
            </a:r>
            <a:r>
              <a:rPr spc="1530" dirty="0"/>
              <a:t> </a:t>
            </a:r>
            <a:r>
              <a:rPr spc="145" dirty="0"/>
              <a:t>cessation</a:t>
            </a:r>
            <a:r>
              <a:rPr dirty="0"/>
              <a:t> </a:t>
            </a:r>
            <a:r>
              <a:rPr spc="150" dirty="0"/>
              <a:t>medication,</a:t>
            </a:r>
            <a:r>
              <a:rPr spc="855" dirty="0"/>
              <a:t> </a:t>
            </a:r>
            <a:r>
              <a:rPr spc="114" dirty="0"/>
              <a:t>and</a:t>
            </a:r>
            <a:r>
              <a:rPr spc="830" dirty="0"/>
              <a:t> </a:t>
            </a:r>
            <a:r>
              <a:rPr spc="110" dirty="0"/>
              <a:t>the</a:t>
            </a:r>
            <a:r>
              <a:rPr spc="815" dirty="0"/>
              <a:t> </a:t>
            </a:r>
            <a:r>
              <a:rPr spc="135" dirty="0"/>
              <a:t>overall</a:t>
            </a:r>
            <a:r>
              <a:rPr spc="835" dirty="0"/>
              <a:t> </a:t>
            </a:r>
            <a:r>
              <a:rPr spc="130" dirty="0"/>
              <a:t>quit</a:t>
            </a:r>
            <a:r>
              <a:rPr spc="844" dirty="0"/>
              <a:t> </a:t>
            </a:r>
            <a:r>
              <a:rPr spc="105" dirty="0"/>
              <a:t>rate</a:t>
            </a:r>
            <a:r>
              <a:rPr spc="815" dirty="0"/>
              <a:t> </a:t>
            </a:r>
            <a:r>
              <a:rPr spc="130" dirty="0"/>
              <a:t>among</a:t>
            </a:r>
            <a:r>
              <a:rPr spc="825" dirty="0"/>
              <a:t> </a:t>
            </a:r>
            <a:r>
              <a:rPr spc="125" dirty="0"/>
              <a:t>smokers</a:t>
            </a:r>
            <a:r>
              <a:rPr spc="840" dirty="0"/>
              <a:t> </a:t>
            </a:r>
            <a:r>
              <a:rPr spc="185" dirty="0"/>
              <a:t>i</a:t>
            </a:r>
            <a:r>
              <a:rPr dirty="0"/>
              <a:t>n</a:t>
            </a:r>
            <a:r>
              <a:rPr spc="825" dirty="0"/>
              <a:t> </a:t>
            </a:r>
            <a:r>
              <a:rPr spc="150" dirty="0"/>
              <a:t>england:</a:t>
            </a:r>
            <a:r>
              <a:rPr spc="815" dirty="0"/>
              <a:t> </a:t>
            </a:r>
            <a:r>
              <a:rPr spc="-15" dirty="0"/>
              <a:t>a</a:t>
            </a:r>
            <a:r>
              <a:rPr spc="835" dirty="0"/>
              <a:t> </a:t>
            </a:r>
            <a:r>
              <a:rPr spc="130" dirty="0"/>
              <a:t>time-</a:t>
            </a:r>
            <a:r>
              <a:rPr spc="-310" dirty="0"/>
              <a:t> </a:t>
            </a:r>
            <a:r>
              <a:rPr spc="140" dirty="0"/>
              <a:t>series</a:t>
            </a:r>
            <a:r>
              <a:rPr spc="-5" dirty="0"/>
              <a:t> </a:t>
            </a:r>
            <a:r>
              <a:rPr spc="145" dirty="0"/>
              <a:t>analysis</a:t>
            </a:r>
            <a:r>
              <a:rPr spc="725" dirty="0"/>
              <a:t> </a:t>
            </a:r>
            <a:r>
              <a:rPr spc="80" dirty="0"/>
              <a:t>of</a:t>
            </a:r>
            <a:r>
              <a:rPr spc="695" dirty="0"/>
              <a:t> </a:t>
            </a:r>
            <a:r>
              <a:rPr spc="155" dirty="0"/>
              <a:t>population</a:t>
            </a:r>
            <a:r>
              <a:rPr spc="725" dirty="0"/>
              <a:t> </a:t>
            </a:r>
            <a:r>
              <a:rPr spc="135" dirty="0"/>
              <a:t>trends</a:t>
            </a:r>
            <a:r>
              <a:rPr spc="730" dirty="0"/>
              <a:t> </a:t>
            </a:r>
            <a:r>
              <a:rPr spc="140" dirty="0"/>
              <a:t>2007–</a:t>
            </a:r>
            <a:r>
              <a:rPr spc="-310" dirty="0"/>
              <a:t> </a:t>
            </a:r>
            <a:r>
              <a:rPr spc="125" dirty="0"/>
              <a:t>2022.’</a:t>
            </a:r>
            <a:r>
              <a:rPr spc="695" dirty="0"/>
              <a:t> </a:t>
            </a:r>
            <a:r>
              <a:rPr i="1" spc="145" dirty="0">
                <a:latin typeface="Calibri Light"/>
                <a:cs typeface="Calibri Light"/>
              </a:rPr>
              <a:t>Nicotine</a:t>
            </a:r>
            <a:r>
              <a:rPr i="1" spc="720" dirty="0">
                <a:latin typeface="Calibri Light"/>
                <a:cs typeface="Calibri Light"/>
              </a:rPr>
              <a:t> </a:t>
            </a:r>
            <a:r>
              <a:rPr i="1" spc="165" dirty="0">
                <a:latin typeface="Calibri Light"/>
                <a:cs typeface="Calibri Light"/>
              </a:rPr>
              <a:t>a</a:t>
            </a:r>
            <a:r>
              <a:rPr i="1" spc="190" dirty="0">
                <a:latin typeface="Calibri Light"/>
                <a:cs typeface="Calibri Light"/>
              </a:rPr>
              <a:t>n</a:t>
            </a:r>
            <a:r>
              <a:rPr i="1" dirty="0">
                <a:latin typeface="Calibri Light"/>
                <a:cs typeface="Calibri Light"/>
              </a:rPr>
              <a:t>d</a:t>
            </a:r>
            <a:r>
              <a:rPr i="1" spc="710" dirty="0">
                <a:latin typeface="Calibri Light"/>
                <a:cs typeface="Calibri Light"/>
              </a:rPr>
              <a:t> </a:t>
            </a:r>
            <a:r>
              <a:rPr i="1" spc="135" dirty="0">
                <a:latin typeface="Calibri Light"/>
                <a:cs typeface="Calibri Light"/>
              </a:rPr>
              <a:t>tobacco</a:t>
            </a:r>
            <a:r>
              <a:rPr i="1" spc="700" dirty="0">
                <a:latin typeface="Calibri Light"/>
                <a:cs typeface="Calibri Light"/>
              </a:rPr>
              <a:t> </a:t>
            </a:r>
            <a:r>
              <a:rPr i="1" spc="150" dirty="0">
                <a:latin typeface="Calibri Light"/>
                <a:cs typeface="Calibri Light"/>
              </a:rPr>
              <a:t>research</a:t>
            </a:r>
            <a:r>
              <a:rPr i="1" spc="-300" dirty="0">
                <a:latin typeface="Calibri Light"/>
                <a:cs typeface="Calibri Light"/>
              </a:rPr>
              <a:t> </a:t>
            </a:r>
            <a:r>
              <a:rPr spc="-10" dirty="0"/>
              <a:t>,</a:t>
            </a:r>
            <a:r>
              <a:rPr spc="695" dirty="0"/>
              <a:t> </a:t>
            </a:r>
            <a:r>
              <a:rPr i="1" spc="120" dirty="0">
                <a:latin typeface="Calibri Light"/>
                <a:cs typeface="Calibri Light"/>
              </a:rPr>
              <a:t>26</a:t>
            </a:r>
            <a:r>
              <a:rPr spc="120" dirty="0"/>
              <a:t>(</a:t>
            </a:r>
            <a:r>
              <a:rPr spc="-305" dirty="0"/>
              <a:t> </a:t>
            </a:r>
            <a:r>
              <a:rPr spc="120" dirty="0"/>
              <a:t>7),</a:t>
            </a:r>
            <a:r>
              <a:rPr spc="-305" dirty="0"/>
              <a:t> </a:t>
            </a:r>
            <a:r>
              <a:rPr spc="125" dirty="0"/>
              <a:t>pp.</a:t>
            </a:r>
            <a:r>
              <a:rPr spc="-305" dirty="0"/>
              <a:t> </a:t>
            </a:r>
            <a:r>
              <a:rPr spc="135" dirty="0"/>
              <a:t>826-</a:t>
            </a:r>
            <a:r>
              <a:rPr spc="-310" dirty="0"/>
              <a:t> </a:t>
            </a:r>
            <a:r>
              <a:rPr spc="135" dirty="0"/>
              <a:t>834.</a:t>
            </a:r>
            <a:r>
              <a:rPr spc="345" dirty="0"/>
              <a:t> </a:t>
            </a:r>
            <a:r>
              <a:rPr spc="150" dirty="0"/>
              <a:t>Available</a:t>
            </a:r>
            <a:r>
              <a:rPr spc="355" dirty="0"/>
              <a:t> </a:t>
            </a:r>
            <a:r>
              <a:rPr spc="120" dirty="0"/>
              <a:t>at:</a:t>
            </a:r>
            <a:r>
              <a:rPr spc="340" dirty="0"/>
              <a:t> </a:t>
            </a:r>
            <a:r>
              <a:rPr u="sng" spc="165" dirty="0">
                <a:solidFill>
                  <a:srgbClr val="2997E2"/>
                </a:solidFill>
                <a:uFill>
                  <a:solidFill>
                    <a:srgbClr val="2997E2"/>
                  </a:solidFill>
                </a:uFill>
                <a:hlinkClick r:id="rId2"/>
              </a:rPr>
              <a:t>https://do</a:t>
            </a:r>
            <a:r>
              <a:rPr u="sng" spc="165" dirty="0">
                <a:solidFill>
                  <a:srgbClr val="2997E2"/>
                </a:solidFill>
                <a:uFill>
                  <a:solidFill>
                    <a:srgbClr val="2997E2"/>
                  </a:solidFill>
                </a:uFill>
              </a:rPr>
              <a:t>i</a:t>
            </a:r>
            <a:r>
              <a:rPr u="sng" spc="165" dirty="0">
                <a:solidFill>
                  <a:srgbClr val="2997E2"/>
                </a:solidFill>
                <a:uFill>
                  <a:solidFill>
                    <a:srgbClr val="2997E2"/>
                  </a:solidFill>
                </a:uFill>
                <a:hlinkClick r:id="rId2"/>
              </a:rPr>
              <a:t>.Org/</a:t>
            </a:r>
            <a:r>
              <a:rPr u="sng" spc="-300" dirty="0">
                <a:solidFill>
                  <a:srgbClr val="2997E2"/>
                </a:solidFill>
                <a:uFill>
                  <a:solidFill>
                    <a:srgbClr val="2997E2"/>
                  </a:solidFill>
                </a:uFill>
                <a:hlinkClick r:id="rId2"/>
              </a:rPr>
              <a:t> </a:t>
            </a:r>
            <a:r>
              <a:rPr u="sng" spc="165" dirty="0">
                <a:solidFill>
                  <a:srgbClr val="2997E2"/>
                </a:solidFill>
                <a:uFill>
                  <a:solidFill>
                    <a:srgbClr val="2997E2"/>
                  </a:solidFill>
                </a:uFill>
                <a:hlinkClick r:id="rId2"/>
              </a:rPr>
              <a:t>10.1093/ntr/ntae007</a:t>
            </a:r>
          </a:p>
        </p:txBody>
      </p:sp>
      <p:sp>
        <p:nvSpPr>
          <p:cNvPr id="4" name="object 4"/>
          <p:cNvSpPr txBox="1"/>
          <p:nvPr/>
        </p:nvSpPr>
        <p:spPr>
          <a:xfrm>
            <a:off x="428955" y="2701289"/>
            <a:ext cx="11470640" cy="628650"/>
          </a:xfrm>
          <a:prstGeom prst="rect">
            <a:avLst/>
          </a:prstGeom>
        </p:spPr>
        <p:txBody>
          <a:bodyPr vert="horz" wrap="square" lIns="0" tIns="78740" rIns="0" bIns="0" rtlCol="0">
            <a:spAutoFit/>
          </a:bodyPr>
          <a:lstStyle/>
          <a:p>
            <a:pPr marL="355600" marR="5080" indent="-342900">
              <a:lnSpc>
                <a:spcPct val="80000"/>
              </a:lnSpc>
              <a:spcBef>
                <a:spcPts val="620"/>
              </a:spcBef>
              <a:buClr>
                <a:srgbClr val="E38312"/>
              </a:buClr>
              <a:buFont typeface="Arial"/>
              <a:buChar char="•"/>
              <a:tabLst>
                <a:tab pos="355600" algn="l"/>
                <a:tab pos="1612900" algn="l"/>
                <a:tab pos="2342515" algn="l"/>
                <a:tab pos="3422015" algn="l"/>
                <a:tab pos="3859529" algn="l"/>
                <a:tab pos="4700905" algn="l"/>
                <a:tab pos="5089525" algn="l"/>
                <a:tab pos="5750560" algn="l"/>
                <a:tab pos="6935470" algn="l"/>
                <a:tab pos="7313295" algn="l"/>
                <a:tab pos="8334375" algn="l"/>
                <a:tab pos="10027920" algn="l"/>
                <a:tab pos="10449560" algn="l"/>
              </a:tabLst>
            </a:pPr>
            <a:r>
              <a:rPr sz="2200" b="0" spc="135" dirty="0">
                <a:solidFill>
                  <a:srgbClr val="C00000"/>
                </a:solidFill>
                <a:latin typeface="Calibri Light"/>
                <a:cs typeface="Calibri Light"/>
              </a:rPr>
              <a:t>Jackson,</a:t>
            </a:r>
            <a:r>
              <a:rPr sz="2200" b="0" dirty="0">
                <a:solidFill>
                  <a:srgbClr val="C00000"/>
                </a:solidFill>
                <a:latin typeface="Calibri Light"/>
                <a:cs typeface="Calibri Light"/>
              </a:rPr>
              <a:t>	</a:t>
            </a:r>
            <a:r>
              <a:rPr sz="2200" b="0" spc="125" dirty="0">
                <a:solidFill>
                  <a:srgbClr val="C00000"/>
                </a:solidFill>
                <a:latin typeface="Calibri Light"/>
                <a:cs typeface="Calibri Light"/>
              </a:rPr>
              <a:t>S.E.,</a:t>
            </a:r>
            <a:r>
              <a:rPr sz="2200" b="0" dirty="0">
                <a:solidFill>
                  <a:srgbClr val="C00000"/>
                </a:solidFill>
                <a:latin typeface="Calibri Light"/>
                <a:cs typeface="Calibri Light"/>
              </a:rPr>
              <a:t>	</a:t>
            </a:r>
            <a:r>
              <a:rPr sz="2200" b="0" spc="120" dirty="0">
                <a:solidFill>
                  <a:srgbClr val="C00000"/>
                </a:solidFill>
                <a:latin typeface="Calibri Light"/>
                <a:cs typeface="Calibri Light"/>
              </a:rPr>
              <a:t>Brown,</a:t>
            </a:r>
            <a:r>
              <a:rPr sz="2200" b="0" dirty="0">
                <a:solidFill>
                  <a:srgbClr val="C00000"/>
                </a:solidFill>
                <a:latin typeface="Calibri Light"/>
                <a:cs typeface="Calibri Light"/>
              </a:rPr>
              <a:t>	</a:t>
            </a:r>
            <a:r>
              <a:rPr sz="2200" b="0" spc="80" dirty="0">
                <a:solidFill>
                  <a:srgbClr val="C00000"/>
                </a:solidFill>
                <a:latin typeface="Calibri Light"/>
                <a:cs typeface="Calibri Light"/>
              </a:rPr>
              <a:t>J.,</a:t>
            </a:r>
            <a:r>
              <a:rPr sz="2200" b="0" dirty="0">
                <a:solidFill>
                  <a:srgbClr val="C00000"/>
                </a:solidFill>
                <a:latin typeface="Calibri Light"/>
                <a:cs typeface="Calibri Light"/>
              </a:rPr>
              <a:t>	</a:t>
            </a:r>
            <a:r>
              <a:rPr sz="2200" b="0" spc="125" dirty="0">
                <a:solidFill>
                  <a:srgbClr val="C00000"/>
                </a:solidFill>
                <a:latin typeface="Calibri Light"/>
                <a:cs typeface="Calibri Light"/>
              </a:rPr>
              <a:t>Buss,</a:t>
            </a:r>
            <a:r>
              <a:rPr sz="2200" b="0" dirty="0">
                <a:solidFill>
                  <a:srgbClr val="C00000"/>
                </a:solidFill>
                <a:latin typeface="Calibri Light"/>
                <a:cs typeface="Calibri Light"/>
              </a:rPr>
              <a:t>	</a:t>
            </a:r>
            <a:r>
              <a:rPr sz="2200" b="0" spc="-25" dirty="0">
                <a:solidFill>
                  <a:srgbClr val="C00000"/>
                </a:solidFill>
                <a:latin typeface="Calibri Light"/>
                <a:cs typeface="Calibri Light"/>
              </a:rPr>
              <a:t>V.</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40" dirty="0">
                <a:solidFill>
                  <a:srgbClr val="C00000"/>
                </a:solidFill>
                <a:latin typeface="Calibri Light"/>
                <a:cs typeface="Calibri Light"/>
              </a:rPr>
              <a:t>shahab,</a:t>
            </a:r>
            <a:r>
              <a:rPr sz="2200" b="0" dirty="0">
                <a:solidFill>
                  <a:srgbClr val="C00000"/>
                </a:solidFill>
                <a:latin typeface="Calibri Light"/>
                <a:cs typeface="Calibri Light"/>
              </a:rPr>
              <a:t>	</a:t>
            </a:r>
            <a:r>
              <a:rPr sz="2200" b="0" spc="40" dirty="0">
                <a:solidFill>
                  <a:srgbClr val="C00000"/>
                </a:solidFill>
                <a:latin typeface="Calibri Light"/>
                <a:cs typeface="Calibri Light"/>
              </a:rPr>
              <a:t>L.</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2025)</a:t>
            </a:r>
            <a:r>
              <a:rPr sz="2200" b="0" dirty="0">
                <a:solidFill>
                  <a:srgbClr val="C00000"/>
                </a:solidFill>
                <a:latin typeface="Calibri Light"/>
                <a:cs typeface="Calibri Light"/>
              </a:rPr>
              <a:t>	</a:t>
            </a:r>
            <a:r>
              <a:rPr sz="2200" b="0" spc="140" dirty="0">
                <a:solidFill>
                  <a:srgbClr val="C00000"/>
                </a:solidFill>
                <a:latin typeface="Calibri Light"/>
                <a:cs typeface="Calibri Light"/>
              </a:rPr>
              <a:t>‘prevalence</a:t>
            </a:r>
            <a:r>
              <a:rPr sz="2200" b="0" dirty="0">
                <a:solidFill>
                  <a:srgbClr val="C00000"/>
                </a:solidFill>
                <a:latin typeface="Calibri Light"/>
                <a:cs typeface="Calibri Light"/>
              </a:rPr>
              <a:t>	</a:t>
            </a:r>
            <a:r>
              <a:rPr sz="2200" b="0" spc="55" dirty="0">
                <a:solidFill>
                  <a:srgbClr val="C00000"/>
                </a:solidFill>
                <a:latin typeface="Calibri Light"/>
                <a:cs typeface="Calibri Light"/>
              </a:rPr>
              <a:t>of</a:t>
            </a:r>
            <a:r>
              <a:rPr sz="2200" b="0" dirty="0">
                <a:solidFill>
                  <a:srgbClr val="C00000"/>
                </a:solidFill>
                <a:latin typeface="Calibri Light"/>
                <a:cs typeface="Calibri Light"/>
              </a:rPr>
              <a:t>	</a:t>
            </a:r>
            <a:r>
              <a:rPr sz="2200" b="0" spc="135" dirty="0">
                <a:solidFill>
                  <a:srgbClr val="C00000"/>
                </a:solidFill>
                <a:latin typeface="Calibri Light"/>
                <a:cs typeface="Calibri Light"/>
              </a:rPr>
              <a:t>popular smoking</a:t>
            </a:r>
            <a:endParaRPr sz="2200">
              <a:latin typeface="Calibri Light"/>
              <a:cs typeface="Calibri Light"/>
            </a:endParaRPr>
          </a:p>
        </p:txBody>
      </p:sp>
      <p:sp>
        <p:nvSpPr>
          <p:cNvPr id="5" name="object 5"/>
          <p:cNvSpPr txBox="1"/>
          <p:nvPr/>
        </p:nvSpPr>
        <p:spPr>
          <a:xfrm>
            <a:off x="2047748" y="2969513"/>
            <a:ext cx="9855200" cy="360680"/>
          </a:xfrm>
          <a:prstGeom prst="rect">
            <a:avLst/>
          </a:prstGeom>
        </p:spPr>
        <p:txBody>
          <a:bodyPr vert="horz" wrap="square" lIns="0" tIns="12065" rIns="0" bIns="0" rtlCol="0">
            <a:spAutoFit/>
          </a:bodyPr>
          <a:lstStyle/>
          <a:p>
            <a:pPr marL="12700">
              <a:lnSpc>
                <a:spcPct val="100000"/>
              </a:lnSpc>
              <a:spcBef>
                <a:spcPts val="95"/>
              </a:spcBef>
              <a:tabLst>
                <a:tab pos="1443355" algn="l"/>
                <a:tab pos="2162810" algn="l"/>
                <a:tab pos="2593975" algn="l"/>
                <a:tab pos="3831590" algn="l"/>
                <a:tab pos="4499610" algn="l"/>
                <a:tab pos="6311900" algn="l"/>
                <a:tab pos="7077075" algn="l"/>
                <a:tab pos="7793355" algn="l"/>
                <a:tab pos="9140190" algn="l"/>
              </a:tabLst>
            </a:pPr>
            <a:r>
              <a:rPr sz="2200" b="0" spc="135" dirty="0">
                <a:solidFill>
                  <a:srgbClr val="C00000"/>
                </a:solidFill>
                <a:latin typeface="Calibri Light"/>
                <a:cs typeface="Calibri Light"/>
              </a:rPr>
              <a:t>cessation</a:t>
            </a:r>
            <a:r>
              <a:rPr sz="2200" b="0" dirty="0">
                <a:solidFill>
                  <a:srgbClr val="C00000"/>
                </a:solidFill>
                <a:latin typeface="Calibri Light"/>
                <a:cs typeface="Calibri Light"/>
              </a:rPr>
              <a:t>	</a:t>
            </a:r>
            <a:r>
              <a:rPr sz="2200" b="0" spc="110" dirty="0">
                <a:solidFill>
                  <a:srgbClr val="C00000"/>
                </a:solidFill>
                <a:latin typeface="Calibri Light"/>
                <a:cs typeface="Calibri Light"/>
              </a:rPr>
              <a:t>aids</a:t>
            </a:r>
            <a:r>
              <a:rPr sz="2200" b="0" dirty="0">
                <a:solidFill>
                  <a:srgbClr val="C00000"/>
                </a:solidFill>
                <a:latin typeface="Calibri Light"/>
                <a:cs typeface="Calibri Light"/>
              </a:rPr>
              <a:t>	</a:t>
            </a:r>
            <a:r>
              <a:rPr sz="2200" b="0" spc="65" dirty="0">
                <a:solidFill>
                  <a:srgbClr val="C00000"/>
                </a:solidFill>
                <a:latin typeface="Calibri Light"/>
                <a:cs typeface="Calibri Light"/>
              </a:rPr>
              <a:t>in</a:t>
            </a:r>
            <a:r>
              <a:rPr sz="2200" b="0" dirty="0">
                <a:solidFill>
                  <a:srgbClr val="C00000"/>
                </a:solidFill>
                <a:latin typeface="Calibri Light"/>
                <a:cs typeface="Calibri Light"/>
              </a:rPr>
              <a:t>	</a:t>
            </a:r>
            <a:r>
              <a:rPr sz="2200" b="0" spc="135" dirty="0">
                <a:solidFill>
                  <a:srgbClr val="C00000"/>
                </a:solidFill>
                <a:latin typeface="Calibri Light"/>
                <a:cs typeface="Calibri Light"/>
              </a:rPr>
              <a:t>england</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45" dirty="0">
                <a:solidFill>
                  <a:srgbClr val="C00000"/>
                </a:solidFill>
                <a:latin typeface="Calibri Light"/>
                <a:cs typeface="Calibri Light"/>
              </a:rPr>
              <a:t>associations</a:t>
            </a:r>
            <a:r>
              <a:rPr sz="2200" b="0" dirty="0">
                <a:solidFill>
                  <a:srgbClr val="C00000"/>
                </a:solidFill>
                <a:latin typeface="Calibri Light"/>
                <a:cs typeface="Calibri Light"/>
              </a:rPr>
              <a:t>	</a:t>
            </a:r>
            <a:r>
              <a:rPr sz="2200" b="0" spc="105" dirty="0">
                <a:solidFill>
                  <a:srgbClr val="C00000"/>
                </a:solidFill>
                <a:latin typeface="Calibri Light"/>
                <a:cs typeface="Calibri Light"/>
              </a:rPr>
              <a:t>with</a:t>
            </a:r>
            <a:r>
              <a:rPr sz="2200" b="0" dirty="0">
                <a:solidFill>
                  <a:srgbClr val="C00000"/>
                </a:solidFill>
                <a:latin typeface="Calibri Light"/>
                <a:cs typeface="Calibri Light"/>
              </a:rPr>
              <a:t>	</a:t>
            </a:r>
            <a:r>
              <a:rPr sz="2200" b="0" spc="114" dirty="0">
                <a:solidFill>
                  <a:srgbClr val="C00000"/>
                </a:solidFill>
                <a:latin typeface="Calibri Light"/>
                <a:cs typeface="Calibri Light"/>
              </a:rPr>
              <a:t>quit</a:t>
            </a:r>
            <a:r>
              <a:rPr sz="2200" b="0" dirty="0">
                <a:solidFill>
                  <a:srgbClr val="C00000"/>
                </a:solidFill>
                <a:latin typeface="Calibri Light"/>
                <a:cs typeface="Calibri Light"/>
              </a:rPr>
              <a:t>	</a:t>
            </a:r>
            <a:r>
              <a:rPr sz="2200" b="0" spc="125" dirty="0">
                <a:solidFill>
                  <a:srgbClr val="C00000"/>
                </a:solidFill>
                <a:latin typeface="Calibri Light"/>
                <a:cs typeface="Calibri Light"/>
              </a:rPr>
              <a:t>success.’</a:t>
            </a:r>
            <a:r>
              <a:rPr sz="2200" b="0" dirty="0">
                <a:solidFill>
                  <a:srgbClr val="C00000"/>
                </a:solidFill>
                <a:latin typeface="Calibri Light"/>
                <a:cs typeface="Calibri Light"/>
              </a:rPr>
              <a:t>	</a:t>
            </a:r>
            <a:r>
              <a:rPr sz="2200" b="0" i="1" spc="90" dirty="0">
                <a:solidFill>
                  <a:srgbClr val="C00000"/>
                </a:solidFill>
                <a:latin typeface="Calibri Light"/>
                <a:cs typeface="Calibri Light"/>
              </a:rPr>
              <a:t>JAMA</a:t>
            </a:r>
            <a:endParaRPr sz="2200">
              <a:latin typeface="Calibri Light"/>
              <a:cs typeface="Calibri Light"/>
            </a:endParaRPr>
          </a:p>
        </p:txBody>
      </p:sp>
      <p:sp>
        <p:nvSpPr>
          <p:cNvPr id="6" name="object 6"/>
          <p:cNvSpPr txBox="1"/>
          <p:nvPr/>
        </p:nvSpPr>
        <p:spPr>
          <a:xfrm>
            <a:off x="771855" y="3237737"/>
            <a:ext cx="9678035" cy="360680"/>
          </a:xfrm>
          <a:prstGeom prst="rect">
            <a:avLst/>
          </a:prstGeom>
        </p:spPr>
        <p:txBody>
          <a:bodyPr vert="horz" wrap="square" lIns="0" tIns="12065" rIns="0" bIns="0" rtlCol="0">
            <a:spAutoFit/>
          </a:bodyPr>
          <a:lstStyle/>
          <a:p>
            <a:pPr marL="12700">
              <a:lnSpc>
                <a:spcPct val="100000"/>
              </a:lnSpc>
              <a:spcBef>
                <a:spcPts val="95"/>
              </a:spcBef>
              <a:tabLst>
                <a:tab pos="2176780" algn="l"/>
                <a:tab pos="4001135" algn="l"/>
                <a:tab pos="5726430" algn="l"/>
                <a:tab pos="8479155" algn="l"/>
              </a:tabLst>
            </a:pPr>
            <a:r>
              <a:rPr sz="2200" b="0" i="1" spc="130" dirty="0">
                <a:solidFill>
                  <a:srgbClr val="C00000"/>
                </a:solidFill>
                <a:latin typeface="Calibri Light"/>
                <a:cs typeface="Calibri Light"/>
              </a:rPr>
              <a:t>network</a:t>
            </a:r>
            <a:r>
              <a:rPr sz="2200" b="0" i="1" dirty="0">
                <a:solidFill>
                  <a:srgbClr val="C00000"/>
                </a:solidFill>
                <a:latin typeface="Calibri Light"/>
                <a:cs typeface="Calibri Light"/>
              </a:rPr>
              <a:t>	</a:t>
            </a:r>
            <a:r>
              <a:rPr sz="2200" b="0" i="1" spc="125" dirty="0">
                <a:solidFill>
                  <a:srgbClr val="C00000"/>
                </a:solidFill>
                <a:latin typeface="Calibri Light"/>
                <a:cs typeface="Calibri Light"/>
              </a:rPr>
              <a:t>open</a:t>
            </a:r>
            <a:r>
              <a:rPr sz="2200" b="0" i="1" spc="-305" dirty="0">
                <a:solidFill>
                  <a:srgbClr val="C00000"/>
                </a:solidFill>
                <a:latin typeface="Calibri Light"/>
                <a:cs typeface="Calibri Light"/>
              </a:rPr>
              <a:t> </a:t>
            </a:r>
            <a:r>
              <a:rPr sz="2200" b="0" spc="-50" dirty="0">
                <a:solidFill>
                  <a:srgbClr val="C00000"/>
                </a:solidFill>
                <a:latin typeface="Calibri Light"/>
                <a:cs typeface="Calibri Light"/>
              </a:rPr>
              <a:t>,</a:t>
            </a:r>
            <a:r>
              <a:rPr sz="2200" b="0" dirty="0">
                <a:solidFill>
                  <a:srgbClr val="C00000"/>
                </a:solidFill>
                <a:latin typeface="Calibri Light"/>
                <a:cs typeface="Calibri Light"/>
              </a:rPr>
              <a:t>	</a:t>
            </a:r>
            <a:r>
              <a:rPr sz="2200" b="0" i="1" spc="85" dirty="0">
                <a:solidFill>
                  <a:srgbClr val="C00000"/>
                </a:solidFill>
                <a:latin typeface="Calibri Light"/>
                <a:cs typeface="Calibri Light"/>
              </a:rPr>
              <a:t>8</a:t>
            </a:r>
            <a:r>
              <a:rPr sz="2200" b="0" spc="85"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95" dirty="0">
                <a:solidFill>
                  <a:srgbClr val="C00000"/>
                </a:solidFill>
                <a:latin typeface="Calibri Light"/>
                <a:cs typeface="Calibri Light"/>
              </a:rPr>
              <a:t>1),</a:t>
            </a:r>
            <a:r>
              <a:rPr sz="2200" b="0" dirty="0">
                <a:solidFill>
                  <a:srgbClr val="C00000"/>
                </a:solidFill>
                <a:latin typeface="Calibri Light"/>
                <a:cs typeface="Calibri Light"/>
              </a:rPr>
              <a:t>	</a:t>
            </a:r>
            <a:r>
              <a:rPr sz="2200" b="0" spc="160" dirty="0">
                <a:solidFill>
                  <a:srgbClr val="C00000"/>
                </a:solidFill>
                <a:latin typeface="Calibri Light"/>
                <a:cs typeface="Calibri Light"/>
              </a:rPr>
              <a:t>p.E2454962</a:t>
            </a:r>
            <a:r>
              <a:rPr sz="2200" b="0" spc="-300" dirty="0">
                <a:solidFill>
                  <a:srgbClr val="C00000"/>
                </a:solidFill>
                <a:latin typeface="Calibri Light"/>
                <a:cs typeface="Calibri Light"/>
              </a:rPr>
              <a:t> </a:t>
            </a:r>
            <a:r>
              <a:rPr sz="2200" b="0" spc="-50" dirty="0">
                <a:solidFill>
                  <a:srgbClr val="C00000"/>
                </a:solidFill>
                <a:latin typeface="Calibri Light"/>
                <a:cs typeface="Calibri Light"/>
              </a:rPr>
              <a:t>.</a:t>
            </a:r>
            <a:r>
              <a:rPr sz="2200" b="0" dirty="0">
                <a:solidFill>
                  <a:srgbClr val="C00000"/>
                </a:solidFill>
                <a:latin typeface="Calibri Light"/>
                <a:cs typeface="Calibri Light"/>
              </a:rPr>
              <a:t>	</a:t>
            </a:r>
            <a:r>
              <a:rPr sz="2200" b="0" spc="135" dirty="0">
                <a:solidFill>
                  <a:srgbClr val="C00000"/>
                </a:solidFill>
                <a:latin typeface="Calibri Light"/>
                <a:cs typeface="Calibri Light"/>
              </a:rPr>
              <a:t>Available</a:t>
            </a:r>
            <a:endParaRPr sz="2200">
              <a:latin typeface="Calibri Light"/>
              <a:cs typeface="Calibri Light"/>
            </a:endParaRPr>
          </a:p>
        </p:txBody>
      </p:sp>
      <p:sp>
        <p:nvSpPr>
          <p:cNvPr id="7" name="object 7"/>
          <p:cNvSpPr txBox="1"/>
          <p:nvPr/>
        </p:nvSpPr>
        <p:spPr>
          <a:xfrm>
            <a:off x="11535918" y="3237737"/>
            <a:ext cx="365760" cy="360680"/>
          </a:xfrm>
          <a:prstGeom prst="rect">
            <a:avLst/>
          </a:prstGeom>
        </p:spPr>
        <p:txBody>
          <a:bodyPr vert="horz" wrap="square" lIns="0" tIns="12065" rIns="0" bIns="0" rtlCol="0">
            <a:spAutoFit/>
          </a:bodyPr>
          <a:lstStyle/>
          <a:p>
            <a:pPr marL="12700">
              <a:lnSpc>
                <a:spcPct val="100000"/>
              </a:lnSpc>
              <a:spcBef>
                <a:spcPts val="95"/>
              </a:spcBef>
            </a:pPr>
            <a:r>
              <a:rPr sz="2200" b="0" spc="80" dirty="0">
                <a:solidFill>
                  <a:srgbClr val="C00000"/>
                </a:solidFill>
                <a:latin typeface="Calibri Light"/>
                <a:cs typeface="Calibri Light"/>
              </a:rPr>
              <a:t>at:</a:t>
            </a:r>
            <a:endParaRPr sz="2200">
              <a:latin typeface="Calibri Light"/>
              <a:cs typeface="Calibri Light"/>
            </a:endParaRPr>
          </a:p>
        </p:txBody>
      </p:sp>
      <p:sp>
        <p:nvSpPr>
          <p:cNvPr id="8" name="object 8"/>
          <p:cNvSpPr txBox="1"/>
          <p:nvPr/>
        </p:nvSpPr>
        <p:spPr>
          <a:xfrm>
            <a:off x="428955" y="3505961"/>
            <a:ext cx="11497310" cy="2593340"/>
          </a:xfrm>
          <a:prstGeom prst="rect">
            <a:avLst/>
          </a:prstGeom>
        </p:spPr>
        <p:txBody>
          <a:bodyPr vert="horz" wrap="square" lIns="0" tIns="12065" rIns="0" bIns="0" rtlCol="0">
            <a:spAutoFit/>
          </a:bodyPr>
          <a:lstStyle/>
          <a:p>
            <a:pPr marL="355600">
              <a:lnSpc>
                <a:spcPts val="2375"/>
              </a:lnSpc>
              <a:spcBef>
                <a:spcPts val="95"/>
              </a:spcBef>
            </a:pPr>
            <a:r>
              <a:rPr sz="2200" b="0" u="sng" spc="165" dirty="0">
                <a:solidFill>
                  <a:srgbClr val="2997E2"/>
                </a:solidFill>
                <a:uFill>
                  <a:solidFill>
                    <a:srgbClr val="2997E2"/>
                  </a:solidFill>
                </a:uFill>
                <a:latin typeface="Calibri Light"/>
                <a:cs typeface="Calibri Light"/>
                <a:hlinkClick r:id="rId3"/>
              </a:rPr>
              <a:t>https://jamanetwork.Com/journals/jamanetworkopen/fullarticle/</a:t>
            </a:r>
            <a:r>
              <a:rPr sz="2200" b="0" u="sng" spc="-75" dirty="0">
                <a:solidFill>
                  <a:srgbClr val="2997E2"/>
                </a:solidFill>
                <a:uFill>
                  <a:solidFill>
                    <a:srgbClr val="2997E2"/>
                  </a:solidFill>
                </a:uFill>
                <a:latin typeface="Calibri Light"/>
                <a:cs typeface="Calibri Light"/>
              </a:rPr>
              <a:t> </a:t>
            </a:r>
            <a:r>
              <a:rPr sz="2200" b="0" u="sng" spc="145" dirty="0">
                <a:solidFill>
                  <a:srgbClr val="2997E2"/>
                </a:solidFill>
                <a:uFill>
                  <a:solidFill>
                    <a:srgbClr val="2997E2"/>
                  </a:solidFill>
                </a:uFill>
                <a:latin typeface="Calibri Light"/>
                <a:cs typeface="Calibri Light"/>
                <a:hlinkClick r:id="rId3"/>
              </a:rPr>
              <a:t>2829358</a:t>
            </a:r>
            <a:endParaRPr sz="2200">
              <a:latin typeface="Calibri Light"/>
              <a:cs typeface="Calibri Light"/>
            </a:endParaRPr>
          </a:p>
          <a:p>
            <a:pPr marL="355600">
              <a:lnSpc>
                <a:spcPts val="2375"/>
              </a:lnSpc>
            </a:pPr>
            <a:r>
              <a:rPr sz="2200" b="0" dirty="0">
                <a:solidFill>
                  <a:srgbClr val="C00000"/>
                </a:solidFill>
                <a:latin typeface="Calibri Light"/>
                <a:cs typeface="Calibri Light"/>
              </a:rPr>
              <a:t>[</a:t>
            </a:r>
            <a:r>
              <a:rPr sz="2200" b="0" spc="-300" dirty="0">
                <a:solidFill>
                  <a:srgbClr val="C00000"/>
                </a:solidFill>
                <a:latin typeface="Calibri Light"/>
                <a:cs typeface="Calibri Light"/>
              </a:rPr>
              <a:t> </a:t>
            </a:r>
            <a:r>
              <a:rPr sz="2200" b="0" spc="145" dirty="0">
                <a:solidFill>
                  <a:srgbClr val="C00000"/>
                </a:solidFill>
                <a:latin typeface="Calibri Light"/>
                <a:cs typeface="Calibri Light"/>
              </a:rPr>
              <a:t>accessed</a:t>
            </a:r>
            <a:r>
              <a:rPr sz="2200" b="0" spc="365" dirty="0">
                <a:solidFill>
                  <a:srgbClr val="C00000"/>
                </a:solidFill>
                <a:latin typeface="Calibri Light"/>
                <a:cs typeface="Calibri Light"/>
              </a:rPr>
              <a:t> </a:t>
            </a:r>
            <a:r>
              <a:rPr sz="2200" b="0" spc="130" dirty="0">
                <a:solidFill>
                  <a:srgbClr val="C00000"/>
                </a:solidFill>
                <a:latin typeface="Calibri Light"/>
                <a:cs typeface="Calibri Light"/>
              </a:rPr>
              <a:t>on:</a:t>
            </a:r>
            <a:r>
              <a:rPr sz="2200" b="0" spc="360" dirty="0">
                <a:solidFill>
                  <a:srgbClr val="C00000"/>
                </a:solidFill>
                <a:latin typeface="Calibri Light"/>
                <a:cs typeface="Calibri Light"/>
              </a:rPr>
              <a:t> </a:t>
            </a:r>
            <a:r>
              <a:rPr sz="2200" b="0" spc="125" dirty="0">
                <a:solidFill>
                  <a:srgbClr val="C00000"/>
                </a:solidFill>
                <a:latin typeface="Calibri Light"/>
                <a:cs typeface="Calibri Light"/>
              </a:rPr>
              <a:t>21.</a:t>
            </a:r>
            <a:r>
              <a:rPr sz="2200" b="0" spc="-295" dirty="0">
                <a:solidFill>
                  <a:srgbClr val="C00000"/>
                </a:solidFill>
                <a:latin typeface="Calibri Light"/>
                <a:cs typeface="Calibri Light"/>
              </a:rPr>
              <a:t> </a:t>
            </a:r>
            <a:r>
              <a:rPr sz="2200" b="0" spc="120" dirty="0">
                <a:solidFill>
                  <a:srgbClr val="C00000"/>
                </a:solidFill>
                <a:latin typeface="Calibri Light"/>
                <a:cs typeface="Calibri Light"/>
              </a:rPr>
              <a:t>09.</a:t>
            </a:r>
            <a:r>
              <a:rPr sz="2200" b="0" spc="-300" dirty="0">
                <a:solidFill>
                  <a:srgbClr val="C00000"/>
                </a:solidFill>
                <a:latin typeface="Calibri Light"/>
                <a:cs typeface="Calibri Light"/>
              </a:rPr>
              <a:t> </a:t>
            </a:r>
            <a:r>
              <a:rPr sz="2200" b="0" spc="140" dirty="0">
                <a:solidFill>
                  <a:srgbClr val="C00000"/>
                </a:solidFill>
                <a:latin typeface="Calibri Light"/>
                <a:cs typeface="Calibri Light"/>
              </a:rPr>
              <a:t>2026.]</a:t>
            </a:r>
            <a:endParaRPr sz="2200">
              <a:latin typeface="Calibri Light"/>
              <a:cs typeface="Calibri Light"/>
            </a:endParaRPr>
          </a:p>
          <a:p>
            <a:pPr marL="355600" marR="6350" indent="-342900" algn="just">
              <a:lnSpc>
                <a:spcPts val="2110"/>
              </a:lnSpc>
              <a:spcBef>
                <a:spcPts val="1375"/>
              </a:spcBef>
              <a:buClr>
                <a:srgbClr val="E38312"/>
              </a:buClr>
              <a:buFont typeface="Arial"/>
              <a:buChar char="•"/>
              <a:tabLst>
                <a:tab pos="355600" algn="l"/>
              </a:tabLst>
            </a:pPr>
            <a:r>
              <a:rPr sz="2200" b="0" spc="105" dirty="0">
                <a:solidFill>
                  <a:srgbClr val="C00000"/>
                </a:solidFill>
                <a:latin typeface="Calibri Light"/>
                <a:cs typeface="Calibri Light"/>
              </a:rPr>
              <a:t>Le,</a:t>
            </a:r>
            <a:r>
              <a:rPr sz="2200" b="0" spc="660" dirty="0">
                <a:solidFill>
                  <a:srgbClr val="C00000"/>
                </a:solidFill>
                <a:latin typeface="Calibri Light"/>
                <a:cs typeface="Calibri Light"/>
              </a:rPr>
              <a:t> </a:t>
            </a:r>
            <a:r>
              <a:rPr sz="2200" b="0" spc="60" dirty="0">
                <a:solidFill>
                  <a:srgbClr val="C00000"/>
                </a:solidFill>
                <a:latin typeface="Calibri Light"/>
                <a:cs typeface="Calibri Light"/>
              </a:rPr>
              <a:t>t.T.,</a:t>
            </a:r>
            <a:r>
              <a:rPr sz="2200" b="0" spc="660" dirty="0">
                <a:solidFill>
                  <a:srgbClr val="C00000"/>
                </a:solidFill>
                <a:latin typeface="Calibri Light"/>
                <a:cs typeface="Calibri Light"/>
              </a:rPr>
              <a:t> </a:t>
            </a:r>
            <a:r>
              <a:rPr sz="2200" b="0" spc="135" dirty="0">
                <a:solidFill>
                  <a:srgbClr val="C00000"/>
                </a:solidFill>
                <a:latin typeface="Calibri Light"/>
                <a:cs typeface="Calibri Light"/>
              </a:rPr>
              <a:t>Mendez,</a:t>
            </a:r>
            <a:r>
              <a:rPr sz="2200" b="0" spc="670" dirty="0">
                <a:solidFill>
                  <a:srgbClr val="C00000"/>
                </a:solidFill>
                <a:latin typeface="Calibri Light"/>
                <a:cs typeface="Calibri Light"/>
              </a:rPr>
              <a:t> </a:t>
            </a:r>
            <a:r>
              <a:rPr sz="2200" b="0" spc="45" dirty="0">
                <a:solidFill>
                  <a:srgbClr val="C00000"/>
                </a:solidFill>
                <a:latin typeface="Calibri Light"/>
                <a:cs typeface="Calibri Light"/>
              </a:rPr>
              <a:t>D.</a:t>
            </a:r>
            <a:r>
              <a:rPr sz="2200" b="0" spc="660" dirty="0">
                <a:solidFill>
                  <a:srgbClr val="C00000"/>
                </a:solidFill>
                <a:latin typeface="Calibri Light"/>
                <a:cs typeface="Calibri Light"/>
              </a:rPr>
              <a:t> </a:t>
            </a:r>
            <a:r>
              <a:rPr sz="2200" b="0" spc="160" dirty="0">
                <a:solidFill>
                  <a:srgbClr val="C00000"/>
                </a:solidFill>
                <a:latin typeface="Calibri Light"/>
                <a:cs typeface="Calibri Light"/>
              </a:rPr>
              <a:t>A</a:t>
            </a:r>
            <a:r>
              <a:rPr sz="2200" b="0" spc="185" dirty="0">
                <a:solidFill>
                  <a:srgbClr val="C00000"/>
                </a:solidFill>
                <a:latin typeface="Calibri Light"/>
                <a:cs typeface="Calibri Light"/>
              </a:rPr>
              <a:t>n</a:t>
            </a:r>
            <a:r>
              <a:rPr sz="2200" b="0" dirty="0">
                <a:solidFill>
                  <a:srgbClr val="C00000"/>
                </a:solidFill>
                <a:latin typeface="Calibri Light"/>
                <a:cs typeface="Calibri Light"/>
              </a:rPr>
              <a:t>d</a:t>
            </a:r>
            <a:r>
              <a:rPr sz="2200" b="0" spc="650" dirty="0">
                <a:solidFill>
                  <a:srgbClr val="C00000"/>
                </a:solidFill>
                <a:latin typeface="Calibri Light"/>
                <a:cs typeface="Calibri Light"/>
              </a:rPr>
              <a:t> </a:t>
            </a:r>
            <a:r>
              <a:rPr sz="2200" b="0" spc="110" dirty="0">
                <a:solidFill>
                  <a:srgbClr val="C00000"/>
                </a:solidFill>
                <a:latin typeface="Calibri Light"/>
                <a:cs typeface="Calibri Light"/>
              </a:rPr>
              <a:t>warner,</a:t>
            </a:r>
            <a:r>
              <a:rPr sz="2200" b="0" spc="655" dirty="0">
                <a:solidFill>
                  <a:srgbClr val="C00000"/>
                </a:solidFill>
                <a:latin typeface="Calibri Light"/>
                <a:cs typeface="Calibri Light"/>
              </a:rPr>
              <a:t> </a:t>
            </a:r>
            <a:r>
              <a:rPr sz="2200" b="0" spc="125" dirty="0">
                <a:solidFill>
                  <a:srgbClr val="C00000"/>
                </a:solidFill>
                <a:latin typeface="Calibri Light"/>
                <a:cs typeface="Calibri Light"/>
              </a:rPr>
              <a:t>K.E.</a:t>
            </a:r>
            <a:r>
              <a:rPr sz="2200" b="0" spc="66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40" dirty="0">
                <a:solidFill>
                  <a:srgbClr val="C00000"/>
                </a:solidFill>
                <a:latin typeface="Calibri Light"/>
                <a:cs typeface="Calibri Light"/>
              </a:rPr>
              <a:t>2024)</a:t>
            </a:r>
            <a:r>
              <a:rPr sz="2200" b="0" spc="66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10" dirty="0">
                <a:solidFill>
                  <a:srgbClr val="C00000"/>
                </a:solidFill>
                <a:latin typeface="Calibri Light"/>
                <a:cs typeface="Calibri Light"/>
              </a:rPr>
              <a:t> </a:t>
            </a:r>
            <a:r>
              <a:rPr sz="2200" b="0" spc="110" dirty="0">
                <a:solidFill>
                  <a:srgbClr val="C00000"/>
                </a:solidFill>
                <a:latin typeface="Calibri Light"/>
                <a:cs typeface="Calibri Light"/>
              </a:rPr>
              <a:t>the</a:t>
            </a:r>
            <a:r>
              <a:rPr sz="2200" b="0" spc="660" dirty="0">
                <a:solidFill>
                  <a:srgbClr val="C00000"/>
                </a:solidFill>
                <a:latin typeface="Calibri Light"/>
                <a:cs typeface="Calibri Light"/>
              </a:rPr>
              <a:t> </a:t>
            </a:r>
            <a:r>
              <a:rPr sz="2200" b="0" spc="145" dirty="0">
                <a:solidFill>
                  <a:srgbClr val="C00000"/>
                </a:solidFill>
                <a:latin typeface="Calibri Light"/>
                <a:cs typeface="Calibri Light"/>
              </a:rPr>
              <a:t>benefits</a:t>
            </a:r>
            <a:r>
              <a:rPr sz="2200" b="0" spc="665" dirty="0">
                <a:solidFill>
                  <a:srgbClr val="C00000"/>
                </a:solidFill>
                <a:latin typeface="Calibri Light"/>
                <a:cs typeface="Calibri Light"/>
              </a:rPr>
              <a:t> </a:t>
            </a:r>
            <a:r>
              <a:rPr sz="2200" b="0" spc="80" dirty="0">
                <a:solidFill>
                  <a:srgbClr val="C00000"/>
                </a:solidFill>
                <a:latin typeface="Calibri Light"/>
                <a:cs typeface="Calibri Light"/>
              </a:rPr>
              <a:t>of</a:t>
            </a:r>
            <a:r>
              <a:rPr sz="2200" b="0" spc="655" dirty="0">
                <a:solidFill>
                  <a:srgbClr val="C00000"/>
                </a:solidFill>
                <a:latin typeface="Calibri Light"/>
                <a:cs typeface="Calibri Light"/>
              </a:rPr>
              <a:t> </a:t>
            </a:r>
            <a:r>
              <a:rPr sz="2200" b="0" spc="150" dirty="0">
                <a:solidFill>
                  <a:srgbClr val="C00000"/>
                </a:solidFill>
                <a:latin typeface="Calibri Light"/>
                <a:cs typeface="Calibri Light"/>
              </a:rPr>
              <a:t>quitting</a:t>
            </a:r>
            <a:r>
              <a:rPr sz="2200" b="0" spc="650" dirty="0">
                <a:solidFill>
                  <a:srgbClr val="C00000"/>
                </a:solidFill>
                <a:latin typeface="Calibri Light"/>
                <a:cs typeface="Calibri Light"/>
              </a:rPr>
              <a:t> </a:t>
            </a:r>
            <a:r>
              <a:rPr sz="2200" b="0" spc="140" dirty="0">
                <a:solidFill>
                  <a:srgbClr val="C00000"/>
                </a:solidFill>
                <a:latin typeface="Calibri Light"/>
                <a:cs typeface="Calibri Light"/>
              </a:rPr>
              <a:t>smoking</a:t>
            </a:r>
            <a:r>
              <a:rPr sz="2200" b="0" spc="660" dirty="0">
                <a:solidFill>
                  <a:srgbClr val="C00000"/>
                </a:solidFill>
                <a:latin typeface="Calibri Light"/>
                <a:cs typeface="Calibri Light"/>
              </a:rPr>
              <a:t> </a:t>
            </a:r>
            <a:r>
              <a:rPr sz="2200" b="0" spc="155" dirty="0">
                <a:solidFill>
                  <a:srgbClr val="C00000"/>
                </a:solidFill>
                <a:latin typeface="Calibri Light"/>
                <a:cs typeface="Calibri Light"/>
              </a:rPr>
              <a:t>at</a:t>
            </a:r>
            <a:r>
              <a:rPr sz="2200" b="0" spc="160" dirty="0">
                <a:solidFill>
                  <a:srgbClr val="C00000"/>
                </a:solidFill>
                <a:latin typeface="Calibri Light"/>
                <a:cs typeface="Calibri Light"/>
              </a:rPr>
              <a:t> </a:t>
            </a:r>
            <a:r>
              <a:rPr sz="2200" b="0" spc="140" dirty="0">
                <a:solidFill>
                  <a:srgbClr val="C00000"/>
                </a:solidFill>
                <a:latin typeface="Calibri Light"/>
                <a:cs typeface="Calibri Light"/>
              </a:rPr>
              <a:t>different</a:t>
            </a:r>
            <a:r>
              <a:rPr sz="2200" b="0" spc="1305" dirty="0">
                <a:solidFill>
                  <a:srgbClr val="C00000"/>
                </a:solidFill>
                <a:latin typeface="Calibri Light"/>
                <a:cs typeface="Calibri Light"/>
              </a:rPr>
              <a:t> </a:t>
            </a:r>
            <a:r>
              <a:rPr sz="2200" b="0" spc="110" dirty="0">
                <a:solidFill>
                  <a:srgbClr val="C00000"/>
                </a:solidFill>
                <a:latin typeface="Calibri Light"/>
                <a:cs typeface="Calibri Light"/>
              </a:rPr>
              <a:t>ages.’</a:t>
            </a:r>
            <a:r>
              <a:rPr sz="2200" b="0" spc="1285" dirty="0">
                <a:solidFill>
                  <a:srgbClr val="C00000"/>
                </a:solidFill>
                <a:latin typeface="Calibri Light"/>
                <a:cs typeface="Calibri Light"/>
              </a:rPr>
              <a:t> </a:t>
            </a:r>
            <a:r>
              <a:rPr sz="2200" b="0" i="1" spc="145" dirty="0">
                <a:solidFill>
                  <a:srgbClr val="C00000"/>
                </a:solidFill>
                <a:latin typeface="Calibri Light"/>
                <a:cs typeface="Calibri Light"/>
              </a:rPr>
              <a:t>American</a:t>
            </a:r>
            <a:r>
              <a:rPr sz="2200" b="0" i="1" spc="1315" dirty="0">
                <a:solidFill>
                  <a:srgbClr val="C00000"/>
                </a:solidFill>
                <a:latin typeface="Calibri Light"/>
                <a:cs typeface="Calibri Light"/>
              </a:rPr>
              <a:t> </a:t>
            </a:r>
            <a:r>
              <a:rPr sz="2200" b="0" i="1" spc="150" dirty="0">
                <a:solidFill>
                  <a:srgbClr val="C00000"/>
                </a:solidFill>
                <a:latin typeface="Calibri Light"/>
                <a:cs typeface="Calibri Light"/>
              </a:rPr>
              <a:t>journal</a:t>
            </a:r>
            <a:r>
              <a:rPr sz="2200" b="0" i="1" spc="1320" dirty="0">
                <a:solidFill>
                  <a:srgbClr val="C00000"/>
                </a:solidFill>
                <a:latin typeface="Calibri Light"/>
                <a:cs typeface="Calibri Light"/>
              </a:rPr>
              <a:t> </a:t>
            </a:r>
            <a:r>
              <a:rPr sz="2200" b="0" i="1" spc="80" dirty="0">
                <a:solidFill>
                  <a:srgbClr val="C00000"/>
                </a:solidFill>
                <a:latin typeface="Calibri Light"/>
                <a:cs typeface="Calibri Light"/>
              </a:rPr>
              <a:t>of</a:t>
            </a:r>
            <a:r>
              <a:rPr sz="2200" b="0" i="1" spc="1300" dirty="0">
                <a:solidFill>
                  <a:srgbClr val="C00000"/>
                </a:solidFill>
                <a:latin typeface="Calibri Light"/>
                <a:cs typeface="Calibri Light"/>
              </a:rPr>
              <a:t> </a:t>
            </a:r>
            <a:r>
              <a:rPr sz="2200" b="0" i="1" spc="155" dirty="0">
                <a:solidFill>
                  <a:srgbClr val="C00000"/>
                </a:solidFill>
                <a:latin typeface="Calibri Light"/>
                <a:cs typeface="Calibri Light"/>
              </a:rPr>
              <a:t>preventive</a:t>
            </a:r>
            <a:r>
              <a:rPr sz="2200" b="0" i="1" spc="1285" dirty="0">
                <a:solidFill>
                  <a:srgbClr val="C00000"/>
                </a:solidFill>
                <a:latin typeface="Calibri Light"/>
                <a:cs typeface="Calibri Light"/>
              </a:rPr>
              <a:t> </a:t>
            </a:r>
            <a:r>
              <a:rPr sz="2200" b="0" i="1" spc="145" dirty="0">
                <a:solidFill>
                  <a:srgbClr val="C00000"/>
                </a:solidFill>
                <a:latin typeface="Calibri Light"/>
                <a:cs typeface="Calibri Light"/>
              </a:rPr>
              <a:t>medicine</a:t>
            </a:r>
            <a:r>
              <a:rPr sz="2200" b="0" i="1" spc="-30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1300" dirty="0">
                <a:solidFill>
                  <a:srgbClr val="C00000"/>
                </a:solidFill>
                <a:latin typeface="Calibri Light"/>
                <a:cs typeface="Calibri Light"/>
              </a:rPr>
              <a:t> </a:t>
            </a:r>
            <a:r>
              <a:rPr sz="2200" b="0" i="1" spc="114" dirty="0">
                <a:solidFill>
                  <a:srgbClr val="C00000"/>
                </a:solidFill>
                <a:latin typeface="Calibri Light"/>
                <a:cs typeface="Calibri Light"/>
              </a:rPr>
              <a:t>67</a:t>
            </a:r>
            <a:r>
              <a:rPr sz="2200" b="0" spc="114"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0" dirty="0">
                <a:solidFill>
                  <a:srgbClr val="C00000"/>
                </a:solidFill>
                <a:latin typeface="Calibri Light"/>
                <a:cs typeface="Calibri Light"/>
              </a:rPr>
              <a:t>5),</a:t>
            </a:r>
            <a:r>
              <a:rPr sz="2200" b="0" spc="1300" dirty="0">
                <a:solidFill>
                  <a:srgbClr val="C00000"/>
                </a:solidFill>
                <a:latin typeface="Calibri Light"/>
                <a:cs typeface="Calibri Light"/>
              </a:rPr>
              <a:t> </a:t>
            </a:r>
            <a:r>
              <a:rPr sz="2200" b="0" spc="114" dirty="0">
                <a:solidFill>
                  <a:srgbClr val="C00000"/>
                </a:solidFill>
                <a:latin typeface="Calibri Light"/>
                <a:cs typeface="Calibri Light"/>
              </a:rPr>
              <a:t>pp.</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684-</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688.</a:t>
            </a:r>
            <a:r>
              <a:rPr sz="2200" b="0" spc="-5" dirty="0">
                <a:solidFill>
                  <a:srgbClr val="C00000"/>
                </a:solidFill>
                <a:latin typeface="Calibri Light"/>
                <a:cs typeface="Calibri Light"/>
              </a:rPr>
              <a:t> </a:t>
            </a:r>
            <a:r>
              <a:rPr sz="2200" b="0" spc="150" dirty="0">
                <a:solidFill>
                  <a:srgbClr val="C00000"/>
                </a:solidFill>
                <a:latin typeface="Calibri Light"/>
                <a:cs typeface="Calibri Light"/>
              </a:rPr>
              <a:t>Available</a:t>
            </a:r>
            <a:r>
              <a:rPr sz="2200" b="0" spc="360" dirty="0">
                <a:solidFill>
                  <a:srgbClr val="C00000"/>
                </a:solidFill>
                <a:latin typeface="Calibri Light"/>
                <a:cs typeface="Calibri Light"/>
              </a:rPr>
              <a:t> </a:t>
            </a:r>
            <a:r>
              <a:rPr sz="2200" b="0" spc="114" dirty="0">
                <a:solidFill>
                  <a:srgbClr val="C00000"/>
                </a:solidFill>
                <a:latin typeface="Calibri Light"/>
                <a:cs typeface="Calibri Light"/>
              </a:rPr>
              <a:t>at:</a:t>
            </a:r>
            <a:r>
              <a:rPr sz="2200" b="0" spc="340" dirty="0">
                <a:solidFill>
                  <a:srgbClr val="C00000"/>
                </a:solidFill>
                <a:latin typeface="Calibri Light"/>
                <a:cs typeface="Calibri Light"/>
              </a:rPr>
              <a:t> </a:t>
            </a:r>
            <a:r>
              <a:rPr sz="2200" b="0" u="sng" spc="170" dirty="0">
                <a:solidFill>
                  <a:srgbClr val="2997E2"/>
                </a:solidFill>
                <a:uFill>
                  <a:solidFill>
                    <a:srgbClr val="2997E2"/>
                  </a:solidFill>
                </a:uFill>
                <a:latin typeface="Calibri Light"/>
                <a:cs typeface="Calibri Light"/>
                <a:hlinkClick r:id="rId4"/>
              </a:rPr>
              <a:t>https://do</a:t>
            </a:r>
            <a:r>
              <a:rPr sz="2200" b="0" u="sng" spc="170" dirty="0">
                <a:solidFill>
                  <a:srgbClr val="2997E2"/>
                </a:solidFill>
                <a:uFill>
                  <a:solidFill>
                    <a:srgbClr val="2997E2"/>
                  </a:solidFill>
                </a:uFill>
                <a:latin typeface="Calibri Light"/>
                <a:cs typeface="Calibri Light"/>
              </a:rPr>
              <a:t>i</a:t>
            </a:r>
            <a:r>
              <a:rPr sz="2200" b="0" u="sng" spc="170" dirty="0">
                <a:solidFill>
                  <a:srgbClr val="2997E2"/>
                </a:solidFill>
                <a:uFill>
                  <a:solidFill>
                    <a:srgbClr val="2997E2"/>
                  </a:solidFill>
                </a:uFill>
                <a:latin typeface="Calibri Light"/>
                <a:cs typeface="Calibri Light"/>
                <a:hlinkClick r:id="rId4"/>
              </a:rPr>
              <a:t>.Org/10.1016/j.</a:t>
            </a:r>
            <a:r>
              <a:rPr sz="2200" b="0" u="sng" spc="-295" dirty="0">
                <a:solidFill>
                  <a:srgbClr val="2997E2"/>
                </a:solidFill>
                <a:uFill>
                  <a:solidFill>
                    <a:srgbClr val="2997E2"/>
                  </a:solidFill>
                </a:uFill>
                <a:latin typeface="Calibri Light"/>
                <a:cs typeface="Calibri Light"/>
                <a:hlinkClick r:id="rId4"/>
              </a:rPr>
              <a:t> </a:t>
            </a:r>
            <a:r>
              <a:rPr sz="2200" b="0" u="sng" spc="165" dirty="0">
                <a:solidFill>
                  <a:srgbClr val="2997E2"/>
                </a:solidFill>
                <a:uFill>
                  <a:solidFill>
                    <a:srgbClr val="2997E2"/>
                  </a:solidFill>
                </a:uFill>
                <a:latin typeface="Calibri Light"/>
                <a:cs typeface="Calibri Light"/>
                <a:hlinkClick r:id="rId4"/>
              </a:rPr>
              <a:t>Amepre.2024.06.020</a:t>
            </a:r>
            <a:endParaRPr sz="2200">
              <a:latin typeface="Calibri Light"/>
              <a:cs typeface="Calibri Light"/>
            </a:endParaRPr>
          </a:p>
          <a:p>
            <a:pPr marL="355600" marR="5080" indent="-342900" algn="just">
              <a:lnSpc>
                <a:spcPct val="80000"/>
              </a:lnSpc>
              <a:spcBef>
                <a:spcPts val="1430"/>
              </a:spcBef>
              <a:buClr>
                <a:srgbClr val="E38312"/>
              </a:buClr>
              <a:buFont typeface="Arial"/>
              <a:buChar char="•"/>
              <a:tabLst>
                <a:tab pos="355600" algn="l"/>
              </a:tabLst>
            </a:pPr>
            <a:r>
              <a:rPr sz="2200" b="0" spc="135" dirty="0">
                <a:solidFill>
                  <a:srgbClr val="C00000"/>
                </a:solidFill>
                <a:latin typeface="Calibri Light"/>
                <a:cs typeface="Calibri Light"/>
              </a:rPr>
              <a:t>Lund,</a:t>
            </a:r>
            <a:r>
              <a:rPr sz="2200" b="0" spc="490" dirty="0">
                <a:solidFill>
                  <a:srgbClr val="C00000"/>
                </a:solidFill>
                <a:latin typeface="Calibri Light"/>
                <a:cs typeface="Calibri Light"/>
              </a:rPr>
              <a:t> </a:t>
            </a:r>
            <a:r>
              <a:rPr sz="2200" b="0" spc="75" dirty="0">
                <a:solidFill>
                  <a:srgbClr val="C00000"/>
                </a:solidFill>
                <a:latin typeface="Calibri Light"/>
                <a:cs typeface="Calibri Light"/>
              </a:rPr>
              <a:t>M.</a:t>
            </a:r>
            <a:r>
              <a:rPr sz="2200" b="0" spc="465" dirty="0">
                <a:solidFill>
                  <a:srgbClr val="C00000"/>
                </a:solidFill>
                <a:latin typeface="Calibri Light"/>
                <a:cs typeface="Calibri Light"/>
              </a:rPr>
              <a:t> </a:t>
            </a:r>
            <a:r>
              <a:rPr sz="2200" b="0" spc="160" dirty="0">
                <a:solidFill>
                  <a:srgbClr val="C00000"/>
                </a:solidFill>
                <a:latin typeface="Calibri Light"/>
                <a:cs typeface="Calibri Light"/>
              </a:rPr>
              <a:t>A</a:t>
            </a:r>
            <a:r>
              <a:rPr sz="2200" b="0" spc="185" dirty="0">
                <a:solidFill>
                  <a:srgbClr val="C00000"/>
                </a:solidFill>
                <a:latin typeface="Calibri Light"/>
                <a:cs typeface="Calibri Light"/>
              </a:rPr>
              <a:t>n</a:t>
            </a:r>
            <a:r>
              <a:rPr sz="2200" b="0" dirty="0">
                <a:solidFill>
                  <a:srgbClr val="C00000"/>
                </a:solidFill>
                <a:latin typeface="Calibri Light"/>
                <a:cs typeface="Calibri Light"/>
              </a:rPr>
              <a:t>d</a:t>
            </a:r>
            <a:r>
              <a:rPr sz="2200" b="0" spc="465" dirty="0">
                <a:solidFill>
                  <a:srgbClr val="C00000"/>
                </a:solidFill>
                <a:latin typeface="Calibri Light"/>
                <a:cs typeface="Calibri Light"/>
              </a:rPr>
              <a:t> </a:t>
            </a:r>
            <a:r>
              <a:rPr sz="2200" b="0" spc="145" dirty="0">
                <a:solidFill>
                  <a:srgbClr val="C00000"/>
                </a:solidFill>
                <a:latin typeface="Calibri Light"/>
                <a:cs typeface="Calibri Light"/>
              </a:rPr>
              <a:t>lund,</a:t>
            </a:r>
            <a:r>
              <a:rPr sz="2200" b="0" spc="465" dirty="0">
                <a:solidFill>
                  <a:srgbClr val="C00000"/>
                </a:solidFill>
                <a:latin typeface="Calibri Light"/>
                <a:cs typeface="Calibri Light"/>
              </a:rPr>
              <a:t> </a:t>
            </a:r>
            <a:r>
              <a:rPr sz="2200" b="0" spc="90" dirty="0">
                <a:solidFill>
                  <a:srgbClr val="C00000"/>
                </a:solidFill>
                <a:latin typeface="Calibri Light"/>
                <a:cs typeface="Calibri Light"/>
              </a:rPr>
              <a:t>I.</a:t>
            </a:r>
            <a:r>
              <a:rPr sz="2200" b="0" spc="465"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45" dirty="0">
                <a:solidFill>
                  <a:srgbClr val="C00000"/>
                </a:solidFill>
                <a:latin typeface="Calibri Light"/>
                <a:cs typeface="Calibri Light"/>
              </a:rPr>
              <a:t>2022)</a:t>
            </a:r>
            <a:r>
              <a:rPr sz="2200" b="0" spc="480" dirty="0">
                <a:solidFill>
                  <a:srgbClr val="C00000"/>
                </a:solidFill>
                <a:latin typeface="Calibri Light"/>
                <a:cs typeface="Calibri Light"/>
              </a:rPr>
              <a:t> </a:t>
            </a:r>
            <a:r>
              <a:rPr sz="2200" b="0" spc="145" dirty="0">
                <a:solidFill>
                  <a:srgbClr val="C00000"/>
                </a:solidFill>
                <a:latin typeface="Calibri Light"/>
                <a:cs typeface="Calibri Light"/>
              </a:rPr>
              <a:t>‘smoking</a:t>
            </a:r>
            <a:r>
              <a:rPr sz="2200" b="0" spc="465" dirty="0">
                <a:solidFill>
                  <a:srgbClr val="C00000"/>
                </a:solidFill>
                <a:latin typeface="Calibri Light"/>
                <a:cs typeface="Calibri Light"/>
              </a:rPr>
              <a:t> </a:t>
            </a:r>
            <a:r>
              <a:rPr sz="2200" b="0" spc="150" dirty="0">
                <a:solidFill>
                  <a:srgbClr val="C00000"/>
                </a:solidFill>
                <a:latin typeface="Calibri Light"/>
                <a:cs typeface="Calibri Light"/>
              </a:rPr>
              <a:t>cessation</a:t>
            </a:r>
            <a:r>
              <a:rPr sz="2200" b="0" spc="484" dirty="0">
                <a:solidFill>
                  <a:srgbClr val="C00000"/>
                </a:solidFill>
                <a:latin typeface="Calibri Light"/>
                <a:cs typeface="Calibri Light"/>
              </a:rPr>
              <a:t> </a:t>
            </a:r>
            <a:r>
              <a:rPr sz="2200" b="0" spc="125" dirty="0">
                <a:solidFill>
                  <a:srgbClr val="C00000"/>
                </a:solidFill>
                <a:latin typeface="Calibri Light"/>
                <a:cs typeface="Calibri Light"/>
              </a:rPr>
              <a:t>aids</a:t>
            </a:r>
            <a:r>
              <a:rPr sz="2200" b="0" spc="475" dirty="0">
                <a:solidFill>
                  <a:srgbClr val="C00000"/>
                </a:solidFill>
                <a:latin typeface="Calibri Light"/>
                <a:cs typeface="Calibri Light"/>
              </a:rPr>
              <a:t> </a:t>
            </a:r>
            <a:r>
              <a:rPr sz="2200" b="0" spc="110" dirty="0">
                <a:solidFill>
                  <a:srgbClr val="C00000"/>
                </a:solidFill>
                <a:latin typeface="Calibri Light"/>
                <a:cs typeface="Calibri Light"/>
              </a:rPr>
              <a:t>and</a:t>
            </a:r>
            <a:r>
              <a:rPr sz="2200" b="0" spc="465" dirty="0">
                <a:solidFill>
                  <a:srgbClr val="C00000"/>
                </a:solidFill>
                <a:latin typeface="Calibri Light"/>
                <a:cs typeface="Calibri Light"/>
              </a:rPr>
              <a:t> </a:t>
            </a:r>
            <a:r>
              <a:rPr sz="2200" b="0" spc="145" dirty="0">
                <a:solidFill>
                  <a:srgbClr val="C00000"/>
                </a:solidFill>
                <a:latin typeface="Calibri Light"/>
                <a:cs typeface="Calibri Light"/>
              </a:rPr>
              <a:t>strategies:</a:t>
            </a:r>
            <a:r>
              <a:rPr sz="2200" b="0" spc="459" dirty="0">
                <a:solidFill>
                  <a:srgbClr val="C00000"/>
                </a:solidFill>
                <a:latin typeface="Calibri Light"/>
                <a:cs typeface="Calibri Light"/>
              </a:rPr>
              <a:t> </a:t>
            </a:r>
            <a:r>
              <a:rPr sz="2200" b="0" spc="-15" dirty="0">
                <a:solidFill>
                  <a:srgbClr val="C00000"/>
                </a:solidFill>
                <a:latin typeface="Calibri Light"/>
                <a:cs typeface="Calibri Light"/>
              </a:rPr>
              <a:t>a</a:t>
            </a:r>
            <a:r>
              <a:rPr sz="2200" b="0" spc="470" dirty="0">
                <a:solidFill>
                  <a:srgbClr val="C00000"/>
                </a:solidFill>
                <a:latin typeface="Calibri Light"/>
                <a:cs typeface="Calibri Light"/>
              </a:rPr>
              <a:t> </a:t>
            </a:r>
            <a:r>
              <a:rPr sz="2200" b="0" spc="155" dirty="0">
                <a:solidFill>
                  <a:srgbClr val="C00000"/>
                </a:solidFill>
                <a:latin typeface="Calibri Light"/>
                <a:cs typeface="Calibri Light"/>
              </a:rPr>
              <a:t>population-</a:t>
            </a:r>
            <a:r>
              <a:rPr sz="2200" b="0" spc="135" dirty="0">
                <a:solidFill>
                  <a:srgbClr val="C00000"/>
                </a:solidFill>
                <a:latin typeface="Calibri Light"/>
                <a:cs typeface="Calibri Light"/>
              </a:rPr>
              <a:t>based</a:t>
            </a:r>
            <a:r>
              <a:rPr sz="2200" b="0" spc="484" dirty="0">
                <a:solidFill>
                  <a:srgbClr val="C00000"/>
                </a:solidFill>
                <a:latin typeface="Calibri Light"/>
                <a:cs typeface="Calibri Light"/>
              </a:rPr>
              <a:t> </a:t>
            </a:r>
            <a:r>
              <a:rPr sz="2200" b="0" spc="140" dirty="0">
                <a:solidFill>
                  <a:srgbClr val="C00000"/>
                </a:solidFill>
                <a:latin typeface="Calibri Light"/>
                <a:cs typeface="Calibri Light"/>
              </a:rPr>
              <a:t>survey</a:t>
            </a:r>
            <a:r>
              <a:rPr sz="2200" b="0" spc="475" dirty="0">
                <a:solidFill>
                  <a:srgbClr val="C00000"/>
                </a:solidFill>
                <a:latin typeface="Calibri Light"/>
                <a:cs typeface="Calibri Light"/>
              </a:rPr>
              <a:t> </a:t>
            </a:r>
            <a:r>
              <a:rPr sz="2200" b="0" spc="80" dirty="0">
                <a:solidFill>
                  <a:srgbClr val="C00000"/>
                </a:solidFill>
                <a:latin typeface="Calibri Light"/>
                <a:cs typeface="Calibri Light"/>
              </a:rPr>
              <a:t>of</a:t>
            </a:r>
            <a:r>
              <a:rPr sz="2200" b="0" spc="475" dirty="0">
                <a:solidFill>
                  <a:srgbClr val="C00000"/>
                </a:solidFill>
                <a:latin typeface="Calibri Light"/>
                <a:cs typeface="Calibri Light"/>
              </a:rPr>
              <a:t> </a:t>
            </a:r>
            <a:r>
              <a:rPr sz="2200" b="0" spc="130" dirty="0">
                <a:solidFill>
                  <a:srgbClr val="C00000"/>
                </a:solidFill>
                <a:latin typeface="Calibri Light"/>
                <a:cs typeface="Calibri Light"/>
              </a:rPr>
              <a:t>former</a:t>
            </a:r>
            <a:r>
              <a:rPr sz="2200" b="0" spc="484" dirty="0">
                <a:solidFill>
                  <a:srgbClr val="C00000"/>
                </a:solidFill>
                <a:latin typeface="Calibri Light"/>
                <a:cs typeface="Calibri Light"/>
              </a:rPr>
              <a:t> </a:t>
            </a:r>
            <a:r>
              <a:rPr sz="2200" b="0" spc="114" dirty="0">
                <a:solidFill>
                  <a:srgbClr val="C00000"/>
                </a:solidFill>
                <a:latin typeface="Calibri Light"/>
                <a:cs typeface="Calibri Light"/>
              </a:rPr>
              <a:t>and</a:t>
            </a:r>
            <a:r>
              <a:rPr sz="2200" b="0" spc="465" dirty="0">
                <a:solidFill>
                  <a:srgbClr val="C00000"/>
                </a:solidFill>
                <a:latin typeface="Calibri Light"/>
                <a:cs typeface="Calibri Light"/>
              </a:rPr>
              <a:t> </a:t>
            </a:r>
            <a:r>
              <a:rPr sz="2200" b="0" spc="140" dirty="0">
                <a:solidFill>
                  <a:srgbClr val="C00000"/>
                </a:solidFill>
                <a:latin typeface="Calibri Light"/>
                <a:cs typeface="Calibri Light"/>
              </a:rPr>
              <a:t>current</a:t>
            </a:r>
            <a:r>
              <a:rPr sz="2200" b="0" spc="484" dirty="0">
                <a:solidFill>
                  <a:srgbClr val="C00000"/>
                </a:solidFill>
                <a:latin typeface="Calibri Light"/>
                <a:cs typeface="Calibri Light"/>
              </a:rPr>
              <a:t> </a:t>
            </a:r>
            <a:r>
              <a:rPr sz="2200" b="0" spc="120" dirty="0">
                <a:solidFill>
                  <a:srgbClr val="C00000"/>
                </a:solidFill>
                <a:latin typeface="Calibri Light"/>
                <a:cs typeface="Calibri Light"/>
              </a:rPr>
              <a:t>smokers</a:t>
            </a:r>
            <a:r>
              <a:rPr sz="2200" b="0" spc="495" dirty="0">
                <a:solidFill>
                  <a:srgbClr val="C00000"/>
                </a:solidFill>
                <a:latin typeface="Calibri Light"/>
                <a:cs typeface="Calibri Light"/>
              </a:rPr>
              <a:t> </a:t>
            </a:r>
            <a:r>
              <a:rPr sz="2200" b="0" spc="200" dirty="0">
                <a:solidFill>
                  <a:srgbClr val="C00000"/>
                </a:solidFill>
                <a:latin typeface="Calibri Light"/>
                <a:cs typeface="Calibri Light"/>
              </a:rPr>
              <a:t>i</a:t>
            </a:r>
            <a:r>
              <a:rPr sz="2200" b="0" dirty="0">
                <a:solidFill>
                  <a:srgbClr val="C00000"/>
                </a:solidFill>
                <a:latin typeface="Calibri Light"/>
                <a:cs typeface="Calibri Light"/>
              </a:rPr>
              <a:t>n</a:t>
            </a:r>
            <a:r>
              <a:rPr sz="2200" b="0" spc="475" dirty="0">
                <a:solidFill>
                  <a:srgbClr val="C00000"/>
                </a:solidFill>
                <a:latin typeface="Calibri Light"/>
                <a:cs typeface="Calibri Light"/>
              </a:rPr>
              <a:t> </a:t>
            </a:r>
            <a:r>
              <a:rPr sz="2200" b="0" spc="100" dirty="0">
                <a:solidFill>
                  <a:srgbClr val="C00000"/>
                </a:solidFill>
                <a:latin typeface="Calibri Light"/>
                <a:cs typeface="Calibri Light"/>
              </a:rPr>
              <a:t>norway.’</a:t>
            </a:r>
            <a:r>
              <a:rPr sz="2200" b="0" spc="480" dirty="0">
                <a:solidFill>
                  <a:srgbClr val="C00000"/>
                </a:solidFill>
                <a:latin typeface="Calibri Light"/>
                <a:cs typeface="Calibri Light"/>
              </a:rPr>
              <a:t> </a:t>
            </a:r>
            <a:r>
              <a:rPr sz="2200" b="0" i="1" spc="105" dirty="0">
                <a:solidFill>
                  <a:srgbClr val="C00000"/>
                </a:solidFill>
                <a:latin typeface="Calibri Light"/>
                <a:cs typeface="Calibri Light"/>
              </a:rPr>
              <a:t>BMC</a:t>
            </a:r>
            <a:r>
              <a:rPr sz="2200" b="0" i="1" spc="484" dirty="0">
                <a:solidFill>
                  <a:srgbClr val="C00000"/>
                </a:solidFill>
                <a:latin typeface="Calibri Light"/>
                <a:cs typeface="Calibri Light"/>
              </a:rPr>
              <a:t> </a:t>
            </a:r>
            <a:r>
              <a:rPr sz="2200" b="0" i="1" spc="150" dirty="0">
                <a:solidFill>
                  <a:srgbClr val="C00000"/>
                </a:solidFill>
                <a:latin typeface="Calibri Light"/>
                <a:cs typeface="Calibri Light"/>
              </a:rPr>
              <a:t>public</a:t>
            </a:r>
            <a:r>
              <a:rPr sz="2200" b="0" i="1" spc="480" dirty="0">
                <a:solidFill>
                  <a:srgbClr val="C00000"/>
                </a:solidFill>
                <a:latin typeface="Calibri Light"/>
                <a:cs typeface="Calibri Light"/>
              </a:rPr>
              <a:t> </a:t>
            </a:r>
            <a:r>
              <a:rPr sz="2200" b="0" i="1" spc="145" dirty="0">
                <a:solidFill>
                  <a:srgbClr val="C00000"/>
                </a:solidFill>
                <a:latin typeface="Calibri Light"/>
                <a:cs typeface="Calibri Light"/>
              </a:rPr>
              <a:t>health</a:t>
            </a:r>
            <a:r>
              <a:rPr sz="2200" b="0" i="1" spc="-305" dirty="0">
                <a:solidFill>
                  <a:srgbClr val="C00000"/>
                </a:solidFill>
                <a:latin typeface="Calibri Light"/>
                <a:cs typeface="Calibri Light"/>
              </a:rPr>
              <a:t> </a:t>
            </a:r>
            <a:r>
              <a:rPr sz="2200" b="0" spc="-10" dirty="0">
                <a:solidFill>
                  <a:srgbClr val="C00000"/>
                </a:solidFill>
                <a:latin typeface="Calibri Light"/>
                <a:cs typeface="Calibri Light"/>
              </a:rPr>
              <a:t>,</a:t>
            </a:r>
            <a:r>
              <a:rPr sz="2200" b="0" spc="490" dirty="0">
                <a:solidFill>
                  <a:srgbClr val="C00000"/>
                </a:solidFill>
                <a:latin typeface="Calibri Light"/>
                <a:cs typeface="Calibri Light"/>
              </a:rPr>
              <a:t> </a:t>
            </a:r>
            <a:r>
              <a:rPr sz="2200" b="0" i="1" spc="114" dirty="0">
                <a:solidFill>
                  <a:srgbClr val="C00000"/>
                </a:solidFill>
                <a:latin typeface="Calibri Light"/>
                <a:cs typeface="Calibri Light"/>
              </a:rPr>
              <a:t>22</a:t>
            </a:r>
            <a:r>
              <a:rPr sz="2200" b="0" spc="114"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0" dirty="0">
                <a:solidFill>
                  <a:srgbClr val="C00000"/>
                </a:solidFill>
                <a:latin typeface="Calibri Light"/>
                <a:cs typeface="Calibri Light"/>
              </a:rPr>
              <a:t>1),</a:t>
            </a:r>
            <a:r>
              <a:rPr sz="2200" b="0" spc="-305" dirty="0">
                <a:solidFill>
                  <a:srgbClr val="C00000"/>
                </a:solidFill>
                <a:latin typeface="Calibri Light"/>
                <a:cs typeface="Calibri Light"/>
              </a:rPr>
              <a:t> </a:t>
            </a:r>
            <a:r>
              <a:rPr sz="2200" b="0" spc="95" dirty="0">
                <a:solidFill>
                  <a:srgbClr val="C00000"/>
                </a:solidFill>
                <a:latin typeface="Calibri Light"/>
                <a:cs typeface="Calibri Light"/>
              </a:rPr>
              <a:t>p.</a:t>
            </a:r>
            <a:r>
              <a:rPr sz="2200" b="0" spc="-295" dirty="0">
                <a:solidFill>
                  <a:srgbClr val="C00000"/>
                </a:solidFill>
                <a:latin typeface="Calibri Light"/>
                <a:cs typeface="Calibri Light"/>
              </a:rPr>
              <a:t> </a:t>
            </a:r>
            <a:r>
              <a:rPr sz="2200" b="0" spc="130" dirty="0">
                <a:solidFill>
                  <a:srgbClr val="C00000"/>
                </a:solidFill>
                <a:latin typeface="Calibri Light"/>
                <a:cs typeface="Calibri Light"/>
              </a:rPr>
              <a:t>631.</a:t>
            </a:r>
            <a:r>
              <a:rPr sz="2200" b="0" spc="360" dirty="0">
                <a:solidFill>
                  <a:srgbClr val="C00000"/>
                </a:solidFill>
                <a:latin typeface="Calibri Light"/>
                <a:cs typeface="Calibri Light"/>
              </a:rPr>
              <a:t> </a:t>
            </a:r>
            <a:r>
              <a:rPr sz="2200" b="0" spc="150" dirty="0">
                <a:solidFill>
                  <a:srgbClr val="C00000"/>
                </a:solidFill>
                <a:latin typeface="Calibri Light"/>
                <a:cs typeface="Calibri Light"/>
              </a:rPr>
              <a:t>Available</a:t>
            </a:r>
            <a:r>
              <a:rPr sz="2200" b="0" spc="355" dirty="0">
                <a:solidFill>
                  <a:srgbClr val="C00000"/>
                </a:solidFill>
                <a:latin typeface="Calibri Light"/>
                <a:cs typeface="Calibri Light"/>
              </a:rPr>
              <a:t> </a:t>
            </a:r>
            <a:r>
              <a:rPr sz="2200" b="0" spc="110" dirty="0">
                <a:solidFill>
                  <a:srgbClr val="C00000"/>
                </a:solidFill>
                <a:latin typeface="Calibri Light"/>
                <a:cs typeface="Calibri Light"/>
              </a:rPr>
              <a:t>at:</a:t>
            </a:r>
            <a:r>
              <a:rPr sz="2200" b="0" spc="355" dirty="0">
                <a:solidFill>
                  <a:srgbClr val="C00000"/>
                </a:solidFill>
                <a:latin typeface="Calibri Light"/>
                <a:cs typeface="Calibri Light"/>
              </a:rPr>
              <a:t> </a:t>
            </a:r>
            <a:r>
              <a:rPr sz="2200" b="0" u="sng" spc="170" dirty="0">
                <a:solidFill>
                  <a:srgbClr val="2997E2"/>
                </a:solidFill>
                <a:uFill>
                  <a:solidFill>
                    <a:srgbClr val="2997E2"/>
                  </a:solidFill>
                </a:uFill>
                <a:latin typeface="Calibri Light"/>
                <a:cs typeface="Calibri Light"/>
                <a:hlinkClick r:id="rId5"/>
              </a:rPr>
              <a:t>https://link.Springer.Com/article/10.1186/s12889-</a:t>
            </a:r>
            <a:r>
              <a:rPr sz="2200" b="0" u="sng" spc="180" dirty="0">
                <a:solidFill>
                  <a:srgbClr val="2997E2"/>
                </a:solidFill>
                <a:uFill>
                  <a:solidFill>
                    <a:srgbClr val="2997E2"/>
                  </a:solidFill>
                </a:uFill>
                <a:latin typeface="Calibri Light"/>
                <a:cs typeface="Calibri Light"/>
                <a:hlinkClick r:id="rId5"/>
              </a:rPr>
              <a:t>022-1</a:t>
            </a:r>
            <a:r>
              <a:rPr sz="2200" b="0" u="sng" spc="190" dirty="0">
                <a:solidFill>
                  <a:srgbClr val="2997E2"/>
                </a:solidFill>
                <a:uFill>
                  <a:solidFill>
                    <a:srgbClr val="2997E2"/>
                  </a:solidFill>
                </a:uFill>
                <a:latin typeface="Calibri Light"/>
                <a:cs typeface="Calibri Light"/>
                <a:hlinkClick r:id="rId5"/>
              </a:rPr>
              <a:t>3</a:t>
            </a:r>
            <a:r>
              <a:rPr sz="2200" b="0" u="sng" spc="180" dirty="0">
                <a:solidFill>
                  <a:srgbClr val="2997E2"/>
                </a:solidFill>
                <a:uFill>
                  <a:solidFill>
                    <a:srgbClr val="2997E2"/>
                  </a:solidFill>
                </a:uFill>
                <a:latin typeface="Calibri Light"/>
                <a:cs typeface="Calibri Light"/>
                <a:hlinkClick r:id="rId5"/>
              </a:rPr>
              <a:t>03</a:t>
            </a:r>
            <a:r>
              <a:rPr sz="2200" b="0" u="sng" dirty="0">
                <a:solidFill>
                  <a:srgbClr val="2997E2"/>
                </a:solidFill>
                <a:uFill>
                  <a:solidFill>
                    <a:srgbClr val="2997E2"/>
                  </a:solidFill>
                </a:uFill>
                <a:latin typeface="Calibri Light"/>
                <a:cs typeface="Calibri Light"/>
                <a:hlinkClick r:id="rId5"/>
              </a:rPr>
              <a:t>2</a:t>
            </a:r>
            <a:r>
              <a:rPr sz="2200" b="0" u="sng" spc="-295" dirty="0">
                <a:solidFill>
                  <a:srgbClr val="2997E2"/>
                </a:solidFill>
                <a:uFill>
                  <a:solidFill>
                    <a:srgbClr val="2997E2"/>
                  </a:solidFill>
                </a:uFill>
                <a:latin typeface="Calibri Light"/>
                <a:cs typeface="Calibri Light"/>
                <a:hlinkClick r:id="rId5"/>
              </a:rPr>
              <a:t> </a:t>
            </a:r>
            <a:r>
              <a:rPr sz="2200" b="0" u="sng" spc="180" dirty="0">
                <a:solidFill>
                  <a:srgbClr val="2997E2"/>
                </a:solidFill>
                <a:uFill>
                  <a:solidFill>
                    <a:srgbClr val="2997E2"/>
                  </a:solidFill>
                </a:uFill>
                <a:latin typeface="Calibri Light"/>
                <a:cs typeface="Calibri Light"/>
                <a:hlinkClick r:id="rId5"/>
              </a:rPr>
              <a:t>-</a:t>
            </a:r>
            <a:r>
              <a:rPr sz="2200" b="0" u="sng" dirty="0">
                <a:solidFill>
                  <a:srgbClr val="2997E2"/>
                </a:solidFill>
                <a:uFill>
                  <a:solidFill>
                    <a:srgbClr val="2997E2"/>
                  </a:solidFill>
                </a:uFill>
                <a:latin typeface="Calibri Light"/>
                <a:cs typeface="Calibri Light"/>
                <a:hlinkClick r:id="rId5"/>
              </a:rPr>
              <a:t>z</a:t>
            </a:r>
            <a:endParaRPr sz="2200">
              <a:latin typeface="Calibri Light"/>
              <a:cs typeface="Calibri 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p:nvPr/>
        </p:nvSpPr>
        <p:spPr>
          <a:xfrm>
            <a:off x="428955" y="1164158"/>
            <a:ext cx="11471910" cy="331470"/>
          </a:xfrm>
          <a:prstGeom prst="rect">
            <a:avLst/>
          </a:prstGeom>
        </p:spPr>
        <p:txBody>
          <a:bodyPr vert="horz" wrap="square" lIns="0" tIns="13335" rIns="0" bIns="0" rtlCol="0">
            <a:spAutoFit/>
          </a:bodyPr>
          <a:lstStyle/>
          <a:p>
            <a:pPr marL="354965" indent="-342265">
              <a:lnSpc>
                <a:spcPct val="100000"/>
              </a:lnSpc>
              <a:spcBef>
                <a:spcPts val="105"/>
              </a:spcBef>
              <a:buClr>
                <a:srgbClr val="E38312"/>
              </a:buClr>
              <a:buFont typeface="Arial"/>
              <a:buChar char="•"/>
              <a:tabLst>
                <a:tab pos="354965" algn="l"/>
                <a:tab pos="1655445" algn="l"/>
                <a:tab pos="2220595" algn="l"/>
                <a:tab pos="3531870" algn="l"/>
                <a:tab pos="4331970" algn="l"/>
                <a:tab pos="5734050" algn="l"/>
                <a:tab pos="6228080" algn="l"/>
                <a:tab pos="7255509" algn="l"/>
                <a:tab pos="8018780" algn="l"/>
                <a:tab pos="9064625" algn="l"/>
                <a:tab pos="9521825" algn="l"/>
                <a:tab pos="10525760" algn="l"/>
                <a:tab pos="11003280" algn="l"/>
              </a:tabLst>
            </a:pPr>
            <a:r>
              <a:rPr sz="2000" b="0" spc="145" dirty="0">
                <a:solidFill>
                  <a:srgbClr val="C00000"/>
                </a:solidFill>
                <a:latin typeface="Calibri Light"/>
                <a:cs typeface="Calibri Light"/>
              </a:rPr>
              <a:t>Mabhala,</a:t>
            </a:r>
            <a:r>
              <a:rPr sz="2000" b="0" dirty="0">
                <a:solidFill>
                  <a:srgbClr val="C00000"/>
                </a:solidFill>
                <a:latin typeface="Calibri Light"/>
                <a:cs typeface="Calibri Light"/>
              </a:rPr>
              <a:t>	</a:t>
            </a:r>
            <a:r>
              <a:rPr sz="2000" b="0" spc="90" dirty="0">
                <a:solidFill>
                  <a:srgbClr val="C00000"/>
                </a:solidFill>
                <a:latin typeface="Calibri Light"/>
                <a:cs typeface="Calibri Light"/>
              </a:rPr>
              <a:t>M.,</a:t>
            </a:r>
            <a:r>
              <a:rPr sz="2000" b="0" dirty="0">
                <a:solidFill>
                  <a:srgbClr val="C00000"/>
                </a:solidFill>
                <a:latin typeface="Calibri Light"/>
                <a:cs typeface="Calibri Light"/>
              </a:rPr>
              <a:t>	</a:t>
            </a:r>
            <a:r>
              <a:rPr sz="2000" b="0" spc="145" dirty="0">
                <a:solidFill>
                  <a:srgbClr val="C00000"/>
                </a:solidFill>
                <a:latin typeface="Calibri Light"/>
                <a:cs typeface="Calibri Light"/>
              </a:rPr>
              <a:t>Esealuka,</a:t>
            </a:r>
            <a:r>
              <a:rPr sz="2000" b="0" dirty="0">
                <a:solidFill>
                  <a:srgbClr val="C00000"/>
                </a:solidFill>
                <a:latin typeface="Calibri Light"/>
                <a:cs typeface="Calibri Light"/>
              </a:rPr>
              <a:t>	</a:t>
            </a:r>
            <a:r>
              <a:rPr sz="2000" b="0" spc="-35" dirty="0">
                <a:solidFill>
                  <a:srgbClr val="C00000"/>
                </a:solidFill>
                <a:latin typeface="Calibri Light"/>
                <a:cs typeface="Calibri Light"/>
              </a:rPr>
              <a:t>W.</a:t>
            </a:r>
            <a:r>
              <a:rPr sz="2000" b="0" spc="-254" dirty="0">
                <a:solidFill>
                  <a:srgbClr val="C00000"/>
                </a:solidFill>
                <a:latin typeface="Calibri Light"/>
                <a:cs typeface="Calibri Light"/>
              </a:rPr>
              <a:t> </a:t>
            </a:r>
            <a:r>
              <a:rPr sz="2000" b="0" spc="95" dirty="0">
                <a:solidFill>
                  <a:srgbClr val="C00000"/>
                </a:solidFill>
                <a:latin typeface="Calibri Light"/>
                <a:cs typeface="Calibri Light"/>
              </a:rPr>
              <a:t>A.,</a:t>
            </a:r>
            <a:r>
              <a:rPr sz="2000" b="0" dirty="0">
                <a:solidFill>
                  <a:srgbClr val="C00000"/>
                </a:solidFill>
                <a:latin typeface="Calibri Light"/>
                <a:cs typeface="Calibri Light"/>
              </a:rPr>
              <a:t>	</a:t>
            </a:r>
            <a:r>
              <a:rPr sz="2000" b="0" spc="130" dirty="0">
                <a:solidFill>
                  <a:srgbClr val="C00000"/>
                </a:solidFill>
                <a:latin typeface="Calibri Light"/>
                <a:cs typeface="Calibri Light"/>
              </a:rPr>
              <a:t>Yohannes,</a:t>
            </a:r>
            <a:r>
              <a:rPr sz="2000" b="0" dirty="0">
                <a:solidFill>
                  <a:srgbClr val="C00000"/>
                </a:solidFill>
                <a:latin typeface="Calibri Light"/>
                <a:cs typeface="Calibri Light"/>
              </a:rPr>
              <a:t>	</a:t>
            </a:r>
            <a:r>
              <a:rPr sz="2000" b="0" spc="95" dirty="0">
                <a:solidFill>
                  <a:srgbClr val="C00000"/>
                </a:solidFill>
                <a:latin typeface="Calibri Light"/>
                <a:cs typeface="Calibri Light"/>
              </a:rPr>
              <a:t>A.,</a:t>
            </a:r>
            <a:r>
              <a:rPr sz="2000" b="0" dirty="0">
                <a:solidFill>
                  <a:srgbClr val="C00000"/>
                </a:solidFill>
                <a:latin typeface="Calibri Light"/>
                <a:cs typeface="Calibri Light"/>
              </a:rPr>
              <a:t>	</a:t>
            </a:r>
            <a:r>
              <a:rPr sz="2000" b="0" spc="120" dirty="0">
                <a:solidFill>
                  <a:srgbClr val="C00000"/>
                </a:solidFill>
                <a:latin typeface="Calibri Light"/>
                <a:cs typeface="Calibri Light"/>
              </a:rPr>
              <a:t>Nwufo,</a:t>
            </a:r>
            <a:r>
              <a:rPr sz="2000" b="0" dirty="0">
                <a:solidFill>
                  <a:srgbClr val="C00000"/>
                </a:solidFill>
                <a:latin typeface="Calibri Light"/>
                <a:cs typeface="Calibri Light"/>
              </a:rPr>
              <a:t>	</a:t>
            </a:r>
            <a:r>
              <a:rPr sz="2000" b="0" spc="85" dirty="0">
                <a:solidFill>
                  <a:srgbClr val="C00000"/>
                </a:solidFill>
                <a:latin typeface="Calibri Light"/>
                <a:cs typeface="Calibri Light"/>
              </a:rPr>
              <a:t>A.</a:t>
            </a:r>
            <a:r>
              <a:rPr sz="2000" b="0" spc="-280" dirty="0">
                <a:solidFill>
                  <a:srgbClr val="C00000"/>
                </a:solidFill>
                <a:latin typeface="Calibri Light"/>
                <a:cs typeface="Calibri Light"/>
              </a:rPr>
              <a:t> </a:t>
            </a:r>
            <a:r>
              <a:rPr sz="2000" b="0" spc="90" dirty="0">
                <a:solidFill>
                  <a:srgbClr val="C00000"/>
                </a:solidFill>
                <a:latin typeface="Calibri Light"/>
                <a:cs typeface="Calibri Light"/>
              </a:rPr>
              <a:t>N.,</a:t>
            </a:r>
            <a:r>
              <a:rPr sz="2000" b="0" dirty="0">
                <a:solidFill>
                  <a:srgbClr val="C00000"/>
                </a:solidFill>
                <a:latin typeface="Calibri Light"/>
                <a:cs typeface="Calibri Light"/>
              </a:rPr>
              <a:t>	</a:t>
            </a:r>
            <a:r>
              <a:rPr sz="2000" b="0" spc="135" dirty="0">
                <a:solidFill>
                  <a:srgbClr val="C00000"/>
                </a:solidFill>
                <a:latin typeface="Calibri Light"/>
                <a:cs typeface="Calibri Light"/>
              </a:rPr>
              <a:t>Paulus,</a:t>
            </a:r>
            <a:r>
              <a:rPr sz="2000" b="0" dirty="0">
                <a:solidFill>
                  <a:srgbClr val="C00000"/>
                </a:solidFill>
                <a:latin typeface="Calibri Light"/>
                <a:cs typeface="Calibri Light"/>
              </a:rPr>
              <a:t>	</a:t>
            </a:r>
            <a:r>
              <a:rPr sz="2000" b="0" spc="95" dirty="0">
                <a:solidFill>
                  <a:srgbClr val="C00000"/>
                </a:solidFill>
                <a:latin typeface="Calibri Light"/>
                <a:cs typeface="Calibri Light"/>
              </a:rPr>
              <a:t>L.,</a:t>
            </a:r>
            <a:r>
              <a:rPr sz="2000" b="0" dirty="0">
                <a:solidFill>
                  <a:srgbClr val="C00000"/>
                </a:solidFill>
                <a:latin typeface="Calibri Light"/>
                <a:cs typeface="Calibri Light"/>
              </a:rPr>
              <a:t>	</a:t>
            </a:r>
            <a:r>
              <a:rPr sz="2000" b="0" spc="100" dirty="0">
                <a:solidFill>
                  <a:srgbClr val="C00000"/>
                </a:solidFill>
                <a:latin typeface="Calibri Light"/>
                <a:cs typeface="Calibri Light"/>
              </a:rPr>
              <a:t>Tefera,</a:t>
            </a:r>
            <a:r>
              <a:rPr sz="2000" b="0" dirty="0">
                <a:solidFill>
                  <a:srgbClr val="C00000"/>
                </a:solidFill>
                <a:latin typeface="Calibri Light"/>
                <a:cs typeface="Calibri Light"/>
              </a:rPr>
              <a:t>	</a:t>
            </a:r>
            <a:r>
              <a:rPr sz="2000" b="0" spc="55" dirty="0">
                <a:solidFill>
                  <a:srgbClr val="C00000"/>
                </a:solidFill>
                <a:latin typeface="Calibri Light"/>
                <a:cs typeface="Calibri Light"/>
              </a:rPr>
              <a:t>M.</a:t>
            </a:r>
            <a:r>
              <a:rPr sz="2000" b="0" dirty="0">
                <a:solidFill>
                  <a:srgbClr val="C00000"/>
                </a:solidFill>
                <a:latin typeface="Calibri Light"/>
                <a:cs typeface="Calibri Light"/>
              </a:rPr>
              <a:t>	</a:t>
            </a:r>
            <a:r>
              <a:rPr sz="2000" b="0" spc="95" dirty="0">
                <a:solidFill>
                  <a:srgbClr val="C00000"/>
                </a:solidFill>
                <a:latin typeface="Calibri Light"/>
                <a:cs typeface="Calibri Light"/>
              </a:rPr>
              <a:t>And</a:t>
            </a:r>
            <a:endParaRPr sz="2000">
              <a:latin typeface="Calibri Light"/>
              <a:cs typeface="Calibri Light"/>
            </a:endParaRPr>
          </a:p>
        </p:txBody>
      </p:sp>
      <p:sp>
        <p:nvSpPr>
          <p:cNvPr id="4" name="object 4"/>
          <p:cNvSpPr txBox="1"/>
          <p:nvPr/>
        </p:nvSpPr>
        <p:spPr>
          <a:xfrm>
            <a:off x="771855" y="1378076"/>
            <a:ext cx="11130280" cy="544195"/>
          </a:xfrm>
          <a:prstGeom prst="rect">
            <a:avLst/>
          </a:prstGeom>
        </p:spPr>
        <p:txBody>
          <a:bodyPr vert="horz" wrap="square" lIns="0" tIns="104775" rIns="0" bIns="0" rtlCol="0">
            <a:spAutoFit/>
          </a:bodyPr>
          <a:lstStyle/>
          <a:p>
            <a:pPr marL="12700" marR="5080">
              <a:lnSpc>
                <a:spcPct val="70000"/>
              </a:lnSpc>
              <a:spcBef>
                <a:spcPts val="825"/>
              </a:spcBef>
              <a:tabLst>
                <a:tab pos="1132840" algn="l"/>
                <a:tab pos="1464945" algn="l"/>
                <a:tab pos="2418715" algn="l"/>
                <a:tab pos="3798570" algn="l"/>
                <a:tab pos="4358005" algn="l"/>
                <a:tab pos="5217160" algn="l"/>
                <a:tab pos="6292215" algn="l"/>
                <a:tab pos="6694170" algn="l"/>
                <a:tab pos="7854315" algn="l"/>
                <a:tab pos="9445625" algn="l"/>
                <a:tab pos="10555605" algn="l"/>
              </a:tabLst>
            </a:pPr>
            <a:r>
              <a:rPr sz="2000" b="0" spc="145" dirty="0">
                <a:solidFill>
                  <a:srgbClr val="C00000"/>
                </a:solidFill>
                <a:latin typeface="Calibri Light"/>
                <a:cs typeface="Calibri Light"/>
              </a:rPr>
              <a:t>keeling,</a:t>
            </a:r>
            <a:r>
              <a:rPr sz="2000" b="0" dirty="0">
                <a:solidFill>
                  <a:srgbClr val="C00000"/>
                </a:solidFill>
                <a:latin typeface="Calibri Light"/>
                <a:cs typeface="Calibri Light"/>
              </a:rPr>
              <a:t>	</a:t>
            </a:r>
            <a:r>
              <a:rPr sz="2000" b="0" spc="55" dirty="0">
                <a:solidFill>
                  <a:srgbClr val="C00000"/>
                </a:solidFill>
                <a:latin typeface="Calibri Light"/>
                <a:cs typeface="Calibri Light"/>
              </a:rPr>
              <a:t>J.</a:t>
            </a:r>
            <a:r>
              <a:rPr sz="2000" b="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130" dirty="0">
                <a:solidFill>
                  <a:srgbClr val="C00000"/>
                </a:solidFill>
                <a:latin typeface="Calibri Light"/>
                <a:cs typeface="Calibri Light"/>
              </a:rPr>
              <a:t>2025)</a:t>
            </a:r>
            <a:r>
              <a:rPr sz="2000" b="0" dirty="0">
                <a:solidFill>
                  <a:srgbClr val="C00000"/>
                </a:solidFill>
                <a:latin typeface="Calibri Light"/>
                <a:cs typeface="Calibri Light"/>
              </a:rPr>
              <a:t>	</a:t>
            </a:r>
            <a:r>
              <a:rPr sz="2000" b="0" spc="140" dirty="0">
                <a:solidFill>
                  <a:srgbClr val="C00000"/>
                </a:solidFill>
                <a:latin typeface="Calibri Light"/>
                <a:cs typeface="Calibri Light"/>
              </a:rPr>
              <a:t>‘exploring</a:t>
            </a:r>
            <a:r>
              <a:rPr sz="2000" b="0" dirty="0">
                <a:solidFill>
                  <a:srgbClr val="C00000"/>
                </a:solidFill>
                <a:latin typeface="Calibri Light"/>
                <a:cs typeface="Calibri Light"/>
              </a:rPr>
              <a:t>	</a:t>
            </a:r>
            <a:r>
              <a:rPr sz="2000" b="0" spc="95" dirty="0">
                <a:solidFill>
                  <a:srgbClr val="C00000"/>
                </a:solidFill>
                <a:latin typeface="Calibri Light"/>
                <a:cs typeface="Calibri Light"/>
              </a:rPr>
              <a:t>the</a:t>
            </a:r>
            <a:r>
              <a:rPr sz="2000" b="0" dirty="0">
                <a:solidFill>
                  <a:srgbClr val="C00000"/>
                </a:solidFill>
                <a:latin typeface="Calibri Light"/>
                <a:cs typeface="Calibri Light"/>
              </a:rPr>
              <a:t>	</a:t>
            </a:r>
            <a:r>
              <a:rPr sz="2000" b="0" spc="140" dirty="0">
                <a:solidFill>
                  <a:srgbClr val="C00000"/>
                </a:solidFill>
                <a:latin typeface="Calibri Light"/>
                <a:cs typeface="Calibri Light"/>
              </a:rPr>
              <a:t>social</a:t>
            </a:r>
            <a:r>
              <a:rPr sz="2000" b="0" dirty="0">
                <a:solidFill>
                  <a:srgbClr val="C00000"/>
                </a:solidFill>
                <a:latin typeface="Calibri Light"/>
                <a:cs typeface="Calibri Light"/>
              </a:rPr>
              <a:t>	</a:t>
            </a:r>
            <a:r>
              <a:rPr sz="2000" b="0" spc="130" dirty="0">
                <a:solidFill>
                  <a:srgbClr val="C00000"/>
                </a:solidFill>
                <a:latin typeface="Calibri Light"/>
                <a:cs typeface="Calibri Light"/>
              </a:rPr>
              <a:t>context</a:t>
            </a:r>
            <a:r>
              <a:rPr sz="2000" b="0" dirty="0">
                <a:solidFill>
                  <a:srgbClr val="C00000"/>
                </a:solidFill>
                <a:latin typeface="Calibri Light"/>
                <a:cs typeface="Calibri Light"/>
              </a:rPr>
              <a:t>	</a:t>
            </a:r>
            <a:r>
              <a:rPr sz="2000" b="0" spc="65" dirty="0">
                <a:solidFill>
                  <a:srgbClr val="C00000"/>
                </a:solidFill>
                <a:latin typeface="Calibri Light"/>
                <a:cs typeface="Calibri Light"/>
              </a:rPr>
              <a:t>of</a:t>
            </a:r>
            <a:r>
              <a:rPr sz="2000" b="0" dirty="0">
                <a:solidFill>
                  <a:srgbClr val="C00000"/>
                </a:solidFill>
                <a:latin typeface="Calibri Light"/>
                <a:cs typeface="Calibri Light"/>
              </a:rPr>
              <a:t>	</a:t>
            </a:r>
            <a:r>
              <a:rPr sz="2000" b="0" spc="135" dirty="0">
                <a:solidFill>
                  <a:srgbClr val="C00000"/>
                </a:solidFill>
                <a:latin typeface="Calibri Light"/>
                <a:cs typeface="Calibri Light"/>
              </a:rPr>
              <a:t>smoking</a:t>
            </a:r>
            <a:r>
              <a:rPr sz="2000" b="0" dirty="0">
                <a:solidFill>
                  <a:srgbClr val="C00000"/>
                </a:solidFill>
                <a:latin typeface="Calibri Light"/>
                <a:cs typeface="Calibri Light"/>
              </a:rPr>
              <a:t>	</a:t>
            </a:r>
            <a:r>
              <a:rPr sz="2000" b="0" spc="145" dirty="0">
                <a:solidFill>
                  <a:srgbClr val="C00000"/>
                </a:solidFill>
                <a:latin typeface="Calibri Light"/>
                <a:cs typeface="Calibri Light"/>
              </a:rPr>
              <a:t>behaviours:</a:t>
            </a:r>
            <a:r>
              <a:rPr sz="2000" b="0" dirty="0">
                <a:solidFill>
                  <a:srgbClr val="C00000"/>
                </a:solidFill>
                <a:latin typeface="Calibri Light"/>
                <a:cs typeface="Calibri Light"/>
              </a:rPr>
              <a:t>	</a:t>
            </a:r>
            <a:r>
              <a:rPr sz="2000" b="0" spc="145" dirty="0">
                <a:solidFill>
                  <a:srgbClr val="C00000"/>
                </a:solidFill>
                <a:latin typeface="Calibri Light"/>
                <a:cs typeface="Calibri Light"/>
              </a:rPr>
              <a:t>insights</a:t>
            </a:r>
            <a:r>
              <a:rPr sz="2000" b="0" dirty="0">
                <a:solidFill>
                  <a:srgbClr val="C00000"/>
                </a:solidFill>
                <a:latin typeface="Calibri Light"/>
                <a:cs typeface="Calibri Light"/>
              </a:rPr>
              <a:t>	</a:t>
            </a:r>
            <a:r>
              <a:rPr sz="2000" b="0" spc="95" dirty="0">
                <a:solidFill>
                  <a:srgbClr val="C00000"/>
                </a:solidFill>
                <a:latin typeface="Calibri Light"/>
                <a:cs typeface="Calibri Light"/>
              </a:rPr>
              <a:t>from </a:t>
            </a:r>
            <a:r>
              <a:rPr sz="2000" b="0" spc="135" dirty="0">
                <a:solidFill>
                  <a:srgbClr val="C00000"/>
                </a:solidFill>
                <a:latin typeface="Calibri Light"/>
                <a:cs typeface="Calibri Light"/>
              </a:rPr>
              <a:t>stop-</a:t>
            </a:r>
            <a:r>
              <a:rPr sz="2000" b="0" spc="-260" dirty="0">
                <a:solidFill>
                  <a:srgbClr val="C00000"/>
                </a:solidFill>
                <a:latin typeface="Calibri Light"/>
                <a:cs typeface="Calibri Light"/>
              </a:rPr>
              <a:t> </a:t>
            </a:r>
            <a:r>
              <a:rPr sz="2000" b="0" spc="145" dirty="0">
                <a:solidFill>
                  <a:srgbClr val="C00000"/>
                </a:solidFill>
                <a:latin typeface="Calibri Light"/>
                <a:cs typeface="Calibri Light"/>
              </a:rPr>
              <a:t>smoking</a:t>
            </a:r>
            <a:r>
              <a:rPr sz="2000" b="0" spc="484" dirty="0">
                <a:solidFill>
                  <a:srgbClr val="C00000"/>
                </a:solidFill>
                <a:latin typeface="Calibri Light"/>
                <a:cs typeface="Calibri Light"/>
              </a:rPr>
              <a:t> </a:t>
            </a:r>
            <a:r>
              <a:rPr sz="2000" b="0" spc="150" dirty="0">
                <a:solidFill>
                  <a:srgbClr val="C00000"/>
                </a:solidFill>
                <a:latin typeface="Calibri Light"/>
                <a:cs typeface="Calibri Light"/>
              </a:rPr>
              <a:t>advisors</a:t>
            </a:r>
            <a:r>
              <a:rPr sz="2000" b="0" spc="475" dirty="0">
                <a:solidFill>
                  <a:srgbClr val="C00000"/>
                </a:solidFill>
                <a:latin typeface="Calibri Light"/>
                <a:cs typeface="Calibri Light"/>
              </a:rPr>
              <a:t> </a:t>
            </a:r>
            <a:r>
              <a:rPr sz="2000" b="0" spc="90" dirty="0">
                <a:solidFill>
                  <a:srgbClr val="C00000"/>
                </a:solidFill>
                <a:latin typeface="Calibri Light"/>
                <a:cs typeface="Calibri Light"/>
              </a:rPr>
              <a:t>in</a:t>
            </a:r>
            <a:r>
              <a:rPr sz="2000" b="0" spc="470" dirty="0">
                <a:solidFill>
                  <a:srgbClr val="C00000"/>
                </a:solidFill>
                <a:latin typeface="Calibri Light"/>
                <a:cs typeface="Calibri Light"/>
              </a:rPr>
              <a:t> </a:t>
            </a:r>
            <a:r>
              <a:rPr sz="2000" b="0" spc="155" dirty="0">
                <a:solidFill>
                  <a:srgbClr val="C00000"/>
                </a:solidFill>
                <a:latin typeface="Calibri Light"/>
                <a:cs typeface="Calibri Light"/>
              </a:rPr>
              <a:t>deprived</a:t>
            </a:r>
            <a:r>
              <a:rPr sz="2000" b="0" spc="470" dirty="0">
                <a:solidFill>
                  <a:srgbClr val="C00000"/>
                </a:solidFill>
                <a:latin typeface="Calibri Light"/>
                <a:cs typeface="Calibri Light"/>
              </a:rPr>
              <a:t> </a:t>
            </a:r>
            <a:r>
              <a:rPr sz="2000" b="0" spc="155" dirty="0">
                <a:solidFill>
                  <a:srgbClr val="C00000"/>
                </a:solidFill>
                <a:latin typeface="Calibri Light"/>
                <a:cs typeface="Calibri Light"/>
              </a:rPr>
              <a:t>communities</a:t>
            </a:r>
            <a:r>
              <a:rPr sz="2000" b="0" spc="484" dirty="0">
                <a:solidFill>
                  <a:srgbClr val="C00000"/>
                </a:solidFill>
                <a:latin typeface="Calibri Light"/>
                <a:cs typeface="Calibri Light"/>
              </a:rPr>
              <a:t> </a:t>
            </a:r>
            <a:r>
              <a:rPr sz="2000" b="0" spc="95" dirty="0">
                <a:solidFill>
                  <a:srgbClr val="C00000"/>
                </a:solidFill>
                <a:latin typeface="Calibri Light"/>
                <a:cs typeface="Calibri Light"/>
              </a:rPr>
              <a:t>in</a:t>
            </a:r>
            <a:r>
              <a:rPr sz="2000" b="0" spc="470" dirty="0">
                <a:solidFill>
                  <a:srgbClr val="C00000"/>
                </a:solidFill>
                <a:latin typeface="Calibri Light"/>
                <a:cs typeface="Calibri Light"/>
              </a:rPr>
              <a:t> </a:t>
            </a:r>
            <a:r>
              <a:rPr sz="2000" b="0" spc="150" dirty="0">
                <a:solidFill>
                  <a:srgbClr val="C00000"/>
                </a:solidFill>
                <a:latin typeface="Calibri Light"/>
                <a:cs typeface="Calibri Light"/>
              </a:rPr>
              <a:t>northwest</a:t>
            </a:r>
            <a:r>
              <a:rPr sz="2000" b="0" spc="25" dirty="0">
                <a:solidFill>
                  <a:srgbClr val="C00000"/>
                </a:solidFill>
                <a:latin typeface="Calibri Light"/>
                <a:cs typeface="Calibri Light"/>
              </a:rPr>
              <a:t>  </a:t>
            </a:r>
            <a:r>
              <a:rPr sz="2000" b="0" spc="95" dirty="0">
                <a:solidFill>
                  <a:srgbClr val="C00000"/>
                </a:solidFill>
                <a:latin typeface="Calibri Light"/>
                <a:cs typeface="Calibri Light"/>
              </a:rPr>
              <a:t>of</a:t>
            </a:r>
            <a:r>
              <a:rPr sz="2000" b="0" spc="480" dirty="0">
                <a:solidFill>
                  <a:srgbClr val="C00000"/>
                </a:solidFill>
                <a:latin typeface="Calibri Light"/>
                <a:cs typeface="Calibri Light"/>
              </a:rPr>
              <a:t> </a:t>
            </a:r>
            <a:r>
              <a:rPr sz="2000" b="0" spc="155" dirty="0">
                <a:solidFill>
                  <a:srgbClr val="C00000"/>
                </a:solidFill>
                <a:latin typeface="Calibri Light"/>
                <a:cs typeface="Calibri Light"/>
              </a:rPr>
              <a:t>england</a:t>
            </a:r>
            <a:r>
              <a:rPr sz="2000" b="0" spc="480" dirty="0">
                <a:solidFill>
                  <a:srgbClr val="C00000"/>
                </a:solidFill>
                <a:latin typeface="Calibri Light"/>
                <a:cs typeface="Calibri Light"/>
              </a:rPr>
              <a:t> </a:t>
            </a:r>
            <a:r>
              <a:rPr sz="2000" b="0" spc="90" dirty="0">
                <a:solidFill>
                  <a:srgbClr val="C00000"/>
                </a:solidFill>
                <a:latin typeface="Calibri Light"/>
                <a:cs typeface="Calibri Light"/>
              </a:rPr>
              <a:t>UK.’</a:t>
            </a:r>
            <a:r>
              <a:rPr sz="2000" b="0" spc="480" dirty="0">
                <a:solidFill>
                  <a:srgbClr val="C00000"/>
                </a:solidFill>
                <a:latin typeface="Calibri Light"/>
                <a:cs typeface="Calibri Light"/>
              </a:rPr>
              <a:t> </a:t>
            </a:r>
            <a:r>
              <a:rPr sz="2000" b="0" i="1" spc="105" dirty="0">
                <a:solidFill>
                  <a:srgbClr val="C00000"/>
                </a:solidFill>
                <a:latin typeface="Calibri Light"/>
                <a:cs typeface="Calibri Light"/>
              </a:rPr>
              <a:t>BMC</a:t>
            </a:r>
            <a:r>
              <a:rPr sz="2000" b="0" i="1" spc="459" dirty="0">
                <a:solidFill>
                  <a:srgbClr val="C00000"/>
                </a:solidFill>
                <a:latin typeface="Calibri Light"/>
                <a:cs typeface="Calibri Light"/>
              </a:rPr>
              <a:t> </a:t>
            </a:r>
            <a:r>
              <a:rPr sz="2000" b="0" i="1" spc="145" dirty="0">
                <a:solidFill>
                  <a:srgbClr val="C00000"/>
                </a:solidFill>
                <a:latin typeface="Calibri Light"/>
                <a:cs typeface="Calibri Light"/>
              </a:rPr>
              <a:t>public</a:t>
            </a:r>
            <a:endParaRPr sz="2000">
              <a:latin typeface="Calibri Light"/>
              <a:cs typeface="Calibri Light"/>
            </a:endParaRPr>
          </a:p>
        </p:txBody>
      </p:sp>
      <p:sp>
        <p:nvSpPr>
          <p:cNvPr id="5" name="object 5"/>
          <p:cNvSpPr txBox="1"/>
          <p:nvPr/>
        </p:nvSpPr>
        <p:spPr>
          <a:xfrm>
            <a:off x="771855" y="1804797"/>
            <a:ext cx="11129645" cy="544195"/>
          </a:xfrm>
          <a:prstGeom prst="rect">
            <a:avLst/>
          </a:prstGeom>
        </p:spPr>
        <p:txBody>
          <a:bodyPr vert="horz" wrap="square" lIns="0" tIns="104775" rIns="0" bIns="0" rtlCol="0">
            <a:spAutoFit/>
          </a:bodyPr>
          <a:lstStyle/>
          <a:p>
            <a:pPr marL="12700" marR="5080">
              <a:lnSpc>
                <a:spcPct val="70000"/>
              </a:lnSpc>
              <a:spcBef>
                <a:spcPts val="825"/>
              </a:spcBef>
              <a:tabLst>
                <a:tab pos="1056640" algn="l"/>
                <a:tab pos="1967864" algn="l"/>
                <a:tab pos="3071495" algn="l"/>
                <a:tab pos="4366895" algn="l"/>
                <a:tab pos="4874260" algn="l"/>
              </a:tabLst>
            </a:pPr>
            <a:r>
              <a:rPr sz="2000" b="0" i="1" spc="150" dirty="0">
                <a:solidFill>
                  <a:srgbClr val="C00000"/>
                </a:solidFill>
                <a:latin typeface="Calibri Light"/>
                <a:cs typeface="Calibri Light"/>
              </a:rPr>
              <a:t>health</a:t>
            </a:r>
            <a:r>
              <a:rPr sz="2000" b="0" i="1" spc="-245" dirty="0">
                <a:solidFill>
                  <a:srgbClr val="C00000"/>
                </a:solidFill>
                <a:latin typeface="Calibri Light"/>
                <a:cs typeface="Calibri Light"/>
              </a:rPr>
              <a:t> </a:t>
            </a:r>
            <a:r>
              <a:rPr sz="2000" b="0" spc="-50" dirty="0">
                <a:solidFill>
                  <a:srgbClr val="C00000"/>
                </a:solidFill>
                <a:latin typeface="Calibri Light"/>
                <a:cs typeface="Calibri Light"/>
              </a:rPr>
              <a:t>,</a:t>
            </a:r>
            <a:r>
              <a:rPr sz="2000" b="0" dirty="0">
                <a:solidFill>
                  <a:srgbClr val="C00000"/>
                </a:solidFill>
                <a:latin typeface="Calibri Light"/>
                <a:cs typeface="Calibri Light"/>
              </a:rPr>
              <a:t>	</a:t>
            </a:r>
            <a:r>
              <a:rPr sz="2000" b="0" i="1" spc="90" dirty="0">
                <a:solidFill>
                  <a:srgbClr val="C00000"/>
                </a:solidFill>
                <a:latin typeface="Calibri Light"/>
                <a:cs typeface="Calibri Light"/>
              </a:rPr>
              <a:t>25</a:t>
            </a:r>
            <a:r>
              <a:rPr sz="2000" b="0" i="1" spc="-27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75" dirty="0">
                <a:solidFill>
                  <a:srgbClr val="C00000"/>
                </a:solidFill>
                <a:latin typeface="Calibri Light"/>
                <a:cs typeface="Calibri Light"/>
              </a:rPr>
              <a:t> </a:t>
            </a:r>
            <a:r>
              <a:rPr sz="2000" b="0" dirty="0">
                <a:solidFill>
                  <a:srgbClr val="C00000"/>
                </a:solidFill>
                <a:latin typeface="Calibri Light"/>
                <a:cs typeface="Calibri Light"/>
              </a:rPr>
              <a:t>1</a:t>
            </a:r>
            <a:r>
              <a:rPr sz="2000" b="0" spc="-270" dirty="0">
                <a:solidFill>
                  <a:srgbClr val="C00000"/>
                </a:solidFill>
                <a:latin typeface="Calibri Light"/>
                <a:cs typeface="Calibri Light"/>
              </a:rPr>
              <a:t> </a:t>
            </a:r>
            <a:r>
              <a:rPr sz="2000" b="0" spc="70" dirty="0">
                <a:solidFill>
                  <a:srgbClr val="C00000"/>
                </a:solidFill>
                <a:latin typeface="Calibri Light"/>
                <a:cs typeface="Calibri Light"/>
              </a:rPr>
              <a:t>),</a:t>
            </a:r>
            <a:r>
              <a:rPr sz="2000" b="0" dirty="0">
                <a:solidFill>
                  <a:srgbClr val="C00000"/>
                </a:solidFill>
                <a:latin typeface="Calibri Light"/>
                <a:cs typeface="Calibri Light"/>
              </a:rPr>
              <a:t>	</a:t>
            </a:r>
            <a:r>
              <a:rPr sz="2000" b="0" spc="90" dirty="0">
                <a:solidFill>
                  <a:srgbClr val="C00000"/>
                </a:solidFill>
                <a:latin typeface="Calibri Light"/>
                <a:cs typeface="Calibri Light"/>
              </a:rPr>
              <a:t>p.</a:t>
            </a:r>
            <a:r>
              <a:rPr sz="2000" b="0" spc="-270" dirty="0">
                <a:solidFill>
                  <a:srgbClr val="C00000"/>
                </a:solidFill>
                <a:latin typeface="Calibri Light"/>
                <a:cs typeface="Calibri Light"/>
              </a:rPr>
              <a:t> </a:t>
            </a:r>
            <a:r>
              <a:rPr sz="2000" b="0" spc="120" dirty="0">
                <a:solidFill>
                  <a:srgbClr val="C00000"/>
                </a:solidFill>
                <a:latin typeface="Calibri Light"/>
                <a:cs typeface="Calibri Light"/>
              </a:rPr>
              <a:t>1914.</a:t>
            </a:r>
            <a:r>
              <a:rPr sz="2000" b="0" dirty="0">
                <a:solidFill>
                  <a:srgbClr val="C00000"/>
                </a:solidFill>
                <a:latin typeface="Calibri Light"/>
                <a:cs typeface="Calibri Light"/>
              </a:rPr>
              <a:t>	</a:t>
            </a:r>
            <a:r>
              <a:rPr sz="2000" b="0" spc="145" dirty="0">
                <a:solidFill>
                  <a:srgbClr val="C00000"/>
                </a:solidFill>
                <a:latin typeface="Calibri Light"/>
                <a:cs typeface="Calibri Light"/>
              </a:rPr>
              <a:t>Available</a:t>
            </a:r>
            <a:r>
              <a:rPr sz="2000" b="0" dirty="0">
                <a:solidFill>
                  <a:srgbClr val="C00000"/>
                </a:solidFill>
                <a:latin typeface="Calibri Light"/>
                <a:cs typeface="Calibri Light"/>
              </a:rPr>
              <a:t>	</a:t>
            </a:r>
            <a:r>
              <a:rPr sz="2000" b="0" spc="90" dirty="0">
                <a:solidFill>
                  <a:srgbClr val="C00000"/>
                </a:solidFill>
                <a:latin typeface="Calibri Light"/>
                <a:cs typeface="Calibri Light"/>
              </a:rPr>
              <a:t>at:</a:t>
            </a:r>
            <a:r>
              <a:rPr sz="2000" b="0" dirty="0">
                <a:solidFill>
                  <a:srgbClr val="C00000"/>
                </a:solidFill>
                <a:latin typeface="Calibri Light"/>
                <a:cs typeface="Calibri Light"/>
              </a:rPr>
              <a:t>	</a:t>
            </a:r>
            <a:r>
              <a:rPr sz="2000" b="0" u="sng" spc="160" dirty="0">
                <a:solidFill>
                  <a:srgbClr val="2997E2"/>
                </a:solidFill>
                <a:uFill>
                  <a:solidFill>
                    <a:srgbClr val="2997E2"/>
                  </a:solidFill>
                </a:uFill>
                <a:latin typeface="Calibri Light"/>
                <a:cs typeface="Calibri Light"/>
                <a:hlinkClick r:id="rId2"/>
              </a:rPr>
              <a:t>http</a:t>
            </a:r>
            <a:r>
              <a:rPr sz="2000" b="0" u="sng" spc="160" dirty="0">
                <a:solidFill>
                  <a:srgbClr val="2997E2"/>
                </a:solidFill>
                <a:uFill>
                  <a:solidFill>
                    <a:srgbClr val="2997E2"/>
                  </a:solidFill>
                </a:uFill>
                <a:latin typeface="Calibri Light"/>
                <a:cs typeface="Calibri Light"/>
              </a:rPr>
              <a:t>s</a:t>
            </a:r>
            <a:r>
              <a:rPr sz="2000" b="0" u="sng" spc="160" dirty="0">
                <a:solidFill>
                  <a:srgbClr val="2997E2"/>
                </a:solidFill>
                <a:uFill>
                  <a:solidFill>
                    <a:srgbClr val="2997E2"/>
                  </a:solidFill>
                </a:uFill>
                <a:latin typeface="Calibri Light"/>
                <a:cs typeface="Calibri Light"/>
                <a:hlinkClick r:id="rId2"/>
              </a:rPr>
              <a:t>://link.</a:t>
            </a:r>
            <a:r>
              <a:rPr sz="2000" b="0" u="sng" spc="-240" dirty="0">
                <a:solidFill>
                  <a:srgbClr val="2997E2"/>
                </a:solidFill>
                <a:uFill>
                  <a:solidFill>
                    <a:srgbClr val="2997E2"/>
                  </a:solidFill>
                </a:uFill>
                <a:latin typeface="Calibri Light"/>
                <a:cs typeface="Calibri Light"/>
                <a:hlinkClick r:id="rId2"/>
              </a:rPr>
              <a:t> </a:t>
            </a:r>
            <a:r>
              <a:rPr sz="2000" b="0" u="sng" spc="155" dirty="0">
                <a:solidFill>
                  <a:srgbClr val="2997E2"/>
                </a:solidFill>
                <a:uFill>
                  <a:solidFill>
                    <a:srgbClr val="2997E2"/>
                  </a:solidFill>
                </a:uFill>
                <a:latin typeface="Calibri Light"/>
                <a:cs typeface="Calibri Light"/>
                <a:hlinkClick r:id="rId2"/>
              </a:rPr>
              <a:t>Springer.Com/article/</a:t>
            </a:r>
            <a:r>
              <a:rPr sz="2000" b="0" u="sng" spc="-215" dirty="0">
                <a:solidFill>
                  <a:srgbClr val="2997E2"/>
                </a:solidFill>
                <a:uFill>
                  <a:solidFill>
                    <a:srgbClr val="2997E2"/>
                  </a:solidFill>
                </a:uFill>
                <a:latin typeface="Calibri Light"/>
                <a:cs typeface="Calibri Light"/>
                <a:hlinkClick r:id="rId2"/>
              </a:rPr>
              <a:t> </a:t>
            </a:r>
            <a:r>
              <a:rPr sz="2000" b="0" u="sng" spc="120" dirty="0">
                <a:solidFill>
                  <a:srgbClr val="2997E2"/>
                </a:solidFill>
                <a:uFill>
                  <a:solidFill>
                    <a:srgbClr val="2997E2"/>
                  </a:solidFill>
                </a:uFill>
                <a:latin typeface="Calibri Light"/>
                <a:cs typeface="Calibri Light"/>
                <a:hlinkClick r:id="rId2"/>
              </a:rPr>
              <a:t>10.</a:t>
            </a:r>
            <a:r>
              <a:rPr sz="2000" b="0" u="sng" spc="-240" dirty="0">
                <a:solidFill>
                  <a:srgbClr val="2997E2"/>
                </a:solidFill>
                <a:uFill>
                  <a:solidFill>
                    <a:srgbClr val="2997E2"/>
                  </a:solidFill>
                </a:uFill>
                <a:latin typeface="Calibri Light"/>
                <a:cs typeface="Calibri Light"/>
                <a:hlinkClick r:id="rId2"/>
              </a:rPr>
              <a:t> </a:t>
            </a:r>
            <a:r>
              <a:rPr sz="2000" b="0" u="sng" spc="160" dirty="0">
                <a:solidFill>
                  <a:srgbClr val="2997E2"/>
                </a:solidFill>
                <a:uFill>
                  <a:solidFill>
                    <a:srgbClr val="2997E2"/>
                  </a:solidFill>
                </a:uFill>
                <a:latin typeface="Calibri Light"/>
                <a:cs typeface="Calibri Light"/>
                <a:hlinkClick r:id="rId2"/>
              </a:rPr>
              <a:t>1186/s12889</a:t>
            </a:r>
            <a:r>
              <a:rPr sz="2000" b="0" u="sng" spc="-235" dirty="0">
                <a:solidFill>
                  <a:srgbClr val="2997E2"/>
                </a:solidFill>
                <a:uFill>
                  <a:solidFill>
                    <a:srgbClr val="2997E2"/>
                  </a:solidFill>
                </a:uFill>
                <a:latin typeface="Calibri Light"/>
                <a:cs typeface="Calibri Light"/>
                <a:hlinkClick r:id="rId2"/>
              </a:rPr>
              <a:t> </a:t>
            </a:r>
            <a:r>
              <a:rPr sz="2000" b="0" u="sng" spc="-50" dirty="0">
                <a:solidFill>
                  <a:srgbClr val="2997E2"/>
                </a:solidFill>
                <a:uFill>
                  <a:solidFill>
                    <a:srgbClr val="2997E2"/>
                  </a:solidFill>
                </a:uFill>
                <a:latin typeface="Calibri Light"/>
                <a:cs typeface="Calibri Light"/>
                <a:hlinkClick r:id="rId2"/>
              </a:rPr>
              <a:t>-</a:t>
            </a:r>
            <a:r>
              <a:rPr sz="2000" b="0" u="none" spc="-50" dirty="0">
                <a:solidFill>
                  <a:srgbClr val="2997E2"/>
                </a:solidFill>
                <a:latin typeface="Calibri Light"/>
                <a:cs typeface="Calibri Light"/>
              </a:rPr>
              <a:t> </a:t>
            </a:r>
            <a:r>
              <a:rPr sz="2000" b="0" u="sng" spc="130" dirty="0">
                <a:solidFill>
                  <a:srgbClr val="2997E2"/>
                </a:solidFill>
                <a:uFill>
                  <a:solidFill>
                    <a:srgbClr val="2997E2"/>
                  </a:solidFill>
                </a:uFill>
                <a:latin typeface="Calibri Light"/>
                <a:cs typeface="Calibri Light"/>
                <a:hlinkClick r:id="rId2"/>
              </a:rPr>
              <a:t>025</a:t>
            </a:r>
            <a:r>
              <a:rPr sz="2000" b="0" u="sng" spc="-260" dirty="0">
                <a:solidFill>
                  <a:srgbClr val="2997E2"/>
                </a:solidFill>
                <a:uFill>
                  <a:solidFill>
                    <a:srgbClr val="2997E2"/>
                  </a:solidFill>
                </a:uFill>
                <a:latin typeface="Calibri Light"/>
                <a:cs typeface="Calibri Light"/>
                <a:hlinkClick r:id="rId2"/>
              </a:rPr>
              <a:t> </a:t>
            </a:r>
            <a:r>
              <a:rPr sz="2000" b="0" u="sng" dirty="0">
                <a:solidFill>
                  <a:srgbClr val="2997E2"/>
                </a:solidFill>
                <a:uFill>
                  <a:solidFill>
                    <a:srgbClr val="2997E2"/>
                  </a:solidFill>
                </a:uFill>
                <a:latin typeface="Calibri Light"/>
                <a:cs typeface="Calibri Light"/>
                <a:hlinkClick r:id="rId2"/>
              </a:rPr>
              <a:t>-</a:t>
            </a:r>
            <a:r>
              <a:rPr sz="2000" b="0" u="sng" spc="-245" dirty="0">
                <a:solidFill>
                  <a:srgbClr val="2997E2"/>
                </a:solidFill>
                <a:uFill>
                  <a:solidFill>
                    <a:srgbClr val="2997E2"/>
                  </a:solidFill>
                </a:uFill>
                <a:latin typeface="Calibri Light"/>
                <a:cs typeface="Calibri Light"/>
                <a:hlinkClick r:id="rId2"/>
              </a:rPr>
              <a:t> </a:t>
            </a:r>
            <a:r>
              <a:rPr sz="2000" b="0" u="sng" spc="175" dirty="0">
                <a:solidFill>
                  <a:srgbClr val="2997E2"/>
                </a:solidFill>
                <a:uFill>
                  <a:solidFill>
                    <a:srgbClr val="2997E2"/>
                  </a:solidFill>
                </a:uFill>
                <a:latin typeface="Calibri Light"/>
                <a:cs typeface="Calibri Light"/>
                <a:hlinkClick r:id="rId2"/>
              </a:rPr>
              <a:t>23110-</a:t>
            </a:r>
            <a:r>
              <a:rPr sz="2000" b="0" u="sng" spc="-50" dirty="0">
                <a:solidFill>
                  <a:srgbClr val="2997E2"/>
                </a:solidFill>
                <a:uFill>
                  <a:solidFill>
                    <a:srgbClr val="2997E2"/>
                  </a:solidFill>
                </a:uFill>
                <a:latin typeface="Calibri Light"/>
                <a:cs typeface="Calibri Light"/>
                <a:hlinkClick r:id="rId2"/>
              </a:rPr>
              <a:t>7</a:t>
            </a:r>
            <a:endParaRPr sz="2000">
              <a:latin typeface="Calibri Light"/>
              <a:cs typeface="Calibri Light"/>
            </a:endParaRPr>
          </a:p>
        </p:txBody>
      </p:sp>
      <p:sp>
        <p:nvSpPr>
          <p:cNvPr id="6" name="object 6"/>
          <p:cNvSpPr txBox="1"/>
          <p:nvPr/>
        </p:nvSpPr>
        <p:spPr>
          <a:xfrm>
            <a:off x="428955" y="2409825"/>
            <a:ext cx="11472545" cy="330835"/>
          </a:xfrm>
          <a:prstGeom prst="rect">
            <a:avLst/>
          </a:prstGeom>
        </p:spPr>
        <p:txBody>
          <a:bodyPr vert="horz" wrap="square" lIns="0" tIns="13335" rIns="0" bIns="0" rtlCol="0">
            <a:spAutoFit/>
          </a:bodyPr>
          <a:lstStyle/>
          <a:p>
            <a:pPr marL="354965" indent="-342265">
              <a:lnSpc>
                <a:spcPct val="100000"/>
              </a:lnSpc>
              <a:spcBef>
                <a:spcPts val="105"/>
              </a:spcBef>
              <a:buClr>
                <a:srgbClr val="E38312"/>
              </a:buClr>
              <a:buFont typeface="Arial"/>
              <a:buChar char="•"/>
              <a:tabLst>
                <a:tab pos="354965" algn="l"/>
                <a:tab pos="1259205" algn="l"/>
                <a:tab pos="1638935" algn="l"/>
                <a:tab pos="2574290" algn="l"/>
                <a:tab pos="3795395" algn="l"/>
                <a:tab pos="4375785" algn="l"/>
                <a:tab pos="6796405" algn="l"/>
                <a:tab pos="7378700" algn="l"/>
                <a:tab pos="9072245" algn="l"/>
                <a:tab pos="9960610" algn="l"/>
              </a:tabLst>
            </a:pPr>
            <a:r>
              <a:rPr sz="2000" b="0" spc="130" dirty="0">
                <a:solidFill>
                  <a:srgbClr val="C00000"/>
                </a:solidFill>
                <a:latin typeface="Calibri Light"/>
                <a:cs typeface="Calibri Light"/>
              </a:rPr>
              <a:t>Mirza,</a:t>
            </a:r>
            <a:r>
              <a:rPr sz="2000" b="0" dirty="0">
                <a:solidFill>
                  <a:srgbClr val="C00000"/>
                </a:solidFill>
                <a:latin typeface="Calibri Light"/>
                <a:cs typeface="Calibri Light"/>
              </a:rPr>
              <a:t>	</a:t>
            </a:r>
            <a:r>
              <a:rPr sz="2000" b="0" spc="60" dirty="0">
                <a:solidFill>
                  <a:srgbClr val="C00000"/>
                </a:solidFill>
                <a:latin typeface="Calibri Light"/>
                <a:cs typeface="Calibri Light"/>
              </a:rPr>
              <a:t>A.</a:t>
            </a:r>
            <a:r>
              <a:rPr sz="2000" b="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54" dirty="0">
                <a:solidFill>
                  <a:srgbClr val="C00000"/>
                </a:solidFill>
                <a:latin typeface="Calibri Light"/>
                <a:cs typeface="Calibri Light"/>
              </a:rPr>
              <a:t> </a:t>
            </a:r>
            <a:r>
              <a:rPr sz="2000" b="0" spc="130" dirty="0">
                <a:solidFill>
                  <a:srgbClr val="C00000"/>
                </a:solidFill>
                <a:latin typeface="Calibri Light"/>
                <a:cs typeface="Calibri Light"/>
              </a:rPr>
              <a:t>2023</a:t>
            </a:r>
            <a:r>
              <a:rPr sz="2000" b="0" spc="-260" dirty="0">
                <a:solidFill>
                  <a:srgbClr val="C00000"/>
                </a:solidFill>
                <a:latin typeface="Calibri Light"/>
                <a:cs typeface="Calibri Light"/>
              </a:rPr>
              <a:t> </a:t>
            </a:r>
            <a:r>
              <a:rPr sz="2000" b="0" spc="-50" dirty="0">
                <a:solidFill>
                  <a:srgbClr val="C00000"/>
                </a:solidFill>
                <a:latin typeface="Calibri Light"/>
                <a:cs typeface="Calibri Light"/>
              </a:rPr>
              <a:t>)</a:t>
            </a:r>
            <a:r>
              <a:rPr sz="2000" b="0" dirty="0">
                <a:solidFill>
                  <a:srgbClr val="C00000"/>
                </a:solidFill>
                <a:latin typeface="Calibri Light"/>
                <a:cs typeface="Calibri Light"/>
              </a:rPr>
              <a:t>	</a:t>
            </a:r>
            <a:r>
              <a:rPr sz="2000" b="0" spc="135" dirty="0">
                <a:solidFill>
                  <a:srgbClr val="C00000"/>
                </a:solidFill>
                <a:latin typeface="Calibri Light"/>
                <a:cs typeface="Calibri Light"/>
              </a:rPr>
              <a:t>‘smoking</a:t>
            </a:r>
            <a:r>
              <a:rPr sz="2000" b="0" dirty="0">
                <a:solidFill>
                  <a:srgbClr val="C00000"/>
                </a:solidFill>
                <a:latin typeface="Calibri Light"/>
                <a:cs typeface="Calibri Light"/>
              </a:rPr>
              <a:t>	</a:t>
            </a:r>
            <a:r>
              <a:rPr sz="2000" b="0" spc="95" dirty="0">
                <a:solidFill>
                  <a:srgbClr val="C00000"/>
                </a:solidFill>
                <a:latin typeface="Calibri Light"/>
                <a:cs typeface="Calibri Light"/>
              </a:rPr>
              <a:t>and</a:t>
            </a:r>
            <a:r>
              <a:rPr sz="2000" b="0" dirty="0">
                <a:solidFill>
                  <a:srgbClr val="C00000"/>
                </a:solidFill>
                <a:latin typeface="Calibri Light"/>
                <a:cs typeface="Calibri Light"/>
              </a:rPr>
              <a:t>	</a:t>
            </a:r>
            <a:r>
              <a:rPr sz="2000" b="0" spc="150" dirty="0">
                <a:solidFill>
                  <a:srgbClr val="C00000"/>
                </a:solidFill>
                <a:latin typeface="Calibri Light"/>
                <a:cs typeface="Calibri Light"/>
              </a:rPr>
              <a:t>vaping–</a:t>
            </a:r>
            <a:r>
              <a:rPr sz="2000" b="0" spc="-240" dirty="0">
                <a:solidFill>
                  <a:srgbClr val="C00000"/>
                </a:solidFill>
                <a:latin typeface="Calibri Light"/>
                <a:cs typeface="Calibri Light"/>
              </a:rPr>
              <a:t> </a:t>
            </a:r>
            <a:r>
              <a:rPr sz="2000" b="0" spc="140" dirty="0">
                <a:solidFill>
                  <a:srgbClr val="C00000"/>
                </a:solidFill>
                <a:latin typeface="Calibri Light"/>
                <a:cs typeface="Calibri Light"/>
              </a:rPr>
              <a:t>preventing</a:t>
            </a:r>
            <a:r>
              <a:rPr sz="2000" b="0" dirty="0">
                <a:solidFill>
                  <a:srgbClr val="C00000"/>
                </a:solidFill>
                <a:latin typeface="Calibri Light"/>
                <a:cs typeface="Calibri Light"/>
              </a:rPr>
              <a:t>	</a:t>
            </a:r>
            <a:r>
              <a:rPr sz="2000" b="0" spc="95" dirty="0">
                <a:solidFill>
                  <a:srgbClr val="C00000"/>
                </a:solidFill>
                <a:latin typeface="Calibri Light"/>
                <a:cs typeface="Calibri Light"/>
              </a:rPr>
              <a:t>and</a:t>
            </a:r>
            <a:r>
              <a:rPr sz="2000" b="0" dirty="0">
                <a:solidFill>
                  <a:srgbClr val="C00000"/>
                </a:solidFill>
                <a:latin typeface="Calibri Light"/>
                <a:cs typeface="Calibri Light"/>
              </a:rPr>
              <a:t>	</a:t>
            </a:r>
            <a:r>
              <a:rPr sz="2000" b="0" spc="160" dirty="0">
                <a:solidFill>
                  <a:srgbClr val="C00000"/>
                </a:solidFill>
                <a:latin typeface="Calibri Light"/>
                <a:cs typeface="Calibri Light"/>
              </a:rPr>
              <a:t>quitting–</a:t>
            </a:r>
            <a:r>
              <a:rPr sz="2000" b="0" spc="-254" dirty="0">
                <a:solidFill>
                  <a:srgbClr val="C00000"/>
                </a:solidFill>
                <a:latin typeface="Calibri Light"/>
                <a:cs typeface="Calibri Light"/>
              </a:rPr>
              <a:t> </a:t>
            </a:r>
            <a:r>
              <a:rPr sz="2000" b="0" spc="95" dirty="0">
                <a:solidFill>
                  <a:srgbClr val="C00000"/>
                </a:solidFill>
                <a:latin typeface="Calibri Light"/>
                <a:cs typeface="Calibri Light"/>
              </a:rPr>
              <a:t>nhs</a:t>
            </a:r>
            <a:r>
              <a:rPr sz="2000" b="0" dirty="0">
                <a:solidFill>
                  <a:srgbClr val="C00000"/>
                </a:solidFill>
                <a:latin typeface="Calibri Light"/>
                <a:cs typeface="Calibri Light"/>
              </a:rPr>
              <a:t>	</a:t>
            </a:r>
            <a:r>
              <a:rPr sz="2000" b="0" spc="130" dirty="0">
                <a:solidFill>
                  <a:srgbClr val="C00000"/>
                </a:solidFill>
                <a:latin typeface="Calibri Light"/>
                <a:cs typeface="Calibri Light"/>
              </a:rPr>
              <a:t>2024</a:t>
            </a:r>
            <a:r>
              <a:rPr sz="2000" b="0" spc="-265" dirty="0">
                <a:solidFill>
                  <a:srgbClr val="C00000"/>
                </a:solidFill>
                <a:latin typeface="Calibri Light"/>
                <a:cs typeface="Calibri Light"/>
              </a:rPr>
              <a:t> </a:t>
            </a:r>
            <a:r>
              <a:rPr sz="2000" b="0" spc="-25" dirty="0">
                <a:solidFill>
                  <a:srgbClr val="C00000"/>
                </a:solidFill>
                <a:latin typeface="Calibri Light"/>
                <a:cs typeface="Calibri Light"/>
              </a:rPr>
              <a:t>.’</a:t>
            </a:r>
            <a:r>
              <a:rPr sz="2000" b="0" dirty="0">
                <a:solidFill>
                  <a:srgbClr val="C00000"/>
                </a:solidFill>
                <a:latin typeface="Calibri Light"/>
                <a:cs typeface="Calibri Light"/>
              </a:rPr>
              <a:t>	</a:t>
            </a:r>
            <a:r>
              <a:rPr sz="2000" b="0" i="1" spc="150" dirty="0">
                <a:solidFill>
                  <a:srgbClr val="C00000"/>
                </a:solidFill>
                <a:latin typeface="Calibri Light"/>
                <a:cs typeface="Calibri Light"/>
              </a:rPr>
              <a:t>Bioscientist:</a:t>
            </a:r>
            <a:endParaRPr sz="2000">
              <a:latin typeface="Calibri Light"/>
              <a:cs typeface="Calibri Light"/>
            </a:endParaRPr>
          </a:p>
        </p:txBody>
      </p:sp>
      <p:sp>
        <p:nvSpPr>
          <p:cNvPr id="7" name="object 7"/>
          <p:cNvSpPr txBox="1"/>
          <p:nvPr/>
        </p:nvSpPr>
        <p:spPr>
          <a:xfrm>
            <a:off x="771855" y="2622880"/>
            <a:ext cx="7279005" cy="331470"/>
          </a:xfrm>
          <a:prstGeom prst="rect">
            <a:avLst/>
          </a:prstGeom>
        </p:spPr>
        <p:txBody>
          <a:bodyPr vert="horz" wrap="square" lIns="0" tIns="13335" rIns="0" bIns="0" rtlCol="0">
            <a:spAutoFit/>
          </a:bodyPr>
          <a:lstStyle/>
          <a:p>
            <a:pPr marL="12700">
              <a:lnSpc>
                <a:spcPct val="100000"/>
              </a:lnSpc>
              <a:spcBef>
                <a:spcPts val="105"/>
              </a:spcBef>
              <a:tabLst>
                <a:tab pos="1014094" algn="l"/>
                <a:tab pos="2477135" algn="l"/>
                <a:tab pos="4561840" algn="l"/>
                <a:tab pos="6025515" algn="l"/>
              </a:tabLst>
            </a:pPr>
            <a:r>
              <a:rPr sz="2000" b="0" i="1" spc="95" dirty="0">
                <a:solidFill>
                  <a:srgbClr val="C00000"/>
                </a:solidFill>
                <a:latin typeface="Calibri Light"/>
                <a:cs typeface="Calibri Light"/>
              </a:rPr>
              <a:t>the</a:t>
            </a:r>
            <a:r>
              <a:rPr sz="2000" b="0" i="1" dirty="0">
                <a:solidFill>
                  <a:srgbClr val="C00000"/>
                </a:solidFill>
                <a:latin typeface="Calibri Light"/>
                <a:cs typeface="Calibri Light"/>
              </a:rPr>
              <a:t>	</a:t>
            </a:r>
            <a:r>
              <a:rPr sz="2000" b="0" i="1" spc="140" dirty="0">
                <a:solidFill>
                  <a:srgbClr val="C00000"/>
                </a:solidFill>
                <a:latin typeface="Calibri Light"/>
                <a:cs typeface="Calibri Light"/>
              </a:rPr>
              <a:t>salford</a:t>
            </a:r>
            <a:r>
              <a:rPr sz="2000" b="0" i="1" dirty="0">
                <a:solidFill>
                  <a:srgbClr val="C00000"/>
                </a:solidFill>
                <a:latin typeface="Calibri Light"/>
                <a:cs typeface="Calibri Light"/>
              </a:rPr>
              <a:t>	</a:t>
            </a:r>
            <a:r>
              <a:rPr sz="2000" b="0" i="1" spc="150" dirty="0">
                <a:solidFill>
                  <a:srgbClr val="C00000"/>
                </a:solidFill>
                <a:latin typeface="Calibri Light"/>
                <a:cs typeface="Calibri Light"/>
              </a:rPr>
              <a:t>biomedicine</a:t>
            </a:r>
            <a:r>
              <a:rPr sz="2000" b="0" i="1" dirty="0">
                <a:solidFill>
                  <a:srgbClr val="C00000"/>
                </a:solidFill>
                <a:latin typeface="Calibri Light"/>
                <a:cs typeface="Calibri Light"/>
              </a:rPr>
              <a:t>	</a:t>
            </a:r>
            <a:r>
              <a:rPr sz="2000" b="0" i="1" spc="140" dirty="0">
                <a:solidFill>
                  <a:srgbClr val="C00000"/>
                </a:solidFill>
                <a:latin typeface="Calibri Light"/>
                <a:cs typeface="Calibri Light"/>
              </a:rPr>
              <a:t>society</a:t>
            </a:r>
            <a:r>
              <a:rPr sz="2000" b="0" i="1" dirty="0">
                <a:solidFill>
                  <a:srgbClr val="C00000"/>
                </a:solidFill>
                <a:latin typeface="Calibri Light"/>
                <a:cs typeface="Calibri Light"/>
              </a:rPr>
              <a:t>	</a:t>
            </a:r>
            <a:r>
              <a:rPr sz="2000" b="0" i="1" spc="155" dirty="0">
                <a:solidFill>
                  <a:srgbClr val="C00000"/>
                </a:solidFill>
                <a:latin typeface="Calibri Light"/>
                <a:cs typeface="Calibri Light"/>
              </a:rPr>
              <a:t>magazine</a:t>
            </a:r>
            <a:r>
              <a:rPr sz="2000" b="0" i="1" spc="-250" dirty="0">
                <a:solidFill>
                  <a:srgbClr val="C00000"/>
                </a:solidFill>
                <a:latin typeface="Calibri Light"/>
                <a:cs typeface="Calibri Light"/>
              </a:rPr>
              <a:t> </a:t>
            </a:r>
            <a:r>
              <a:rPr sz="2000" b="0" spc="-50" dirty="0">
                <a:solidFill>
                  <a:srgbClr val="C00000"/>
                </a:solidFill>
                <a:latin typeface="Calibri Light"/>
                <a:cs typeface="Calibri Light"/>
              </a:rPr>
              <a:t>,</a:t>
            </a:r>
            <a:endParaRPr sz="2000">
              <a:latin typeface="Calibri Light"/>
              <a:cs typeface="Calibri Light"/>
            </a:endParaRPr>
          </a:p>
        </p:txBody>
      </p:sp>
      <p:sp>
        <p:nvSpPr>
          <p:cNvPr id="8" name="object 8"/>
          <p:cNvSpPr txBox="1"/>
          <p:nvPr/>
        </p:nvSpPr>
        <p:spPr>
          <a:xfrm>
            <a:off x="8647303" y="2622880"/>
            <a:ext cx="3254375" cy="331470"/>
          </a:xfrm>
          <a:prstGeom prst="rect">
            <a:avLst/>
          </a:prstGeom>
        </p:spPr>
        <p:txBody>
          <a:bodyPr vert="horz" wrap="square" lIns="0" tIns="13335" rIns="0" bIns="0" rtlCol="0">
            <a:spAutoFit/>
          </a:bodyPr>
          <a:lstStyle/>
          <a:p>
            <a:pPr marL="12700">
              <a:lnSpc>
                <a:spcPct val="100000"/>
              </a:lnSpc>
              <a:spcBef>
                <a:spcPts val="105"/>
              </a:spcBef>
              <a:tabLst>
                <a:tab pos="1199515" algn="l"/>
                <a:tab pos="2925445" algn="l"/>
              </a:tabLst>
            </a:pPr>
            <a:r>
              <a:rPr sz="2000" b="0" i="1" dirty="0">
                <a:solidFill>
                  <a:srgbClr val="C00000"/>
                </a:solidFill>
                <a:latin typeface="Calibri Light"/>
                <a:cs typeface="Calibri Light"/>
              </a:rPr>
              <a:t>1</a:t>
            </a:r>
            <a:r>
              <a:rPr sz="2000" b="0" i="1" spc="-27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dirty="0">
                <a:solidFill>
                  <a:srgbClr val="C00000"/>
                </a:solidFill>
                <a:latin typeface="Calibri Light"/>
                <a:cs typeface="Calibri Light"/>
              </a:rPr>
              <a:t>4</a:t>
            </a:r>
            <a:r>
              <a:rPr sz="2000" b="0" spc="-265"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50" dirty="0">
                <a:solidFill>
                  <a:srgbClr val="C00000"/>
                </a:solidFill>
                <a:latin typeface="Calibri Light"/>
                <a:cs typeface="Calibri Light"/>
              </a:rPr>
              <a:t>.</a:t>
            </a:r>
            <a:r>
              <a:rPr sz="2000" b="0" dirty="0">
                <a:solidFill>
                  <a:srgbClr val="C00000"/>
                </a:solidFill>
                <a:latin typeface="Calibri Light"/>
                <a:cs typeface="Calibri Light"/>
              </a:rPr>
              <a:t>	</a:t>
            </a:r>
            <a:r>
              <a:rPr sz="2000" b="0" spc="145" dirty="0">
                <a:solidFill>
                  <a:srgbClr val="C00000"/>
                </a:solidFill>
                <a:latin typeface="Calibri Light"/>
                <a:cs typeface="Calibri Light"/>
              </a:rPr>
              <a:t>Available</a:t>
            </a:r>
            <a:r>
              <a:rPr sz="2000" b="0" dirty="0">
                <a:solidFill>
                  <a:srgbClr val="C00000"/>
                </a:solidFill>
                <a:latin typeface="Calibri Light"/>
                <a:cs typeface="Calibri Light"/>
              </a:rPr>
              <a:t>	</a:t>
            </a:r>
            <a:r>
              <a:rPr sz="2000" b="0" spc="90" dirty="0">
                <a:solidFill>
                  <a:srgbClr val="C00000"/>
                </a:solidFill>
                <a:latin typeface="Calibri Light"/>
                <a:cs typeface="Calibri Light"/>
              </a:rPr>
              <a:t>at:</a:t>
            </a:r>
            <a:endParaRPr sz="2000">
              <a:latin typeface="Calibri Light"/>
              <a:cs typeface="Calibri Light"/>
            </a:endParaRPr>
          </a:p>
        </p:txBody>
      </p:sp>
      <p:sp>
        <p:nvSpPr>
          <p:cNvPr id="9" name="object 9"/>
          <p:cNvSpPr txBox="1"/>
          <p:nvPr/>
        </p:nvSpPr>
        <p:spPr>
          <a:xfrm>
            <a:off x="771855" y="2836926"/>
            <a:ext cx="4421505" cy="330835"/>
          </a:xfrm>
          <a:prstGeom prst="rect">
            <a:avLst/>
          </a:prstGeom>
        </p:spPr>
        <p:txBody>
          <a:bodyPr vert="horz" wrap="square" lIns="0" tIns="13335" rIns="0" bIns="0" rtlCol="0">
            <a:spAutoFit/>
          </a:bodyPr>
          <a:lstStyle/>
          <a:p>
            <a:pPr marL="12700">
              <a:lnSpc>
                <a:spcPct val="100000"/>
              </a:lnSpc>
              <a:spcBef>
                <a:spcPts val="105"/>
              </a:spcBef>
            </a:pPr>
            <a:r>
              <a:rPr sz="2000" b="0" u="sng" spc="160" dirty="0">
                <a:solidFill>
                  <a:srgbClr val="2997E2"/>
                </a:solidFill>
                <a:uFill>
                  <a:solidFill>
                    <a:srgbClr val="2997E2"/>
                  </a:solidFill>
                </a:uFill>
                <a:latin typeface="Calibri Light"/>
                <a:cs typeface="Calibri Light"/>
                <a:hlinkClick r:id="rId3"/>
              </a:rPr>
              <a:t>http</a:t>
            </a:r>
            <a:r>
              <a:rPr sz="2000" b="0" u="sng" spc="160" dirty="0">
                <a:solidFill>
                  <a:srgbClr val="2997E2"/>
                </a:solidFill>
                <a:uFill>
                  <a:solidFill>
                    <a:srgbClr val="2997E2"/>
                  </a:solidFill>
                </a:uFill>
                <a:latin typeface="Calibri Light"/>
                <a:cs typeface="Calibri Light"/>
              </a:rPr>
              <a:t>s</a:t>
            </a:r>
            <a:r>
              <a:rPr sz="2000" b="0" u="sng" spc="160" dirty="0">
                <a:solidFill>
                  <a:srgbClr val="2997E2"/>
                </a:solidFill>
                <a:uFill>
                  <a:solidFill>
                    <a:srgbClr val="2997E2"/>
                  </a:solidFill>
                </a:uFill>
                <a:latin typeface="Calibri Light"/>
                <a:cs typeface="Calibri Light"/>
                <a:hlinkClick r:id="rId3"/>
              </a:rPr>
              <a:t>://do</a:t>
            </a:r>
            <a:r>
              <a:rPr sz="2000" b="0" u="sng" spc="160" dirty="0">
                <a:solidFill>
                  <a:srgbClr val="2997E2"/>
                </a:solidFill>
                <a:uFill>
                  <a:solidFill>
                    <a:srgbClr val="2997E2"/>
                  </a:solidFill>
                </a:uFill>
                <a:latin typeface="Calibri Light"/>
                <a:cs typeface="Calibri Light"/>
              </a:rPr>
              <a:t>i</a:t>
            </a:r>
            <a:r>
              <a:rPr sz="2000" b="0" u="sng" spc="160" dirty="0">
                <a:solidFill>
                  <a:srgbClr val="2997E2"/>
                </a:solidFill>
                <a:uFill>
                  <a:solidFill>
                    <a:srgbClr val="2997E2"/>
                  </a:solidFill>
                </a:uFill>
                <a:latin typeface="Calibri Light"/>
                <a:cs typeface="Calibri Light"/>
                <a:hlinkClick r:id="rId3"/>
              </a:rPr>
              <a:t>.Org</a:t>
            </a:r>
            <a:r>
              <a:rPr sz="2000" b="0" u="sng" spc="-155" dirty="0">
                <a:solidFill>
                  <a:srgbClr val="2997E2"/>
                </a:solidFill>
                <a:uFill>
                  <a:solidFill>
                    <a:srgbClr val="2997E2"/>
                  </a:solidFill>
                </a:uFill>
                <a:latin typeface="Calibri Light"/>
                <a:cs typeface="Calibri Light"/>
                <a:hlinkClick r:id="rId3"/>
              </a:rPr>
              <a:t> </a:t>
            </a:r>
            <a:r>
              <a:rPr sz="2000" b="0" u="sng" dirty="0">
                <a:solidFill>
                  <a:srgbClr val="2997E2"/>
                </a:solidFill>
                <a:uFill>
                  <a:solidFill>
                    <a:srgbClr val="2997E2"/>
                  </a:solidFill>
                </a:uFill>
                <a:latin typeface="Calibri Light"/>
                <a:cs typeface="Calibri Light"/>
                <a:hlinkClick r:id="rId3"/>
              </a:rPr>
              <a:t>/</a:t>
            </a:r>
            <a:r>
              <a:rPr sz="2000" b="0" u="sng" spc="-240" dirty="0">
                <a:solidFill>
                  <a:srgbClr val="2997E2"/>
                </a:solidFill>
                <a:uFill>
                  <a:solidFill>
                    <a:srgbClr val="2997E2"/>
                  </a:solidFill>
                </a:uFill>
                <a:latin typeface="Calibri Light"/>
                <a:cs typeface="Calibri Light"/>
                <a:hlinkClick r:id="rId3"/>
              </a:rPr>
              <a:t> </a:t>
            </a:r>
            <a:r>
              <a:rPr sz="2000" b="0" u="sng" spc="120" dirty="0">
                <a:solidFill>
                  <a:srgbClr val="2997E2"/>
                </a:solidFill>
                <a:uFill>
                  <a:solidFill>
                    <a:srgbClr val="2997E2"/>
                  </a:solidFill>
                </a:uFill>
                <a:latin typeface="Calibri Light"/>
                <a:cs typeface="Calibri Light"/>
                <a:hlinkClick r:id="rId3"/>
              </a:rPr>
              <a:t>10.</a:t>
            </a:r>
            <a:r>
              <a:rPr sz="2000" b="0" u="sng" spc="-245" dirty="0">
                <a:solidFill>
                  <a:srgbClr val="2997E2"/>
                </a:solidFill>
                <a:uFill>
                  <a:solidFill>
                    <a:srgbClr val="2997E2"/>
                  </a:solidFill>
                </a:uFill>
                <a:latin typeface="Calibri Light"/>
                <a:cs typeface="Calibri Light"/>
                <a:hlinkClick r:id="rId3"/>
              </a:rPr>
              <a:t> </a:t>
            </a:r>
            <a:r>
              <a:rPr sz="2000" b="0" u="sng" spc="165" dirty="0">
                <a:solidFill>
                  <a:srgbClr val="2997E2"/>
                </a:solidFill>
                <a:uFill>
                  <a:solidFill>
                    <a:srgbClr val="2997E2"/>
                  </a:solidFill>
                </a:uFill>
                <a:latin typeface="Calibri Light"/>
                <a:cs typeface="Calibri Light"/>
                <a:hlinkClick r:id="rId3"/>
              </a:rPr>
              <a:t>57898/biosc</a:t>
            </a:r>
            <a:r>
              <a:rPr sz="2000" b="0" u="sng" spc="165" dirty="0">
                <a:solidFill>
                  <a:srgbClr val="2997E2"/>
                </a:solidFill>
                <a:uFill>
                  <a:solidFill>
                    <a:srgbClr val="2997E2"/>
                  </a:solidFill>
                </a:uFill>
                <a:latin typeface="Calibri Light"/>
                <a:cs typeface="Calibri Light"/>
              </a:rPr>
              <a:t>i</a:t>
            </a:r>
            <a:r>
              <a:rPr sz="2000" b="0" u="sng" spc="165" dirty="0">
                <a:solidFill>
                  <a:srgbClr val="2997E2"/>
                </a:solidFill>
                <a:uFill>
                  <a:solidFill>
                    <a:srgbClr val="2997E2"/>
                  </a:solidFill>
                </a:uFill>
                <a:latin typeface="Calibri Light"/>
                <a:cs typeface="Calibri Light"/>
                <a:hlinkClick r:id="rId3"/>
              </a:rPr>
              <a:t>.</a:t>
            </a:r>
            <a:r>
              <a:rPr sz="2000" b="0" u="sng" spc="-229" dirty="0">
                <a:solidFill>
                  <a:srgbClr val="2997E2"/>
                </a:solidFill>
                <a:uFill>
                  <a:solidFill>
                    <a:srgbClr val="2997E2"/>
                  </a:solidFill>
                </a:uFill>
                <a:latin typeface="Calibri Light"/>
                <a:cs typeface="Calibri Light"/>
                <a:hlinkClick r:id="rId3"/>
              </a:rPr>
              <a:t> </a:t>
            </a:r>
            <a:r>
              <a:rPr sz="2000" b="0" u="sng" spc="65" dirty="0">
                <a:solidFill>
                  <a:srgbClr val="2997E2"/>
                </a:solidFill>
                <a:uFill>
                  <a:solidFill>
                    <a:srgbClr val="2997E2"/>
                  </a:solidFill>
                </a:uFill>
                <a:latin typeface="Calibri Light"/>
                <a:cs typeface="Calibri Light"/>
                <a:hlinkClick r:id="rId3"/>
              </a:rPr>
              <a:t>57 </a:t>
            </a:r>
            <a:endParaRPr sz="2000">
              <a:latin typeface="Calibri Light"/>
              <a:cs typeface="Calibri Light"/>
            </a:endParaRPr>
          </a:p>
        </p:txBody>
      </p:sp>
      <p:sp>
        <p:nvSpPr>
          <p:cNvPr id="10" name="object 10"/>
          <p:cNvSpPr txBox="1"/>
          <p:nvPr/>
        </p:nvSpPr>
        <p:spPr>
          <a:xfrm>
            <a:off x="428955" y="3227070"/>
            <a:ext cx="847725" cy="330835"/>
          </a:xfrm>
          <a:prstGeom prst="rect">
            <a:avLst/>
          </a:prstGeom>
        </p:spPr>
        <p:txBody>
          <a:bodyPr vert="horz" wrap="square" lIns="0" tIns="13335" rIns="0" bIns="0" rtlCol="0">
            <a:spAutoFit/>
          </a:bodyPr>
          <a:lstStyle/>
          <a:p>
            <a:pPr marL="354965" indent="-342265">
              <a:lnSpc>
                <a:spcPct val="100000"/>
              </a:lnSpc>
              <a:spcBef>
                <a:spcPts val="105"/>
              </a:spcBef>
              <a:buClr>
                <a:srgbClr val="E38312"/>
              </a:buClr>
              <a:buFont typeface="Arial"/>
              <a:buChar char="•"/>
              <a:tabLst>
                <a:tab pos="354965" algn="l"/>
              </a:tabLst>
            </a:pPr>
            <a:r>
              <a:rPr sz="2000" b="0" spc="85" dirty="0">
                <a:solidFill>
                  <a:srgbClr val="C00000"/>
                </a:solidFill>
                <a:latin typeface="Calibri Light"/>
                <a:cs typeface="Calibri Light"/>
              </a:rPr>
              <a:t>NHS</a:t>
            </a:r>
            <a:endParaRPr sz="2000">
              <a:latin typeface="Calibri Light"/>
              <a:cs typeface="Calibri Light"/>
            </a:endParaRPr>
          </a:p>
        </p:txBody>
      </p:sp>
      <p:sp>
        <p:nvSpPr>
          <p:cNvPr id="11" name="object 11"/>
          <p:cNvSpPr txBox="1"/>
          <p:nvPr/>
        </p:nvSpPr>
        <p:spPr>
          <a:xfrm>
            <a:off x="3076448" y="3227070"/>
            <a:ext cx="3106420" cy="330835"/>
          </a:xfrm>
          <a:prstGeom prst="rect">
            <a:avLst/>
          </a:prstGeom>
        </p:spPr>
        <p:txBody>
          <a:bodyPr vert="horz" wrap="square" lIns="0" tIns="13335" rIns="0" bIns="0" rtlCol="0">
            <a:spAutoFit/>
          </a:bodyPr>
          <a:lstStyle/>
          <a:p>
            <a:pPr marL="12700">
              <a:lnSpc>
                <a:spcPct val="100000"/>
              </a:lnSpc>
              <a:spcBef>
                <a:spcPts val="105"/>
              </a:spcBef>
              <a:tabLst>
                <a:tab pos="2624455" algn="l"/>
              </a:tabLst>
            </a:pP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30" dirty="0">
                <a:solidFill>
                  <a:srgbClr val="C00000"/>
                </a:solidFill>
                <a:latin typeface="Calibri Light"/>
                <a:cs typeface="Calibri Light"/>
              </a:rPr>
              <a:t>2025)</a:t>
            </a:r>
            <a:r>
              <a:rPr sz="2000" b="0" dirty="0">
                <a:solidFill>
                  <a:srgbClr val="C00000"/>
                </a:solidFill>
                <a:latin typeface="Calibri Light"/>
                <a:cs typeface="Calibri Light"/>
              </a:rPr>
              <a:t>	</a:t>
            </a:r>
            <a:r>
              <a:rPr sz="2000" b="0" i="1" spc="114" dirty="0">
                <a:solidFill>
                  <a:srgbClr val="C00000"/>
                </a:solidFill>
                <a:latin typeface="Calibri Light"/>
                <a:cs typeface="Calibri Light"/>
              </a:rPr>
              <a:t>quit</a:t>
            </a:r>
            <a:endParaRPr sz="2000">
              <a:latin typeface="Calibri Light"/>
              <a:cs typeface="Calibri Light"/>
            </a:endParaRPr>
          </a:p>
        </p:txBody>
      </p:sp>
      <p:sp>
        <p:nvSpPr>
          <p:cNvPr id="12" name="object 12"/>
          <p:cNvSpPr txBox="1"/>
          <p:nvPr/>
        </p:nvSpPr>
        <p:spPr>
          <a:xfrm>
            <a:off x="7985886" y="3227070"/>
            <a:ext cx="3914140" cy="330835"/>
          </a:xfrm>
          <a:prstGeom prst="rect">
            <a:avLst/>
          </a:prstGeom>
        </p:spPr>
        <p:txBody>
          <a:bodyPr vert="horz" wrap="square" lIns="0" tIns="13335" rIns="0" bIns="0" rtlCol="0">
            <a:spAutoFit/>
          </a:bodyPr>
          <a:lstStyle/>
          <a:p>
            <a:pPr marL="12700">
              <a:lnSpc>
                <a:spcPct val="100000"/>
              </a:lnSpc>
              <a:spcBef>
                <a:spcPts val="105"/>
              </a:spcBef>
              <a:tabLst>
                <a:tab pos="2915920" algn="l"/>
              </a:tabLst>
            </a:pPr>
            <a:r>
              <a:rPr sz="2000" b="0" i="1" spc="145" dirty="0">
                <a:solidFill>
                  <a:srgbClr val="C00000"/>
                </a:solidFill>
                <a:latin typeface="Calibri Light"/>
                <a:cs typeface="Calibri Light"/>
              </a:rPr>
              <a:t>smoking.</a:t>
            </a:r>
            <a:r>
              <a:rPr sz="2000" b="0" i="1"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40" dirty="0">
                <a:solidFill>
                  <a:srgbClr val="C00000"/>
                </a:solidFill>
                <a:latin typeface="Calibri Light"/>
                <a:cs typeface="Calibri Light"/>
              </a:rPr>
              <a:t>Online]</a:t>
            </a:r>
            <a:endParaRPr sz="2000">
              <a:latin typeface="Calibri Light"/>
              <a:cs typeface="Calibri Light"/>
            </a:endParaRPr>
          </a:p>
        </p:txBody>
      </p:sp>
      <p:sp>
        <p:nvSpPr>
          <p:cNvPr id="13" name="object 13"/>
          <p:cNvSpPr txBox="1"/>
          <p:nvPr/>
        </p:nvSpPr>
        <p:spPr>
          <a:xfrm>
            <a:off x="771855" y="3440429"/>
            <a:ext cx="1104900" cy="330835"/>
          </a:xfrm>
          <a:prstGeom prst="rect">
            <a:avLst/>
          </a:prstGeom>
        </p:spPr>
        <p:txBody>
          <a:bodyPr vert="horz" wrap="square" lIns="0" tIns="13335" rIns="0" bIns="0" rtlCol="0">
            <a:spAutoFit/>
          </a:bodyPr>
          <a:lstStyle/>
          <a:p>
            <a:pPr marL="12700">
              <a:lnSpc>
                <a:spcPct val="100000"/>
              </a:lnSpc>
              <a:spcBef>
                <a:spcPts val="105"/>
              </a:spcBef>
            </a:pPr>
            <a:r>
              <a:rPr sz="2000" b="0" spc="145" dirty="0">
                <a:solidFill>
                  <a:srgbClr val="C00000"/>
                </a:solidFill>
                <a:latin typeface="Calibri Light"/>
                <a:cs typeface="Calibri Light"/>
              </a:rPr>
              <a:t>available</a:t>
            </a:r>
            <a:endParaRPr sz="2000">
              <a:latin typeface="Calibri Light"/>
              <a:cs typeface="Calibri Light"/>
            </a:endParaRPr>
          </a:p>
        </p:txBody>
      </p:sp>
      <p:sp>
        <p:nvSpPr>
          <p:cNvPr id="14" name="object 14"/>
          <p:cNvSpPr txBox="1"/>
          <p:nvPr/>
        </p:nvSpPr>
        <p:spPr>
          <a:xfrm>
            <a:off x="3649471" y="3440429"/>
            <a:ext cx="8250555" cy="330835"/>
          </a:xfrm>
          <a:prstGeom prst="rect">
            <a:avLst/>
          </a:prstGeom>
        </p:spPr>
        <p:txBody>
          <a:bodyPr vert="horz" wrap="square" lIns="0" tIns="13335" rIns="0" bIns="0" rtlCol="0">
            <a:spAutoFit/>
          </a:bodyPr>
          <a:lstStyle/>
          <a:p>
            <a:pPr marL="12700">
              <a:lnSpc>
                <a:spcPct val="100000"/>
              </a:lnSpc>
              <a:spcBef>
                <a:spcPts val="105"/>
              </a:spcBef>
              <a:tabLst>
                <a:tab pos="2123440" algn="l"/>
              </a:tabLst>
            </a:pPr>
            <a:r>
              <a:rPr sz="2000" b="0" spc="90" dirty="0">
                <a:solidFill>
                  <a:srgbClr val="C00000"/>
                </a:solidFill>
                <a:latin typeface="Calibri Light"/>
                <a:cs typeface="Calibri Light"/>
              </a:rPr>
              <a:t>at:</a:t>
            </a:r>
            <a:r>
              <a:rPr sz="2000" b="0" dirty="0">
                <a:solidFill>
                  <a:srgbClr val="C00000"/>
                </a:solidFill>
                <a:latin typeface="Calibri Light"/>
                <a:cs typeface="Calibri Light"/>
              </a:rPr>
              <a:t>	</a:t>
            </a:r>
            <a:r>
              <a:rPr sz="2000" b="0" u="sng" spc="165" dirty="0">
                <a:solidFill>
                  <a:srgbClr val="C00000"/>
                </a:solidFill>
                <a:uFill>
                  <a:solidFill>
                    <a:srgbClr val="C00000"/>
                  </a:solidFill>
                </a:uFill>
                <a:latin typeface="Calibri Light"/>
                <a:cs typeface="Calibri Light"/>
                <a:hlinkClick r:id="rId4"/>
              </a:rPr>
              <a:t>https://www.Nhs.Uk/better-</a:t>
            </a:r>
            <a:r>
              <a:rPr sz="2000" b="0" u="sng" spc="180" dirty="0">
                <a:solidFill>
                  <a:srgbClr val="C00000"/>
                </a:solidFill>
                <a:uFill>
                  <a:solidFill>
                    <a:srgbClr val="C00000"/>
                  </a:solidFill>
                </a:uFill>
                <a:latin typeface="Calibri Light"/>
                <a:cs typeface="Calibri Light"/>
                <a:hlinkClick r:id="rId4"/>
              </a:rPr>
              <a:t>health/quit-</a:t>
            </a:r>
            <a:r>
              <a:rPr sz="2000" b="0" u="sng" spc="145" dirty="0">
                <a:solidFill>
                  <a:srgbClr val="C00000"/>
                </a:solidFill>
                <a:uFill>
                  <a:solidFill>
                    <a:srgbClr val="C00000"/>
                  </a:solidFill>
                </a:uFill>
                <a:latin typeface="Calibri Light"/>
                <a:cs typeface="Calibri Light"/>
                <a:hlinkClick r:id="rId4"/>
              </a:rPr>
              <a:t>smoking</a:t>
            </a:r>
            <a:r>
              <a:rPr sz="2000" b="0" u="sng" spc="-20" dirty="0">
                <a:solidFill>
                  <a:srgbClr val="C00000"/>
                </a:solidFill>
                <a:uFill>
                  <a:solidFill>
                    <a:srgbClr val="C00000"/>
                  </a:solidFill>
                </a:uFill>
                <a:latin typeface="Calibri Light"/>
                <a:cs typeface="Calibri Light"/>
                <a:hlinkClick r:id="rId4"/>
              </a:rPr>
              <a:t> </a:t>
            </a:r>
            <a:r>
              <a:rPr sz="2000" b="0" u="sng" spc="-50" dirty="0">
                <a:solidFill>
                  <a:srgbClr val="C00000"/>
                </a:solidFill>
                <a:uFill>
                  <a:solidFill>
                    <a:srgbClr val="C00000"/>
                  </a:solidFill>
                </a:uFill>
                <a:latin typeface="Calibri Light"/>
                <a:cs typeface="Calibri Light"/>
                <a:hlinkClick r:id="rId4"/>
              </a:rPr>
              <a:t>/</a:t>
            </a:r>
            <a:endParaRPr sz="2000">
              <a:latin typeface="Calibri Light"/>
              <a:cs typeface="Calibri Light"/>
            </a:endParaRPr>
          </a:p>
        </p:txBody>
      </p:sp>
      <p:sp>
        <p:nvSpPr>
          <p:cNvPr id="15" name="object 15"/>
          <p:cNvSpPr txBox="1"/>
          <p:nvPr/>
        </p:nvSpPr>
        <p:spPr>
          <a:xfrm>
            <a:off x="771855" y="3653790"/>
            <a:ext cx="2865120" cy="330835"/>
          </a:xfrm>
          <a:prstGeom prst="rect">
            <a:avLst/>
          </a:prstGeom>
        </p:spPr>
        <p:txBody>
          <a:bodyPr vert="horz" wrap="square" lIns="0" tIns="12700" rIns="0" bIns="0" rtlCol="0">
            <a:spAutoFit/>
          </a:bodyPr>
          <a:lstStyle/>
          <a:p>
            <a:pPr marL="12700">
              <a:lnSpc>
                <a:spcPct val="100000"/>
              </a:lnSpc>
              <a:spcBef>
                <a:spcPts val="100"/>
              </a:spcBef>
            </a:pPr>
            <a:r>
              <a:rPr sz="2000" b="0" spc="-10" dirty="0">
                <a:solidFill>
                  <a:srgbClr val="C00000"/>
                </a:solidFill>
                <a:latin typeface="Calibri Light"/>
                <a:cs typeface="Calibri Light"/>
              </a:rPr>
              <a:t>[</a:t>
            </a:r>
            <a:r>
              <a:rPr sz="2000" b="0" spc="-250" dirty="0">
                <a:solidFill>
                  <a:srgbClr val="C00000"/>
                </a:solidFill>
                <a:latin typeface="Calibri Light"/>
                <a:cs typeface="Calibri Light"/>
              </a:rPr>
              <a:t> </a:t>
            </a:r>
            <a:r>
              <a:rPr sz="2000" b="0" spc="155" dirty="0">
                <a:solidFill>
                  <a:srgbClr val="C00000"/>
                </a:solidFill>
                <a:latin typeface="Calibri Light"/>
                <a:cs typeface="Calibri Light"/>
              </a:rPr>
              <a:t>accessed</a:t>
            </a:r>
            <a:r>
              <a:rPr sz="2000" b="0" spc="370" dirty="0">
                <a:solidFill>
                  <a:srgbClr val="C00000"/>
                </a:solidFill>
                <a:latin typeface="Calibri Light"/>
                <a:cs typeface="Calibri Light"/>
              </a:rPr>
              <a:t> </a:t>
            </a:r>
            <a:r>
              <a:rPr sz="2000" b="0" spc="95" dirty="0">
                <a:solidFill>
                  <a:srgbClr val="C00000"/>
                </a:solidFill>
                <a:latin typeface="Calibri Light"/>
                <a:cs typeface="Calibri Light"/>
              </a:rPr>
              <a:t>21</a:t>
            </a:r>
            <a:r>
              <a:rPr sz="2000" b="0" spc="380" dirty="0">
                <a:solidFill>
                  <a:srgbClr val="C00000"/>
                </a:solidFill>
                <a:latin typeface="Calibri Light"/>
                <a:cs typeface="Calibri Light"/>
              </a:rPr>
              <a:t> </a:t>
            </a:r>
            <a:r>
              <a:rPr sz="2000" b="0" spc="95" dirty="0">
                <a:solidFill>
                  <a:srgbClr val="C00000"/>
                </a:solidFill>
                <a:latin typeface="Calibri Light"/>
                <a:cs typeface="Calibri Light"/>
              </a:rPr>
              <a:t>09</a:t>
            </a:r>
            <a:r>
              <a:rPr sz="2000" b="0" spc="380" dirty="0">
                <a:solidFill>
                  <a:srgbClr val="C00000"/>
                </a:solidFill>
                <a:latin typeface="Calibri Light"/>
                <a:cs typeface="Calibri Light"/>
              </a:rPr>
              <a:t> </a:t>
            </a:r>
            <a:r>
              <a:rPr sz="2000" b="0" spc="145" dirty="0">
                <a:solidFill>
                  <a:srgbClr val="C00000"/>
                </a:solidFill>
                <a:latin typeface="Calibri Light"/>
                <a:cs typeface="Calibri Light"/>
              </a:rPr>
              <a:t>2026].</a:t>
            </a:r>
            <a:endParaRPr sz="2000">
              <a:latin typeface="Calibri Light"/>
              <a:cs typeface="Calibri Light"/>
            </a:endParaRPr>
          </a:p>
        </p:txBody>
      </p:sp>
      <p:sp>
        <p:nvSpPr>
          <p:cNvPr id="16" name="object 16"/>
          <p:cNvSpPr txBox="1"/>
          <p:nvPr/>
        </p:nvSpPr>
        <p:spPr>
          <a:xfrm>
            <a:off x="3734815" y="4045711"/>
            <a:ext cx="8164195" cy="330835"/>
          </a:xfrm>
          <a:prstGeom prst="rect">
            <a:avLst/>
          </a:prstGeom>
        </p:spPr>
        <p:txBody>
          <a:bodyPr vert="horz" wrap="square" lIns="0" tIns="12700" rIns="0" bIns="0" rtlCol="0">
            <a:spAutoFit/>
          </a:bodyPr>
          <a:lstStyle/>
          <a:p>
            <a:pPr marL="12700">
              <a:lnSpc>
                <a:spcPct val="100000"/>
              </a:lnSpc>
              <a:spcBef>
                <a:spcPts val="100"/>
              </a:spcBef>
              <a:tabLst>
                <a:tab pos="3322954" algn="l"/>
                <a:tab pos="7165340" algn="l"/>
              </a:tabLst>
            </a:pP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30" dirty="0">
                <a:solidFill>
                  <a:srgbClr val="C00000"/>
                </a:solidFill>
                <a:latin typeface="Calibri Light"/>
                <a:cs typeface="Calibri Light"/>
              </a:rPr>
              <a:t>2025)</a:t>
            </a:r>
            <a:r>
              <a:rPr sz="2000" b="0" dirty="0">
                <a:solidFill>
                  <a:srgbClr val="C00000"/>
                </a:solidFill>
                <a:latin typeface="Calibri Light"/>
                <a:cs typeface="Calibri Light"/>
              </a:rPr>
              <a:t>	</a:t>
            </a:r>
            <a:r>
              <a:rPr sz="2000" b="0" i="1" spc="140" dirty="0">
                <a:solidFill>
                  <a:srgbClr val="C00000"/>
                </a:solidFill>
                <a:latin typeface="Calibri Light"/>
                <a:cs typeface="Calibri Light"/>
              </a:rPr>
              <a:t>smokefree.</a:t>
            </a:r>
            <a:r>
              <a:rPr sz="2000" b="0" i="1"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40" dirty="0">
                <a:solidFill>
                  <a:srgbClr val="C00000"/>
                </a:solidFill>
                <a:latin typeface="Calibri Light"/>
                <a:cs typeface="Calibri Light"/>
              </a:rPr>
              <a:t>Online]</a:t>
            </a:r>
            <a:endParaRPr sz="2000">
              <a:latin typeface="Calibri Light"/>
              <a:cs typeface="Calibri Light"/>
            </a:endParaRPr>
          </a:p>
        </p:txBody>
      </p:sp>
      <p:sp>
        <p:nvSpPr>
          <p:cNvPr id="17" name="object 17"/>
          <p:cNvSpPr txBox="1"/>
          <p:nvPr/>
        </p:nvSpPr>
        <p:spPr>
          <a:xfrm>
            <a:off x="428955" y="4045711"/>
            <a:ext cx="11472545" cy="544195"/>
          </a:xfrm>
          <a:prstGeom prst="rect">
            <a:avLst/>
          </a:prstGeom>
        </p:spPr>
        <p:txBody>
          <a:bodyPr vert="horz" wrap="square" lIns="0" tIns="12700" rIns="0" bIns="0" rtlCol="0">
            <a:spAutoFit/>
          </a:bodyPr>
          <a:lstStyle/>
          <a:p>
            <a:pPr marL="354965" indent="-342265">
              <a:lnSpc>
                <a:spcPts val="2039"/>
              </a:lnSpc>
              <a:spcBef>
                <a:spcPts val="100"/>
              </a:spcBef>
              <a:buClr>
                <a:srgbClr val="E38312"/>
              </a:buClr>
              <a:buFont typeface="Arial"/>
              <a:buChar char="•"/>
              <a:tabLst>
                <a:tab pos="354965" algn="l"/>
              </a:tabLst>
            </a:pPr>
            <a:r>
              <a:rPr sz="2000" b="0" spc="90" dirty="0">
                <a:solidFill>
                  <a:srgbClr val="C00000"/>
                </a:solidFill>
                <a:latin typeface="Calibri Light"/>
                <a:cs typeface="Calibri Light"/>
              </a:rPr>
              <a:t>Nhs</a:t>
            </a:r>
            <a:endParaRPr sz="2000">
              <a:latin typeface="Calibri Light"/>
              <a:cs typeface="Calibri Light"/>
            </a:endParaRPr>
          </a:p>
          <a:p>
            <a:pPr marL="355600">
              <a:lnSpc>
                <a:spcPts val="2039"/>
              </a:lnSpc>
              <a:tabLst>
                <a:tab pos="1873250" algn="l"/>
                <a:tab pos="2627630" algn="l"/>
              </a:tabLst>
            </a:pPr>
            <a:r>
              <a:rPr sz="2000" b="0" spc="145" dirty="0">
                <a:solidFill>
                  <a:srgbClr val="C00000"/>
                </a:solidFill>
                <a:latin typeface="Calibri Light"/>
                <a:cs typeface="Calibri Light"/>
              </a:rPr>
              <a:t>available</a:t>
            </a:r>
            <a:r>
              <a:rPr sz="2000" b="0" dirty="0">
                <a:solidFill>
                  <a:srgbClr val="C00000"/>
                </a:solidFill>
                <a:latin typeface="Calibri Light"/>
                <a:cs typeface="Calibri Light"/>
              </a:rPr>
              <a:t>	</a:t>
            </a:r>
            <a:r>
              <a:rPr sz="2000" b="0" spc="90" dirty="0">
                <a:solidFill>
                  <a:srgbClr val="C00000"/>
                </a:solidFill>
                <a:latin typeface="Calibri Light"/>
                <a:cs typeface="Calibri Light"/>
              </a:rPr>
              <a:t>at:</a:t>
            </a:r>
            <a:r>
              <a:rPr sz="2000" b="0" dirty="0">
                <a:solidFill>
                  <a:srgbClr val="C00000"/>
                </a:solidFill>
                <a:latin typeface="Calibri Light"/>
                <a:cs typeface="Calibri Light"/>
              </a:rPr>
              <a:t>	</a:t>
            </a:r>
            <a:r>
              <a:rPr sz="2000" b="0" u="sng" spc="170" dirty="0">
                <a:solidFill>
                  <a:srgbClr val="C00000"/>
                </a:solidFill>
                <a:uFill>
                  <a:solidFill>
                    <a:srgbClr val="C00000"/>
                  </a:solidFill>
                </a:uFill>
                <a:latin typeface="Calibri Light"/>
                <a:cs typeface="Calibri Light"/>
                <a:hlinkClick r:id="rId5"/>
              </a:rPr>
              <a:t>https://www.Hra.Nhs.Uk/planning-</a:t>
            </a:r>
            <a:r>
              <a:rPr sz="2000" b="0" u="sng" spc="180" dirty="0">
                <a:solidFill>
                  <a:srgbClr val="C00000"/>
                </a:solidFill>
                <a:uFill>
                  <a:solidFill>
                    <a:srgbClr val="C00000"/>
                  </a:solidFill>
                </a:uFill>
                <a:latin typeface="Calibri Light"/>
                <a:cs typeface="Calibri Light"/>
                <a:hlinkClick r:id="rId5"/>
              </a:rPr>
              <a:t>and-</a:t>
            </a:r>
            <a:r>
              <a:rPr sz="2000" b="0" u="sng" spc="170" dirty="0">
                <a:solidFill>
                  <a:srgbClr val="C00000"/>
                </a:solidFill>
                <a:uFill>
                  <a:solidFill>
                    <a:srgbClr val="C00000"/>
                  </a:solidFill>
                </a:uFill>
                <a:latin typeface="Calibri Light"/>
                <a:cs typeface="Calibri Light"/>
                <a:hlinkClick r:id="rId5"/>
              </a:rPr>
              <a:t>improving-</a:t>
            </a:r>
            <a:r>
              <a:rPr sz="2000" b="0" u="sng" spc="155" dirty="0">
                <a:solidFill>
                  <a:srgbClr val="C00000"/>
                </a:solidFill>
                <a:uFill>
                  <a:solidFill>
                    <a:srgbClr val="C00000"/>
                  </a:solidFill>
                </a:uFill>
                <a:latin typeface="Calibri Light"/>
                <a:cs typeface="Calibri Light"/>
                <a:hlinkClick r:id="rId5"/>
              </a:rPr>
              <a:t>research/application-</a:t>
            </a:r>
            <a:endParaRPr sz="2000">
              <a:latin typeface="Calibri Light"/>
              <a:cs typeface="Calibri Light"/>
            </a:endParaRPr>
          </a:p>
        </p:txBody>
      </p:sp>
      <p:sp>
        <p:nvSpPr>
          <p:cNvPr id="18" name="object 18"/>
          <p:cNvSpPr txBox="1"/>
          <p:nvPr/>
        </p:nvSpPr>
        <p:spPr>
          <a:xfrm>
            <a:off x="3611371" y="4472432"/>
            <a:ext cx="5450840" cy="330835"/>
          </a:xfrm>
          <a:prstGeom prst="rect">
            <a:avLst/>
          </a:prstGeom>
        </p:spPr>
        <p:txBody>
          <a:bodyPr vert="horz" wrap="square" lIns="0" tIns="12700" rIns="0" bIns="0" rtlCol="0">
            <a:spAutoFit/>
          </a:bodyPr>
          <a:lstStyle/>
          <a:p>
            <a:pPr marL="12700">
              <a:lnSpc>
                <a:spcPct val="100000"/>
              </a:lnSpc>
              <a:spcBef>
                <a:spcPts val="100"/>
              </a:spcBef>
            </a:pPr>
            <a:r>
              <a:rPr sz="2000" b="0" u="sng" spc="165" dirty="0">
                <a:solidFill>
                  <a:srgbClr val="C00000"/>
                </a:solidFill>
                <a:uFill>
                  <a:solidFill>
                    <a:srgbClr val="C00000"/>
                  </a:solidFill>
                </a:uFill>
                <a:latin typeface="Calibri Light"/>
                <a:cs typeface="Calibri Light"/>
              </a:rPr>
              <a:t>summaries/research-</a:t>
            </a:r>
            <a:r>
              <a:rPr sz="2000" b="0" u="sng" spc="-265" dirty="0">
                <a:solidFill>
                  <a:srgbClr val="C00000"/>
                </a:solidFill>
                <a:uFill>
                  <a:solidFill>
                    <a:srgbClr val="C00000"/>
                  </a:solidFill>
                </a:uFill>
                <a:latin typeface="Calibri Light"/>
                <a:cs typeface="Calibri Light"/>
              </a:rPr>
              <a:t> </a:t>
            </a:r>
            <a:r>
              <a:rPr sz="2000" b="0" u="sng" spc="150" dirty="0">
                <a:solidFill>
                  <a:srgbClr val="C00000"/>
                </a:solidFill>
                <a:uFill>
                  <a:solidFill>
                    <a:srgbClr val="C00000"/>
                  </a:solidFill>
                </a:uFill>
                <a:latin typeface="Calibri Light"/>
                <a:cs typeface="Calibri Light"/>
              </a:rPr>
              <a:t>summaries/smokefree/</a:t>
            </a:r>
            <a:endParaRPr sz="2000">
              <a:latin typeface="Calibri Light"/>
              <a:cs typeface="Calibri Light"/>
            </a:endParaRPr>
          </a:p>
        </p:txBody>
      </p:sp>
      <p:sp>
        <p:nvSpPr>
          <p:cNvPr id="19" name="object 19"/>
          <p:cNvSpPr txBox="1"/>
          <p:nvPr/>
        </p:nvSpPr>
        <p:spPr>
          <a:xfrm>
            <a:off x="771855" y="4685791"/>
            <a:ext cx="2865120" cy="330835"/>
          </a:xfrm>
          <a:prstGeom prst="rect">
            <a:avLst/>
          </a:prstGeom>
        </p:spPr>
        <p:txBody>
          <a:bodyPr vert="horz" wrap="square" lIns="0" tIns="12700" rIns="0" bIns="0" rtlCol="0">
            <a:spAutoFit/>
          </a:bodyPr>
          <a:lstStyle/>
          <a:p>
            <a:pPr marL="12700">
              <a:lnSpc>
                <a:spcPct val="100000"/>
              </a:lnSpc>
              <a:spcBef>
                <a:spcPts val="100"/>
              </a:spcBef>
            </a:pPr>
            <a:r>
              <a:rPr sz="2000" b="0" spc="-10" dirty="0">
                <a:solidFill>
                  <a:srgbClr val="C00000"/>
                </a:solidFill>
                <a:latin typeface="Calibri Light"/>
                <a:cs typeface="Calibri Light"/>
              </a:rPr>
              <a:t>[</a:t>
            </a:r>
            <a:r>
              <a:rPr sz="2000" b="0" spc="-250" dirty="0">
                <a:solidFill>
                  <a:srgbClr val="C00000"/>
                </a:solidFill>
                <a:latin typeface="Calibri Light"/>
                <a:cs typeface="Calibri Light"/>
              </a:rPr>
              <a:t> </a:t>
            </a:r>
            <a:r>
              <a:rPr sz="2000" b="0" spc="155" dirty="0">
                <a:solidFill>
                  <a:srgbClr val="C00000"/>
                </a:solidFill>
                <a:latin typeface="Calibri Light"/>
                <a:cs typeface="Calibri Light"/>
              </a:rPr>
              <a:t>accessed</a:t>
            </a:r>
            <a:r>
              <a:rPr sz="2000" b="0" spc="370" dirty="0">
                <a:solidFill>
                  <a:srgbClr val="C00000"/>
                </a:solidFill>
                <a:latin typeface="Calibri Light"/>
                <a:cs typeface="Calibri Light"/>
              </a:rPr>
              <a:t> </a:t>
            </a:r>
            <a:r>
              <a:rPr sz="2000" b="0" spc="95" dirty="0">
                <a:solidFill>
                  <a:srgbClr val="C00000"/>
                </a:solidFill>
                <a:latin typeface="Calibri Light"/>
                <a:cs typeface="Calibri Light"/>
              </a:rPr>
              <a:t>21</a:t>
            </a:r>
            <a:r>
              <a:rPr sz="2000" b="0" spc="380" dirty="0">
                <a:solidFill>
                  <a:srgbClr val="C00000"/>
                </a:solidFill>
                <a:latin typeface="Calibri Light"/>
                <a:cs typeface="Calibri Light"/>
              </a:rPr>
              <a:t> </a:t>
            </a:r>
            <a:r>
              <a:rPr sz="2000" b="0" spc="95" dirty="0">
                <a:solidFill>
                  <a:srgbClr val="C00000"/>
                </a:solidFill>
                <a:latin typeface="Calibri Light"/>
                <a:cs typeface="Calibri Light"/>
              </a:rPr>
              <a:t>09</a:t>
            </a:r>
            <a:r>
              <a:rPr sz="2000" b="0" spc="380" dirty="0">
                <a:solidFill>
                  <a:srgbClr val="C00000"/>
                </a:solidFill>
                <a:latin typeface="Calibri Light"/>
                <a:cs typeface="Calibri Light"/>
              </a:rPr>
              <a:t> </a:t>
            </a:r>
            <a:r>
              <a:rPr sz="2000" b="0" spc="145" dirty="0">
                <a:solidFill>
                  <a:srgbClr val="C00000"/>
                </a:solidFill>
                <a:latin typeface="Calibri Light"/>
                <a:cs typeface="Calibri Light"/>
              </a:rPr>
              <a:t>2026].</a:t>
            </a:r>
            <a:endParaRPr sz="2000">
              <a:latin typeface="Calibri Light"/>
              <a:cs typeface="Calibri Light"/>
            </a:endParaRPr>
          </a:p>
        </p:txBody>
      </p:sp>
      <p:sp>
        <p:nvSpPr>
          <p:cNvPr id="20" name="object 20"/>
          <p:cNvSpPr txBox="1"/>
          <p:nvPr/>
        </p:nvSpPr>
        <p:spPr>
          <a:xfrm>
            <a:off x="428955" y="5077459"/>
            <a:ext cx="11473815" cy="330835"/>
          </a:xfrm>
          <a:prstGeom prst="rect">
            <a:avLst/>
          </a:prstGeom>
        </p:spPr>
        <p:txBody>
          <a:bodyPr vert="horz" wrap="square" lIns="0" tIns="12700" rIns="0" bIns="0" rtlCol="0">
            <a:spAutoFit/>
          </a:bodyPr>
          <a:lstStyle/>
          <a:p>
            <a:pPr marL="354965" indent="-342265">
              <a:lnSpc>
                <a:spcPct val="100000"/>
              </a:lnSpc>
              <a:spcBef>
                <a:spcPts val="100"/>
              </a:spcBef>
              <a:buClr>
                <a:srgbClr val="E38312"/>
              </a:buClr>
              <a:buFont typeface="Arial"/>
              <a:buChar char="•"/>
              <a:tabLst>
                <a:tab pos="354965" algn="l"/>
                <a:tab pos="1550035" algn="l"/>
                <a:tab pos="2263775" algn="l"/>
                <a:tab pos="3763645" algn="l"/>
                <a:tab pos="4176395" algn="l"/>
                <a:tab pos="5130165" algn="l"/>
                <a:tab pos="5661025" algn="l"/>
                <a:tab pos="7160895" algn="l"/>
                <a:tab pos="7896859" algn="l"/>
                <a:tab pos="9058275" algn="l"/>
                <a:tab pos="9530715" algn="l"/>
                <a:tab pos="11182985" algn="l"/>
              </a:tabLst>
            </a:pPr>
            <a:r>
              <a:rPr sz="2000" b="0" spc="125" dirty="0">
                <a:solidFill>
                  <a:srgbClr val="C00000"/>
                </a:solidFill>
                <a:latin typeface="Calibri Light"/>
                <a:cs typeface="Calibri Light"/>
              </a:rPr>
              <a:t>Onwuzo,</a:t>
            </a:r>
            <a:r>
              <a:rPr sz="2000" b="0" dirty="0">
                <a:solidFill>
                  <a:srgbClr val="C00000"/>
                </a:solidFill>
                <a:latin typeface="Calibri Light"/>
                <a:cs typeface="Calibri Light"/>
              </a:rPr>
              <a:t>	</a:t>
            </a:r>
            <a:r>
              <a:rPr sz="2000" b="0" spc="85" dirty="0">
                <a:solidFill>
                  <a:srgbClr val="C00000"/>
                </a:solidFill>
                <a:latin typeface="Calibri Light"/>
                <a:cs typeface="Calibri Light"/>
              </a:rPr>
              <a:t>c.</a:t>
            </a:r>
            <a:r>
              <a:rPr sz="2000" b="0" spc="-270" dirty="0">
                <a:solidFill>
                  <a:srgbClr val="C00000"/>
                </a:solidFill>
                <a:latin typeface="Calibri Light"/>
                <a:cs typeface="Calibri Light"/>
              </a:rPr>
              <a:t> </a:t>
            </a:r>
            <a:r>
              <a:rPr sz="2000" b="0" spc="90" dirty="0">
                <a:solidFill>
                  <a:srgbClr val="C00000"/>
                </a:solidFill>
                <a:latin typeface="Calibri Light"/>
                <a:cs typeface="Calibri Light"/>
              </a:rPr>
              <a:t>N.,</a:t>
            </a:r>
            <a:r>
              <a:rPr sz="2000" b="0" dirty="0">
                <a:solidFill>
                  <a:srgbClr val="C00000"/>
                </a:solidFill>
                <a:latin typeface="Calibri Light"/>
                <a:cs typeface="Calibri Light"/>
              </a:rPr>
              <a:t>	</a:t>
            </a:r>
            <a:r>
              <a:rPr sz="2000" b="0" spc="135" dirty="0">
                <a:solidFill>
                  <a:srgbClr val="C00000"/>
                </a:solidFill>
                <a:latin typeface="Calibri Light"/>
                <a:cs typeface="Calibri Light"/>
              </a:rPr>
              <a:t>Olukorode,</a:t>
            </a:r>
            <a:r>
              <a:rPr sz="2000" b="0" dirty="0">
                <a:solidFill>
                  <a:srgbClr val="C00000"/>
                </a:solidFill>
                <a:latin typeface="Calibri Light"/>
                <a:cs typeface="Calibri Light"/>
              </a:rPr>
              <a:t>	</a:t>
            </a:r>
            <a:r>
              <a:rPr sz="2000" b="0" spc="90" dirty="0">
                <a:solidFill>
                  <a:srgbClr val="C00000"/>
                </a:solidFill>
                <a:latin typeface="Calibri Light"/>
                <a:cs typeface="Calibri Light"/>
              </a:rPr>
              <a:t>J.,</a:t>
            </a:r>
            <a:r>
              <a:rPr sz="2000" b="0" dirty="0">
                <a:solidFill>
                  <a:srgbClr val="C00000"/>
                </a:solidFill>
                <a:latin typeface="Calibri Light"/>
                <a:cs typeface="Calibri Light"/>
              </a:rPr>
              <a:t>	</a:t>
            </a:r>
            <a:r>
              <a:rPr sz="2000" b="0" spc="135" dirty="0">
                <a:solidFill>
                  <a:srgbClr val="C00000"/>
                </a:solidFill>
                <a:latin typeface="Calibri Light"/>
                <a:cs typeface="Calibri Light"/>
              </a:rPr>
              <a:t>Sange,</a:t>
            </a:r>
            <a:r>
              <a:rPr sz="2000" b="0" dirty="0">
                <a:solidFill>
                  <a:srgbClr val="C00000"/>
                </a:solidFill>
                <a:latin typeface="Calibri Light"/>
                <a:cs typeface="Calibri Light"/>
              </a:rPr>
              <a:t>	</a:t>
            </a:r>
            <a:r>
              <a:rPr sz="2000" b="0" spc="-25" dirty="0">
                <a:solidFill>
                  <a:srgbClr val="C00000"/>
                </a:solidFill>
                <a:latin typeface="Calibri Light"/>
                <a:cs typeface="Calibri Light"/>
              </a:rPr>
              <a:t>W.,</a:t>
            </a:r>
            <a:r>
              <a:rPr sz="2000" b="0" dirty="0">
                <a:solidFill>
                  <a:srgbClr val="C00000"/>
                </a:solidFill>
                <a:latin typeface="Calibri Light"/>
                <a:cs typeface="Calibri Light"/>
              </a:rPr>
              <a:t>	</a:t>
            </a:r>
            <a:r>
              <a:rPr sz="2000" b="0" spc="140" dirty="0">
                <a:solidFill>
                  <a:srgbClr val="C00000"/>
                </a:solidFill>
                <a:latin typeface="Calibri Light"/>
                <a:cs typeface="Calibri Light"/>
              </a:rPr>
              <a:t>Orimoloye,</a:t>
            </a:r>
            <a:r>
              <a:rPr sz="2000" b="0" dirty="0">
                <a:solidFill>
                  <a:srgbClr val="C00000"/>
                </a:solidFill>
                <a:latin typeface="Calibri Light"/>
                <a:cs typeface="Calibri Light"/>
              </a:rPr>
              <a:t>	</a:t>
            </a:r>
            <a:r>
              <a:rPr sz="2000" b="0" spc="60" dirty="0">
                <a:solidFill>
                  <a:srgbClr val="C00000"/>
                </a:solidFill>
                <a:latin typeface="Calibri Light"/>
                <a:cs typeface="Calibri Light"/>
              </a:rPr>
              <a:t>D.</a:t>
            </a:r>
            <a:r>
              <a:rPr sz="2000" b="0" spc="-254" dirty="0">
                <a:solidFill>
                  <a:srgbClr val="C00000"/>
                </a:solidFill>
                <a:latin typeface="Calibri Light"/>
                <a:cs typeface="Calibri Light"/>
              </a:rPr>
              <a:t> </a:t>
            </a:r>
            <a:r>
              <a:rPr sz="2000" b="0" spc="95" dirty="0">
                <a:solidFill>
                  <a:srgbClr val="C00000"/>
                </a:solidFill>
                <a:latin typeface="Calibri Light"/>
                <a:cs typeface="Calibri Light"/>
              </a:rPr>
              <a:t>A.,</a:t>
            </a:r>
            <a:r>
              <a:rPr sz="2000" b="0" dirty="0">
                <a:solidFill>
                  <a:srgbClr val="C00000"/>
                </a:solidFill>
                <a:latin typeface="Calibri Light"/>
                <a:cs typeface="Calibri Light"/>
              </a:rPr>
              <a:t>	</a:t>
            </a:r>
            <a:r>
              <a:rPr sz="2000" b="0" spc="135" dirty="0">
                <a:solidFill>
                  <a:srgbClr val="C00000"/>
                </a:solidFill>
                <a:latin typeface="Calibri Light"/>
                <a:cs typeface="Calibri Light"/>
              </a:rPr>
              <a:t>Udojike,</a:t>
            </a:r>
            <a:r>
              <a:rPr sz="2000" b="0" dirty="0">
                <a:solidFill>
                  <a:srgbClr val="C00000"/>
                </a:solidFill>
                <a:latin typeface="Calibri Light"/>
                <a:cs typeface="Calibri Light"/>
              </a:rPr>
              <a:t>	</a:t>
            </a:r>
            <a:r>
              <a:rPr sz="2000" b="0" spc="90" dirty="0">
                <a:solidFill>
                  <a:srgbClr val="C00000"/>
                </a:solidFill>
                <a:latin typeface="Calibri Light"/>
                <a:cs typeface="Calibri Light"/>
              </a:rPr>
              <a:t>C.,</a:t>
            </a:r>
            <a:r>
              <a:rPr sz="2000" b="0" dirty="0">
                <a:solidFill>
                  <a:srgbClr val="C00000"/>
                </a:solidFill>
                <a:latin typeface="Calibri Light"/>
                <a:cs typeface="Calibri Light"/>
              </a:rPr>
              <a:t>	</a:t>
            </a:r>
            <a:r>
              <a:rPr sz="2000" b="0" spc="140" dirty="0">
                <a:solidFill>
                  <a:srgbClr val="C00000"/>
                </a:solidFill>
                <a:latin typeface="Calibri Light"/>
                <a:cs typeface="Calibri Light"/>
              </a:rPr>
              <a:t>Omoragbon,</a:t>
            </a:r>
            <a:r>
              <a:rPr sz="2000" b="0" dirty="0">
                <a:solidFill>
                  <a:srgbClr val="C00000"/>
                </a:solidFill>
                <a:latin typeface="Calibri Light"/>
                <a:cs typeface="Calibri Light"/>
              </a:rPr>
              <a:t>	</a:t>
            </a:r>
            <a:r>
              <a:rPr sz="2000" b="0" spc="95" dirty="0">
                <a:solidFill>
                  <a:srgbClr val="C00000"/>
                </a:solidFill>
                <a:latin typeface="Calibri Light"/>
                <a:cs typeface="Calibri Light"/>
              </a:rPr>
              <a:t>L.,</a:t>
            </a:r>
            <a:endParaRPr sz="2000">
              <a:latin typeface="Calibri Light"/>
              <a:cs typeface="Calibri Light"/>
            </a:endParaRPr>
          </a:p>
        </p:txBody>
      </p:sp>
      <p:sp>
        <p:nvSpPr>
          <p:cNvPr id="21" name="object 21"/>
          <p:cNvSpPr txBox="1"/>
          <p:nvPr/>
        </p:nvSpPr>
        <p:spPr>
          <a:xfrm>
            <a:off x="771855" y="5290515"/>
            <a:ext cx="11135995" cy="758190"/>
          </a:xfrm>
          <a:prstGeom prst="rect">
            <a:avLst/>
          </a:prstGeom>
        </p:spPr>
        <p:txBody>
          <a:bodyPr vert="horz" wrap="square" lIns="0" tIns="104139" rIns="0" bIns="0" rtlCol="0">
            <a:spAutoFit/>
          </a:bodyPr>
          <a:lstStyle/>
          <a:p>
            <a:pPr marL="12700" marR="5080" algn="just">
              <a:lnSpc>
                <a:spcPct val="70100"/>
              </a:lnSpc>
              <a:spcBef>
                <a:spcPts val="819"/>
              </a:spcBef>
            </a:pPr>
            <a:r>
              <a:rPr sz="2000" b="0" spc="170" dirty="0">
                <a:solidFill>
                  <a:srgbClr val="C00000"/>
                </a:solidFill>
                <a:latin typeface="Calibri Light"/>
                <a:cs typeface="Calibri Light"/>
              </a:rPr>
              <a:t>H</a:t>
            </a:r>
            <a:r>
              <a:rPr sz="2000" b="0" spc="180" dirty="0">
                <a:solidFill>
                  <a:srgbClr val="C00000"/>
                </a:solidFill>
                <a:latin typeface="Calibri Light"/>
                <a:cs typeface="Calibri Light"/>
              </a:rPr>
              <a:t>assa</a:t>
            </a:r>
            <a:r>
              <a:rPr sz="2000" b="0" spc="175" dirty="0">
                <a:solidFill>
                  <a:srgbClr val="C00000"/>
                </a:solidFill>
                <a:latin typeface="Calibri Light"/>
                <a:cs typeface="Calibri Light"/>
              </a:rPr>
              <a:t>n</a:t>
            </a:r>
            <a:r>
              <a:rPr sz="2000" b="0" dirty="0">
                <a:solidFill>
                  <a:srgbClr val="C00000"/>
                </a:solidFill>
                <a:latin typeface="Calibri Light"/>
                <a:cs typeface="Calibri Light"/>
              </a:rPr>
              <a:t>,</a:t>
            </a:r>
            <a:r>
              <a:rPr sz="2000" b="0" spc="580" dirty="0">
                <a:solidFill>
                  <a:srgbClr val="C00000"/>
                </a:solidFill>
                <a:latin typeface="Calibri Light"/>
                <a:cs typeface="Calibri Light"/>
              </a:rPr>
              <a:t> </a:t>
            </a:r>
            <a:r>
              <a:rPr sz="2000" b="0" spc="175" dirty="0">
                <a:solidFill>
                  <a:srgbClr val="C00000"/>
                </a:solidFill>
                <a:latin typeface="Calibri Light"/>
                <a:cs typeface="Calibri Light"/>
              </a:rPr>
              <a:t>A</a:t>
            </a:r>
            <a:r>
              <a:rPr sz="2000" b="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70" dirty="0">
                <a:solidFill>
                  <a:srgbClr val="C00000"/>
                </a:solidFill>
                <a:latin typeface="Calibri Light"/>
                <a:cs typeface="Calibri Light"/>
              </a:rPr>
              <a:t>E</a:t>
            </a:r>
            <a:r>
              <a:rPr sz="2000" b="0" spc="180" dirty="0">
                <a:solidFill>
                  <a:srgbClr val="C00000"/>
                </a:solidFill>
                <a:latin typeface="Calibri Light"/>
                <a:cs typeface="Calibri Light"/>
              </a:rPr>
              <a:t>.</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45" dirty="0">
                <a:solidFill>
                  <a:srgbClr val="C00000"/>
                </a:solidFill>
                <a:latin typeface="Calibri Light"/>
                <a:cs typeface="Calibri Light"/>
              </a:rPr>
              <a:t>Falade,</a:t>
            </a:r>
            <a:r>
              <a:rPr sz="2000" b="0" spc="565" dirty="0">
                <a:solidFill>
                  <a:srgbClr val="C00000"/>
                </a:solidFill>
                <a:latin typeface="Calibri Light"/>
                <a:cs typeface="Calibri Light"/>
              </a:rPr>
              <a:t> </a:t>
            </a:r>
            <a:r>
              <a:rPr sz="2000" b="0" spc="125" dirty="0">
                <a:solidFill>
                  <a:srgbClr val="C00000"/>
                </a:solidFill>
                <a:latin typeface="Calibri Light"/>
                <a:cs typeface="Calibri Light"/>
              </a:rPr>
              <a:t>D</a:t>
            </a:r>
            <a:r>
              <a:rPr sz="2000" b="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165" dirty="0">
                <a:solidFill>
                  <a:srgbClr val="C00000"/>
                </a:solidFill>
                <a:latin typeface="Calibri Light"/>
                <a:cs typeface="Calibri Light"/>
              </a:rPr>
              <a:t>M</a:t>
            </a:r>
            <a:r>
              <a:rPr sz="2000" b="0" spc="190" dirty="0">
                <a:solidFill>
                  <a:srgbClr val="C00000"/>
                </a:solidFill>
                <a:latin typeface="Calibri Light"/>
                <a:cs typeface="Calibri Light"/>
              </a:rPr>
              <a:t>.</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20" dirty="0">
                <a:solidFill>
                  <a:srgbClr val="C00000"/>
                </a:solidFill>
                <a:latin typeface="Calibri Light"/>
                <a:cs typeface="Calibri Light"/>
              </a:rPr>
              <a:t>Omiko,</a:t>
            </a:r>
            <a:r>
              <a:rPr sz="2000" b="0" spc="565" dirty="0">
                <a:solidFill>
                  <a:srgbClr val="C00000"/>
                </a:solidFill>
                <a:latin typeface="Calibri Light"/>
                <a:cs typeface="Calibri Light"/>
              </a:rPr>
              <a:t> </a:t>
            </a:r>
            <a:r>
              <a:rPr sz="2000" b="0" spc="180" dirty="0">
                <a:solidFill>
                  <a:srgbClr val="C00000"/>
                </a:solidFill>
                <a:latin typeface="Calibri Light"/>
                <a:cs typeface="Calibri Light"/>
              </a:rPr>
              <a:t>R</a:t>
            </a:r>
            <a:r>
              <a:rPr sz="2000" b="0" spc="190" dirty="0">
                <a:solidFill>
                  <a:srgbClr val="C00000"/>
                </a:solidFill>
                <a:latin typeface="Calibri Light"/>
                <a:cs typeface="Calibri Light"/>
              </a:rPr>
              <a:t>.</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50" dirty="0">
                <a:solidFill>
                  <a:srgbClr val="C00000"/>
                </a:solidFill>
                <a:latin typeface="Calibri Light"/>
                <a:cs typeface="Calibri Light"/>
              </a:rPr>
              <a:t>Odunaike,</a:t>
            </a:r>
            <a:r>
              <a:rPr sz="2000" b="0" spc="565" dirty="0">
                <a:solidFill>
                  <a:srgbClr val="C00000"/>
                </a:solidFill>
                <a:latin typeface="Calibri Light"/>
                <a:cs typeface="Calibri Light"/>
              </a:rPr>
              <a:t> </a:t>
            </a:r>
            <a:r>
              <a:rPr sz="2000" b="0" spc="150" dirty="0">
                <a:solidFill>
                  <a:srgbClr val="C00000"/>
                </a:solidFill>
                <a:latin typeface="Calibri Light"/>
                <a:cs typeface="Calibri Light"/>
              </a:rPr>
              <a:t>O</a:t>
            </a:r>
            <a:r>
              <a:rPr sz="2000" b="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170" dirty="0">
                <a:solidFill>
                  <a:srgbClr val="C00000"/>
                </a:solidFill>
                <a:latin typeface="Calibri Light"/>
                <a:cs typeface="Calibri Light"/>
              </a:rPr>
              <a:t>S</a:t>
            </a:r>
            <a:r>
              <a:rPr sz="2000" b="0" dirty="0">
                <a:solidFill>
                  <a:srgbClr val="C00000"/>
                </a:solidFill>
                <a:latin typeface="Calibri Light"/>
                <a:cs typeface="Calibri Light"/>
              </a:rPr>
              <a:t>.</a:t>
            </a:r>
            <a:r>
              <a:rPr sz="2000" b="0" spc="575" dirty="0">
                <a:solidFill>
                  <a:srgbClr val="C00000"/>
                </a:solidFill>
                <a:latin typeface="Calibri Light"/>
                <a:cs typeface="Calibri Light"/>
              </a:rPr>
              <a:t> </a:t>
            </a:r>
            <a:r>
              <a:rPr sz="2000" b="0" spc="175" dirty="0">
                <a:solidFill>
                  <a:srgbClr val="C00000"/>
                </a:solidFill>
                <a:latin typeface="Calibri Light"/>
                <a:cs typeface="Calibri Light"/>
              </a:rPr>
              <a:t>An</a:t>
            </a:r>
            <a:r>
              <a:rPr sz="2000" b="0" dirty="0">
                <a:solidFill>
                  <a:srgbClr val="C00000"/>
                </a:solidFill>
                <a:latin typeface="Calibri Light"/>
                <a:cs typeface="Calibri Light"/>
              </a:rPr>
              <a:t>d</a:t>
            </a:r>
            <a:r>
              <a:rPr sz="2000" b="0" spc="545" dirty="0">
                <a:solidFill>
                  <a:srgbClr val="C00000"/>
                </a:solidFill>
                <a:latin typeface="Calibri Light"/>
                <a:cs typeface="Calibri Light"/>
              </a:rPr>
              <a:t> </a:t>
            </a:r>
            <a:r>
              <a:rPr sz="2000" b="0" spc="140" dirty="0">
                <a:solidFill>
                  <a:srgbClr val="C00000"/>
                </a:solidFill>
                <a:latin typeface="Calibri Light"/>
                <a:cs typeface="Calibri Light"/>
              </a:rPr>
              <a:t>adams-</a:t>
            </a:r>
            <a:r>
              <a:rPr sz="2000" b="0" spc="-275" dirty="0">
                <a:solidFill>
                  <a:srgbClr val="C00000"/>
                </a:solidFill>
                <a:latin typeface="Calibri Light"/>
                <a:cs typeface="Calibri Light"/>
              </a:rPr>
              <a:t> </a:t>
            </a:r>
            <a:r>
              <a:rPr sz="2000" b="0" spc="135" dirty="0">
                <a:solidFill>
                  <a:srgbClr val="C00000"/>
                </a:solidFill>
                <a:latin typeface="Calibri Light"/>
                <a:cs typeface="Calibri Light"/>
              </a:rPr>
              <a:t>momoh,</a:t>
            </a:r>
            <a:r>
              <a:rPr sz="2000" b="0" spc="575" dirty="0">
                <a:solidFill>
                  <a:srgbClr val="C00000"/>
                </a:solidFill>
                <a:latin typeface="Calibri Light"/>
                <a:cs typeface="Calibri Light"/>
              </a:rPr>
              <a:t> </a:t>
            </a:r>
            <a:r>
              <a:rPr sz="2000" b="0" spc="-110" dirty="0">
                <a:solidFill>
                  <a:srgbClr val="C00000"/>
                </a:solidFill>
                <a:latin typeface="Calibri Light"/>
                <a:cs typeface="Calibri Light"/>
              </a:rPr>
              <a:t>P</a:t>
            </a:r>
            <a:r>
              <a:rPr sz="2000" b="0" dirty="0">
                <a:solidFill>
                  <a:srgbClr val="C00000"/>
                </a:solidFill>
                <a:latin typeface="Calibri Light"/>
                <a:cs typeface="Calibri Light"/>
              </a:rPr>
              <a:t>.</a:t>
            </a:r>
            <a:r>
              <a:rPr sz="2000" b="0" spc="-250" dirty="0">
                <a:solidFill>
                  <a:srgbClr val="C00000"/>
                </a:solidFill>
                <a:latin typeface="Calibri Light"/>
                <a:cs typeface="Calibri Light"/>
              </a:rPr>
              <a:t> </a:t>
            </a:r>
            <a:r>
              <a:rPr sz="2000" b="0" spc="175" dirty="0">
                <a:solidFill>
                  <a:srgbClr val="C00000"/>
                </a:solidFill>
                <a:latin typeface="Calibri Light"/>
                <a:cs typeface="Calibri Light"/>
              </a:rPr>
              <a:t>A</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80" dirty="0">
                <a:solidFill>
                  <a:srgbClr val="C00000"/>
                </a:solidFill>
                <a:latin typeface="Calibri Light"/>
                <a:cs typeface="Calibri Light"/>
              </a:rPr>
              <a:t>2</a:t>
            </a:r>
            <a:r>
              <a:rPr sz="2000" b="0" spc="165" dirty="0">
                <a:solidFill>
                  <a:srgbClr val="C00000"/>
                </a:solidFill>
                <a:latin typeface="Calibri Light"/>
                <a:cs typeface="Calibri Light"/>
              </a:rPr>
              <a:t>0</a:t>
            </a:r>
            <a:r>
              <a:rPr sz="2000" b="0" spc="180" dirty="0">
                <a:solidFill>
                  <a:srgbClr val="C00000"/>
                </a:solidFill>
                <a:latin typeface="Calibri Light"/>
                <a:cs typeface="Calibri Light"/>
              </a:rPr>
              <a:t>2</a:t>
            </a:r>
            <a:r>
              <a:rPr sz="2000" b="0" dirty="0">
                <a:solidFill>
                  <a:srgbClr val="C00000"/>
                </a:solidFill>
                <a:latin typeface="Calibri Light"/>
                <a:cs typeface="Calibri Light"/>
              </a:rPr>
              <a:t>4</a:t>
            </a:r>
            <a:r>
              <a:rPr sz="2000" b="0" spc="-26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20" dirty="0">
                <a:solidFill>
                  <a:srgbClr val="C00000"/>
                </a:solidFill>
                <a:latin typeface="Calibri Light"/>
                <a:cs typeface="Calibri Light"/>
              </a:rPr>
              <a:t>‘A </a:t>
            </a:r>
            <a:r>
              <a:rPr sz="2000" b="0" spc="145" dirty="0">
                <a:solidFill>
                  <a:srgbClr val="C00000"/>
                </a:solidFill>
                <a:latin typeface="Calibri Light"/>
                <a:cs typeface="Calibri Light"/>
              </a:rPr>
              <a:t>review</a:t>
            </a:r>
            <a:r>
              <a:rPr sz="2000" b="0" spc="605" dirty="0">
                <a:solidFill>
                  <a:srgbClr val="C00000"/>
                </a:solidFill>
                <a:latin typeface="Calibri Light"/>
                <a:cs typeface="Calibri Light"/>
              </a:rPr>
              <a:t> </a:t>
            </a:r>
            <a:r>
              <a:rPr sz="2000" b="0" spc="190" dirty="0">
                <a:solidFill>
                  <a:srgbClr val="C00000"/>
                </a:solidFill>
                <a:latin typeface="Calibri Light"/>
                <a:cs typeface="Calibri Light"/>
              </a:rPr>
              <a:t>o</a:t>
            </a:r>
            <a:r>
              <a:rPr sz="2000" b="0" dirty="0">
                <a:solidFill>
                  <a:srgbClr val="C00000"/>
                </a:solidFill>
                <a:latin typeface="Calibri Light"/>
                <a:cs typeface="Calibri Light"/>
              </a:rPr>
              <a:t>f</a:t>
            </a:r>
            <a:r>
              <a:rPr sz="2000" b="0" spc="625" dirty="0">
                <a:solidFill>
                  <a:srgbClr val="C00000"/>
                </a:solidFill>
                <a:latin typeface="Calibri Light"/>
                <a:cs typeface="Calibri Light"/>
              </a:rPr>
              <a:t> </a:t>
            </a:r>
            <a:r>
              <a:rPr sz="2000" b="0" spc="145" dirty="0">
                <a:solidFill>
                  <a:srgbClr val="C00000"/>
                </a:solidFill>
                <a:latin typeface="Calibri Light"/>
                <a:cs typeface="Calibri Light"/>
              </a:rPr>
              <a:t>smoking</a:t>
            </a:r>
            <a:r>
              <a:rPr sz="2000" b="0" spc="630" dirty="0">
                <a:solidFill>
                  <a:srgbClr val="C00000"/>
                </a:solidFill>
                <a:latin typeface="Calibri Light"/>
                <a:cs typeface="Calibri Light"/>
              </a:rPr>
              <a:t> </a:t>
            </a:r>
            <a:r>
              <a:rPr sz="2000" b="0" spc="155" dirty="0">
                <a:solidFill>
                  <a:srgbClr val="C00000"/>
                </a:solidFill>
                <a:latin typeface="Calibri Light"/>
                <a:cs typeface="Calibri Light"/>
              </a:rPr>
              <a:t>cessation</a:t>
            </a:r>
            <a:r>
              <a:rPr sz="2000" b="0" spc="630" dirty="0">
                <a:solidFill>
                  <a:srgbClr val="C00000"/>
                </a:solidFill>
                <a:latin typeface="Calibri Light"/>
                <a:cs typeface="Calibri Light"/>
              </a:rPr>
              <a:t> </a:t>
            </a:r>
            <a:r>
              <a:rPr sz="2000" b="0" spc="165" dirty="0">
                <a:solidFill>
                  <a:srgbClr val="C00000"/>
                </a:solidFill>
                <a:latin typeface="Calibri Light"/>
                <a:cs typeface="Calibri Light"/>
              </a:rPr>
              <a:t>interventions:</a:t>
            </a:r>
            <a:r>
              <a:rPr sz="2000" b="0" spc="630" dirty="0">
                <a:solidFill>
                  <a:srgbClr val="C00000"/>
                </a:solidFill>
                <a:latin typeface="Calibri Light"/>
                <a:cs typeface="Calibri Light"/>
              </a:rPr>
              <a:t> </a:t>
            </a:r>
            <a:r>
              <a:rPr sz="2000" b="0" spc="130" dirty="0">
                <a:solidFill>
                  <a:srgbClr val="C00000"/>
                </a:solidFill>
                <a:latin typeface="Calibri Light"/>
                <a:cs typeface="Calibri Light"/>
              </a:rPr>
              <a:t>efficacy,</a:t>
            </a:r>
            <a:r>
              <a:rPr sz="2000" b="0" spc="630" dirty="0">
                <a:solidFill>
                  <a:srgbClr val="C00000"/>
                </a:solidFill>
                <a:latin typeface="Calibri Light"/>
                <a:cs typeface="Calibri Light"/>
              </a:rPr>
              <a:t> </a:t>
            </a:r>
            <a:r>
              <a:rPr sz="2000" b="0" spc="150" dirty="0">
                <a:solidFill>
                  <a:srgbClr val="C00000"/>
                </a:solidFill>
                <a:latin typeface="Calibri Light"/>
                <a:cs typeface="Calibri Light"/>
              </a:rPr>
              <a:t>strategies</a:t>
            </a:r>
            <a:r>
              <a:rPr sz="2000" b="0" spc="625" dirty="0">
                <a:solidFill>
                  <a:srgbClr val="C00000"/>
                </a:solidFill>
                <a:latin typeface="Calibri Light"/>
                <a:cs typeface="Calibri Light"/>
              </a:rPr>
              <a:t> </a:t>
            </a:r>
            <a:r>
              <a:rPr sz="2000" b="0" spc="95" dirty="0">
                <a:solidFill>
                  <a:srgbClr val="C00000"/>
                </a:solidFill>
                <a:latin typeface="Calibri Light"/>
                <a:cs typeface="Calibri Light"/>
              </a:rPr>
              <a:t>for</a:t>
            </a:r>
            <a:r>
              <a:rPr sz="2000" b="0" spc="635" dirty="0">
                <a:solidFill>
                  <a:srgbClr val="C00000"/>
                </a:solidFill>
                <a:latin typeface="Calibri Light"/>
                <a:cs typeface="Calibri Light"/>
              </a:rPr>
              <a:t> </a:t>
            </a:r>
            <a:r>
              <a:rPr sz="2000" b="0" spc="155" dirty="0">
                <a:solidFill>
                  <a:srgbClr val="C00000"/>
                </a:solidFill>
                <a:latin typeface="Calibri Light"/>
                <a:cs typeface="Calibri Light"/>
              </a:rPr>
              <a:t>implementation,</a:t>
            </a:r>
            <a:r>
              <a:rPr sz="2000" b="0" spc="655" dirty="0">
                <a:solidFill>
                  <a:srgbClr val="C00000"/>
                </a:solidFill>
                <a:latin typeface="Calibri Light"/>
                <a:cs typeface="Calibri Light"/>
              </a:rPr>
              <a:t> </a:t>
            </a:r>
            <a:r>
              <a:rPr sz="2000" b="0" spc="180" dirty="0">
                <a:solidFill>
                  <a:srgbClr val="C00000"/>
                </a:solidFill>
                <a:latin typeface="Calibri Light"/>
                <a:cs typeface="Calibri Light"/>
              </a:rPr>
              <a:t>an</a:t>
            </a:r>
            <a:r>
              <a:rPr sz="2000" b="0" dirty="0">
                <a:solidFill>
                  <a:srgbClr val="C00000"/>
                </a:solidFill>
                <a:latin typeface="Calibri Light"/>
                <a:cs typeface="Calibri Light"/>
              </a:rPr>
              <a:t>d </a:t>
            </a:r>
            <a:r>
              <a:rPr sz="2000" b="0" spc="145" dirty="0">
                <a:solidFill>
                  <a:srgbClr val="C00000"/>
                </a:solidFill>
                <a:latin typeface="Calibri Light"/>
                <a:cs typeface="Calibri Light"/>
              </a:rPr>
              <a:t>future</a:t>
            </a:r>
            <a:r>
              <a:rPr sz="2000" b="0" spc="355" dirty="0">
                <a:solidFill>
                  <a:srgbClr val="C00000"/>
                </a:solidFill>
                <a:latin typeface="Calibri Light"/>
                <a:cs typeface="Calibri Light"/>
              </a:rPr>
              <a:t> </a:t>
            </a:r>
            <a:r>
              <a:rPr sz="2000" b="0" spc="155" dirty="0">
                <a:solidFill>
                  <a:srgbClr val="C00000"/>
                </a:solidFill>
                <a:latin typeface="Calibri Light"/>
                <a:cs typeface="Calibri Light"/>
              </a:rPr>
              <a:t>directions.’</a:t>
            </a:r>
            <a:r>
              <a:rPr sz="2000" b="0" spc="335" dirty="0">
                <a:solidFill>
                  <a:srgbClr val="C00000"/>
                </a:solidFill>
                <a:latin typeface="Calibri Light"/>
                <a:cs typeface="Calibri Light"/>
              </a:rPr>
              <a:t> </a:t>
            </a:r>
            <a:r>
              <a:rPr sz="2000" b="0" i="1" spc="150" dirty="0">
                <a:solidFill>
                  <a:srgbClr val="C00000"/>
                </a:solidFill>
                <a:latin typeface="Calibri Light"/>
                <a:cs typeface="Calibri Light"/>
              </a:rPr>
              <a:t>Cureus</a:t>
            </a:r>
            <a:r>
              <a:rPr sz="2000" b="0" i="1" spc="-265" dirty="0">
                <a:solidFill>
                  <a:srgbClr val="C00000"/>
                </a:solidFill>
                <a:latin typeface="Calibri Light"/>
                <a:cs typeface="Calibri Light"/>
              </a:rPr>
              <a:t> </a:t>
            </a:r>
            <a:r>
              <a:rPr sz="2000" b="0" dirty="0">
                <a:solidFill>
                  <a:srgbClr val="C00000"/>
                </a:solidFill>
                <a:latin typeface="Calibri Light"/>
                <a:cs typeface="Calibri Light"/>
              </a:rPr>
              <a:t>,</a:t>
            </a:r>
            <a:r>
              <a:rPr sz="2000" b="0" spc="335" dirty="0">
                <a:solidFill>
                  <a:srgbClr val="C00000"/>
                </a:solidFill>
                <a:latin typeface="Calibri Light"/>
                <a:cs typeface="Calibri Light"/>
              </a:rPr>
              <a:t> </a:t>
            </a:r>
            <a:r>
              <a:rPr sz="2000" b="0" i="1" spc="195" dirty="0">
                <a:solidFill>
                  <a:srgbClr val="C00000"/>
                </a:solidFill>
                <a:latin typeface="Calibri Light"/>
                <a:cs typeface="Calibri Light"/>
              </a:rPr>
              <a:t>1</a:t>
            </a:r>
            <a:r>
              <a:rPr sz="2000" b="0" i="1" dirty="0">
                <a:solidFill>
                  <a:srgbClr val="C00000"/>
                </a:solidFill>
                <a:latin typeface="Calibri Light"/>
                <a:cs typeface="Calibri Light"/>
              </a:rPr>
              <a:t>6</a:t>
            </a:r>
            <a:r>
              <a:rPr sz="2000" b="0" i="1" spc="-26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50" dirty="0">
                <a:solidFill>
                  <a:srgbClr val="C00000"/>
                </a:solidFill>
                <a:latin typeface="Calibri Light"/>
                <a:cs typeface="Calibri Light"/>
              </a:rPr>
              <a:t> </a:t>
            </a:r>
            <a:r>
              <a:rPr sz="2000" b="0" dirty="0">
                <a:solidFill>
                  <a:srgbClr val="C00000"/>
                </a:solidFill>
                <a:latin typeface="Calibri Light"/>
                <a:cs typeface="Calibri Light"/>
              </a:rPr>
              <a:t>1</a:t>
            </a:r>
            <a:r>
              <a:rPr sz="2000" b="0" spc="-27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dirty="0">
                <a:solidFill>
                  <a:srgbClr val="C00000"/>
                </a:solidFill>
                <a:latin typeface="Calibri Light"/>
                <a:cs typeface="Calibri Light"/>
              </a:rPr>
              <a:t>.</a:t>
            </a:r>
            <a:r>
              <a:rPr sz="2000" b="0" spc="335" dirty="0">
                <a:solidFill>
                  <a:srgbClr val="C00000"/>
                </a:solidFill>
                <a:latin typeface="Calibri Light"/>
                <a:cs typeface="Calibri Light"/>
              </a:rPr>
              <a:t> </a:t>
            </a:r>
            <a:r>
              <a:rPr sz="2000" b="0" spc="160" dirty="0">
                <a:solidFill>
                  <a:srgbClr val="C00000"/>
                </a:solidFill>
                <a:latin typeface="Calibri Light"/>
                <a:cs typeface="Calibri Light"/>
              </a:rPr>
              <a:t>Available</a:t>
            </a:r>
            <a:r>
              <a:rPr sz="2000" b="0" spc="360" dirty="0">
                <a:solidFill>
                  <a:srgbClr val="C00000"/>
                </a:solidFill>
                <a:latin typeface="Calibri Light"/>
                <a:cs typeface="Calibri Light"/>
              </a:rPr>
              <a:t> </a:t>
            </a:r>
            <a:r>
              <a:rPr sz="2000" b="0" spc="175" dirty="0">
                <a:solidFill>
                  <a:srgbClr val="C00000"/>
                </a:solidFill>
                <a:latin typeface="Calibri Light"/>
                <a:cs typeface="Calibri Light"/>
              </a:rPr>
              <a:t>a</a:t>
            </a:r>
            <a:r>
              <a:rPr sz="2000" b="0" spc="204" dirty="0">
                <a:solidFill>
                  <a:srgbClr val="C00000"/>
                </a:solidFill>
                <a:latin typeface="Calibri Light"/>
                <a:cs typeface="Calibri Light"/>
              </a:rPr>
              <a:t>t</a:t>
            </a:r>
            <a:r>
              <a:rPr sz="2000" b="0" dirty="0">
                <a:solidFill>
                  <a:srgbClr val="C00000"/>
                </a:solidFill>
                <a:latin typeface="Calibri Light"/>
                <a:cs typeface="Calibri Light"/>
              </a:rPr>
              <a:t>:</a:t>
            </a:r>
            <a:r>
              <a:rPr sz="2000" b="0" spc="360" dirty="0">
                <a:solidFill>
                  <a:srgbClr val="C00000"/>
                </a:solidFill>
                <a:latin typeface="Calibri Light"/>
                <a:cs typeface="Calibri Light"/>
              </a:rPr>
              <a:t> </a:t>
            </a:r>
            <a:r>
              <a:rPr sz="2000" b="0" spc="195" dirty="0">
                <a:solidFill>
                  <a:srgbClr val="C00000"/>
                </a:solidFill>
                <a:latin typeface="Calibri Light"/>
                <a:cs typeface="Calibri Light"/>
              </a:rPr>
              <a:t>1</a:t>
            </a:r>
            <a:r>
              <a:rPr sz="2000" b="0" dirty="0">
                <a:solidFill>
                  <a:srgbClr val="C00000"/>
                </a:solidFill>
                <a:latin typeface="Calibri Light"/>
                <a:cs typeface="Calibri Light"/>
              </a:rPr>
              <a:t>0</a:t>
            </a:r>
            <a:r>
              <a:rPr sz="2000" b="0" spc="-260" dirty="0">
                <a:solidFill>
                  <a:srgbClr val="C00000"/>
                </a:solidFill>
                <a:latin typeface="Calibri Light"/>
                <a:cs typeface="Calibri Light"/>
              </a:rPr>
              <a:t> </a:t>
            </a:r>
            <a:r>
              <a:rPr sz="2000" b="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55" dirty="0">
                <a:solidFill>
                  <a:srgbClr val="C00000"/>
                </a:solidFill>
                <a:latin typeface="Calibri Light"/>
                <a:cs typeface="Calibri Light"/>
              </a:rPr>
              <a:t>7759/cureus.</a:t>
            </a:r>
            <a:r>
              <a:rPr sz="2000" b="0" spc="-260" dirty="0">
                <a:solidFill>
                  <a:srgbClr val="C00000"/>
                </a:solidFill>
                <a:latin typeface="Calibri Light"/>
                <a:cs typeface="Calibri Light"/>
              </a:rPr>
              <a:t> </a:t>
            </a:r>
            <a:r>
              <a:rPr sz="2000" b="0" spc="180" dirty="0">
                <a:solidFill>
                  <a:srgbClr val="C00000"/>
                </a:solidFill>
                <a:latin typeface="Calibri Light"/>
                <a:cs typeface="Calibri Light"/>
              </a:rPr>
              <a:t>5210</a:t>
            </a:r>
            <a:r>
              <a:rPr sz="2000" b="0" dirty="0">
                <a:solidFill>
                  <a:srgbClr val="C00000"/>
                </a:solidFill>
                <a:latin typeface="Calibri Light"/>
                <a:cs typeface="Calibri Light"/>
              </a:rPr>
              <a:t>2</a:t>
            </a:r>
            <a:r>
              <a:rPr sz="2000" b="0" spc="-270" dirty="0">
                <a:solidFill>
                  <a:srgbClr val="C00000"/>
                </a:solidFill>
                <a:latin typeface="Calibri Light"/>
                <a:cs typeface="Calibri Light"/>
              </a:rPr>
              <a:t> </a:t>
            </a:r>
            <a:endParaRPr sz="2000">
              <a:latin typeface="Calibri Light"/>
              <a:cs typeface="Calibri 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p:nvPr/>
        </p:nvSpPr>
        <p:spPr>
          <a:xfrm>
            <a:off x="428955" y="1208354"/>
            <a:ext cx="1607185" cy="662940"/>
          </a:xfrm>
          <a:prstGeom prst="rect">
            <a:avLst/>
          </a:prstGeom>
        </p:spPr>
        <p:txBody>
          <a:bodyPr vert="horz" wrap="square" lIns="0" tIns="12065" rIns="0" bIns="0" rtlCol="0">
            <a:spAutoFit/>
          </a:bodyPr>
          <a:lstStyle/>
          <a:p>
            <a:pPr marL="354965" indent="-342265">
              <a:lnSpc>
                <a:spcPts val="2510"/>
              </a:lnSpc>
              <a:spcBef>
                <a:spcPts val="95"/>
              </a:spcBef>
              <a:buClr>
                <a:srgbClr val="E38312"/>
              </a:buClr>
              <a:buFont typeface="Arial"/>
              <a:buChar char="•"/>
              <a:tabLst>
                <a:tab pos="354965" algn="l"/>
              </a:tabLst>
            </a:pPr>
            <a:r>
              <a:rPr sz="2200" b="0" spc="140" dirty="0">
                <a:solidFill>
                  <a:srgbClr val="C00000"/>
                </a:solidFill>
                <a:latin typeface="Calibri Light"/>
                <a:cs typeface="Calibri Light"/>
              </a:rPr>
              <a:t>Stivespcn</a:t>
            </a:r>
            <a:endParaRPr sz="2200">
              <a:latin typeface="Calibri Light"/>
              <a:cs typeface="Calibri Light"/>
            </a:endParaRPr>
          </a:p>
          <a:p>
            <a:pPr marL="355600">
              <a:lnSpc>
                <a:spcPts val="2510"/>
              </a:lnSpc>
            </a:pPr>
            <a:r>
              <a:rPr sz="2200" b="0" spc="135" dirty="0">
                <a:solidFill>
                  <a:srgbClr val="C00000"/>
                </a:solidFill>
                <a:latin typeface="Calibri Light"/>
                <a:cs typeface="Calibri Light"/>
              </a:rPr>
              <a:t>available</a:t>
            </a:r>
            <a:endParaRPr sz="2200">
              <a:latin typeface="Calibri Light"/>
              <a:cs typeface="Calibri Light"/>
            </a:endParaRPr>
          </a:p>
        </p:txBody>
      </p:sp>
      <p:sp>
        <p:nvSpPr>
          <p:cNvPr id="4" name="object 4"/>
          <p:cNvSpPr txBox="1"/>
          <p:nvPr/>
        </p:nvSpPr>
        <p:spPr>
          <a:xfrm>
            <a:off x="3573271" y="1208354"/>
            <a:ext cx="875665" cy="662940"/>
          </a:xfrm>
          <a:prstGeom prst="rect">
            <a:avLst/>
          </a:prstGeom>
        </p:spPr>
        <p:txBody>
          <a:bodyPr vert="horz" wrap="square" lIns="0" tIns="12065" rIns="0" bIns="0" rtlCol="0">
            <a:spAutoFit/>
          </a:bodyPr>
          <a:lstStyle/>
          <a:p>
            <a:pPr marL="12700">
              <a:lnSpc>
                <a:spcPts val="2510"/>
              </a:lnSpc>
              <a:spcBef>
                <a:spcPts val="95"/>
              </a:spcBef>
            </a:pP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2022)</a:t>
            </a:r>
            <a:endParaRPr sz="2200">
              <a:latin typeface="Calibri Light"/>
              <a:cs typeface="Calibri Light"/>
            </a:endParaRPr>
          </a:p>
          <a:p>
            <a:pPr marL="143510">
              <a:lnSpc>
                <a:spcPts val="2510"/>
              </a:lnSpc>
            </a:pPr>
            <a:r>
              <a:rPr sz="2200" b="0" spc="85" dirty="0">
                <a:solidFill>
                  <a:srgbClr val="C00000"/>
                </a:solidFill>
                <a:latin typeface="Calibri Light"/>
                <a:cs typeface="Calibri Light"/>
              </a:rPr>
              <a:t>at:</a:t>
            </a:r>
            <a:endParaRPr sz="2200">
              <a:latin typeface="Calibri Light"/>
              <a:cs typeface="Calibri Light"/>
            </a:endParaRPr>
          </a:p>
        </p:txBody>
      </p:sp>
      <p:sp>
        <p:nvSpPr>
          <p:cNvPr id="5" name="object 5"/>
          <p:cNvSpPr txBox="1"/>
          <p:nvPr/>
        </p:nvSpPr>
        <p:spPr>
          <a:xfrm>
            <a:off x="5815329" y="1208354"/>
            <a:ext cx="6084570" cy="662940"/>
          </a:xfrm>
          <a:prstGeom prst="rect">
            <a:avLst/>
          </a:prstGeom>
        </p:spPr>
        <p:txBody>
          <a:bodyPr vert="horz" wrap="square" lIns="0" tIns="12065" rIns="0" bIns="0" rtlCol="0">
            <a:spAutoFit/>
          </a:bodyPr>
          <a:lstStyle/>
          <a:p>
            <a:pPr marR="5080" algn="r">
              <a:lnSpc>
                <a:spcPts val="2510"/>
              </a:lnSpc>
              <a:spcBef>
                <a:spcPts val="95"/>
              </a:spcBef>
              <a:tabLst>
                <a:tab pos="1984375" algn="l"/>
                <a:tab pos="4826635" algn="l"/>
              </a:tabLst>
            </a:pPr>
            <a:r>
              <a:rPr sz="2200" b="0" i="1" spc="90" dirty="0">
                <a:solidFill>
                  <a:srgbClr val="C00000"/>
                </a:solidFill>
                <a:latin typeface="Calibri Light"/>
                <a:cs typeface="Calibri Light"/>
              </a:rPr>
              <a:t>our</a:t>
            </a:r>
            <a:r>
              <a:rPr sz="2200" b="0" i="1" dirty="0">
                <a:solidFill>
                  <a:srgbClr val="C00000"/>
                </a:solidFill>
                <a:latin typeface="Calibri Light"/>
                <a:cs typeface="Calibri Light"/>
              </a:rPr>
              <a:t>	</a:t>
            </a:r>
            <a:r>
              <a:rPr sz="2200" b="0" i="1" spc="145" dirty="0">
                <a:solidFill>
                  <a:srgbClr val="C00000"/>
                </a:solidFill>
                <a:latin typeface="Calibri Light"/>
                <a:cs typeface="Calibri Light"/>
              </a:rPr>
              <a:t>practices.</a:t>
            </a:r>
            <a:r>
              <a:rPr sz="2200" b="0" i="1" dirty="0">
                <a:solidFill>
                  <a:srgbClr val="C00000"/>
                </a:solidFill>
                <a:latin typeface="Calibri Light"/>
                <a:cs typeface="Calibri Light"/>
              </a:rPr>
              <a:t>	</a:t>
            </a:r>
            <a:r>
              <a:rPr sz="2200" b="0" spc="140" dirty="0">
                <a:solidFill>
                  <a:srgbClr val="C00000"/>
                </a:solidFill>
                <a:latin typeface="Calibri Light"/>
                <a:cs typeface="Calibri Light"/>
              </a:rPr>
              <a:t>[Online]</a:t>
            </a:r>
            <a:endParaRPr sz="2200">
              <a:latin typeface="Calibri Light"/>
              <a:cs typeface="Calibri Light"/>
            </a:endParaRPr>
          </a:p>
          <a:p>
            <a:pPr marR="5080" algn="r">
              <a:lnSpc>
                <a:spcPts val="2510"/>
              </a:lnSpc>
            </a:pPr>
            <a:r>
              <a:rPr sz="2200" b="0" u="sng" spc="165" dirty="0">
                <a:solidFill>
                  <a:srgbClr val="C00000"/>
                </a:solidFill>
                <a:uFill>
                  <a:solidFill>
                    <a:srgbClr val="C00000"/>
                  </a:solidFill>
                </a:uFill>
                <a:latin typeface="Calibri Light"/>
                <a:cs typeface="Calibri Light"/>
                <a:hlinkClick r:id="rId2"/>
              </a:rPr>
              <a:t>https://www.Stivespcn.Nhs.Uk/our-</a:t>
            </a:r>
            <a:r>
              <a:rPr sz="2200" b="0" u="sng" spc="135" dirty="0">
                <a:solidFill>
                  <a:srgbClr val="C00000"/>
                </a:solidFill>
                <a:uFill>
                  <a:solidFill>
                    <a:srgbClr val="C00000"/>
                  </a:solidFill>
                </a:uFill>
                <a:latin typeface="Calibri Light"/>
                <a:cs typeface="Calibri Light"/>
                <a:hlinkClick r:id="rId2"/>
              </a:rPr>
              <a:t>practices/</a:t>
            </a:r>
            <a:endParaRPr sz="2200">
              <a:latin typeface="Calibri Light"/>
              <a:cs typeface="Calibri Light"/>
            </a:endParaRPr>
          </a:p>
        </p:txBody>
      </p:sp>
      <p:sp>
        <p:nvSpPr>
          <p:cNvPr id="6" name="object 6"/>
          <p:cNvSpPr txBox="1"/>
          <p:nvPr/>
        </p:nvSpPr>
        <p:spPr>
          <a:xfrm>
            <a:off x="771855" y="1812417"/>
            <a:ext cx="3082925" cy="360680"/>
          </a:xfrm>
          <a:prstGeom prst="rect">
            <a:avLst/>
          </a:prstGeom>
        </p:spPr>
        <p:txBody>
          <a:bodyPr vert="horz" wrap="square" lIns="0" tIns="12065" rIns="0" bIns="0" rtlCol="0">
            <a:spAutoFit/>
          </a:bodyPr>
          <a:lstStyle/>
          <a:p>
            <a:pPr marL="12700">
              <a:lnSpc>
                <a:spcPct val="100000"/>
              </a:lnSpc>
              <a:spcBef>
                <a:spcPts val="95"/>
              </a:spcBef>
            </a:pPr>
            <a:r>
              <a:rPr sz="2200" b="0" dirty="0">
                <a:solidFill>
                  <a:srgbClr val="C00000"/>
                </a:solidFill>
                <a:latin typeface="Calibri Light"/>
                <a:cs typeface="Calibri Light"/>
              </a:rPr>
              <a:t>[</a:t>
            </a:r>
            <a:r>
              <a:rPr sz="2200" b="0" spc="-300" dirty="0">
                <a:solidFill>
                  <a:srgbClr val="C00000"/>
                </a:solidFill>
                <a:latin typeface="Calibri Light"/>
                <a:cs typeface="Calibri Light"/>
              </a:rPr>
              <a:t> </a:t>
            </a:r>
            <a:r>
              <a:rPr sz="2200" b="0" spc="145" dirty="0">
                <a:solidFill>
                  <a:srgbClr val="C00000"/>
                </a:solidFill>
                <a:latin typeface="Calibri Light"/>
                <a:cs typeface="Calibri Light"/>
              </a:rPr>
              <a:t>accessed</a:t>
            </a:r>
            <a:r>
              <a:rPr sz="2200" b="0" spc="360" dirty="0">
                <a:solidFill>
                  <a:srgbClr val="C00000"/>
                </a:solidFill>
                <a:latin typeface="Calibri Light"/>
                <a:cs typeface="Calibri Light"/>
              </a:rPr>
              <a:t> </a:t>
            </a:r>
            <a:r>
              <a:rPr sz="2200" b="0" spc="95" dirty="0">
                <a:solidFill>
                  <a:srgbClr val="C00000"/>
                </a:solidFill>
                <a:latin typeface="Calibri Light"/>
                <a:cs typeface="Calibri Light"/>
              </a:rPr>
              <a:t>21</a:t>
            </a:r>
            <a:r>
              <a:rPr sz="2200" b="0" spc="385" dirty="0">
                <a:solidFill>
                  <a:srgbClr val="C00000"/>
                </a:solidFill>
                <a:latin typeface="Calibri Light"/>
                <a:cs typeface="Calibri Light"/>
              </a:rPr>
              <a:t> </a:t>
            </a:r>
            <a:r>
              <a:rPr sz="2200" b="0" spc="95" dirty="0">
                <a:solidFill>
                  <a:srgbClr val="C00000"/>
                </a:solidFill>
                <a:latin typeface="Calibri Light"/>
                <a:cs typeface="Calibri Light"/>
              </a:rPr>
              <a:t>09</a:t>
            </a:r>
            <a:r>
              <a:rPr sz="2200" b="0" spc="380" dirty="0">
                <a:solidFill>
                  <a:srgbClr val="C00000"/>
                </a:solidFill>
                <a:latin typeface="Calibri Light"/>
                <a:cs typeface="Calibri Light"/>
              </a:rPr>
              <a:t> </a:t>
            </a:r>
            <a:r>
              <a:rPr sz="2200" b="0" spc="145" dirty="0">
                <a:solidFill>
                  <a:srgbClr val="C00000"/>
                </a:solidFill>
                <a:latin typeface="Calibri Light"/>
                <a:cs typeface="Calibri Light"/>
              </a:rPr>
              <a:t>2026].</a:t>
            </a:r>
            <a:endParaRPr sz="2200">
              <a:latin typeface="Calibri Light"/>
              <a:cs typeface="Calibri Light"/>
            </a:endParaRPr>
          </a:p>
        </p:txBody>
      </p:sp>
      <p:sp>
        <p:nvSpPr>
          <p:cNvPr id="7" name="object 7"/>
          <p:cNvSpPr txBox="1"/>
          <p:nvPr/>
        </p:nvSpPr>
        <p:spPr>
          <a:xfrm>
            <a:off x="428955" y="2290952"/>
            <a:ext cx="3298825" cy="360680"/>
          </a:xfrm>
          <a:prstGeom prst="rect">
            <a:avLst/>
          </a:prstGeom>
        </p:spPr>
        <p:txBody>
          <a:bodyPr vert="horz" wrap="square" lIns="0" tIns="12065" rIns="0" bIns="0" rtlCol="0">
            <a:spAutoFit/>
          </a:bodyPr>
          <a:lstStyle/>
          <a:p>
            <a:pPr marL="354965" indent="-342265">
              <a:lnSpc>
                <a:spcPct val="100000"/>
              </a:lnSpc>
              <a:spcBef>
                <a:spcPts val="95"/>
              </a:spcBef>
              <a:buClr>
                <a:srgbClr val="E38312"/>
              </a:buClr>
              <a:buFont typeface="Arial"/>
              <a:buChar char="•"/>
              <a:tabLst>
                <a:tab pos="354965" algn="l"/>
                <a:tab pos="2435860" algn="l"/>
              </a:tabLst>
            </a:pPr>
            <a:r>
              <a:rPr sz="2200" b="0" spc="140" dirty="0">
                <a:solidFill>
                  <a:srgbClr val="C00000"/>
                </a:solidFill>
                <a:latin typeface="Calibri Light"/>
                <a:cs typeface="Calibri Light"/>
              </a:rPr>
              <a:t>Stivespcn</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0" dirty="0">
                <a:solidFill>
                  <a:srgbClr val="C00000"/>
                </a:solidFill>
                <a:latin typeface="Calibri Light"/>
                <a:cs typeface="Calibri Light"/>
              </a:rPr>
              <a:t>2023)</a:t>
            </a:r>
            <a:endParaRPr sz="2200">
              <a:latin typeface="Calibri Light"/>
              <a:cs typeface="Calibri Light"/>
            </a:endParaRPr>
          </a:p>
        </p:txBody>
      </p:sp>
      <p:sp>
        <p:nvSpPr>
          <p:cNvPr id="8" name="object 8"/>
          <p:cNvSpPr txBox="1"/>
          <p:nvPr/>
        </p:nvSpPr>
        <p:spPr>
          <a:xfrm>
            <a:off x="4544314" y="2290952"/>
            <a:ext cx="7355840" cy="360680"/>
          </a:xfrm>
          <a:prstGeom prst="rect">
            <a:avLst/>
          </a:prstGeom>
        </p:spPr>
        <p:txBody>
          <a:bodyPr vert="horz" wrap="square" lIns="0" tIns="12065" rIns="0" bIns="0" rtlCol="0">
            <a:spAutoFit/>
          </a:bodyPr>
          <a:lstStyle/>
          <a:p>
            <a:pPr marL="12700">
              <a:lnSpc>
                <a:spcPct val="100000"/>
              </a:lnSpc>
              <a:spcBef>
                <a:spcPts val="95"/>
              </a:spcBef>
              <a:tabLst>
                <a:tab pos="1888489" algn="l"/>
                <a:tab pos="3803015" algn="l"/>
                <a:tab pos="6282690" algn="l"/>
              </a:tabLst>
            </a:pPr>
            <a:r>
              <a:rPr sz="2200" b="0" i="1" spc="145" dirty="0">
                <a:solidFill>
                  <a:srgbClr val="C00000"/>
                </a:solidFill>
                <a:latin typeface="Calibri Light"/>
                <a:cs typeface="Calibri Light"/>
              </a:rPr>
              <a:t>quitting</a:t>
            </a:r>
            <a:r>
              <a:rPr sz="2200" b="0" i="1" dirty="0">
                <a:solidFill>
                  <a:srgbClr val="C00000"/>
                </a:solidFill>
                <a:latin typeface="Calibri Light"/>
                <a:cs typeface="Calibri Light"/>
              </a:rPr>
              <a:t>	</a:t>
            </a:r>
            <a:r>
              <a:rPr sz="2200" b="0" i="1" spc="130" dirty="0">
                <a:solidFill>
                  <a:srgbClr val="C00000"/>
                </a:solidFill>
                <a:latin typeface="Calibri Light"/>
                <a:cs typeface="Calibri Light"/>
              </a:rPr>
              <a:t>smoking</a:t>
            </a:r>
            <a:r>
              <a:rPr sz="2200" b="0" i="1" dirty="0">
                <a:solidFill>
                  <a:srgbClr val="C00000"/>
                </a:solidFill>
                <a:latin typeface="Calibri Light"/>
                <a:cs typeface="Calibri Light"/>
              </a:rPr>
              <a:t>	</a:t>
            </a:r>
            <a:r>
              <a:rPr sz="2200" b="0" i="1" spc="150" dirty="0">
                <a:solidFill>
                  <a:srgbClr val="C00000"/>
                </a:solidFill>
                <a:latin typeface="Calibri Light"/>
                <a:cs typeface="Calibri Light"/>
              </a:rPr>
              <a:t>information.</a:t>
            </a:r>
            <a:r>
              <a:rPr sz="2200" b="0" i="1" dirty="0">
                <a:solidFill>
                  <a:srgbClr val="C00000"/>
                </a:solidFill>
                <a:latin typeface="Calibri Light"/>
                <a:cs typeface="Calibri Light"/>
              </a:rPr>
              <a:t>	</a:t>
            </a:r>
            <a:r>
              <a:rPr sz="2200" b="0" spc="140" dirty="0">
                <a:solidFill>
                  <a:srgbClr val="C00000"/>
                </a:solidFill>
                <a:latin typeface="Calibri Light"/>
                <a:cs typeface="Calibri Light"/>
              </a:rPr>
              <a:t>[Online]</a:t>
            </a:r>
            <a:endParaRPr sz="2200">
              <a:latin typeface="Calibri Light"/>
              <a:cs typeface="Calibri Light"/>
            </a:endParaRPr>
          </a:p>
        </p:txBody>
      </p:sp>
      <p:sp>
        <p:nvSpPr>
          <p:cNvPr id="9" name="object 9"/>
          <p:cNvSpPr txBox="1"/>
          <p:nvPr/>
        </p:nvSpPr>
        <p:spPr>
          <a:xfrm>
            <a:off x="428955" y="2446530"/>
            <a:ext cx="11476355" cy="1289050"/>
          </a:xfrm>
          <a:prstGeom prst="rect">
            <a:avLst/>
          </a:prstGeom>
        </p:spPr>
        <p:txBody>
          <a:bodyPr vert="horz" wrap="square" lIns="0" tIns="158115" rIns="0" bIns="0" rtlCol="0">
            <a:spAutoFit/>
          </a:bodyPr>
          <a:lstStyle/>
          <a:p>
            <a:pPr marL="355600">
              <a:lnSpc>
                <a:spcPct val="100000"/>
              </a:lnSpc>
              <a:spcBef>
                <a:spcPts val="1245"/>
              </a:spcBef>
            </a:pPr>
            <a:r>
              <a:rPr sz="2200" b="0" spc="145" dirty="0">
                <a:solidFill>
                  <a:srgbClr val="C00000"/>
                </a:solidFill>
                <a:latin typeface="Calibri Light"/>
                <a:cs typeface="Calibri Light"/>
              </a:rPr>
              <a:t>available</a:t>
            </a:r>
            <a:r>
              <a:rPr sz="2200" b="0" spc="450" dirty="0">
                <a:solidFill>
                  <a:srgbClr val="C00000"/>
                </a:solidFill>
                <a:latin typeface="Calibri Light"/>
                <a:cs typeface="Calibri Light"/>
              </a:rPr>
              <a:t> </a:t>
            </a:r>
            <a:r>
              <a:rPr sz="2200" b="0" spc="114" dirty="0">
                <a:solidFill>
                  <a:srgbClr val="C00000"/>
                </a:solidFill>
                <a:latin typeface="Calibri Light"/>
                <a:cs typeface="Calibri Light"/>
              </a:rPr>
              <a:t>at:</a:t>
            </a:r>
            <a:r>
              <a:rPr sz="2200" b="0" spc="434" dirty="0">
                <a:solidFill>
                  <a:srgbClr val="C00000"/>
                </a:solidFill>
                <a:latin typeface="Calibri Light"/>
                <a:cs typeface="Calibri Light"/>
              </a:rPr>
              <a:t> </a:t>
            </a:r>
            <a:r>
              <a:rPr sz="2200" b="0" u="sng" spc="165" dirty="0">
                <a:solidFill>
                  <a:srgbClr val="2997E2"/>
                </a:solidFill>
                <a:uFill>
                  <a:solidFill>
                    <a:srgbClr val="2997E2"/>
                  </a:solidFill>
                </a:uFill>
                <a:latin typeface="Calibri Light"/>
                <a:cs typeface="Calibri Light"/>
                <a:hlinkClick r:id="rId3"/>
              </a:rPr>
              <a:t>https://www.Stivespcn.Nhs.Uk/stopping-</a:t>
            </a:r>
            <a:r>
              <a:rPr sz="2200" b="0" u="sng" spc="175" dirty="0">
                <a:solidFill>
                  <a:srgbClr val="2997E2"/>
                </a:solidFill>
                <a:uFill>
                  <a:solidFill>
                    <a:srgbClr val="2997E2"/>
                  </a:solidFill>
                </a:uFill>
                <a:latin typeface="Calibri Light"/>
                <a:cs typeface="Calibri Light"/>
                <a:hlinkClick r:id="rId3"/>
              </a:rPr>
              <a:t>smoking-</a:t>
            </a:r>
            <a:r>
              <a:rPr sz="2200" b="0" u="sng" spc="140" dirty="0">
                <a:solidFill>
                  <a:srgbClr val="2997E2"/>
                </a:solidFill>
                <a:uFill>
                  <a:solidFill>
                    <a:srgbClr val="2997E2"/>
                  </a:solidFill>
                </a:uFill>
                <a:latin typeface="Calibri Light"/>
                <a:cs typeface="Calibri Light"/>
                <a:hlinkClick r:id="rId3"/>
              </a:rPr>
              <a:t>support/</a:t>
            </a:r>
            <a:endParaRPr sz="2200">
              <a:latin typeface="Calibri Light"/>
              <a:cs typeface="Calibri Light"/>
            </a:endParaRPr>
          </a:p>
          <a:p>
            <a:pPr marL="355600" marR="5080" indent="-342900">
              <a:lnSpc>
                <a:spcPts val="2380"/>
              </a:lnSpc>
              <a:spcBef>
                <a:spcPts val="1440"/>
              </a:spcBef>
              <a:buClr>
                <a:srgbClr val="E38312"/>
              </a:buClr>
              <a:buFont typeface="Arial"/>
              <a:buChar char="•"/>
              <a:tabLst>
                <a:tab pos="355600" algn="l"/>
                <a:tab pos="974090" algn="l"/>
                <a:tab pos="1430020" algn="l"/>
                <a:tab pos="1655445" algn="l"/>
                <a:tab pos="1826260" algn="l"/>
                <a:tab pos="2475230" algn="l"/>
                <a:tab pos="2879090" algn="l"/>
                <a:tab pos="3348354" algn="l"/>
                <a:tab pos="3682365" algn="l"/>
                <a:tab pos="4263390" algn="l"/>
                <a:tab pos="4691380" algn="l"/>
                <a:tab pos="5471795" algn="l"/>
                <a:tab pos="5990590" algn="l"/>
                <a:tab pos="6834505" algn="l"/>
                <a:tab pos="7322184" algn="l"/>
                <a:tab pos="7359015" algn="l"/>
                <a:tab pos="8380095" algn="l"/>
                <a:tab pos="8404860" algn="l"/>
                <a:tab pos="8788400" algn="l"/>
                <a:tab pos="9297670" algn="l"/>
                <a:tab pos="9361805" algn="l"/>
                <a:tab pos="10082530" algn="l"/>
                <a:tab pos="10353675" algn="l"/>
              </a:tabLst>
            </a:pPr>
            <a:r>
              <a:rPr sz="2200" b="0" spc="105" dirty="0">
                <a:solidFill>
                  <a:srgbClr val="C00000"/>
                </a:solidFill>
                <a:latin typeface="Calibri Light"/>
                <a:cs typeface="Calibri Light"/>
              </a:rPr>
              <a:t>Tatton,</a:t>
            </a:r>
            <a:r>
              <a:rPr sz="2200" b="0" dirty="0">
                <a:solidFill>
                  <a:srgbClr val="C00000"/>
                </a:solidFill>
                <a:latin typeface="Calibri Light"/>
                <a:cs typeface="Calibri Light"/>
              </a:rPr>
              <a:t>	</a:t>
            </a:r>
            <a:r>
              <a:rPr sz="2200" b="0" spc="60" dirty="0">
                <a:solidFill>
                  <a:srgbClr val="C00000"/>
                </a:solidFill>
                <a:latin typeface="Calibri Light"/>
                <a:cs typeface="Calibri Light"/>
              </a:rPr>
              <a:t>C.</a:t>
            </a:r>
            <a:r>
              <a:rPr sz="2200" b="0" dirty="0">
                <a:solidFill>
                  <a:srgbClr val="C00000"/>
                </a:solidFill>
                <a:latin typeface="Calibri Light"/>
                <a:cs typeface="Calibri Light"/>
              </a:rPr>
              <a:t>	</a:t>
            </a:r>
            <a:r>
              <a:rPr sz="2200" b="0" spc="95" dirty="0">
                <a:solidFill>
                  <a:srgbClr val="C00000"/>
                </a:solidFill>
                <a:latin typeface="Calibri Light"/>
                <a:cs typeface="Calibri Light"/>
              </a:rPr>
              <a:t>And</a:t>
            </a:r>
            <a:r>
              <a:rPr sz="2200" b="0" dirty="0">
                <a:solidFill>
                  <a:srgbClr val="C00000"/>
                </a:solidFill>
                <a:latin typeface="Calibri Light"/>
                <a:cs typeface="Calibri Light"/>
              </a:rPr>
              <a:t>	</a:t>
            </a:r>
            <a:r>
              <a:rPr sz="2200" b="0" spc="130" dirty="0">
                <a:solidFill>
                  <a:srgbClr val="C00000"/>
                </a:solidFill>
                <a:latin typeface="Calibri Light"/>
                <a:cs typeface="Calibri Light"/>
              </a:rPr>
              <a:t>lloyd,</a:t>
            </a:r>
            <a:r>
              <a:rPr sz="2200" b="0" dirty="0">
                <a:solidFill>
                  <a:srgbClr val="C00000"/>
                </a:solidFill>
                <a:latin typeface="Calibri Light"/>
                <a:cs typeface="Calibri Light"/>
              </a:rPr>
              <a:t>	</a:t>
            </a:r>
            <a:r>
              <a:rPr sz="2200" b="0" spc="50" dirty="0">
                <a:solidFill>
                  <a:srgbClr val="C00000"/>
                </a:solidFill>
                <a:latin typeface="Calibri Light"/>
                <a:cs typeface="Calibri Light"/>
              </a:rPr>
              <a:t>J.</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5" dirty="0">
                <a:solidFill>
                  <a:srgbClr val="C00000"/>
                </a:solidFill>
                <a:latin typeface="Calibri Light"/>
                <a:cs typeface="Calibri Light"/>
              </a:rPr>
              <a:t>2023)</a:t>
            </a:r>
            <a:r>
              <a:rPr sz="2200" b="0" dirty="0">
                <a:solidFill>
                  <a:srgbClr val="C00000"/>
                </a:solidFill>
                <a:latin typeface="Calibri Light"/>
                <a:cs typeface="Calibri Light"/>
              </a:rPr>
              <a:t>	</a:t>
            </a:r>
            <a:r>
              <a:rPr sz="2200" b="0" spc="145" dirty="0">
                <a:solidFill>
                  <a:srgbClr val="C00000"/>
                </a:solidFill>
                <a:latin typeface="Calibri Light"/>
                <a:cs typeface="Calibri Light"/>
              </a:rPr>
              <a:t>‘understanding</a:t>
            </a:r>
            <a:r>
              <a:rPr sz="2200" b="0" dirty="0">
                <a:solidFill>
                  <a:srgbClr val="C00000"/>
                </a:solidFill>
                <a:latin typeface="Calibri Light"/>
                <a:cs typeface="Calibri Light"/>
              </a:rPr>
              <a:t>	</a:t>
            </a:r>
            <a:r>
              <a:rPr sz="2200" b="0" spc="75" dirty="0">
                <a:solidFill>
                  <a:srgbClr val="C00000"/>
                </a:solidFill>
                <a:latin typeface="Calibri Light"/>
                <a:cs typeface="Calibri Light"/>
              </a:rPr>
              <a:t>for</a:t>
            </a:r>
            <a:r>
              <a:rPr sz="2200" b="0" dirty="0">
                <a:solidFill>
                  <a:srgbClr val="C00000"/>
                </a:solidFill>
                <a:latin typeface="Calibri Light"/>
                <a:cs typeface="Calibri Light"/>
              </a:rPr>
              <a:t>		</a:t>
            </a:r>
            <a:r>
              <a:rPr sz="2200" b="0" spc="114" dirty="0">
                <a:solidFill>
                  <a:srgbClr val="C00000"/>
                </a:solidFill>
                <a:latin typeface="Calibri Light"/>
                <a:cs typeface="Calibri Light"/>
              </a:rPr>
              <a:t>whom,</a:t>
            </a:r>
            <a:r>
              <a:rPr sz="2200" b="0" dirty="0">
                <a:solidFill>
                  <a:srgbClr val="C00000"/>
                </a:solidFill>
                <a:latin typeface="Calibri Light"/>
                <a:cs typeface="Calibri Light"/>
              </a:rPr>
              <a:t>	</a:t>
            </a:r>
            <a:r>
              <a:rPr sz="2200" b="0" spc="125" dirty="0">
                <a:solidFill>
                  <a:srgbClr val="C00000"/>
                </a:solidFill>
                <a:latin typeface="Calibri Light"/>
                <a:cs typeface="Calibri Light"/>
              </a:rPr>
              <a:t>under</a:t>
            </a:r>
            <a:r>
              <a:rPr sz="2200" b="0" dirty="0">
                <a:solidFill>
                  <a:srgbClr val="C00000"/>
                </a:solidFill>
                <a:latin typeface="Calibri Light"/>
                <a:cs typeface="Calibri Light"/>
              </a:rPr>
              <a:t>	</a:t>
            </a:r>
            <a:r>
              <a:rPr sz="2200" b="0" spc="95" dirty="0">
                <a:solidFill>
                  <a:srgbClr val="C00000"/>
                </a:solidFill>
                <a:latin typeface="Calibri Light"/>
                <a:cs typeface="Calibri Light"/>
              </a:rPr>
              <a:t>what</a:t>
            </a:r>
            <a:r>
              <a:rPr sz="2200" b="0" dirty="0">
                <a:solidFill>
                  <a:srgbClr val="C00000"/>
                </a:solidFill>
                <a:latin typeface="Calibri Light"/>
                <a:cs typeface="Calibri Light"/>
              </a:rPr>
              <a:t>	</a:t>
            </a:r>
            <a:r>
              <a:rPr sz="2200" b="0" spc="145" dirty="0">
                <a:solidFill>
                  <a:srgbClr val="C00000"/>
                </a:solidFill>
                <a:latin typeface="Calibri Light"/>
                <a:cs typeface="Calibri Light"/>
              </a:rPr>
              <a:t>conditions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80" dirty="0">
                <a:solidFill>
                  <a:srgbClr val="C00000"/>
                </a:solidFill>
                <a:latin typeface="Calibri Light"/>
                <a:cs typeface="Calibri Light"/>
              </a:rPr>
              <a:t>how</a:t>
            </a:r>
            <a:r>
              <a:rPr sz="2200" b="0" dirty="0">
                <a:solidFill>
                  <a:srgbClr val="C00000"/>
                </a:solidFill>
                <a:latin typeface="Calibri Light"/>
                <a:cs typeface="Calibri Light"/>
              </a:rPr>
              <a:t>	</a:t>
            </a:r>
            <a:r>
              <a:rPr sz="2200" b="0" spc="135" dirty="0">
                <a:solidFill>
                  <a:srgbClr val="C00000"/>
                </a:solidFill>
                <a:latin typeface="Calibri Light"/>
                <a:cs typeface="Calibri Light"/>
              </a:rPr>
              <a:t>smoking</a:t>
            </a:r>
            <a:r>
              <a:rPr sz="2200" b="0" dirty="0">
                <a:solidFill>
                  <a:srgbClr val="C00000"/>
                </a:solidFill>
                <a:latin typeface="Calibri Light"/>
                <a:cs typeface="Calibri Light"/>
              </a:rPr>
              <a:t>	</a:t>
            </a:r>
            <a:r>
              <a:rPr sz="2200" b="0" spc="140" dirty="0">
                <a:solidFill>
                  <a:srgbClr val="C00000"/>
                </a:solidFill>
                <a:latin typeface="Calibri Light"/>
                <a:cs typeface="Calibri Light"/>
              </a:rPr>
              <a:t>cessation</a:t>
            </a:r>
            <a:r>
              <a:rPr sz="2200" b="0" dirty="0">
                <a:solidFill>
                  <a:srgbClr val="C00000"/>
                </a:solidFill>
                <a:latin typeface="Calibri Light"/>
                <a:cs typeface="Calibri Light"/>
              </a:rPr>
              <a:t>	</a:t>
            </a:r>
            <a:r>
              <a:rPr sz="2200" b="0" spc="140" dirty="0">
                <a:solidFill>
                  <a:srgbClr val="C00000"/>
                </a:solidFill>
                <a:latin typeface="Calibri Light"/>
                <a:cs typeface="Calibri Light"/>
              </a:rPr>
              <a:t>services</a:t>
            </a:r>
            <a:r>
              <a:rPr sz="2200" b="0" dirty="0">
                <a:solidFill>
                  <a:srgbClr val="C00000"/>
                </a:solidFill>
                <a:latin typeface="Calibri Light"/>
                <a:cs typeface="Calibri Light"/>
              </a:rPr>
              <a:t>	</a:t>
            </a:r>
            <a:r>
              <a:rPr sz="2200" b="0" spc="70" dirty="0">
                <a:solidFill>
                  <a:srgbClr val="C00000"/>
                </a:solidFill>
                <a:latin typeface="Calibri Light"/>
                <a:cs typeface="Calibri Light"/>
              </a:rPr>
              <a:t>for</a:t>
            </a:r>
            <a:r>
              <a:rPr sz="2200" b="0" dirty="0">
                <a:solidFill>
                  <a:srgbClr val="C00000"/>
                </a:solidFill>
                <a:latin typeface="Calibri Light"/>
                <a:cs typeface="Calibri Light"/>
              </a:rPr>
              <a:t>	</a:t>
            </a:r>
            <a:r>
              <a:rPr sz="2200" b="0" spc="135" dirty="0">
                <a:solidFill>
                  <a:srgbClr val="C00000"/>
                </a:solidFill>
                <a:latin typeface="Calibri Light"/>
                <a:cs typeface="Calibri Light"/>
              </a:rPr>
              <a:t>pregnant</a:t>
            </a:r>
            <a:r>
              <a:rPr sz="2200" b="0" dirty="0">
                <a:solidFill>
                  <a:srgbClr val="C00000"/>
                </a:solidFill>
                <a:latin typeface="Calibri Light"/>
                <a:cs typeface="Calibri Light"/>
              </a:rPr>
              <a:t>	</a:t>
            </a:r>
            <a:r>
              <a:rPr sz="2200" b="0" spc="110" dirty="0">
                <a:solidFill>
                  <a:srgbClr val="C00000"/>
                </a:solidFill>
                <a:latin typeface="Calibri Light"/>
                <a:cs typeface="Calibri Light"/>
              </a:rPr>
              <a:t>women</a:t>
            </a:r>
            <a:r>
              <a:rPr sz="2200" b="0" dirty="0">
                <a:solidFill>
                  <a:srgbClr val="C00000"/>
                </a:solidFill>
                <a:latin typeface="Calibri Light"/>
                <a:cs typeface="Calibri Light"/>
              </a:rPr>
              <a:t>		</a:t>
            </a:r>
            <a:r>
              <a:rPr sz="2200" b="0" spc="75" dirty="0">
                <a:solidFill>
                  <a:srgbClr val="C00000"/>
                </a:solidFill>
                <a:latin typeface="Calibri Light"/>
                <a:cs typeface="Calibri Light"/>
              </a:rPr>
              <a:t>in</a:t>
            </a:r>
            <a:r>
              <a:rPr sz="2200" b="0" dirty="0">
                <a:solidFill>
                  <a:srgbClr val="C00000"/>
                </a:solidFill>
                <a:latin typeface="Calibri Light"/>
                <a:cs typeface="Calibri Light"/>
              </a:rPr>
              <a:t>	</a:t>
            </a:r>
            <a:r>
              <a:rPr sz="2200" b="0" spc="85" dirty="0">
                <a:solidFill>
                  <a:srgbClr val="C00000"/>
                </a:solidFill>
                <a:latin typeface="Calibri Light"/>
                <a:cs typeface="Calibri Light"/>
              </a:rPr>
              <a:t>the</a:t>
            </a:r>
            <a:r>
              <a:rPr sz="2200" b="0" dirty="0">
                <a:solidFill>
                  <a:srgbClr val="C00000"/>
                </a:solidFill>
                <a:latin typeface="Calibri Light"/>
                <a:cs typeface="Calibri Light"/>
              </a:rPr>
              <a:t>		</a:t>
            </a:r>
            <a:r>
              <a:rPr sz="2200" b="0" spc="130" dirty="0">
                <a:solidFill>
                  <a:srgbClr val="C00000"/>
                </a:solidFill>
                <a:latin typeface="Calibri Light"/>
                <a:cs typeface="Calibri Light"/>
              </a:rPr>
              <a:t>united</a:t>
            </a:r>
            <a:r>
              <a:rPr sz="2200" b="0" dirty="0">
                <a:solidFill>
                  <a:srgbClr val="C00000"/>
                </a:solidFill>
                <a:latin typeface="Calibri Light"/>
                <a:cs typeface="Calibri Light"/>
              </a:rPr>
              <a:t>	</a:t>
            </a:r>
            <a:r>
              <a:rPr sz="2200" b="0" spc="135" dirty="0">
                <a:solidFill>
                  <a:srgbClr val="C00000"/>
                </a:solidFill>
                <a:latin typeface="Calibri Light"/>
                <a:cs typeface="Calibri Light"/>
              </a:rPr>
              <a:t>kingdom</a:t>
            </a:r>
            <a:endParaRPr sz="2200">
              <a:latin typeface="Calibri Light"/>
              <a:cs typeface="Calibri Light"/>
            </a:endParaRPr>
          </a:p>
        </p:txBody>
      </p:sp>
      <p:sp>
        <p:nvSpPr>
          <p:cNvPr id="10" name="object 10"/>
          <p:cNvSpPr txBox="1"/>
          <p:nvPr/>
        </p:nvSpPr>
        <p:spPr>
          <a:xfrm>
            <a:off x="428955" y="3676650"/>
            <a:ext cx="11474450" cy="1443990"/>
          </a:xfrm>
          <a:prstGeom prst="rect">
            <a:avLst/>
          </a:prstGeom>
        </p:spPr>
        <p:txBody>
          <a:bodyPr vert="horz" wrap="square" lIns="0" tIns="12065" rIns="0" bIns="0" rtlCol="0">
            <a:spAutoFit/>
          </a:bodyPr>
          <a:lstStyle/>
          <a:p>
            <a:pPr marL="355600">
              <a:lnSpc>
                <a:spcPts val="2510"/>
              </a:lnSpc>
              <a:spcBef>
                <a:spcPts val="95"/>
              </a:spcBef>
              <a:tabLst>
                <a:tab pos="1608455" algn="l"/>
                <a:tab pos="2473960" algn="l"/>
                <a:tab pos="3495040" algn="l"/>
                <a:tab pos="4699000" algn="l"/>
                <a:tab pos="5471795" algn="l"/>
                <a:tab pos="6453505" algn="l"/>
                <a:tab pos="7572375" algn="l"/>
                <a:tab pos="8549640" algn="l"/>
                <a:tab pos="9735185" algn="l"/>
                <a:tab pos="11120755" algn="l"/>
              </a:tabLst>
            </a:pPr>
            <a:r>
              <a:rPr sz="2200" b="0" spc="165" dirty="0">
                <a:solidFill>
                  <a:srgbClr val="C00000"/>
                </a:solidFill>
                <a:latin typeface="Calibri Light"/>
                <a:cs typeface="Calibri Light"/>
              </a:rPr>
              <a:t>work—</a:t>
            </a:r>
            <a:r>
              <a:rPr sz="2200" b="0" spc="-50" dirty="0">
                <a:solidFill>
                  <a:srgbClr val="C00000"/>
                </a:solidFill>
                <a:latin typeface="Calibri Light"/>
                <a:cs typeface="Calibri Light"/>
              </a:rPr>
              <a:t>a</a:t>
            </a:r>
            <a:r>
              <a:rPr sz="2200" b="0" dirty="0">
                <a:solidFill>
                  <a:srgbClr val="C00000"/>
                </a:solidFill>
                <a:latin typeface="Calibri Light"/>
                <a:cs typeface="Calibri Light"/>
              </a:rPr>
              <a:t>	</a:t>
            </a:r>
            <a:r>
              <a:rPr sz="2200" b="0" spc="120" dirty="0">
                <a:solidFill>
                  <a:srgbClr val="C00000"/>
                </a:solidFill>
                <a:latin typeface="Calibri Light"/>
                <a:cs typeface="Calibri Light"/>
              </a:rPr>
              <a:t>rapid</a:t>
            </a:r>
            <a:r>
              <a:rPr sz="2200" b="0" dirty="0">
                <a:solidFill>
                  <a:srgbClr val="C00000"/>
                </a:solidFill>
                <a:latin typeface="Calibri Light"/>
                <a:cs typeface="Calibri Light"/>
              </a:rPr>
              <a:t>	</a:t>
            </a:r>
            <a:r>
              <a:rPr sz="2200" b="0" spc="130" dirty="0">
                <a:solidFill>
                  <a:srgbClr val="C00000"/>
                </a:solidFill>
                <a:latin typeface="Calibri Light"/>
                <a:cs typeface="Calibri Light"/>
              </a:rPr>
              <a:t>realist</a:t>
            </a:r>
            <a:r>
              <a:rPr sz="2200" b="0" dirty="0">
                <a:solidFill>
                  <a:srgbClr val="C00000"/>
                </a:solidFill>
                <a:latin typeface="Calibri Light"/>
                <a:cs typeface="Calibri Light"/>
              </a:rPr>
              <a:t>	</a:t>
            </a:r>
            <a:r>
              <a:rPr sz="2200" b="0" spc="95" dirty="0">
                <a:solidFill>
                  <a:srgbClr val="C00000"/>
                </a:solidFill>
                <a:latin typeface="Calibri Light"/>
                <a:cs typeface="Calibri Light"/>
              </a:rPr>
              <a:t>review.’</a:t>
            </a:r>
            <a:r>
              <a:rPr sz="2200" b="0" dirty="0">
                <a:solidFill>
                  <a:srgbClr val="C00000"/>
                </a:solidFill>
                <a:latin typeface="Calibri Light"/>
                <a:cs typeface="Calibri Light"/>
              </a:rPr>
              <a:t>	</a:t>
            </a:r>
            <a:r>
              <a:rPr sz="2200" b="0" i="1" spc="75" dirty="0">
                <a:solidFill>
                  <a:srgbClr val="C00000"/>
                </a:solidFill>
                <a:latin typeface="Calibri Light"/>
                <a:cs typeface="Calibri Light"/>
              </a:rPr>
              <a:t>BMC</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public</a:t>
            </a:r>
            <a:r>
              <a:rPr sz="2200" b="0" i="1" dirty="0">
                <a:solidFill>
                  <a:srgbClr val="C00000"/>
                </a:solidFill>
                <a:latin typeface="Calibri Light"/>
                <a:cs typeface="Calibri Light"/>
              </a:rPr>
              <a:t>	</a:t>
            </a:r>
            <a:r>
              <a:rPr sz="2200" b="0" i="1" spc="145" dirty="0">
                <a:solidFill>
                  <a:srgbClr val="C00000"/>
                </a:solidFill>
                <a:latin typeface="Calibri Light"/>
                <a:cs typeface="Calibri Light"/>
              </a:rPr>
              <a:t>health</a:t>
            </a:r>
            <a:r>
              <a:rPr sz="2200" b="0" i="1" spc="-290" dirty="0">
                <a:solidFill>
                  <a:srgbClr val="C00000"/>
                </a:solidFill>
                <a:latin typeface="Calibri Light"/>
                <a:cs typeface="Calibri Light"/>
              </a:rPr>
              <a:t> </a:t>
            </a:r>
            <a:r>
              <a:rPr sz="2200" b="0" spc="-50" dirty="0">
                <a:solidFill>
                  <a:srgbClr val="C00000"/>
                </a:solidFill>
                <a:latin typeface="Calibri Light"/>
                <a:cs typeface="Calibri Light"/>
              </a:rPr>
              <a:t>,</a:t>
            </a:r>
            <a:r>
              <a:rPr sz="2200" b="0" dirty="0">
                <a:solidFill>
                  <a:srgbClr val="C00000"/>
                </a:solidFill>
                <a:latin typeface="Calibri Light"/>
                <a:cs typeface="Calibri Light"/>
              </a:rPr>
              <a:t>	</a:t>
            </a:r>
            <a:r>
              <a:rPr sz="2200" b="0" i="1" spc="110" dirty="0">
                <a:solidFill>
                  <a:srgbClr val="C00000"/>
                </a:solidFill>
                <a:latin typeface="Calibri Light"/>
                <a:cs typeface="Calibri Light"/>
              </a:rPr>
              <a:t>23</a:t>
            </a:r>
            <a:r>
              <a:rPr sz="2200" b="0" spc="110" dirty="0">
                <a:solidFill>
                  <a:srgbClr val="C00000"/>
                </a:solidFill>
                <a:latin typeface="Calibri Light"/>
                <a:cs typeface="Calibri Light"/>
              </a:rPr>
              <a:t>(</a:t>
            </a:r>
            <a:r>
              <a:rPr sz="2200" b="0" spc="-295" dirty="0">
                <a:solidFill>
                  <a:srgbClr val="C00000"/>
                </a:solidFill>
                <a:latin typeface="Calibri Light"/>
                <a:cs typeface="Calibri Light"/>
              </a:rPr>
              <a:t> </a:t>
            </a:r>
            <a:r>
              <a:rPr sz="2200" b="0" spc="95" dirty="0">
                <a:solidFill>
                  <a:srgbClr val="C00000"/>
                </a:solidFill>
                <a:latin typeface="Calibri Light"/>
                <a:cs typeface="Calibri Light"/>
              </a:rPr>
              <a:t>1),</a:t>
            </a:r>
            <a:r>
              <a:rPr sz="2200" b="0" dirty="0">
                <a:solidFill>
                  <a:srgbClr val="C00000"/>
                </a:solidFill>
                <a:latin typeface="Calibri Light"/>
                <a:cs typeface="Calibri Light"/>
              </a:rPr>
              <a:t>	</a:t>
            </a:r>
            <a:r>
              <a:rPr sz="2200" b="0" spc="80" dirty="0">
                <a:solidFill>
                  <a:srgbClr val="C00000"/>
                </a:solidFill>
                <a:latin typeface="Calibri Light"/>
                <a:cs typeface="Calibri Light"/>
              </a:rPr>
              <a:t>p.</a:t>
            </a:r>
            <a:r>
              <a:rPr sz="2200" b="0" spc="-300" dirty="0">
                <a:solidFill>
                  <a:srgbClr val="C00000"/>
                </a:solidFill>
                <a:latin typeface="Calibri Light"/>
                <a:cs typeface="Calibri Light"/>
              </a:rPr>
              <a:t> </a:t>
            </a:r>
            <a:r>
              <a:rPr sz="2200" b="0" spc="130" dirty="0">
                <a:solidFill>
                  <a:srgbClr val="C00000"/>
                </a:solidFill>
                <a:latin typeface="Calibri Light"/>
                <a:cs typeface="Calibri Light"/>
              </a:rPr>
              <a:t>2488.</a:t>
            </a:r>
            <a:r>
              <a:rPr sz="2200" b="0" dirty="0">
                <a:solidFill>
                  <a:srgbClr val="C00000"/>
                </a:solidFill>
                <a:latin typeface="Calibri Light"/>
                <a:cs typeface="Calibri Light"/>
              </a:rPr>
              <a:t>	</a:t>
            </a:r>
            <a:r>
              <a:rPr sz="2200" b="0" spc="135" dirty="0">
                <a:solidFill>
                  <a:srgbClr val="C00000"/>
                </a:solidFill>
                <a:latin typeface="Calibri Light"/>
                <a:cs typeface="Calibri Light"/>
              </a:rPr>
              <a:t>Available</a:t>
            </a:r>
            <a:r>
              <a:rPr sz="2200" b="0" dirty="0">
                <a:solidFill>
                  <a:srgbClr val="C00000"/>
                </a:solidFill>
                <a:latin typeface="Calibri Light"/>
                <a:cs typeface="Calibri Light"/>
              </a:rPr>
              <a:t>	</a:t>
            </a:r>
            <a:r>
              <a:rPr sz="2200" b="0" spc="80" dirty="0">
                <a:solidFill>
                  <a:srgbClr val="C00000"/>
                </a:solidFill>
                <a:latin typeface="Calibri Light"/>
                <a:cs typeface="Calibri Light"/>
              </a:rPr>
              <a:t>at:</a:t>
            </a:r>
            <a:endParaRPr sz="2200">
              <a:latin typeface="Calibri Light"/>
              <a:cs typeface="Calibri Light"/>
            </a:endParaRPr>
          </a:p>
          <a:p>
            <a:pPr marL="355600">
              <a:lnSpc>
                <a:spcPts val="2510"/>
              </a:lnSpc>
            </a:pPr>
            <a:r>
              <a:rPr sz="2200" b="0" u="sng" spc="160" dirty="0">
                <a:solidFill>
                  <a:srgbClr val="2997E2"/>
                </a:solidFill>
                <a:uFill>
                  <a:solidFill>
                    <a:srgbClr val="2997E2"/>
                  </a:solidFill>
                </a:uFill>
                <a:latin typeface="Calibri Light"/>
                <a:cs typeface="Calibri Light"/>
                <a:hlinkClick r:id="rId4"/>
              </a:rPr>
              <a:t>https://link.Springer.Com/article/</a:t>
            </a:r>
            <a:r>
              <a:rPr sz="2200" b="0" u="sng" spc="-215" dirty="0">
                <a:solidFill>
                  <a:srgbClr val="2997E2"/>
                </a:solidFill>
                <a:uFill>
                  <a:solidFill>
                    <a:srgbClr val="2997E2"/>
                  </a:solidFill>
                </a:uFill>
                <a:latin typeface="Calibri Light"/>
                <a:cs typeface="Calibri Light"/>
                <a:hlinkClick r:id="rId4"/>
              </a:rPr>
              <a:t> </a:t>
            </a:r>
            <a:r>
              <a:rPr sz="2200" b="0" u="sng" spc="180" dirty="0">
                <a:solidFill>
                  <a:srgbClr val="2997E2"/>
                </a:solidFill>
                <a:uFill>
                  <a:solidFill>
                    <a:srgbClr val="2997E2"/>
                  </a:solidFill>
                </a:uFill>
                <a:latin typeface="Calibri Light"/>
                <a:cs typeface="Calibri Light"/>
                <a:hlinkClick r:id="rId4"/>
              </a:rPr>
              <a:t>10.1186/s12889-023-17378-</a:t>
            </a:r>
            <a:r>
              <a:rPr sz="2200" b="0" u="sng" spc="-50" dirty="0">
                <a:solidFill>
                  <a:srgbClr val="2997E2"/>
                </a:solidFill>
                <a:uFill>
                  <a:solidFill>
                    <a:srgbClr val="2997E2"/>
                  </a:solidFill>
                </a:uFill>
                <a:latin typeface="Calibri Light"/>
                <a:cs typeface="Calibri Light"/>
                <a:hlinkClick r:id="rId4"/>
              </a:rPr>
              <a:t>w</a:t>
            </a:r>
            <a:endParaRPr sz="2200">
              <a:latin typeface="Calibri Light"/>
              <a:cs typeface="Calibri Light"/>
            </a:endParaRPr>
          </a:p>
          <a:p>
            <a:pPr marL="355600" marR="7620" indent="-342900">
              <a:lnSpc>
                <a:spcPts val="2380"/>
              </a:lnSpc>
              <a:spcBef>
                <a:spcPts val="1435"/>
              </a:spcBef>
              <a:buClr>
                <a:srgbClr val="E38312"/>
              </a:buClr>
              <a:buFont typeface="Arial"/>
              <a:buChar char="•"/>
              <a:tabLst>
                <a:tab pos="355600" algn="l"/>
                <a:tab pos="798830" algn="l"/>
                <a:tab pos="1772920" algn="l"/>
                <a:tab pos="2246630" algn="l"/>
                <a:tab pos="2301875" algn="l"/>
                <a:tab pos="2635250" algn="l"/>
                <a:tab pos="3269615" algn="l"/>
                <a:tab pos="3388360" algn="l"/>
                <a:tab pos="3839845" algn="l"/>
                <a:tab pos="4599940" algn="l"/>
                <a:tab pos="4939665" algn="l"/>
                <a:tab pos="5166995" algn="l"/>
                <a:tab pos="5578475" algn="l"/>
                <a:tab pos="5934075" algn="l"/>
                <a:tab pos="6898640" algn="l"/>
                <a:tab pos="7237095" algn="l"/>
                <a:tab pos="7360284" algn="l"/>
                <a:tab pos="8546465" algn="l"/>
                <a:tab pos="8610600" algn="l"/>
                <a:tab pos="8986520" algn="l"/>
                <a:tab pos="9771380" algn="l"/>
                <a:tab pos="10006330" algn="l"/>
                <a:tab pos="10280650" algn="l"/>
                <a:tab pos="10416540" algn="l"/>
              </a:tabLst>
            </a:pPr>
            <a:r>
              <a:rPr sz="2200" b="0" spc="135" dirty="0">
                <a:solidFill>
                  <a:srgbClr val="C00000"/>
                </a:solidFill>
                <a:latin typeface="Calibri Light"/>
                <a:cs typeface="Calibri Light"/>
              </a:rPr>
              <a:t>Thomson,</a:t>
            </a:r>
            <a:r>
              <a:rPr sz="2200" b="0" dirty="0">
                <a:solidFill>
                  <a:srgbClr val="C00000"/>
                </a:solidFill>
                <a:latin typeface="Calibri Light"/>
                <a:cs typeface="Calibri Light"/>
              </a:rPr>
              <a:t>	</a:t>
            </a:r>
            <a:r>
              <a:rPr sz="2200" b="0" spc="85" dirty="0">
                <a:solidFill>
                  <a:srgbClr val="C00000"/>
                </a:solidFill>
                <a:latin typeface="Calibri Light"/>
                <a:cs typeface="Calibri Light"/>
              </a:rPr>
              <a:t>R.,</a:t>
            </a:r>
            <a:r>
              <a:rPr sz="2200" b="0" dirty="0">
                <a:solidFill>
                  <a:srgbClr val="C00000"/>
                </a:solidFill>
                <a:latin typeface="Calibri Light"/>
                <a:cs typeface="Calibri Light"/>
              </a:rPr>
              <a:t>	</a:t>
            </a:r>
            <a:r>
              <a:rPr sz="2200" b="0" spc="105" dirty="0">
                <a:solidFill>
                  <a:srgbClr val="C00000"/>
                </a:solidFill>
                <a:latin typeface="Calibri Light"/>
                <a:cs typeface="Calibri Light"/>
              </a:rPr>
              <a:t>Cooper,</a:t>
            </a:r>
            <a:r>
              <a:rPr sz="2200" b="0" dirty="0">
                <a:solidFill>
                  <a:srgbClr val="C00000"/>
                </a:solidFill>
                <a:latin typeface="Calibri Light"/>
                <a:cs typeface="Calibri Light"/>
              </a:rPr>
              <a:t>		</a:t>
            </a:r>
            <a:r>
              <a:rPr sz="2200" b="0" spc="85" dirty="0">
                <a:solidFill>
                  <a:srgbClr val="C00000"/>
                </a:solidFill>
                <a:latin typeface="Calibri Light"/>
                <a:cs typeface="Calibri Light"/>
              </a:rPr>
              <a:t>S.,</a:t>
            </a:r>
            <a:r>
              <a:rPr sz="2200" b="0" dirty="0">
                <a:solidFill>
                  <a:srgbClr val="C00000"/>
                </a:solidFill>
                <a:latin typeface="Calibri Light"/>
                <a:cs typeface="Calibri Light"/>
              </a:rPr>
              <a:t>	</a:t>
            </a:r>
            <a:r>
              <a:rPr sz="2200" b="0" spc="120" dirty="0">
                <a:solidFill>
                  <a:srgbClr val="C00000"/>
                </a:solidFill>
                <a:latin typeface="Calibri Light"/>
                <a:cs typeface="Calibri Light"/>
              </a:rPr>
              <a:t>Waldron,</a:t>
            </a:r>
            <a:r>
              <a:rPr sz="2200" b="0" dirty="0">
                <a:solidFill>
                  <a:srgbClr val="C00000"/>
                </a:solidFill>
                <a:latin typeface="Calibri Light"/>
                <a:cs typeface="Calibri Light"/>
              </a:rPr>
              <a:t>	</a:t>
            </a:r>
            <a:r>
              <a:rPr sz="2200" b="0" spc="80" dirty="0">
                <a:solidFill>
                  <a:srgbClr val="C00000"/>
                </a:solidFill>
                <a:latin typeface="Calibri Light"/>
                <a:cs typeface="Calibri Light"/>
              </a:rPr>
              <a:t>J.,</a:t>
            </a:r>
            <a:r>
              <a:rPr sz="2200" b="0" dirty="0">
                <a:solidFill>
                  <a:srgbClr val="C00000"/>
                </a:solidFill>
                <a:latin typeface="Calibri Light"/>
                <a:cs typeface="Calibri Light"/>
              </a:rPr>
              <a:t>	</a:t>
            </a:r>
            <a:r>
              <a:rPr sz="2200" b="0" spc="114" dirty="0">
                <a:solidFill>
                  <a:srgbClr val="C00000"/>
                </a:solidFill>
                <a:latin typeface="Calibri Light"/>
                <a:cs typeface="Calibri Light"/>
              </a:rPr>
              <a:t>Mamuzo,</a:t>
            </a:r>
            <a:r>
              <a:rPr sz="2200" b="0" dirty="0">
                <a:solidFill>
                  <a:srgbClr val="C00000"/>
                </a:solidFill>
                <a:latin typeface="Calibri Light"/>
                <a:cs typeface="Calibri Light"/>
              </a:rPr>
              <a:t>	</a:t>
            </a:r>
            <a:r>
              <a:rPr sz="2200" b="0" spc="85" dirty="0">
                <a:solidFill>
                  <a:srgbClr val="C00000"/>
                </a:solidFill>
                <a:latin typeface="Calibri Light"/>
                <a:cs typeface="Calibri Light"/>
              </a:rPr>
              <a:t>E.,</a:t>
            </a:r>
            <a:r>
              <a:rPr sz="2200" b="0" dirty="0">
                <a:solidFill>
                  <a:srgbClr val="C00000"/>
                </a:solidFill>
                <a:latin typeface="Calibri Light"/>
                <a:cs typeface="Calibri Light"/>
              </a:rPr>
              <a:t>		</a:t>
            </a:r>
            <a:r>
              <a:rPr sz="2200" b="0" spc="135" dirty="0">
                <a:solidFill>
                  <a:srgbClr val="C00000"/>
                </a:solidFill>
                <a:latin typeface="Calibri Light"/>
                <a:cs typeface="Calibri Light"/>
              </a:rPr>
              <a:t>Mcdaid,</a:t>
            </a:r>
            <a:r>
              <a:rPr sz="2200" b="0" dirty="0">
                <a:solidFill>
                  <a:srgbClr val="C00000"/>
                </a:solidFill>
                <a:latin typeface="Calibri Light"/>
                <a:cs typeface="Calibri Light"/>
              </a:rPr>
              <a:t>	</a:t>
            </a:r>
            <a:r>
              <a:rPr sz="2200" b="0" spc="85" dirty="0">
                <a:solidFill>
                  <a:srgbClr val="C00000"/>
                </a:solidFill>
                <a:latin typeface="Calibri Light"/>
                <a:cs typeface="Calibri Light"/>
              </a:rPr>
              <a:t>L.,</a:t>
            </a:r>
            <a:r>
              <a:rPr sz="2200" b="0" dirty="0">
                <a:solidFill>
                  <a:srgbClr val="C00000"/>
                </a:solidFill>
                <a:latin typeface="Calibri Light"/>
                <a:cs typeface="Calibri Light"/>
              </a:rPr>
              <a:t>	</a:t>
            </a:r>
            <a:r>
              <a:rPr sz="2200" b="0" spc="100" dirty="0">
                <a:solidFill>
                  <a:srgbClr val="C00000"/>
                </a:solidFill>
                <a:latin typeface="Calibri Light"/>
                <a:cs typeface="Calibri Light"/>
              </a:rPr>
              <a:t>Emery,</a:t>
            </a:r>
            <a:r>
              <a:rPr sz="2200" b="0" dirty="0">
                <a:solidFill>
                  <a:srgbClr val="C00000"/>
                </a:solidFill>
                <a:latin typeface="Calibri Light"/>
                <a:cs typeface="Calibri Light"/>
              </a:rPr>
              <a:t>	</a:t>
            </a:r>
            <a:r>
              <a:rPr sz="2200" b="0" spc="80" dirty="0">
                <a:solidFill>
                  <a:srgbClr val="C00000"/>
                </a:solidFill>
                <a:latin typeface="Calibri Light"/>
                <a:cs typeface="Calibri Light"/>
              </a:rPr>
              <a:t>J.,</a:t>
            </a:r>
            <a:r>
              <a:rPr sz="2200" b="0" dirty="0">
                <a:solidFill>
                  <a:srgbClr val="C00000"/>
                </a:solidFill>
                <a:latin typeface="Calibri Light"/>
                <a:cs typeface="Calibri Light"/>
              </a:rPr>
              <a:t>		</a:t>
            </a:r>
            <a:r>
              <a:rPr sz="2200" b="0" spc="145" dirty="0">
                <a:solidFill>
                  <a:srgbClr val="C00000"/>
                </a:solidFill>
                <a:latin typeface="Calibri Light"/>
                <a:cs typeface="Calibri Light"/>
              </a:rPr>
              <a:t>Phillips, </a:t>
            </a:r>
            <a:r>
              <a:rPr sz="2200" b="0" spc="85" dirty="0">
                <a:solidFill>
                  <a:srgbClr val="C00000"/>
                </a:solidFill>
                <a:latin typeface="Calibri Light"/>
                <a:cs typeface="Calibri Light"/>
              </a:rPr>
              <a:t>L.,</a:t>
            </a:r>
            <a:r>
              <a:rPr sz="2200" b="0" dirty="0">
                <a:solidFill>
                  <a:srgbClr val="C00000"/>
                </a:solidFill>
                <a:latin typeface="Calibri Light"/>
                <a:cs typeface="Calibri Light"/>
              </a:rPr>
              <a:t>	</a:t>
            </a:r>
            <a:r>
              <a:rPr sz="2200" b="0" spc="135" dirty="0">
                <a:solidFill>
                  <a:srgbClr val="C00000"/>
                </a:solidFill>
                <a:latin typeface="Calibri Light"/>
                <a:cs typeface="Calibri Light"/>
              </a:rPr>
              <a:t>Naughton,</a:t>
            </a:r>
            <a:r>
              <a:rPr sz="2200" b="0" dirty="0">
                <a:solidFill>
                  <a:srgbClr val="C00000"/>
                </a:solidFill>
                <a:latin typeface="Calibri Light"/>
                <a:cs typeface="Calibri Light"/>
              </a:rPr>
              <a:t>		</a:t>
            </a:r>
            <a:r>
              <a:rPr sz="2200" b="0" spc="-25" dirty="0">
                <a:solidFill>
                  <a:srgbClr val="C00000"/>
                </a:solidFill>
                <a:latin typeface="Calibri Light"/>
                <a:cs typeface="Calibri Light"/>
              </a:rPr>
              <a:t>F.</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35" dirty="0">
                <a:solidFill>
                  <a:srgbClr val="C00000"/>
                </a:solidFill>
                <a:latin typeface="Calibri Light"/>
                <a:cs typeface="Calibri Light"/>
              </a:rPr>
              <a:t>coleman,</a:t>
            </a:r>
            <a:r>
              <a:rPr sz="2200" b="0" dirty="0">
                <a:solidFill>
                  <a:srgbClr val="C00000"/>
                </a:solidFill>
                <a:latin typeface="Calibri Light"/>
                <a:cs typeface="Calibri Light"/>
              </a:rPr>
              <a:t>	</a:t>
            </a:r>
            <a:r>
              <a:rPr sz="2200" b="0" spc="-25" dirty="0">
                <a:solidFill>
                  <a:srgbClr val="C00000"/>
                </a:solidFill>
                <a:latin typeface="Calibri Light"/>
                <a:cs typeface="Calibri Light"/>
              </a:rPr>
              <a:t>T.</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2022)</a:t>
            </a:r>
            <a:r>
              <a:rPr sz="2200" b="0" dirty="0">
                <a:solidFill>
                  <a:srgbClr val="C00000"/>
                </a:solidFill>
                <a:latin typeface="Calibri Light"/>
                <a:cs typeface="Calibri Light"/>
              </a:rPr>
              <a:t>	</a:t>
            </a:r>
            <a:r>
              <a:rPr sz="2200" b="0" spc="130" dirty="0">
                <a:solidFill>
                  <a:srgbClr val="C00000"/>
                </a:solidFill>
                <a:latin typeface="Calibri Light"/>
                <a:cs typeface="Calibri Light"/>
              </a:rPr>
              <a:t>‘smoking</a:t>
            </a:r>
            <a:r>
              <a:rPr sz="2200" b="0" dirty="0">
                <a:solidFill>
                  <a:srgbClr val="C00000"/>
                </a:solidFill>
                <a:latin typeface="Calibri Light"/>
                <a:cs typeface="Calibri Light"/>
              </a:rPr>
              <a:t>	</a:t>
            </a:r>
            <a:r>
              <a:rPr sz="2200" b="0" spc="135" dirty="0">
                <a:solidFill>
                  <a:srgbClr val="C00000"/>
                </a:solidFill>
                <a:latin typeface="Calibri Light"/>
                <a:cs typeface="Calibri Light"/>
              </a:rPr>
              <a:t>cessation</a:t>
            </a:r>
            <a:r>
              <a:rPr sz="2200" b="0" dirty="0">
                <a:solidFill>
                  <a:srgbClr val="C00000"/>
                </a:solidFill>
                <a:latin typeface="Calibri Light"/>
                <a:cs typeface="Calibri Light"/>
              </a:rPr>
              <a:t>		</a:t>
            </a:r>
            <a:r>
              <a:rPr sz="2200" b="0" spc="140" dirty="0">
                <a:solidFill>
                  <a:srgbClr val="C00000"/>
                </a:solidFill>
                <a:latin typeface="Calibri Light"/>
                <a:cs typeface="Calibri Light"/>
              </a:rPr>
              <a:t>support</a:t>
            </a:r>
            <a:r>
              <a:rPr sz="2200" b="0" dirty="0">
                <a:solidFill>
                  <a:srgbClr val="C00000"/>
                </a:solidFill>
                <a:latin typeface="Calibri Light"/>
                <a:cs typeface="Calibri Light"/>
              </a:rPr>
              <a:t>	</a:t>
            </a:r>
            <a:r>
              <a:rPr sz="2200" b="0" spc="70" dirty="0">
                <a:solidFill>
                  <a:srgbClr val="C00000"/>
                </a:solidFill>
                <a:latin typeface="Calibri Light"/>
                <a:cs typeface="Calibri Light"/>
              </a:rPr>
              <a:t>for</a:t>
            </a:r>
            <a:r>
              <a:rPr sz="2200" b="0" dirty="0">
                <a:solidFill>
                  <a:srgbClr val="C00000"/>
                </a:solidFill>
                <a:latin typeface="Calibri Light"/>
                <a:cs typeface="Calibri Light"/>
              </a:rPr>
              <a:t>	</a:t>
            </a:r>
            <a:r>
              <a:rPr sz="2200" b="0" spc="130" dirty="0">
                <a:solidFill>
                  <a:srgbClr val="C00000"/>
                </a:solidFill>
                <a:latin typeface="Calibri Light"/>
                <a:cs typeface="Calibri Light"/>
              </a:rPr>
              <a:t>pregnant</a:t>
            </a:r>
            <a:endParaRPr sz="2200">
              <a:latin typeface="Calibri Light"/>
              <a:cs typeface="Calibri Light"/>
            </a:endParaRPr>
          </a:p>
        </p:txBody>
      </p:sp>
      <p:sp>
        <p:nvSpPr>
          <p:cNvPr id="11" name="object 11"/>
          <p:cNvSpPr txBox="1"/>
          <p:nvPr/>
        </p:nvSpPr>
        <p:spPr>
          <a:xfrm>
            <a:off x="771855" y="5364276"/>
            <a:ext cx="10152380" cy="360680"/>
          </a:xfrm>
          <a:prstGeom prst="rect">
            <a:avLst/>
          </a:prstGeom>
        </p:spPr>
        <p:txBody>
          <a:bodyPr vert="horz" wrap="square" lIns="0" tIns="12065" rIns="0" bIns="0" rtlCol="0">
            <a:spAutoFit/>
          </a:bodyPr>
          <a:lstStyle/>
          <a:p>
            <a:pPr marL="12700">
              <a:lnSpc>
                <a:spcPct val="100000"/>
              </a:lnSpc>
              <a:spcBef>
                <a:spcPts val="95"/>
              </a:spcBef>
              <a:tabLst>
                <a:tab pos="1085215" algn="l"/>
                <a:tab pos="1434465" algn="l"/>
                <a:tab pos="2646045" algn="l"/>
                <a:tab pos="4589145" algn="l"/>
                <a:tab pos="5735955" algn="l"/>
                <a:tab pos="6202045" algn="l"/>
                <a:tab pos="8303895" algn="l"/>
                <a:tab pos="9645015" algn="l"/>
              </a:tabLst>
            </a:pPr>
            <a:r>
              <a:rPr sz="2200" b="0" spc="140" dirty="0">
                <a:solidFill>
                  <a:srgbClr val="C00000"/>
                </a:solidFill>
                <a:latin typeface="Calibri Light"/>
                <a:cs typeface="Calibri Light"/>
              </a:rPr>
              <a:t>trusts:</a:t>
            </a:r>
            <a:r>
              <a:rPr sz="2200" b="0" dirty="0">
                <a:solidFill>
                  <a:srgbClr val="C00000"/>
                </a:solidFill>
                <a:latin typeface="Calibri Light"/>
                <a:cs typeface="Calibri Light"/>
              </a:rPr>
              <a:t>	</a:t>
            </a:r>
            <a:r>
              <a:rPr sz="2200" b="0" spc="-50" dirty="0">
                <a:solidFill>
                  <a:srgbClr val="C00000"/>
                </a:solidFill>
                <a:latin typeface="Calibri Light"/>
                <a:cs typeface="Calibri Light"/>
              </a:rPr>
              <a:t>a</a:t>
            </a:r>
            <a:r>
              <a:rPr sz="2200" b="0" dirty="0">
                <a:solidFill>
                  <a:srgbClr val="C00000"/>
                </a:solidFill>
                <a:latin typeface="Calibri Light"/>
                <a:cs typeface="Calibri Light"/>
              </a:rPr>
              <a:t>	</a:t>
            </a:r>
            <a:r>
              <a:rPr sz="2200" b="0" spc="100" dirty="0">
                <a:solidFill>
                  <a:srgbClr val="C00000"/>
                </a:solidFill>
                <a:latin typeface="Calibri Light"/>
                <a:cs typeface="Calibri Light"/>
              </a:rPr>
              <a:t>survey.’</a:t>
            </a:r>
            <a:r>
              <a:rPr sz="2200" b="0" dirty="0">
                <a:solidFill>
                  <a:srgbClr val="C00000"/>
                </a:solidFill>
                <a:latin typeface="Calibri Light"/>
                <a:cs typeface="Calibri Light"/>
              </a:rPr>
              <a:t>	</a:t>
            </a:r>
            <a:r>
              <a:rPr sz="2200" b="0" i="1" spc="145" dirty="0">
                <a:solidFill>
                  <a:srgbClr val="C00000"/>
                </a:solidFill>
                <a:latin typeface="Calibri Light"/>
                <a:cs typeface="Calibri Light"/>
              </a:rPr>
              <a:t>International</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journal</a:t>
            </a:r>
            <a:r>
              <a:rPr sz="2200" b="0" i="1" dirty="0">
                <a:solidFill>
                  <a:srgbClr val="C00000"/>
                </a:solidFill>
                <a:latin typeface="Calibri Light"/>
                <a:cs typeface="Calibri Light"/>
              </a:rPr>
              <a:t>	</a:t>
            </a:r>
            <a:r>
              <a:rPr sz="2200" b="0" i="1" spc="50" dirty="0">
                <a:solidFill>
                  <a:srgbClr val="C00000"/>
                </a:solidFill>
                <a:latin typeface="Calibri Light"/>
                <a:cs typeface="Calibri Light"/>
              </a:rPr>
              <a:t>of</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environmental</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research</a:t>
            </a:r>
            <a:r>
              <a:rPr sz="2200" b="0" i="1" dirty="0">
                <a:solidFill>
                  <a:srgbClr val="C00000"/>
                </a:solidFill>
                <a:latin typeface="Calibri Light"/>
                <a:cs typeface="Calibri Light"/>
              </a:rPr>
              <a:t>	</a:t>
            </a:r>
            <a:r>
              <a:rPr sz="2200" b="0" i="1" spc="155" dirty="0">
                <a:solidFill>
                  <a:srgbClr val="C00000"/>
                </a:solidFill>
                <a:latin typeface="Calibri Light"/>
                <a:cs typeface="Calibri Light"/>
              </a:rPr>
              <a:t>and</a:t>
            </a:r>
            <a:endParaRPr sz="2200">
              <a:latin typeface="Calibri Light"/>
              <a:cs typeface="Calibri Light"/>
            </a:endParaRPr>
          </a:p>
        </p:txBody>
      </p:sp>
      <p:sp>
        <p:nvSpPr>
          <p:cNvPr id="12" name="object 12"/>
          <p:cNvSpPr txBox="1"/>
          <p:nvPr/>
        </p:nvSpPr>
        <p:spPr>
          <a:xfrm>
            <a:off x="771855" y="5062220"/>
            <a:ext cx="11131550" cy="662305"/>
          </a:xfrm>
          <a:prstGeom prst="rect">
            <a:avLst/>
          </a:prstGeom>
        </p:spPr>
        <p:txBody>
          <a:bodyPr vert="horz" wrap="square" lIns="0" tIns="12065" rIns="0" bIns="0" rtlCol="0">
            <a:spAutoFit/>
          </a:bodyPr>
          <a:lstStyle/>
          <a:p>
            <a:pPr marR="5080" algn="r">
              <a:lnSpc>
                <a:spcPts val="2510"/>
              </a:lnSpc>
              <a:spcBef>
                <a:spcPts val="95"/>
              </a:spcBef>
              <a:tabLst>
                <a:tab pos="1112520" algn="l"/>
                <a:tab pos="2450465" algn="l"/>
                <a:tab pos="2921635" algn="l"/>
                <a:tab pos="4034154" algn="l"/>
                <a:tab pos="4772025" algn="l"/>
                <a:tab pos="6026150" algn="l"/>
                <a:tab pos="7265670" algn="l"/>
                <a:tab pos="7914640" algn="l"/>
                <a:tab pos="9169400" algn="l"/>
                <a:tab pos="10180955" algn="l"/>
              </a:tabLst>
            </a:pPr>
            <a:r>
              <a:rPr sz="2200" b="0" spc="110" dirty="0">
                <a:solidFill>
                  <a:srgbClr val="C00000"/>
                </a:solidFill>
                <a:latin typeface="Calibri Light"/>
                <a:cs typeface="Calibri Light"/>
              </a:rPr>
              <a:t>women</a:t>
            </a:r>
            <a:r>
              <a:rPr sz="2200" b="0" dirty="0">
                <a:solidFill>
                  <a:srgbClr val="C00000"/>
                </a:solidFill>
                <a:latin typeface="Calibri Light"/>
                <a:cs typeface="Calibri Light"/>
              </a:rPr>
              <a:t>	</a:t>
            </a:r>
            <a:r>
              <a:rPr sz="2200" b="0" spc="135" dirty="0">
                <a:solidFill>
                  <a:srgbClr val="C00000"/>
                </a:solidFill>
                <a:latin typeface="Calibri Light"/>
                <a:cs typeface="Calibri Light"/>
              </a:rPr>
              <a:t>provided</a:t>
            </a:r>
            <a:r>
              <a:rPr sz="2200" b="0" dirty="0">
                <a:solidFill>
                  <a:srgbClr val="C00000"/>
                </a:solidFill>
                <a:latin typeface="Calibri Light"/>
                <a:cs typeface="Calibri Light"/>
              </a:rPr>
              <a:t>	</a:t>
            </a:r>
            <a:r>
              <a:rPr sz="2200" b="0" spc="50" dirty="0">
                <a:solidFill>
                  <a:srgbClr val="C00000"/>
                </a:solidFill>
                <a:latin typeface="Calibri Light"/>
                <a:cs typeface="Calibri Light"/>
              </a:rPr>
              <a:t>by</a:t>
            </a:r>
            <a:r>
              <a:rPr sz="2200" b="0" dirty="0">
                <a:solidFill>
                  <a:srgbClr val="C00000"/>
                </a:solidFill>
                <a:latin typeface="Calibri Light"/>
                <a:cs typeface="Calibri Light"/>
              </a:rPr>
              <a:t>	</a:t>
            </a:r>
            <a:r>
              <a:rPr sz="2200" b="0" spc="140" dirty="0">
                <a:solidFill>
                  <a:srgbClr val="C00000"/>
                </a:solidFill>
                <a:latin typeface="Calibri Light"/>
                <a:cs typeface="Calibri Light"/>
              </a:rPr>
              <a:t>english</a:t>
            </a:r>
            <a:r>
              <a:rPr sz="2200" b="0" dirty="0">
                <a:solidFill>
                  <a:srgbClr val="C00000"/>
                </a:solidFill>
                <a:latin typeface="Calibri Light"/>
                <a:cs typeface="Calibri Light"/>
              </a:rPr>
              <a:t>	</a:t>
            </a:r>
            <a:r>
              <a:rPr sz="2200" b="0" spc="95" dirty="0">
                <a:solidFill>
                  <a:srgbClr val="C00000"/>
                </a:solidFill>
                <a:latin typeface="Calibri Light"/>
                <a:cs typeface="Calibri Light"/>
              </a:rPr>
              <a:t>stop</a:t>
            </a:r>
            <a:r>
              <a:rPr sz="2200" b="0" dirty="0">
                <a:solidFill>
                  <a:srgbClr val="C00000"/>
                </a:solidFill>
                <a:latin typeface="Calibri Light"/>
                <a:cs typeface="Calibri Light"/>
              </a:rPr>
              <a:t>	</a:t>
            </a:r>
            <a:r>
              <a:rPr sz="2200" b="0" spc="130" dirty="0">
                <a:solidFill>
                  <a:srgbClr val="C00000"/>
                </a:solidFill>
                <a:latin typeface="Calibri Light"/>
                <a:cs typeface="Calibri Light"/>
              </a:rPr>
              <a:t>smoking</a:t>
            </a:r>
            <a:r>
              <a:rPr sz="2200" b="0" dirty="0">
                <a:solidFill>
                  <a:srgbClr val="C00000"/>
                </a:solidFill>
                <a:latin typeface="Calibri Light"/>
                <a:cs typeface="Calibri Light"/>
              </a:rPr>
              <a:t>	</a:t>
            </a:r>
            <a:r>
              <a:rPr sz="2200" b="0" spc="140" dirty="0">
                <a:solidFill>
                  <a:srgbClr val="C00000"/>
                </a:solidFill>
                <a:latin typeface="Calibri Light"/>
                <a:cs typeface="Calibri Light"/>
              </a:rPr>
              <a:t>services</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35" dirty="0">
                <a:solidFill>
                  <a:srgbClr val="C00000"/>
                </a:solidFill>
                <a:latin typeface="Calibri Light"/>
                <a:cs typeface="Calibri Light"/>
              </a:rPr>
              <a:t>national</a:t>
            </a:r>
            <a:r>
              <a:rPr sz="2200" b="0" dirty="0">
                <a:solidFill>
                  <a:srgbClr val="C00000"/>
                </a:solidFill>
                <a:latin typeface="Calibri Light"/>
                <a:cs typeface="Calibri Light"/>
              </a:rPr>
              <a:t>	</a:t>
            </a:r>
            <a:r>
              <a:rPr sz="2200" b="0" spc="130" dirty="0">
                <a:solidFill>
                  <a:srgbClr val="C00000"/>
                </a:solidFill>
                <a:latin typeface="Calibri Light"/>
                <a:cs typeface="Calibri Light"/>
              </a:rPr>
              <a:t>health</a:t>
            </a:r>
            <a:r>
              <a:rPr sz="2200" b="0" dirty="0">
                <a:solidFill>
                  <a:srgbClr val="C00000"/>
                </a:solidFill>
                <a:latin typeface="Calibri Light"/>
                <a:cs typeface="Calibri Light"/>
              </a:rPr>
              <a:t>	</a:t>
            </a:r>
            <a:r>
              <a:rPr sz="2200" b="0" spc="135" dirty="0">
                <a:solidFill>
                  <a:srgbClr val="C00000"/>
                </a:solidFill>
                <a:latin typeface="Calibri Light"/>
                <a:cs typeface="Calibri Light"/>
              </a:rPr>
              <a:t>service</a:t>
            </a:r>
            <a:endParaRPr sz="2200">
              <a:latin typeface="Calibri Light"/>
              <a:cs typeface="Calibri Light"/>
            </a:endParaRPr>
          </a:p>
          <a:p>
            <a:pPr marR="6350" algn="r">
              <a:lnSpc>
                <a:spcPts val="2510"/>
              </a:lnSpc>
            </a:pPr>
            <a:r>
              <a:rPr sz="2200" b="0" i="1" spc="140" dirty="0">
                <a:solidFill>
                  <a:srgbClr val="C00000"/>
                </a:solidFill>
                <a:latin typeface="Calibri Light"/>
                <a:cs typeface="Calibri Light"/>
              </a:rPr>
              <a:t>public</a:t>
            </a:r>
            <a:endParaRPr sz="2200">
              <a:latin typeface="Calibri Light"/>
              <a:cs typeface="Calibri Light"/>
            </a:endParaRPr>
          </a:p>
        </p:txBody>
      </p:sp>
      <p:sp>
        <p:nvSpPr>
          <p:cNvPr id="13" name="object 13"/>
          <p:cNvSpPr txBox="1"/>
          <p:nvPr/>
        </p:nvSpPr>
        <p:spPr>
          <a:xfrm>
            <a:off x="771855" y="5666028"/>
            <a:ext cx="10347960" cy="360680"/>
          </a:xfrm>
          <a:prstGeom prst="rect">
            <a:avLst/>
          </a:prstGeom>
        </p:spPr>
        <p:txBody>
          <a:bodyPr vert="horz" wrap="square" lIns="0" tIns="12065" rIns="0" bIns="0" rtlCol="0">
            <a:spAutoFit/>
          </a:bodyPr>
          <a:lstStyle/>
          <a:p>
            <a:pPr marL="12700">
              <a:lnSpc>
                <a:spcPct val="100000"/>
              </a:lnSpc>
              <a:spcBef>
                <a:spcPts val="95"/>
              </a:spcBef>
              <a:tabLst>
                <a:tab pos="4872990" algn="l"/>
              </a:tabLst>
            </a:pPr>
            <a:r>
              <a:rPr sz="2200" b="0" i="1" spc="150" dirty="0">
                <a:solidFill>
                  <a:srgbClr val="C00000"/>
                </a:solidFill>
                <a:latin typeface="Calibri Light"/>
                <a:cs typeface="Calibri Light"/>
              </a:rPr>
              <a:t>health</a:t>
            </a:r>
            <a:r>
              <a:rPr sz="2200" b="0" i="1" spc="-305" dirty="0">
                <a:solidFill>
                  <a:srgbClr val="C00000"/>
                </a:solidFill>
                <a:latin typeface="Calibri Light"/>
                <a:cs typeface="Calibri Light"/>
              </a:rPr>
              <a:t> </a:t>
            </a:r>
            <a:r>
              <a:rPr sz="2200" b="0" dirty="0">
                <a:solidFill>
                  <a:srgbClr val="C00000"/>
                </a:solidFill>
                <a:latin typeface="Calibri Light"/>
                <a:cs typeface="Calibri Light"/>
              </a:rPr>
              <a:t>,</a:t>
            </a:r>
            <a:r>
              <a:rPr sz="2200" b="0" spc="360" dirty="0">
                <a:solidFill>
                  <a:srgbClr val="C00000"/>
                </a:solidFill>
                <a:latin typeface="Calibri Light"/>
                <a:cs typeface="Calibri Light"/>
              </a:rPr>
              <a:t> </a:t>
            </a:r>
            <a:r>
              <a:rPr sz="2200" b="0" i="1" spc="125" dirty="0">
                <a:solidFill>
                  <a:srgbClr val="C00000"/>
                </a:solidFill>
                <a:latin typeface="Calibri Light"/>
                <a:cs typeface="Calibri Light"/>
              </a:rPr>
              <a:t>19</a:t>
            </a:r>
            <a:r>
              <a:rPr sz="2200" b="0" spc="125" dirty="0">
                <a:solidFill>
                  <a:srgbClr val="C00000"/>
                </a:solidFill>
                <a:latin typeface="Calibri Light"/>
                <a:cs typeface="Calibri Light"/>
              </a:rPr>
              <a:t>(</a:t>
            </a:r>
            <a:r>
              <a:rPr sz="2200" b="0" spc="-285" dirty="0">
                <a:solidFill>
                  <a:srgbClr val="C00000"/>
                </a:solidFill>
                <a:latin typeface="Calibri Light"/>
                <a:cs typeface="Calibri Light"/>
              </a:rPr>
              <a:t> </a:t>
            </a:r>
            <a:r>
              <a:rPr sz="2200" b="0" spc="125" dirty="0">
                <a:solidFill>
                  <a:srgbClr val="C00000"/>
                </a:solidFill>
                <a:latin typeface="Calibri Light"/>
                <a:cs typeface="Calibri Light"/>
              </a:rPr>
              <a:t>3),</a:t>
            </a:r>
            <a:r>
              <a:rPr sz="2200" b="0" spc="350" dirty="0">
                <a:solidFill>
                  <a:srgbClr val="C00000"/>
                </a:solidFill>
                <a:latin typeface="Calibri Light"/>
                <a:cs typeface="Calibri Light"/>
              </a:rPr>
              <a:t> </a:t>
            </a:r>
            <a:r>
              <a:rPr sz="2200" b="0" spc="95" dirty="0">
                <a:solidFill>
                  <a:srgbClr val="C00000"/>
                </a:solidFill>
                <a:latin typeface="Calibri Light"/>
                <a:cs typeface="Calibri Light"/>
              </a:rPr>
              <a:t>p.</a:t>
            </a:r>
            <a:r>
              <a:rPr sz="2200" b="0" spc="-290" dirty="0">
                <a:solidFill>
                  <a:srgbClr val="C00000"/>
                </a:solidFill>
                <a:latin typeface="Calibri Light"/>
                <a:cs typeface="Calibri Light"/>
              </a:rPr>
              <a:t> </a:t>
            </a:r>
            <a:r>
              <a:rPr sz="2200" b="0" spc="145" dirty="0">
                <a:solidFill>
                  <a:srgbClr val="C00000"/>
                </a:solidFill>
                <a:latin typeface="Calibri Light"/>
                <a:cs typeface="Calibri Light"/>
              </a:rPr>
              <a:t>1634.</a:t>
            </a:r>
            <a:r>
              <a:rPr sz="2200" b="0" spc="360" dirty="0">
                <a:solidFill>
                  <a:srgbClr val="C00000"/>
                </a:solidFill>
                <a:latin typeface="Calibri Light"/>
                <a:cs typeface="Calibri Light"/>
              </a:rPr>
              <a:t> </a:t>
            </a:r>
            <a:r>
              <a:rPr sz="2200" b="0" spc="150" dirty="0">
                <a:solidFill>
                  <a:srgbClr val="C00000"/>
                </a:solidFill>
                <a:latin typeface="Calibri Light"/>
                <a:cs typeface="Calibri Light"/>
              </a:rPr>
              <a:t>Available</a:t>
            </a:r>
            <a:r>
              <a:rPr sz="2200" b="0" spc="340" dirty="0">
                <a:solidFill>
                  <a:srgbClr val="C00000"/>
                </a:solidFill>
                <a:latin typeface="Calibri Light"/>
                <a:cs typeface="Calibri Light"/>
              </a:rPr>
              <a:t> </a:t>
            </a:r>
            <a:r>
              <a:rPr sz="2200" b="0" spc="90" dirty="0">
                <a:solidFill>
                  <a:srgbClr val="C00000"/>
                </a:solidFill>
                <a:latin typeface="Calibri Light"/>
                <a:cs typeface="Calibri Light"/>
              </a:rPr>
              <a:t>at:</a:t>
            </a:r>
            <a:r>
              <a:rPr sz="2200" b="0" dirty="0">
                <a:solidFill>
                  <a:srgbClr val="C00000"/>
                </a:solidFill>
                <a:latin typeface="Calibri Light"/>
                <a:cs typeface="Calibri Light"/>
              </a:rPr>
              <a:t>	</a:t>
            </a:r>
            <a:r>
              <a:rPr sz="2200" b="0" u="sng" spc="155" dirty="0">
                <a:solidFill>
                  <a:srgbClr val="2997E2"/>
                </a:solidFill>
                <a:uFill>
                  <a:solidFill>
                    <a:srgbClr val="2997E2"/>
                  </a:solidFill>
                </a:uFill>
                <a:latin typeface="Calibri Light"/>
                <a:cs typeface="Calibri Light"/>
                <a:hlinkClick r:id="rId5"/>
              </a:rPr>
              <a:t>https://do</a:t>
            </a:r>
            <a:r>
              <a:rPr sz="2200" b="0" u="sng" spc="155" dirty="0">
                <a:solidFill>
                  <a:srgbClr val="2997E2"/>
                </a:solidFill>
                <a:uFill>
                  <a:solidFill>
                    <a:srgbClr val="2997E2"/>
                  </a:solidFill>
                </a:uFill>
                <a:latin typeface="Calibri Light"/>
                <a:cs typeface="Calibri Light"/>
              </a:rPr>
              <a:t>i</a:t>
            </a:r>
            <a:r>
              <a:rPr sz="2200" b="0" u="sng" spc="155" dirty="0">
                <a:solidFill>
                  <a:srgbClr val="2997E2"/>
                </a:solidFill>
                <a:uFill>
                  <a:solidFill>
                    <a:srgbClr val="2997E2"/>
                  </a:solidFill>
                </a:uFill>
                <a:latin typeface="Calibri Light"/>
                <a:cs typeface="Calibri Light"/>
                <a:hlinkClick r:id="rId5"/>
              </a:rPr>
              <a:t>.Org</a:t>
            </a:r>
            <a:r>
              <a:rPr sz="2200" b="0" u="sng" spc="-165" dirty="0">
                <a:solidFill>
                  <a:srgbClr val="2997E2"/>
                </a:solidFill>
                <a:uFill>
                  <a:solidFill>
                    <a:srgbClr val="2997E2"/>
                  </a:solidFill>
                </a:uFill>
                <a:latin typeface="Calibri Light"/>
                <a:cs typeface="Calibri Light"/>
                <a:hlinkClick r:id="rId5"/>
              </a:rPr>
              <a:t> </a:t>
            </a:r>
            <a:r>
              <a:rPr sz="2200" b="0" u="sng" spc="165" dirty="0">
                <a:solidFill>
                  <a:srgbClr val="2997E2"/>
                </a:solidFill>
                <a:uFill>
                  <a:solidFill>
                    <a:srgbClr val="2997E2"/>
                  </a:solidFill>
                </a:uFill>
                <a:latin typeface="Calibri Light"/>
                <a:cs typeface="Calibri Light"/>
                <a:hlinkClick r:id="rId5"/>
              </a:rPr>
              <a:t>/10.3390/ijerph19031634</a:t>
            </a:r>
            <a:endParaRPr sz="2200">
              <a:latin typeface="Calibri Light"/>
              <a:cs typeface="Calibri Ligh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70760" y="2484120"/>
            <a:ext cx="7162800" cy="2308324"/>
          </a:xfrm>
          <a:prstGeom prst="rect">
            <a:avLst/>
          </a:prstGeom>
          <a:noFill/>
        </p:spPr>
        <p:txBody>
          <a:bodyPr wrap="square" rtlCol="0">
            <a:spAutoFit/>
          </a:bodyPr>
          <a:lstStyle/>
          <a:p>
            <a:pPr algn="ctr"/>
            <a:r>
              <a:rPr lang="en-GB" dirty="0">
                <a:solidFill>
                  <a:schemeClr val="bg1"/>
                </a:solidFill>
                <a:latin typeface="Arial" panose="020B0604020202020204" pitchFamily="34" charset="0"/>
                <a:cs typeface="Arial" panose="020B0604020202020204" pitchFamily="34" charset="0"/>
              </a:rPr>
              <a:t>Student Name: Stacy-Ann Watson</a:t>
            </a:r>
          </a:p>
          <a:p>
            <a:pPr algn="ctr"/>
            <a:r>
              <a:rPr lang="en-GB" dirty="0">
                <a:solidFill>
                  <a:schemeClr val="bg1"/>
                </a:solidFill>
                <a:latin typeface="Arial" panose="020B0604020202020204" pitchFamily="34" charset="0"/>
                <a:cs typeface="Arial" panose="020B0604020202020204" pitchFamily="34" charset="0"/>
              </a:rPr>
              <a:t>Student ID: 2238279</a:t>
            </a:r>
          </a:p>
          <a:p>
            <a:pPr algn="ctr"/>
            <a:r>
              <a:rPr lang="en-GB" dirty="0">
                <a:solidFill>
                  <a:schemeClr val="bg1"/>
                </a:solidFill>
                <a:latin typeface="Arial" panose="020B0604020202020204" pitchFamily="34" charset="0"/>
                <a:cs typeface="Arial" panose="020B0604020202020204" pitchFamily="34" charset="0"/>
              </a:rPr>
              <a:t>Module Code: LCHS7000</a:t>
            </a:r>
          </a:p>
          <a:p>
            <a:pPr algn="ctr"/>
            <a:r>
              <a:rPr lang="en-GB" dirty="0">
                <a:solidFill>
                  <a:schemeClr val="bg1"/>
                </a:solidFill>
                <a:latin typeface="Arial" panose="020B0604020202020204" pitchFamily="34" charset="0"/>
                <a:cs typeface="Arial" panose="020B0604020202020204" pitchFamily="34" charset="0"/>
              </a:rPr>
              <a:t>Module Name: Social Epidemiology and Public Health Development</a:t>
            </a:r>
          </a:p>
          <a:p>
            <a:pPr algn="ctr"/>
            <a:endParaRPr lang="en-GB" dirty="0">
              <a:solidFill>
                <a:schemeClr val="bg1"/>
              </a:solidFill>
              <a:latin typeface="Arial" panose="020B0604020202020204" pitchFamily="34" charset="0"/>
              <a:cs typeface="Arial" panose="020B0604020202020204" pitchFamily="34" charset="0"/>
            </a:endParaRPr>
          </a:p>
          <a:p>
            <a:pPr algn="ctr"/>
            <a:r>
              <a:rPr lang="en-GB" dirty="0">
                <a:solidFill>
                  <a:schemeClr val="bg1"/>
                </a:solidFill>
                <a:latin typeface="Arial" panose="020B0604020202020204" pitchFamily="34" charset="0"/>
                <a:cs typeface="Arial" panose="020B0604020202020204" pitchFamily="34" charset="0"/>
              </a:rPr>
              <a:t>Lecturer’s Name: Ihinosen </a:t>
            </a:r>
            <a:r>
              <a:rPr lang="en-GB" dirty="0" err="1">
                <a:solidFill>
                  <a:schemeClr val="bg1"/>
                </a:solidFill>
                <a:latin typeface="Arial" panose="020B0604020202020204" pitchFamily="34" charset="0"/>
                <a:cs typeface="Arial" panose="020B0604020202020204" pitchFamily="34" charset="0"/>
              </a:rPr>
              <a:t>Ovbude</a:t>
            </a:r>
            <a:endParaRPr lang="en-GB" dirty="0">
              <a:solidFill>
                <a:schemeClr val="bg1"/>
              </a:solidFill>
              <a:latin typeface="Arial" panose="020B0604020202020204" pitchFamily="34" charset="0"/>
              <a:cs typeface="Arial" panose="020B0604020202020204" pitchFamily="34" charset="0"/>
            </a:endParaRPr>
          </a:p>
          <a:p>
            <a:pPr algn="ctr"/>
            <a:r>
              <a:rPr lang="en-GB" dirty="0">
                <a:solidFill>
                  <a:schemeClr val="bg1"/>
                </a:solidFill>
                <a:latin typeface="Arial" panose="020B0604020202020204" pitchFamily="34" charset="0"/>
                <a:cs typeface="Arial" panose="020B0604020202020204" pitchFamily="34" charset="0"/>
              </a:rPr>
              <a:t>Assignment Title: Component 1 Group Presentation (Practice intervention) </a:t>
            </a:r>
          </a:p>
        </p:txBody>
      </p:sp>
    </p:spTree>
    <p:extLst>
      <p:ext uri="{BB962C8B-B14F-4D97-AF65-F5344CB8AC3E}">
        <p14:creationId xmlns:p14="http://schemas.microsoft.com/office/powerpoint/2010/main" val="4138455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ea typeface="Arial" panose="020B0604020202020204" pitchFamily="34" charset="0"/>
              </a:rPr>
              <a:t>Title and Introduction</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19571" y="2371466"/>
            <a:ext cx="8358669" cy="4181734"/>
          </a:xfrm>
          <a:solidFill>
            <a:schemeClr val="accent3">
              <a:lumMod val="40000"/>
              <a:lumOff val="60000"/>
            </a:schemeClr>
          </a:solidFill>
        </p:spPr>
        <p:txBody>
          <a:bodyPr>
            <a:normAutofit fontScale="77500" lnSpcReduction="20000"/>
          </a:bodyPr>
          <a:lstStyle/>
          <a:p>
            <a:pPr algn="just">
              <a:lnSpc>
                <a:spcPct val="150000"/>
              </a:lnSpc>
            </a:pPr>
            <a:r>
              <a:rPr lang="en-GB" b="1" i="1" dirty="0">
                <a:solidFill>
                  <a:schemeClr val="tx1"/>
                </a:solidFill>
                <a:latin typeface="Arial" panose="020B0604020202020204" pitchFamily="34" charset="0"/>
                <a:ea typeface="Arial" panose="020B0604020202020204" pitchFamily="34" charset="0"/>
              </a:rPr>
              <a:t>Title</a:t>
            </a:r>
            <a:r>
              <a:rPr lang="en-GB" i="1" dirty="0">
                <a:solidFill>
                  <a:schemeClr val="tx1"/>
                </a:solidFill>
                <a:latin typeface="Arial" panose="020B0604020202020204" pitchFamily="34" charset="0"/>
                <a:ea typeface="Arial" panose="020B0604020202020204" pitchFamily="34" charset="0"/>
              </a:rPr>
              <a:t>: </a:t>
            </a:r>
            <a:r>
              <a:rPr lang="en-GB" b="1" i="1" dirty="0">
                <a:solidFill>
                  <a:schemeClr val="tx1"/>
                </a:solidFill>
                <a:latin typeface="Arial" panose="020B0604020202020204" pitchFamily="34" charset="0"/>
                <a:ea typeface="Arial" panose="020B0604020202020204" pitchFamily="34" charset="0"/>
              </a:rPr>
              <a:t>Smoke-Free Futures: Reducing Smoking and Vaping Among Young Adults Aged 18-24.</a:t>
            </a:r>
            <a:endParaRPr lang="en-IN" dirty="0">
              <a:solidFill>
                <a:schemeClr val="tx1"/>
              </a:solidFill>
              <a:latin typeface="Arial" panose="020B0604020202020204" pitchFamily="34" charset="0"/>
              <a:ea typeface="Arial" panose="020B0604020202020204" pitchFamily="34" charset="0"/>
            </a:endParaRP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Tobacco use remains the leading preventable cause of death and illness  in the UK.</a:t>
            </a: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 Smoking prevalence</a:t>
            </a:r>
            <a:r>
              <a:rPr lang="en-GB" b="1" dirty="0">
                <a:solidFill>
                  <a:schemeClr val="tx1"/>
                </a:solidFill>
                <a:latin typeface="Arial" panose="020B0604020202020204" pitchFamily="34" charset="0"/>
                <a:ea typeface="Arial" panose="020B0604020202020204" pitchFamily="34" charset="0"/>
              </a:rPr>
              <a:t> 19.9% </a:t>
            </a:r>
            <a:r>
              <a:rPr lang="en-GB" dirty="0">
                <a:solidFill>
                  <a:schemeClr val="tx1"/>
                </a:solidFill>
                <a:latin typeface="Arial" panose="020B0604020202020204" pitchFamily="34" charset="0"/>
                <a:ea typeface="Arial" panose="020B0604020202020204" pitchFamily="34" charset="0"/>
              </a:rPr>
              <a:t> among 18-24 young adults vaping and risks reverse progress (GOV.UK,2024). </a:t>
            </a: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Aligns with </a:t>
            </a:r>
            <a:r>
              <a:rPr lang="en-GB" b="1" dirty="0">
                <a:solidFill>
                  <a:schemeClr val="tx1"/>
                </a:solidFill>
                <a:latin typeface="Arial" panose="020B0604020202020204" pitchFamily="34" charset="0"/>
                <a:ea typeface="Arial" panose="020B0604020202020204" pitchFamily="34" charset="0"/>
              </a:rPr>
              <a:t>Smoke-Free 2030</a:t>
            </a:r>
            <a:r>
              <a:rPr lang="en-GB" dirty="0">
                <a:solidFill>
                  <a:schemeClr val="tx1"/>
                </a:solidFill>
                <a:latin typeface="Arial" panose="020B0604020202020204" pitchFamily="34" charset="0"/>
                <a:ea typeface="Arial" panose="020B0604020202020204" pitchFamily="34" charset="0"/>
              </a:rPr>
              <a:t> target (5% prevalence).</a:t>
            </a:r>
            <a:endParaRPr lang="en-IN" dirty="0">
              <a:solidFill>
                <a:schemeClr val="tx1"/>
              </a:solidFill>
              <a:latin typeface="Arial" panose="020B0604020202020204" pitchFamily="34" charset="0"/>
              <a:ea typeface="Arial" panose="020B0604020202020204" pitchFamily="34" charset="0"/>
            </a:endParaRP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Aims:</a:t>
            </a:r>
            <a:endParaRPr lang="en-IN" dirty="0">
              <a:solidFill>
                <a:schemeClr val="tx1"/>
              </a:solidFill>
              <a:latin typeface="Arial" panose="020B0604020202020204" pitchFamily="34" charset="0"/>
              <a:ea typeface="Arial" panose="020B0604020202020204" pitchFamily="34" charset="0"/>
            </a:endParaRP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Raise awareness of tobacco and vaping harms.</a:t>
            </a:r>
            <a:endParaRPr lang="en-IN" dirty="0">
              <a:solidFill>
                <a:schemeClr val="tx1"/>
              </a:solidFill>
              <a:latin typeface="Arial" panose="020B0604020202020204" pitchFamily="34" charset="0"/>
              <a:ea typeface="Arial" panose="020B0604020202020204" pitchFamily="34" charset="0"/>
            </a:endParaRP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Empower informed, health choices.</a:t>
            </a:r>
            <a:endParaRPr lang="en-IN" dirty="0">
              <a:solidFill>
                <a:schemeClr val="tx1"/>
              </a:solidFill>
              <a:latin typeface="Arial" panose="020B0604020202020204" pitchFamily="34" charset="0"/>
              <a:ea typeface="Arial" panose="020B0604020202020204" pitchFamily="34" charset="0"/>
            </a:endParaRP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Connect to </a:t>
            </a:r>
            <a:r>
              <a:rPr lang="en-GB" b="1" dirty="0">
                <a:solidFill>
                  <a:schemeClr val="tx1"/>
                </a:solidFill>
                <a:latin typeface="Arial" panose="020B0604020202020204" pitchFamily="34" charset="0"/>
                <a:ea typeface="Arial" panose="020B0604020202020204" pitchFamily="34" charset="0"/>
              </a:rPr>
              <a:t>NHS stop-smoking support.</a:t>
            </a:r>
          </a:p>
          <a:p>
            <a:pPr lvl="0" algn="just">
              <a:lnSpc>
                <a:spcPct val="150000"/>
              </a:lnSpc>
              <a:buFont typeface="Arial" panose="020B0604020202020204" pitchFamily="34" charset="0"/>
              <a:buChar char="●"/>
            </a:pPr>
            <a:r>
              <a:rPr lang="en-GB" dirty="0">
                <a:solidFill>
                  <a:schemeClr val="tx1"/>
                </a:solidFill>
                <a:latin typeface="Arial" panose="020B0604020202020204" pitchFamily="34" charset="0"/>
                <a:ea typeface="Arial" panose="020B0604020202020204" pitchFamily="34" charset="0"/>
              </a:rPr>
              <a:t>Reduce prevalence and sustain cessation.</a:t>
            </a:r>
          </a:p>
          <a:p>
            <a:pPr lvl="0" algn="just">
              <a:lnSpc>
                <a:spcPct val="150000"/>
              </a:lnSpc>
              <a:buFont typeface="Arial" panose="020B0604020202020204" pitchFamily="34" charset="0"/>
              <a:buChar char="●"/>
            </a:pPr>
            <a:endParaRPr lang="en-IN" dirty="0">
              <a:solidFill>
                <a:schemeClr val="tx1"/>
              </a:solidFill>
              <a:latin typeface="Arial" panose="020B0604020202020204" pitchFamily="34" charset="0"/>
              <a:ea typeface="Arial" panose="020B0604020202020204" pitchFamily="34" charset="0"/>
            </a:endParaRPr>
          </a:p>
          <a:p>
            <a:pPr lvl="0" algn="just">
              <a:lnSpc>
                <a:spcPct val="150000"/>
              </a:lnSpc>
              <a:buFont typeface="Arial" panose="020B0604020202020204" pitchFamily="34" charset="0"/>
              <a:buChar char="●"/>
            </a:pPr>
            <a:endParaRPr lang="en-IN" dirty="0">
              <a:solidFill>
                <a:schemeClr val="tx1"/>
              </a:solidFill>
              <a:latin typeface="Arial" panose="020B0604020202020204" pitchFamily="34" charset="0"/>
              <a:ea typeface="Arial" panose="020B0604020202020204" pitchFamily="34" charset="0"/>
            </a:endParaRPr>
          </a:p>
          <a:p>
            <a:pPr algn="just">
              <a:lnSpc>
                <a:spcPct val="150000"/>
              </a:lnSpc>
            </a:pP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8915400" y="2628900"/>
            <a:ext cx="3099435" cy="2559387"/>
          </a:xfrm>
          <a:prstGeom prst="rect">
            <a:avLst/>
          </a:prstGeom>
        </p:spPr>
      </p:pic>
      <p:sp>
        <p:nvSpPr>
          <p:cNvPr id="5" name="TextBox 4"/>
          <p:cNvSpPr txBox="1"/>
          <p:nvPr/>
        </p:nvSpPr>
        <p:spPr>
          <a:xfrm>
            <a:off x="9265920" y="5379720"/>
            <a:ext cx="275844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(Source: Author)</a:t>
            </a:r>
          </a:p>
        </p:txBody>
      </p:sp>
    </p:spTree>
    <p:extLst>
      <p:ext uri="{BB962C8B-B14F-4D97-AF65-F5344CB8AC3E}">
        <p14:creationId xmlns:p14="http://schemas.microsoft.com/office/powerpoint/2010/main" val="3085781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ACTIVITY PLAN</a:t>
            </a:r>
          </a:p>
        </p:txBody>
      </p:sp>
      <p:graphicFrame>
        <p:nvGraphicFramePr>
          <p:cNvPr id="4" name="Table 3"/>
          <p:cNvGraphicFramePr>
            <a:graphicFrameLocks noGrp="1"/>
          </p:cNvGraphicFramePr>
          <p:nvPr/>
        </p:nvGraphicFramePr>
        <p:xfrm>
          <a:off x="563880" y="2146929"/>
          <a:ext cx="11125199" cy="4244168"/>
        </p:xfrm>
        <a:graphic>
          <a:graphicData uri="http://schemas.openxmlformats.org/drawingml/2006/table">
            <a:tbl>
              <a:tblPr>
                <a:tableStyleId>{284E427A-3D55-4303-BF80-6455036E1DE7}</a:tableStyleId>
              </a:tblPr>
              <a:tblGrid>
                <a:gridCol w="2282092">
                  <a:extLst>
                    <a:ext uri="{9D8B030D-6E8A-4147-A177-3AD203B41FA5}">
                      <a16:colId xmlns:a16="http://schemas.microsoft.com/office/drawing/2014/main" val="20000"/>
                    </a:ext>
                  </a:extLst>
                </a:gridCol>
                <a:gridCol w="3494452">
                  <a:extLst>
                    <a:ext uri="{9D8B030D-6E8A-4147-A177-3AD203B41FA5}">
                      <a16:colId xmlns:a16="http://schemas.microsoft.com/office/drawing/2014/main" val="20001"/>
                    </a:ext>
                  </a:extLst>
                </a:gridCol>
                <a:gridCol w="5348655">
                  <a:extLst>
                    <a:ext uri="{9D8B030D-6E8A-4147-A177-3AD203B41FA5}">
                      <a16:colId xmlns:a16="http://schemas.microsoft.com/office/drawing/2014/main" val="20002"/>
                    </a:ext>
                  </a:extLst>
                </a:gridCol>
              </a:tblGrid>
              <a:tr h="165677">
                <a:tc>
                  <a:txBody>
                    <a:bodyPr/>
                    <a:lstStyle/>
                    <a:p>
                      <a:pPr algn="ctr">
                        <a:lnSpc>
                          <a:spcPct val="150000"/>
                        </a:lnSpc>
                        <a:spcAft>
                          <a:spcPts val="0"/>
                        </a:spcAft>
                      </a:pPr>
                      <a:r>
                        <a:rPr lang="en-GB" sz="1400" b="1" dirty="0">
                          <a:effectLst/>
                          <a:latin typeface="Arial" panose="020B0604020202020204" pitchFamily="34" charset="0"/>
                          <a:cs typeface="Arial" panose="020B0604020202020204" pitchFamily="34" charset="0"/>
                        </a:rPr>
                        <a:t>Week</a:t>
                      </a:r>
                      <a:endParaRPr lang="en-IN" sz="1400" b="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400" b="1" dirty="0">
                          <a:effectLst/>
                          <a:latin typeface="Arial" panose="020B0604020202020204" pitchFamily="34" charset="0"/>
                          <a:ea typeface="Arial" panose="020B0604020202020204" pitchFamily="34" charset="0"/>
                          <a:cs typeface="Arial" panose="020B0604020202020204" pitchFamily="34" charset="0"/>
                        </a:rPr>
                        <a:t>ACTIVITY</a:t>
                      </a:r>
                      <a:endParaRPr lang="en-IN" sz="1400" b="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400" b="1" dirty="0">
                          <a:effectLst/>
                          <a:latin typeface="Arial" panose="020B0604020202020204" pitchFamily="34" charset="0"/>
                          <a:cs typeface="Arial" panose="020B0604020202020204" pitchFamily="34" charset="0"/>
                        </a:rPr>
                        <a:t>Content and Aim</a:t>
                      </a:r>
                      <a:endParaRPr lang="en-IN" sz="1400" b="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0"/>
                  </a:ext>
                </a:extLst>
              </a:tr>
              <a:tr h="392172">
                <a:tc>
                  <a:txBody>
                    <a:bodyPr/>
                    <a:lstStyle/>
                    <a:p>
                      <a:pPr algn="ctr">
                        <a:lnSpc>
                          <a:spcPct val="150000"/>
                        </a:lnSpc>
                        <a:spcAft>
                          <a:spcPts val="0"/>
                        </a:spcAft>
                      </a:pPr>
                      <a:r>
                        <a:rPr lang="en-GB" sz="1100" b="1" i="1" dirty="0">
                          <a:effectLst/>
                          <a:latin typeface="Arial" panose="020B0604020202020204" pitchFamily="34" charset="0"/>
                          <a:cs typeface="Arial" panose="020B0604020202020204" pitchFamily="34" charset="0"/>
                        </a:rPr>
                        <a:t>Week 1</a:t>
                      </a:r>
                      <a:endParaRPr lang="en-IN" sz="1100" b="1" i="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Awareness Workshop</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Participants will learn about smoking prevalence, health risks, and national guidelines to raise awareness.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1"/>
                  </a:ext>
                </a:extLst>
              </a:tr>
              <a:tr h="392172">
                <a:tc>
                  <a:txBody>
                    <a:bodyPr/>
                    <a:lstStyle/>
                    <a:p>
                      <a:pPr algn="ctr">
                        <a:lnSpc>
                          <a:spcPct val="150000"/>
                        </a:lnSpc>
                        <a:spcAft>
                          <a:spcPts val="0"/>
                        </a:spcAft>
                      </a:pPr>
                      <a:r>
                        <a:rPr lang="en-GB" sz="1100" b="1" i="1" dirty="0">
                          <a:effectLst/>
                          <a:latin typeface="Arial" panose="020B0604020202020204" pitchFamily="34" charset="0"/>
                          <a:cs typeface="Arial" panose="020B0604020202020204" pitchFamily="34" charset="0"/>
                        </a:rPr>
                        <a:t>Week 2</a:t>
                      </a:r>
                      <a:endParaRPr lang="en-IN" sz="1100" b="1" i="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Peer Discussions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a:effectLst/>
                          <a:latin typeface="Arial" panose="020B0604020202020204" pitchFamily="34" charset="0"/>
                          <a:cs typeface="Arial" panose="020B0604020202020204" pitchFamily="34" charset="0"/>
                        </a:rPr>
                        <a:t>Young adults will share experiences and challenges, building peer support and motivation to quit.</a:t>
                      </a:r>
                      <a:endParaRPr lang="en-IN" sz="110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2"/>
                  </a:ext>
                </a:extLst>
              </a:tr>
              <a:tr h="392172">
                <a:tc>
                  <a:txBody>
                    <a:bodyPr/>
                    <a:lstStyle/>
                    <a:p>
                      <a:pPr algn="ctr">
                        <a:lnSpc>
                          <a:spcPct val="150000"/>
                        </a:lnSpc>
                        <a:spcAft>
                          <a:spcPts val="0"/>
                        </a:spcAft>
                      </a:pPr>
                      <a:r>
                        <a:rPr lang="en-GB" sz="1100" b="1" i="1" dirty="0">
                          <a:effectLst/>
                          <a:latin typeface="Arial" panose="020B0604020202020204" pitchFamily="34" charset="0"/>
                          <a:cs typeface="Arial" panose="020B0604020202020204" pitchFamily="34" charset="0"/>
                        </a:rPr>
                        <a:t>Week 3</a:t>
                      </a:r>
                      <a:endParaRPr lang="en-IN" sz="1100" b="1" i="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Stress Management</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Practical techniques such as mindfulness and exercise will be introduced as alternatives to smoking.</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3"/>
                  </a:ext>
                </a:extLst>
              </a:tr>
              <a:tr h="392172">
                <a:tc>
                  <a:txBody>
                    <a:bodyPr/>
                    <a:lstStyle/>
                    <a:p>
                      <a:pPr algn="ctr">
                        <a:lnSpc>
                          <a:spcPct val="150000"/>
                        </a:lnSpc>
                        <a:spcAft>
                          <a:spcPts val="0"/>
                        </a:spcAft>
                      </a:pPr>
                      <a:r>
                        <a:rPr lang="en-GB" sz="1100" b="1" i="1">
                          <a:effectLst/>
                          <a:latin typeface="Arial" panose="020B0604020202020204" pitchFamily="34" charset="0"/>
                          <a:cs typeface="Arial" panose="020B0604020202020204" pitchFamily="34" charset="0"/>
                        </a:rPr>
                        <a:t>Week 4</a:t>
                      </a:r>
                      <a:endParaRPr lang="en-IN" sz="1100" b="1" i="1">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Lifestyle and Nutrition</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Healthy eating and lifestyle changes will be promoted to strengthen resilience against smoking triggers.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4"/>
                  </a:ext>
                </a:extLst>
              </a:tr>
              <a:tr h="392172">
                <a:tc>
                  <a:txBody>
                    <a:bodyPr/>
                    <a:lstStyle/>
                    <a:p>
                      <a:pPr algn="ctr">
                        <a:lnSpc>
                          <a:spcPct val="150000"/>
                        </a:lnSpc>
                        <a:spcAft>
                          <a:spcPts val="0"/>
                        </a:spcAft>
                      </a:pPr>
                      <a:r>
                        <a:rPr lang="en-GB" sz="1100" b="1" i="1">
                          <a:effectLst/>
                          <a:latin typeface="Arial" panose="020B0604020202020204" pitchFamily="34" charset="0"/>
                          <a:cs typeface="Arial" panose="020B0604020202020204" pitchFamily="34" charset="0"/>
                        </a:rPr>
                        <a:t>Week 5</a:t>
                      </a:r>
                      <a:endParaRPr lang="en-IN" sz="1100" b="1" i="1">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Role Model Stories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Ex-smokers will share success stories to inspire participants and demonstrate achievable outcomes.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5"/>
                  </a:ext>
                </a:extLst>
              </a:tr>
              <a:tr h="392172">
                <a:tc>
                  <a:txBody>
                    <a:bodyPr/>
                    <a:lstStyle/>
                    <a:p>
                      <a:pPr algn="ctr">
                        <a:lnSpc>
                          <a:spcPct val="150000"/>
                        </a:lnSpc>
                        <a:spcAft>
                          <a:spcPts val="0"/>
                        </a:spcAft>
                      </a:pPr>
                      <a:r>
                        <a:rPr lang="en-GB" sz="1100" b="1" i="1">
                          <a:effectLst/>
                          <a:latin typeface="Arial" panose="020B0604020202020204" pitchFamily="34" charset="0"/>
                          <a:cs typeface="Arial" panose="020B0604020202020204" pitchFamily="34" charset="0"/>
                        </a:rPr>
                        <a:t>Week 6</a:t>
                      </a:r>
                      <a:endParaRPr lang="en-IN" sz="1100" b="1" i="1">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ea typeface="Arial" panose="020B0604020202020204" pitchFamily="34" charset="0"/>
                          <a:cs typeface="Arial" panose="020B0604020202020204" pitchFamily="34" charset="0"/>
                        </a:rPr>
                        <a:t>Social norms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cs typeface="Arial" panose="020B0604020202020204" pitchFamily="34" charset="0"/>
                        </a:rPr>
                        <a:t>Resist peer pressure, challenge vaping normalisation..</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6"/>
                  </a:ext>
                </a:extLst>
              </a:tr>
              <a:tr h="392172">
                <a:tc>
                  <a:txBody>
                    <a:bodyPr/>
                    <a:lstStyle/>
                    <a:p>
                      <a:pPr algn="ctr">
                        <a:lnSpc>
                          <a:spcPct val="150000"/>
                        </a:lnSpc>
                        <a:spcAft>
                          <a:spcPts val="0"/>
                        </a:spcAft>
                      </a:pPr>
                      <a:r>
                        <a:rPr lang="en-GB" sz="1100" b="1" i="1">
                          <a:effectLst/>
                          <a:latin typeface="Arial" panose="020B0604020202020204" pitchFamily="34" charset="0"/>
                          <a:cs typeface="Arial" panose="020B0604020202020204" pitchFamily="34" charset="0"/>
                        </a:rPr>
                        <a:t>Week 7</a:t>
                      </a:r>
                      <a:endParaRPr lang="en-IN" sz="1100" b="1" i="1">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ea typeface="Arial" panose="020B0604020202020204" pitchFamily="34" charset="0"/>
                          <a:cs typeface="Arial" panose="020B0604020202020204" pitchFamily="34" charset="0"/>
                        </a:rPr>
                        <a:t>Support access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ea typeface="Arial" panose="020B0604020202020204" pitchFamily="34" charset="0"/>
                          <a:cs typeface="Arial" panose="020B0604020202020204" pitchFamily="34" charset="0"/>
                        </a:rPr>
                        <a:t>NHS services, pharmacotherapy, Smokefree app (NHS, 2023).</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7"/>
                  </a:ext>
                </a:extLst>
              </a:tr>
              <a:tr h="505419">
                <a:tc>
                  <a:txBody>
                    <a:bodyPr/>
                    <a:lstStyle/>
                    <a:p>
                      <a:pPr algn="ctr">
                        <a:lnSpc>
                          <a:spcPct val="150000"/>
                        </a:lnSpc>
                        <a:spcAft>
                          <a:spcPts val="0"/>
                        </a:spcAft>
                      </a:pPr>
                      <a:r>
                        <a:rPr lang="en-GB" sz="1100" b="1" i="1" dirty="0">
                          <a:effectLst/>
                          <a:latin typeface="Arial" panose="020B0604020202020204" pitchFamily="34" charset="0"/>
                          <a:cs typeface="Arial" panose="020B0604020202020204" pitchFamily="34" charset="0"/>
                        </a:rPr>
                        <a:t>Week 8</a:t>
                      </a:r>
                      <a:endParaRPr lang="en-IN" sz="1100" b="1" i="1"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ea typeface="Arial" panose="020B0604020202020204" pitchFamily="34" charset="0"/>
                          <a:cs typeface="Arial" panose="020B0604020202020204" pitchFamily="34" charset="0"/>
                        </a:rPr>
                        <a:t>Commitment</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tc>
                  <a:txBody>
                    <a:bodyPr/>
                    <a:lstStyle/>
                    <a:p>
                      <a:pPr algn="ctr">
                        <a:lnSpc>
                          <a:spcPct val="150000"/>
                        </a:lnSpc>
                        <a:spcAft>
                          <a:spcPts val="0"/>
                        </a:spcAft>
                      </a:pPr>
                      <a:r>
                        <a:rPr lang="en-GB" sz="1100" dirty="0">
                          <a:effectLst/>
                          <a:latin typeface="Arial" panose="020B0604020202020204" pitchFamily="34" charset="0"/>
                          <a:ea typeface="Arial" panose="020B0604020202020204" pitchFamily="34" charset="0"/>
                          <a:cs typeface="Arial" panose="020B0604020202020204" pitchFamily="34" charset="0"/>
                        </a:rPr>
                        <a:t>Personal goals, celebrate progress.</a:t>
                      </a:r>
                      <a:endParaRPr lang="en-IN" sz="1100" dirty="0">
                        <a:effectLst/>
                        <a:latin typeface="Arial" panose="020B0604020202020204" pitchFamily="34" charset="0"/>
                        <a:ea typeface="Arial" panose="020B0604020202020204" pitchFamily="34" charset="0"/>
                        <a:cs typeface="Arial" panose="020B0604020202020204" pitchFamily="34" charset="0"/>
                      </a:endParaRPr>
                    </a:p>
                  </a:txBody>
                  <a:tcPr marL="26215" marR="26215" marT="26215" marB="26215"/>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966905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Task 1- RATIONALE</a:t>
            </a:r>
          </a:p>
        </p:txBody>
      </p:sp>
      <p:sp>
        <p:nvSpPr>
          <p:cNvPr id="3" name="Content Placeholder 2"/>
          <p:cNvSpPr>
            <a:spLocks noGrp="1"/>
          </p:cNvSpPr>
          <p:nvPr>
            <p:ph idx="1"/>
          </p:nvPr>
        </p:nvSpPr>
        <p:spPr>
          <a:xfrm>
            <a:off x="419571" y="2371466"/>
            <a:ext cx="7337589" cy="4273174"/>
          </a:xfrm>
          <a:solidFill>
            <a:schemeClr val="accent3">
              <a:lumMod val="40000"/>
              <a:lumOff val="60000"/>
            </a:schemeClr>
          </a:solidFill>
        </p:spPr>
        <p:txBody>
          <a:bodyPr>
            <a:normAutofit lnSpcReduction="10000"/>
          </a:bodyPr>
          <a:lstStyle/>
          <a:p>
            <a:pPr lvl="0" algn="just">
              <a:lnSpc>
                <a:spcPct val="150000"/>
              </a:lnSpc>
            </a:pPr>
            <a:r>
              <a:rPr lang="en-GB" dirty="0">
                <a:solidFill>
                  <a:schemeClr val="tx1"/>
                </a:solidFill>
                <a:latin typeface="Arial" panose="020B0604020202020204" pitchFamily="34" charset="0"/>
                <a:cs typeface="Arial" panose="020B0604020202020204" pitchFamily="34" charset="0"/>
              </a:rPr>
              <a:t>The NHS Long Term Plan and the Khan Review (2022) sets a statutory ambition to achieving a smoke‑free generation by 2030, emphasising prevention and cessation (NHS, 2024; Khan, 2022).</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dirty="0">
                <a:solidFill>
                  <a:schemeClr val="tx1"/>
                </a:solidFill>
                <a:latin typeface="Arial" panose="020B0604020202020204" pitchFamily="34" charset="0"/>
                <a:cs typeface="Arial" panose="020B0604020202020204" pitchFamily="34" charset="0"/>
              </a:rPr>
              <a:t>In 2024, smoking among 18–24-year-olds in England reach 19.9%, with one-third reporting having tried tobacco. These figures represent a concerning reversal of prior progress (GOV.UK, 2024). </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dirty="0">
                <a:solidFill>
                  <a:schemeClr val="tx1"/>
                </a:solidFill>
                <a:latin typeface="Arial" panose="020B0604020202020204" pitchFamily="34" charset="0"/>
                <a:cs typeface="Arial" panose="020B0604020202020204" pitchFamily="34" charset="0"/>
              </a:rPr>
              <a:t>Smoking causes short‑term effects such as breathlessness, anxiety, and impaired concentration, while long‑term consequences include COPD, lung cancer, cardiovascular disease, and reduced infertility (Breton </a:t>
            </a:r>
            <a:r>
              <a:rPr lang="en-GB" i="1" dirty="0">
                <a:solidFill>
                  <a:schemeClr val="tx1"/>
                </a:solidFill>
                <a:latin typeface="Arial" panose="020B0604020202020204" pitchFamily="34" charset="0"/>
                <a:cs typeface="Arial" panose="020B0604020202020204" pitchFamily="34" charset="0"/>
              </a:rPr>
              <a:t>et al.</a:t>
            </a:r>
            <a:r>
              <a:rPr lang="en-GB" dirty="0">
                <a:solidFill>
                  <a:schemeClr val="tx1"/>
                </a:solidFill>
                <a:latin typeface="Arial" panose="020B0604020202020204" pitchFamily="34" charset="0"/>
                <a:cs typeface="Arial" panose="020B0604020202020204" pitchFamily="34" charset="0"/>
              </a:rPr>
              <a:t>, 2022).</a:t>
            </a:r>
            <a:endParaRPr lang="en-IN" dirty="0">
              <a:solidFill>
                <a:schemeClr val="tx1"/>
              </a:solidFill>
              <a:latin typeface="Arial" panose="020B0604020202020204" pitchFamily="34" charset="0"/>
              <a:cs typeface="Arial" panose="020B0604020202020204" pitchFamily="34" charset="0"/>
            </a:endParaRPr>
          </a:p>
        </p:txBody>
      </p:sp>
      <p:pic>
        <p:nvPicPr>
          <p:cNvPr id="4" name="image1.png"/>
          <p:cNvPicPr/>
          <p:nvPr/>
        </p:nvPicPr>
        <p:blipFill>
          <a:blip r:embed="rId3"/>
          <a:stretch>
            <a:fillRect/>
          </a:stretch>
        </p:blipFill>
        <p:spPr>
          <a:xfrm>
            <a:off x="7938659" y="2371466"/>
            <a:ext cx="3872341" cy="35264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8671560" y="6096000"/>
            <a:ext cx="275844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(Source: GOV.UK, 2024)</a:t>
            </a:r>
          </a:p>
        </p:txBody>
      </p:sp>
    </p:spTree>
    <p:extLst>
      <p:ext uri="{BB962C8B-B14F-4D97-AF65-F5344CB8AC3E}">
        <p14:creationId xmlns:p14="http://schemas.microsoft.com/office/powerpoint/2010/main" val="3296731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Campaign Aims</a:t>
            </a:r>
          </a:p>
        </p:txBody>
      </p:sp>
      <p:graphicFrame>
        <p:nvGraphicFramePr>
          <p:cNvPr id="4" name="Table 3"/>
          <p:cNvGraphicFramePr>
            <a:graphicFrameLocks noGrp="1"/>
          </p:cNvGraphicFramePr>
          <p:nvPr/>
        </p:nvGraphicFramePr>
        <p:xfrm>
          <a:off x="487680" y="2453640"/>
          <a:ext cx="11475721" cy="4146667"/>
        </p:xfrm>
        <a:graphic>
          <a:graphicData uri="http://schemas.openxmlformats.org/drawingml/2006/table">
            <a:tbl>
              <a:tblPr>
                <a:tableStyleId>{5C22544A-7EE6-4342-B048-85BDC9FD1C3A}</a:tableStyleId>
              </a:tblPr>
              <a:tblGrid>
                <a:gridCol w="2997664">
                  <a:extLst>
                    <a:ext uri="{9D8B030D-6E8A-4147-A177-3AD203B41FA5}">
                      <a16:colId xmlns:a16="http://schemas.microsoft.com/office/drawing/2014/main" val="20000"/>
                    </a:ext>
                  </a:extLst>
                </a:gridCol>
                <a:gridCol w="4340178">
                  <a:extLst>
                    <a:ext uri="{9D8B030D-6E8A-4147-A177-3AD203B41FA5}">
                      <a16:colId xmlns:a16="http://schemas.microsoft.com/office/drawing/2014/main" val="20001"/>
                    </a:ext>
                  </a:extLst>
                </a:gridCol>
                <a:gridCol w="4137879">
                  <a:extLst>
                    <a:ext uri="{9D8B030D-6E8A-4147-A177-3AD203B41FA5}">
                      <a16:colId xmlns:a16="http://schemas.microsoft.com/office/drawing/2014/main" val="20002"/>
                    </a:ext>
                  </a:extLst>
                </a:gridCol>
              </a:tblGrid>
              <a:tr h="337208">
                <a:tc>
                  <a:txBody>
                    <a:bodyPr/>
                    <a:lstStyle/>
                    <a:p>
                      <a:pPr algn="ctr">
                        <a:lnSpc>
                          <a:spcPct val="150000"/>
                        </a:lnSpc>
                        <a:spcAft>
                          <a:spcPts val="0"/>
                        </a:spcAft>
                      </a:pPr>
                      <a:r>
                        <a:rPr lang="en-GB" sz="1400" b="1" dirty="0">
                          <a:effectLst/>
                          <a:latin typeface="Arial" panose="020B0604020202020204" pitchFamily="34" charset="0"/>
                          <a:cs typeface="Arial" panose="020B0604020202020204" pitchFamily="34" charset="0"/>
                        </a:rPr>
                        <a:t>Aims</a:t>
                      </a:r>
                      <a:endParaRPr lang="en-IN" sz="1400" b="1" dirty="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ctr">
                        <a:lnSpc>
                          <a:spcPct val="150000"/>
                        </a:lnSpc>
                        <a:spcAft>
                          <a:spcPts val="0"/>
                        </a:spcAft>
                      </a:pPr>
                      <a:r>
                        <a:rPr lang="en-GB" sz="1400" b="1" dirty="0">
                          <a:effectLst/>
                          <a:latin typeface="Arial" panose="020B0604020202020204" pitchFamily="34" charset="0"/>
                          <a:cs typeface="Arial" panose="020B0604020202020204" pitchFamily="34" charset="0"/>
                        </a:rPr>
                        <a:t>SMART Objectives</a:t>
                      </a:r>
                      <a:endParaRPr lang="en-IN" sz="1400" b="1" dirty="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ctr">
                        <a:lnSpc>
                          <a:spcPct val="150000"/>
                        </a:lnSpc>
                        <a:spcAft>
                          <a:spcPts val="0"/>
                        </a:spcAft>
                      </a:pPr>
                      <a:r>
                        <a:rPr lang="en-GB" sz="1400" b="1" dirty="0">
                          <a:effectLst/>
                          <a:latin typeface="Arial" panose="020B0604020202020204" pitchFamily="34" charset="0"/>
                          <a:cs typeface="Arial" panose="020B0604020202020204" pitchFamily="34" charset="0"/>
                        </a:rPr>
                        <a:t>Benefit</a:t>
                      </a:r>
                      <a:endParaRPr lang="en-IN" sz="1400" b="1" dirty="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extLst>
                  <a:ext uri="{0D108BD9-81ED-4DB2-BD59-A6C34878D82A}">
                    <a16:rowId xmlns:a16="http://schemas.microsoft.com/office/drawing/2014/main" val="10000"/>
                  </a:ext>
                </a:extLst>
              </a:tr>
              <a:tr h="1259197">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Reduce smoking prevalence</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Achieve a 10% reduction in smoking among 18–24-year-olds within 12 months, measured through ONS survey data.</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Fewer young adults smoking will improve respiratory health and reduce NHS burden.</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extLst>
                  <a:ext uri="{0D108BD9-81ED-4DB2-BD59-A6C34878D82A}">
                    <a16:rowId xmlns:a16="http://schemas.microsoft.com/office/drawing/2014/main" val="10001"/>
                  </a:ext>
                </a:extLst>
              </a:tr>
              <a:tr h="1259197">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Increase quit attempts</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Boost referrals to NHS Stop Smoking Services by 20% in one year, tracked via service uptake records.</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just">
                        <a:lnSpc>
                          <a:spcPct val="150000"/>
                        </a:lnSpc>
                        <a:spcAft>
                          <a:spcPts val="0"/>
                        </a:spcAft>
                      </a:pPr>
                      <a:r>
                        <a:rPr lang="en-GB" sz="1600" dirty="0">
                          <a:effectLst/>
                          <a:latin typeface="Arial" panose="020B0604020202020204" pitchFamily="34" charset="0"/>
                          <a:cs typeface="Arial" panose="020B0604020202020204" pitchFamily="34" charset="0"/>
                        </a:rPr>
                        <a:t>More quite attempts increase chances of long‑term cessation and healthier lifestyles (Jackson </a:t>
                      </a:r>
                      <a:r>
                        <a:rPr lang="en-GB" sz="1600" i="1" dirty="0">
                          <a:effectLst/>
                          <a:latin typeface="Arial" panose="020B0604020202020204" pitchFamily="34" charset="0"/>
                          <a:cs typeface="Arial" panose="020B0604020202020204" pitchFamily="34" charset="0"/>
                        </a:rPr>
                        <a:t>et al.,</a:t>
                      </a:r>
                      <a:r>
                        <a:rPr lang="en-GB" sz="1600" dirty="0">
                          <a:effectLst/>
                          <a:latin typeface="Arial" panose="020B0604020202020204" pitchFamily="34" charset="0"/>
                          <a:cs typeface="Arial" panose="020B0604020202020204" pitchFamily="34" charset="0"/>
                        </a:rPr>
                        <a:t> 2024).</a:t>
                      </a:r>
                      <a:endParaRPr lang="en-IN" sz="1600" dirty="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extLst>
                  <a:ext uri="{0D108BD9-81ED-4DB2-BD59-A6C34878D82A}">
                    <a16:rowId xmlns:a16="http://schemas.microsoft.com/office/drawing/2014/main" val="10002"/>
                  </a:ext>
                </a:extLst>
              </a:tr>
              <a:tr h="1259197">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Raise awareness of harms</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just">
                        <a:lnSpc>
                          <a:spcPct val="150000"/>
                        </a:lnSpc>
                        <a:spcAft>
                          <a:spcPts val="0"/>
                        </a:spcAft>
                      </a:pPr>
                      <a:r>
                        <a:rPr lang="en-GB" sz="1600">
                          <a:effectLst/>
                          <a:latin typeface="Arial" panose="020B0604020202020204" pitchFamily="34" charset="0"/>
                          <a:cs typeface="Arial" panose="020B0604020202020204" pitchFamily="34" charset="0"/>
                        </a:rPr>
                        <a:t>Improve awareness scores by 25% in post‑campaign surveys compared to baseline.</a:t>
                      </a:r>
                      <a:endParaRPr lang="en-IN" sz="160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tc>
                  <a:txBody>
                    <a:bodyPr/>
                    <a:lstStyle/>
                    <a:p>
                      <a:pPr algn="just">
                        <a:lnSpc>
                          <a:spcPct val="150000"/>
                        </a:lnSpc>
                        <a:spcAft>
                          <a:spcPts val="0"/>
                        </a:spcAft>
                      </a:pPr>
                      <a:r>
                        <a:rPr lang="en-GB" sz="1600" dirty="0">
                          <a:effectLst/>
                          <a:latin typeface="Arial" panose="020B0604020202020204" pitchFamily="34" charset="0"/>
                          <a:cs typeface="Arial" panose="020B0604020202020204" pitchFamily="34" charset="0"/>
                        </a:rPr>
                        <a:t>Greater knowledge empowers young adults to make informed choices and resist peer pressure (</a:t>
                      </a:r>
                      <a:r>
                        <a:rPr lang="en-GB" sz="1600" dirty="0" err="1">
                          <a:effectLst/>
                          <a:latin typeface="Arial" panose="020B0604020202020204" pitchFamily="34" charset="0"/>
                          <a:cs typeface="Arial" panose="020B0604020202020204" pitchFamily="34" charset="0"/>
                        </a:rPr>
                        <a:t>Mabhala</a:t>
                      </a:r>
                      <a:r>
                        <a:rPr lang="en-GB" sz="1600" dirty="0">
                          <a:effectLst/>
                          <a:latin typeface="Arial" panose="020B0604020202020204" pitchFamily="34" charset="0"/>
                          <a:cs typeface="Arial" panose="020B0604020202020204" pitchFamily="34" charset="0"/>
                        </a:rPr>
                        <a:t> </a:t>
                      </a:r>
                      <a:r>
                        <a:rPr lang="en-GB" sz="1600" i="1" dirty="0">
                          <a:effectLst/>
                          <a:latin typeface="Arial" panose="020B0604020202020204" pitchFamily="34" charset="0"/>
                          <a:cs typeface="Arial" panose="020B0604020202020204" pitchFamily="34" charset="0"/>
                        </a:rPr>
                        <a:t>et al., </a:t>
                      </a:r>
                      <a:r>
                        <a:rPr lang="en-GB" sz="1600" dirty="0">
                          <a:effectLst/>
                          <a:latin typeface="Arial" panose="020B0604020202020204" pitchFamily="34" charset="0"/>
                          <a:cs typeface="Arial" panose="020B0604020202020204" pitchFamily="34" charset="0"/>
                        </a:rPr>
                        <a:t>2025).</a:t>
                      </a:r>
                      <a:endParaRPr lang="en-IN" sz="1600" dirty="0">
                        <a:effectLst/>
                        <a:latin typeface="Arial" panose="020B0604020202020204" pitchFamily="34" charset="0"/>
                        <a:ea typeface="Arial" panose="020B0604020202020204" pitchFamily="34" charset="0"/>
                        <a:cs typeface="Arial" panose="020B0604020202020204" pitchFamily="34" charset="0"/>
                      </a:endParaRPr>
                    </a:p>
                  </a:txBody>
                  <a:tcPr marL="44298" marR="44298" marT="44298" marB="44298"/>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01420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Arial" panose="020B0604020202020204" pitchFamily="34" charset="0"/>
                <a:cs typeface="Arial" panose="020B0604020202020204" pitchFamily="34" charset="0"/>
              </a:rPr>
              <a:t>Task 2- Types of Evaluation</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19571" y="2371466"/>
            <a:ext cx="6880389" cy="4181734"/>
          </a:xfrm>
          <a:solidFill>
            <a:schemeClr val="accent3">
              <a:lumMod val="40000"/>
              <a:lumOff val="60000"/>
            </a:schemeClr>
          </a:solidFill>
        </p:spPr>
        <p:txBody>
          <a:bodyPr/>
          <a:lstStyle/>
          <a:p>
            <a:pPr lvl="0" algn="just">
              <a:lnSpc>
                <a:spcPct val="150000"/>
              </a:lnSpc>
            </a:pPr>
            <a:r>
              <a:rPr lang="en-GB" dirty="0">
                <a:solidFill>
                  <a:schemeClr val="tx1"/>
                </a:solidFill>
              </a:rPr>
              <a:t>The campaign will be evaluated using pre‑ and </a:t>
            </a:r>
            <a:r>
              <a:rPr lang="en-GB" dirty="0">
                <a:solidFill>
                  <a:schemeClr val="tx1"/>
                </a:solidFill>
                <a:latin typeface="Arial" panose="020B0604020202020204" pitchFamily="34" charset="0"/>
                <a:cs typeface="Arial" panose="020B0604020202020204" pitchFamily="34" charset="0"/>
              </a:rPr>
              <a:t>post‑intervention surveys to measure changes in awareness and smoking behaviour.</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dirty="0">
                <a:solidFill>
                  <a:schemeClr val="tx1"/>
                </a:solidFill>
                <a:latin typeface="Arial" panose="020B0604020202020204" pitchFamily="34" charset="0"/>
                <a:cs typeface="Arial" panose="020B0604020202020204" pitchFamily="34" charset="0"/>
              </a:rPr>
              <a:t>NHS Stop Smoking Service referral data will be analysed to quantify increases in cessation-seeking behaviour. </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dirty="0">
                <a:solidFill>
                  <a:schemeClr val="tx1"/>
                </a:solidFill>
                <a:latin typeface="Arial" panose="020B0604020202020204" pitchFamily="34" charset="0"/>
                <a:cs typeface="Arial" panose="020B0604020202020204" pitchFamily="34" charset="0"/>
              </a:rPr>
              <a:t>Social media engagement and poster visibility help to track and evaluate campaign reach and effectiveness (Durkin </a:t>
            </a:r>
            <a:r>
              <a:rPr lang="en-GB" i="1" dirty="0">
                <a:solidFill>
                  <a:schemeClr val="tx1"/>
                </a:solidFill>
                <a:latin typeface="Arial" panose="020B0604020202020204" pitchFamily="34" charset="0"/>
                <a:cs typeface="Arial" panose="020B0604020202020204" pitchFamily="34" charset="0"/>
              </a:rPr>
              <a:t>et al.,</a:t>
            </a:r>
            <a:r>
              <a:rPr lang="en-GB" dirty="0">
                <a:solidFill>
                  <a:schemeClr val="tx1"/>
                </a:solidFill>
                <a:latin typeface="Arial" panose="020B0604020202020204" pitchFamily="34" charset="0"/>
                <a:cs typeface="Arial" panose="020B0604020202020204" pitchFamily="34" charset="0"/>
              </a:rPr>
              <a:t> 2022).</a:t>
            </a:r>
            <a:endParaRPr lang="en-IN" dirty="0">
              <a:solidFill>
                <a:schemeClr val="tx1"/>
              </a:solidFill>
              <a:latin typeface="Arial" panose="020B0604020202020204" pitchFamily="34" charset="0"/>
              <a:cs typeface="Arial" panose="020B0604020202020204" pitchFamily="34" charset="0"/>
            </a:endParaRPr>
          </a:p>
          <a:p>
            <a:pPr marL="0" indent="0" algn="just">
              <a:lnSpc>
                <a:spcPct val="150000"/>
              </a:lnSpc>
              <a:buNone/>
            </a:pPr>
            <a:endParaRPr lang="en-GB" dirty="0">
              <a:latin typeface="Arial" panose="020B0604020202020204" pitchFamily="34" charset="0"/>
              <a:cs typeface="Arial" panose="020B0604020202020204" pitchFamily="34" charset="0"/>
            </a:endParaRPr>
          </a:p>
        </p:txBody>
      </p:sp>
      <p:pic>
        <p:nvPicPr>
          <p:cNvPr id="3074" name="Picture 2" descr="Stop Smoking Support Service | Greater Peterborough Net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4156" y="2371466"/>
            <a:ext cx="4443523" cy="38616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595360" y="6355080"/>
            <a:ext cx="2819400" cy="381000"/>
          </a:xfrm>
          <a:prstGeom prst="rect">
            <a:avLst/>
          </a:prstGeom>
          <a:noFill/>
        </p:spPr>
        <p:txBody>
          <a:bodyPr wrap="square" rtlCol="0">
            <a:spAutoFit/>
          </a:bodyPr>
          <a:lstStyle/>
          <a:p>
            <a:r>
              <a:rPr lang="en-GB" dirty="0"/>
              <a:t>(</a:t>
            </a:r>
            <a:r>
              <a:rPr lang="en-GB" dirty="0">
                <a:latin typeface="Arial" panose="020B0604020202020204" pitchFamily="34" charset="0"/>
                <a:cs typeface="Arial" panose="020B0604020202020204" pitchFamily="34" charset="0"/>
              </a:rPr>
              <a:t>Source:</a:t>
            </a:r>
            <a:r>
              <a:rPr lang="en-IN" dirty="0">
                <a:latin typeface="Arial" panose="020B0604020202020204" pitchFamily="34" charset="0"/>
                <a:cs typeface="Arial" panose="020B0604020202020204" pitchFamily="34" charset="0"/>
              </a:rPr>
              <a:t> NHS, 2023)</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7971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Poster</a:t>
            </a:r>
          </a:p>
        </p:txBody>
      </p:sp>
      <p:pic>
        <p:nvPicPr>
          <p:cNvPr id="4" name="image2.png"/>
          <p:cNvPicPr/>
          <p:nvPr/>
        </p:nvPicPr>
        <p:blipFill>
          <a:blip r:embed="rId3"/>
          <a:stretch>
            <a:fillRect/>
          </a:stretch>
        </p:blipFill>
        <p:spPr>
          <a:xfrm>
            <a:off x="0" y="1813560"/>
            <a:ext cx="12192000" cy="5044440"/>
          </a:xfrm>
          <a:prstGeom prst="rect">
            <a:avLst/>
          </a:prstGeom>
        </p:spPr>
      </p:pic>
    </p:spTree>
    <p:extLst>
      <p:ext uri="{BB962C8B-B14F-4D97-AF65-F5344CB8AC3E}">
        <p14:creationId xmlns:p14="http://schemas.microsoft.com/office/powerpoint/2010/main" val="4099414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8794" y="927948"/>
            <a:ext cx="8761413" cy="706964"/>
          </a:xfrm>
        </p:spPr>
        <p:txBody>
          <a:bodyPr/>
          <a:lstStyle/>
          <a:p>
            <a:pPr algn="ctr"/>
            <a:r>
              <a:rPr lang="en-GB" b="1" dirty="0">
                <a:latin typeface="Arial" panose="020B0604020202020204" pitchFamily="34" charset="0"/>
                <a:cs typeface="Arial" panose="020B0604020202020204" pitchFamily="34" charset="0"/>
              </a:rPr>
              <a:t>Partners and Organisations</a:t>
            </a:r>
          </a:p>
        </p:txBody>
      </p:sp>
      <p:graphicFrame>
        <p:nvGraphicFramePr>
          <p:cNvPr id="4" name="Diagram 3"/>
          <p:cNvGraphicFramePr/>
          <p:nvPr/>
        </p:nvGraphicFramePr>
        <p:xfrm>
          <a:off x="584406" y="1771226"/>
          <a:ext cx="1131803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3418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0194" y="592668"/>
            <a:ext cx="8761413" cy="706964"/>
          </a:xfrm>
        </p:spPr>
        <p:txBody>
          <a:bodyPr/>
          <a:lstStyle/>
          <a:p>
            <a:pPr algn="ctr"/>
            <a:r>
              <a:rPr lang="en-GB" b="1" dirty="0">
                <a:latin typeface="Arial" panose="020B0604020202020204" pitchFamily="34" charset="0"/>
                <a:cs typeface="Arial" panose="020B0604020202020204" pitchFamily="34" charset="0"/>
              </a:rPr>
              <a:t>Resources</a:t>
            </a:r>
          </a:p>
        </p:txBody>
      </p:sp>
      <p:graphicFrame>
        <p:nvGraphicFramePr>
          <p:cNvPr id="6" name="Diagram 5"/>
          <p:cNvGraphicFramePr/>
          <p:nvPr/>
        </p:nvGraphicFramePr>
        <p:xfrm>
          <a:off x="2032000" y="1330961"/>
          <a:ext cx="7899607" cy="53898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0888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Arial" panose="020B0604020202020204" pitchFamily="34" charset="0"/>
                <a:cs typeface="Arial" panose="020B0604020202020204" pitchFamily="34" charset="0"/>
              </a:rPr>
              <a:t>Task 3- Benefits and challenges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19571" y="2371466"/>
            <a:ext cx="6636549" cy="4181734"/>
          </a:xfrm>
          <a:solidFill>
            <a:schemeClr val="accent3">
              <a:lumMod val="40000"/>
              <a:lumOff val="60000"/>
            </a:schemeClr>
          </a:solidFill>
        </p:spPr>
        <p:txBody>
          <a:bodyPr>
            <a:normAutofit fontScale="85000" lnSpcReduction="20000"/>
          </a:bodyPr>
          <a:lstStyle/>
          <a:p>
            <a:pPr lvl="0" algn="just">
              <a:lnSpc>
                <a:spcPct val="150000"/>
              </a:lnSpc>
            </a:pPr>
            <a:r>
              <a:rPr lang="en-GB" b="1" dirty="0">
                <a:solidFill>
                  <a:schemeClr val="tx1"/>
                </a:solidFill>
                <a:latin typeface="Arial" panose="020B0604020202020204" pitchFamily="34" charset="0"/>
                <a:cs typeface="Arial" panose="020B0604020202020204" pitchFamily="34" charset="0"/>
              </a:rPr>
              <a:t>Physiological benefits: </a:t>
            </a:r>
            <a:r>
              <a:rPr lang="en-GB" dirty="0">
                <a:solidFill>
                  <a:schemeClr val="tx1"/>
                </a:solidFill>
                <a:latin typeface="Arial" panose="020B0604020202020204" pitchFamily="34" charset="0"/>
                <a:cs typeface="Arial" panose="020B0604020202020204" pitchFamily="34" charset="0"/>
              </a:rPr>
              <a:t>Improved lung function and cardiovascular circulation, reduced risk of cancer, and enhanced reproductive health within month of cessation (Mahyoub </a:t>
            </a:r>
            <a:r>
              <a:rPr lang="en-GB" i="1" dirty="0">
                <a:solidFill>
                  <a:schemeClr val="tx1"/>
                </a:solidFill>
                <a:latin typeface="Arial" panose="020B0604020202020204" pitchFamily="34" charset="0"/>
                <a:cs typeface="Arial" panose="020B0604020202020204" pitchFamily="34" charset="0"/>
              </a:rPr>
              <a:t>et al.</a:t>
            </a:r>
            <a:r>
              <a:rPr lang="en-GB" dirty="0">
                <a:solidFill>
                  <a:schemeClr val="tx1"/>
                </a:solidFill>
                <a:latin typeface="Arial" panose="020B0604020202020204" pitchFamily="34" charset="0"/>
                <a:cs typeface="Arial" panose="020B0604020202020204" pitchFamily="34" charset="0"/>
              </a:rPr>
              <a:t>, 2023).</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b="1" dirty="0">
                <a:solidFill>
                  <a:schemeClr val="tx1"/>
                </a:solidFill>
                <a:latin typeface="Arial" panose="020B0604020202020204" pitchFamily="34" charset="0"/>
                <a:cs typeface="Arial" panose="020B0604020202020204" pitchFamily="34" charset="0"/>
              </a:rPr>
              <a:t>Psychological benefits: </a:t>
            </a:r>
            <a:r>
              <a:rPr lang="en-GB" dirty="0">
                <a:solidFill>
                  <a:schemeClr val="tx1"/>
                </a:solidFill>
                <a:latin typeface="Arial" panose="020B0604020202020204" pitchFamily="34" charset="0"/>
                <a:cs typeface="Arial" panose="020B0604020202020204" pitchFamily="34" charset="0"/>
              </a:rPr>
              <a:t>involve reduced anxiety and depression, improved mood, and stronger self‑esteem (Kang and Malvaso, 2024).</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b="1" dirty="0">
                <a:solidFill>
                  <a:schemeClr val="tx1"/>
                </a:solidFill>
                <a:latin typeface="Arial" panose="020B0604020202020204" pitchFamily="34" charset="0"/>
                <a:cs typeface="Arial" panose="020B0604020202020204" pitchFamily="34" charset="0"/>
              </a:rPr>
              <a:t>Sociological benefits: </a:t>
            </a:r>
            <a:r>
              <a:rPr lang="en-GB" dirty="0">
                <a:solidFill>
                  <a:schemeClr val="tx1"/>
                </a:solidFill>
                <a:latin typeface="Arial" panose="020B0604020202020204" pitchFamily="34" charset="0"/>
                <a:cs typeface="Arial" panose="020B0604020202020204" pitchFamily="34" charset="0"/>
              </a:rPr>
              <a:t>Substantial financial savings, reduced stigma, improved social mobility; positive role modelling within families and peer networks. </a:t>
            </a:r>
          </a:p>
          <a:p>
            <a:pPr lvl="0" algn="just">
              <a:lnSpc>
                <a:spcPct val="150000"/>
              </a:lnSpc>
            </a:pPr>
            <a:r>
              <a:rPr lang="en-GB" b="1" dirty="0">
                <a:solidFill>
                  <a:schemeClr val="tx1"/>
                </a:solidFill>
                <a:latin typeface="Arial" panose="020B0604020202020204" pitchFamily="34" charset="0"/>
                <a:cs typeface="Arial" panose="020B0604020202020204" pitchFamily="34" charset="0"/>
              </a:rPr>
              <a:t>Social and peer influence: </a:t>
            </a:r>
            <a:r>
              <a:rPr lang="en-GB" dirty="0">
                <a:solidFill>
                  <a:schemeClr val="tx1"/>
                </a:solidFill>
                <a:latin typeface="Arial" panose="020B0604020202020204" pitchFamily="34" charset="0"/>
                <a:cs typeface="Arial" panose="020B0604020202020204" pitchFamily="34" charset="0"/>
              </a:rPr>
              <a:t>Smoking and vaping persist as social currency in certain setting.</a:t>
            </a:r>
          </a:p>
          <a:p>
            <a:pPr lvl="0" algn="just">
              <a:lnSpc>
                <a:spcPct val="150000"/>
              </a:lnSpc>
            </a:pPr>
            <a:r>
              <a:rPr lang="en-GB" b="1" dirty="0">
                <a:solidFill>
                  <a:schemeClr val="tx1"/>
                </a:solidFill>
                <a:latin typeface="Arial" panose="020B0604020202020204" pitchFamily="34" charset="0"/>
                <a:cs typeface="Arial" panose="020B0604020202020204" pitchFamily="34" charset="0"/>
              </a:rPr>
              <a:t>Low perceived susceptibility: </a:t>
            </a:r>
            <a:r>
              <a:rPr lang="en-GB" dirty="0">
                <a:solidFill>
                  <a:schemeClr val="tx1"/>
                </a:solidFill>
                <a:latin typeface="Arial" panose="020B0604020202020204" pitchFamily="34" charset="0"/>
                <a:cs typeface="Arial" panose="020B0604020202020204" pitchFamily="34" charset="0"/>
              </a:rPr>
              <a:t>Young adults often underestimate personal health risks.</a:t>
            </a:r>
            <a:endParaRPr lang="en-IN" b="1" dirty="0">
              <a:solidFill>
                <a:schemeClr val="tx1"/>
              </a:solidFill>
              <a:latin typeface="Arial" panose="020B0604020202020204" pitchFamily="34" charset="0"/>
              <a:cs typeface="Arial" panose="020B0604020202020204" pitchFamily="34" charset="0"/>
            </a:endParaRPr>
          </a:p>
        </p:txBody>
      </p:sp>
      <p:graphicFrame>
        <p:nvGraphicFramePr>
          <p:cNvPr id="4" name="Diagram 3"/>
          <p:cNvGraphicFramePr/>
          <p:nvPr/>
        </p:nvGraphicFramePr>
        <p:xfrm>
          <a:off x="6085840" y="2091266"/>
          <a:ext cx="6350000" cy="39285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854440" y="6172200"/>
            <a:ext cx="2819400" cy="38100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(Source: Author)</a:t>
            </a:r>
          </a:p>
        </p:txBody>
      </p:sp>
    </p:spTree>
    <p:extLst>
      <p:ext uri="{BB962C8B-B14F-4D97-AF65-F5344CB8AC3E}">
        <p14:creationId xmlns:p14="http://schemas.microsoft.com/office/powerpoint/2010/main" val="2950948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Behavioural Theories</a:t>
            </a:r>
          </a:p>
        </p:txBody>
      </p:sp>
      <p:sp>
        <p:nvSpPr>
          <p:cNvPr id="3" name="Content Placeholder 2"/>
          <p:cNvSpPr>
            <a:spLocks noGrp="1"/>
          </p:cNvSpPr>
          <p:nvPr>
            <p:ph idx="1"/>
          </p:nvPr>
        </p:nvSpPr>
        <p:spPr>
          <a:xfrm>
            <a:off x="419571" y="2371466"/>
            <a:ext cx="7048029" cy="4288414"/>
          </a:xfrm>
          <a:solidFill>
            <a:schemeClr val="accent3">
              <a:lumMod val="40000"/>
              <a:lumOff val="60000"/>
            </a:schemeClr>
          </a:solidFill>
        </p:spPr>
        <p:txBody>
          <a:bodyPr>
            <a:normAutofit lnSpcReduction="10000"/>
          </a:bodyPr>
          <a:lstStyle/>
          <a:p>
            <a:pPr lvl="0" algn="just">
              <a:lnSpc>
                <a:spcPct val="150000"/>
              </a:lnSpc>
            </a:pPr>
            <a:r>
              <a:rPr lang="en-GB" dirty="0">
                <a:solidFill>
                  <a:schemeClr val="tx1"/>
                </a:solidFill>
                <a:latin typeface="Arial" panose="020B0604020202020204" pitchFamily="34" charset="0"/>
                <a:cs typeface="Arial" panose="020B0604020202020204" pitchFamily="34" charset="0"/>
              </a:rPr>
              <a:t>The Health Belief Model (HBM) addresses low perceived risk and weak belief in benefits act as barriers to quitting smoking among young adults (</a:t>
            </a:r>
            <a:r>
              <a:rPr lang="en-GB" dirty="0" err="1">
                <a:solidFill>
                  <a:schemeClr val="tx1"/>
                </a:solidFill>
                <a:latin typeface="Arial" panose="020B0604020202020204" pitchFamily="34" charset="0"/>
                <a:cs typeface="Arial" panose="020B0604020202020204" pitchFamily="34" charset="0"/>
              </a:rPr>
              <a:t>Anggreani</a:t>
            </a:r>
            <a:r>
              <a:rPr lang="en-GB" dirty="0">
                <a:solidFill>
                  <a:schemeClr val="tx1"/>
                </a:solidFill>
                <a:latin typeface="Arial" panose="020B0604020202020204" pitchFamily="34" charset="0"/>
                <a:cs typeface="Arial" panose="020B0604020202020204" pitchFamily="34" charset="0"/>
              </a:rPr>
              <a:t> </a:t>
            </a:r>
            <a:r>
              <a:rPr lang="en-GB" i="1" dirty="0">
                <a:solidFill>
                  <a:schemeClr val="tx1"/>
                </a:solidFill>
                <a:latin typeface="Arial" panose="020B0604020202020204" pitchFamily="34" charset="0"/>
                <a:cs typeface="Arial" panose="020B0604020202020204" pitchFamily="34" charset="0"/>
              </a:rPr>
              <a:t>et al., </a:t>
            </a:r>
            <a:r>
              <a:rPr lang="en-GB" dirty="0">
                <a:solidFill>
                  <a:schemeClr val="tx1"/>
                </a:solidFill>
                <a:latin typeface="Arial" panose="020B0604020202020204" pitchFamily="34" charset="0"/>
                <a:cs typeface="Arial" panose="020B0604020202020204" pitchFamily="34" charset="0"/>
              </a:rPr>
              <a:t>2022).</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dirty="0">
                <a:solidFill>
                  <a:schemeClr val="tx1"/>
                </a:solidFill>
                <a:latin typeface="Arial" panose="020B0604020202020204" pitchFamily="34" charset="0"/>
                <a:cs typeface="Arial" panose="020B0604020202020204" pitchFamily="34" charset="0"/>
              </a:rPr>
              <a:t>The Transtheoretical Model (TTM) highlights relapse and difficulty sustaining motivation as barriers across stages of change (Chang </a:t>
            </a:r>
            <a:r>
              <a:rPr lang="en-GB" i="1" dirty="0">
                <a:solidFill>
                  <a:schemeClr val="tx1"/>
                </a:solidFill>
                <a:latin typeface="Arial" panose="020B0604020202020204" pitchFamily="34" charset="0"/>
                <a:cs typeface="Arial" panose="020B0604020202020204" pitchFamily="34" charset="0"/>
              </a:rPr>
              <a:t>et al.</a:t>
            </a:r>
            <a:r>
              <a:rPr lang="en-GB" dirty="0">
                <a:solidFill>
                  <a:schemeClr val="tx1"/>
                </a:solidFill>
                <a:latin typeface="Arial" panose="020B0604020202020204" pitchFamily="34" charset="0"/>
                <a:cs typeface="Arial" panose="020B0604020202020204" pitchFamily="34" charset="0"/>
              </a:rPr>
              <a:t>, 2024).</a:t>
            </a:r>
            <a:endParaRPr lang="en-IN" dirty="0">
              <a:solidFill>
                <a:schemeClr val="tx1"/>
              </a:solidFill>
              <a:latin typeface="Arial" panose="020B0604020202020204" pitchFamily="34" charset="0"/>
              <a:cs typeface="Arial" panose="020B0604020202020204" pitchFamily="34" charset="0"/>
            </a:endParaRPr>
          </a:p>
          <a:p>
            <a:pPr lvl="0" algn="just">
              <a:lnSpc>
                <a:spcPct val="150000"/>
              </a:lnSpc>
            </a:pPr>
            <a:r>
              <a:rPr lang="en-GB" dirty="0">
                <a:solidFill>
                  <a:schemeClr val="tx1"/>
                </a:solidFill>
                <a:latin typeface="Arial" panose="020B0604020202020204" pitchFamily="34" charset="0"/>
                <a:cs typeface="Arial" panose="020B0604020202020204" pitchFamily="34" charset="0"/>
              </a:rPr>
              <a:t>The Theory of Planned Behaviour (TPB) explains barriers such as peer pressure and low confidence in quitting ability, requiring strategies to reshape norms and build self‑efficacy (</a:t>
            </a:r>
            <a:r>
              <a:rPr lang="en-GB" dirty="0" err="1">
                <a:solidFill>
                  <a:schemeClr val="tx1"/>
                </a:solidFill>
                <a:latin typeface="Arial" panose="020B0604020202020204" pitchFamily="34" charset="0"/>
                <a:cs typeface="Arial" panose="020B0604020202020204" pitchFamily="34" charset="0"/>
              </a:rPr>
              <a:t>Ghasemian</a:t>
            </a:r>
            <a:r>
              <a:rPr lang="en-GB" dirty="0">
                <a:solidFill>
                  <a:schemeClr val="tx1"/>
                </a:solidFill>
                <a:latin typeface="Arial" panose="020B0604020202020204" pitchFamily="34" charset="0"/>
                <a:cs typeface="Arial" panose="020B0604020202020204" pitchFamily="34" charset="0"/>
              </a:rPr>
              <a:t> </a:t>
            </a:r>
            <a:r>
              <a:rPr lang="en-GB" i="1" dirty="0">
                <a:solidFill>
                  <a:schemeClr val="tx1"/>
                </a:solidFill>
                <a:latin typeface="Arial" panose="020B0604020202020204" pitchFamily="34" charset="0"/>
                <a:cs typeface="Arial" panose="020B0604020202020204" pitchFamily="34" charset="0"/>
              </a:rPr>
              <a:t>et al.</a:t>
            </a:r>
            <a:r>
              <a:rPr lang="en-GB" dirty="0">
                <a:solidFill>
                  <a:schemeClr val="tx1"/>
                </a:solidFill>
                <a:latin typeface="Arial" panose="020B0604020202020204" pitchFamily="34" charset="0"/>
                <a:cs typeface="Arial" panose="020B0604020202020204" pitchFamily="34" charset="0"/>
              </a:rPr>
              <a:t>, 2024).</a:t>
            </a:r>
            <a:endParaRPr lang="en-IN" dirty="0">
              <a:solidFill>
                <a:schemeClr val="tx1"/>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7589520" y="2682240"/>
            <a:ext cx="4404360" cy="25460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8244840" y="5498361"/>
            <a:ext cx="355092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(Source: </a:t>
            </a:r>
            <a:r>
              <a:rPr lang="en-GB" dirty="0" err="1">
                <a:solidFill>
                  <a:schemeClr val="tx1"/>
                </a:solidFill>
                <a:latin typeface="Arial" panose="020B0604020202020204" pitchFamily="34" charset="0"/>
                <a:cs typeface="Arial" panose="020B0604020202020204" pitchFamily="34" charset="0"/>
              </a:rPr>
              <a:t>Anggreani</a:t>
            </a:r>
            <a:r>
              <a:rPr lang="en-GB" dirty="0">
                <a:solidFill>
                  <a:schemeClr val="tx1"/>
                </a:solidFill>
                <a:latin typeface="Arial" panose="020B0604020202020204" pitchFamily="34" charset="0"/>
                <a:cs typeface="Arial" panose="020B0604020202020204" pitchFamily="34" charset="0"/>
              </a:rPr>
              <a:t> </a:t>
            </a:r>
            <a:r>
              <a:rPr lang="en-GB" i="1" dirty="0">
                <a:solidFill>
                  <a:schemeClr val="tx1"/>
                </a:solidFill>
                <a:latin typeface="Arial" panose="020B0604020202020204" pitchFamily="34" charset="0"/>
                <a:cs typeface="Arial" panose="020B0604020202020204" pitchFamily="34" charset="0"/>
              </a:rPr>
              <a:t>et al., </a:t>
            </a:r>
            <a:r>
              <a:rPr lang="en-GB" dirty="0">
                <a:solidFill>
                  <a:schemeClr val="tx1"/>
                </a:solidFill>
                <a:latin typeface="Arial" panose="020B0604020202020204" pitchFamily="34" charset="0"/>
                <a:cs typeface="Arial" panose="020B0604020202020204" pitchFamily="34" charset="0"/>
              </a:rPr>
              <a:t>2022</a:t>
            </a:r>
            <a:r>
              <a:rPr lang="en-GB"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2408169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Solutions</a:t>
            </a:r>
          </a:p>
        </p:txBody>
      </p:sp>
      <p:graphicFrame>
        <p:nvGraphicFramePr>
          <p:cNvPr id="4" name="Diagram 3"/>
          <p:cNvGraphicFramePr/>
          <p:nvPr/>
        </p:nvGraphicFramePr>
        <p:xfrm>
          <a:off x="904240" y="1817792"/>
          <a:ext cx="107848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9396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Conclusion</a:t>
            </a:r>
          </a:p>
        </p:txBody>
      </p:sp>
      <p:graphicFrame>
        <p:nvGraphicFramePr>
          <p:cNvPr id="5" name="Diagram 4"/>
          <p:cNvGraphicFramePr/>
          <p:nvPr/>
        </p:nvGraphicFramePr>
        <p:xfrm>
          <a:off x="751840" y="1680632"/>
          <a:ext cx="111506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15508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Reference List</a:t>
            </a:r>
          </a:p>
        </p:txBody>
      </p:sp>
      <p:sp>
        <p:nvSpPr>
          <p:cNvPr id="3" name="TextBox 2"/>
          <p:cNvSpPr txBox="1"/>
          <p:nvPr/>
        </p:nvSpPr>
        <p:spPr>
          <a:xfrm>
            <a:off x="228600" y="2316480"/>
            <a:ext cx="11795760" cy="4524315"/>
          </a:xfrm>
          <a:prstGeom prst="rect">
            <a:avLst/>
          </a:prstGeom>
          <a:solidFill>
            <a:schemeClr val="accent4">
              <a:lumMod val="20000"/>
              <a:lumOff val="80000"/>
            </a:schemeClr>
          </a:solidFill>
        </p:spPr>
        <p:txBody>
          <a:bodyPr wrap="square" rtlCol="0">
            <a:spAutoFit/>
          </a:bodyPr>
          <a:lstStyle/>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Agrawal, S., </a:t>
            </a:r>
            <a:r>
              <a:rPr lang="en-IN" sz="1200" dirty="0" err="1">
                <a:latin typeface="Arial" panose="020B0604020202020204" pitchFamily="34" charset="0"/>
                <a:cs typeface="Arial" panose="020B0604020202020204" pitchFamily="34" charset="0"/>
              </a:rPr>
              <a:t>Mangera</a:t>
            </a:r>
            <a:r>
              <a:rPr lang="en-IN" sz="1200" dirty="0">
                <a:latin typeface="Arial" panose="020B0604020202020204" pitchFamily="34" charset="0"/>
                <a:cs typeface="Arial" panose="020B0604020202020204" pitchFamily="34" charset="0"/>
              </a:rPr>
              <a:t>, Z., Murray, R.L., </a:t>
            </a:r>
            <a:r>
              <a:rPr lang="en-IN" sz="1200" dirty="0" err="1">
                <a:latin typeface="Arial" panose="020B0604020202020204" pitchFamily="34" charset="0"/>
                <a:cs typeface="Arial" panose="020B0604020202020204" pitchFamily="34" charset="0"/>
              </a:rPr>
              <a:t>Howle</a:t>
            </a:r>
            <a:r>
              <a:rPr lang="en-IN" sz="1200" dirty="0">
                <a:latin typeface="Arial" panose="020B0604020202020204" pitchFamily="34" charset="0"/>
                <a:cs typeface="Arial" panose="020B0604020202020204" pitchFamily="34" charset="0"/>
              </a:rPr>
              <a:t>, F. and </a:t>
            </a:r>
            <a:r>
              <a:rPr lang="en-IN" sz="1200" dirty="0" err="1">
                <a:latin typeface="Arial" panose="020B0604020202020204" pitchFamily="34" charset="0"/>
                <a:cs typeface="Arial" panose="020B0604020202020204" pitchFamily="34" charset="0"/>
              </a:rPr>
              <a:t>Evison</a:t>
            </a:r>
            <a:r>
              <a:rPr lang="en-IN" sz="1200" dirty="0">
                <a:latin typeface="Arial" panose="020B0604020202020204" pitchFamily="34" charset="0"/>
                <a:cs typeface="Arial" panose="020B0604020202020204" pitchFamily="34" charset="0"/>
              </a:rPr>
              <a:t>, M. (2022) “Successes and Challenges of Implementing Tobacco Dependency Treatment in Health Care Institutions in England,” </a:t>
            </a:r>
            <a:r>
              <a:rPr lang="en-IN" sz="1200" i="1" dirty="0">
                <a:latin typeface="Arial" panose="020B0604020202020204" pitchFamily="34" charset="0"/>
                <a:cs typeface="Arial" panose="020B0604020202020204" pitchFamily="34" charset="0"/>
              </a:rPr>
              <a:t>Current Oncology</a:t>
            </a:r>
            <a:r>
              <a:rPr lang="en-IN" sz="1200" dirty="0">
                <a:latin typeface="Arial" panose="020B0604020202020204" pitchFamily="34" charset="0"/>
                <a:cs typeface="Arial" panose="020B0604020202020204" pitchFamily="34" charset="0"/>
              </a:rPr>
              <a:t>, 29(5), pp. 3738–3747. Available at: </a:t>
            </a:r>
            <a:r>
              <a:rPr lang="en-IN" sz="1200" dirty="0">
                <a:latin typeface="Arial" panose="020B0604020202020204" pitchFamily="34" charset="0"/>
                <a:cs typeface="Arial" panose="020B0604020202020204" pitchFamily="34" charset="0"/>
                <a:hlinkClick r:id="rId3"/>
              </a:rPr>
              <a:t>https://doi.org/10.3390/curroncol29050299</a:t>
            </a:r>
            <a:r>
              <a:rPr lang="en-IN" sz="1200" dirty="0">
                <a:latin typeface="Arial" panose="020B0604020202020204" pitchFamily="34" charset="0"/>
                <a:cs typeface="Arial" panose="020B0604020202020204" pitchFamily="34" charset="0"/>
              </a:rPr>
              <a:t>. (Accessed on: 20 September 2026).</a:t>
            </a:r>
          </a:p>
          <a:p>
            <a:pPr marL="171450" indent="-171450" algn="just">
              <a:buFont typeface="Arial" panose="020B0604020202020204" pitchFamily="34" charset="0"/>
              <a:buChar char="•"/>
            </a:pPr>
            <a:r>
              <a:rPr lang="en-IN" sz="1200" dirty="0" err="1">
                <a:latin typeface="Arial" panose="020B0604020202020204" pitchFamily="34" charset="0"/>
                <a:cs typeface="Arial" panose="020B0604020202020204" pitchFamily="34" charset="0"/>
              </a:rPr>
              <a:t>Anggreani</a:t>
            </a:r>
            <a:r>
              <a:rPr lang="en-IN" sz="1200" dirty="0">
                <a:latin typeface="Arial" panose="020B0604020202020204" pitchFamily="34" charset="0"/>
                <a:cs typeface="Arial" panose="020B0604020202020204" pitchFamily="34" charset="0"/>
              </a:rPr>
              <a:t>, G.N., </a:t>
            </a:r>
            <a:r>
              <a:rPr lang="en-IN" sz="1200" dirty="0" err="1">
                <a:latin typeface="Arial" panose="020B0604020202020204" pitchFamily="34" charset="0"/>
                <a:cs typeface="Arial" panose="020B0604020202020204" pitchFamily="34" charset="0"/>
              </a:rPr>
              <a:t>Nurhayati</a:t>
            </a:r>
            <a:r>
              <a:rPr lang="en-IN" sz="1200" dirty="0">
                <a:latin typeface="Arial" panose="020B0604020202020204" pitchFamily="34" charset="0"/>
                <a:cs typeface="Arial" panose="020B0604020202020204" pitchFamily="34" charset="0"/>
              </a:rPr>
              <a:t>, F. and </a:t>
            </a:r>
            <a:r>
              <a:rPr lang="en-IN" sz="1200" dirty="0" err="1">
                <a:latin typeface="Arial" panose="020B0604020202020204" pitchFamily="34" charset="0"/>
                <a:cs typeface="Arial" panose="020B0604020202020204" pitchFamily="34" charset="0"/>
              </a:rPr>
              <a:t>Prianggi</a:t>
            </a:r>
            <a:r>
              <a:rPr lang="en-IN" sz="1200" dirty="0">
                <a:latin typeface="Arial" panose="020B0604020202020204" pitchFamily="34" charset="0"/>
                <a:cs typeface="Arial" panose="020B0604020202020204" pitchFamily="34" charset="0"/>
              </a:rPr>
              <a:t>, H. (2022) “The relationship between health belief model applications with smoking quitting behavior: A meta-analysis,” </a:t>
            </a:r>
            <a:r>
              <a:rPr lang="en-IN" sz="1200" i="1" dirty="0">
                <a:latin typeface="Arial" panose="020B0604020202020204" pitchFamily="34" charset="0"/>
                <a:cs typeface="Arial" panose="020B0604020202020204" pitchFamily="34" charset="0"/>
              </a:rPr>
              <a:t>Journal of Health Promotion and Behavior</a:t>
            </a:r>
            <a:r>
              <a:rPr lang="en-IN" sz="1200" dirty="0">
                <a:latin typeface="Arial" panose="020B0604020202020204" pitchFamily="34" charset="0"/>
                <a:cs typeface="Arial" panose="020B0604020202020204" pitchFamily="34" charset="0"/>
              </a:rPr>
              <a:t>, 7(3), pp. 170–181. Available at: </a:t>
            </a:r>
            <a:r>
              <a:rPr lang="en-IN" sz="1200" dirty="0">
                <a:latin typeface="Arial" panose="020B0604020202020204" pitchFamily="34" charset="0"/>
                <a:cs typeface="Arial" panose="020B0604020202020204" pitchFamily="34" charset="0"/>
                <a:hlinkClick r:id="rId4"/>
              </a:rPr>
              <a:t>https://doi.org/10.26911/thejhpb.2022.07.03.01</a:t>
            </a:r>
            <a:r>
              <a:rPr lang="en-IN" sz="1200" dirty="0">
                <a:latin typeface="Arial" panose="020B0604020202020204" pitchFamily="34" charset="0"/>
                <a:cs typeface="Arial" panose="020B0604020202020204" pitchFamily="34" charset="0"/>
              </a:rPr>
              <a:t>. (Accessed on: 20 September 2026).</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Breton, M.O., Gillespie, D., Pryce, R., </a:t>
            </a:r>
            <a:r>
              <a:rPr lang="en-IN" sz="1200" dirty="0" err="1">
                <a:latin typeface="Arial" panose="020B0604020202020204" pitchFamily="34" charset="0"/>
                <a:cs typeface="Arial" panose="020B0604020202020204" pitchFamily="34" charset="0"/>
              </a:rPr>
              <a:t>Bogdanovica</a:t>
            </a:r>
            <a:r>
              <a:rPr lang="en-IN" sz="1200" dirty="0">
                <a:latin typeface="Arial" panose="020B0604020202020204" pitchFamily="34" charset="0"/>
                <a:cs typeface="Arial" panose="020B0604020202020204" pitchFamily="34" charset="0"/>
              </a:rPr>
              <a:t>, I., Angus, C., Hernandez Alava, M., Brennan, A. and Britton, J. (2022) “Understanding long‐term trends in smoking in England, 1972–2019: </a:t>
            </a:r>
            <a:r>
              <a:rPr lang="en-IN" sz="1200" dirty="0" err="1">
                <a:latin typeface="Arial" panose="020B0604020202020204" pitchFamily="34" charset="0"/>
                <a:cs typeface="Arial" panose="020B0604020202020204" pitchFamily="34" charset="0"/>
              </a:rPr>
              <a:t>aN</a:t>
            </a:r>
            <a:r>
              <a:rPr lang="en-IN" sz="1200" dirty="0">
                <a:latin typeface="Arial" panose="020B0604020202020204" pitchFamily="34" charset="0"/>
                <a:cs typeface="Arial" panose="020B0604020202020204" pitchFamily="34" charset="0"/>
              </a:rPr>
              <a:t> age–period–cohort approach,” </a:t>
            </a:r>
            <a:r>
              <a:rPr lang="en-IN" sz="1200" i="1" dirty="0">
                <a:latin typeface="Arial" panose="020B0604020202020204" pitchFamily="34" charset="0"/>
                <a:cs typeface="Arial" panose="020B0604020202020204" pitchFamily="34" charset="0"/>
              </a:rPr>
              <a:t>Addiction</a:t>
            </a:r>
            <a:r>
              <a:rPr lang="en-IN" sz="1200" dirty="0">
                <a:latin typeface="Arial" panose="020B0604020202020204" pitchFamily="34" charset="0"/>
                <a:cs typeface="Arial" panose="020B0604020202020204" pitchFamily="34" charset="0"/>
              </a:rPr>
              <a:t>, 117(5), pp. 43–87. Available at: </a:t>
            </a:r>
            <a:r>
              <a:rPr lang="en-IN" sz="1200" dirty="0">
                <a:latin typeface="Arial" panose="020B0604020202020204" pitchFamily="34" charset="0"/>
                <a:cs typeface="Arial" panose="020B0604020202020204" pitchFamily="34" charset="0"/>
                <a:hlinkClick r:id="rId5"/>
              </a:rPr>
              <a:t>https://doi.org/10.1111/add.15696</a:t>
            </a:r>
            <a:r>
              <a:rPr lang="en-IN" sz="1200" dirty="0">
                <a:latin typeface="Arial" panose="020B0604020202020204" pitchFamily="34" charset="0"/>
                <a:cs typeface="Arial" panose="020B0604020202020204" pitchFamily="34" charset="0"/>
              </a:rPr>
              <a:t>. (Accessed on: 23 September 2026).</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Chang, Y.-H., Fu, C.-H., Hsu, M.-H., </a:t>
            </a:r>
            <a:r>
              <a:rPr lang="en-IN" sz="1200" dirty="0" err="1">
                <a:latin typeface="Arial" panose="020B0604020202020204" pitchFamily="34" charset="0"/>
                <a:cs typeface="Arial" panose="020B0604020202020204" pitchFamily="34" charset="0"/>
              </a:rPr>
              <a:t>Okoli</a:t>
            </a:r>
            <a:r>
              <a:rPr lang="en-IN" sz="1200" dirty="0">
                <a:latin typeface="Arial" panose="020B0604020202020204" pitchFamily="34" charset="0"/>
                <a:cs typeface="Arial" panose="020B0604020202020204" pitchFamily="34" charset="0"/>
              </a:rPr>
              <a:t>, C. and </a:t>
            </a:r>
            <a:r>
              <a:rPr lang="en-IN" sz="1200" dirty="0" err="1">
                <a:latin typeface="Arial" panose="020B0604020202020204" pitchFamily="34" charset="0"/>
                <a:cs typeface="Arial" panose="020B0604020202020204" pitchFamily="34" charset="0"/>
              </a:rPr>
              <a:t>Guo</a:t>
            </a:r>
            <a:r>
              <a:rPr lang="en-IN" sz="1200" dirty="0">
                <a:latin typeface="Arial" panose="020B0604020202020204" pitchFamily="34" charset="0"/>
                <a:cs typeface="Arial" panose="020B0604020202020204" pitchFamily="34" charset="0"/>
              </a:rPr>
              <a:t>, S.-E. (2024) “The effectiveness of a transtheoretical model-based smoking cessation intervention for rural smokers: A quasi-experimental longitudinal study,” </a:t>
            </a:r>
            <a:r>
              <a:rPr lang="en-IN" sz="1200" i="1" dirty="0">
                <a:latin typeface="Arial" panose="020B0604020202020204" pitchFamily="34" charset="0"/>
                <a:cs typeface="Arial" panose="020B0604020202020204" pitchFamily="34" charset="0"/>
              </a:rPr>
              <a:t>Patient Education and </a:t>
            </a:r>
            <a:r>
              <a:rPr lang="en-IN" sz="1200" i="1" dirty="0" err="1">
                <a:latin typeface="Arial" panose="020B0604020202020204" pitchFamily="34" charset="0"/>
                <a:cs typeface="Arial" panose="020B0604020202020204" pitchFamily="34" charset="0"/>
              </a:rPr>
              <a:t>Counseling</a:t>
            </a:r>
            <a:r>
              <a:rPr lang="en-IN" sz="1200" dirty="0">
                <a:latin typeface="Arial" panose="020B0604020202020204" pitchFamily="34" charset="0"/>
                <a:cs typeface="Arial" panose="020B0604020202020204" pitchFamily="34" charset="0"/>
              </a:rPr>
              <a:t>, 122(3), pp. 108–136. Available at: </a:t>
            </a:r>
            <a:r>
              <a:rPr lang="en-IN" sz="1200" dirty="0">
                <a:latin typeface="Arial" panose="020B0604020202020204" pitchFamily="34" charset="0"/>
                <a:cs typeface="Arial" panose="020B0604020202020204" pitchFamily="34" charset="0"/>
                <a:hlinkClick r:id="rId6"/>
              </a:rPr>
              <a:t>https://doi.org/10.1016/j.pec.2024.108136</a:t>
            </a:r>
            <a:r>
              <a:rPr lang="en-IN" sz="1200" dirty="0">
                <a:latin typeface="Arial" panose="020B0604020202020204" pitchFamily="34" charset="0"/>
                <a:cs typeface="Arial" panose="020B0604020202020204" pitchFamily="34" charset="0"/>
              </a:rPr>
              <a:t>. (Accessed on: 23 September 2026).</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Davies, N., Murray, R.L., Langley, T., </a:t>
            </a:r>
            <a:r>
              <a:rPr lang="en-IN" sz="1200" dirty="0" err="1">
                <a:latin typeface="Arial" panose="020B0604020202020204" pitchFamily="34" charset="0"/>
                <a:cs typeface="Arial" panose="020B0604020202020204" pitchFamily="34" charset="0"/>
              </a:rPr>
              <a:t>Morling</a:t>
            </a:r>
            <a:r>
              <a:rPr lang="en-IN" sz="1200" dirty="0">
                <a:latin typeface="Arial" panose="020B0604020202020204" pitchFamily="34" charset="0"/>
                <a:cs typeface="Arial" panose="020B0604020202020204" pitchFamily="34" charset="0"/>
              </a:rPr>
              <a:t>, J. and </a:t>
            </a:r>
            <a:r>
              <a:rPr lang="en-IN" sz="1200" dirty="0" err="1">
                <a:latin typeface="Arial" panose="020B0604020202020204" pitchFamily="34" charset="0"/>
                <a:cs typeface="Arial" panose="020B0604020202020204" pitchFamily="34" charset="0"/>
              </a:rPr>
              <a:t>Bains</a:t>
            </a:r>
            <a:r>
              <a:rPr lang="en-IN" sz="1200" dirty="0">
                <a:latin typeface="Arial" panose="020B0604020202020204" pitchFamily="34" charset="0"/>
                <a:cs typeface="Arial" panose="020B0604020202020204" pitchFamily="34" charset="0"/>
              </a:rPr>
              <a:t>, M. (2025) “UK policymaker and expert perspectives on the smoke-free generation policy: A qualitative study,” </a:t>
            </a:r>
            <a:r>
              <a:rPr lang="en-IN" sz="1200" i="1" dirty="0">
                <a:latin typeface="Arial" panose="020B0604020202020204" pitchFamily="34" charset="0"/>
                <a:cs typeface="Arial" panose="020B0604020202020204" pitchFamily="34" charset="0"/>
              </a:rPr>
              <a:t>BMJ Public Health</a:t>
            </a:r>
            <a:r>
              <a:rPr lang="en-IN" sz="1200" dirty="0">
                <a:latin typeface="Arial" panose="020B0604020202020204" pitchFamily="34" charset="0"/>
                <a:cs typeface="Arial" panose="020B0604020202020204" pitchFamily="34" charset="0"/>
              </a:rPr>
              <a:t>, 3(1), pp. e001808-e001808. Available at: </a:t>
            </a:r>
            <a:r>
              <a:rPr lang="en-IN" sz="1200" dirty="0">
                <a:latin typeface="Arial" panose="020B0604020202020204" pitchFamily="34" charset="0"/>
                <a:cs typeface="Arial" panose="020B0604020202020204" pitchFamily="34" charset="0"/>
                <a:hlinkClick r:id="rId7"/>
              </a:rPr>
              <a:t>https://doi.org/10.1136/bmjph-2024-001808</a:t>
            </a:r>
            <a:r>
              <a:rPr lang="en-IN" sz="1200" dirty="0">
                <a:latin typeface="Arial" panose="020B0604020202020204" pitchFamily="34" charset="0"/>
                <a:cs typeface="Arial" panose="020B0604020202020204" pitchFamily="34" charset="0"/>
              </a:rPr>
              <a:t>. (Accessed on: 23 September 2026).</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Durkin, S.J., Brennan, E. and Wakefield, M.A. (2022) “Optimising tobacco control campaigns within a changing media landscape and among priority populations,” </a:t>
            </a:r>
            <a:r>
              <a:rPr lang="en-IN" sz="1200" i="1" dirty="0">
                <a:latin typeface="Arial" panose="020B0604020202020204" pitchFamily="34" charset="0"/>
                <a:cs typeface="Arial" panose="020B0604020202020204" pitchFamily="34" charset="0"/>
              </a:rPr>
              <a:t>Tobacco Control</a:t>
            </a:r>
            <a:r>
              <a:rPr lang="en-IN" sz="1200" dirty="0">
                <a:latin typeface="Arial" panose="020B0604020202020204" pitchFamily="34" charset="0"/>
                <a:cs typeface="Arial" panose="020B0604020202020204" pitchFamily="34" charset="0"/>
              </a:rPr>
              <a:t>, 31(2), pp. 284–290. Available at: </a:t>
            </a:r>
            <a:r>
              <a:rPr lang="en-IN" sz="1200" dirty="0">
                <a:latin typeface="Arial" panose="020B0604020202020204" pitchFamily="34" charset="0"/>
                <a:cs typeface="Arial" panose="020B0604020202020204" pitchFamily="34" charset="0"/>
                <a:hlinkClick r:id="rId8"/>
              </a:rPr>
              <a:t>https://doi.org/10.1136/tobaccocontrol-2021-056558</a:t>
            </a:r>
            <a:r>
              <a:rPr lang="en-IN" sz="1200" dirty="0">
                <a:latin typeface="Arial" panose="020B0604020202020204" pitchFamily="34" charset="0"/>
                <a:cs typeface="Arial" panose="020B0604020202020204" pitchFamily="34" charset="0"/>
              </a:rPr>
              <a:t>. (Accessed on: 25 September 2026).</a:t>
            </a:r>
          </a:p>
          <a:p>
            <a:pPr marL="171450" indent="-171450" algn="just">
              <a:buFont typeface="Arial" panose="020B0604020202020204" pitchFamily="34" charset="0"/>
              <a:buChar char="•"/>
            </a:pPr>
            <a:r>
              <a:rPr lang="en-IN" sz="1200" dirty="0" err="1">
                <a:latin typeface="Arial" panose="020B0604020202020204" pitchFamily="34" charset="0"/>
                <a:cs typeface="Arial" panose="020B0604020202020204" pitchFamily="34" charset="0"/>
              </a:rPr>
              <a:t>Ghasemian</a:t>
            </a:r>
            <a:r>
              <a:rPr lang="en-IN" sz="1200" dirty="0">
                <a:latin typeface="Arial" panose="020B0604020202020204" pitchFamily="34" charset="0"/>
                <a:cs typeface="Arial" panose="020B0604020202020204" pitchFamily="34" charset="0"/>
              </a:rPr>
              <a:t>, A., </a:t>
            </a:r>
            <a:r>
              <a:rPr lang="en-IN" sz="1200" dirty="0" err="1">
                <a:latin typeface="Arial" panose="020B0604020202020204" pitchFamily="34" charset="0"/>
                <a:cs typeface="Arial" panose="020B0604020202020204" pitchFamily="34" charset="0"/>
              </a:rPr>
              <a:t>Sargeran</a:t>
            </a:r>
            <a:r>
              <a:rPr lang="en-IN" sz="1200" dirty="0">
                <a:latin typeface="Arial" panose="020B0604020202020204" pitchFamily="34" charset="0"/>
                <a:cs typeface="Arial" panose="020B0604020202020204" pitchFamily="34" charset="0"/>
              </a:rPr>
              <a:t>, K., </a:t>
            </a:r>
            <a:r>
              <a:rPr lang="en-IN" sz="1200" dirty="0" err="1">
                <a:latin typeface="Arial" panose="020B0604020202020204" pitchFamily="34" charset="0"/>
                <a:cs typeface="Arial" panose="020B0604020202020204" pitchFamily="34" charset="0"/>
              </a:rPr>
              <a:t>Khami</a:t>
            </a:r>
            <a:r>
              <a:rPr lang="en-IN" sz="1200" dirty="0">
                <a:latin typeface="Arial" panose="020B0604020202020204" pitchFamily="34" charset="0"/>
                <a:cs typeface="Arial" panose="020B0604020202020204" pitchFamily="34" charset="0"/>
              </a:rPr>
              <a:t>, M.R. and </a:t>
            </a:r>
            <a:r>
              <a:rPr lang="en-IN" sz="1200" dirty="0" err="1">
                <a:latin typeface="Arial" panose="020B0604020202020204" pitchFamily="34" charset="0"/>
                <a:cs typeface="Arial" panose="020B0604020202020204" pitchFamily="34" charset="0"/>
              </a:rPr>
              <a:t>Shamshiri</a:t>
            </a:r>
            <a:r>
              <a:rPr lang="en-IN" sz="1200" dirty="0">
                <a:latin typeface="Arial" panose="020B0604020202020204" pitchFamily="34" charset="0"/>
                <a:cs typeface="Arial" panose="020B0604020202020204" pitchFamily="34" charset="0"/>
              </a:rPr>
              <a:t>, A.R. (2024) “Effects of educational interventions based on the theory of planned behavior on oral cancer-related knowledge and tobacco smoking in adults: A cluster randomized controlled trial,” </a:t>
            </a:r>
            <a:r>
              <a:rPr lang="en-IN" sz="1200" i="1" dirty="0">
                <a:latin typeface="Arial" panose="020B0604020202020204" pitchFamily="34" charset="0"/>
                <a:cs typeface="Arial" panose="020B0604020202020204" pitchFamily="34" charset="0"/>
              </a:rPr>
              <a:t>BMC Cancer</a:t>
            </a:r>
            <a:r>
              <a:rPr lang="en-IN" sz="1200" dirty="0">
                <a:latin typeface="Arial" panose="020B0604020202020204" pitchFamily="34" charset="0"/>
                <a:cs typeface="Arial" panose="020B0604020202020204" pitchFamily="34" charset="0"/>
              </a:rPr>
              <a:t>, 24(1), pp. 34–98. Available at: </a:t>
            </a:r>
            <a:r>
              <a:rPr lang="en-IN" sz="1200" dirty="0">
                <a:latin typeface="Arial" panose="020B0604020202020204" pitchFamily="34" charset="0"/>
                <a:cs typeface="Arial" panose="020B0604020202020204" pitchFamily="34" charset="0"/>
                <a:hlinkClick r:id="rId9"/>
              </a:rPr>
              <a:t>https://doi.org/10.1186/s12885-024-11845-2</a:t>
            </a:r>
            <a:r>
              <a:rPr lang="en-IN" sz="1200" dirty="0">
                <a:latin typeface="Arial" panose="020B0604020202020204" pitchFamily="34" charset="0"/>
                <a:cs typeface="Arial" panose="020B0604020202020204" pitchFamily="34" charset="0"/>
              </a:rPr>
              <a:t>. (Accessed on: 25 September 2026).</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GOV.UK (2024) </a:t>
            </a:r>
            <a:r>
              <a:rPr lang="en-IN" sz="1200" i="1" dirty="0">
                <a:latin typeface="Arial" panose="020B0604020202020204" pitchFamily="34" charset="0"/>
                <a:cs typeface="Arial" panose="020B0604020202020204" pitchFamily="34" charset="0"/>
              </a:rPr>
              <a:t>Adult smoking habits in the UK - office for national statistics</a:t>
            </a:r>
            <a:r>
              <a:rPr lang="en-IN" sz="1200" dirty="0">
                <a:latin typeface="Arial" panose="020B0604020202020204" pitchFamily="34" charset="0"/>
                <a:cs typeface="Arial" panose="020B0604020202020204" pitchFamily="34" charset="0"/>
              </a:rPr>
              <a:t>, </a:t>
            </a:r>
            <a:r>
              <a:rPr lang="en-IN" sz="1200" i="1" dirty="0">
                <a:latin typeface="Arial" panose="020B0604020202020204" pitchFamily="34" charset="0"/>
                <a:cs typeface="Arial" panose="020B0604020202020204" pitchFamily="34" charset="0"/>
              </a:rPr>
              <a:t>www.ons.gov.uk</a:t>
            </a:r>
            <a:r>
              <a:rPr lang="en-IN" sz="1200" dirty="0">
                <a:latin typeface="Arial" panose="020B0604020202020204" pitchFamily="34" charset="0"/>
                <a:cs typeface="Arial" panose="020B0604020202020204" pitchFamily="34" charset="0"/>
              </a:rPr>
              <a:t>. Available at: </a:t>
            </a:r>
            <a:r>
              <a:rPr lang="en-IN" sz="1200" dirty="0">
                <a:latin typeface="Arial" panose="020B0604020202020204" pitchFamily="34" charset="0"/>
                <a:cs typeface="Arial" panose="020B0604020202020204" pitchFamily="34" charset="0"/>
                <a:hlinkClick r:id="rId10"/>
              </a:rPr>
              <a:t>https://www.ons.gov.uk/peoplepopulationandcommunity/healthandsocialcare/healthandlifeexpectancies/bulletins/adultsmokinghabitsingreatbritain/latest</a:t>
            </a:r>
            <a:r>
              <a:rPr lang="en-IN" sz="1200" dirty="0">
                <a:latin typeface="Arial" panose="020B0604020202020204" pitchFamily="34" charset="0"/>
                <a:cs typeface="Arial" panose="020B0604020202020204" pitchFamily="34" charset="0"/>
              </a:rPr>
              <a:t>.  (Accessed on: 25 September 2026).</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Harms, L., </a:t>
            </a:r>
            <a:r>
              <a:rPr lang="en-IN" sz="1200" dirty="0" err="1">
                <a:latin typeface="Arial" panose="020B0604020202020204" pitchFamily="34" charset="0"/>
                <a:cs typeface="Arial" panose="020B0604020202020204" pitchFamily="34" charset="0"/>
              </a:rPr>
              <a:t>Gubbels</a:t>
            </a:r>
            <a:r>
              <a:rPr lang="en-IN" sz="1200" dirty="0">
                <a:latin typeface="Arial" panose="020B0604020202020204" pitchFamily="34" charset="0"/>
                <a:cs typeface="Arial" panose="020B0604020202020204" pitchFamily="34" charset="0"/>
              </a:rPr>
              <a:t>, J. and </a:t>
            </a:r>
            <a:r>
              <a:rPr lang="en-IN" sz="1200" dirty="0" err="1">
                <a:latin typeface="Arial" panose="020B0604020202020204" pitchFamily="34" charset="0"/>
                <a:cs typeface="Arial" panose="020B0604020202020204" pitchFamily="34" charset="0"/>
              </a:rPr>
              <a:t>Gerards</a:t>
            </a:r>
            <a:r>
              <a:rPr lang="en-IN" sz="1200" dirty="0">
                <a:latin typeface="Arial" panose="020B0604020202020204" pitchFamily="34" charset="0"/>
                <a:cs typeface="Arial" panose="020B0604020202020204" pitchFamily="34" charset="0"/>
              </a:rPr>
              <a:t>, S. (2024) “Involving stakeholders in planning the scale-up of a health promotion intervention: A practical example,” </a:t>
            </a:r>
            <a:r>
              <a:rPr lang="en-IN" sz="1200" i="1" dirty="0">
                <a:latin typeface="Arial" panose="020B0604020202020204" pitchFamily="34" charset="0"/>
                <a:cs typeface="Arial" panose="020B0604020202020204" pitchFamily="34" charset="0"/>
              </a:rPr>
              <a:t>European Journal of Public Health</a:t>
            </a:r>
            <a:r>
              <a:rPr lang="en-IN" sz="1200" dirty="0">
                <a:latin typeface="Arial" panose="020B0604020202020204" pitchFamily="34" charset="0"/>
                <a:cs typeface="Arial" panose="020B0604020202020204" pitchFamily="34" charset="0"/>
              </a:rPr>
              <a:t>, 34(Supplement_3). Available at: </a:t>
            </a:r>
            <a:r>
              <a:rPr lang="en-IN" sz="1200" dirty="0">
                <a:latin typeface="Arial" panose="020B0604020202020204" pitchFamily="34" charset="0"/>
                <a:cs typeface="Arial" panose="020B0604020202020204" pitchFamily="34" charset="0"/>
                <a:hlinkClick r:id="rId11"/>
              </a:rPr>
              <a:t>https://doi.org/10.1093/eurpub/ckae144.467</a:t>
            </a:r>
            <a:r>
              <a:rPr lang="en-IN" sz="1200" dirty="0">
                <a:latin typeface="Arial" panose="020B0604020202020204" pitchFamily="34" charset="0"/>
                <a:cs typeface="Arial" panose="020B0604020202020204" pitchFamily="34" charset="0"/>
              </a:rPr>
              <a:t> (Accessed on: 27 September 2026).. </a:t>
            </a:r>
          </a:p>
          <a:p>
            <a:pPr marL="171450" indent="-171450" algn="just">
              <a:buFont typeface="Arial" panose="020B0604020202020204" pitchFamily="34" charset="0"/>
              <a:buChar char="•"/>
            </a:pPr>
            <a:r>
              <a:rPr lang="en-IN" sz="1200" dirty="0">
                <a:latin typeface="Arial" panose="020B0604020202020204" pitchFamily="34" charset="0"/>
                <a:cs typeface="Arial" panose="020B0604020202020204" pitchFamily="34" charset="0"/>
              </a:rPr>
              <a:t>Jackson, S.E., </a:t>
            </a:r>
            <a:r>
              <a:rPr lang="en-IN" sz="1200" dirty="0" err="1">
                <a:latin typeface="Arial" panose="020B0604020202020204" pitchFamily="34" charset="0"/>
                <a:cs typeface="Arial" panose="020B0604020202020204" pitchFamily="34" charset="0"/>
              </a:rPr>
              <a:t>Tattan</a:t>
            </a:r>
            <a:r>
              <a:rPr lang="en-IN" sz="1200" dirty="0">
                <a:latin typeface="Arial" panose="020B0604020202020204" pitchFamily="34" charset="0"/>
                <a:cs typeface="Arial" panose="020B0604020202020204" pitchFamily="34" charset="0"/>
              </a:rPr>
              <a:t>-Birch, H., </a:t>
            </a:r>
            <a:r>
              <a:rPr lang="en-IN" sz="1200" dirty="0" err="1">
                <a:latin typeface="Arial" panose="020B0604020202020204" pitchFamily="34" charset="0"/>
                <a:cs typeface="Arial" panose="020B0604020202020204" pitchFamily="34" charset="0"/>
              </a:rPr>
              <a:t>Shahab</a:t>
            </a:r>
            <a:r>
              <a:rPr lang="en-IN" sz="1200" dirty="0">
                <a:latin typeface="Arial" panose="020B0604020202020204" pitchFamily="34" charset="0"/>
                <a:cs typeface="Arial" panose="020B0604020202020204" pitchFamily="34" charset="0"/>
              </a:rPr>
              <a:t>, L. and Brown, J. (2024) “Trends in long term vaping among adults in England, 2013-23: Population based study,” </a:t>
            </a:r>
            <a:r>
              <a:rPr lang="en-IN" sz="1200" i="1" dirty="0">
                <a:latin typeface="Arial" panose="020B0604020202020204" pitchFamily="34" charset="0"/>
                <a:cs typeface="Arial" panose="020B0604020202020204" pitchFamily="34" charset="0"/>
              </a:rPr>
              <a:t>BMJ</a:t>
            </a:r>
            <a:r>
              <a:rPr lang="en-IN" sz="1200" dirty="0">
                <a:latin typeface="Arial" panose="020B0604020202020204" pitchFamily="34" charset="0"/>
                <a:cs typeface="Arial" panose="020B0604020202020204" pitchFamily="34" charset="0"/>
              </a:rPr>
              <a:t>, 386(6), pp. 79–96. Available at: </a:t>
            </a:r>
            <a:r>
              <a:rPr lang="en-IN" sz="1200" dirty="0">
                <a:latin typeface="Arial" panose="020B0604020202020204" pitchFamily="34" charset="0"/>
                <a:cs typeface="Arial" panose="020B0604020202020204" pitchFamily="34" charset="0"/>
                <a:hlinkClick r:id="rId12"/>
              </a:rPr>
              <a:t>https://doi.org/10.1136/bmj-2023-079016</a:t>
            </a:r>
            <a:r>
              <a:rPr lang="en-IN" sz="1200" dirty="0">
                <a:latin typeface="Arial" panose="020B0604020202020204" pitchFamily="34" charset="0"/>
                <a:cs typeface="Arial" panose="020B0604020202020204" pitchFamily="34" charset="0"/>
              </a:rPr>
              <a:t>. (Accessed on: 27 September 2026).</a:t>
            </a:r>
          </a:p>
          <a:p>
            <a:pPr algn="just"/>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8580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Reference List</a:t>
            </a:r>
          </a:p>
        </p:txBody>
      </p:sp>
      <p:sp>
        <p:nvSpPr>
          <p:cNvPr id="3" name="TextBox 2"/>
          <p:cNvSpPr txBox="1"/>
          <p:nvPr/>
        </p:nvSpPr>
        <p:spPr>
          <a:xfrm>
            <a:off x="228600" y="2316480"/>
            <a:ext cx="11795760" cy="4339650"/>
          </a:xfrm>
          <a:prstGeom prst="rect">
            <a:avLst/>
          </a:prstGeom>
          <a:solidFill>
            <a:schemeClr val="accent4">
              <a:lumMod val="20000"/>
              <a:lumOff val="80000"/>
            </a:schemeClr>
          </a:solidFill>
        </p:spPr>
        <p:txBody>
          <a:bodyPr wrap="square" rtlCol="0">
            <a:spAutoFit/>
          </a:bodyPr>
          <a:lstStyle/>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Kang, W. and </a:t>
            </a:r>
            <a:r>
              <a:rPr lang="en-IN" sz="1200" dirty="0" err="1">
                <a:latin typeface="Arial" panose="020B0604020202020204" pitchFamily="34" charset="0"/>
                <a:cs typeface="Arial" panose="020B0604020202020204" pitchFamily="34" charset="0"/>
              </a:rPr>
              <a:t>Malvaso</a:t>
            </a:r>
            <a:r>
              <a:rPr lang="en-IN" sz="1200" dirty="0">
                <a:latin typeface="Arial" panose="020B0604020202020204" pitchFamily="34" charset="0"/>
                <a:cs typeface="Arial" panose="020B0604020202020204" pitchFamily="34" charset="0"/>
              </a:rPr>
              <a:t>, A. (2024) “Understanding the longitudinal associations between e-cigarette use and general mental health, social dysfunction and </a:t>
            </a:r>
            <a:r>
              <a:rPr lang="en-IN" sz="1200" dirty="0" err="1">
                <a:latin typeface="Arial" panose="020B0604020202020204" pitchFamily="34" charset="0"/>
                <a:cs typeface="Arial" panose="020B0604020202020204" pitchFamily="34" charset="0"/>
              </a:rPr>
              <a:t>anhedonia</a:t>
            </a:r>
            <a:r>
              <a:rPr lang="en-IN" sz="1200" dirty="0">
                <a:latin typeface="Arial" panose="020B0604020202020204" pitchFamily="34" charset="0"/>
                <a:cs typeface="Arial" panose="020B0604020202020204" pitchFamily="34" charset="0"/>
              </a:rPr>
              <a:t>, depression and anxiety, and loss of confidence in a sample from the UK: A linear mixed effect examination,” </a:t>
            </a:r>
            <a:r>
              <a:rPr lang="en-IN" sz="1200" i="1" dirty="0">
                <a:latin typeface="Arial" panose="020B0604020202020204" pitchFamily="34" charset="0"/>
                <a:cs typeface="Arial" panose="020B0604020202020204" pitchFamily="34" charset="0"/>
              </a:rPr>
              <a:t>Journal of Affective Disorders</a:t>
            </a:r>
            <a:r>
              <a:rPr lang="en-IN" sz="1200" dirty="0">
                <a:latin typeface="Arial" panose="020B0604020202020204" pitchFamily="34" charset="0"/>
                <a:cs typeface="Arial" panose="020B0604020202020204" pitchFamily="34" charset="0"/>
              </a:rPr>
              <a:t>, 346(11), pp. 200–205. Available at: </a:t>
            </a:r>
            <a:r>
              <a:rPr lang="en-IN" sz="1200" dirty="0">
                <a:latin typeface="Arial" panose="020B0604020202020204" pitchFamily="34" charset="0"/>
                <a:cs typeface="Arial" panose="020B0604020202020204" pitchFamily="34" charset="0"/>
                <a:hlinkClick r:id="rId3"/>
              </a:rPr>
              <a:t>https://doi.org/10.1016/j.jad.2023.11.013</a:t>
            </a:r>
            <a:r>
              <a:rPr lang="en-IN" sz="1200" dirty="0">
                <a:latin typeface="Arial" panose="020B0604020202020204" pitchFamily="34" charset="0"/>
                <a:cs typeface="Arial" panose="020B0604020202020204" pitchFamily="34" charset="0"/>
              </a:rPr>
              <a:t>. (Accessed on: 27 September 2026).</a:t>
            </a:r>
          </a:p>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Khan, J. (2022) </a:t>
            </a:r>
            <a:r>
              <a:rPr lang="en-IN" sz="1200" i="1" dirty="0">
                <a:latin typeface="Arial" panose="020B0604020202020204" pitchFamily="34" charset="0"/>
                <a:cs typeface="Arial" panose="020B0604020202020204" pitchFamily="34" charset="0"/>
              </a:rPr>
              <a:t>The Khan Review making smoking obsolete independent review into </a:t>
            </a:r>
            <a:r>
              <a:rPr lang="en-IN" sz="1200" i="1" dirty="0" err="1">
                <a:latin typeface="Arial" panose="020B0604020202020204" pitchFamily="34" charset="0"/>
                <a:cs typeface="Arial" panose="020B0604020202020204" pitchFamily="34" charset="0"/>
              </a:rPr>
              <a:t>smokefree</a:t>
            </a:r>
            <a:r>
              <a:rPr lang="en-IN" sz="1200" i="1" dirty="0">
                <a:latin typeface="Arial" panose="020B0604020202020204" pitchFamily="34" charset="0"/>
                <a:cs typeface="Arial" panose="020B0604020202020204" pitchFamily="34" charset="0"/>
              </a:rPr>
              <a:t> 2030 policies</a:t>
            </a:r>
            <a:r>
              <a:rPr lang="en-IN" sz="1200" dirty="0">
                <a:latin typeface="Arial" panose="020B0604020202020204" pitchFamily="34" charset="0"/>
                <a:cs typeface="Arial" panose="020B0604020202020204" pitchFamily="34" charset="0"/>
              </a:rPr>
              <a:t>. Available at: </a:t>
            </a:r>
            <a:r>
              <a:rPr lang="en-IN" sz="1200" dirty="0">
                <a:latin typeface="Arial" panose="020B0604020202020204" pitchFamily="34" charset="0"/>
                <a:cs typeface="Arial" panose="020B0604020202020204" pitchFamily="34" charset="0"/>
                <a:hlinkClick r:id="rId4"/>
              </a:rPr>
              <a:t>https://www.bda.org/media/p23fe2ai/khan-review-making-smoking-obsolete.pdf</a:t>
            </a:r>
            <a:r>
              <a:rPr lang="en-IN" sz="1200" dirty="0">
                <a:latin typeface="Arial" panose="020B0604020202020204" pitchFamily="34" charset="0"/>
                <a:cs typeface="Arial" panose="020B0604020202020204" pitchFamily="34" charset="0"/>
              </a:rPr>
              <a:t>.  (Accessed on: 27  September 2026).</a:t>
            </a:r>
          </a:p>
          <a:p>
            <a:pPr marL="171450" indent="-171450">
              <a:buFont typeface="Arial" panose="020B0604020202020204" pitchFamily="34" charset="0"/>
              <a:buChar char="•"/>
            </a:pPr>
            <a:r>
              <a:rPr lang="en-IN" sz="1200" dirty="0" err="1">
                <a:latin typeface="Arial" panose="020B0604020202020204" pitchFamily="34" charset="0"/>
                <a:cs typeface="Arial" panose="020B0604020202020204" pitchFamily="34" charset="0"/>
              </a:rPr>
              <a:t>Mabhala</a:t>
            </a:r>
            <a:r>
              <a:rPr lang="en-IN" sz="1200" dirty="0">
                <a:latin typeface="Arial" panose="020B0604020202020204" pitchFamily="34" charset="0"/>
                <a:cs typeface="Arial" panose="020B0604020202020204" pitchFamily="34" charset="0"/>
              </a:rPr>
              <a:t>, M., </a:t>
            </a:r>
            <a:r>
              <a:rPr lang="en-IN" sz="1200" dirty="0" err="1">
                <a:latin typeface="Arial" panose="020B0604020202020204" pitchFamily="34" charset="0"/>
                <a:cs typeface="Arial" panose="020B0604020202020204" pitchFamily="34" charset="0"/>
              </a:rPr>
              <a:t>Esealuka</a:t>
            </a:r>
            <a:r>
              <a:rPr lang="en-IN" sz="1200" dirty="0">
                <a:latin typeface="Arial" panose="020B0604020202020204" pitchFamily="34" charset="0"/>
                <a:cs typeface="Arial" panose="020B0604020202020204" pitchFamily="34" charset="0"/>
              </a:rPr>
              <a:t>, W.A., </a:t>
            </a:r>
            <a:r>
              <a:rPr lang="en-IN" sz="1200" dirty="0" err="1">
                <a:latin typeface="Arial" panose="020B0604020202020204" pitchFamily="34" charset="0"/>
                <a:cs typeface="Arial" panose="020B0604020202020204" pitchFamily="34" charset="0"/>
              </a:rPr>
              <a:t>Yohannes</a:t>
            </a:r>
            <a:r>
              <a:rPr lang="en-IN" sz="1200" dirty="0">
                <a:latin typeface="Arial" panose="020B0604020202020204" pitchFamily="34" charset="0"/>
                <a:cs typeface="Arial" panose="020B0604020202020204" pitchFamily="34" charset="0"/>
              </a:rPr>
              <a:t>, A., </a:t>
            </a:r>
            <a:r>
              <a:rPr lang="en-IN" sz="1200" dirty="0" err="1">
                <a:latin typeface="Arial" panose="020B0604020202020204" pitchFamily="34" charset="0"/>
                <a:cs typeface="Arial" panose="020B0604020202020204" pitchFamily="34" charset="0"/>
              </a:rPr>
              <a:t>Nwufo</a:t>
            </a:r>
            <a:r>
              <a:rPr lang="en-IN" sz="1200" dirty="0">
                <a:latin typeface="Arial" panose="020B0604020202020204" pitchFamily="34" charset="0"/>
                <a:cs typeface="Arial" panose="020B0604020202020204" pitchFamily="34" charset="0"/>
              </a:rPr>
              <a:t>, A.N., Paulus, L., </a:t>
            </a:r>
            <a:r>
              <a:rPr lang="en-IN" sz="1200" dirty="0" err="1">
                <a:latin typeface="Arial" panose="020B0604020202020204" pitchFamily="34" charset="0"/>
                <a:cs typeface="Arial" panose="020B0604020202020204" pitchFamily="34" charset="0"/>
              </a:rPr>
              <a:t>Tefera</a:t>
            </a:r>
            <a:r>
              <a:rPr lang="en-IN" sz="1200" dirty="0">
                <a:latin typeface="Arial" panose="020B0604020202020204" pitchFamily="34" charset="0"/>
                <a:cs typeface="Arial" panose="020B0604020202020204" pitchFamily="34" charset="0"/>
              </a:rPr>
              <a:t>, M. and Keeling, J. (2025) “Exploring the social context of smoking behaviours: Insights from stop-smoking advisors in deprived communities in northwest of England UK,” </a:t>
            </a:r>
            <a:r>
              <a:rPr lang="en-IN" sz="1200" i="1" dirty="0">
                <a:latin typeface="Arial" panose="020B0604020202020204" pitchFamily="34" charset="0"/>
                <a:cs typeface="Arial" panose="020B0604020202020204" pitchFamily="34" charset="0"/>
              </a:rPr>
              <a:t>BMC Public Health</a:t>
            </a:r>
            <a:r>
              <a:rPr lang="en-IN" sz="1200" dirty="0">
                <a:latin typeface="Arial" panose="020B0604020202020204" pitchFamily="34" charset="0"/>
                <a:cs typeface="Arial" panose="020B0604020202020204" pitchFamily="34" charset="0"/>
              </a:rPr>
              <a:t>, 25(1), pp. 32–56. Available at: </a:t>
            </a:r>
            <a:r>
              <a:rPr lang="en-IN" sz="1200" dirty="0">
                <a:latin typeface="Arial" panose="020B0604020202020204" pitchFamily="34" charset="0"/>
                <a:cs typeface="Arial" panose="020B0604020202020204" pitchFamily="34" charset="0"/>
                <a:hlinkClick r:id="rId5"/>
              </a:rPr>
              <a:t>https://doi.org/10.1186/s12889-025-23110-7</a:t>
            </a:r>
            <a:r>
              <a:rPr lang="en-IN" sz="1200" dirty="0">
                <a:latin typeface="Arial" panose="020B0604020202020204" pitchFamily="34" charset="0"/>
                <a:cs typeface="Arial" panose="020B0604020202020204" pitchFamily="34" charset="0"/>
              </a:rPr>
              <a:t>. (Accessed on: 28 September 2026).</a:t>
            </a:r>
          </a:p>
          <a:p>
            <a:pPr marL="171450" indent="-171450">
              <a:buFont typeface="Arial" panose="020B0604020202020204" pitchFamily="34" charset="0"/>
              <a:buChar char="•"/>
            </a:pPr>
            <a:r>
              <a:rPr lang="en-IN" sz="1200" dirty="0" err="1">
                <a:latin typeface="Arial" panose="020B0604020202020204" pitchFamily="34" charset="0"/>
                <a:cs typeface="Arial" panose="020B0604020202020204" pitchFamily="34" charset="0"/>
              </a:rPr>
              <a:t>Mahyoub</a:t>
            </a:r>
            <a:r>
              <a:rPr lang="en-IN" sz="1200" dirty="0">
                <a:latin typeface="Arial" panose="020B0604020202020204" pitchFamily="34" charset="0"/>
                <a:cs typeface="Arial" panose="020B0604020202020204" pitchFamily="34" charset="0"/>
              </a:rPr>
              <a:t>, M.A., Al-</a:t>
            </a:r>
            <a:r>
              <a:rPr lang="en-IN" sz="1200" dirty="0" err="1">
                <a:latin typeface="Arial" panose="020B0604020202020204" pitchFamily="34" charset="0"/>
                <a:cs typeface="Arial" panose="020B0604020202020204" pitchFamily="34" charset="0"/>
              </a:rPr>
              <a:t>Qurmoti</a:t>
            </a:r>
            <a:r>
              <a:rPr lang="en-IN" sz="1200" dirty="0">
                <a:latin typeface="Arial" panose="020B0604020202020204" pitchFamily="34" charset="0"/>
                <a:cs typeface="Arial" panose="020B0604020202020204" pitchFamily="34" charset="0"/>
              </a:rPr>
              <a:t>, S., </a:t>
            </a:r>
            <a:r>
              <a:rPr lang="en-IN" sz="1200" dirty="0" err="1">
                <a:latin typeface="Arial" panose="020B0604020202020204" pitchFamily="34" charset="0"/>
                <a:cs typeface="Arial" panose="020B0604020202020204" pitchFamily="34" charset="0"/>
              </a:rPr>
              <a:t>Akram</a:t>
            </a:r>
            <a:r>
              <a:rPr lang="en-IN" sz="1200" dirty="0">
                <a:latin typeface="Arial" panose="020B0604020202020204" pitchFamily="34" charset="0"/>
                <a:cs typeface="Arial" panose="020B0604020202020204" pitchFamily="34" charset="0"/>
              </a:rPr>
              <a:t>, A., Abbas, M., </a:t>
            </a:r>
            <a:r>
              <a:rPr lang="en-IN" sz="1200" dirty="0" err="1">
                <a:latin typeface="Arial" panose="020B0604020202020204" pitchFamily="34" charset="0"/>
                <a:cs typeface="Arial" panose="020B0604020202020204" pitchFamily="34" charset="0"/>
              </a:rPr>
              <a:t>Jebril</a:t>
            </a:r>
            <a:r>
              <a:rPr lang="en-IN" sz="1200" dirty="0">
                <a:latin typeface="Arial" panose="020B0604020202020204" pitchFamily="34" charset="0"/>
                <a:cs typeface="Arial" panose="020B0604020202020204" pitchFamily="34" charset="0"/>
              </a:rPr>
              <a:t>, M., </a:t>
            </a:r>
            <a:r>
              <a:rPr lang="en-IN" sz="1200" dirty="0" err="1">
                <a:latin typeface="Arial" panose="020B0604020202020204" pitchFamily="34" charset="0"/>
                <a:cs typeface="Arial" panose="020B0604020202020204" pitchFamily="34" charset="0"/>
              </a:rPr>
              <a:t>Alnaggar</a:t>
            </a:r>
            <a:r>
              <a:rPr lang="en-IN" sz="1200" dirty="0">
                <a:latin typeface="Arial" panose="020B0604020202020204" pitchFamily="34" charset="0"/>
                <a:cs typeface="Arial" panose="020B0604020202020204" pitchFamily="34" charset="0"/>
              </a:rPr>
              <a:t>, M. and He, S. (2023) “Adverse physiological effects of smoking cessation on the gastrointestinal tract: A review,” </a:t>
            </a:r>
            <a:r>
              <a:rPr lang="en-IN" sz="1200" i="1" dirty="0">
                <a:latin typeface="Arial" panose="020B0604020202020204" pitchFamily="34" charset="0"/>
                <a:cs typeface="Arial" panose="020B0604020202020204" pitchFamily="34" charset="0"/>
              </a:rPr>
              <a:t>Medicine</a:t>
            </a:r>
            <a:r>
              <a:rPr lang="en-IN" sz="1200" dirty="0">
                <a:latin typeface="Arial" panose="020B0604020202020204" pitchFamily="34" charset="0"/>
                <a:cs typeface="Arial" panose="020B0604020202020204" pitchFamily="34" charset="0"/>
              </a:rPr>
              <a:t>, 102(38), pp. e35124-e35124. Available at: </a:t>
            </a:r>
            <a:r>
              <a:rPr lang="en-IN" sz="1200" dirty="0">
                <a:latin typeface="Arial" panose="020B0604020202020204" pitchFamily="34" charset="0"/>
                <a:cs typeface="Arial" panose="020B0604020202020204" pitchFamily="34" charset="0"/>
                <a:hlinkClick r:id="rId6"/>
              </a:rPr>
              <a:t>https://doi.org/10.1097/md.0000000000035124</a:t>
            </a:r>
            <a:r>
              <a:rPr lang="en-IN" sz="1200" dirty="0">
                <a:latin typeface="Arial" panose="020B0604020202020204" pitchFamily="34" charset="0"/>
                <a:cs typeface="Arial" panose="020B0604020202020204" pitchFamily="34" charset="0"/>
              </a:rPr>
              <a:t>. (Accessed on: 28 September 2026).</a:t>
            </a:r>
          </a:p>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NHS (2023) </a:t>
            </a:r>
            <a:r>
              <a:rPr lang="en-IN" sz="1200" i="1" dirty="0">
                <a:latin typeface="Arial" panose="020B0604020202020204" pitchFamily="34" charset="0"/>
                <a:cs typeface="Arial" panose="020B0604020202020204" pitchFamily="34" charset="0"/>
              </a:rPr>
              <a:t>NHS </a:t>
            </a:r>
            <a:r>
              <a:rPr lang="en-IN" sz="1200" i="1" dirty="0" err="1">
                <a:latin typeface="Arial" panose="020B0604020202020204" pitchFamily="34" charset="0"/>
                <a:cs typeface="Arial" panose="020B0604020202020204" pitchFamily="34" charset="0"/>
              </a:rPr>
              <a:t>smokefree</a:t>
            </a:r>
            <a:r>
              <a:rPr lang="en-IN" sz="1200" i="1" dirty="0">
                <a:latin typeface="Arial" panose="020B0604020202020204" pitchFamily="34" charset="0"/>
                <a:cs typeface="Arial" panose="020B0604020202020204" pitchFamily="34" charset="0"/>
              </a:rPr>
              <a:t> – mobile app - </a:t>
            </a:r>
            <a:r>
              <a:rPr lang="en-IN" sz="1200" i="1" dirty="0" err="1">
                <a:latin typeface="Arial" panose="020B0604020202020204" pitchFamily="34" charset="0"/>
                <a:cs typeface="Arial" panose="020B0604020202020204" pitchFamily="34" charset="0"/>
              </a:rPr>
              <a:t>dr</a:t>
            </a:r>
            <a:r>
              <a:rPr lang="en-IN" sz="1200" i="1" dirty="0">
                <a:latin typeface="Arial" panose="020B0604020202020204" pitchFamily="34" charset="0"/>
                <a:cs typeface="Arial" panose="020B0604020202020204" pitchFamily="34" charset="0"/>
              </a:rPr>
              <a:t> </a:t>
            </a:r>
            <a:r>
              <a:rPr lang="en-IN" sz="1200" i="1" dirty="0" err="1">
                <a:latin typeface="Arial" panose="020B0604020202020204" pitchFamily="34" charset="0"/>
                <a:cs typeface="Arial" panose="020B0604020202020204" pitchFamily="34" charset="0"/>
              </a:rPr>
              <a:t>sims</a:t>
            </a:r>
            <a:r>
              <a:rPr lang="en-IN" sz="1200" i="1" dirty="0">
                <a:latin typeface="Arial" panose="020B0604020202020204" pitchFamily="34" charset="0"/>
                <a:cs typeface="Arial" panose="020B0604020202020204" pitchFamily="34" charset="0"/>
              </a:rPr>
              <a:t> &amp; partners</a:t>
            </a:r>
            <a:r>
              <a:rPr lang="en-IN" sz="1200" dirty="0">
                <a:latin typeface="Arial" panose="020B0604020202020204" pitchFamily="34" charset="0"/>
                <a:cs typeface="Arial" panose="020B0604020202020204" pitchFamily="34" charset="0"/>
              </a:rPr>
              <a:t>, </a:t>
            </a:r>
            <a:r>
              <a:rPr lang="en-IN" sz="1200" i="1" dirty="0">
                <a:latin typeface="Arial" panose="020B0604020202020204" pitchFamily="34" charset="0"/>
                <a:cs typeface="Arial" panose="020B0604020202020204" pitchFamily="34" charset="0"/>
              </a:rPr>
              <a:t>Dr Sims &amp; Partners</a:t>
            </a:r>
            <a:r>
              <a:rPr lang="en-IN" sz="1200" dirty="0">
                <a:latin typeface="Arial" panose="020B0604020202020204" pitchFamily="34" charset="0"/>
                <a:cs typeface="Arial" panose="020B0604020202020204" pitchFamily="34" charset="0"/>
              </a:rPr>
              <a:t>. Available at: </a:t>
            </a:r>
            <a:r>
              <a:rPr lang="en-IN" sz="1200" dirty="0">
                <a:latin typeface="Arial" panose="020B0604020202020204" pitchFamily="34" charset="0"/>
                <a:cs typeface="Arial" panose="020B0604020202020204" pitchFamily="34" charset="0"/>
                <a:hlinkClick r:id="rId7"/>
              </a:rPr>
              <a:t>https://www.drsimsandpartners.nhs.uk/help-and-support/nhs-smokefree-mobile-app/</a:t>
            </a:r>
            <a:r>
              <a:rPr lang="en-IN" sz="1200" dirty="0">
                <a:latin typeface="Arial" panose="020B0604020202020204" pitchFamily="34" charset="0"/>
                <a:cs typeface="Arial" panose="020B0604020202020204" pitchFamily="34" charset="0"/>
              </a:rPr>
              <a:t>. (Accessed: on: 28 September 2026).</a:t>
            </a:r>
          </a:p>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NHS (2024) </a:t>
            </a:r>
            <a:r>
              <a:rPr lang="en-IN" sz="1200" i="1" dirty="0">
                <a:latin typeface="Arial" panose="020B0604020202020204" pitchFamily="34" charset="0"/>
                <a:cs typeface="Arial" panose="020B0604020202020204" pitchFamily="34" charset="0"/>
              </a:rPr>
              <a:t>Quit smoking - better health</a:t>
            </a:r>
            <a:r>
              <a:rPr lang="en-IN" sz="1200" dirty="0">
                <a:latin typeface="Arial" panose="020B0604020202020204" pitchFamily="34" charset="0"/>
                <a:cs typeface="Arial" panose="020B0604020202020204" pitchFamily="34" charset="0"/>
              </a:rPr>
              <a:t>, </a:t>
            </a:r>
            <a:r>
              <a:rPr lang="en-IN" sz="1200" i="1" dirty="0">
                <a:latin typeface="Arial" panose="020B0604020202020204" pitchFamily="34" charset="0"/>
                <a:cs typeface="Arial" panose="020B0604020202020204" pitchFamily="34" charset="0"/>
              </a:rPr>
              <a:t>NHS.UK</a:t>
            </a:r>
            <a:r>
              <a:rPr lang="en-IN" sz="1200" dirty="0">
                <a:latin typeface="Arial" panose="020B0604020202020204" pitchFamily="34" charset="0"/>
                <a:cs typeface="Arial" panose="020B0604020202020204" pitchFamily="34" charset="0"/>
              </a:rPr>
              <a:t>. NHS. Available at: </a:t>
            </a:r>
            <a:r>
              <a:rPr lang="en-IN" sz="1200" dirty="0">
                <a:latin typeface="Arial" panose="020B0604020202020204" pitchFamily="34" charset="0"/>
                <a:cs typeface="Arial" panose="020B0604020202020204" pitchFamily="34" charset="0"/>
                <a:hlinkClick r:id="rId8"/>
              </a:rPr>
              <a:t>https://www.nhs.uk/better-health/quit-smoking/</a:t>
            </a:r>
            <a:r>
              <a:rPr lang="en-IN" sz="1200" dirty="0">
                <a:latin typeface="Arial" panose="020B0604020202020204" pitchFamily="34" charset="0"/>
                <a:cs typeface="Arial" panose="020B0604020202020204" pitchFamily="34" charset="0"/>
              </a:rPr>
              <a:t>. (Accessed on: 29  September 2026).</a:t>
            </a:r>
          </a:p>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NICE (2021) </a:t>
            </a:r>
            <a:r>
              <a:rPr lang="en-IN" sz="1200" i="1" dirty="0">
                <a:latin typeface="Arial" panose="020B0604020202020204" pitchFamily="34" charset="0"/>
                <a:cs typeface="Arial" panose="020B0604020202020204" pitchFamily="34" charset="0"/>
              </a:rPr>
              <a:t>Overview  tobacco: Preventing uptake, promoting quitting and treating dependence (guidance) NICE</a:t>
            </a:r>
            <a:r>
              <a:rPr lang="en-IN" sz="1200" dirty="0">
                <a:latin typeface="Arial" panose="020B0604020202020204" pitchFamily="34" charset="0"/>
                <a:cs typeface="Arial" panose="020B0604020202020204" pitchFamily="34" charset="0"/>
              </a:rPr>
              <a:t>, </a:t>
            </a:r>
            <a:r>
              <a:rPr lang="en-IN" sz="1200" i="1" dirty="0">
                <a:latin typeface="Arial" panose="020B0604020202020204" pitchFamily="34" charset="0"/>
                <a:cs typeface="Arial" panose="020B0604020202020204" pitchFamily="34" charset="0"/>
              </a:rPr>
              <a:t>www.nice.org.uk</a:t>
            </a:r>
            <a:r>
              <a:rPr lang="en-IN" sz="1200" dirty="0">
                <a:latin typeface="Arial" panose="020B0604020202020204" pitchFamily="34" charset="0"/>
                <a:cs typeface="Arial" panose="020B0604020202020204" pitchFamily="34" charset="0"/>
              </a:rPr>
              <a:t>. Available at: </a:t>
            </a:r>
            <a:r>
              <a:rPr lang="en-IN" sz="1200" dirty="0">
                <a:latin typeface="Arial" panose="020B0604020202020204" pitchFamily="34" charset="0"/>
                <a:cs typeface="Arial" panose="020B0604020202020204" pitchFamily="34" charset="0"/>
                <a:hlinkClick r:id="rId9"/>
              </a:rPr>
              <a:t>https://www.nice.org.uk/guidance/ng209</a:t>
            </a:r>
            <a:r>
              <a:rPr lang="en-IN" sz="1200" dirty="0">
                <a:latin typeface="Arial" panose="020B0604020202020204" pitchFamily="34" charset="0"/>
                <a:cs typeface="Arial" panose="020B0604020202020204" pitchFamily="34" charset="0"/>
              </a:rPr>
              <a:t>.  (Accessed on: 29 September  2026).</a:t>
            </a:r>
          </a:p>
          <a:p>
            <a:pPr marL="171450" indent="-171450">
              <a:buFont typeface="Arial" panose="020B0604020202020204" pitchFamily="34" charset="0"/>
              <a:buChar char="•"/>
            </a:pPr>
            <a:r>
              <a:rPr lang="en-IN" sz="1200" dirty="0" err="1">
                <a:latin typeface="Arial" panose="020B0604020202020204" pitchFamily="34" charset="0"/>
                <a:cs typeface="Arial" panose="020B0604020202020204" pitchFamily="34" charset="0"/>
              </a:rPr>
              <a:t>Okorare</a:t>
            </a:r>
            <a:r>
              <a:rPr lang="en-IN" sz="1200" dirty="0">
                <a:latin typeface="Arial" panose="020B0604020202020204" pitchFamily="34" charset="0"/>
                <a:cs typeface="Arial" panose="020B0604020202020204" pitchFamily="34" charset="0"/>
              </a:rPr>
              <a:t>, O., </a:t>
            </a:r>
            <a:r>
              <a:rPr lang="en-IN" sz="1200" dirty="0" err="1">
                <a:latin typeface="Arial" panose="020B0604020202020204" pitchFamily="34" charset="0"/>
                <a:cs typeface="Arial" panose="020B0604020202020204" pitchFamily="34" charset="0"/>
              </a:rPr>
              <a:t>Evbayekha</a:t>
            </a:r>
            <a:r>
              <a:rPr lang="en-IN" sz="1200" dirty="0">
                <a:latin typeface="Arial" panose="020B0604020202020204" pitchFamily="34" charset="0"/>
                <a:cs typeface="Arial" panose="020B0604020202020204" pitchFamily="34" charset="0"/>
              </a:rPr>
              <a:t>, E.O., </a:t>
            </a:r>
            <a:r>
              <a:rPr lang="en-IN" sz="1200" dirty="0" err="1">
                <a:latin typeface="Arial" panose="020B0604020202020204" pitchFamily="34" charset="0"/>
                <a:cs typeface="Arial" panose="020B0604020202020204" pitchFamily="34" charset="0"/>
              </a:rPr>
              <a:t>Adabale</a:t>
            </a:r>
            <a:r>
              <a:rPr lang="en-IN" sz="1200" dirty="0">
                <a:latin typeface="Arial" panose="020B0604020202020204" pitchFamily="34" charset="0"/>
                <a:cs typeface="Arial" panose="020B0604020202020204" pitchFamily="34" charset="0"/>
              </a:rPr>
              <a:t>, O.K., Daniel, E., </a:t>
            </a:r>
            <a:r>
              <a:rPr lang="en-IN" sz="1200" dirty="0" err="1">
                <a:latin typeface="Arial" panose="020B0604020202020204" pitchFamily="34" charset="0"/>
                <a:cs typeface="Arial" panose="020B0604020202020204" pitchFamily="34" charset="0"/>
              </a:rPr>
              <a:t>Ubokudum</a:t>
            </a:r>
            <a:r>
              <a:rPr lang="en-IN" sz="1200" dirty="0">
                <a:latin typeface="Arial" panose="020B0604020202020204" pitchFamily="34" charset="0"/>
                <a:cs typeface="Arial" panose="020B0604020202020204" pitchFamily="34" charset="0"/>
              </a:rPr>
              <a:t>, D., </a:t>
            </a:r>
            <a:r>
              <a:rPr lang="en-IN" sz="1200" dirty="0" err="1">
                <a:latin typeface="Arial" panose="020B0604020202020204" pitchFamily="34" charset="0"/>
                <a:cs typeface="Arial" panose="020B0604020202020204" pitchFamily="34" charset="0"/>
              </a:rPr>
              <a:t>Olusiji</a:t>
            </a:r>
            <a:r>
              <a:rPr lang="en-IN" sz="1200" dirty="0">
                <a:latin typeface="Arial" panose="020B0604020202020204" pitchFamily="34" charset="0"/>
                <a:cs typeface="Arial" panose="020B0604020202020204" pitchFamily="34" charset="0"/>
              </a:rPr>
              <a:t>, S.A. and </a:t>
            </a:r>
            <a:r>
              <a:rPr lang="en-IN" sz="1200" dirty="0" err="1">
                <a:latin typeface="Arial" panose="020B0604020202020204" pitchFamily="34" charset="0"/>
                <a:cs typeface="Arial" panose="020B0604020202020204" pitchFamily="34" charset="0"/>
              </a:rPr>
              <a:t>Antia</a:t>
            </a:r>
            <a:r>
              <a:rPr lang="en-IN" sz="1200" dirty="0">
                <a:latin typeface="Arial" panose="020B0604020202020204" pitchFamily="34" charset="0"/>
                <a:cs typeface="Arial" panose="020B0604020202020204" pitchFamily="34" charset="0"/>
              </a:rPr>
              <a:t>, A.U. (2023) “Smoking cessation and benefits to cardiovascular health: A review of literature,” </a:t>
            </a:r>
            <a:r>
              <a:rPr lang="en-IN" sz="1200" i="1" dirty="0" err="1">
                <a:latin typeface="Arial" panose="020B0604020202020204" pitchFamily="34" charset="0"/>
                <a:cs typeface="Arial" panose="020B0604020202020204" pitchFamily="34" charset="0"/>
              </a:rPr>
              <a:t>Cureus</a:t>
            </a:r>
            <a:r>
              <a:rPr lang="en-IN" sz="1200" dirty="0">
                <a:latin typeface="Arial" panose="020B0604020202020204" pitchFamily="34" charset="0"/>
                <a:cs typeface="Arial" panose="020B0604020202020204" pitchFamily="34" charset="0"/>
              </a:rPr>
              <a:t>, 15(3), pp. 23–87.  Available at: </a:t>
            </a:r>
            <a:r>
              <a:rPr lang="en-IN" sz="1200" dirty="0">
                <a:latin typeface="Arial" panose="020B0604020202020204" pitchFamily="34" charset="0"/>
                <a:cs typeface="Arial" panose="020B0604020202020204" pitchFamily="34" charset="0"/>
                <a:hlinkClick r:id="rId10"/>
              </a:rPr>
              <a:t>https://doi.org/10.7759/cureus.35966</a:t>
            </a:r>
            <a:r>
              <a:rPr lang="en-IN" sz="1200" dirty="0">
                <a:latin typeface="Arial" panose="020B0604020202020204" pitchFamily="34" charset="0"/>
                <a:cs typeface="Arial" panose="020B0604020202020204" pitchFamily="34" charset="0"/>
              </a:rPr>
              <a:t>. (Accessed on: 30 September 2026).</a:t>
            </a:r>
          </a:p>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Pope, I., Rashid, S., Iqbal, H., </a:t>
            </a:r>
            <a:r>
              <a:rPr lang="en-IN" sz="1200" dirty="0" err="1">
                <a:latin typeface="Arial" panose="020B0604020202020204" pitchFamily="34" charset="0"/>
                <a:cs typeface="Arial" panose="020B0604020202020204" pitchFamily="34" charset="0"/>
              </a:rPr>
              <a:t>Belderson</a:t>
            </a:r>
            <a:r>
              <a:rPr lang="en-IN" sz="1200" dirty="0">
                <a:latin typeface="Arial" panose="020B0604020202020204" pitchFamily="34" charset="0"/>
                <a:cs typeface="Arial" panose="020B0604020202020204" pitchFamily="34" charset="0"/>
              </a:rPr>
              <a:t>, P., Ward, E., Clark, L., Conway, T., Stirling, S., Clark, A., Agrawal, S., </a:t>
            </a:r>
            <a:r>
              <a:rPr lang="en-IN" sz="1200" dirty="0" err="1">
                <a:latin typeface="Arial" panose="020B0604020202020204" pitchFamily="34" charset="0"/>
                <a:cs typeface="Arial" panose="020B0604020202020204" pitchFamily="34" charset="0"/>
              </a:rPr>
              <a:t>Bauld</a:t>
            </a:r>
            <a:r>
              <a:rPr lang="en-IN" sz="1200" dirty="0">
                <a:latin typeface="Arial" panose="020B0604020202020204" pitchFamily="34" charset="0"/>
                <a:cs typeface="Arial" panose="020B0604020202020204" pitchFamily="34" charset="0"/>
              </a:rPr>
              <a:t>, L. and </a:t>
            </a:r>
            <a:r>
              <a:rPr lang="en-IN" sz="1200" dirty="0" err="1">
                <a:latin typeface="Arial" panose="020B0604020202020204" pitchFamily="34" charset="0"/>
                <a:cs typeface="Arial" panose="020B0604020202020204" pitchFamily="34" charset="0"/>
              </a:rPr>
              <a:t>Notley</a:t>
            </a:r>
            <a:r>
              <a:rPr lang="en-IN" sz="1200" dirty="0">
                <a:latin typeface="Arial" panose="020B0604020202020204" pitchFamily="34" charset="0"/>
                <a:cs typeface="Arial" panose="020B0604020202020204" pitchFamily="34" charset="0"/>
              </a:rPr>
              <a:t>, C. (2024) “Engagement with Stop Smoking Services after referral or signposting: A mixed-methods study,” </a:t>
            </a:r>
            <a:r>
              <a:rPr lang="en-IN" sz="1200" i="1" dirty="0">
                <a:latin typeface="Arial" panose="020B0604020202020204" pitchFamily="34" charset="0"/>
                <a:cs typeface="Arial" panose="020B0604020202020204" pitchFamily="34" charset="0"/>
              </a:rPr>
              <a:t>Nicotine and Tobacco Research</a:t>
            </a:r>
            <a:r>
              <a:rPr lang="en-IN" sz="1200" dirty="0">
                <a:latin typeface="Arial" panose="020B0604020202020204" pitchFamily="34" charset="0"/>
                <a:cs typeface="Arial" panose="020B0604020202020204" pitchFamily="34" charset="0"/>
              </a:rPr>
              <a:t>, 27(2), pp. 360–363. Available at: </a:t>
            </a:r>
            <a:r>
              <a:rPr lang="en-IN" sz="1200" dirty="0">
                <a:latin typeface="Arial" panose="020B0604020202020204" pitchFamily="34" charset="0"/>
                <a:cs typeface="Arial" panose="020B0604020202020204" pitchFamily="34" charset="0"/>
                <a:hlinkClick r:id="rId11"/>
              </a:rPr>
              <a:t>https://doi.org/10.1093/ntr/ntae159</a:t>
            </a:r>
            <a:r>
              <a:rPr lang="en-IN" sz="1200" dirty="0">
                <a:latin typeface="Arial" panose="020B0604020202020204" pitchFamily="34" charset="0"/>
                <a:cs typeface="Arial" panose="020B0604020202020204" pitchFamily="34" charset="0"/>
              </a:rPr>
              <a:t>. (Accessed on: 30 September 2026).</a:t>
            </a:r>
          </a:p>
          <a:p>
            <a:pPr marL="171450" indent="-171450">
              <a:buFont typeface="Arial" panose="020B0604020202020204" pitchFamily="34" charset="0"/>
              <a:buChar char="•"/>
            </a:pPr>
            <a:r>
              <a:rPr lang="en-IN" sz="1200" dirty="0">
                <a:latin typeface="Arial" panose="020B0604020202020204" pitchFamily="34" charset="0"/>
                <a:cs typeface="Arial" panose="020B0604020202020204" pitchFamily="34" charset="0"/>
              </a:rPr>
              <a:t>Thomson, R., Cooper, S., Waldron, J., </a:t>
            </a:r>
            <a:r>
              <a:rPr lang="en-IN" sz="1200" dirty="0" err="1">
                <a:latin typeface="Arial" panose="020B0604020202020204" pitchFamily="34" charset="0"/>
                <a:cs typeface="Arial" panose="020B0604020202020204" pitchFamily="34" charset="0"/>
              </a:rPr>
              <a:t>Mamuzo</a:t>
            </a:r>
            <a:r>
              <a:rPr lang="en-IN" sz="1200" dirty="0">
                <a:latin typeface="Arial" panose="020B0604020202020204" pitchFamily="34" charset="0"/>
                <a:cs typeface="Arial" panose="020B0604020202020204" pitchFamily="34" charset="0"/>
              </a:rPr>
              <a:t>, E., </a:t>
            </a:r>
            <a:r>
              <a:rPr lang="en-IN" sz="1200" dirty="0" err="1">
                <a:latin typeface="Arial" panose="020B0604020202020204" pitchFamily="34" charset="0"/>
                <a:cs typeface="Arial" panose="020B0604020202020204" pitchFamily="34" charset="0"/>
              </a:rPr>
              <a:t>McDaid</a:t>
            </a:r>
            <a:r>
              <a:rPr lang="en-IN" sz="1200" dirty="0">
                <a:latin typeface="Arial" panose="020B0604020202020204" pitchFamily="34" charset="0"/>
                <a:cs typeface="Arial" panose="020B0604020202020204" pitchFamily="34" charset="0"/>
              </a:rPr>
              <a:t>, L., Emery, J., Phillips, L., </a:t>
            </a:r>
            <a:r>
              <a:rPr lang="en-IN" sz="1200" dirty="0" err="1">
                <a:latin typeface="Arial" panose="020B0604020202020204" pitchFamily="34" charset="0"/>
                <a:cs typeface="Arial" panose="020B0604020202020204" pitchFamily="34" charset="0"/>
              </a:rPr>
              <a:t>Naughton</a:t>
            </a:r>
            <a:r>
              <a:rPr lang="en-IN" sz="1200" dirty="0">
                <a:latin typeface="Arial" panose="020B0604020202020204" pitchFamily="34" charset="0"/>
                <a:cs typeface="Arial" panose="020B0604020202020204" pitchFamily="34" charset="0"/>
              </a:rPr>
              <a:t>, F. and Coleman, T. (2022) “Smoking cessation support for pregnant women provided by English stop smoking services and National Health Service trusts: A survey,” </a:t>
            </a:r>
            <a:r>
              <a:rPr lang="en-IN" sz="1200" i="1" dirty="0">
                <a:latin typeface="Arial" panose="020B0604020202020204" pitchFamily="34" charset="0"/>
                <a:cs typeface="Arial" panose="020B0604020202020204" pitchFamily="34" charset="0"/>
              </a:rPr>
              <a:t>International Journal of Environmental Research and Public Health</a:t>
            </a:r>
            <a:r>
              <a:rPr lang="en-IN" sz="1200" dirty="0">
                <a:latin typeface="Arial" panose="020B0604020202020204" pitchFamily="34" charset="0"/>
                <a:cs typeface="Arial" panose="020B0604020202020204" pitchFamily="34" charset="0"/>
              </a:rPr>
              <a:t>, 19(3), pp. 16–34. Available at: </a:t>
            </a:r>
            <a:r>
              <a:rPr lang="en-IN" sz="1200" dirty="0">
                <a:latin typeface="Arial" panose="020B0604020202020204" pitchFamily="34" charset="0"/>
                <a:cs typeface="Arial" panose="020B0604020202020204" pitchFamily="34" charset="0"/>
                <a:hlinkClick r:id="rId12"/>
              </a:rPr>
              <a:t>https://doi.org/10.3390/ijerph19031634</a:t>
            </a:r>
            <a:r>
              <a:rPr lang="en-IN" sz="1200" dirty="0">
                <a:latin typeface="Arial" panose="020B0604020202020204" pitchFamily="34" charset="0"/>
                <a:cs typeface="Arial" panose="020B0604020202020204" pitchFamily="34" charset="0"/>
              </a:rPr>
              <a:t>. (Accessed on: 30 September 2026).</a:t>
            </a:r>
          </a:p>
        </p:txBody>
      </p:sp>
    </p:spTree>
    <p:extLst>
      <p:ext uri="{BB962C8B-B14F-4D97-AF65-F5344CB8AC3E}">
        <p14:creationId xmlns:p14="http://schemas.microsoft.com/office/powerpoint/2010/main" val="2897231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8955B2C-D07E-AC1C-9BD1-578B169A8F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032"/>
            <a:ext cx="12192000" cy="6938236"/>
          </a:xfrm>
          <a:prstGeom prst="rect">
            <a:avLst/>
          </a:prstGeom>
        </p:spPr>
      </p:pic>
      <p:sp>
        <p:nvSpPr>
          <p:cNvPr id="3" name="campaign-tag">
            <a:extLst>
              <a:ext uri="{FF2B5EF4-FFF2-40B4-BE49-F238E27FC236}">
                <a16:creationId xmlns:a16="http://schemas.microsoft.com/office/drawing/2014/main" id="{DBFDDBA4-2E2A-49F4-AAE7-3E8E6BA00EA3}"/>
              </a:ext>
            </a:extLst>
          </p:cNvPr>
          <p:cNvSpPr>
            <a:spLocks noGrp="1"/>
          </p:cNvSpPr>
          <p:nvPr/>
        </p:nvSpPr>
        <p:spPr>
          <a:xfrm>
            <a:off x="9951191" y="189266"/>
            <a:ext cx="1985169" cy="798259"/>
          </a:xfrm>
          <a:prstGeom prst="roundRect">
            <a:avLst>
              <a:gd name="adj" fmla="val 35294"/>
            </a:avLst>
          </a:prstGeom>
          <a:solidFill>
            <a:srgbClr val="FFD166"/>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4" name="campaign-tag-text">
            <a:extLst>
              <a:ext uri="{FF2B5EF4-FFF2-40B4-BE49-F238E27FC236}">
                <a16:creationId xmlns:a16="http://schemas.microsoft.com/office/drawing/2014/main" id="{00A1DF43-8E1E-4AD6-92AC-8CC0179A3194}"/>
              </a:ext>
            </a:extLst>
          </p:cNvPr>
          <p:cNvSpPr>
            <a:spLocks noGrp="1"/>
          </p:cNvSpPr>
          <p:nvPr/>
        </p:nvSpPr>
        <p:spPr>
          <a:xfrm>
            <a:off x="10113505" y="201551"/>
            <a:ext cx="1660540" cy="723899"/>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400" dirty="0">
                <a:solidFill>
                  <a:schemeClr val="bg1"/>
                </a:solidFill>
                <a:latin typeface="Arial Black" panose="020B0A04020102020204" pitchFamily="34" charset="0"/>
                <a:ea typeface="Bitstream Charter"/>
                <a:cs typeface="Arial" panose="020B0604020202020204" pitchFamily="34" charset="0"/>
              </a:rPr>
              <a:t>HEALTH </a:t>
            </a:r>
            <a:r>
              <a:rPr sz="1600" dirty="0">
                <a:solidFill>
                  <a:schemeClr val="bg1"/>
                </a:solidFill>
                <a:latin typeface="Arial Black" panose="020B0A04020102020204" pitchFamily="34" charset="0"/>
                <a:ea typeface="Bitstream Charter"/>
                <a:cs typeface="Arial" panose="020B0604020202020204" pitchFamily="34" charset="0"/>
              </a:rPr>
              <a:t>PROMOTION</a:t>
            </a:r>
            <a:r>
              <a:rPr sz="1400" dirty="0">
                <a:solidFill>
                  <a:schemeClr val="bg1"/>
                </a:solidFill>
                <a:latin typeface="Arial Black" panose="020B0A04020102020204" pitchFamily="34" charset="0"/>
                <a:ea typeface="Bitstream Charter"/>
                <a:cs typeface="Arial" panose="020B0604020202020204" pitchFamily="34" charset="0"/>
              </a:rPr>
              <a:t> CAMPAIGN</a:t>
            </a:r>
          </a:p>
        </p:txBody>
      </p:sp>
      <p:sp>
        <p:nvSpPr>
          <p:cNvPr id="6" name="cover-subtitle">
            <a:extLst>
              <a:ext uri="{FF2B5EF4-FFF2-40B4-BE49-F238E27FC236}">
                <a16:creationId xmlns:a16="http://schemas.microsoft.com/office/drawing/2014/main" id="{78E6A4A3-1BF2-4D63-BF2B-B12A5870CBA7}"/>
              </a:ext>
            </a:extLst>
          </p:cNvPr>
          <p:cNvSpPr>
            <a:spLocks noGrp="1"/>
          </p:cNvSpPr>
          <p:nvPr/>
        </p:nvSpPr>
        <p:spPr>
          <a:xfrm>
            <a:off x="216310" y="2236358"/>
            <a:ext cx="5879690" cy="1249792"/>
          </a:xfrm>
          <a:prstGeom prst="rect">
            <a:avLst/>
          </a:prstGeom>
          <a:noFill/>
          <a:ln w="0">
            <a:noFill/>
            <a:prstDash val="solid"/>
          </a:ln>
        </p:spPr>
        <p:txBody>
          <a:bodyPr>
            <a:noAutofit/>
          </a:bodyPr>
          <a:lstStyle/>
          <a:p>
            <a:pPr>
              <a:defRPr sz="2025">
                <a:solidFill>
                  <a:srgbClr val="172B3A"/>
                </a:solidFill>
                <a:latin typeface="Bitstream Charter"/>
                <a:ea typeface="Bitstream Charter"/>
                <a:cs typeface="Bitstream Charter"/>
              </a:defRPr>
            </a:pP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A Birmingham</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 pilot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to prevent and reduce vaping and smoking</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among </a:t>
            </a:r>
            <a:endPar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endParaRPr>
          </a:p>
          <a:p>
            <a:pPr>
              <a:defRPr sz="2025">
                <a:solidFill>
                  <a:srgbClr val="172B3A"/>
                </a:solidFill>
                <a:latin typeface="Bitstream Charter"/>
                <a:ea typeface="Bitstream Charter"/>
                <a:cs typeface="Bitstream Charter"/>
              </a:defRPr>
            </a:pP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18–25</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year</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s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old</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a:t>
            </a:r>
            <a:endPar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endParaRPr>
          </a:p>
        </p:txBody>
      </p:sp>
      <p:sp>
        <p:nvSpPr>
          <p:cNvPr id="7" name="Rectangle 6">
            <a:extLst>
              <a:ext uri="{FF2B5EF4-FFF2-40B4-BE49-F238E27FC236}">
                <a16:creationId xmlns:a16="http://schemas.microsoft.com/office/drawing/2014/main" id="{227C4604-4E95-41C0-BA0A-DF8C41C2EF46}"/>
              </a:ext>
            </a:extLst>
          </p:cNvPr>
          <p:cNvSpPr>
            <a:spLocks noGrp="1"/>
          </p:cNvSpPr>
          <p:nvPr/>
        </p:nvSpPr>
        <p:spPr>
          <a:xfrm>
            <a:off x="324465" y="3323304"/>
            <a:ext cx="1932797" cy="76708"/>
          </a:xfrm>
          <a:prstGeom prst="rect">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cover-detail">
            <a:extLst>
              <a:ext uri="{FF2B5EF4-FFF2-40B4-BE49-F238E27FC236}">
                <a16:creationId xmlns:a16="http://schemas.microsoft.com/office/drawing/2014/main" id="{C37CD3E0-FE2C-4DFB-BFBB-C03E8ADC1026}"/>
              </a:ext>
            </a:extLst>
          </p:cNvPr>
          <p:cNvSpPr>
            <a:spLocks noGrp="1"/>
          </p:cNvSpPr>
          <p:nvPr/>
        </p:nvSpPr>
        <p:spPr>
          <a:xfrm>
            <a:off x="216310" y="3520496"/>
            <a:ext cx="5466735" cy="533400"/>
          </a:xfrm>
          <a:prstGeom prst="rect">
            <a:avLst/>
          </a:prstGeom>
          <a:noFill/>
          <a:ln w="0">
            <a:noFill/>
            <a:prstDash val="solid"/>
          </a:ln>
        </p:spPr>
        <p:txBody>
          <a:bodyPr>
            <a:noAutofit/>
          </a:bodyPr>
          <a:lstStyle/>
          <a:p>
            <a:pPr>
              <a:defRPr sz="1500">
                <a:solidFill>
                  <a:srgbClr val="5C6B73"/>
                </a:solidFill>
                <a:latin typeface="Bitstream Charter"/>
                <a:ea typeface="Bitstream Charter"/>
                <a:cs typeface="Bitstream Charter"/>
              </a:defRPr>
            </a:pPr>
            <a:r>
              <a:rPr sz="1500" dirty="0">
                <a:solidFill>
                  <a:schemeClr val="bg1"/>
                </a:solidFill>
                <a:latin typeface="Arial" panose="020B0604020202020204" pitchFamily="34" charset="0"/>
                <a:ea typeface="Bitstream Charter"/>
                <a:cs typeface="Arial" panose="020B0604020202020204" pitchFamily="34" charset="0"/>
              </a:rPr>
              <a:t>Eight weekly sessions | peer support | practical quit pathways</a:t>
            </a:r>
          </a:p>
        </p:txBody>
      </p:sp>
      <p:sp>
        <p:nvSpPr>
          <p:cNvPr id="9" name="cover-members">
            <a:extLst>
              <a:ext uri="{FF2B5EF4-FFF2-40B4-BE49-F238E27FC236}">
                <a16:creationId xmlns:a16="http://schemas.microsoft.com/office/drawing/2014/main" id="{513034FF-66A2-4D5D-897B-07169C760A84}"/>
              </a:ext>
            </a:extLst>
          </p:cNvPr>
          <p:cNvSpPr>
            <a:spLocks noGrp="1"/>
          </p:cNvSpPr>
          <p:nvPr/>
        </p:nvSpPr>
        <p:spPr>
          <a:xfrm>
            <a:off x="216310" y="5020755"/>
            <a:ext cx="3333750" cy="617106"/>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lang="en-GB" sz="1200" b="1" dirty="0">
                <a:solidFill>
                  <a:schemeClr val="bg1"/>
                </a:solidFill>
                <a:latin typeface="Arial" panose="020B0604020202020204" pitchFamily="34" charset="0"/>
                <a:ea typeface="Bitstream Charter"/>
                <a:cs typeface="Arial" panose="020B0604020202020204" pitchFamily="34" charset="0"/>
              </a:rPr>
              <a:t>Author </a:t>
            </a: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200">
                <a:solidFill>
                  <a:srgbClr val="5C6B73"/>
                </a:solidFill>
                <a:latin typeface="Bitstream Charter"/>
                <a:ea typeface="Bitstream Charter"/>
                <a:cs typeface="Bitstream Charter"/>
              </a:defRPr>
            </a:pPr>
            <a:r>
              <a:rPr lang="en-GB" sz="1200" dirty="0">
                <a:solidFill>
                  <a:schemeClr val="bg1"/>
                </a:solidFill>
                <a:latin typeface="Arial" panose="020B0604020202020204" pitchFamily="34" charset="0"/>
                <a:ea typeface="Bitstream Charter"/>
                <a:cs typeface="Arial" panose="020B0604020202020204" pitchFamily="34" charset="0"/>
              </a:rPr>
              <a:t>Fateha Altafi    	2309157</a:t>
            </a:r>
          </a:p>
          <a:p>
            <a:pPr>
              <a:defRPr sz="120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p:txBody>
      </p:sp>
      <p:sp>
        <p:nvSpPr>
          <p:cNvPr id="10" name="cover-module">
            <a:extLst>
              <a:ext uri="{FF2B5EF4-FFF2-40B4-BE49-F238E27FC236}">
                <a16:creationId xmlns:a16="http://schemas.microsoft.com/office/drawing/2014/main" id="{379266DE-31B1-49E4-831A-1E8264832EBF}"/>
              </a:ext>
            </a:extLst>
          </p:cNvPr>
          <p:cNvSpPr>
            <a:spLocks noGrp="1"/>
          </p:cNvSpPr>
          <p:nvPr/>
        </p:nvSpPr>
        <p:spPr>
          <a:xfrm>
            <a:off x="216310" y="3931948"/>
            <a:ext cx="4679038" cy="388507"/>
          </a:xfrm>
          <a:prstGeom prst="rect">
            <a:avLst/>
          </a:prstGeom>
          <a:noFill/>
          <a:ln w="0">
            <a:noFill/>
            <a:prstDash val="solid"/>
          </a:ln>
        </p:spPr>
        <p:txBody>
          <a:bodyPr>
            <a:noAutofit/>
          </a:bodyPr>
          <a:lstStyle/>
          <a:p>
            <a:pPr>
              <a:defRPr sz="1050">
                <a:solidFill>
                  <a:srgbClr val="5C6B73"/>
                </a:solidFill>
                <a:latin typeface="Bitstream Charter"/>
                <a:ea typeface="Bitstream Charter"/>
                <a:cs typeface="Bitstream Charter"/>
              </a:defRPr>
            </a:pPr>
            <a:r>
              <a:rPr sz="1200" dirty="0">
                <a:solidFill>
                  <a:schemeClr val="bg1"/>
                </a:solidFill>
                <a:latin typeface="Arial" panose="020B0604020202020204" pitchFamily="34" charset="0"/>
                <a:ea typeface="Bitstream Charter"/>
                <a:cs typeface="Arial" panose="020B0604020202020204" pitchFamily="34" charset="0"/>
              </a:rPr>
              <a:t>Module:</a:t>
            </a:r>
            <a:r>
              <a:rPr lang="en-GB" sz="1200" dirty="0">
                <a:solidFill>
                  <a:schemeClr val="bg1"/>
                </a:solidFill>
                <a:latin typeface="Arial" panose="020B0604020202020204" pitchFamily="34" charset="0"/>
                <a:ea typeface="Bitstream Charter"/>
                <a:cs typeface="Arial" panose="020B0604020202020204" pitchFamily="34" charset="0"/>
              </a:rPr>
              <a:t> </a:t>
            </a:r>
            <a:r>
              <a:rPr lang="en-GB" sz="1200" b="1" dirty="0">
                <a:solidFill>
                  <a:schemeClr val="bg1"/>
                </a:solidFill>
                <a:latin typeface="Bitstream Charter"/>
              </a:rPr>
              <a:t>Social Epidemiology and Public Health Development</a:t>
            </a:r>
            <a:endParaRPr lang="en-GB" sz="1200" dirty="0">
              <a:solidFill>
                <a:schemeClr val="bg1"/>
              </a:solidFill>
              <a:latin typeface="Bitstream Charter"/>
            </a:endParaRPr>
          </a:p>
          <a:p>
            <a:pPr>
              <a:defRPr sz="1050">
                <a:solidFill>
                  <a:srgbClr val="5C6B73"/>
                </a:solidFill>
                <a:latin typeface="Bitstream Charter"/>
                <a:ea typeface="Bitstream Charter"/>
                <a:cs typeface="Bitstream Charter"/>
              </a:defRPr>
            </a:pPr>
            <a:r>
              <a:rPr lang="en-GB" sz="1200" dirty="0">
                <a:solidFill>
                  <a:schemeClr val="bg1"/>
                </a:solidFill>
                <a:latin typeface="Arial" panose="020B0604020202020204" pitchFamily="34" charset="0"/>
                <a:ea typeface="Bitstream Charter"/>
                <a:cs typeface="Arial" panose="020B0604020202020204" pitchFamily="34" charset="0"/>
              </a:rPr>
              <a:t>Module Code: </a:t>
            </a:r>
            <a:r>
              <a:rPr lang="en-GB" sz="1200" b="1" dirty="0">
                <a:solidFill>
                  <a:schemeClr val="bg1"/>
                </a:solidFill>
                <a:latin typeface="Bitstream Charter"/>
              </a:rPr>
              <a:t>LCHS7000</a:t>
            </a: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r>
              <a:rPr lang="en-GB" sz="1200" dirty="0">
                <a:solidFill>
                  <a:schemeClr val="bg1"/>
                </a:solidFill>
                <a:latin typeface="Arial" panose="020B0604020202020204" pitchFamily="34" charset="0"/>
                <a:ea typeface="Bitstream Charter"/>
                <a:cs typeface="Arial" panose="020B0604020202020204" pitchFamily="34" charset="0"/>
              </a:rPr>
              <a:t>Lecturer: </a:t>
            </a:r>
            <a:r>
              <a:rPr lang="en-GB" sz="1200" b="1" dirty="0">
                <a:solidFill>
                  <a:schemeClr val="bg1"/>
                </a:solidFill>
                <a:latin typeface="Bitstream Charter"/>
              </a:rPr>
              <a:t>Dr Hamdi Hussain</a:t>
            </a:r>
          </a:p>
          <a:p>
            <a:pPr>
              <a:defRPr sz="1050">
                <a:solidFill>
                  <a:srgbClr val="5C6B73"/>
                </a:solidFill>
                <a:latin typeface="Bitstream Charter"/>
                <a:ea typeface="Bitstream Charter"/>
                <a:cs typeface="Bitstream Charter"/>
              </a:defRPr>
            </a:pPr>
            <a:r>
              <a:rPr lang="en-GB" sz="1200" dirty="0">
                <a:solidFill>
                  <a:schemeClr val="bg1"/>
                </a:solidFill>
                <a:latin typeface="Bitstream Charter"/>
                <a:ea typeface="Bitstream Charter"/>
                <a:cs typeface="Arial" panose="020B0604020202020204" pitchFamily="34" charset="0"/>
              </a:rPr>
              <a:t>Assignment Title: </a:t>
            </a:r>
            <a:r>
              <a:rPr lang="en-GB" sz="1200" b="1" dirty="0">
                <a:solidFill>
                  <a:schemeClr val="bg1"/>
                </a:solidFill>
                <a:latin typeface="Bitstream Charter"/>
                <a:ea typeface="Bitstream Charter"/>
                <a:cs typeface="Arial" panose="020B0604020202020204" pitchFamily="34" charset="0"/>
              </a:rPr>
              <a:t>Component 1 Group Presentation ( Practice Intervention )</a:t>
            </a: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p:txBody>
      </p:sp>
    </p:spTree>
    <p:extLst>
      <p:ext uri="{BB962C8B-B14F-4D97-AF65-F5344CB8AC3E}">
        <p14:creationId xmlns:p14="http://schemas.microsoft.com/office/powerpoint/2010/main" val="1843931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8EF"/>
        </a:solidFill>
        <a:effectLst/>
      </p:bgPr>
    </p:bg>
    <p:spTree>
      <p:nvGrpSpPr>
        <p:cNvPr id="1" name=""/>
        <p:cNvGrpSpPr/>
        <p:nvPr/>
      </p:nvGrpSpPr>
      <p:grpSpPr>
        <a:xfrm>
          <a:off x="0" y="0"/>
          <a:ext cx="0" cy="0"/>
          <a:chOff x="0" y="0"/>
          <a:chExt cx="0" cy="0"/>
        </a:xfrm>
      </p:grpSpPr>
      <p:sp>
        <p:nvSpPr>
          <p:cNvPr id="50" name="title">
            <a:extLst>
              <a:ext uri="{FF2B5EF4-FFF2-40B4-BE49-F238E27FC236}">
                <a16:creationId xmlns:a16="http://schemas.microsoft.com/office/drawing/2014/main" id="{457E14FE-A262-4DCE-8809-E321C729B3CB}"/>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The intervention: eight practical weekly sessions</a:t>
            </a:r>
          </a:p>
        </p:txBody>
      </p:sp>
      <p:sp>
        <p:nvSpPr>
          <p:cNvPr id="2" name="subtitle">
            <a:extLst>
              <a:ext uri="{FF2B5EF4-FFF2-40B4-BE49-F238E27FC236}">
                <a16:creationId xmlns:a16="http://schemas.microsoft.com/office/drawing/2014/main" id="{FD2945A2-AFFC-4E58-8E47-B9A0B3314DA7}"/>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Two 60-minute groups each week, with optional digital check-ins between sessions</a:t>
            </a:r>
          </a:p>
        </p:txBody>
      </p:sp>
      <p:sp>
        <p:nvSpPr>
          <p:cNvPr id="3" name="Rectangle 2">
            <a:extLst>
              <a:ext uri="{FF2B5EF4-FFF2-40B4-BE49-F238E27FC236}">
                <a16:creationId xmlns:a16="http://schemas.microsoft.com/office/drawing/2014/main" id="{578C43B4-4725-45FD-A6CC-48B5EAB0E3E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pic>
        <p:nvPicPr>
          <p:cNvPr id="53" name="Picture 52"/>
          <p:cNvPicPr>
            <a:picLocks noChangeAspect="1"/>
          </p:cNvPicPr>
          <p:nvPr/>
        </p:nvPicPr>
        <p:blipFill>
          <a:blip r:embed="rId3"/>
          <a:srcRect l="25670" r="25670"/>
          <a:stretch>
            <a:fillRect/>
          </a:stretch>
        </p:blipFill>
        <p:spPr>
          <a:xfrm>
            <a:off x="7429500" y="1562100"/>
            <a:ext cx="4152900" cy="42672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ession-card">
            <a:extLst>
              <a:ext uri="{FF2B5EF4-FFF2-40B4-BE49-F238E27FC236}">
                <a16:creationId xmlns:a16="http://schemas.microsoft.com/office/drawing/2014/main" id="{96809E51-8D4E-451C-BC68-C1CE689C9D4D}"/>
              </a:ext>
            </a:extLst>
          </p:cNvPr>
          <p:cNvSpPr>
            <a:spLocks noGrp="1"/>
          </p:cNvSpPr>
          <p:nvPr/>
        </p:nvSpPr>
        <p:spPr>
          <a:xfrm>
            <a:off x="609600" y="156210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session-number">
            <a:extLst>
              <a:ext uri="{FF2B5EF4-FFF2-40B4-BE49-F238E27FC236}">
                <a16:creationId xmlns:a16="http://schemas.microsoft.com/office/drawing/2014/main" id="{6D967468-3582-4C4E-9D96-336F518457C6}"/>
              </a:ext>
            </a:extLst>
          </p:cNvPr>
          <p:cNvSpPr>
            <a:spLocks noGrp="1"/>
          </p:cNvSpPr>
          <p:nvPr/>
        </p:nvSpPr>
        <p:spPr>
          <a:xfrm>
            <a:off x="723900" y="1695450"/>
            <a:ext cx="41910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7" name="session-number-text">
            <a:extLst>
              <a:ext uri="{FF2B5EF4-FFF2-40B4-BE49-F238E27FC236}">
                <a16:creationId xmlns:a16="http://schemas.microsoft.com/office/drawing/2014/main" id="{A878D765-B338-4749-B61B-FA5A7734DD57}"/>
              </a:ext>
            </a:extLst>
          </p:cNvPr>
          <p:cNvSpPr>
            <a:spLocks noGrp="1"/>
          </p:cNvSpPr>
          <p:nvPr/>
        </p:nvSpPr>
        <p:spPr>
          <a:xfrm>
            <a:off x="723900" y="175260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1</a:t>
            </a:r>
          </a:p>
        </p:txBody>
      </p:sp>
      <p:sp>
        <p:nvSpPr>
          <p:cNvPr id="8" name="session-title">
            <a:extLst>
              <a:ext uri="{FF2B5EF4-FFF2-40B4-BE49-F238E27FC236}">
                <a16:creationId xmlns:a16="http://schemas.microsoft.com/office/drawing/2014/main" id="{8075EBA3-E575-41D9-83C5-B67DB728D7F2}"/>
              </a:ext>
            </a:extLst>
          </p:cNvPr>
          <p:cNvSpPr>
            <a:spLocks noGrp="1"/>
          </p:cNvSpPr>
          <p:nvPr/>
        </p:nvSpPr>
        <p:spPr>
          <a:xfrm>
            <a:off x="1257300" y="167640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My reasons</a:t>
            </a:r>
          </a:p>
        </p:txBody>
      </p:sp>
      <p:sp>
        <p:nvSpPr>
          <p:cNvPr id="9" name="session-detail">
            <a:extLst>
              <a:ext uri="{FF2B5EF4-FFF2-40B4-BE49-F238E27FC236}">
                <a16:creationId xmlns:a16="http://schemas.microsoft.com/office/drawing/2014/main" id="{66635FA0-43AD-4DEF-AC78-7E439C823111}"/>
              </a:ext>
            </a:extLst>
          </p:cNvPr>
          <p:cNvSpPr>
            <a:spLocks noGrp="1"/>
          </p:cNvSpPr>
          <p:nvPr/>
        </p:nvSpPr>
        <p:spPr>
          <a:xfrm>
            <a:off x="1257300" y="191452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Baseline and personal goals</a:t>
            </a:r>
          </a:p>
        </p:txBody>
      </p:sp>
      <p:sp>
        <p:nvSpPr>
          <p:cNvPr id="10" name="session-card">
            <a:extLst>
              <a:ext uri="{FF2B5EF4-FFF2-40B4-BE49-F238E27FC236}">
                <a16:creationId xmlns:a16="http://schemas.microsoft.com/office/drawing/2014/main" id="{F608009C-3CA5-4F9F-92CE-2E6F3F49E1E5}"/>
              </a:ext>
            </a:extLst>
          </p:cNvPr>
          <p:cNvSpPr>
            <a:spLocks noGrp="1"/>
          </p:cNvSpPr>
          <p:nvPr/>
        </p:nvSpPr>
        <p:spPr>
          <a:xfrm>
            <a:off x="3124200" y="156210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session-number">
            <a:extLst>
              <a:ext uri="{FF2B5EF4-FFF2-40B4-BE49-F238E27FC236}">
                <a16:creationId xmlns:a16="http://schemas.microsoft.com/office/drawing/2014/main" id="{DCF06830-C87C-40FB-AD04-99FF836217F9}"/>
              </a:ext>
            </a:extLst>
          </p:cNvPr>
          <p:cNvSpPr>
            <a:spLocks noGrp="1"/>
          </p:cNvSpPr>
          <p:nvPr/>
        </p:nvSpPr>
        <p:spPr>
          <a:xfrm>
            <a:off x="3238500" y="1695450"/>
            <a:ext cx="41910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2" name="session-number-text">
            <a:extLst>
              <a:ext uri="{FF2B5EF4-FFF2-40B4-BE49-F238E27FC236}">
                <a16:creationId xmlns:a16="http://schemas.microsoft.com/office/drawing/2014/main" id="{C58E7F9D-3F16-4A5F-A5E6-961DEEFE57F2}"/>
              </a:ext>
            </a:extLst>
          </p:cNvPr>
          <p:cNvSpPr>
            <a:spLocks noGrp="1"/>
          </p:cNvSpPr>
          <p:nvPr/>
        </p:nvSpPr>
        <p:spPr>
          <a:xfrm>
            <a:off x="3238500" y="175260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2</a:t>
            </a:r>
          </a:p>
        </p:txBody>
      </p:sp>
      <p:sp>
        <p:nvSpPr>
          <p:cNvPr id="13" name="session-title">
            <a:extLst>
              <a:ext uri="{FF2B5EF4-FFF2-40B4-BE49-F238E27FC236}">
                <a16:creationId xmlns:a16="http://schemas.microsoft.com/office/drawing/2014/main" id="{399EB2F2-8201-4B82-A05E-A8DB03C58E8B}"/>
              </a:ext>
            </a:extLst>
          </p:cNvPr>
          <p:cNvSpPr>
            <a:spLocks noGrp="1"/>
          </p:cNvSpPr>
          <p:nvPr/>
        </p:nvSpPr>
        <p:spPr>
          <a:xfrm>
            <a:off x="3771900" y="167640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Facts without fear</a:t>
            </a:r>
          </a:p>
        </p:txBody>
      </p:sp>
      <p:sp>
        <p:nvSpPr>
          <p:cNvPr id="14" name="session-detail">
            <a:extLst>
              <a:ext uri="{FF2B5EF4-FFF2-40B4-BE49-F238E27FC236}">
                <a16:creationId xmlns:a16="http://schemas.microsoft.com/office/drawing/2014/main" id="{B7A741C0-F2F1-4C55-BBB7-27DA57DB5D4A}"/>
              </a:ext>
            </a:extLst>
          </p:cNvPr>
          <p:cNvSpPr>
            <a:spLocks noGrp="1"/>
          </p:cNvSpPr>
          <p:nvPr/>
        </p:nvSpPr>
        <p:spPr>
          <a:xfrm>
            <a:off x="3771900" y="191452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Smoking, vaping and nicotine</a:t>
            </a:r>
          </a:p>
        </p:txBody>
      </p:sp>
      <p:sp>
        <p:nvSpPr>
          <p:cNvPr id="15" name="session-card">
            <a:extLst>
              <a:ext uri="{FF2B5EF4-FFF2-40B4-BE49-F238E27FC236}">
                <a16:creationId xmlns:a16="http://schemas.microsoft.com/office/drawing/2014/main" id="{44C0DCFC-DB66-4646-BABE-3C691E5C51A1}"/>
              </a:ext>
            </a:extLst>
          </p:cNvPr>
          <p:cNvSpPr>
            <a:spLocks noGrp="1"/>
          </p:cNvSpPr>
          <p:nvPr/>
        </p:nvSpPr>
        <p:spPr>
          <a:xfrm>
            <a:off x="609600" y="241935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session-number">
            <a:extLst>
              <a:ext uri="{FF2B5EF4-FFF2-40B4-BE49-F238E27FC236}">
                <a16:creationId xmlns:a16="http://schemas.microsoft.com/office/drawing/2014/main" id="{9CF9DE81-DBA4-4A42-8F5A-C719DDCD4F17}"/>
              </a:ext>
            </a:extLst>
          </p:cNvPr>
          <p:cNvSpPr>
            <a:spLocks noGrp="1"/>
          </p:cNvSpPr>
          <p:nvPr/>
        </p:nvSpPr>
        <p:spPr>
          <a:xfrm>
            <a:off x="723900" y="2552700"/>
            <a:ext cx="419100" cy="41910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7" name="session-number-text">
            <a:extLst>
              <a:ext uri="{FF2B5EF4-FFF2-40B4-BE49-F238E27FC236}">
                <a16:creationId xmlns:a16="http://schemas.microsoft.com/office/drawing/2014/main" id="{2B4C3068-02E5-4350-8A4F-8DE0842F3257}"/>
              </a:ext>
            </a:extLst>
          </p:cNvPr>
          <p:cNvSpPr>
            <a:spLocks noGrp="1"/>
          </p:cNvSpPr>
          <p:nvPr/>
        </p:nvSpPr>
        <p:spPr>
          <a:xfrm>
            <a:off x="723900" y="260985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3</a:t>
            </a:r>
          </a:p>
        </p:txBody>
      </p:sp>
      <p:sp>
        <p:nvSpPr>
          <p:cNvPr id="18" name="session-title">
            <a:extLst>
              <a:ext uri="{FF2B5EF4-FFF2-40B4-BE49-F238E27FC236}">
                <a16:creationId xmlns:a16="http://schemas.microsoft.com/office/drawing/2014/main" id="{C86CAAC1-FA10-48DC-B531-A38362A985E9}"/>
              </a:ext>
            </a:extLst>
          </p:cNvPr>
          <p:cNvSpPr>
            <a:spLocks noGrp="1"/>
          </p:cNvSpPr>
          <p:nvPr/>
        </p:nvSpPr>
        <p:spPr>
          <a:xfrm>
            <a:off x="1257300" y="253365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Trigger map</a:t>
            </a:r>
          </a:p>
        </p:txBody>
      </p:sp>
      <p:sp>
        <p:nvSpPr>
          <p:cNvPr id="19" name="session-detail">
            <a:extLst>
              <a:ext uri="{FF2B5EF4-FFF2-40B4-BE49-F238E27FC236}">
                <a16:creationId xmlns:a16="http://schemas.microsoft.com/office/drawing/2014/main" id="{DC535F2D-39CC-4D3E-A044-2A0F00968F92}"/>
              </a:ext>
            </a:extLst>
          </p:cNvPr>
          <p:cNvSpPr>
            <a:spLocks noGrp="1"/>
          </p:cNvSpPr>
          <p:nvPr/>
        </p:nvSpPr>
        <p:spPr>
          <a:xfrm>
            <a:off x="1257300" y="277177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Routine, stress and social cues</a:t>
            </a:r>
          </a:p>
        </p:txBody>
      </p:sp>
      <p:sp>
        <p:nvSpPr>
          <p:cNvPr id="20" name="session-card">
            <a:extLst>
              <a:ext uri="{FF2B5EF4-FFF2-40B4-BE49-F238E27FC236}">
                <a16:creationId xmlns:a16="http://schemas.microsoft.com/office/drawing/2014/main" id="{2C097629-DE24-4CAF-A017-70424E45BACA}"/>
              </a:ext>
            </a:extLst>
          </p:cNvPr>
          <p:cNvSpPr>
            <a:spLocks noGrp="1"/>
          </p:cNvSpPr>
          <p:nvPr/>
        </p:nvSpPr>
        <p:spPr>
          <a:xfrm>
            <a:off x="3124200" y="241935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1" name="session-number">
            <a:extLst>
              <a:ext uri="{FF2B5EF4-FFF2-40B4-BE49-F238E27FC236}">
                <a16:creationId xmlns:a16="http://schemas.microsoft.com/office/drawing/2014/main" id="{BB827D18-763C-4513-BB63-49476ADE8B03}"/>
              </a:ext>
            </a:extLst>
          </p:cNvPr>
          <p:cNvSpPr>
            <a:spLocks noGrp="1"/>
          </p:cNvSpPr>
          <p:nvPr/>
        </p:nvSpPr>
        <p:spPr>
          <a:xfrm>
            <a:off x="3238500" y="2552700"/>
            <a:ext cx="41910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2" name="session-number-text">
            <a:extLst>
              <a:ext uri="{FF2B5EF4-FFF2-40B4-BE49-F238E27FC236}">
                <a16:creationId xmlns:a16="http://schemas.microsoft.com/office/drawing/2014/main" id="{86CB6271-1929-4A81-A9F0-C8BB1BEBB18D}"/>
              </a:ext>
            </a:extLst>
          </p:cNvPr>
          <p:cNvSpPr>
            <a:spLocks noGrp="1"/>
          </p:cNvSpPr>
          <p:nvPr/>
        </p:nvSpPr>
        <p:spPr>
          <a:xfrm>
            <a:off x="3238500" y="260985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4</a:t>
            </a:r>
          </a:p>
        </p:txBody>
      </p:sp>
      <p:sp>
        <p:nvSpPr>
          <p:cNvPr id="23" name="session-title">
            <a:extLst>
              <a:ext uri="{FF2B5EF4-FFF2-40B4-BE49-F238E27FC236}">
                <a16:creationId xmlns:a16="http://schemas.microsoft.com/office/drawing/2014/main" id="{4878F444-3C51-4AB9-BB87-CABB536FD623}"/>
              </a:ext>
            </a:extLst>
          </p:cNvPr>
          <p:cNvSpPr>
            <a:spLocks noGrp="1"/>
          </p:cNvSpPr>
          <p:nvPr/>
        </p:nvSpPr>
        <p:spPr>
          <a:xfrm>
            <a:off x="3771900" y="253365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Craving toolkit</a:t>
            </a:r>
          </a:p>
        </p:txBody>
      </p:sp>
      <p:sp>
        <p:nvSpPr>
          <p:cNvPr id="24" name="session-detail">
            <a:extLst>
              <a:ext uri="{FF2B5EF4-FFF2-40B4-BE49-F238E27FC236}">
                <a16:creationId xmlns:a16="http://schemas.microsoft.com/office/drawing/2014/main" id="{C5D46CCD-2A94-485B-B9AC-4BA08D303CD8}"/>
              </a:ext>
            </a:extLst>
          </p:cNvPr>
          <p:cNvSpPr>
            <a:spLocks noGrp="1"/>
          </p:cNvSpPr>
          <p:nvPr/>
        </p:nvSpPr>
        <p:spPr>
          <a:xfrm>
            <a:off x="3771900" y="277177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NRT, delay and distraction</a:t>
            </a:r>
          </a:p>
        </p:txBody>
      </p:sp>
      <p:sp>
        <p:nvSpPr>
          <p:cNvPr id="25" name="session-card">
            <a:extLst>
              <a:ext uri="{FF2B5EF4-FFF2-40B4-BE49-F238E27FC236}">
                <a16:creationId xmlns:a16="http://schemas.microsoft.com/office/drawing/2014/main" id="{55B5E75C-D0B5-4718-8971-0C910978D055}"/>
              </a:ext>
            </a:extLst>
          </p:cNvPr>
          <p:cNvSpPr>
            <a:spLocks noGrp="1"/>
          </p:cNvSpPr>
          <p:nvPr/>
        </p:nvSpPr>
        <p:spPr>
          <a:xfrm>
            <a:off x="609600" y="327660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6" name="session-number">
            <a:extLst>
              <a:ext uri="{FF2B5EF4-FFF2-40B4-BE49-F238E27FC236}">
                <a16:creationId xmlns:a16="http://schemas.microsoft.com/office/drawing/2014/main" id="{A42B8F6F-B205-4186-9A72-DA356298EB83}"/>
              </a:ext>
            </a:extLst>
          </p:cNvPr>
          <p:cNvSpPr>
            <a:spLocks noGrp="1"/>
          </p:cNvSpPr>
          <p:nvPr/>
        </p:nvSpPr>
        <p:spPr>
          <a:xfrm>
            <a:off x="723900" y="3409950"/>
            <a:ext cx="41910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7" name="session-number-text">
            <a:extLst>
              <a:ext uri="{FF2B5EF4-FFF2-40B4-BE49-F238E27FC236}">
                <a16:creationId xmlns:a16="http://schemas.microsoft.com/office/drawing/2014/main" id="{778BFA87-6C99-482F-9D9E-3D4B750658D8}"/>
              </a:ext>
            </a:extLst>
          </p:cNvPr>
          <p:cNvSpPr>
            <a:spLocks noGrp="1"/>
          </p:cNvSpPr>
          <p:nvPr/>
        </p:nvSpPr>
        <p:spPr>
          <a:xfrm>
            <a:off x="723900" y="346710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5</a:t>
            </a:r>
          </a:p>
        </p:txBody>
      </p:sp>
      <p:sp>
        <p:nvSpPr>
          <p:cNvPr id="28" name="session-title">
            <a:extLst>
              <a:ext uri="{FF2B5EF4-FFF2-40B4-BE49-F238E27FC236}">
                <a16:creationId xmlns:a16="http://schemas.microsoft.com/office/drawing/2014/main" id="{529180D6-A3D8-459D-A2D6-0297BBA6CA7F}"/>
              </a:ext>
            </a:extLst>
          </p:cNvPr>
          <p:cNvSpPr>
            <a:spLocks noGrp="1"/>
          </p:cNvSpPr>
          <p:nvPr/>
        </p:nvSpPr>
        <p:spPr>
          <a:xfrm>
            <a:off x="1257300" y="339090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Stress reset</a:t>
            </a:r>
          </a:p>
        </p:txBody>
      </p:sp>
      <p:sp>
        <p:nvSpPr>
          <p:cNvPr id="29" name="session-detail">
            <a:extLst>
              <a:ext uri="{FF2B5EF4-FFF2-40B4-BE49-F238E27FC236}">
                <a16:creationId xmlns:a16="http://schemas.microsoft.com/office/drawing/2014/main" id="{8B1FA32D-8BDB-4006-8F07-F62B4F5902BB}"/>
              </a:ext>
            </a:extLst>
          </p:cNvPr>
          <p:cNvSpPr>
            <a:spLocks noGrp="1"/>
          </p:cNvSpPr>
          <p:nvPr/>
        </p:nvSpPr>
        <p:spPr>
          <a:xfrm>
            <a:off x="1257300" y="362902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Sleep, mood and coping plans</a:t>
            </a:r>
          </a:p>
        </p:txBody>
      </p:sp>
      <p:sp>
        <p:nvSpPr>
          <p:cNvPr id="30" name="session-card">
            <a:extLst>
              <a:ext uri="{FF2B5EF4-FFF2-40B4-BE49-F238E27FC236}">
                <a16:creationId xmlns:a16="http://schemas.microsoft.com/office/drawing/2014/main" id="{90656B53-E327-47D6-92AF-3C7449C692F6}"/>
              </a:ext>
            </a:extLst>
          </p:cNvPr>
          <p:cNvSpPr>
            <a:spLocks noGrp="1"/>
          </p:cNvSpPr>
          <p:nvPr/>
        </p:nvSpPr>
        <p:spPr>
          <a:xfrm>
            <a:off x="3124200" y="327660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1" name="session-number">
            <a:extLst>
              <a:ext uri="{FF2B5EF4-FFF2-40B4-BE49-F238E27FC236}">
                <a16:creationId xmlns:a16="http://schemas.microsoft.com/office/drawing/2014/main" id="{97222D86-A8CB-4292-B175-9697CFB9C824}"/>
              </a:ext>
            </a:extLst>
          </p:cNvPr>
          <p:cNvSpPr>
            <a:spLocks noGrp="1"/>
          </p:cNvSpPr>
          <p:nvPr/>
        </p:nvSpPr>
        <p:spPr>
          <a:xfrm>
            <a:off x="3238500" y="3409950"/>
            <a:ext cx="419100" cy="41910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2" name="session-number-text">
            <a:extLst>
              <a:ext uri="{FF2B5EF4-FFF2-40B4-BE49-F238E27FC236}">
                <a16:creationId xmlns:a16="http://schemas.microsoft.com/office/drawing/2014/main" id="{C090FFE4-6F31-40C9-B84B-9F6C29D731BC}"/>
              </a:ext>
            </a:extLst>
          </p:cNvPr>
          <p:cNvSpPr>
            <a:spLocks noGrp="1"/>
          </p:cNvSpPr>
          <p:nvPr/>
        </p:nvSpPr>
        <p:spPr>
          <a:xfrm>
            <a:off x="3238500" y="346710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6</a:t>
            </a:r>
          </a:p>
        </p:txBody>
      </p:sp>
      <p:sp>
        <p:nvSpPr>
          <p:cNvPr id="33" name="session-title">
            <a:extLst>
              <a:ext uri="{FF2B5EF4-FFF2-40B4-BE49-F238E27FC236}">
                <a16:creationId xmlns:a16="http://schemas.microsoft.com/office/drawing/2014/main" id="{4EAE5A42-F41B-4B84-8542-8F0AA5D2D0D1}"/>
              </a:ext>
            </a:extLst>
          </p:cNvPr>
          <p:cNvSpPr>
            <a:spLocks noGrp="1"/>
          </p:cNvSpPr>
          <p:nvPr/>
        </p:nvSpPr>
        <p:spPr>
          <a:xfrm>
            <a:off x="3771900" y="339090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Digital reset</a:t>
            </a:r>
          </a:p>
        </p:txBody>
      </p:sp>
      <p:sp>
        <p:nvSpPr>
          <p:cNvPr id="34" name="session-detail">
            <a:extLst>
              <a:ext uri="{FF2B5EF4-FFF2-40B4-BE49-F238E27FC236}">
                <a16:creationId xmlns:a16="http://schemas.microsoft.com/office/drawing/2014/main" id="{B71290E7-D0D0-46D0-9D5A-4445C77A474B}"/>
              </a:ext>
            </a:extLst>
          </p:cNvPr>
          <p:cNvSpPr>
            <a:spLocks noGrp="1"/>
          </p:cNvSpPr>
          <p:nvPr/>
        </p:nvSpPr>
        <p:spPr>
          <a:xfrm>
            <a:off x="3771900" y="362902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Social media and app support</a:t>
            </a:r>
          </a:p>
        </p:txBody>
      </p:sp>
      <p:sp>
        <p:nvSpPr>
          <p:cNvPr id="35" name="session-card">
            <a:extLst>
              <a:ext uri="{FF2B5EF4-FFF2-40B4-BE49-F238E27FC236}">
                <a16:creationId xmlns:a16="http://schemas.microsoft.com/office/drawing/2014/main" id="{2F4194A8-6909-4D27-A7C8-102808882A3B}"/>
              </a:ext>
            </a:extLst>
          </p:cNvPr>
          <p:cNvSpPr>
            <a:spLocks noGrp="1"/>
          </p:cNvSpPr>
          <p:nvPr/>
        </p:nvSpPr>
        <p:spPr>
          <a:xfrm>
            <a:off x="609600" y="4102853"/>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6" name="session-number">
            <a:extLst>
              <a:ext uri="{FF2B5EF4-FFF2-40B4-BE49-F238E27FC236}">
                <a16:creationId xmlns:a16="http://schemas.microsoft.com/office/drawing/2014/main" id="{7880C0F2-9843-4592-AA89-32738AD50D00}"/>
              </a:ext>
            </a:extLst>
          </p:cNvPr>
          <p:cNvSpPr>
            <a:spLocks noGrp="1"/>
          </p:cNvSpPr>
          <p:nvPr/>
        </p:nvSpPr>
        <p:spPr>
          <a:xfrm>
            <a:off x="723900" y="4267200"/>
            <a:ext cx="41910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7" name="session-number-text">
            <a:extLst>
              <a:ext uri="{FF2B5EF4-FFF2-40B4-BE49-F238E27FC236}">
                <a16:creationId xmlns:a16="http://schemas.microsoft.com/office/drawing/2014/main" id="{08B4B416-DD78-46C0-9EB1-12F5C7EA65E8}"/>
              </a:ext>
            </a:extLst>
          </p:cNvPr>
          <p:cNvSpPr>
            <a:spLocks noGrp="1"/>
          </p:cNvSpPr>
          <p:nvPr/>
        </p:nvSpPr>
        <p:spPr>
          <a:xfrm>
            <a:off x="723900" y="432435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7</a:t>
            </a:r>
          </a:p>
        </p:txBody>
      </p:sp>
      <p:sp>
        <p:nvSpPr>
          <p:cNvPr id="38" name="session-title">
            <a:extLst>
              <a:ext uri="{FF2B5EF4-FFF2-40B4-BE49-F238E27FC236}">
                <a16:creationId xmlns:a16="http://schemas.microsoft.com/office/drawing/2014/main" id="{5B4E7BC0-460E-42AD-B7C2-7BA38D1667BF}"/>
              </a:ext>
            </a:extLst>
          </p:cNvPr>
          <p:cNvSpPr>
            <a:spLocks noGrp="1"/>
          </p:cNvSpPr>
          <p:nvPr/>
        </p:nvSpPr>
        <p:spPr>
          <a:xfrm>
            <a:off x="1162050" y="4240885"/>
            <a:ext cx="1981200" cy="342900"/>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dirty="0">
                <a:solidFill>
                  <a:srgbClr val="102A43"/>
                </a:solidFill>
                <a:latin typeface="Arial" panose="020B0604020202020204" pitchFamily="34" charset="0"/>
                <a:ea typeface="Bitstream Charter"/>
                <a:cs typeface="Arial" panose="020B0604020202020204" pitchFamily="34" charset="0"/>
              </a:rPr>
              <a:t>Money and movement</a:t>
            </a:r>
          </a:p>
        </p:txBody>
      </p:sp>
      <p:sp>
        <p:nvSpPr>
          <p:cNvPr id="39" name="session-detail">
            <a:extLst>
              <a:ext uri="{FF2B5EF4-FFF2-40B4-BE49-F238E27FC236}">
                <a16:creationId xmlns:a16="http://schemas.microsoft.com/office/drawing/2014/main" id="{205D4330-2AA8-4A07-91C8-9697C78341BE}"/>
              </a:ext>
            </a:extLst>
          </p:cNvPr>
          <p:cNvSpPr>
            <a:spLocks noGrp="1"/>
          </p:cNvSpPr>
          <p:nvPr/>
        </p:nvSpPr>
        <p:spPr>
          <a:xfrm>
            <a:off x="1257300" y="448627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dirty="0">
                <a:solidFill>
                  <a:srgbClr val="5C6B73"/>
                </a:solidFill>
                <a:latin typeface="Arial" panose="020B0604020202020204" pitchFamily="34" charset="0"/>
                <a:ea typeface="Bitstream Charter"/>
                <a:cs typeface="Arial" panose="020B0604020202020204" pitchFamily="34" charset="0"/>
              </a:rPr>
              <a:t>Savings and wellbeing goals</a:t>
            </a:r>
          </a:p>
        </p:txBody>
      </p:sp>
      <p:sp>
        <p:nvSpPr>
          <p:cNvPr id="40" name="session-card">
            <a:extLst>
              <a:ext uri="{FF2B5EF4-FFF2-40B4-BE49-F238E27FC236}">
                <a16:creationId xmlns:a16="http://schemas.microsoft.com/office/drawing/2014/main" id="{E93AF46E-93FB-4BD1-899B-A5D4F11EEB19}"/>
              </a:ext>
            </a:extLst>
          </p:cNvPr>
          <p:cNvSpPr>
            <a:spLocks noGrp="1"/>
          </p:cNvSpPr>
          <p:nvPr/>
        </p:nvSpPr>
        <p:spPr>
          <a:xfrm>
            <a:off x="3124200" y="4133850"/>
            <a:ext cx="2362200"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1" name="session-number">
            <a:extLst>
              <a:ext uri="{FF2B5EF4-FFF2-40B4-BE49-F238E27FC236}">
                <a16:creationId xmlns:a16="http://schemas.microsoft.com/office/drawing/2014/main" id="{10DFD099-696D-44C8-B06D-3344D7675570}"/>
              </a:ext>
            </a:extLst>
          </p:cNvPr>
          <p:cNvSpPr>
            <a:spLocks noGrp="1"/>
          </p:cNvSpPr>
          <p:nvPr/>
        </p:nvSpPr>
        <p:spPr>
          <a:xfrm>
            <a:off x="3238500" y="4267200"/>
            <a:ext cx="41910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2" name="session-number-text">
            <a:extLst>
              <a:ext uri="{FF2B5EF4-FFF2-40B4-BE49-F238E27FC236}">
                <a16:creationId xmlns:a16="http://schemas.microsoft.com/office/drawing/2014/main" id="{B0D26D6B-5668-4AD8-8CD4-2456D52BDE06}"/>
              </a:ext>
            </a:extLst>
          </p:cNvPr>
          <p:cNvSpPr>
            <a:spLocks noGrp="1"/>
          </p:cNvSpPr>
          <p:nvPr/>
        </p:nvSpPr>
        <p:spPr>
          <a:xfrm>
            <a:off x="3238500" y="432435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a:solidFill>
                  <a:srgbClr val="FFFFFF"/>
                </a:solidFill>
                <a:latin typeface="Arial" panose="020B0604020202020204" pitchFamily="34" charset="0"/>
                <a:ea typeface="Bitstream Charter"/>
                <a:cs typeface="Arial" panose="020B0604020202020204" pitchFamily="34" charset="0"/>
              </a:rPr>
              <a:t>8</a:t>
            </a:r>
          </a:p>
        </p:txBody>
      </p:sp>
      <p:sp>
        <p:nvSpPr>
          <p:cNvPr id="43" name="session-title">
            <a:extLst>
              <a:ext uri="{FF2B5EF4-FFF2-40B4-BE49-F238E27FC236}">
                <a16:creationId xmlns:a16="http://schemas.microsoft.com/office/drawing/2014/main" id="{2970ED78-BC95-4727-B360-14A6E731D060}"/>
              </a:ext>
            </a:extLst>
          </p:cNvPr>
          <p:cNvSpPr>
            <a:spLocks noGrp="1"/>
          </p:cNvSpPr>
          <p:nvPr/>
        </p:nvSpPr>
        <p:spPr>
          <a:xfrm>
            <a:off x="3771900" y="424815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Stay on track</a:t>
            </a:r>
          </a:p>
        </p:txBody>
      </p:sp>
      <p:sp>
        <p:nvSpPr>
          <p:cNvPr id="44" name="session-detail">
            <a:extLst>
              <a:ext uri="{FF2B5EF4-FFF2-40B4-BE49-F238E27FC236}">
                <a16:creationId xmlns:a16="http://schemas.microsoft.com/office/drawing/2014/main" id="{9D7D0BF9-7EA9-4855-8203-606CE0EDD725}"/>
              </a:ext>
            </a:extLst>
          </p:cNvPr>
          <p:cNvSpPr>
            <a:spLocks noGrp="1"/>
          </p:cNvSpPr>
          <p:nvPr/>
        </p:nvSpPr>
        <p:spPr>
          <a:xfrm>
            <a:off x="3771900" y="4486275"/>
            <a:ext cx="1581150" cy="2667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12-week plan and celebration</a:t>
            </a:r>
          </a:p>
        </p:txBody>
      </p:sp>
      <p:sp>
        <p:nvSpPr>
          <p:cNvPr id="45" name="session-aims">
            <a:extLst>
              <a:ext uri="{FF2B5EF4-FFF2-40B4-BE49-F238E27FC236}">
                <a16:creationId xmlns:a16="http://schemas.microsoft.com/office/drawing/2014/main" id="{B696C6B6-A113-494A-B86F-DFA8935B1FD0}"/>
              </a:ext>
            </a:extLst>
          </p:cNvPr>
          <p:cNvSpPr>
            <a:spLocks noGrp="1"/>
          </p:cNvSpPr>
          <p:nvPr/>
        </p:nvSpPr>
        <p:spPr>
          <a:xfrm>
            <a:off x="609600" y="5162550"/>
            <a:ext cx="6553200" cy="666750"/>
          </a:xfrm>
          <a:prstGeom prst="roundRect">
            <a:avLst>
              <a:gd name="adj" fmla="val 17143"/>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6" name="session-aims-text">
            <a:extLst>
              <a:ext uri="{FF2B5EF4-FFF2-40B4-BE49-F238E27FC236}">
                <a16:creationId xmlns:a16="http://schemas.microsoft.com/office/drawing/2014/main" id="{75384ACD-EE53-4D1D-98FD-81F225F8E69C}"/>
              </a:ext>
            </a:extLst>
          </p:cNvPr>
          <p:cNvSpPr>
            <a:spLocks noGrp="1"/>
          </p:cNvSpPr>
          <p:nvPr/>
        </p:nvSpPr>
        <p:spPr>
          <a:xfrm>
            <a:off x="819150" y="5353050"/>
            <a:ext cx="6115050" cy="304800"/>
          </a:xfrm>
          <a:prstGeom prst="rect">
            <a:avLst/>
          </a:prstGeom>
          <a:noFill/>
          <a:ln w="0">
            <a:noFill/>
            <a:prstDash val="solid"/>
          </a:ln>
        </p:spPr>
        <p:txBody>
          <a:bodyPr>
            <a:noAutofit/>
          </a:bodyPr>
          <a:lstStyle/>
          <a:p>
            <a:pPr algn="ctr">
              <a:defRPr sz="1275" b="1">
                <a:solidFill>
                  <a:srgbClr val="102A43"/>
                </a:solidFill>
                <a:latin typeface="Bitstream Charter"/>
                <a:ea typeface="Bitstream Charter"/>
                <a:cs typeface="Bitstream Charter"/>
              </a:defRPr>
            </a:pPr>
            <a:r>
              <a:rPr sz="1275" b="1">
                <a:solidFill>
                  <a:srgbClr val="102A43"/>
                </a:solidFill>
                <a:latin typeface="Arial" panose="020B0604020202020204" pitchFamily="34" charset="0"/>
                <a:ea typeface="Bitstream Charter"/>
                <a:cs typeface="Arial" panose="020B0604020202020204" pitchFamily="34" charset="0"/>
              </a:rPr>
              <a:t>Campaign content: honest information, skills practice, peer discussion and warm referral to specialist stop-smoking treatment</a:t>
            </a:r>
          </a:p>
        </p:txBody>
      </p:sp>
      <p:sp>
        <p:nvSpPr>
          <p:cNvPr id="47" name="footer">
            <a:extLst>
              <a:ext uri="{FF2B5EF4-FFF2-40B4-BE49-F238E27FC236}">
                <a16:creationId xmlns:a16="http://schemas.microsoft.com/office/drawing/2014/main" id="{3D7EBCFD-B965-4DB4-AB0E-07672D25E1E6}"/>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48" name="speaker">
            <a:extLst>
              <a:ext uri="{FF2B5EF4-FFF2-40B4-BE49-F238E27FC236}">
                <a16:creationId xmlns:a16="http://schemas.microsoft.com/office/drawing/2014/main" id="{A00E1E7E-405D-4046-B6FF-37B44DCD0068}"/>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All presenters</a:t>
            </a:r>
          </a:p>
        </p:txBody>
      </p:sp>
      <p:sp>
        <p:nvSpPr>
          <p:cNvPr id="49" name="page">
            <a:extLst>
              <a:ext uri="{FF2B5EF4-FFF2-40B4-BE49-F238E27FC236}">
                <a16:creationId xmlns:a16="http://schemas.microsoft.com/office/drawing/2014/main" id="{790221E2-CACF-4A5D-A6EE-5ACF562E3657}"/>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2</a:t>
            </a:r>
          </a:p>
        </p:txBody>
      </p:sp>
    </p:spTree>
    <p:extLst>
      <p:ext uri="{BB962C8B-B14F-4D97-AF65-F5344CB8AC3E}">
        <p14:creationId xmlns:p14="http://schemas.microsoft.com/office/powerpoint/2010/main" val="374383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title">
            <a:extLst>
              <a:ext uri="{FF2B5EF4-FFF2-40B4-BE49-F238E27FC236}">
                <a16:creationId xmlns:a16="http://schemas.microsoft.com/office/drawing/2014/main" id="{81EB6701-459B-4498-B384-2E627A59367A}"/>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Why Own Your Air is needed</a:t>
            </a:r>
          </a:p>
        </p:txBody>
      </p:sp>
      <p:sp>
        <p:nvSpPr>
          <p:cNvPr id="2" name="subtitle">
            <a:extLst>
              <a:ext uri="{FF2B5EF4-FFF2-40B4-BE49-F238E27FC236}">
                <a16:creationId xmlns:a16="http://schemas.microsoft.com/office/drawing/2014/main" id="{4196E27A-4D22-4BFC-8198-20A2E1A2B071}"/>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The campaign follows evidence-based prevention and cessation guidance</a:t>
            </a:r>
          </a:p>
        </p:txBody>
      </p:sp>
      <p:sp>
        <p:nvSpPr>
          <p:cNvPr id="3" name="Rectangle 2">
            <a:extLst>
              <a:ext uri="{FF2B5EF4-FFF2-40B4-BE49-F238E27FC236}">
                <a16:creationId xmlns:a16="http://schemas.microsoft.com/office/drawing/2014/main" id="{417D9C43-F4BC-46CA-BF6A-BE14A7AC1DAB}"/>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guidance-surface">
            <a:extLst>
              <a:ext uri="{FF2B5EF4-FFF2-40B4-BE49-F238E27FC236}">
                <a16:creationId xmlns:a16="http://schemas.microsoft.com/office/drawing/2014/main" id="{0A0DB4AE-C1A0-4807-8D49-F8E0C716A648}"/>
              </a:ext>
            </a:extLst>
          </p:cNvPr>
          <p:cNvSpPr>
            <a:spLocks noGrp="1"/>
          </p:cNvSpPr>
          <p:nvPr/>
        </p:nvSpPr>
        <p:spPr>
          <a:xfrm>
            <a:off x="609600" y="1619250"/>
            <a:ext cx="3276600" cy="3638550"/>
          </a:xfrm>
          <a:prstGeom prst="roundRect">
            <a:avLst>
              <a:gd name="adj" fmla="val 3488"/>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guidance-heading">
            <a:extLst>
              <a:ext uri="{FF2B5EF4-FFF2-40B4-BE49-F238E27FC236}">
                <a16:creationId xmlns:a16="http://schemas.microsoft.com/office/drawing/2014/main" id="{1AF1598D-6526-4BBE-9C6D-CCA71EFA13BB}"/>
              </a:ext>
            </a:extLst>
          </p:cNvPr>
          <p:cNvSpPr>
            <a:spLocks noGrp="1"/>
          </p:cNvSpPr>
          <p:nvPr/>
        </p:nvSpPr>
        <p:spPr>
          <a:xfrm>
            <a:off x="895350" y="1924050"/>
            <a:ext cx="2381250" cy="342900"/>
          </a:xfrm>
          <a:prstGeom prst="rect">
            <a:avLst/>
          </a:prstGeom>
          <a:noFill/>
          <a:ln w="0">
            <a:noFill/>
            <a:prstDash val="solid"/>
          </a:ln>
        </p:spPr>
        <p:txBody>
          <a:bodyPr>
            <a:noAutofit/>
          </a:bodyPr>
          <a:lstStyle/>
          <a:p>
            <a:pPr>
              <a:defRPr sz="1875" b="1">
                <a:solidFill>
                  <a:srgbClr val="102A43"/>
                </a:solidFill>
                <a:latin typeface="Bitstream Charter"/>
                <a:ea typeface="Bitstream Charter"/>
                <a:cs typeface="Bitstream Charter"/>
              </a:defRPr>
            </a:pPr>
            <a:r>
              <a:rPr sz="1875" b="1">
                <a:solidFill>
                  <a:srgbClr val="102A43"/>
                </a:solidFill>
                <a:latin typeface="Arial" panose="020B0604020202020204" pitchFamily="34" charset="0"/>
                <a:ea typeface="Bitstream Charter"/>
                <a:cs typeface="Arial" panose="020B0604020202020204" pitchFamily="34" charset="0"/>
              </a:rPr>
              <a:t>National guidance</a:t>
            </a:r>
          </a:p>
        </p:txBody>
      </p:sp>
      <p:sp>
        <p:nvSpPr>
          <p:cNvPr id="6" name="guidance-bullets">
            <a:extLst>
              <a:ext uri="{FF2B5EF4-FFF2-40B4-BE49-F238E27FC236}">
                <a16:creationId xmlns:a16="http://schemas.microsoft.com/office/drawing/2014/main" id="{BF637FEE-D75C-410D-AC91-14F3D6C3FE23}"/>
              </a:ext>
            </a:extLst>
          </p:cNvPr>
          <p:cNvSpPr>
            <a:spLocks noGrp="1"/>
          </p:cNvSpPr>
          <p:nvPr/>
        </p:nvSpPr>
        <p:spPr>
          <a:xfrm>
            <a:off x="895350" y="2438400"/>
            <a:ext cx="2686050" cy="2362200"/>
          </a:xfrm>
          <a:prstGeom prst="rect">
            <a:avLst/>
          </a:prstGeom>
          <a:noFill/>
          <a:ln w="0">
            <a:noFill/>
            <a:prstDash val="solid"/>
          </a:ln>
        </p:spPr>
        <p:txBody>
          <a:bodyPr>
            <a:noAutofit/>
          </a:bodyPr>
          <a:lstStyle/>
          <a:p>
            <a:pPr marL="228600" indent="-101600">
              <a:spcAft>
                <a:spcPts val="500"/>
              </a:spcAft>
              <a:buChar cha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NICE NG209 recommends prevention and person-centred support for tobacco dependence.</a:t>
            </a:r>
          </a:p>
          <a:p>
            <a:pPr marL="228600" indent="-101600">
              <a:spcAft>
                <a:spcPts val="500"/>
              </a:spcAft>
              <a:buChar cha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The NHS states that nicotine vaping is not risk-free and that non-smokers should not vape.</a:t>
            </a:r>
          </a:p>
          <a:p>
            <a:pPr marL="228600" indent="-101600">
              <a:spcAft>
                <a:spcPts val="500"/>
              </a:spcAft>
              <a:buChar cha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For adults who smoke, switching completely from cigarettes to vaping can reduce exposure to many toxic chemicals while they work towards stopping smoking.</a:t>
            </a:r>
          </a:p>
        </p:txBody>
      </p:sp>
      <p:sp>
        <p:nvSpPr>
          <p:cNvPr id="7" name="local-surface">
            <a:extLst>
              <a:ext uri="{FF2B5EF4-FFF2-40B4-BE49-F238E27FC236}">
                <a16:creationId xmlns:a16="http://schemas.microsoft.com/office/drawing/2014/main" id="{21543555-812D-4D12-A55A-6AC1DD96C731}"/>
              </a:ext>
            </a:extLst>
          </p:cNvPr>
          <p:cNvSpPr>
            <a:spLocks noGrp="1"/>
          </p:cNvSpPr>
          <p:nvPr/>
        </p:nvSpPr>
        <p:spPr>
          <a:xfrm>
            <a:off x="4171950" y="1619250"/>
            <a:ext cx="3333750" cy="3638550"/>
          </a:xfrm>
          <a:prstGeom prst="roundRect">
            <a:avLst>
              <a:gd name="adj" fmla="val 3429"/>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local-heading">
            <a:extLst>
              <a:ext uri="{FF2B5EF4-FFF2-40B4-BE49-F238E27FC236}">
                <a16:creationId xmlns:a16="http://schemas.microsoft.com/office/drawing/2014/main" id="{64ED7796-4B46-421A-96D8-641193C481D9}"/>
              </a:ext>
            </a:extLst>
          </p:cNvPr>
          <p:cNvSpPr>
            <a:spLocks noGrp="1"/>
          </p:cNvSpPr>
          <p:nvPr/>
        </p:nvSpPr>
        <p:spPr>
          <a:xfrm>
            <a:off x="4457700" y="1924050"/>
            <a:ext cx="2476500" cy="342900"/>
          </a:xfrm>
          <a:prstGeom prst="rect">
            <a:avLst/>
          </a:prstGeom>
          <a:noFill/>
          <a:ln w="0">
            <a:noFill/>
            <a:prstDash val="solid"/>
          </a:ln>
        </p:spPr>
        <p:txBody>
          <a:bodyPr>
            <a:noAutofit/>
          </a:bodyPr>
          <a:lstStyle/>
          <a:p>
            <a:pPr>
              <a:defRPr sz="1875" b="1">
                <a:solidFill>
                  <a:srgbClr val="102A43"/>
                </a:solidFill>
                <a:latin typeface="Bitstream Charter"/>
                <a:ea typeface="Bitstream Charter"/>
                <a:cs typeface="Bitstream Charter"/>
              </a:defRPr>
            </a:pPr>
            <a:r>
              <a:rPr sz="1875" b="1">
                <a:solidFill>
                  <a:srgbClr val="102A43"/>
                </a:solidFill>
                <a:latin typeface="Arial" panose="020B0604020202020204" pitchFamily="34" charset="0"/>
                <a:ea typeface="Bitstream Charter"/>
                <a:cs typeface="Arial" panose="020B0604020202020204" pitchFamily="34" charset="0"/>
              </a:rPr>
              <a:t>Local opportunity</a:t>
            </a:r>
          </a:p>
        </p:txBody>
      </p:sp>
      <p:sp>
        <p:nvSpPr>
          <p:cNvPr id="9" name="local-bullets">
            <a:extLst>
              <a:ext uri="{FF2B5EF4-FFF2-40B4-BE49-F238E27FC236}">
                <a16:creationId xmlns:a16="http://schemas.microsoft.com/office/drawing/2014/main" id="{F09C28FB-B3AB-4C0D-B07E-6A3A729F52DC}"/>
              </a:ext>
            </a:extLst>
          </p:cNvPr>
          <p:cNvSpPr>
            <a:spLocks noGrp="1"/>
          </p:cNvSpPr>
          <p:nvPr/>
        </p:nvSpPr>
        <p:spPr>
          <a:xfrm>
            <a:off x="4457700" y="2438400"/>
            <a:ext cx="2762250" cy="2266950"/>
          </a:xfrm>
          <a:prstGeom prst="rect">
            <a:avLst/>
          </a:prstGeom>
          <a:noFill/>
          <a:ln w="0">
            <a:noFill/>
            <a:prstDash val="solid"/>
          </a:ln>
        </p:spPr>
        <p:txBody>
          <a:bodyPr>
            <a:noAutofit/>
          </a:bodyPr>
          <a:lstStyle/>
          <a:p>
            <a:pPr marL="228600" indent="-101600">
              <a:spcAft>
                <a:spcPts val="500"/>
              </a:spcAft>
              <a:buChar cha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Birmingham offers 12 weeks of stop-smoking advice and can provide nicotine replacement therapy or e-cigarettes.</a:t>
            </a:r>
          </a:p>
          <a:p>
            <a:pPr marL="228600" indent="-101600">
              <a:spcAft>
                <a:spcPts val="500"/>
              </a:spcAft>
              <a:buChar cha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Young adults need flexible, evening-friendly support around study, employment, travel and social life.</a:t>
            </a:r>
          </a:p>
          <a:p>
            <a:pPr marL="228600" indent="-101600">
              <a:spcAft>
                <a:spcPts val="500"/>
              </a:spcAft>
              <a:buChar cha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A peer-led offer can make help visible before nicotine dependence becomes established.</a:t>
            </a:r>
          </a:p>
        </p:txBody>
      </p:sp>
      <p:sp>
        <p:nvSpPr>
          <p:cNvPr id="10" name="campaign-position">
            <a:extLst>
              <a:ext uri="{FF2B5EF4-FFF2-40B4-BE49-F238E27FC236}">
                <a16:creationId xmlns:a16="http://schemas.microsoft.com/office/drawing/2014/main" id="{514FAB5C-FBF7-491A-912C-979A24609D19}"/>
              </a:ext>
            </a:extLst>
          </p:cNvPr>
          <p:cNvSpPr>
            <a:spLocks noGrp="1"/>
          </p:cNvSpPr>
          <p:nvPr/>
        </p:nvSpPr>
        <p:spPr>
          <a:xfrm>
            <a:off x="7791450" y="1619250"/>
            <a:ext cx="3790950" cy="3638550"/>
          </a:xfrm>
          <a:prstGeom prst="roundRect">
            <a:avLst>
              <a:gd name="adj" fmla="val 3141"/>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position-heading">
            <a:extLst>
              <a:ext uri="{FF2B5EF4-FFF2-40B4-BE49-F238E27FC236}">
                <a16:creationId xmlns:a16="http://schemas.microsoft.com/office/drawing/2014/main" id="{8999313F-985F-4126-9D91-5D4843FB4C6F}"/>
              </a:ext>
            </a:extLst>
          </p:cNvPr>
          <p:cNvSpPr>
            <a:spLocks noGrp="1"/>
          </p:cNvSpPr>
          <p:nvPr/>
        </p:nvSpPr>
        <p:spPr>
          <a:xfrm>
            <a:off x="8096250" y="1943100"/>
            <a:ext cx="2876550" cy="323850"/>
          </a:xfrm>
          <a:prstGeom prst="rect">
            <a:avLst/>
          </a:prstGeom>
          <a:noFill/>
          <a:ln w="0">
            <a:noFill/>
            <a:prstDash val="solid"/>
          </a:ln>
        </p:spPr>
        <p:txBody>
          <a:bodyPr>
            <a:noAutofit/>
          </a:bodyPr>
          <a:lstStyle/>
          <a:p>
            <a:pPr>
              <a:defRPr sz="1875" b="1">
                <a:solidFill>
                  <a:srgbClr val="FFFFFF"/>
                </a:solidFill>
                <a:latin typeface="Bitstream Charter"/>
                <a:ea typeface="Bitstream Charter"/>
                <a:cs typeface="Bitstream Charter"/>
              </a:defRPr>
            </a:pPr>
            <a:r>
              <a:rPr sz="1875" b="1">
                <a:solidFill>
                  <a:srgbClr val="FFFFFF"/>
                </a:solidFill>
                <a:latin typeface="Arial" panose="020B0604020202020204" pitchFamily="34" charset="0"/>
                <a:ea typeface="Bitstream Charter"/>
                <a:cs typeface="Arial" panose="020B0604020202020204" pitchFamily="34" charset="0"/>
              </a:rPr>
              <a:t>Campaign position</a:t>
            </a:r>
          </a:p>
        </p:txBody>
      </p:sp>
      <p:sp>
        <p:nvSpPr>
          <p:cNvPr id="12" name="position-text">
            <a:extLst>
              <a:ext uri="{FF2B5EF4-FFF2-40B4-BE49-F238E27FC236}">
                <a16:creationId xmlns:a16="http://schemas.microsoft.com/office/drawing/2014/main" id="{4FAAB771-DAA6-428C-BFE7-669426AD509F}"/>
              </a:ext>
            </a:extLst>
          </p:cNvPr>
          <p:cNvSpPr>
            <a:spLocks noGrp="1"/>
          </p:cNvSpPr>
          <p:nvPr/>
        </p:nvSpPr>
        <p:spPr>
          <a:xfrm>
            <a:off x="8096250" y="2552700"/>
            <a:ext cx="2895600" cy="1809750"/>
          </a:xfrm>
          <a:prstGeom prst="rect">
            <a:avLst/>
          </a:prstGeom>
          <a:noFill/>
          <a:ln w="0">
            <a:noFill/>
            <a:prstDash val="solid"/>
          </a:ln>
        </p:spPr>
        <p:txBody>
          <a:bodyPr>
            <a:noAutofit/>
          </a:bodyPr>
          <a:lstStyle/>
          <a:p>
            <a:pPr>
              <a:defRPr sz="1650">
                <a:solidFill>
                  <a:srgbClr val="FFFFFF"/>
                </a:solidFill>
                <a:latin typeface="Bitstream Charter"/>
                <a:ea typeface="Bitstream Charter"/>
                <a:cs typeface="Bitstream Charter"/>
              </a:defRPr>
            </a:pPr>
            <a:r>
              <a:rPr sz="1650">
                <a:solidFill>
                  <a:srgbClr val="FFFFFF"/>
                </a:solidFill>
                <a:latin typeface="Arial" panose="020B0604020202020204" pitchFamily="34" charset="0"/>
                <a:ea typeface="Bitstream Charter"/>
                <a:cs typeface="Arial" panose="020B0604020202020204" pitchFamily="34" charset="0"/>
              </a:rPr>
              <a:t>Support people who smoke to quit tobacco safely.</a:t>
            </a:r>
          </a:p>
          <a:p>
            <a:endParaRPr sz="1650">
              <a:solidFill>
                <a:srgbClr val="FFFFFF"/>
              </a:solidFill>
              <a:latin typeface="Arial" panose="020B0604020202020204" pitchFamily="34" charset="0"/>
              <a:ea typeface="Bitstream Charter"/>
              <a:cs typeface="Arial" panose="020B0604020202020204" pitchFamily="34" charset="0"/>
            </a:endParaRPr>
          </a:p>
          <a:p>
            <a:pPr>
              <a:defRPr sz="1650">
                <a:solidFill>
                  <a:srgbClr val="FFFFFF"/>
                </a:solidFill>
                <a:latin typeface="Bitstream Charter"/>
                <a:ea typeface="Bitstream Charter"/>
                <a:cs typeface="Bitstream Charter"/>
              </a:defRPr>
            </a:pPr>
            <a:r>
              <a:rPr sz="1650">
                <a:solidFill>
                  <a:srgbClr val="FFFFFF"/>
                </a:solidFill>
                <a:latin typeface="Arial" panose="020B0604020202020204" pitchFamily="34" charset="0"/>
                <a:ea typeface="Bitstream Charter"/>
                <a:cs typeface="Arial" panose="020B0604020202020204" pitchFamily="34" charset="0"/>
              </a:rPr>
              <a:t>Help non-smokers and exclusive vapers avoid or end nicotine dependence.</a:t>
            </a:r>
          </a:p>
          <a:p>
            <a:endParaRPr sz="1650">
              <a:solidFill>
                <a:srgbClr val="FFFFFF"/>
              </a:solidFill>
              <a:latin typeface="Arial" panose="020B0604020202020204" pitchFamily="34" charset="0"/>
              <a:ea typeface="Bitstream Charter"/>
              <a:cs typeface="Arial" panose="020B0604020202020204" pitchFamily="34" charset="0"/>
            </a:endParaRPr>
          </a:p>
          <a:p>
            <a:pPr>
              <a:defRPr sz="1650">
                <a:solidFill>
                  <a:srgbClr val="FFFFFF"/>
                </a:solidFill>
                <a:latin typeface="Bitstream Charter"/>
                <a:ea typeface="Bitstream Charter"/>
                <a:cs typeface="Bitstream Charter"/>
              </a:defRPr>
            </a:pPr>
            <a:r>
              <a:rPr sz="1650">
                <a:solidFill>
                  <a:srgbClr val="FFFFFF"/>
                </a:solidFill>
                <a:latin typeface="Arial" panose="020B0604020202020204" pitchFamily="34" charset="0"/>
                <a:ea typeface="Bitstream Charter"/>
                <a:cs typeface="Arial" panose="020B0604020202020204" pitchFamily="34" charset="0"/>
              </a:rPr>
              <a:t>Never shame people for using nicotine.</a:t>
            </a:r>
          </a:p>
        </p:txBody>
      </p:sp>
      <p:sp>
        <p:nvSpPr>
          <p:cNvPr id="13" name="citation">
            <a:extLst>
              <a:ext uri="{FF2B5EF4-FFF2-40B4-BE49-F238E27FC236}">
                <a16:creationId xmlns:a16="http://schemas.microsoft.com/office/drawing/2014/main" id="{6A9A8C91-31A8-4910-BA24-E800E5D000E3}"/>
              </a:ext>
            </a:extLst>
          </p:cNvPr>
          <p:cNvSpPr>
            <a:spLocks noGrp="1"/>
          </p:cNvSpPr>
          <p:nvPr/>
        </p:nvSpPr>
        <p:spPr>
          <a:xfrm>
            <a:off x="609600" y="5715000"/>
            <a:ext cx="8763000" cy="209550"/>
          </a:xfrm>
          <a:prstGeom prst="rect">
            <a:avLst/>
          </a:prstGeom>
          <a:noFill/>
          <a:ln w="0">
            <a:noFill/>
            <a:prstDash val="solid"/>
          </a:ln>
        </p:spPr>
        <p:txBody>
          <a:bodyPr>
            <a:noAutofit/>
          </a:bodyPr>
          <a:lstStyle/>
          <a:p>
            <a:r>
              <a:t>(NICE, 2025; NHS, 2025a; Birmingham City Council, 2025; OHID, 2022)</a:t>
            </a:r>
          </a:p>
        </p:txBody>
      </p:sp>
      <p:sp>
        <p:nvSpPr>
          <p:cNvPr id="14" name="footer">
            <a:extLst>
              <a:ext uri="{FF2B5EF4-FFF2-40B4-BE49-F238E27FC236}">
                <a16:creationId xmlns:a16="http://schemas.microsoft.com/office/drawing/2014/main" id="{ABFF8FF5-57FB-473E-91A9-E959FCA8AFA1}"/>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5" name="speaker">
            <a:extLst>
              <a:ext uri="{FF2B5EF4-FFF2-40B4-BE49-F238E27FC236}">
                <a16:creationId xmlns:a16="http://schemas.microsoft.com/office/drawing/2014/main" id="{2C6E1B24-7957-4CCC-A34E-1A4E324BEA9B}"/>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16" name="page">
            <a:extLst>
              <a:ext uri="{FF2B5EF4-FFF2-40B4-BE49-F238E27FC236}">
                <a16:creationId xmlns:a16="http://schemas.microsoft.com/office/drawing/2014/main" id="{645900EC-C608-43A5-8D24-A7E2E7986ED7}"/>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3</a:t>
            </a:r>
          </a:p>
        </p:txBody>
      </p:sp>
    </p:spTree>
    <p:extLst>
      <p:ext uri="{BB962C8B-B14F-4D97-AF65-F5344CB8AC3E}">
        <p14:creationId xmlns:p14="http://schemas.microsoft.com/office/powerpoint/2010/main" val="1455948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18" name="title">
            <a:extLst>
              <a:ext uri="{FF2B5EF4-FFF2-40B4-BE49-F238E27FC236}">
                <a16:creationId xmlns:a16="http://schemas.microsoft.com/office/drawing/2014/main" id="{B47C1B66-7EEA-4D5A-955B-1A679D949C82}"/>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Young adults remain a priority group</a:t>
            </a:r>
          </a:p>
        </p:txBody>
      </p:sp>
      <p:sp>
        <p:nvSpPr>
          <p:cNvPr id="2" name="subtitle">
            <a:extLst>
              <a:ext uri="{FF2B5EF4-FFF2-40B4-BE49-F238E27FC236}">
                <a16:creationId xmlns:a16="http://schemas.microsoft.com/office/drawing/2014/main" id="{7ECF03B0-3425-481D-984D-8406189738B2}"/>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The closest available official age bands show substantial nicotine-product use</a:t>
            </a:r>
          </a:p>
        </p:txBody>
      </p:sp>
      <p:sp>
        <p:nvSpPr>
          <p:cNvPr id="3" name="Rectangle 2">
            <a:extLst>
              <a:ext uri="{FF2B5EF4-FFF2-40B4-BE49-F238E27FC236}">
                <a16:creationId xmlns:a16="http://schemas.microsoft.com/office/drawing/2014/main" id="{CF1A6E96-D0BF-45D0-9B6C-2A758CBE0B0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stat-card">
            <a:extLst>
              <a:ext uri="{FF2B5EF4-FFF2-40B4-BE49-F238E27FC236}">
                <a16:creationId xmlns:a16="http://schemas.microsoft.com/office/drawing/2014/main" id="{9DA0846E-D955-4F46-AB3A-036F3B649610}"/>
              </a:ext>
            </a:extLst>
          </p:cNvPr>
          <p:cNvSpPr>
            <a:spLocks noGrp="1"/>
          </p:cNvSpPr>
          <p:nvPr/>
        </p:nvSpPr>
        <p:spPr>
          <a:xfrm>
            <a:off x="609600" y="1714500"/>
            <a:ext cx="2895600" cy="3238500"/>
          </a:xfrm>
          <a:prstGeom prst="roundRect">
            <a:avLst>
              <a:gd name="adj" fmla="val 3947"/>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stat-value">
            <a:extLst>
              <a:ext uri="{FF2B5EF4-FFF2-40B4-BE49-F238E27FC236}">
                <a16:creationId xmlns:a16="http://schemas.microsoft.com/office/drawing/2014/main" id="{0D33A573-3206-4067-831A-902204E256C6}"/>
              </a:ext>
            </a:extLst>
          </p:cNvPr>
          <p:cNvSpPr>
            <a:spLocks noGrp="1"/>
          </p:cNvSpPr>
          <p:nvPr/>
        </p:nvSpPr>
        <p:spPr>
          <a:xfrm>
            <a:off x="857250" y="2019300"/>
            <a:ext cx="2381250" cy="704850"/>
          </a:xfrm>
          <a:prstGeom prst="rect">
            <a:avLst/>
          </a:prstGeom>
          <a:noFill/>
          <a:ln w="0">
            <a:noFill/>
            <a:prstDash val="solid"/>
          </a:ln>
        </p:spPr>
        <p:txBody>
          <a:bodyPr>
            <a:noAutofit/>
          </a:bodyPr>
          <a:lstStyle/>
          <a:p>
            <a:pPr algn="ctr">
              <a:defRPr sz="4350" b="1">
                <a:solidFill>
                  <a:srgbClr val="007C83"/>
                </a:solidFill>
                <a:latin typeface="Bitstream Charter"/>
                <a:ea typeface="Bitstream Charter"/>
                <a:cs typeface="Bitstream Charter"/>
              </a:defRPr>
            </a:pPr>
            <a:r>
              <a:rPr sz="4350" b="1">
                <a:solidFill>
                  <a:srgbClr val="007C83"/>
                </a:solidFill>
                <a:latin typeface="Arial" panose="020B0604020202020204" pitchFamily="34" charset="0"/>
                <a:ea typeface="Bitstream Charter"/>
                <a:cs typeface="Arial" panose="020B0604020202020204" pitchFamily="34" charset="0"/>
              </a:rPr>
              <a:t>13.0%</a:t>
            </a:r>
          </a:p>
        </p:txBody>
      </p:sp>
      <p:sp>
        <p:nvSpPr>
          <p:cNvPr id="6" name="stat-label">
            <a:extLst>
              <a:ext uri="{FF2B5EF4-FFF2-40B4-BE49-F238E27FC236}">
                <a16:creationId xmlns:a16="http://schemas.microsoft.com/office/drawing/2014/main" id="{EE1E51D5-AA35-418B-9B75-B09DFEDF15E6}"/>
              </a:ext>
            </a:extLst>
          </p:cNvPr>
          <p:cNvSpPr>
            <a:spLocks noGrp="1"/>
          </p:cNvSpPr>
          <p:nvPr/>
        </p:nvSpPr>
        <p:spPr>
          <a:xfrm>
            <a:off x="876300" y="2857500"/>
            <a:ext cx="2362200" cy="1028700"/>
          </a:xfrm>
          <a:prstGeom prst="rect">
            <a:avLst/>
          </a:prstGeom>
          <a:noFill/>
          <a:ln w="0">
            <a:noFill/>
            <a:prstDash val="solid"/>
          </a:ln>
        </p:spPr>
        <p:txBody>
          <a:bodyPr>
            <a:noAutofit/>
          </a:bodyPr>
          <a:lstStyle/>
          <a:p>
            <a:pPr algn="ctr">
              <a:defRPr sz="1350" b="1">
                <a:solidFill>
                  <a:srgbClr val="102A43"/>
                </a:solidFill>
                <a:latin typeface="Bitstream Charter"/>
                <a:ea typeface="Bitstream Charter"/>
                <a:cs typeface="Bitstream Charter"/>
              </a:defRPr>
            </a:pPr>
            <a:r>
              <a:rPr sz="1350" b="1" dirty="0">
                <a:solidFill>
                  <a:srgbClr val="102A43"/>
                </a:solidFill>
                <a:latin typeface="Arial" panose="020B0604020202020204" pitchFamily="34" charset="0"/>
                <a:ea typeface="Bitstream Charter"/>
                <a:cs typeface="Arial" panose="020B0604020202020204" pitchFamily="34" charset="0"/>
              </a:rPr>
              <a:t>of 16–24</a:t>
            </a:r>
            <a:r>
              <a:rPr lang="en-GB" sz="1350" b="1" dirty="0">
                <a:solidFill>
                  <a:srgbClr val="102A43"/>
                </a:solidFill>
                <a:latin typeface="Arial" panose="020B0604020202020204" pitchFamily="34" charset="0"/>
                <a:ea typeface="Bitstream Charter"/>
                <a:cs typeface="Arial" panose="020B0604020202020204" pitchFamily="34" charset="0"/>
              </a:rPr>
              <a:t> </a:t>
            </a:r>
            <a:r>
              <a:rPr sz="1350" b="1" dirty="0">
                <a:solidFill>
                  <a:srgbClr val="102A43"/>
                </a:solidFill>
                <a:latin typeface="Arial" panose="020B0604020202020204" pitchFamily="34" charset="0"/>
                <a:ea typeface="Bitstream Charter"/>
                <a:cs typeface="Arial" panose="020B0604020202020204" pitchFamily="34" charset="0"/>
              </a:rPr>
              <a:t>year</a:t>
            </a:r>
            <a:r>
              <a:rPr lang="en-GB" sz="1350" b="1" dirty="0">
                <a:solidFill>
                  <a:srgbClr val="102A43"/>
                </a:solidFill>
                <a:latin typeface="Arial" panose="020B0604020202020204" pitchFamily="34" charset="0"/>
                <a:ea typeface="Bitstream Charter"/>
                <a:cs typeface="Arial" panose="020B0604020202020204" pitchFamily="34" charset="0"/>
              </a:rPr>
              <a:t>s </a:t>
            </a:r>
            <a:r>
              <a:rPr sz="1350" b="1" dirty="0">
                <a:solidFill>
                  <a:srgbClr val="102A43"/>
                </a:solidFill>
                <a:latin typeface="Arial" panose="020B0604020202020204" pitchFamily="34" charset="0"/>
                <a:ea typeface="Bitstream Charter"/>
                <a:cs typeface="Arial" panose="020B0604020202020204" pitchFamily="34" charset="0"/>
              </a:rPr>
              <a:t>old in Great Britain used an e-cigarette daily or occasionally in 2024</a:t>
            </a:r>
          </a:p>
        </p:txBody>
      </p:sp>
      <p:sp>
        <p:nvSpPr>
          <p:cNvPr id="7" name="stat-source">
            <a:extLst>
              <a:ext uri="{FF2B5EF4-FFF2-40B4-BE49-F238E27FC236}">
                <a16:creationId xmlns:a16="http://schemas.microsoft.com/office/drawing/2014/main" id="{753AAF99-6E03-4710-A1F3-F44E28BC8303}"/>
              </a:ext>
            </a:extLst>
          </p:cNvPr>
          <p:cNvSpPr>
            <a:spLocks noGrp="1"/>
          </p:cNvSpPr>
          <p:nvPr/>
        </p:nvSpPr>
        <p:spPr>
          <a:xfrm>
            <a:off x="876300" y="4324350"/>
            <a:ext cx="2362200" cy="228600"/>
          </a:xfrm>
          <a:prstGeom prst="rect">
            <a:avLst/>
          </a:prstGeom>
          <a:noFill/>
          <a:ln w="0">
            <a:noFill/>
            <a:prstDash val="solid"/>
          </a:ln>
        </p:spPr>
        <p:txBody>
          <a:bodyPr>
            <a:noAutofit/>
          </a:bodyPr>
          <a:lstStyle/>
          <a:p>
            <a:r>
              <a:t>ONS, 2025</a:t>
            </a:r>
          </a:p>
        </p:txBody>
      </p:sp>
      <p:sp>
        <p:nvSpPr>
          <p:cNvPr id="8" name="stat-card">
            <a:extLst>
              <a:ext uri="{FF2B5EF4-FFF2-40B4-BE49-F238E27FC236}">
                <a16:creationId xmlns:a16="http://schemas.microsoft.com/office/drawing/2014/main" id="{A5BB1464-8F70-4B23-AC6A-977335FD438F}"/>
              </a:ext>
            </a:extLst>
          </p:cNvPr>
          <p:cNvSpPr>
            <a:spLocks noGrp="1"/>
          </p:cNvSpPr>
          <p:nvPr/>
        </p:nvSpPr>
        <p:spPr>
          <a:xfrm>
            <a:off x="3733800" y="1714500"/>
            <a:ext cx="2895600" cy="3238500"/>
          </a:xfrm>
          <a:prstGeom prst="roundRect">
            <a:avLst>
              <a:gd name="adj" fmla="val 3947"/>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stat-value">
            <a:extLst>
              <a:ext uri="{FF2B5EF4-FFF2-40B4-BE49-F238E27FC236}">
                <a16:creationId xmlns:a16="http://schemas.microsoft.com/office/drawing/2014/main" id="{86B7732C-FAB7-41D7-AB2F-7B47B8114BA0}"/>
              </a:ext>
            </a:extLst>
          </p:cNvPr>
          <p:cNvSpPr>
            <a:spLocks noGrp="1"/>
          </p:cNvSpPr>
          <p:nvPr/>
        </p:nvSpPr>
        <p:spPr>
          <a:xfrm>
            <a:off x="3981450" y="2019300"/>
            <a:ext cx="2381250" cy="704850"/>
          </a:xfrm>
          <a:prstGeom prst="rect">
            <a:avLst/>
          </a:prstGeom>
          <a:noFill/>
          <a:ln w="0">
            <a:noFill/>
            <a:prstDash val="solid"/>
          </a:ln>
        </p:spPr>
        <p:txBody>
          <a:bodyPr>
            <a:noAutofit/>
          </a:bodyPr>
          <a:lstStyle/>
          <a:p>
            <a:pPr algn="ctr">
              <a:defRPr sz="4350" b="1">
                <a:solidFill>
                  <a:srgbClr val="F26B5B"/>
                </a:solidFill>
                <a:latin typeface="Bitstream Charter"/>
                <a:ea typeface="Bitstream Charter"/>
                <a:cs typeface="Bitstream Charter"/>
              </a:defRPr>
            </a:pPr>
            <a:r>
              <a:rPr sz="4350" b="1">
                <a:solidFill>
                  <a:srgbClr val="F26B5B"/>
                </a:solidFill>
                <a:latin typeface="Arial" panose="020B0604020202020204" pitchFamily="34" charset="0"/>
                <a:ea typeface="Bitstream Charter"/>
                <a:cs typeface="Arial" panose="020B0604020202020204" pitchFamily="34" charset="0"/>
              </a:rPr>
              <a:t>8.1%</a:t>
            </a:r>
          </a:p>
        </p:txBody>
      </p:sp>
      <p:sp>
        <p:nvSpPr>
          <p:cNvPr id="10" name="stat-label">
            <a:extLst>
              <a:ext uri="{FF2B5EF4-FFF2-40B4-BE49-F238E27FC236}">
                <a16:creationId xmlns:a16="http://schemas.microsoft.com/office/drawing/2014/main" id="{3744D045-7C21-4BC2-B9ED-38AC4F05EFFA}"/>
              </a:ext>
            </a:extLst>
          </p:cNvPr>
          <p:cNvSpPr>
            <a:spLocks noGrp="1"/>
          </p:cNvSpPr>
          <p:nvPr/>
        </p:nvSpPr>
        <p:spPr>
          <a:xfrm>
            <a:off x="4000500" y="2857500"/>
            <a:ext cx="2362200" cy="1028700"/>
          </a:xfrm>
          <a:prstGeom prst="rect">
            <a:avLst/>
          </a:prstGeom>
          <a:noFill/>
          <a:ln w="0">
            <a:noFill/>
            <a:prstDash val="solid"/>
          </a:ln>
        </p:spPr>
        <p:txBody>
          <a:bodyPr>
            <a:noAutofit/>
          </a:bodyPr>
          <a:lstStyle/>
          <a:p>
            <a:pPr algn="ctr">
              <a:defRPr sz="1350" b="1">
                <a:solidFill>
                  <a:srgbClr val="102A43"/>
                </a:solidFill>
                <a:latin typeface="Bitstream Charter"/>
                <a:ea typeface="Bitstream Charter"/>
                <a:cs typeface="Bitstream Charter"/>
              </a:defRPr>
            </a:pPr>
            <a:r>
              <a:rPr sz="1350" b="1" dirty="0">
                <a:solidFill>
                  <a:srgbClr val="102A43"/>
                </a:solidFill>
                <a:latin typeface="Arial" panose="020B0604020202020204" pitchFamily="34" charset="0"/>
                <a:ea typeface="Bitstream Charter"/>
                <a:cs typeface="Arial" panose="020B0604020202020204" pitchFamily="34" charset="0"/>
              </a:rPr>
              <a:t>of 18–24</a:t>
            </a:r>
            <a:r>
              <a:rPr lang="en-GB" sz="1350" b="1" dirty="0">
                <a:solidFill>
                  <a:srgbClr val="102A43"/>
                </a:solidFill>
                <a:latin typeface="Arial" panose="020B0604020202020204" pitchFamily="34" charset="0"/>
                <a:ea typeface="Bitstream Charter"/>
                <a:cs typeface="Arial" panose="020B0604020202020204" pitchFamily="34" charset="0"/>
              </a:rPr>
              <a:t> </a:t>
            </a:r>
            <a:r>
              <a:rPr sz="1350" b="1" dirty="0">
                <a:solidFill>
                  <a:srgbClr val="102A43"/>
                </a:solidFill>
                <a:latin typeface="Arial" panose="020B0604020202020204" pitchFamily="34" charset="0"/>
                <a:ea typeface="Bitstream Charter"/>
                <a:cs typeface="Arial" panose="020B0604020202020204" pitchFamily="34" charset="0"/>
              </a:rPr>
              <a:t>year</a:t>
            </a:r>
            <a:r>
              <a:rPr lang="en-GB" sz="1350" b="1" dirty="0">
                <a:solidFill>
                  <a:srgbClr val="102A43"/>
                </a:solidFill>
                <a:latin typeface="Arial" panose="020B0604020202020204" pitchFamily="34" charset="0"/>
                <a:ea typeface="Bitstream Charter"/>
                <a:cs typeface="Arial" panose="020B0604020202020204" pitchFamily="34" charset="0"/>
              </a:rPr>
              <a:t>s </a:t>
            </a:r>
            <a:r>
              <a:rPr sz="1350" b="1" dirty="0">
                <a:solidFill>
                  <a:srgbClr val="102A43"/>
                </a:solidFill>
                <a:latin typeface="Arial" panose="020B0604020202020204" pitchFamily="34" charset="0"/>
                <a:ea typeface="Bitstream Charter"/>
                <a:cs typeface="Arial" panose="020B0604020202020204" pitchFamily="34" charset="0"/>
              </a:rPr>
              <a:t>old in the UK smoked cigarettes in 2024</a:t>
            </a:r>
          </a:p>
        </p:txBody>
      </p:sp>
      <p:sp>
        <p:nvSpPr>
          <p:cNvPr id="11" name="stat-source">
            <a:extLst>
              <a:ext uri="{FF2B5EF4-FFF2-40B4-BE49-F238E27FC236}">
                <a16:creationId xmlns:a16="http://schemas.microsoft.com/office/drawing/2014/main" id="{AF88CE6D-1001-463B-8560-173087D44782}"/>
              </a:ext>
            </a:extLst>
          </p:cNvPr>
          <p:cNvSpPr>
            <a:spLocks noGrp="1"/>
          </p:cNvSpPr>
          <p:nvPr/>
        </p:nvSpPr>
        <p:spPr>
          <a:xfrm>
            <a:off x="4000500" y="4324350"/>
            <a:ext cx="2362200" cy="228600"/>
          </a:xfrm>
          <a:prstGeom prst="rect">
            <a:avLst/>
          </a:prstGeom>
          <a:noFill/>
          <a:ln w="0">
            <a:noFill/>
            <a:prstDash val="solid"/>
          </a:ln>
        </p:spPr>
        <p:txBody>
          <a:bodyPr>
            <a:noAutofit/>
          </a:bodyPr>
          <a:lstStyle/>
          <a:p>
            <a:r>
              <a:t>ONS, 2025; OHID, 2025</a:t>
            </a:r>
          </a:p>
        </p:txBody>
      </p:sp>
      <p:graphicFrame>
        <p:nvGraphicFramePr>
          <p:cNvPr id="29" name="Chart"/>
          <p:cNvGraphicFramePr/>
          <p:nvPr>
            <p:extLst>
              <p:ext uri="{D42A27DB-BD31-4B8C-83A1-F6EECF244321}">
                <p14:modId xmlns:p14="http://schemas.microsoft.com/office/powerpoint/2010/main" val="1912575020"/>
              </p:ext>
            </p:extLst>
          </p:nvPr>
        </p:nvGraphicFramePr>
        <p:xfrm>
          <a:off x="7086600" y="1695450"/>
          <a:ext cx="4495800" cy="2952750"/>
        </p:xfrm>
        <a:graphic>
          <a:graphicData uri="http://schemas.openxmlformats.org/drawingml/2006/chart">
            <c:chart xmlns:c="http://schemas.openxmlformats.org/drawingml/2006/chart" xmlns:r="http://schemas.openxmlformats.org/officeDocument/2006/relationships" r:id="rId3"/>
          </a:graphicData>
        </a:graphic>
      </p:graphicFrame>
      <p:sp>
        <p:nvSpPr>
          <p:cNvPr id="13" name="interpretation">
            <a:extLst>
              <a:ext uri="{FF2B5EF4-FFF2-40B4-BE49-F238E27FC236}">
                <a16:creationId xmlns:a16="http://schemas.microsoft.com/office/drawing/2014/main" id="{AB96BA0E-F2B8-44CD-894C-49F764499777}"/>
              </a:ext>
            </a:extLst>
          </p:cNvPr>
          <p:cNvSpPr>
            <a:spLocks noGrp="1"/>
          </p:cNvSpPr>
          <p:nvPr/>
        </p:nvSpPr>
        <p:spPr>
          <a:xfrm>
            <a:off x="609600" y="5429250"/>
            <a:ext cx="10972800" cy="628650"/>
          </a:xfrm>
          <a:prstGeom prst="roundRect">
            <a:avLst>
              <a:gd name="adj" fmla="val 1818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interpretation-text">
            <a:extLst>
              <a:ext uri="{FF2B5EF4-FFF2-40B4-BE49-F238E27FC236}">
                <a16:creationId xmlns:a16="http://schemas.microsoft.com/office/drawing/2014/main" id="{13CCF15E-C615-4724-AA70-59A7EA2DF215}"/>
              </a:ext>
            </a:extLst>
          </p:cNvPr>
          <p:cNvSpPr>
            <a:spLocks noGrp="1"/>
          </p:cNvSpPr>
          <p:nvPr/>
        </p:nvSpPr>
        <p:spPr>
          <a:xfrm>
            <a:off x="838200" y="5581650"/>
            <a:ext cx="10515600" cy="323850"/>
          </a:xfrm>
          <a:prstGeom prst="rect">
            <a:avLst/>
          </a:prstGeom>
          <a:noFill/>
          <a:ln w="0">
            <a:noFill/>
            <a:prstDash val="solid"/>
          </a:ln>
        </p:spPr>
        <p:txBody>
          <a:bodyPr>
            <a:noAutofit/>
          </a:bodyPr>
          <a:lstStyle/>
          <a:p>
            <a:pPr algn="ctr">
              <a:defRPr sz="1050">
                <a:solidFill>
                  <a:srgbClr val="5C6B73"/>
                </a:solidFill>
                <a:latin typeface="Bitstream Charter"/>
                <a:ea typeface="Bitstream Charter"/>
                <a:cs typeface="Bitstream Charter"/>
              </a:defRPr>
            </a:pPr>
            <a:r>
              <a:rPr sz="1050">
                <a:solidFill>
                  <a:srgbClr val="5C6B73"/>
                </a:solidFill>
                <a:latin typeface="Arial" panose="020B0604020202020204" pitchFamily="34" charset="0"/>
                <a:ea typeface="Bitstream Charter"/>
                <a:cs typeface="Arial" panose="020B0604020202020204" pitchFamily="34" charset="0"/>
              </a:rPr>
              <a:t>Interpretation: smoking and vaping figures use different surveys and geographic populations, so they provide context rather than a direct comparison. The 18–25 campaign includes a small number of 25-year-olds not captured in the published bands.</a:t>
            </a:r>
          </a:p>
        </p:txBody>
      </p:sp>
      <p:sp>
        <p:nvSpPr>
          <p:cNvPr id="15" name="footer">
            <a:extLst>
              <a:ext uri="{FF2B5EF4-FFF2-40B4-BE49-F238E27FC236}">
                <a16:creationId xmlns:a16="http://schemas.microsoft.com/office/drawing/2014/main" id="{EDFCB577-76E4-41B2-9550-70A59ADAE90C}"/>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6" name="speaker">
            <a:extLst>
              <a:ext uri="{FF2B5EF4-FFF2-40B4-BE49-F238E27FC236}">
                <a16:creationId xmlns:a16="http://schemas.microsoft.com/office/drawing/2014/main" id="{D5042A8A-AFD2-4114-A8D8-9D644639F9F6}"/>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17" name="page">
            <a:extLst>
              <a:ext uri="{FF2B5EF4-FFF2-40B4-BE49-F238E27FC236}">
                <a16:creationId xmlns:a16="http://schemas.microsoft.com/office/drawing/2014/main" id="{429282C1-464B-4163-9E49-B4B031D0FE85}"/>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4</a:t>
            </a:r>
          </a:p>
        </p:txBody>
      </p:sp>
    </p:spTree>
    <p:extLst>
      <p:ext uri="{BB962C8B-B14F-4D97-AF65-F5344CB8AC3E}">
        <p14:creationId xmlns:p14="http://schemas.microsoft.com/office/powerpoint/2010/main" val="15531018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title">
            <a:extLst>
              <a:ext uri="{FF2B5EF4-FFF2-40B4-BE49-F238E27FC236}">
                <a16:creationId xmlns:a16="http://schemas.microsoft.com/office/drawing/2014/main" id="{93FFE281-9202-432A-8AB7-B5EEEFDFE20F}"/>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Poor nicotine habits affect life now and later</a:t>
            </a:r>
          </a:p>
        </p:txBody>
      </p:sp>
      <p:sp>
        <p:nvSpPr>
          <p:cNvPr id="2" name="subtitle">
            <a:extLst>
              <a:ext uri="{FF2B5EF4-FFF2-40B4-BE49-F238E27FC236}">
                <a16:creationId xmlns:a16="http://schemas.microsoft.com/office/drawing/2014/main" id="{33394EB4-14EC-4238-818F-06422B6760A0}"/>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Smoking causes the greatest known harm. Nicotine vaping can also maintain dependence and has uncertain long-term risks.</a:t>
            </a:r>
          </a:p>
        </p:txBody>
      </p:sp>
      <p:sp>
        <p:nvSpPr>
          <p:cNvPr id="3" name="Rectangle 2">
            <a:extLst>
              <a:ext uri="{FF2B5EF4-FFF2-40B4-BE49-F238E27FC236}">
                <a16:creationId xmlns:a16="http://schemas.microsoft.com/office/drawing/2014/main" id="{1ED8A6F0-B6CA-4DAC-BF35-FFA9907FC676}"/>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short-surface">
            <a:extLst>
              <a:ext uri="{FF2B5EF4-FFF2-40B4-BE49-F238E27FC236}">
                <a16:creationId xmlns:a16="http://schemas.microsoft.com/office/drawing/2014/main" id="{9108C8C9-198F-4807-B93D-5935E140949F}"/>
              </a:ext>
            </a:extLst>
          </p:cNvPr>
          <p:cNvSpPr>
            <a:spLocks noGrp="1"/>
          </p:cNvSpPr>
          <p:nvPr/>
        </p:nvSpPr>
        <p:spPr>
          <a:xfrm>
            <a:off x="617415" y="1750890"/>
            <a:ext cx="5181600" cy="3371850"/>
          </a:xfrm>
          <a:prstGeom prst="roundRect">
            <a:avLst>
              <a:gd name="adj" fmla="val 3390"/>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short-heading">
            <a:extLst>
              <a:ext uri="{FF2B5EF4-FFF2-40B4-BE49-F238E27FC236}">
                <a16:creationId xmlns:a16="http://schemas.microsoft.com/office/drawing/2014/main" id="{D7F3DCF1-0C1E-4C5E-BA31-5608E5BBC8D8}"/>
              </a:ext>
            </a:extLst>
          </p:cNvPr>
          <p:cNvSpPr>
            <a:spLocks noGrp="1"/>
          </p:cNvSpPr>
          <p:nvPr/>
        </p:nvSpPr>
        <p:spPr>
          <a:xfrm>
            <a:off x="895349" y="2000250"/>
            <a:ext cx="3762619" cy="323850"/>
          </a:xfrm>
          <a:prstGeom prst="rect">
            <a:avLst/>
          </a:prstGeom>
          <a:noFill/>
          <a:ln w="0">
            <a:noFill/>
            <a:prstDash val="solid"/>
          </a:ln>
        </p:spPr>
        <p:txBody>
          <a:bodyPr>
            <a:noAutofit/>
          </a:bodyPr>
          <a:lstStyle/>
          <a:p>
            <a:pPr>
              <a:defRPr sz="1950" b="1">
                <a:solidFill>
                  <a:srgbClr val="102A43"/>
                </a:solidFill>
                <a:latin typeface="Bitstream Charter"/>
                <a:ea typeface="Bitstream Charter"/>
                <a:cs typeface="Bitstream Charter"/>
              </a:defRPr>
            </a:pPr>
            <a:r>
              <a:rPr sz="1950" b="1" dirty="0">
                <a:solidFill>
                  <a:srgbClr val="102A43"/>
                </a:solidFill>
                <a:latin typeface="Arial" panose="020B0604020202020204" pitchFamily="34" charset="0"/>
                <a:ea typeface="Bitstream Charter"/>
                <a:cs typeface="Arial" panose="020B0604020202020204" pitchFamily="34" charset="0"/>
              </a:rPr>
              <a:t>Short-term effects in daily life</a:t>
            </a:r>
          </a:p>
        </p:txBody>
      </p:sp>
      <p:sp>
        <p:nvSpPr>
          <p:cNvPr id="6" name="short-bullets">
            <a:extLst>
              <a:ext uri="{FF2B5EF4-FFF2-40B4-BE49-F238E27FC236}">
                <a16:creationId xmlns:a16="http://schemas.microsoft.com/office/drawing/2014/main" id="{95D47997-C2A4-4029-8446-F2AF758CDD7F}"/>
              </a:ext>
            </a:extLst>
          </p:cNvPr>
          <p:cNvSpPr>
            <a:spLocks noGrp="1"/>
          </p:cNvSpPr>
          <p:nvPr/>
        </p:nvSpPr>
        <p:spPr>
          <a:xfrm>
            <a:off x="895350" y="2514600"/>
            <a:ext cx="4324350" cy="1866900"/>
          </a:xfrm>
          <a:prstGeom prst="rect">
            <a:avLst/>
          </a:prstGeom>
          <a:noFill/>
          <a:ln w="0">
            <a:noFill/>
            <a:prstDash val="solid"/>
          </a:ln>
        </p:spPr>
        <p:txBody>
          <a:bodyPr>
            <a:noAutofit/>
          </a:bodyPr>
          <a:lstStyle/>
          <a:p>
            <a:pPr marL="228600" indent="-101600">
              <a:spcAft>
                <a:spcPts val="500"/>
              </a:spcAft>
              <a:buChar cha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Cravings, irritability, restlessness and reduced concentration when nicotine is unavailable.</a:t>
            </a:r>
          </a:p>
          <a:p>
            <a:pPr marL="228600" indent="-101600">
              <a:spcAft>
                <a:spcPts val="500"/>
              </a:spcAft>
              <a:buChar cha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Money spent on cigarettes, vapes and replacements can reduce the budget for food, travel or leisure.</a:t>
            </a:r>
          </a:p>
          <a:p>
            <a:pPr marL="228600" indent="-101600">
              <a:spcAft>
                <a:spcPts val="500"/>
              </a:spcAft>
              <a:buChar cha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Smoking can cause breathlessness and lower exercise tolerance. Smoke odour and vape use can affect confidence in social, study and work settings.</a:t>
            </a:r>
          </a:p>
        </p:txBody>
      </p:sp>
      <p:sp>
        <p:nvSpPr>
          <p:cNvPr id="7" name="long-surface">
            <a:extLst>
              <a:ext uri="{FF2B5EF4-FFF2-40B4-BE49-F238E27FC236}">
                <a16:creationId xmlns:a16="http://schemas.microsoft.com/office/drawing/2014/main" id="{87D28A53-F052-4840-B087-14A28FB352D2}"/>
              </a:ext>
            </a:extLst>
          </p:cNvPr>
          <p:cNvSpPr>
            <a:spLocks noGrp="1"/>
          </p:cNvSpPr>
          <p:nvPr/>
        </p:nvSpPr>
        <p:spPr>
          <a:xfrm>
            <a:off x="6134100" y="1695450"/>
            <a:ext cx="5448300" cy="3371850"/>
          </a:xfrm>
          <a:prstGeom prst="roundRect">
            <a:avLst>
              <a:gd name="adj" fmla="val 3390"/>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long-heading">
            <a:extLst>
              <a:ext uri="{FF2B5EF4-FFF2-40B4-BE49-F238E27FC236}">
                <a16:creationId xmlns:a16="http://schemas.microsoft.com/office/drawing/2014/main" id="{85829991-6447-4892-A396-6C13436CF2DC}"/>
              </a:ext>
            </a:extLst>
          </p:cNvPr>
          <p:cNvSpPr>
            <a:spLocks noGrp="1"/>
          </p:cNvSpPr>
          <p:nvPr/>
        </p:nvSpPr>
        <p:spPr>
          <a:xfrm>
            <a:off x="6438900" y="2000250"/>
            <a:ext cx="3524250" cy="323850"/>
          </a:xfrm>
          <a:prstGeom prst="rect">
            <a:avLst/>
          </a:prstGeom>
          <a:noFill/>
          <a:ln w="0">
            <a:noFill/>
            <a:prstDash val="solid"/>
          </a:ln>
        </p:spPr>
        <p:txBody>
          <a:bodyPr>
            <a:noAutofit/>
          </a:bodyPr>
          <a:lstStyle/>
          <a:p>
            <a:pPr>
              <a:defRPr sz="1950" b="1">
                <a:solidFill>
                  <a:srgbClr val="102A43"/>
                </a:solidFill>
                <a:latin typeface="Bitstream Charter"/>
                <a:ea typeface="Bitstream Charter"/>
                <a:cs typeface="Bitstream Charter"/>
              </a:defRPr>
            </a:pPr>
            <a:r>
              <a:rPr sz="1950" b="1">
                <a:solidFill>
                  <a:srgbClr val="102A43"/>
                </a:solidFill>
                <a:latin typeface="Arial" panose="020B0604020202020204" pitchFamily="34" charset="0"/>
                <a:ea typeface="Bitstream Charter"/>
                <a:cs typeface="Arial" panose="020B0604020202020204" pitchFamily="34" charset="0"/>
              </a:rPr>
              <a:t>Long-term consequences</a:t>
            </a:r>
          </a:p>
        </p:txBody>
      </p:sp>
      <p:sp>
        <p:nvSpPr>
          <p:cNvPr id="9" name="long-bullets">
            <a:extLst>
              <a:ext uri="{FF2B5EF4-FFF2-40B4-BE49-F238E27FC236}">
                <a16:creationId xmlns:a16="http://schemas.microsoft.com/office/drawing/2014/main" id="{D83C6D44-EE39-4004-A30D-BEB01E0DBF74}"/>
              </a:ext>
            </a:extLst>
          </p:cNvPr>
          <p:cNvSpPr>
            <a:spLocks noGrp="1"/>
          </p:cNvSpPr>
          <p:nvPr/>
        </p:nvSpPr>
        <p:spPr>
          <a:xfrm>
            <a:off x="6438900" y="2514600"/>
            <a:ext cx="4457700" cy="1866900"/>
          </a:xfrm>
          <a:prstGeom prst="rect">
            <a:avLst/>
          </a:prstGeom>
          <a:noFill/>
          <a:ln w="0">
            <a:noFill/>
            <a:prstDash val="solid"/>
          </a:ln>
        </p:spPr>
        <p:txBody>
          <a:bodyPr>
            <a:noAutofit/>
          </a:bodyPr>
          <a:lstStyle/>
          <a:p>
            <a:pPr marL="228600" indent="-101600">
              <a:spcAft>
                <a:spcPts val="500"/>
              </a:spcAft>
              <a:buChar cha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Smoking increases the risk of cancer, lung disease, heart disease and stroke.</a:t>
            </a:r>
          </a:p>
          <a:p>
            <a:pPr marL="228600" indent="-101600">
              <a:spcAft>
                <a:spcPts val="500"/>
              </a:spcAft>
              <a:buChar cha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Long-term health effects of vaping are still being studied. Vaping is not risk-free, especially for people who have never smoked.</a:t>
            </a:r>
          </a:p>
          <a:p>
            <a:pPr marL="228600" indent="-101600">
              <a:spcAft>
                <a:spcPts val="500"/>
              </a:spcAft>
              <a:buChar cha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Dependence can become an established coping strategy, making future change more difficult.</a:t>
            </a:r>
          </a:p>
        </p:txBody>
      </p:sp>
      <p:sp>
        <p:nvSpPr>
          <p:cNvPr id="10" name="message-band">
            <a:extLst>
              <a:ext uri="{FF2B5EF4-FFF2-40B4-BE49-F238E27FC236}">
                <a16:creationId xmlns:a16="http://schemas.microsoft.com/office/drawing/2014/main" id="{1063273C-EC8D-4499-9F3D-74821162C4B8}"/>
              </a:ext>
            </a:extLst>
          </p:cNvPr>
          <p:cNvSpPr>
            <a:spLocks noGrp="1"/>
          </p:cNvSpPr>
          <p:nvPr/>
        </p:nvSpPr>
        <p:spPr>
          <a:xfrm>
            <a:off x="609600" y="5410200"/>
            <a:ext cx="10972800" cy="609600"/>
          </a:xfrm>
          <a:prstGeom prst="roundRect">
            <a:avLst>
              <a:gd name="adj" fmla="val 18750"/>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message-band-text">
            <a:extLst>
              <a:ext uri="{FF2B5EF4-FFF2-40B4-BE49-F238E27FC236}">
                <a16:creationId xmlns:a16="http://schemas.microsoft.com/office/drawing/2014/main" id="{A3AA96A5-3C1F-417D-BCCC-490E04B1DB0F}"/>
              </a:ext>
            </a:extLst>
          </p:cNvPr>
          <p:cNvSpPr>
            <a:spLocks noGrp="1"/>
          </p:cNvSpPr>
          <p:nvPr/>
        </p:nvSpPr>
        <p:spPr>
          <a:xfrm>
            <a:off x="952500" y="5410200"/>
            <a:ext cx="10363200" cy="266700"/>
          </a:xfrm>
          <a:prstGeom prst="rect">
            <a:avLst/>
          </a:prstGeom>
          <a:noFill/>
          <a:ln w="0">
            <a:noFill/>
            <a:prstDash val="solid"/>
          </a:ln>
        </p:spPr>
        <p:txBody>
          <a:bodyPr>
            <a:noAutofit/>
          </a:bodyPr>
          <a:lstStyle/>
          <a:p>
            <a:r>
              <a:rPr sz="1400" dirty="0">
                <a:solidFill>
                  <a:schemeClr val="bg1">
                    <a:lumMod val="95000"/>
                  </a:schemeClr>
                </a:solidFill>
                <a:latin typeface="Arial" panose="020B0604020202020204" pitchFamily="34" charset="0"/>
                <a:cs typeface="Arial" panose="020B0604020202020204" pitchFamily="34" charset="0"/>
              </a:rPr>
              <a:t>The campaign avoids scare tactics. It gives young adults accurate information, confidence and a realistic route to support. (OHID, 2022; NHS, 2025c; WHO, 2024)</a:t>
            </a:r>
          </a:p>
        </p:txBody>
      </p:sp>
      <p:sp>
        <p:nvSpPr>
          <p:cNvPr id="12" name="footer">
            <a:extLst>
              <a:ext uri="{FF2B5EF4-FFF2-40B4-BE49-F238E27FC236}">
                <a16:creationId xmlns:a16="http://schemas.microsoft.com/office/drawing/2014/main" id="{830D4C1C-5C37-4622-A3F9-3A356CAB33FE}"/>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3" name="speaker">
            <a:extLst>
              <a:ext uri="{FF2B5EF4-FFF2-40B4-BE49-F238E27FC236}">
                <a16:creationId xmlns:a16="http://schemas.microsoft.com/office/drawing/2014/main" id="{79728766-1F65-4415-A46F-881F730127D4}"/>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14" name="page">
            <a:extLst>
              <a:ext uri="{FF2B5EF4-FFF2-40B4-BE49-F238E27FC236}">
                <a16:creationId xmlns:a16="http://schemas.microsoft.com/office/drawing/2014/main" id="{F9A54A69-7B4C-4175-B793-47F61C42A05B}"/>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5</a:t>
            </a:r>
          </a:p>
        </p:txBody>
      </p:sp>
    </p:spTree>
    <p:extLst>
      <p:ext uri="{BB962C8B-B14F-4D97-AF65-F5344CB8AC3E}">
        <p14:creationId xmlns:p14="http://schemas.microsoft.com/office/powerpoint/2010/main" val="12667892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8EF"/>
        </a:solidFill>
        <a:effectLst/>
      </p:bgPr>
    </p:bg>
    <p:spTree>
      <p:nvGrpSpPr>
        <p:cNvPr id="1" name=""/>
        <p:cNvGrpSpPr/>
        <p:nvPr/>
      </p:nvGrpSpPr>
      <p:grpSpPr>
        <a:xfrm>
          <a:off x="0" y="0"/>
          <a:ext cx="0" cy="0"/>
          <a:chOff x="0" y="0"/>
          <a:chExt cx="0" cy="0"/>
        </a:xfrm>
      </p:grpSpPr>
      <p:sp>
        <p:nvSpPr>
          <p:cNvPr id="24" name="title">
            <a:extLst>
              <a:ext uri="{FF2B5EF4-FFF2-40B4-BE49-F238E27FC236}">
                <a16:creationId xmlns:a16="http://schemas.microsoft.com/office/drawing/2014/main" id="{3A9E0427-219C-4629-9471-B99AB3FC7C57}"/>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dirty="0">
                <a:solidFill>
                  <a:srgbClr val="102A43"/>
                </a:solidFill>
                <a:latin typeface="Arial" panose="020B0604020202020204" pitchFamily="34" charset="0"/>
                <a:ea typeface="Bitstream Charter"/>
                <a:cs typeface="Arial" panose="020B0604020202020204" pitchFamily="34" charset="0"/>
              </a:rPr>
              <a:t>Three measurable aims guide the pilot</a:t>
            </a:r>
          </a:p>
        </p:txBody>
      </p:sp>
      <p:sp>
        <p:nvSpPr>
          <p:cNvPr id="2" name="subtitle">
            <a:extLst>
              <a:ext uri="{FF2B5EF4-FFF2-40B4-BE49-F238E27FC236}">
                <a16:creationId xmlns:a16="http://schemas.microsoft.com/office/drawing/2014/main" id="{492B1A38-2C31-491A-8124-A1A1B5912530}"/>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Success means informed choices, supported change and a route into continuing care</a:t>
            </a:r>
          </a:p>
        </p:txBody>
      </p:sp>
      <p:sp>
        <p:nvSpPr>
          <p:cNvPr id="3" name="Rectangle 2">
            <a:extLst>
              <a:ext uri="{FF2B5EF4-FFF2-40B4-BE49-F238E27FC236}">
                <a16:creationId xmlns:a16="http://schemas.microsoft.com/office/drawing/2014/main" id="{8A292DE1-2441-404E-B480-14B8F2591DFA}"/>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aim-card">
            <a:extLst>
              <a:ext uri="{FF2B5EF4-FFF2-40B4-BE49-F238E27FC236}">
                <a16:creationId xmlns:a16="http://schemas.microsoft.com/office/drawing/2014/main" id="{158C7FC1-E7E5-401F-B145-71286B7EDA2C}"/>
              </a:ext>
            </a:extLst>
          </p:cNvPr>
          <p:cNvSpPr>
            <a:spLocks noGrp="1"/>
          </p:cNvSpPr>
          <p:nvPr/>
        </p:nvSpPr>
        <p:spPr>
          <a:xfrm>
            <a:off x="609600" y="1809750"/>
            <a:ext cx="3429000" cy="3143250"/>
          </a:xfrm>
          <a:prstGeom prst="roundRect">
            <a:avLst>
              <a:gd name="adj" fmla="val 3636"/>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aim-number">
            <a:extLst>
              <a:ext uri="{FF2B5EF4-FFF2-40B4-BE49-F238E27FC236}">
                <a16:creationId xmlns:a16="http://schemas.microsoft.com/office/drawing/2014/main" id="{381F57B4-12A1-49B1-9F2F-4140ECAD0741}"/>
              </a:ext>
            </a:extLst>
          </p:cNvPr>
          <p:cNvSpPr>
            <a:spLocks noGrp="1"/>
          </p:cNvSpPr>
          <p:nvPr/>
        </p:nvSpPr>
        <p:spPr>
          <a:xfrm>
            <a:off x="876300" y="2095500"/>
            <a:ext cx="514350" cy="51435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aim-number-text">
            <a:extLst>
              <a:ext uri="{FF2B5EF4-FFF2-40B4-BE49-F238E27FC236}">
                <a16:creationId xmlns:a16="http://schemas.microsoft.com/office/drawing/2014/main" id="{09DB971E-968D-4550-AE85-5528F7A9BD2D}"/>
              </a:ext>
            </a:extLst>
          </p:cNvPr>
          <p:cNvSpPr>
            <a:spLocks noGrp="1"/>
          </p:cNvSpPr>
          <p:nvPr/>
        </p:nvSpPr>
        <p:spPr>
          <a:xfrm>
            <a:off x="876300" y="2190750"/>
            <a:ext cx="514350" cy="285750"/>
          </a:xfrm>
          <a:prstGeom prst="rect">
            <a:avLst/>
          </a:prstGeom>
          <a:noFill/>
          <a:ln w="0">
            <a:noFill/>
            <a:prstDash val="solid"/>
          </a:ln>
        </p:spPr>
        <p:txBody>
          <a:bodyPr>
            <a:noAutofit/>
          </a:bodyPr>
          <a:lstStyle/>
          <a:p>
            <a:pPr algn="ctr">
              <a:defRPr sz="1800" b="1">
                <a:solidFill>
                  <a:srgbClr val="102A43"/>
                </a:solidFill>
                <a:latin typeface="Bitstream Charter"/>
                <a:ea typeface="Bitstream Charter"/>
                <a:cs typeface="Bitstream Charter"/>
              </a:defRPr>
            </a:pPr>
            <a:r>
              <a:rPr sz="1800" b="1">
                <a:solidFill>
                  <a:srgbClr val="102A43"/>
                </a:solidFill>
                <a:latin typeface="Arial" panose="020B0604020202020204" pitchFamily="34" charset="0"/>
                <a:ea typeface="Bitstream Charter"/>
                <a:cs typeface="Arial" panose="020B0604020202020204" pitchFamily="34" charset="0"/>
              </a:rPr>
              <a:t>1</a:t>
            </a:r>
          </a:p>
        </p:txBody>
      </p:sp>
      <p:sp>
        <p:nvSpPr>
          <p:cNvPr id="7" name="aim-title">
            <a:extLst>
              <a:ext uri="{FF2B5EF4-FFF2-40B4-BE49-F238E27FC236}">
                <a16:creationId xmlns:a16="http://schemas.microsoft.com/office/drawing/2014/main" id="{2BED96BA-B90E-4202-825A-2EAB78518293}"/>
              </a:ext>
            </a:extLst>
          </p:cNvPr>
          <p:cNvSpPr>
            <a:spLocks noGrp="1"/>
          </p:cNvSpPr>
          <p:nvPr/>
        </p:nvSpPr>
        <p:spPr>
          <a:xfrm>
            <a:off x="1562100" y="2152650"/>
            <a:ext cx="2095500" cy="285750"/>
          </a:xfrm>
          <a:prstGeom prst="rect">
            <a:avLst/>
          </a:prstGeom>
          <a:noFill/>
          <a:ln w="0">
            <a:noFill/>
            <a:prstDash val="solid"/>
          </a:ln>
        </p:spPr>
        <p:txBody>
          <a:bodyPr>
            <a:noAutofit/>
          </a:bodyPr>
          <a:lstStyle/>
          <a:p>
            <a:pPr>
              <a:defRPr sz="1800" b="1">
                <a:solidFill>
                  <a:srgbClr val="102A43"/>
                </a:solidFill>
                <a:latin typeface="Bitstream Charter"/>
                <a:ea typeface="Bitstream Charter"/>
                <a:cs typeface="Bitstream Charter"/>
              </a:defRPr>
            </a:pPr>
            <a:r>
              <a:rPr sz="1800" b="1">
                <a:solidFill>
                  <a:srgbClr val="102A43"/>
                </a:solidFill>
                <a:latin typeface="Arial" panose="020B0604020202020204" pitchFamily="34" charset="0"/>
                <a:ea typeface="Bitstream Charter"/>
                <a:cs typeface="Arial" panose="020B0604020202020204" pitchFamily="34" charset="0"/>
              </a:rPr>
              <a:t>Informed choices</a:t>
            </a:r>
          </a:p>
        </p:txBody>
      </p:sp>
      <p:sp>
        <p:nvSpPr>
          <p:cNvPr id="8" name="aim-detail">
            <a:extLst>
              <a:ext uri="{FF2B5EF4-FFF2-40B4-BE49-F238E27FC236}">
                <a16:creationId xmlns:a16="http://schemas.microsoft.com/office/drawing/2014/main" id="{EE713860-CC6E-452F-9D1B-BBE31CA66817}"/>
              </a:ext>
            </a:extLst>
          </p:cNvPr>
          <p:cNvSpPr>
            <a:spLocks noGrp="1"/>
          </p:cNvSpPr>
          <p:nvPr/>
        </p:nvSpPr>
        <p:spPr>
          <a:xfrm>
            <a:off x="895350" y="2952750"/>
            <a:ext cx="2781300" cy="1371600"/>
          </a:xfrm>
          <a:prstGeom prst="rect">
            <a:avLst/>
          </a:prstGeom>
          <a:noFill/>
          <a:ln w="0">
            <a:noFill/>
            <a:prstDash val="solid"/>
          </a:ln>
        </p:spPr>
        <p:txBody>
          <a:bodyPr>
            <a:noAutofit/>
          </a:bodyPr>
          <a:lstStyle/>
          <a:p>
            <a:pPr>
              <a:defRPr sz="1425">
                <a:solidFill>
                  <a:srgbClr val="172B3A"/>
                </a:solidFill>
                <a:latin typeface="Bitstream Charter"/>
                <a:ea typeface="Bitstream Charter"/>
                <a:cs typeface="Bitstream Charter"/>
              </a:defRPr>
            </a:pPr>
            <a:r>
              <a:rPr sz="1425">
                <a:solidFill>
                  <a:srgbClr val="172B3A"/>
                </a:solidFill>
                <a:latin typeface="Arial" panose="020B0604020202020204" pitchFamily="34" charset="0"/>
                <a:ea typeface="Bitstream Charter"/>
                <a:cs typeface="Arial" panose="020B0604020202020204" pitchFamily="34" charset="0"/>
              </a:rPr>
              <a:t>By week 8, at least 80% of participants improve their score on a six-question nicotine knowledge quiz.</a:t>
            </a:r>
          </a:p>
        </p:txBody>
      </p:sp>
      <p:sp>
        <p:nvSpPr>
          <p:cNvPr id="9" name="aim-card">
            <a:extLst>
              <a:ext uri="{FF2B5EF4-FFF2-40B4-BE49-F238E27FC236}">
                <a16:creationId xmlns:a16="http://schemas.microsoft.com/office/drawing/2014/main" id="{520A5981-D9B6-432D-9BFF-1942D371DDCF}"/>
              </a:ext>
            </a:extLst>
          </p:cNvPr>
          <p:cNvSpPr>
            <a:spLocks noGrp="1"/>
          </p:cNvSpPr>
          <p:nvPr/>
        </p:nvSpPr>
        <p:spPr>
          <a:xfrm>
            <a:off x="4305300" y="1809750"/>
            <a:ext cx="3429000" cy="3143250"/>
          </a:xfrm>
          <a:prstGeom prst="roundRect">
            <a:avLst>
              <a:gd name="adj" fmla="val 3636"/>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aim-number">
            <a:extLst>
              <a:ext uri="{FF2B5EF4-FFF2-40B4-BE49-F238E27FC236}">
                <a16:creationId xmlns:a16="http://schemas.microsoft.com/office/drawing/2014/main" id="{45964328-AB0C-4792-8ED2-E91E7A50E16B}"/>
              </a:ext>
            </a:extLst>
          </p:cNvPr>
          <p:cNvSpPr>
            <a:spLocks noGrp="1"/>
          </p:cNvSpPr>
          <p:nvPr/>
        </p:nvSpPr>
        <p:spPr>
          <a:xfrm>
            <a:off x="4572000" y="2095500"/>
            <a:ext cx="514350" cy="51435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aim-number-text">
            <a:extLst>
              <a:ext uri="{FF2B5EF4-FFF2-40B4-BE49-F238E27FC236}">
                <a16:creationId xmlns:a16="http://schemas.microsoft.com/office/drawing/2014/main" id="{9D098F8D-3D9E-4BD5-A407-9D8975E78E29}"/>
              </a:ext>
            </a:extLst>
          </p:cNvPr>
          <p:cNvSpPr>
            <a:spLocks noGrp="1"/>
          </p:cNvSpPr>
          <p:nvPr/>
        </p:nvSpPr>
        <p:spPr>
          <a:xfrm>
            <a:off x="4572000" y="2190750"/>
            <a:ext cx="514350" cy="285750"/>
          </a:xfrm>
          <a:prstGeom prst="rect">
            <a:avLst/>
          </a:prstGeom>
          <a:noFill/>
          <a:ln w="0">
            <a:noFill/>
            <a:prstDash val="solid"/>
          </a:ln>
        </p:spPr>
        <p:txBody>
          <a:bodyPr>
            <a:noAutofit/>
          </a:bodyPr>
          <a:lstStyle/>
          <a:p>
            <a:pPr algn="ctr">
              <a:defRPr sz="1800" b="1">
                <a:solidFill>
                  <a:srgbClr val="102A43"/>
                </a:solidFill>
                <a:latin typeface="Bitstream Charter"/>
                <a:ea typeface="Bitstream Charter"/>
                <a:cs typeface="Bitstream Charter"/>
              </a:defRPr>
            </a:pPr>
            <a:r>
              <a:rPr sz="1800" b="1">
                <a:solidFill>
                  <a:srgbClr val="102A43"/>
                </a:solidFill>
                <a:latin typeface="Arial" panose="020B0604020202020204" pitchFamily="34" charset="0"/>
                <a:ea typeface="Bitstream Charter"/>
                <a:cs typeface="Arial" panose="020B0604020202020204" pitchFamily="34" charset="0"/>
              </a:rPr>
              <a:t>2</a:t>
            </a:r>
          </a:p>
        </p:txBody>
      </p:sp>
      <p:sp>
        <p:nvSpPr>
          <p:cNvPr id="12" name="aim-title">
            <a:extLst>
              <a:ext uri="{FF2B5EF4-FFF2-40B4-BE49-F238E27FC236}">
                <a16:creationId xmlns:a16="http://schemas.microsoft.com/office/drawing/2014/main" id="{0BF8D414-BAE6-4F68-97F6-9121AAEB01A4}"/>
              </a:ext>
            </a:extLst>
          </p:cNvPr>
          <p:cNvSpPr>
            <a:spLocks noGrp="1"/>
          </p:cNvSpPr>
          <p:nvPr/>
        </p:nvSpPr>
        <p:spPr>
          <a:xfrm>
            <a:off x="5257800" y="2152650"/>
            <a:ext cx="2095500" cy="285750"/>
          </a:xfrm>
          <a:prstGeom prst="rect">
            <a:avLst/>
          </a:prstGeom>
          <a:noFill/>
          <a:ln w="0">
            <a:noFill/>
            <a:prstDash val="solid"/>
          </a:ln>
        </p:spPr>
        <p:txBody>
          <a:bodyPr>
            <a:noAutofit/>
          </a:bodyPr>
          <a:lstStyle/>
          <a:p>
            <a:pPr>
              <a:defRPr sz="1800" b="1">
                <a:solidFill>
                  <a:srgbClr val="102A43"/>
                </a:solidFill>
                <a:latin typeface="Bitstream Charter"/>
                <a:ea typeface="Bitstream Charter"/>
                <a:cs typeface="Bitstream Charter"/>
              </a:defRPr>
            </a:pPr>
            <a:r>
              <a:rPr sz="1800" b="1">
                <a:solidFill>
                  <a:srgbClr val="102A43"/>
                </a:solidFill>
                <a:latin typeface="Arial" panose="020B0604020202020204" pitchFamily="34" charset="0"/>
                <a:ea typeface="Bitstream Charter"/>
                <a:cs typeface="Arial" panose="020B0604020202020204" pitchFamily="34" charset="0"/>
              </a:rPr>
              <a:t>Nicotine change plan</a:t>
            </a:r>
          </a:p>
        </p:txBody>
      </p:sp>
      <p:sp>
        <p:nvSpPr>
          <p:cNvPr id="13" name="aim-detail">
            <a:extLst>
              <a:ext uri="{FF2B5EF4-FFF2-40B4-BE49-F238E27FC236}">
                <a16:creationId xmlns:a16="http://schemas.microsoft.com/office/drawing/2014/main" id="{771E9F64-5E9A-44D0-8EEC-C688870DA02B}"/>
              </a:ext>
            </a:extLst>
          </p:cNvPr>
          <p:cNvSpPr>
            <a:spLocks noGrp="1"/>
          </p:cNvSpPr>
          <p:nvPr/>
        </p:nvSpPr>
        <p:spPr>
          <a:xfrm>
            <a:off x="4591050" y="2952750"/>
            <a:ext cx="2781300" cy="1371600"/>
          </a:xfrm>
          <a:prstGeom prst="rect">
            <a:avLst/>
          </a:prstGeom>
          <a:noFill/>
          <a:ln w="0">
            <a:noFill/>
            <a:prstDash val="solid"/>
          </a:ln>
        </p:spPr>
        <p:txBody>
          <a:bodyPr>
            <a:noAutofit/>
          </a:bodyPr>
          <a:lstStyle/>
          <a:p>
            <a:pPr>
              <a:defRPr sz="1425">
                <a:solidFill>
                  <a:srgbClr val="172B3A"/>
                </a:solidFill>
                <a:latin typeface="Bitstream Charter"/>
                <a:ea typeface="Bitstream Charter"/>
                <a:cs typeface="Bitstream Charter"/>
              </a:defRPr>
            </a:pPr>
            <a:r>
              <a:rPr sz="1425">
                <a:solidFill>
                  <a:srgbClr val="172B3A"/>
                </a:solidFill>
                <a:latin typeface="Arial" panose="020B0604020202020204" pitchFamily="34" charset="0"/>
                <a:ea typeface="Bitstream Charter"/>
                <a:cs typeface="Arial" panose="020B0604020202020204" pitchFamily="34" charset="0"/>
              </a:rPr>
              <a:t>By week 8, at least 70% set a documented quit, reduction or relapse-prevention plan with a named support option.</a:t>
            </a:r>
          </a:p>
        </p:txBody>
      </p:sp>
      <p:sp>
        <p:nvSpPr>
          <p:cNvPr id="14" name="aim-card">
            <a:extLst>
              <a:ext uri="{FF2B5EF4-FFF2-40B4-BE49-F238E27FC236}">
                <a16:creationId xmlns:a16="http://schemas.microsoft.com/office/drawing/2014/main" id="{D3A05AD9-F41B-4E60-89A7-5BB854214D2B}"/>
              </a:ext>
            </a:extLst>
          </p:cNvPr>
          <p:cNvSpPr>
            <a:spLocks noGrp="1"/>
          </p:cNvSpPr>
          <p:nvPr/>
        </p:nvSpPr>
        <p:spPr>
          <a:xfrm>
            <a:off x="8001000" y="1809750"/>
            <a:ext cx="3429000" cy="3143250"/>
          </a:xfrm>
          <a:prstGeom prst="roundRect">
            <a:avLst>
              <a:gd name="adj" fmla="val 3636"/>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aim-number">
            <a:extLst>
              <a:ext uri="{FF2B5EF4-FFF2-40B4-BE49-F238E27FC236}">
                <a16:creationId xmlns:a16="http://schemas.microsoft.com/office/drawing/2014/main" id="{DE3DFC71-57F8-4A1C-87F5-20A7FEBAB4D3}"/>
              </a:ext>
            </a:extLst>
          </p:cNvPr>
          <p:cNvSpPr>
            <a:spLocks noGrp="1"/>
          </p:cNvSpPr>
          <p:nvPr/>
        </p:nvSpPr>
        <p:spPr>
          <a:xfrm>
            <a:off x="8267700" y="2095500"/>
            <a:ext cx="514350" cy="51435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aim-number-text">
            <a:extLst>
              <a:ext uri="{FF2B5EF4-FFF2-40B4-BE49-F238E27FC236}">
                <a16:creationId xmlns:a16="http://schemas.microsoft.com/office/drawing/2014/main" id="{CA5A9076-0100-4F06-BBD2-2816BCBC0F36}"/>
              </a:ext>
            </a:extLst>
          </p:cNvPr>
          <p:cNvSpPr>
            <a:spLocks noGrp="1"/>
          </p:cNvSpPr>
          <p:nvPr/>
        </p:nvSpPr>
        <p:spPr>
          <a:xfrm>
            <a:off x="8267700" y="2190750"/>
            <a:ext cx="514350" cy="285750"/>
          </a:xfrm>
          <a:prstGeom prst="rect">
            <a:avLst/>
          </a:prstGeom>
          <a:noFill/>
          <a:ln w="0">
            <a:noFill/>
            <a:prstDash val="solid"/>
          </a:ln>
        </p:spPr>
        <p:txBody>
          <a:bodyPr>
            <a:noAutofit/>
          </a:bodyPr>
          <a:lstStyle/>
          <a:p>
            <a:pPr algn="ctr">
              <a:defRPr sz="1800" b="1">
                <a:solidFill>
                  <a:srgbClr val="102A43"/>
                </a:solidFill>
                <a:latin typeface="Bitstream Charter"/>
                <a:ea typeface="Bitstream Charter"/>
                <a:cs typeface="Bitstream Charter"/>
              </a:defRPr>
            </a:pPr>
            <a:r>
              <a:rPr sz="1800" b="1">
                <a:solidFill>
                  <a:srgbClr val="102A43"/>
                </a:solidFill>
                <a:latin typeface="Arial" panose="020B0604020202020204" pitchFamily="34" charset="0"/>
                <a:ea typeface="Bitstream Charter"/>
                <a:cs typeface="Arial" panose="020B0604020202020204" pitchFamily="34" charset="0"/>
              </a:rPr>
              <a:t>3</a:t>
            </a:r>
          </a:p>
        </p:txBody>
      </p:sp>
      <p:sp>
        <p:nvSpPr>
          <p:cNvPr id="17" name="aim-title">
            <a:extLst>
              <a:ext uri="{FF2B5EF4-FFF2-40B4-BE49-F238E27FC236}">
                <a16:creationId xmlns:a16="http://schemas.microsoft.com/office/drawing/2014/main" id="{687DDEEC-DB51-4497-B953-C8FBF9082C8E}"/>
              </a:ext>
            </a:extLst>
          </p:cNvPr>
          <p:cNvSpPr>
            <a:spLocks noGrp="1"/>
          </p:cNvSpPr>
          <p:nvPr/>
        </p:nvSpPr>
        <p:spPr>
          <a:xfrm>
            <a:off x="8953500" y="2152650"/>
            <a:ext cx="2095500" cy="285750"/>
          </a:xfrm>
          <a:prstGeom prst="rect">
            <a:avLst/>
          </a:prstGeom>
          <a:noFill/>
          <a:ln w="0">
            <a:noFill/>
            <a:prstDash val="solid"/>
          </a:ln>
        </p:spPr>
        <p:txBody>
          <a:bodyPr>
            <a:noAutofit/>
          </a:bodyPr>
          <a:lstStyle/>
          <a:p>
            <a:pPr>
              <a:defRPr sz="1800" b="1">
                <a:solidFill>
                  <a:srgbClr val="102A43"/>
                </a:solidFill>
                <a:latin typeface="Bitstream Charter"/>
                <a:ea typeface="Bitstream Charter"/>
                <a:cs typeface="Bitstream Charter"/>
              </a:defRPr>
            </a:pPr>
            <a:r>
              <a:rPr sz="1800" b="1">
                <a:solidFill>
                  <a:srgbClr val="102A43"/>
                </a:solidFill>
                <a:latin typeface="Arial" panose="020B0604020202020204" pitchFamily="34" charset="0"/>
                <a:ea typeface="Bitstream Charter"/>
                <a:cs typeface="Arial" panose="020B0604020202020204" pitchFamily="34" charset="0"/>
              </a:rPr>
              <a:t>Tobacco-free progress</a:t>
            </a:r>
          </a:p>
        </p:txBody>
      </p:sp>
      <p:sp>
        <p:nvSpPr>
          <p:cNvPr id="18" name="aim-detail">
            <a:extLst>
              <a:ext uri="{FF2B5EF4-FFF2-40B4-BE49-F238E27FC236}">
                <a16:creationId xmlns:a16="http://schemas.microsoft.com/office/drawing/2014/main" id="{65D1A398-6BEB-41C0-94C0-C6266583A219}"/>
              </a:ext>
            </a:extLst>
          </p:cNvPr>
          <p:cNvSpPr>
            <a:spLocks noGrp="1"/>
          </p:cNvSpPr>
          <p:nvPr/>
        </p:nvSpPr>
        <p:spPr>
          <a:xfrm>
            <a:off x="8286750" y="2952750"/>
            <a:ext cx="2781300" cy="1371600"/>
          </a:xfrm>
          <a:prstGeom prst="rect">
            <a:avLst/>
          </a:prstGeom>
          <a:noFill/>
          <a:ln w="0">
            <a:noFill/>
            <a:prstDash val="solid"/>
          </a:ln>
        </p:spPr>
        <p:txBody>
          <a:bodyPr>
            <a:noAutofit/>
          </a:bodyPr>
          <a:lstStyle/>
          <a:p>
            <a:pPr>
              <a:defRPr sz="1425">
                <a:solidFill>
                  <a:srgbClr val="172B3A"/>
                </a:solidFill>
                <a:latin typeface="Bitstream Charter"/>
                <a:ea typeface="Bitstream Charter"/>
                <a:cs typeface="Bitstream Charter"/>
              </a:defRPr>
            </a:pPr>
            <a:r>
              <a:rPr sz="1425">
                <a:solidFill>
                  <a:srgbClr val="172B3A"/>
                </a:solidFill>
                <a:latin typeface="Arial" panose="020B0604020202020204" pitchFamily="34" charset="0"/>
                <a:ea typeface="Bitstream Charter"/>
                <a:cs typeface="Arial" panose="020B0604020202020204" pitchFamily="34" charset="0"/>
              </a:rPr>
              <a:t>At 12 weeks, at least 50% of participants who smoked at baseline report no smoking in the past 7 days, with carbon monoxide verification where feasible.</a:t>
            </a:r>
          </a:p>
        </p:txBody>
      </p:sp>
      <p:sp>
        <p:nvSpPr>
          <p:cNvPr id="19" name="aim-benefit">
            <a:extLst>
              <a:ext uri="{FF2B5EF4-FFF2-40B4-BE49-F238E27FC236}">
                <a16:creationId xmlns:a16="http://schemas.microsoft.com/office/drawing/2014/main" id="{47C96143-E86A-4AC4-A4F6-69FC7BDDE226}"/>
              </a:ext>
            </a:extLst>
          </p:cNvPr>
          <p:cNvSpPr>
            <a:spLocks noGrp="1"/>
          </p:cNvSpPr>
          <p:nvPr/>
        </p:nvSpPr>
        <p:spPr>
          <a:xfrm>
            <a:off x="609600" y="5257800"/>
            <a:ext cx="10972800" cy="647700"/>
          </a:xfrm>
          <a:prstGeom prst="roundRect">
            <a:avLst>
              <a:gd name="adj" fmla="val 17647"/>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aim-benefit-text">
            <a:extLst>
              <a:ext uri="{FF2B5EF4-FFF2-40B4-BE49-F238E27FC236}">
                <a16:creationId xmlns:a16="http://schemas.microsoft.com/office/drawing/2014/main" id="{00E5B2B2-E26F-48BA-B8E2-04808BBD3B54}"/>
              </a:ext>
            </a:extLst>
          </p:cNvPr>
          <p:cNvSpPr>
            <a:spLocks noGrp="1"/>
          </p:cNvSpPr>
          <p:nvPr/>
        </p:nvSpPr>
        <p:spPr>
          <a:xfrm>
            <a:off x="838200" y="5457825"/>
            <a:ext cx="10477500" cy="247650"/>
          </a:xfrm>
          <a:prstGeom prst="rect">
            <a:avLst/>
          </a:prstGeom>
          <a:noFill/>
          <a:ln w="0">
            <a:noFill/>
            <a:prstDash val="solid"/>
          </a:ln>
        </p:spPr>
        <p:txBody>
          <a:bodyPr>
            <a:noAutofit/>
          </a:bodyPr>
          <a:lstStyle/>
          <a:p>
            <a:pPr algn="ctr">
              <a:defRPr sz="1350" b="1">
                <a:solidFill>
                  <a:srgbClr val="102A43"/>
                </a:solidFill>
                <a:latin typeface="Bitstream Charter"/>
                <a:ea typeface="Bitstream Charter"/>
                <a:cs typeface="Bitstream Charter"/>
              </a:defRPr>
            </a:pPr>
            <a:r>
              <a:rPr sz="1350" b="1">
                <a:solidFill>
                  <a:srgbClr val="102A43"/>
                </a:solidFill>
                <a:latin typeface="Arial" panose="020B0604020202020204" pitchFamily="34" charset="0"/>
                <a:ea typeface="Bitstream Charter"/>
                <a:cs typeface="Arial" panose="020B0604020202020204" pitchFamily="34" charset="0"/>
              </a:rPr>
              <a:t>Benefits: the council can demonstrate whether participants understand the risks, access help and reduce exposure to combustible tobacco.</a:t>
            </a:r>
          </a:p>
        </p:txBody>
      </p:sp>
      <p:sp>
        <p:nvSpPr>
          <p:cNvPr id="21" name="footer">
            <a:extLst>
              <a:ext uri="{FF2B5EF4-FFF2-40B4-BE49-F238E27FC236}">
                <a16:creationId xmlns:a16="http://schemas.microsoft.com/office/drawing/2014/main" id="{CA4AE264-1090-4D31-BAB2-235607501278}"/>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2" name="speaker">
            <a:extLst>
              <a:ext uri="{FF2B5EF4-FFF2-40B4-BE49-F238E27FC236}">
                <a16:creationId xmlns:a16="http://schemas.microsoft.com/office/drawing/2014/main" id="{9976BFE7-9C31-491B-9BD5-756E4B3BE11C}"/>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23" name="page">
            <a:extLst>
              <a:ext uri="{FF2B5EF4-FFF2-40B4-BE49-F238E27FC236}">
                <a16:creationId xmlns:a16="http://schemas.microsoft.com/office/drawing/2014/main" id="{C9B27B34-D2EF-480D-87C1-DA2C0EE14C76}"/>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6</a:t>
            </a:r>
          </a:p>
        </p:txBody>
      </p:sp>
    </p:spTree>
    <p:extLst>
      <p:ext uri="{BB962C8B-B14F-4D97-AF65-F5344CB8AC3E}">
        <p14:creationId xmlns:p14="http://schemas.microsoft.com/office/powerpoint/2010/main" val="2986158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22" name="title">
            <a:extLst>
              <a:ext uri="{FF2B5EF4-FFF2-40B4-BE49-F238E27FC236}">
                <a16:creationId xmlns:a16="http://schemas.microsoft.com/office/drawing/2014/main" id="{5774A82F-AE83-421F-9809-3C959F1D51D1}"/>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How the campaign will run in Birmingham</a:t>
            </a:r>
          </a:p>
        </p:txBody>
      </p:sp>
      <p:sp>
        <p:nvSpPr>
          <p:cNvPr id="2" name="subtitle">
            <a:extLst>
              <a:ext uri="{FF2B5EF4-FFF2-40B4-BE49-F238E27FC236}">
                <a16:creationId xmlns:a16="http://schemas.microsoft.com/office/drawing/2014/main" id="{41B91042-DB4F-4D8C-8FAB-0744D5E702D5}"/>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Accessible, co-designed and linked to specialist treatment</a:t>
            </a:r>
          </a:p>
        </p:txBody>
      </p:sp>
      <p:sp>
        <p:nvSpPr>
          <p:cNvPr id="3" name="Rectangle 2">
            <a:extLst>
              <a:ext uri="{FF2B5EF4-FFF2-40B4-BE49-F238E27FC236}">
                <a16:creationId xmlns:a16="http://schemas.microsoft.com/office/drawing/2014/main" id="{1E1D5FD1-E937-435D-B499-DD7D479F67A5}"/>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delivery-card">
            <a:extLst>
              <a:ext uri="{FF2B5EF4-FFF2-40B4-BE49-F238E27FC236}">
                <a16:creationId xmlns:a16="http://schemas.microsoft.com/office/drawing/2014/main" id="{D34B340D-3019-423D-8246-66542E9656F3}"/>
              </a:ext>
            </a:extLst>
          </p:cNvPr>
          <p:cNvSpPr>
            <a:spLocks noGrp="1"/>
          </p:cNvSpPr>
          <p:nvPr/>
        </p:nvSpPr>
        <p:spPr>
          <a:xfrm>
            <a:off x="609600" y="1790700"/>
            <a:ext cx="3429000" cy="2552700"/>
          </a:xfrm>
          <a:prstGeom prst="roundRect">
            <a:avLst>
              <a:gd name="adj" fmla="val 4478"/>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delivery-accent">
            <a:extLst>
              <a:ext uri="{FF2B5EF4-FFF2-40B4-BE49-F238E27FC236}">
                <a16:creationId xmlns:a16="http://schemas.microsoft.com/office/drawing/2014/main" id="{6DB469C8-5CA1-445A-B1CD-9A62684A52BD}"/>
              </a:ext>
            </a:extLst>
          </p:cNvPr>
          <p:cNvSpPr>
            <a:spLocks noGrp="1"/>
          </p:cNvSpPr>
          <p:nvPr/>
        </p:nvSpPr>
        <p:spPr>
          <a:xfrm>
            <a:off x="609600" y="1790700"/>
            <a:ext cx="3429000" cy="114300"/>
          </a:xfrm>
          <a:prstGeom prst="roundRect">
            <a:avLst>
              <a:gd name="adj" fmla="val 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delivery-title">
            <a:extLst>
              <a:ext uri="{FF2B5EF4-FFF2-40B4-BE49-F238E27FC236}">
                <a16:creationId xmlns:a16="http://schemas.microsoft.com/office/drawing/2014/main" id="{E4A6DE7E-F994-4008-A040-6DED70A872B6}"/>
              </a:ext>
            </a:extLst>
          </p:cNvPr>
          <p:cNvSpPr>
            <a:spLocks noGrp="1"/>
          </p:cNvSpPr>
          <p:nvPr/>
        </p:nvSpPr>
        <p:spPr>
          <a:xfrm>
            <a:off x="895350" y="2152650"/>
            <a:ext cx="2619375" cy="323850"/>
          </a:xfrm>
          <a:prstGeom prst="rect">
            <a:avLst/>
          </a:prstGeom>
          <a:noFill/>
          <a:ln w="0">
            <a:noFill/>
            <a:prstDash val="solid"/>
          </a:ln>
        </p:spPr>
        <p:txBody>
          <a:bodyPr>
            <a:noAutofit/>
          </a:bodyPr>
          <a:lstStyle/>
          <a:p>
            <a:pPr>
              <a:defRPr sz="2025" b="1">
                <a:solidFill>
                  <a:srgbClr val="102A43"/>
                </a:solidFill>
                <a:latin typeface="Bitstream Charter"/>
                <a:ea typeface="Bitstream Charter"/>
                <a:cs typeface="Bitstream Charter"/>
              </a:defRPr>
            </a:pPr>
            <a:r>
              <a:rPr sz="2025" b="1">
                <a:solidFill>
                  <a:srgbClr val="102A43"/>
                </a:solidFill>
                <a:latin typeface="Arial" panose="020B0604020202020204" pitchFamily="34" charset="0"/>
                <a:ea typeface="Bitstream Charter"/>
                <a:cs typeface="Arial" panose="020B0604020202020204" pitchFamily="34" charset="0"/>
              </a:rPr>
              <a:t>Who</a:t>
            </a:r>
          </a:p>
        </p:txBody>
      </p:sp>
      <p:sp>
        <p:nvSpPr>
          <p:cNvPr id="7" name="delivery-text">
            <a:extLst>
              <a:ext uri="{FF2B5EF4-FFF2-40B4-BE49-F238E27FC236}">
                <a16:creationId xmlns:a16="http://schemas.microsoft.com/office/drawing/2014/main" id="{83060B2D-43B4-4173-8044-21298542D826}"/>
              </a:ext>
            </a:extLst>
          </p:cNvPr>
          <p:cNvSpPr>
            <a:spLocks noGrp="1"/>
          </p:cNvSpPr>
          <p:nvPr/>
        </p:nvSpPr>
        <p:spPr>
          <a:xfrm>
            <a:off x="895350" y="2724150"/>
            <a:ext cx="2781300" cy="1181100"/>
          </a:xfrm>
          <a:prstGeom prst="rect">
            <a:avLst/>
          </a:prstGeom>
          <a:noFill/>
          <a:ln w="0">
            <a:noFill/>
            <a:prstDash val="solid"/>
          </a:ln>
        </p:spPr>
        <p:txBody>
          <a:bodyPr>
            <a:noAutofit/>
          </a:bodyPr>
          <a:lstStyle/>
          <a:p>
            <a:pP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60 participants aged 18–25 across two pilot cohorts. Recruitment through colleges, universities, community spaces, GP practices, gyms and local social media.</a:t>
            </a:r>
          </a:p>
        </p:txBody>
      </p:sp>
      <p:sp>
        <p:nvSpPr>
          <p:cNvPr id="8" name="delivery-card">
            <a:extLst>
              <a:ext uri="{FF2B5EF4-FFF2-40B4-BE49-F238E27FC236}">
                <a16:creationId xmlns:a16="http://schemas.microsoft.com/office/drawing/2014/main" id="{7688EA64-0DA2-4678-B1A7-6FB7539C3483}"/>
              </a:ext>
            </a:extLst>
          </p:cNvPr>
          <p:cNvSpPr>
            <a:spLocks noGrp="1"/>
          </p:cNvSpPr>
          <p:nvPr/>
        </p:nvSpPr>
        <p:spPr>
          <a:xfrm>
            <a:off x="4305300" y="1790700"/>
            <a:ext cx="3429000" cy="2552700"/>
          </a:xfrm>
          <a:prstGeom prst="roundRect">
            <a:avLst>
              <a:gd name="adj" fmla="val 4478"/>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delivery-accent">
            <a:extLst>
              <a:ext uri="{FF2B5EF4-FFF2-40B4-BE49-F238E27FC236}">
                <a16:creationId xmlns:a16="http://schemas.microsoft.com/office/drawing/2014/main" id="{65BE9EFC-E676-44A2-89C8-6120714319DA}"/>
              </a:ext>
            </a:extLst>
          </p:cNvPr>
          <p:cNvSpPr>
            <a:spLocks noGrp="1"/>
          </p:cNvSpPr>
          <p:nvPr/>
        </p:nvSpPr>
        <p:spPr>
          <a:xfrm>
            <a:off x="4305300" y="1790700"/>
            <a:ext cx="3429000" cy="114300"/>
          </a:xfrm>
          <a:prstGeom prst="roundRect">
            <a:avLst>
              <a:gd name="adj" fmla="val 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delivery-title">
            <a:extLst>
              <a:ext uri="{FF2B5EF4-FFF2-40B4-BE49-F238E27FC236}">
                <a16:creationId xmlns:a16="http://schemas.microsoft.com/office/drawing/2014/main" id="{F3894700-462A-463F-A86B-9B539D0DAC8D}"/>
              </a:ext>
            </a:extLst>
          </p:cNvPr>
          <p:cNvSpPr>
            <a:spLocks noGrp="1"/>
          </p:cNvSpPr>
          <p:nvPr/>
        </p:nvSpPr>
        <p:spPr>
          <a:xfrm>
            <a:off x="4591050" y="2152650"/>
            <a:ext cx="2619375" cy="323850"/>
          </a:xfrm>
          <a:prstGeom prst="rect">
            <a:avLst/>
          </a:prstGeom>
          <a:noFill/>
          <a:ln w="0">
            <a:noFill/>
            <a:prstDash val="solid"/>
          </a:ln>
        </p:spPr>
        <p:txBody>
          <a:bodyPr>
            <a:noAutofit/>
          </a:bodyPr>
          <a:lstStyle/>
          <a:p>
            <a:pPr>
              <a:defRPr sz="2025" b="1">
                <a:solidFill>
                  <a:srgbClr val="102A43"/>
                </a:solidFill>
                <a:latin typeface="Bitstream Charter"/>
                <a:ea typeface="Bitstream Charter"/>
                <a:cs typeface="Bitstream Charter"/>
              </a:defRPr>
            </a:pPr>
            <a:r>
              <a:rPr sz="2025" b="1">
                <a:solidFill>
                  <a:srgbClr val="102A43"/>
                </a:solidFill>
                <a:latin typeface="Arial" panose="020B0604020202020204" pitchFamily="34" charset="0"/>
                <a:ea typeface="Bitstream Charter"/>
                <a:cs typeface="Arial" panose="020B0604020202020204" pitchFamily="34" charset="0"/>
              </a:rPr>
              <a:t>Where and when</a:t>
            </a:r>
          </a:p>
        </p:txBody>
      </p:sp>
      <p:sp>
        <p:nvSpPr>
          <p:cNvPr id="11" name="delivery-text">
            <a:extLst>
              <a:ext uri="{FF2B5EF4-FFF2-40B4-BE49-F238E27FC236}">
                <a16:creationId xmlns:a16="http://schemas.microsoft.com/office/drawing/2014/main" id="{E2E4889A-B595-49DA-9537-132970097AD1}"/>
              </a:ext>
            </a:extLst>
          </p:cNvPr>
          <p:cNvSpPr>
            <a:spLocks noGrp="1"/>
          </p:cNvSpPr>
          <p:nvPr/>
        </p:nvSpPr>
        <p:spPr>
          <a:xfrm>
            <a:off x="4591050" y="2724150"/>
            <a:ext cx="2781300" cy="1181100"/>
          </a:xfrm>
          <a:prstGeom prst="rect">
            <a:avLst/>
          </a:prstGeom>
          <a:noFill/>
          <a:ln w="0">
            <a:noFill/>
            <a:prstDash val="solid"/>
          </a:ln>
        </p:spPr>
        <p:txBody>
          <a:bodyPr>
            <a:noAutofit/>
          </a:bodyPr>
          <a:lstStyle/>
          <a:p>
            <a:pP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Free venues close to public transport. Weekly evening sessions plus an online check-in option to fit study, work and caring responsibilities.</a:t>
            </a:r>
          </a:p>
        </p:txBody>
      </p:sp>
      <p:sp>
        <p:nvSpPr>
          <p:cNvPr id="12" name="delivery-card">
            <a:extLst>
              <a:ext uri="{FF2B5EF4-FFF2-40B4-BE49-F238E27FC236}">
                <a16:creationId xmlns:a16="http://schemas.microsoft.com/office/drawing/2014/main" id="{1A3E359D-3716-4B42-B83C-864DFAD2F0E3}"/>
              </a:ext>
            </a:extLst>
          </p:cNvPr>
          <p:cNvSpPr>
            <a:spLocks noGrp="1"/>
          </p:cNvSpPr>
          <p:nvPr/>
        </p:nvSpPr>
        <p:spPr>
          <a:xfrm>
            <a:off x="8001000" y="1790700"/>
            <a:ext cx="3429000" cy="2552700"/>
          </a:xfrm>
          <a:prstGeom prst="roundRect">
            <a:avLst>
              <a:gd name="adj" fmla="val 4478"/>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3" name="delivery-accent">
            <a:extLst>
              <a:ext uri="{FF2B5EF4-FFF2-40B4-BE49-F238E27FC236}">
                <a16:creationId xmlns:a16="http://schemas.microsoft.com/office/drawing/2014/main" id="{5B2AAF59-88D2-443B-8E53-3E6877AD7C26}"/>
              </a:ext>
            </a:extLst>
          </p:cNvPr>
          <p:cNvSpPr>
            <a:spLocks noGrp="1"/>
          </p:cNvSpPr>
          <p:nvPr/>
        </p:nvSpPr>
        <p:spPr>
          <a:xfrm>
            <a:off x="8001000" y="1790700"/>
            <a:ext cx="3429000" cy="114300"/>
          </a:xfrm>
          <a:prstGeom prst="roundRect">
            <a:avLst>
              <a:gd name="adj" fmla="val 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delivery-title">
            <a:extLst>
              <a:ext uri="{FF2B5EF4-FFF2-40B4-BE49-F238E27FC236}">
                <a16:creationId xmlns:a16="http://schemas.microsoft.com/office/drawing/2014/main" id="{2EC2AAA2-37A8-4704-8820-5B066FC8BCD2}"/>
              </a:ext>
            </a:extLst>
          </p:cNvPr>
          <p:cNvSpPr>
            <a:spLocks noGrp="1"/>
          </p:cNvSpPr>
          <p:nvPr/>
        </p:nvSpPr>
        <p:spPr>
          <a:xfrm>
            <a:off x="8286750" y="2152650"/>
            <a:ext cx="2619375" cy="323850"/>
          </a:xfrm>
          <a:prstGeom prst="rect">
            <a:avLst/>
          </a:prstGeom>
          <a:noFill/>
          <a:ln w="0">
            <a:noFill/>
            <a:prstDash val="solid"/>
          </a:ln>
        </p:spPr>
        <p:txBody>
          <a:bodyPr>
            <a:noAutofit/>
          </a:bodyPr>
          <a:lstStyle/>
          <a:p>
            <a:pPr>
              <a:defRPr sz="2025" b="1">
                <a:solidFill>
                  <a:srgbClr val="102A43"/>
                </a:solidFill>
                <a:latin typeface="Bitstream Charter"/>
                <a:ea typeface="Bitstream Charter"/>
                <a:cs typeface="Bitstream Charter"/>
              </a:defRPr>
            </a:pPr>
            <a:r>
              <a:rPr sz="2025" b="1">
                <a:solidFill>
                  <a:srgbClr val="102A43"/>
                </a:solidFill>
                <a:latin typeface="Arial" panose="020B0604020202020204" pitchFamily="34" charset="0"/>
                <a:ea typeface="Bitstream Charter"/>
                <a:cs typeface="Arial" panose="020B0604020202020204" pitchFamily="34" charset="0"/>
              </a:rPr>
              <a:t>Who delivers</a:t>
            </a:r>
          </a:p>
        </p:txBody>
      </p:sp>
      <p:sp>
        <p:nvSpPr>
          <p:cNvPr id="15" name="delivery-text">
            <a:extLst>
              <a:ext uri="{FF2B5EF4-FFF2-40B4-BE49-F238E27FC236}">
                <a16:creationId xmlns:a16="http://schemas.microsoft.com/office/drawing/2014/main" id="{FC6B346E-9355-43EC-966A-A7467D865EB2}"/>
              </a:ext>
            </a:extLst>
          </p:cNvPr>
          <p:cNvSpPr>
            <a:spLocks noGrp="1"/>
          </p:cNvSpPr>
          <p:nvPr/>
        </p:nvSpPr>
        <p:spPr>
          <a:xfrm>
            <a:off x="8286750" y="2724150"/>
            <a:ext cx="2781300" cy="1181100"/>
          </a:xfrm>
          <a:prstGeom prst="rect">
            <a:avLst/>
          </a:prstGeom>
          <a:noFill/>
          <a:ln w="0">
            <a:noFill/>
            <a:prstDash val="solid"/>
          </a:ln>
        </p:spPr>
        <p:txBody>
          <a:bodyPr>
            <a:noAutofit/>
          </a:bodyPr>
          <a:lstStyle/>
          <a:p>
            <a:pPr>
              <a:defRPr sz="1350">
                <a:solidFill>
                  <a:srgbClr val="172B3A"/>
                </a:solidFill>
                <a:latin typeface="Bitstream Charter"/>
                <a:ea typeface="Bitstream Charter"/>
                <a:cs typeface="Bitstream Charter"/>
              </a:defRPr>
            </a:pPr>
            <a:r>
              <a:rPr sz="1350">
                <a:solidFill>
                  <a:srgbClr val="172B3A"/>
                </a:solidFill>
                <a:latin typeface="Arial" panose="020B0604020202020204" pitchFamily="34" charset="0"/>
                <a:ea typeface="Bitstream Charter"/>
                <a:cs typeface="Arial" panose="020B0604020202020204" pitchFamily="34" charset="0"/>
              </a:rPr>
              <a:t>A trained health-promotion facilitator, two paid peer champions and a named link worker from the local stop-smoking service.</a:t>
            </a:r>
          </a:p>
        </p:txBody>
      </p:sp>
      <p:sp>
        <p:nvSpPr>
          <p:cNvPr id="16" name="safety-surface">
            <a:extLst>
              <a:ext uri="{FF2B5EF4-FFF2-40B4-BE49-F238E27FC236}">
                <a16:creationId xmlns:a16="http://schemas.microsoft.com/office/drawing/2014/main" id="{7F2947E7-B44C-4B72-AAF5-725236956E61}"/>
              </a:ext>
            </a:extLst>
          </p:cNvPr>
          <p:cNvSpPr>
            <a:spLocks noGrp="1"/>
          </p:cNvSpPr>
          <p:nvPr/>
        </p:nvSpPr>
        <p:spPr>
          <a:xfrm>
            <a:off x="609600" y="4762500"/>
            <a:ext cx="10972800" cy="1047750"/>
          </a:xfrm>
          <a:prstGeom prst="roundRect">
            <a:avLst>
              <a:gd name="adj" fmla="val 10909"/>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7" name="safety-heading">
            <a:extLst>
              <a:ext uri="{FF2B5EF4-FFF2-40B4-BE49-F238E27FC236}">
                <a16:creationId xmlns:a16="http://schemas.microsoft.com/office/drawing/2014/main" id="{C67688CD-D58B-45F4-8C07-736BCC3D82E6}"/>
              </a:ext>
            </a:extLst>
          </p:cNvPr>
          <p:cNvSpPr>
            <a:spLocks noGrp="1"/>
          </p:cNvSpPr>
          <p:nvPr/>
        </p:nvSpPr>
        <p:spPr>
          <a:xfrm>
            <a:off x="895350" y="5029200"/>
            <a:ext cx="2667000" cy="285750"/>
          </a:xfrm>
          <a:prstGeom prst="rect">
            <a:avLst/>
          </a:prstGeom>
          <a:noFill/>
          <a:ln w="0">
            <a:noFill/>
            <a:prstDash val="solid"/>
          </a:ln>
        </p:spPr>
        <p:txBody>
          <a:bodyPr>
            <a:noAutofit/>
          </a:bodyPr>
          <a:lstStyle/>
          <a:p>
            <a:pPr>
              <a:defRPr sz="1800" b="1">
                <a:solidFill>
                  <a:srgbClr val="FFFFFF"/>
                </a:solidFill>
                <a:latin typeface="Bitstream Charter"/>
                <a:ea typeface="Bitstream Charter"/>
                <a:cs typeface="Bitstream Charter"/>
              </a:defRPr>
            </a:pPr>
            <a:r>
              <a:rPr sz="1800" b="1">
                <a:solidFill>
                  <a:srgbClr val="FFFFFF"/>
                </a:solidFill>
                <a:latin typeface="Arial" panose="020B0604020202020204" pitchFamily="34" charset="0"/>
                <a:ea typeface="Bitstream Charter"/>
                <a:cs typeface="Arial" panose="020B0604020202020204" pitchFamily="34" charset="0"/>
              </a:rPr>
              <a:t>Safety and inclusion</a:t>
            </a:r>
          </a:p>
        </p:txBody>
      </p:sp>
      <p:sp>
        <p:nvSpPr>
          <p:cNvPr id="18" name="safety-text">
            <a:extLst>
              <a:ext uri="{FF2B5EF4-FFF2-40B4-BE49-F238E27FC236}">
                <a16:creationId xmlns:a16="http://schemas.microsoft.com/office/drawing/2014/main" id="{CB7F471D-0CDE-47C4-A508-A5E8B1112EEE}"/>
              </a:ext>
            </a:extLst>
          </p:cNvPr>
          <p:cNvSpPr>
            <a:spLocks noGrp="1"/>
          </p:cNvSpPr>
          <p:nvPr/>
        </p:nvSpPr>
        <p:spPr>
          <a:xfrm>
            <a:off x="3524250" y="4991100"/>
            <a:ext cx="7467600" cy="457200"/>
          </a:xfrm>
          <a:prstGeom prst="rect">
            <a:avLst/>
          </a:prstGeom>
          <a:noFill/>
          <a:ln w="0">
            <a:noFill/>
            <a:prstDash val="solid"/>
          </a:ln>
        </p:spPr>
        <p:txBody>
          <a:bodyPr>
            <a:noAutofit/>
          </a:bodyPr>
          <a:lstStyle/>
          <a:p>
            <a:pPr>
              <a:defRPr sz="1350">
                <a:solidFill>
                  <a:srgbClr val="FFFFFF"/>
                </a:solidFill>
                <a:latin typeface="Bitstream Charter"/>
                <a:ea typeface="Bitstream Charter"/>
                <a:cs typeface="Bitstream Charter"/>
              </a:defRPr>
            </a:pPr>
            <a:r>
              <a:rPr sz="1350">
                <a:solidFill>
                  <a:srgbClr val="FFFFFF"/>
                </a:solidFill>
                <a:latin typeface="Arial" panose="020B0604020202020204" pitchFamily="34" charset="0"/>
                <a:ea typeface="Bitstream Charter"/>
                <a:cs typeface="Arial" panose="020B0604020202020204" pitchFamily="34" charset="0"/>
              </a:rPr>
              <a:t>Private conversations protect confidentiality. Facilitators use a non-judgemental approach. Participants who are pregnant, have complex health needs or need medication are referred to a qualified clinician or specialist service.</a:t>
            </a:r>
          </a:p>
        </p:txBody>
      </p:sp>
      <p:sp>
        <p:nvSpPr>
          <p:cNvPr id="19" name="footer">
            <a:extLst>
              <a:ext uri="{FF2B5EF4-FFF2-40B4-BE49-F238E27FC236}">
                <a16:creationId xmlns:a16="http://schemas.microsoft.com/office/drawing/2014/main" id="{3AE37504-8771-4602-ABF1-2B8C01379BC4}"/>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0" name="speaker">
            <a:extLst>
              <a:ext uri="{FF2B5EF4-FFF2-40B4-BE49-F238E27FC236}">
                <a16:creationId xmlns:a16="http://schemas.microsoft.com/office/drawing/2014/main" id="{90231DF6-97C2-46E5-BC96-3FEF3CBF8B2B}"/>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21" name="page">
            <a:extLst>
              <a:ext uri="{FF2B5EF4-FFF2-40B4-BE49-F238E27FC236}">
                <a16:creationId xmlns:a16="http://schemas.microsoft.com/office/drawing/2014/main" id="{42BAE118-29D0-4470-BF95-4041752F62A2}"/>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7</a:t>
            </a:r>
          </a:p>
        </p:txBody>
      </p:sp>
      <p:sp>
        <p:nvSpPr>
          <p:cNvPr id="23" name="TextBox 22"/>
          <p:cNvSpPr txBox="1"/>
          <p:nvPr/>
        </p:nvSpPr>
        <p:spPr>
          <a:xfrm>
            <a:off x="640080" y="5833872"/>
            <a:ext cx="10698480" cy="228600"/>
          </a:xfrm>
          <a:prstGeom prst="rect">
            <a:avLst/>
          </a:prstGeom>
          <a:noFill/>
        </p:spPr>
        <p:txBody>
          <a:bodyPr wrap="none">
            <a:spAutoFit/>
          </a:bodyPr>
          <a:lstStyle/>
          <a:p>
            <a:pPr algn="l">
              <a:defRPr sz="850">
                <a:solidFill>
                  <a:srgbClr val="5F5F5F"/>
                </a:solidFill>
                <a:latin typeface="Arial"/>
              </a:defRPr>
            </a:pPr>
            <a:r>
              <a:t>(Birmingham City Council, 2025; NICE, 2014; NICE, 2025)</a:t>
            </a:r>
          </a:p>
        </p:txBody>
      </p:sp>
    </p:spTree>
    <p:extLst>
      <p:ext uri="{BB962C8B-B14F-4D97-AF65-F5344CB8AC3E}">
        <p14:creationId xmlns:p14="http://schemas.microsoft.com/office/powerpoint/2010/main" val="6818249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 name="title">
            <a:extLst>
              <a:ext uri="{FF2B5EF4-FFF2-40B4-BE49-F238E27FC236}">
                <a16:creationId xmlns:a16="http://schemas.microsoft.com/office/drawing/2014/main" id="{1A9091A5-9BFA-49B7-BCE7-48E6414DABD2}"/>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Evaluation will show whether the campaign works</a:t>
            </a:r>
          </a:p>
        </p:txBody>
      </p:sp>
      <p:sp>
        <p:nvSpPr>
          <p:cNvPr id="2" name="subtitle">
            <a:extLst>
              <a:ext uri="{FF2B5EF4-FFF2-40B4-BE49-F238E27FC236}">
                <a16:creationId xmlns:a16="http://schemas.microsoft.com/office/drawing/2014/main" id="{E29D63D3-E63A-47B3-8C68-AE0322B4802F}"/>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Collect only the data needed to improve the pilot and demonstrate outcomes</a:t>
            </a:r>
          </a:p>
        </p:txBody>
      </p:sp>
      <p:sp>
        <p:nvSpPr>
          <p:cNvPr id="3" name="Rectangle 2">
            <a:extLst>
              <a:ext uri="{FF2B5EF4-FFF2-40B4-BE49-F238E27FC236}">
                <a16:creationId xmlns:a16="http://schemas.microsoft.com/office/drawing/2014/main" id="{DE8DAFD9-1CA8-40AB-A434-19F1AFDF24B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eval-card">
            <a:extLst>
              <a:ext uri="{FF2B5EF4-FFF2-40B4-BE49-F238E27FC236}">
                <a16:creationId xmlns:a16="http://schemas.microsoft.com/office/drawing/2014/main" id="{6D2D45F3-356C-4476-9B0E-C789F8D0B126}"/>
              </a:ext>
            </a:extLst>
          </p:cNvPr>
          <p:cNvSpPr>
            <a:spLocks noGrp="1"/>
          </p:cNvSpPr>
          <p:nvPr/>
        </p:nvSpPr>
        <p:spPr>
          <a:xfrm>
            <a:off x="609600" y="17145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eval-label">
            <a:extLst>
              <a:ext uri="{FF2B5EF4-FFF2-40B4-BE49-F238E27FC236}">
                <a16:creationId xmlns:a16="http://schemas.microsoft.com/office/drawing/2014/main" id="{6E42FF65-EA61-445F-937F-F1D7D97938A4}"/>
              </a:ext>
            </a:extLst>
          </p:cNvPr>
          <p:cNvSpPr>
            <a:spLocks noGrp="1"/>
          </p:cNvSpPr>
          <p:nvPr/>
        </p:nvSpPr>
        <p:spPr>
          <a:xfrm>
            <a:off x="819150" y="1905000"/>
            <a:ext cx="1238250" cy="323850"/>
          </a:xfrm>
          <a:prstGeom prst="roundRect">
            <a:avLst>
              <a:gd name="adj" fmla="val 35294"/>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eval-label-text">
            <a:extLst>
              <a:ext uri="{FF2B5EF4-FFF2-40B4-BE49-F238E27FC236}">
                <a16:creationId xmlns:a16="http://schemas.microsoft.com/office/drawing/2014/main" id="{70453B61-1E77-4042-A3AF-7AE711D7EBB1}"/>
              </a:ext>
            </a:extLst>
          </p:cNvPr>
          <p:cNvSpPr>
            <a:spLocks noGrp="1"/>
          </p:cNvSpPr>
          <p:nvPr/>
        </p:nvSpPr>
        <p:spPr>
          <a:xfrm>
            <a:off x="876300" y="1959769"/>
            <a:ext cx="11239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FORMATIVE</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7" name="eval-time">
            <a:extLst>
              <a:ext uri="{FF2B5EF4-FFF2-40B4-BE49-F238E27FC236}">
                <a16:creationId xmlns:a16="http://schemas.microsoft.com/office/drawing/2014/main" id="{61AFF7E4-238C-4CFE-AFDA-F7ADC34F694B}"/>
              </a:ext>
            </a:extLst>
          </p:cNvPr>
          <p:cNvSpPr>
            <a:spLocks noGrp="1"/>
          </p:cNvSpPr>
          <p:nvPr/>
        </p:nvSpPr>
        <p:spPr>
          <a:xfrm>
            <a:off x="819150" y="24384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a:solidFill>
                  <a:srgbClr val="102A43"/>
                </a:solidFill>
                <a:latin typeface="Arial" panose="020B0604020202020204" pitchFamily="34" charset="0"/>
                <a:ea typeface="Bitstream Charter"/>
                <a:cs typeface="Arial" panose="020B0604020202020204" pitchFamily="34" charset="0"/>
              </a:rPr>
              <a:t>Before launch</a:t>
            </a:r>
          </a:p>
        </p:txBody>
      </p:sp>
      <p:sp>
        <p:nvSpPr>
          <p:cNvPr id="8" name="eval-text">
            <a:extLst>
              <a:ext uri="{FF2B5EF4-FFF2-40B4-BE49-F238E27FC236}">
                <a16:creationId xmlns:a16="http://schemas.microsoft.com/office/drawing/2014/main" id="{76249A8E-1203-413C-BE49-3589DB16C128}"/>
              </a:ext>
            </a:extLst>
          </p:cNvPr>
          <p:cNvSpPr>
            <a:spLocks noGrp="1"/>
          </p:cNvSpPr>
          <p:nvPr/>
        </p:nvSpPr>
        <p:spPr>
          <a:xfrm>
            <a:off x="2533650" y="2409825"/>
            <a:ext cx="2876550"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Two co-design sessions, baseline survey and short interviews on language, timing and barriers.</a:t>
            </a:r>
          </a:p>
        </p:txBody>
      </p:sp>
      <p:sp>
        <p:nvSpPr>
          <p:cNvPr id="9" name="eval-card">
            <a:extLst>
              <a:ext uri="{FF2B5EF4-FFF2-40B4-BE49-F238E27FC236}">
                <a16:creationId xmlns:a16="http://schemas.microsoft.com/office/drawing/2014/main" id="{B704B5EC-3AB6-49CE-BC91-702986D62439}"/>
              </a:ext>
            </a:extLst>
          </p:cNvPr>
          <p:cNvSpPr>
            <a:spLocks noGrp="1"/>
          </p:cNvSpPr>
          <p:nvPr/>
        </p:nvSpPr>
        <p:spPr>
          <a:xfrm>
            <a:off x="6115050" y="17145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eval-label">
            <a:extLst>
              <a:ext uri="{FF2B5EF4-FFF2-40B4-BE49-F238E27FC236}">
                <a16:creationId xmlns:a16="http://schemas.microsoft.com/office/drawing/2014/main" id="{60E1D4FF-6BAC-449E-BC85-123D79249192}"/>
              </a:ext>
            </a:extLst>
          </p:cNvPr>
          <p:cNvSpPr>
            <a:spLocks noGrp="1"/>
          </p:cNvSpPr>
          <p:nvPr/>
        </p:nvSpPr>
        <p:spPr>
          <a:xfrm>
            <a:off x="6324600" y="1905000"/>
            <a:ext cx="1238250" cy="323850"/>
          </a:xfrm>
          <a:prstGeom prst="roundRect">
            <a:avLst>
              <a:gd name="adj" fmla="val 35294"/>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eval-label-text">
            <a:extLst>
              <a:ext uri="{FF2B5EF4-FFF2-40B4-BE49-F238E27FC236}">
                <a16:creationId xmlns:a16="http://schemas.microsoft.com/office/drawing/2014/main" id="{CA4AE6C2-0838-482B-A04B-47129F686D07}"/>
              </a:ext>
            </a:extLst>
          </p:cNvPr>
          <p:cNvSpPr>
            <a:spLocks noGrp="1"/>
          </p:cNvSpPr>
          <p:nvPr/>
        </p:nvSpPr>
        <p:spPr>
          <a:xfrm>
            <a:off x="6381750" y="1957388"/>
            <a:ext cx="11239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PROCESS</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2" name="eval-time">
            <a:extLst>
              <a:ext uri="{FF2B5EF4-FFF2-40B4-BE49-F238E27FC236}">
                <a16:creationId xmlns:a16="http://schemas.microsoft.com/office/drawing/2014/main" id="{F9A0DB51-F4CF-4C15-AE2B-9D8A9BF89564}"/>
              </a:ext>
            </a:extLst>
          </p:cNvPr>
          <p:cNvSpPr>
            <a:spLocks noGrp="1"/>
          </p:cNvSpPr>
          <p:nvPr/>
        </p:nvSpPr>
        <p:spPr>
          <a:xfrm>
            <a:off x="6324600" y="24384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a:solidFill>
                  <a:srgbClr val="102A43"/>
                </a:solidFill>
                <a:latin typeface="Arial" panose="020B0604020202020204" pitchFamily="34" charset="0"/>
                <a:ea typeface="Bitstream Charter"/>
                <a:cs typeface="Arial" panose="020B0604020202020204" pitchFamily="34" charset="0"/>
              </a:rPr>
              <a:t>During weeks 1–8</a:t>
            </a:r>
          </a:p>
        </p:txBody>
      </p:sp>
      <p:sp>
        <p:nvSpPr>
          <p:cNvPr id="13" name="eval-text">
            <a:extLst>
              <a:ext uri="{FF2B5EF4-FFF2-40B4-BE49-F238E27FC236}">
                <a16:creationId xmlns:a16="http://schemas.microsoft.com/office/drawing/2014/main" id="{BEF778EF-B6AA-4B7D-B8AF-858670C0F067}"/>
              </a:ext>
            </a:extLst>
          </p:cNvPr>
          <p:cNvSpPr>
            <a:spLocks noGrp="1"/>
          </p:cNvSpPr>
          <p:nvPr/>
        </p:nvSpPr>
        <p:spPr>
          <a:xfrm>
            <a:off x="8039100" y="2409825"/>
            <a:ext cx="2876550"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Reach, attendance, retention, referrals, participant feedback and facilitator fidelity checklist.</a:t>
            </a:r>
          </a:p>
        </p:txBody>
      </p:sp>
      <p:sp>
        <p:nvSpPr>
          <p:cNvPr id="14" name="eval-card">
            <a:extLst>
              <a:ext uri="{FF2B5EF4-FFF2-40B4-BE49-F238E27FC236}">
                <a16:creationId xmlns:a16="http://schemas.microsoft.com/office/drawing/2014/main" id="{E94FB383-B569-489E-A850-9614E73CA251}"/>
              </a:ext>
            </a:extLst>
          </p:cNvPr>
          <p:cNvSpPr>
            <a:spLocks noGrp="1"/>
          </p:cNvSpPr>
          <p:nvPr/>
        </p:nvSpPr>
        <p:spPr>
          <a:xfrm>
            <a:off x="609600" y="35433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eval-label">
            <a:extLst>
              <a:ext uri="{FF2B5EF4-FFF2-40B4-BE49-F238E27FC236}">
                <a16:creationId xmlns:a16="http://schemas.microsoft.com/office/drawing/2014/main" id="{6652CA7F-6420-43AF-846A-D489072ECDC2}"/>
              </a:ext>
            </a:extLst>
          </p:cNvPr>
          <p:cNvSpPr>
            <a:spLocks noGrp="1"/>
          </p:cNvSpPr>
          <p:nvPr/>
        </p:nvSpPr>
        <p:spPr>
          <a:xfrm>
            <a:off x="819150" y="3733800"/>
            <a:ext cx="1238250" cy="323850"/>
          </a:xfrm>
          <a:prstGeom prst="roundRect">
            <a:avLst>
              <a:gd name="adj" fmla="val 35294"/>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eval-label-text">
            <a:extLst>
              <a:ext uri="{FF2B5EF4-FFF2-40B4-BE49-F238E27FC236}">
                <a16:creationId xmlns:a16="http://schemas.microsoft.com/office/drawing/2014/main" id="{06A9101A-05C4-4594-A69B-7227B0229B79}"/>
              </a:ext>
            </a:extLst>
          </p:cNvPr>
          <p:cNvSpPr>
            <a:spLocks noGrp="1"/>
          </p:cNvSpPr>
          <p:nvPr/>
        </p:nvSpPr>
        <p:spPr>
          <a:xfrm>
            <a:off x="876300" y="3790950"/>
            <a:ext cx="11239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OUTCOME</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7" name="eval-time">
            <a:extLst>
              <a:ext uri="{FF2B5EF4-FFF2-40B4-BE49-F238E27FC236}">
                <a16:creationId xmlns:a16="http://schemas.microsoft.com/office/drawing/2014/main" id="{A4FA8EB6-13F4-4F0F-991C-5E93CED859F7}"/>
              </a:ext>
            </a:extLst>
          </p:cNvPr>
          <p:cNvSpPr>
            <a:spLocks noGrp="1"/>
          </p:cNvSpPr>
          <p:nvPr/>
        </p:nvSpPr>
        <p:spPr>
          <a:xfrm>
            <a:off x="819150" y="42672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a:solidFill>
                  <a:srgbClr val="102A43"/>
                </a:solidFill>
                <a:latin typeface="Arial" panose="020B0604020202020204" pitchFamily="34" charset="0"/>
                <a:ea typeface="Bitstream Charter"/>
                <a:cs typeface="Arial" panose="020B0604020202020204" pitchFamily="34" charset="0"/>
              </a:rPr>
              <a:t>Week 8 and week 12</a:t>
            </a:r>
          </a:p>
        </p:txBody>
      </p:sp>
      <p:sp>
        <p:nvSpPr>
          <p:cNvPr id="18" name="eval-text">
            <a:extLst>
              <a:ext uri="{FF2B5EF4-FFF2-40B4-BE49-F238E27FC236}">
                <a16:creationId xmlns:a16="http://schemas.microsoft.com/office/drawing/2014/main" id="{5CCBB539-3549-4661-8F2D-F627BC8E003F}"/>
              </a:ext>
            </a:extLst>
          </p:cNvPr>
          <p:cNvSpPr>
            <a:spLocks noGrp="1"/>
          </p:cNvSpPr>
          <p:nvPr/>
        </p:nvSpPr>
        <p:spPr>
          <a:xfrm>
            <a:off x="2533650" y="4238625"/>
            <a:ext cx="2876550"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Knowledge score, confidence to change, quit or reduction plan, smoking status and CO verification when feasible.</a:t>
            </a:r>
          </a:p>
        </p:txBody>
      </p:sp>
      <p:sp>
        <p:nvSpPr>
          <p:cNvPr id="19" name="eval-card">
            <a:extLst>
              <a:ext uri="{FF2B5EF4-FFF2-40B4-BE49-F238E27FC236}">
                <a16:creationId xmlns:a16="http://schemas.microsoft.com/office/drawing/2014/main" id="{EA6024D3-7B9C-4B34-B809-48323D89B4EB}"/>
              </a:ext>
            </a:extLst>
          </p:cNvPr>
          <p:cNvSpPr>
            <a:spLocks noGrp="1"/>
          </p:cNvSpPr>
          <p:nvPr/>
        </p:nvSpPr>
        <p:spPr>
          <a:xfrm>
            <a:off x="6115050" y="35433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eval-label">
            <a:extLst>
              <a:ext uri="{FF2B5EF4-FFF2-40B4-BE49-F238E27FC236}">
                <a16:creationId xmlns:a16="http://schemas.microsoft.com/office/drawing/2014/main" id="{6E2197FC-CB93-4432-81E1-017A18234607}"/>
              </a:ext>
            </a:extLst>
          </p:cNvPr>
          <p:cNvSpPr>
            <a:spLocks noGrp="1"/>
          </p:cNvSpPr>
          <p:nvPr/>
        </p:nvSpPr>
        <p:spPr>
          <a:xfrm>
            <a:off x="6381749" y="3721046"/>
            <a:ext cx="1262063" cy="393754"/>
          </a:xfrm>
          <a:prstGeom prst="roundRect">
            <a:avLst>
              <a:gd name="adj" fmla="val 35294"/>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1" name="eval-label-text">
            <a:extLst>
              <a:ext uri="{FF2B5EF4-FFF2-40B4-BE49-F238E27FC236}">
                <a16:creationId xmlns:a16="http://schemas.microsoft.com/office/drawing/2014/main" id="{19519CE1-A632-4241-8895-45E3E4101E57}"/>
              </a:ext>
            </a:extLst>
          </p:cNvPr>
          <p:cNvSpPr>
            <a:spLocks noGrp="1"/>
          </p:cNvSpPr>
          <p:nvPr/>
        </p:nvSpPr>
        <p:spPr>
          <a:xfrm>
            <a:off x="6381750" y="3721046"/>
            <a:ext cx="1123950" cy="250879"/>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IMPACT AND </a:t>
            </a:r>
            <a:r>
              <a:rPr sz="1050" b="1" dirty="0">
                <a:solidFill>
                  <a:srgbClr val="102A43"/>
                </a:solidFill>
                <a:latin typeface="Arial" panose="020B0604020202020204" pitchFamily="34" charset="0"/>
                <a:ea typeface="Bitstream Charter"/>
                <a:cs typeface="Arial" panose="020B0604020202020204" pitchFamily="34" charset="0"/>
              </a:rPr>
              <a:t>EQUITY</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22" name="eval-time">
            <a:extLst>
              <a:ext uri="{FF2B5EF4-FFF2-40B4-BE49-F238E27FC236}">
                <a16:creationId xmlns:a16="http://schemas.microsoft.com/office/drawing/2014/main" id="{72BFE310-C055-4F7E-B12A-78ED64F4C7BB}"/>
              </a:ext>
            </a:extLst>
          </p:cNvPr>
          <p:cNvSpPr>
            <a:spLocks noGrp="1"/>
          </p:cNvSpPr>
          <p:nvPr/>
        </p:nvSpPr>
        <p:spPr>
          <a:xfrm>
            <a:off x="6324600" y="42672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a:solidFill>
                  <a:srgbClr val="102A43"/>
                </a:solidFill>
                <a:latin typeface="Arial" panose="020B0604020202020204" pitchFamily="34" charset="0"/>
                <a:ea typeface="Bitstream Charter"/>
                <a:cs typeface="Arial" panose="020B0604020202020204" pitchFamily="34" charset="0"/>
              </a:rPr>
              <a:t>Three months</a:t>
            </a:r>
          </a:p>
        </p:txBody>
      </p:sp>
      <p:sp>
        <p:nvSpPr>
          <p:cNvPr id="23" name="eval-text">
            <a:extLst>
              <a:ext uri="{FF2B5EF4-FFF2-40B4-BE49-F238E27FC236}">
                <a16:creationId xmlns:a16="http://schemas.microsoft.com/office/drawing/2014/main" id="{535B4586-BB31-40E3-93DD-479FA9B8BA56}"/>
              </a:ext>
            </a:extLst>
          </p:cNvPr>
          <p:cNvSpPr>
            <a:spLocks noGrp="1"/>
          </p:cNvSpPr>
          <p:nvPr/>
        </p:nvSpPr>
        <p:spPr>
          <a:xfrm>
            <a:off x="8039100" y="4238625"/>
            <a:ext cx="2876550"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Follow-up on relapse, support access and differences in engagement by gender, ethnicity, disability and area.</a:t>
            </a:r>
          </a:p>
        </p:txBody>
      </p:sp>
      <p:sp>
        <p:nvSpPr>
          <p:cNvPr id="24" name="data-protection">
            <a:extLst>
              <a:ext uri="{FF2B5EF4-FFF2-40B4-BE49-F238E27FC236}">
                <a16:creationId xmlns:a16="http://schemas.microsoft.com/office/drawing/2014/main" id="{7B87E661-E7DF-45AA-9B17-2E5B741280FB}"/>
              </a:ext>
            </a:extLst>
          </p:cNvPr>
          <p:cNvSpPr>
            <a:spLocks noGrp="1"/>
          </p:cNvSpPr>
          <p:nvPr/>
        </p:nvSpPr>
        <p:spPr>
          <a:xfrm>
            <a:off x="704850" y="5419725"/>
            <a:ext cx="10668000" cy="228600"/>
          </a:xfrm>
          <a:prstGeom prst="rect">
            <a:avLst/>
          </a:prstGeom>
          <a:noFill/>
          <a:ln w="0">
            <a:noFill/>
            <a:prstDash val="solid"/>
          </a:ln>
        </p:spPr>
        <p:txBody>
          <a:bodyPr>
            <a:noAutofit/>
          </a:bodyPr>
          <a:lstStyle/>
          <a:p>
            <a:r>
              <a:rPr sz="1600" dirty="0">
                <a:latin typeface="Arial" panose="020B0604020202020204" pitchFamily="34" charset="0"/>
                <a:cs typeface="Arial" panose="020B0604020202020204" pitchFamily="34" charset="0"/>
              </a:rPr>
              <a:t>Data protection: obtain consent, use anonymous participant IDs for reporting, and signpost distress or dependence concerns promptly. (NICE, 2014)</a:t>
            </a:r>
          </a:p>
        </p:txBody>
      </p:sp>
      <p:sp>
        <p:nvSpPr>
          <p:cNvPr id="25" name="footer">
            <a:extLst>
              <a:ext uri="{FF2B5EF4-FFF2-40B4-BE49-F238E27FC236}">
                <a16:creationId xmlns:a16="http://schemas.microsoft.com/office/drawing/2014/main" id="{BF19ADDD-E3CB-436A-B65E-9EDE575EF27E}"/>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6" name="speaker">
            <a:extLst>
              <a:ext uri="{FF2B5EF4-FFF2-40B4-BE49-F238E27FC236}">
                <a16:creationId xmlns:a16="http://schemas.microsoft.com/office/drawing/2014/main" id="{4BAB8A33-BD63-4D05-8BD3-09C747BD1EB6}"/>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27" name="page">
            <a:extLst>
              <a:ext uri="{FF2B5EF4-FFF2-40B4-BE49-F238E27FC236}">
                <a16:creationId xmlns:a16="http://schemas.microsoft.com/office/drawing/2014/main" id="{A242779E-6E71-4373-B66A-F3CB5D3711F8}"/>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8</a:t>
            </a:r>
          </a:p>
        </p:txBody>
      </p:sp>
    </p:spTree>
    <p:extLst>
      <p:ext uri="{BB962C8B-B14F-4D97-AF65-F5344CB8AC3E}">
        <p14:creationId xmlns:p14="http://schemas.microsoft.com/office/powerpoint/2010/main" val="8392553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17" name="title">
            <a:extLst>
              <a:ext uri="{FF2B5EF4-FFF2-40B4-BE49-F238E27FC236}">
                <a16:creationId xmlns:a16="http://schemas.microsoft.com/office/drawing/2014/main" id="{B8D9C1B3-7908-4AE5-A4F6-16DE650CB3A3}"/>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dirty="0">
                <a:solidFill>
                  <a:srgbClr val="102A43"/>
                </a:solidFill>
                <a:latin typeface="Arial" panose="020B0604020202020204" pitchFamily="34" charset="0"/>
                <a:ea typeface="Bitstream Charter"/>
                <a:cs typeface="Arial" panose="020B0604020202020204" pitchFamily="34" charset="0"/>
              </a:rPr>
              <a:t>Campaign poster</a:t>
            </a:r>
          </a:p>
        </p:txBody>
      </p:sp>
      <p:sp>
        <p:nvSpPr>
          <p:cNvPr id="2" name="subtitle">
            <a:extLst>
              <a:ext uri="{FF2B5EF4-FFF2-40B4-BE49-F238E27FC236}">
                <a16:creationId xmlns:a16="http://schemas.microsoft.com/office/drawing/2014/main" id="{799A84CB-29E2-4DFD-8C33-D171C9684D71}"/>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A bold, positive invitation for venues, social channels and QR-code cards</a:t>
            </a:r>
          </a:p>
        </p:txBody>
      </p:sp>
      <p:sp>
        <p:nvSpPr>
          <p:cNvPr id="3" name="Rectangle 2">
            <a:extLst>
              <a:ext uri="{FF2B5EF4-FFF2-40B4-BE49-F238E27FC236}">
                <a16:creationId xmlns:a16="http://schemas.microsoft.com/office/drawing/2014/main" id="{A6893FA7-A535-4963-A96E-767838E3A22C}"/>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poster-surface">
            <a:extLst>
              <a:ext uri="{FF2B5EF4-FFF2-40B4-BE49-F238E27FC236}">
                <a16:creationId xmlns:a16="http://schemas.microsoft.com/office/drawing/2014/main" id="{92D9DDDD-E694-4314-BF60-C64529A2FFEF}"/>
              </a:ext>
            </a:extLst>
          </p:cNvPr>
          <p:cNvSpPr>
            <a:spLocks noGrp="1"/>
          </p:cNvSpPr>
          <p:nvPr/>
        </p:nvSpPr>
        <p:spPr>
          <a:xfrm>
            <a:off x="3092726" y="1390651"/>
            <a:ext cx="6146524" cy="4686299"/>
          </a:xfrm>
          <a:prstGeom prst="roundRect">
            <a:avLst>
              <a:gd name="adj" fmla="val 3509"/>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poster-tag">
            <a:extLst>
              <a:ext uri="{FF2B5EF4-FFF2-40B4-BE49-F238E27FC236}">
                <a16:creationId xmlns:a16="http://schemas.microsoft.com/office/drawing/2014/main" id="{BA320CC2-4EA5-4842-A2C1-1CF0335267B5}"/>
              </a:ext>
            </a:extLst>
          </p:cNvPr>
          <p:cNvSpPr>
            <a:spLocks noGrp="1"/>
          </p:cNvSpPr>
          <p:nvPr/>
        </p:nvSpPr>
        <p:spPr>
          <a:xfrm>
            <a:off x="3371850" y="1760639"/>
            <a:ext cx="1466850" cy="323850"/>
          </a:xfrm>
          <a:prstGeom prst="roundRect">
            <a:avLst>
              <a:gd name="adj" fmla="val 35294"/>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poster-tag-text">
            <a:extLst>
              <a:ext uri="{FF2B5EF4-FFF2-40B4-BE49-F238E27FC236}">
                <a16:creationId xmlns:a16="http://schemas.microsoft.com/office/drawing/2014/main" id="{C83A261B-6785-4D66-8DC4-9B14EDDF0ACB}"/>
              </a:ext>
            </a:extLst>
          </p:cNvPr>
          <p:cNvSpPr>
            <a:spLocks noGrp="1"/>
          </p:cNvSpPr>
          <p:nvPr/>
        </p:nvSpPr>
        <p:spPr>
          <a:xfrm>
            <a:off x="3371850" y="1770164"/>
            <a:ext cx="125730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825" b="1" dirty="0">
                <a:solidFill>
                  <a:srgbClr val="102A43"/>
                </a:solidFill>
                <a:latin typeface="Arial" panose="020B0604020202020204" pitchFamily="34" charset="0"/>
                <a:ea typeface="Bitstream Charter"/>
                <a:cs typeface="Arial" panose="020B0604020202020204" pitchFamily="34" charset="0"/>
              </a:rPr>
              <a:t>FREE 8-WEEK SUPPORT</a:t>
            </a:r>
          </a:p>
        </p:txBody>
      </p:sp>
      <p:sp>
        <p:nvSpPr>
          <p:cNvPr id="7" name="poster-title">
            <a:extLst>
              <a:ext uri="{FF2B5EF4-FFF2-40B4-BE49-F238E27FC236}">
                <a16:creationId xmlns:a16="http://schemas.microsoft.com/office/drawing/2014/main" id="{B431BE8A-0E01-41F2-A3F4-0F60B1FAACF5}"/>
              </a:ext>
            </a:extLst>
          </p:cNvPr>
          <p:cNvSpPr>
            <a:spLocks noGrp="1"/>
          </p:cNvSpPr>
          <p:nvPr/>
        </p:nvSpPr>
        <p:spPr>
          <a:xfrm>
            <a:off x="3371850" y="2455964"/>
            <a:ext cx="3048000" cy="1352550"/>
          </a:xfrm>
          <a:prstGeom prst="rect">
            <a:avLst/>
          </a:prstGeom>
          <a:noFill/>
          <a:ln w="0">
            <a:noFill/>
            <a:prstDash val="solid"/>
          </a:ln>
        </p:spPr>
        <p:txBody>
          <a:bodyPr>
            <a:noAutofit/>
          </a:bodyPr>
          <a:lstStyle/>
          <a:p>
            <a:pPr>
              <a:defRPr sz="4200" b="1">
                <a:solidFill>
                  <a:srgbClr val="FFFFFF"/>
                </a:solidFill>
                <a:latin typeface="Bitstream Charter"/>
                <a:ea typeface="Bitstream Charter"/>
                <a:cs typeface="Bitstream Charter"/>
              </a:defRPr>
            </a:pPr>
            <a:r>
              <a:rPr sz="4200" b="1" dirty="0">
                <a:solidFill>
                  <a:srgbClr val="FFFFFF"/>
                </a:solidFill>
                <a:latin typeface="Arial" panose="020B0604020202020204" pitchFamily="34" charset="0"/>
                <a:ea typeface="Bitstream Charter"/>
                <a:cs typeface="Arial" panose="020B0604020202020204" pitchFamily="34" charset="0"/>
              </a:rPr>
              <a:t>OWN</a:t>
            </a:r>
          </a:p>
          <a:p>
            <a:pPr>
              <a:defRPr sz="4200" b="1">
                <a:solidFill>
                  <a:srgbClr val="FFFFFF"/>
                </a:solidFill>
                <a:latin typeface="Bitstream Charter"/>
                <a:ea typeface="Bitstream Charter"/>
                <a:cs typeface="Bitstream Charter"/>
              </a:defRPr>
            </a:pPr>
            <a:r>
              <a:rPr sz="4200" b="1" dirty="0">
                <a:solidFill>
                  <a:srgbClr val="FFFFFF"/>
                </a:solidFill>
                <a:latin typeface="Arial" panose="020B0604020202020204" pitchFamily="34" charset="0"/>
                <a:ea typeface="Bitstream Charter"/>
                <a:cs typeface="Arial" panose="020B0604020202020204" pitchFamily="34" charset="0"/>
              </a:rPr>
              <a:t>YOUR AIR</a:t>
            </a:r>
          </a:p>
        </p:txBody>
      </p:sp>
      <p:sp>
        <p:nvSpPr>
          <p:cNvPr id="8" name="poster-slogan">
            <a:extLst>
              <a:ext uri="{FF2B5EF4-FFF2-40B4-BE49-F238E27FC236}">
                <a16:creationId xmlns:a16="http://schemas.microsoft.com/office/drawing/2014/main" id="{D97A0D51-77E9-4E27-8135-2DED8ADB5DB5}"/>
              </a:ext>
            </a:extLst>
          </p:cNvPr>
          <p:cNvSpPr>
            <a:spLocks noGrp="1"/>
          </p:cNvSpPr>
          <p:nvPr/>
        </p:nvSpPr>
        <p:spPr>
          <a:xfrm>
            <a:off x="3174955" y="3904292"/>
            <a:ext cx="3697165" cy="361950"/>
          </a:xfrm>
          <a:prstGeom prst="rect">
            <a:avLst/>
          </a:prstGeom>
          <a:noFill/>
          <a:ln w="0">
            <a:noFill/>
            <a:prstDash val="solid"/>
          </a:ln>
        </p:spPr>
        <p:txBody>
          <a:bodyPr>
            <a:noAutofit/>
          </a:bodyPr>
          <a:lstStyle/>
          <a:p>
            <a:pPr>
              <a:defRPr sz="1800" b="1">
                <a:solidFill>
                  <a:srgbClr val="FFD166"/>
                </a:solidFill>
                <a:latin typeface="Bitstream Charter"/>
                <a:ea typeface="Bitstream Charter"/>
                <a:cs typeface="Bitstream Charter"/>
              </a:defRPr>
            </a:pPr>
            <a:r>
              <a:rPr sz="1800" b="1" dirty="0">
                <a:solidFill>
                  <a:srgbClr val="FFD166"/>
                </a:solidFill>
                <a:latin typeface="Arial" panose="020B0604020202020204" pitchFamily="34" charset="0"/>
                <a:ea typeface="Bitstream Charter"/>
                <a:cs typeface="Arial" panose="020B0604020202020204" pitchFamily="34" charset="0"/>
              </a:rPr>
              <a:t>Quit smoking. Cut down vaping. Feel in control.</a:t>
            </a:r>
          </a:p>
        </p:txBody>
      </p:sp>
      <p:sp>
        <p:nvSpPr>
          <p:cNvPr id="9" name="poster-detail">
            <a:extLst>
              <a:ext uri="{FF2B5EF4-FFF2-40B4-BE49-F238E27FC236}">
                <a16:creationId xmlns:a16="http://schemas.microsoft.com/office/drawing/2014/main" id="{4CE89EA1-EF22-448B-BDDC-308DFB43F0D4}"/>
              </a:ext>
            </a:extLst>
          </p:cNvPr>
          <p:cNvSpPr>
            <a:spLocks noGrp="1"/>
          </p:cNvSpPr>
          <p:nvPr/>
        </p:nvSpPr>
        <p:spPr>
          <a:xfrm>
            <a:off x="3135223" y="4759528"/>
            <a:ext cx="4251415" cy="514350"/>
          </a:xfrm>
          <a:prstGeom prst="rect">
            <a:avLst/>
          </a:prstGeom>
          <a:noFill/>
          <a:ln w="0">
            <a:noFill/>
            <a:prstDash val="solid"/>
          </a:ln>
        </p:spPr>
        <p:txBody>
          <a:bodyPr>
            <a:noAutofit/>
          </a:bodyPr>
          <a:lstStyle/>
          <a:p>
            <a:pPr>
              <a:defRPr sz="1275">
                <a:solidFill>
                  <a:srgbClr val="FFFFFF"/>
                </a:solidFill>
                <a:latin typeface="Bitstream Charter"/>
                <a:ea typeface="Bitstream Charter"/>
                <a:cs typeface="Bitstream Charter"/>
              </a:defRPr>
            </a:pPr>
            <a:r>
              <a:rPr sz="1275" dirty="0">
                <a:solidFill>
                  <a:srgbClr val="FFFFFF"/>
                </a:solidFill>
                <a:latin typeface="Arial" panose="020B0604020202020204" pitchFamily="34" charset="0"/>
                <a:ea typeface="Bitstream Charter"/>
                <a:cs typeface="Arial" panose="020B0604020202020204" pitchFamily="34" charset="0"/>
              </a:rPr>
              <a:t>For Birmingham residents aged 18–25</a:t>
            </a:r>
          </a:p>
          <a:p>
            <a:pPr>
              <a:defRPr sz="1275">
                <a:solidFill>
                  <a:srgbClr val="FFFFFF"/>
                </a:solidFill>
                <a:latin typeface="Bitstream Charter"/>
                <a:ea typeface="Bitstream Charter"/>
                <a:cs typeface="Bitstream Charter"/>
              </a:defRPr>
            </a:pPr>
            <a:r>
              <a:rPr sz="1275" dirty="0">
                <a:solidFill>
                  <a:srgbClr val="FFFFFF"/>
                </a:solidFill>
                <a:latin typeface="Arial" panose="020B0604020202020204" pitchFamily="34" charset="0"/>
                <a:ea typeface="Bitstream Charter"/>
                <a:cs typeface="Arial" panose="020B0604020202020204" pitchFamily="34" charset="0"/>
              </a:rPr>
              <a:t>Weekly peer sessions | stress tools | local quit support</a:t>
            </a:r>
          </a:p>
        </p:txBody>
      </p:sp>
      <p:sp>
        <p:nvSpPr>
          <p:cNvPr id="11" name="qr-text">
            <a:extLst>
              <a:ext uri="{FF2B5EF4-FFF2-40B4-BE49-F238E27FC236}">
                <a16:creationId xmlns:a16="http://schemas.microsoft.com/office/drawing/2014/main" id="{A4C3DCF6-9BF3-44D9-93C1-4044A3561166}"/>
              </a:ext>
            </a:extLst>
          </p:cNvPr>
          <p:cNvSpPr>
            <a:spLocks noGrp="1"/>
          </p:cNvSpPr>
          <p:nvPr/>
        </p:nvSpPr>
        <p:spPr>
          <a:xfrm>
            <a:off x="7715250" y="4772025"/>
            <a:ext cx="723900" cy="419100"/>
          </a:xfrm>
          <a:prstGeom prst="rect">
            <a:avLst/>
          </a:prstGeom>
          <a:noFill/>
          <a:ln w="0">
            <a:noFill/>
            <a:prstDash val="solid"/>
          </a:ln>
        </p:spPr>
        <p:txBody>
          <a:bodyPr>
            <a:noAutofit/>
          </a:bodyPr>
          <a:lstStyle/>
          <a:p>
            <a:pPr algn="ct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QR</a:t>
            </a:r>
          </a:p>
          <a:p>
            <a:pPr algn="ctr">
              <a:defRPr sz="1200" b="1">
                <a:solidFill>
                  <a:srgbClr val="102A43"/>
                </a:solidFill>
                <a:latin typeface="Bitstream Charter"/>
                <a:ea typeface="Bitstream Charter"/>
                <a:cs typeface="Bitstream Charter"/>
              </a:defRPr>
            </a:pPr>
            <a:r>
              <a:rPr sz="1200" b="1">
                <a:solidFill>
                  <a:srgbClr val="102A43"/>
                </a:solidFill>
                <a:latin typeface="Arial" panose="020B0604020202020204" pitchFamily="34" charset="0"/>
                <a:ea typeface="Bitstream Charter"/>
                <a:cs typeface="Arial" panose="020B0604020202020204" pitchFamily="34" charset="0"/>
              </a:rPr>
              <a:t>CODE</a:t>
            </a:r>
          </a:p>
        </p:txBody>
      </p:sp>
      <p:sp>
        <p:nvSpPr>
          <p:cNvPr id="13" name="poster-caption">
            <a:extLst>
              <a:ext uri="{FF2B5EF4-FFF2-40B4-BE49-F238E27FC236}">
                <a16:creationId xmlns:a16="http://schemas.microsoft.com/office/drawing/2014/main" id="{A1C063F2-37AB-4049-B9E8-983E25AD5BAA}"/>
              </a:ext>
            </a:extLst>
          </p:cNvPr>
          <p:cNvSpPr>
            <a:spLocks noGrp="1"/>
          </p:cNvSpPr>
          <p:nvPr/>
        </p:nvSpPr>
        <p:spPr>
          <a:xfrm>
            <a:off x="1619250" y="6153150"/>
            <a:ext cx="8953500" cy="190500"/>
          </a:xfrm>
          <a:prstGeom prst="rect">
            <a:avLst/>
          </a:prstGeom>
          <a:noFill/>
          <a:ln w="0">
            <a:noFill/>
            <a:prstDash val="solid"/>
          </a:ln>
        </p:spPr>
        <p:txBody>
          <a:bodyPr>
            <a:noAutofit/>
          </a:bodyPr>
          <a:lstStyle/>
          <a:p>
            <a:pPr algn="ctr">
              <a:defRPr sz="1050">
                <a:solidFill>
                  <a:srgbClr val="5C6B73"/>
                </a:solidFill>
                <a:latin typeface="Bitstream Charter"/>
                <a:ea typeface="Bitstream Charter"/>
                <a:cs typeface="Bitstream Charter"/>
              </a:defRPr>
            </a:pPr>
            <a:r>
              <a:rPr sz="1050">
                <a:solidFill>
                  <a:srgbClr val="5C6B73"/>
                </a:solidFill>
                <a:latin typeface="Arial" panose="020B0604020202020204" pitchFamily="34" charset="0"/>
                <a:ea typeface="Bitstream Charter"/>
                <a:cs typeface="Arial" panose="020B0604020202020204" pitchFamily="34" charset="0"/>
              </a:rPr>
              <a:t>Benefits highlighted: more money, easier breathing, freedom from cravings and support that fits your life.</a:t>
            </a:r>
          </a:p>
        </p:txBody>
      </p:sp>
      <p:sp>
        <p:nvSpPr>
          <p:cNvPr id="14" name="footer">
            <a:extLst>
              <a:ext uri="{FF2B5EF4-FFF2-40B4-BE49-F238E27FC236}">
                <a16:creationId xmlns:a16="http://schemas.microsoft.com/office/drawing/2014/main" id="{31A1D706-B40A-403B-A618-EB7CF2541C91}"/>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5" name="speaker">
            <a:extLst>
              <a:ext uri="{FF2B5EF4-FFF2-40B4-BE49-F238E27FC236}">
                <a16:creationId xmlns:a16="http://schemas.microsoft.com/office/drawing/2014/main" id="{5B4AE6CE-2E78-47AA-83D6-4F658DEF2A97}"/>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16" name="page">
            <a:extLst>
              <a:ext uri="{FF2B5EF4-FFF2-40B4-BE49-F238E27FC236}">
                <a16:creationId xmlns:a16="http://schemas.microsoft.com/office/drawing/2014/main" id="{9F449A92-EC55-4F08-9D57-103177180A8F}"/>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9</a:t>
            </a:r>
          </a:p>
        </p:txBody>
      </p:sp>
      <p:pic>
        <p:nvPicPr>
          <p:cNvPr id="19" name="Picture 18">
            <a:extLst>
              <a:ext uri="{FF2B5EF4-FFF2-40B4-BE49-F238E27FC236}">
                <a16:creationId xmlns:a16="http://schemas.microsoft.com/office/drawing/2014/main" id="{C684CBDA-DDB2-64A3-FEDB-059D62140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4955" y="5311978"/>
            <a:ext cx="5842090" cy="741896"/>
          </a:xfrm>
          <a:prstGeom prst="rect">
            <a:avLst/>
          </a:prstGeom>
          <a:ln>
            <a:noFill/>
          </a:ln>
          <a:effectLst>
            <a:softEdge rad="112500"/>
          </a:effectLst>
        </p:spPr>
      </p:pic>
      <p:pic>
        <p:nvPicPr>
          <p:cNvPr id="21" name="Picture 20">
            <a:extLst>
              <a:ext uri="{FF2B5EF4-FFF2-40B4-BE49-F238E27FC236}">
                <a16:creationId xmlns:a16="http://schemas.microsoft.com/office/drawing/2014/main" id="{816DD6BC-3952-2712-E025-C7AC7CB417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0536" y="1497576"/>
            <a:ext cx="2062696" cy="3417324"/>
          </a:xfrm>
          <a:prstGeom prst="roundRect">
            <a:avLst>
              <a:gd name="adj" fmla="val 21862"/>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descr="Glowing lungs on black background">
            <a:extLst>
              <a:ext uri="{FF2B5EF4-FFF2-40B4-BE49-F238E27FC236}">
                <a16:creationId xmlns:a16="http://schemas.microsoft.com/office/drawing/2014/main" id="{C1A74DA9-4275-B55A-6EDC-A627AD66BB72}"/>
              </a:ext>
            </a:extLst>
          </p:cNvPr>
          <p:cNvPicPr>
            <a:picLocks noChangeAspect="1"/>
          </p:cNvPicPr>
          <p:nvPr/>
        </p:nvPicPr>
        <p:blipFill>
          <a:blip r:embed="rId5">
            <a:alphaModFix amt="35000"/>
          </a:blip>
          <a:srcRect/>
          <a:stretch>
            <a:fillRect/>
          </a:stretch>
        </p:blipFill>
        <p:spPr>
          <a:xfrm>
            <a:off x="2051757" y="633182"/>
            <a:ext cx="5573886" cy="5689037"/>
          </a:xfrm>
          <a:prstGeom prst="ellipse">
            <a:avLst/>
          </a:prstGeom>
          <a:ln>
            <a:noFill/>
          </a:ln>
          <a:effectLst>
            <a:softEdge rad="112500"/>
          </a:effectLst>
        </p:spPr>
      </p:pic>
    </p:spTree>
    <p:extLst>
      <p:ext uri="{BB962C8B-B14F-4D97-AF65-F5344CB8AC3E}">
        <p14:creationId xmlns:p14="http://schemas.microsoft.com/office/powerpoint/2010/main" val="8730333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8EF"/>
        </a:solidFill>
        <a:effectLst/>
      </p:bgPr>
    </p:bg>
    <p:spTree>
      <p:nvGrpSpPr>
        <p:cNvPr id="1" name=""/>
        <p:cNvGrpSpPr/>
        <p:nvPr/>
      </p:nvGrpSpPr>
      <p:grpSpPr>
        <a:xfrm>
          <a:off x="0" y="0"/>
          <a:ext cx="0" cy="0"/>
          <a:chOff x="0" y="0"/>
          <a:chExt cx="0" cy="0"/>
        </a:xfrm>
      </p:grpSpPr>
      <p:sp>
        <p:nvSpPr>
          <p:cNvPr id="29" name="title">
            <a:extLst>
              <a:ext uri="{FF2B5EF4-FFF2-40B4-BE49-F238E27FC236}">
                <a16:creationId xmlns:a16="http://schemas.microsoft.com/office/drawing/2014/main" id="{1C8DE8BF-A0AA-4D91-9248-A6280C477FE3}"/>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Partners extend the campaign beyond the classroom</a:t>
            </a:r>
          </a:p>
        </p:txBody>
      </p:sp>
      <p:sp>
        <p:nvSpPr>
          <p:cNvPr id="2" name="subtitle">
            <a:extLst>
              <a:ext uri="{FF2B5EF4-FFF2-40B4-BE49-F238E27FC236}">
                <a16:creationId xmlns:a16="http://schemas.microsoft.com/office/drawing/2014/main" id="{3D8DF3F3-9F0D-4CD2-B1BC-79578DF46965}"/>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Potential partners bring trusted information, treatment and community reach</a:t>
            </a:r>
          </a:p>
        </p:txBody>
      </p:sp>
      <p:sp>
        <p:nvSpPr>
          <p:cNvPr id="3" name="Rectangle 2">
            <a:extLst>
              <a:ext uri="{FF2B5EF4-FFF2-40B4-BE49-F238E27FC236}">
                <a16:creationId xmlns:a16="http://schemas.microsoft.com/office/drawing/2014/main" id="{B4C98D97-ECBB-4879-BE89-E60798893D9A}"/>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partner-card">
            <a:extLst>
              <a:ext uri="{FF2B5EF4-FFF2-40B4-BE49-F238E27FC236}">
                <a16:creationId xmlns:a16="http://schemas.microsoft.com/office/drawing/2014/main" id="{47448CFF-7DA6-49C3-8D4C-EDE10BAFCEC7}"/>
              </a:ext>
            </a:extLst>
          </p:cNvPr>
          <p:cNvSpPr>
            <a:spLocks noGrp="1"/>
          </p:cNvSpPr>
          <p:nvPr/>
        </p:nvSpPr>
        <p:spPr>
          <a:xfrm>
            <a:off x="609600" y="1657350"/>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partner-mark">
            <a:extLst>
              <a:ext uri="{FF2B5EF4-FFF2-40B4-BE49-F238E27FC236}">
                <a16:creationId xmlns:a16="http://schemas.microsoft.com/office/drawing/2014/main" id="{86239DC4-B382-4C79-941B-E0B3922D1F65}"/>
              </a:ext>
            </a:extLst>
          </p:cNvPr>
          <p:cNvSpPr>
            <a:spLocks noGrp="1"/>
          </p:cNvSpPr>
          <p:nvPr/>
        </p:nvSpPr>
        <p:spPr>
          <a:xfrm>
            <a:off x="758934" y="1897946"/>
            <a:ext cx="992505" cy="466725"/>
          </a:xfrm>
          <a:prstGeom prst="roundRect">
            <a:avLst>
              <a:gd name="adj" fmla="val 50000"/>
            </a:avLst>
          </a:prstGeom>
          <a:solidFill>
            <a:schemeClr val="accent5">
              <a:lumMod val="75000"/>
            </a:schemeClr>
          </a:solidFill>
          <a:ln w="0">
            <a:noFill/>
            <a:prstDash val="solid"/>
          </a:ln>
        </p:spPr>
        <p:txBody>
          <a:bodyPr/>
          <a:lstStyle/>
          <a:p>
            <a:endParaRPr lang="en-GB" dirty="0">
              <a:solidFill>
                <a:schemeClr val="accent5">
                  <a:lumMod val="60000"/>
                  <a:lumOff val="40000"/>
                </a:schemeClr>
              </a:solidFill>
              <a:latin typeface="Arial" panose="020B0604020202020204" pitchFamily="34" charset="0"/>
              <a:cs typeface="Arial" panose="020B0604020202020204" pitchFamily="34" charset="0"/>
            </a:endParaRPr>
          </a:p>
        </p:txBody>
      </p:sp>
      <p:sp>
        <p:nvSpPr>
          <p:cNvPr id="6" name="partner-type">
            <a:extLst>
              <a:ext uri="{FF2B5EF4-FFF2-40B4-BE49-F238E27FC236}">
                <a16:creationId xmlns:a16="http://schemas.microsoft.com/office/drawing/2014/main" id="{725D06DC-EABC-425C-A9BE-016F677E094D}"/>
              </a:ext>
            </a:extLst>
          </p:cNvPr>
          <p:cNvSpPr>
            <a:spLocks noGrp="1"/>
          </p:cNvSpPr>
          <p:nvPr/>
        </p:nvSpPr>
        <p:spPr>
          <a:xfrm>
            <a:off x="819150" y="2000250"/>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chemeClr val="bg1"/>
                </a:solidFill>
                <a:latin typeface="Arial" panose="020B0604020202020204" pitchFamily="34" charset="0"/>
                <a:ea typeface="Bitstream Charter"/>
                <a:cs typeface="Arial" panose="020B0604020202020204" pitchFamily="34" charset="0"/>
              </a:rPr>
              <a:t>Local</a:t>
            </a:r>
          </a:p>
        </p:txBody>
      </p:sp>
      <p:sp>
        <p:nvSpPr>
          <p:cNvPr id="7" name="partner-name">
            <a:extLst>
              <a:ext uri="{FF2B5EF4-FFF2-40B4-BE49-F238E27FC236}">
                <a16:creationId xmlns:a16="http://schemas.microsoft.com/office/drawing/2014/main" id="{EDA9B3EB-A212-4D40-86F2-F02D2CF57901}"/>
              </a:ext>
            </a:extLst>
          </p:cNvPr>
          <p:cNvSpPr>
            <a:spLocks noGrp="1"/>
          </p:cNvSpPr>
          <p:nvPr/>
        </p:nvSpPr>
        <p:spPr>
          <a:xfrm>
            <a:off x="1905000" y="18954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Birmingham City Council</a:t>
            </a:r>
          </a:p>
        </p:txBody>
      </p:sp>
      <p:sp>
        <p:nvSpPr>
          <p:cNvPr id="8" name="partner-role">
            <a:extLst>
              <a:ext uri="{FF2B5EF4-FFF2-40B4-BE49-F238E27FC236}">
                <a16:creationId xmlns:a16="http://schemas.microsoft.com/office/drawing/2014/main" id="{8D9B2AE9-BFAA-44BA-9663-26175D979F07}"/>
              </a:ext>
            </a:extLst>
          </p:cNvPr>
          <p:cNvSpPr>
            <a:spLocks noGrp="1"/>
          </p:cNvSpPr>
          <p:nvPr/>
        </p:nvSpPr>
        <p:spPr>
          <a:xfrm>
            <a:off x="1905000" y="2343150"/>
            <a:ext cx="3429000" cy="51435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Offers 12 weeks of stop-smoking advice and access to treatments such as NRT or e-cigarettes.</a:t>
            </a:r>
          </a:p>
        </p:txBody>
      </p:sp>
      <p:sp>
        <p:nvSpPr>
          <p:cNvPr id="9" name="partner-card">
            <a:extLst>
              <a:ext uri="{FF2B5EF4-FFF2-40B4-BE49-F238E27FC236}">
                <a16:creationId xmlns:a16="http://schemas.microsoft.com/office/drawing/2014/main" id="{679842AA-B8CA-4A99-95DF-AA815DB8629B}"/>
              </a:ext>
            </a:extLst>
          </p:cNvPr>
          <p:cNvSpPr>
            <a:spLocks noGrp="1"/>
          </p:cNvSpPr>
          <p:nvPr/>
        </p:nvSpPr>
        <p:spPr>
          <a:xfrm>
            <a:off x="6115050" y="1657350"/>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partner-mark">
            <a:extLst>
              <a:ext uri="{FF2B5EF4-FFF2-40B4-BE49-F238E27FC236}">
                <a16:creationId xmlns:a16="http://schemas.microsoft.com/office/drawing/2014/main" id="{D7DCE321-56B0-4840-9BA2-280D4B64A051}"/>
              </a:ext>
            </a:extLst>
          </p:cNvPr>
          <p:cNvSpPr>
            <a:spLocks noGrp="1"/>
          </p:cNvSpPr>
          <p:nvPr/>
        </p:nvSpPr>
        <p:spPr>
          <a:xfrm>
            <a:off x="6315074" y="1897947"/>
            <a:ext cx="955266" cy="488066"/>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partner-type">
            <a:extLst>
              <a:ext uri="{FF2B5EF4-FFF2-40B4-BE49-F238E27FC236}">
                <a16:creationId xmlns:a16="http://schemas.microsoft.com/office/drawing/2014/main" id="{CC33AC9E-EF8C-4975-99C1-C9063DE3AD52}"/>
              </a:ext>
            </a:extLst>
          </p:cNvPr>
          <p:cNvSpPr>
            <a:spLocks noGrp="1"/>
          </p:cNvSpPr>
          <p:nvPr/>
        </p:nvSpPr>
        <p:spPr>
          <a:xfrm>
            <a:off x="6324600" y="2000250"/>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Local</a:t>
            </a:r>
          </a:p>
        </p:txBody>
      </p:sp>
      <p:sp>
        <p:nvSpPr>
          <p:cNvPr id="12" name="partner-name">
            <a:extLst>
              <a:ext uri="{FF2B5EF4-FFF2-40B4-BE49-F238E27FC236}">
                <a16:creationId xmlns:a16="http://schemas.microsoft.com/office/drawing/2014/main" id="{9EED7032-1BFB-4E13-BDE3-3290D5058FE9}"/>
              </a:ext>
            </a:extLst>
          </p:cNvPr>
          <p:cNvSpPr>
            <a:spLocks noGrp="1"/>
          </p:cNvSpPr>
          <p:nvPr/>
        </p:nvSpPr>
        <p:spPr>
          <a:xfrm>
            <a:off x="7410450" y="18954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Birmingham and Solihull Tobacco Control Alliance</a:t>
            </a:r>
          </a:p>
        </p:txBody>
      </p:sp>
      <p:sp>
        <p:nvSpPr>
          <p:cNvPr id="13" name="partner-role">
            <a:extLst>
              <a:ext uri="{FF2B5EF4-FFF2-40B4-BE49-F238E27FC236}">
                <a16:creationId xmlns:a16="http://schemas.microsoft.com/office/drawing/2014/main" id="{3146D2AE-6522-45EA-A370-EA74A302FCBE}"/>
              </a:ext>
            </a:extLst>
          </p:cNvPr>
          <p:cNvSpPr>
            <a:spLocks noGrp="1"/>
          </p:cNvSpPr>
          <p:nvPr/>
        </p:nvSpPr>
        <p:spPr>
          <a:xfrm>
            <a:off x="7410450" y="2343150"/>
            <a:ext cx="3429000" cy="51435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20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Runs public awareness activity and can support consistent regional tobacco-control messages.</a:t>
            </a:r>
          </a:p>
        </p:txBody>
      </p:sp>
      <p:sp>
        <p:nvSpPr>
          <p:cNvPr id="14" name="partner-card">
            <a:extLst>
              <a:ext uri="{FF2B5EF4-FFF2-40B4-BE49-F238E27FC236}">
                <a16:creationId xmlns:a16="http://schemas.microsoft.com/office/drawing/2014/main" id="{A0D79A7B-EFC2-444E-B32B-DEB063FBA776}"/>
              </a:ext>
            </a:extLst>
          </p:cNvPr>
          <p:cNvSpPr>
            <a:spLocks noGrp="1"/>
          </p:cNvSpPr>
          <p:nvPr/>
        </p:nvSpPr>
        <p:spPr>
          <a:xfrm>
            <a:off x="609600" y="3486150"/>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partner-mark">
            <a:extLst>
              <a:ext uri="{FF2B5EF4-FFF2-40B4-BE49-F238E27FC236}">
                <a16:creationId xmlns:a16="http://schemas.microsoft.com/office/drawing/2014/main" id="{529621EC-DD0F-4C5E-B181-E59F6AEA440E}"/>
              </a:ext>
            </a:extLst>
          </p:cNvPr>
          <p:cNvSpPr>
            <a:spLocks noGrp="1"/>
          </p:cNvSpPr>
          <p:nvPr/>
        </p:nvSpPr>
        <p:spPr>
          <a:xfrm>
            <a:off x="819150" y="3648075"/>
            <a:ext cx="819150" cy="466725"/>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partner-type">
            <a:extLst>
              <a:ext uri="{FF2B5EF4-FFF2-40B4-BE49-F238E27FC236}">
                <a16:creationId xmlns:a16="http://schemas.microsoft.com/office/drawing/2014/main" id="{77EF6C8C-E3D4-4A11-BE4F-CE76E7B06457}"/>
              </a:ext>
            </a:extLst>
          </p:cNvPr>
          <p:cNvSpPr>
            <a:spLocks noGrp="1"/>
          </p:cNvSpPr>
          <p:nvPr/>
        </p:nvSpPr>
        <p:spPr>
          <a:xfrm>
            <a:off x="838200" y="3760926"/>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National</a:t>
            </a:r>
          </a:p>
        </p:txBody>
      </p:sp>
      <p:sp>
        <p:nvSpPr>
          <p:cNvPr id="17" name="partner-name">
            <a:extLst>
              <a:ext uri="{FF2B5EF4-FFF2-40B4-BE49-F238E27FC236}">
                <a16:creationId xmlns:a16="http://schemas.microsoft.com/office/drawing/2014/main" id="{7D0CE487-56C3-4C80-8AC4-F6317C4F8D8A}"/>
              </a:ext>
            </a:extLst>
          </p:cNvPr>
          <p:cNvSpPr>
            <a:spLocks noGrp="1"/>
          </p:cNvSpPr>
          <p:nvPr/>
        </p:nvSpPr>
        <p:spPr>
          <a:xfrm>
            <a:off x="1905000" y="37242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NHS Better Health</a:t>
            </a:r>
          </a:p>
        </p:txBody>
      </p:sp>
      <p:sp>
        <p:nvSpPr>
          <p:cNvPr id="18" name="partner-role">
            <a:extLst>
              <a:ext uri="{FF2B5EF4-FFF2-40B4-BE49-F238E27FC236}">
                <a16:creationId xmlns:a16="http://schemas.microsoft.com/office/drawing/2014/main" id="{273050ED-372B-4C1C-90B5-0D03A75CEB95}"/>
              </a:ext>
            </a:extLst>
          </p:cNvPr>
          <p:cNvSpPr>
            <a:spLocks noGrp="1"/>
          </p:cNvSpPr>
          <p:nvPr/>
        </p:nvSpPr>
        <p:spPr>
          <a:xfrm>
            <a:off x="1905000" y="4171950"/>
            <a:ext cx="3429000" cy="51435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Provides quit-smoking information, digital tools and clear advice on vaping to quit smoking.</a:t>
            </a:r>
          </a:p>
        </p:txBody>
      </p:sp>
      <p:sp>
        <p:nvSpPr>
          <p:cNvPr id="19" name="partner-card">
            <a:extLst>
              <a:ext uri="{FF2B5EF4-FFF2-40B4-BE49-F238E27FC236}">
                <a16:creationId xmlns:a16="http://schemas.microsoft.com/office/drawing/2014/main" id="{264AD6B5-1605-4BA8-88FB-A2AD8EE2FCE4}"/>
              </a:ext>
            </a:extLst>
          </p:cNvPr>
          <p:cNvSpPr>
            <a:spLocks noGrp="1"/>
          </p:cNvSpPr>
          <p:nvPr/>
        </p:nvSpPr>
        <p:spPr>
          <a:xfrm>
            <a:off x="5721760" y="3495982"/>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partner-mark">
            <a:extLst>
              <a:ext uri="{FF2B5EF4-FFF2-40B4-BE49-F238E27FC236}">
                <a16:creationId xmlns:a16="http://schemas.microsoft.com/office/drawing/2014/main" id="{B373BCED-2251-4E10-91C0-201E75C2889E}"/>
              </a:ext>
            </a:extLst>
          </p:cNvPr>
          <p:cNvSpPr>
            <a:spLocks noGrp="1"/>
          </p:cNvSpPr>
          <p:nvPr/>
        </p:nvSpPr>
        <p:spPr>
          <a:xfrm>
            <a:off x="6324600" y="3714750"/>
            <a:ext cx="945740" cy="4572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1" name="partner-type">
            <a:extLst>
              <a:ext uri="{FF2B5EF4-FFF2-40B4-BE49-F238E27FC236}">
                <a16:creationId xmlns:a16="http://schemas.microsoft.com/office/drawing/2014/main" id="{47328250-26E2-4E87-92E2-BA7D8F2CA588}"/>
              </a:ext>
            </a:extLst>
          </p:cNvPr>
          <p:cNvSpPr>
            <a:spLocks noGrp="1"/>
          </p:cNvSpPr>
          <p:nvPr/>
        </p:nvSpPr>
        <p:spPr>
          <a:xfrm>
            <a:off x="6397420" y="3829050"/>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National</a:t>
            </a:r>
          </a:p>
        </p:txBody>
      </p:sp>
      <p:sp>
        <p:nvSpPr>
          <p:cNvPr id="22" name="partner-name">
            <a:extLst>
              <a:ext uri="{FF2B5EF4-FFF2-40B4-BE49-F238E27FC236}">
                <a16:creationId xmlns:a16="http://schemas.microsoft.com/office/drawing/2014/main" id="{7BEFED7C-8148-4A37-94AF-63F0127B100C}"/>
              </a:ext>
            </a:extLst>
          </p:cNvPr>
          <p:cNvSpPr>
            <a:spLocks noGrp="1"/>
          </p:cNvSpPr>
          <p:nvPr/>
        </p:nvSpPr>
        <p:spPr>
          <a:xfrm>
            <a:off x="7410450" y="37242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NICE</a:t>
            </a:r>
          </a:p>
        </p:txBody>
      </p:sp>
      <p:sp>
        <p:nvSpPr>
          <p:cNvPr id="23" name="partner-role">
            <a:extLst>
              <a:ext uri="{FF2B5EF4-FFF2-40B4-BE49-F238E27FC236}">
                <a16:creationId xmlns:a16="http://schemas.microsoft.com/office/drawing/2014/main" id="{D06DD026-E604-4703-AE8B-A386F5FA60FE}"/>
              </a:ext>
            </a:extLst>
          </p:cNvPr>
          <p:cNvSpPr>
            <a:spLocks noGrp="1"/>
          </p:cNvSpPr>
          <p:nvPr/>
        </p:nvSpPr>
        <p:spPr>
          <a:xfrm>
            <a:off x="7410450" y="4171950"/>
            <a:ext cx="3429000" cy="51435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Sets evidence-based guidance for preventing uptake and treating tobacco dependence.</a:t>
            </a:r>
          </a:p>
        </p:txBody>
      </p:sp>
      <p:sp>
        <p:nvSpPr>
          <p:cNvPr id="25" name="logo-note-text">
            <a:extLst>
              <a:ext uri="{FF2B5EF4-FFF2-40B4-BE49-F238E27FC236}">
                <a16:creationId xmlns:a16="http://schemas.microsoft.com/office/drawing/2014/main" id="{82874791-9244-4563-9FBA-04738BC79930}"/>
              </a:ext>
            </a:extLst>
          </p:cNvPr>
          <p:cNvSpPr>
            <a:spLocks noGrp="1"/>
          </p:cNvSpPr>
          <p:nvPr/>
        </p:nvSpPr>
        <p:spPr>
          <a:xfrm>
            <a:off x="838200" y="5534025"/>
            <a:ext cx="10477500" cy="247650"/>
          </a:xfrm>
          <a:prstGeom prst="rect">
            <a:avLst/>
          </a:prstGeom>
          <a:noFill/>
          <a:ln w="0">
            <a:noFill/>
            <a:prstDash val="solid"/>
          </a:ln>
        </p:spPr>
        <p:txBody>
          <a:bodyPr>
            <a:noAutofit/>
          </a:bodyPr>
          <a:lstStyle/>
          <a:p>
            <a:r>
              <a:t>(Birmingham City Council, 2025; NICE, 2025)</a:t>
            </a:r>
          </a:p>
        </p:txBody>
      </p:sp>
      <p:sp>
        <p:nvSpPr>
          <p:cNvPr id="26" name="footer">
            <a:extLst>
              <a:ext uri="{FF2B5EF4-FFF2-40B4-BE49-F238E27FC236}">
                <a16:creationId xmlns:a16="http://schemas.microsoft.com/office/drawing/2014/main" id="{21C4F955-28D6-445B-8E35-87E10B2FD3C0}"/>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7" name="speaker">
            <a:extLst>
              <a:ext uri="{FF2B5EF4-FFF2-40B4-BE49-F238E27FC236}">
                <a16:creationId xmlns:a16="http://schemas.microsoft.com/office/drawing/2014/main" id="{FFAC5D9B-657E-442B-982D-62B0704076D1}"/>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28" name="page">
            <a:extLst>
              <a:ext uri="{FF2B5EF4-FFF2-40B4-BE49-F238E27FC236}">
                <a16:creationId xmlns:a16="http://schemas.microsoft.com/office/drawing/2014/main" id="{AF29A8A8-3565-4243-BDF6-DD000FA98340}"/>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10</a:t>
            </a:r>
          </a:p>
        </p:txBody>
      </p:sp>
      <p:pic>
        <p:nvPicPr>
          <p:cNvPr id="32" name="Picture 31">
            <a:extLst>
              <a:ext uri="{FF2B5EF4-FFF2-40B4-BE49-F238E27FC236}">
                <a16:creationId xmlns:a16="http://schemas.microsoft.com/office/drawing/2014/main" id="{DD916F31-6E72-EDCD-7FBA-51F9F2026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2386013"/>
            <a:ext cx="1183005" cy="657225"/>
          </a:xfrm>
          <a:prstGeom prst="rect">
            <a:avLst/>
          </a:prstGeom>
        </p:spPr>
      </p:pic>
      <p:pic>
        <p:nvPicPr>
          <p:cNvPr id="34" name="Picture 33">
            <a:extLst>
              <a:ext uri="{FF2B5EF4-FFF2-40B4-BE49-F238E27FC236}">
                <a16:creationId xmlns:a16="http://schemas.microsoft.com/office/drawing/2014/main" id="{17A84C13-C76F-C159-C21C-3B2D82EF06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8934" y="4157484"/>
            <a:ext cx="907012" cy="679569"/>
          </a:xfrm>
          <a:prstGeom prst="rect">
            <a:avLst/>
          </a:prstGeom>
        </p:spPr>
      </p:pic>
      <p:pic>
        <p:nvPicPr>
          <p:cNvPr id="36" name="Picture 35">
            <a:extLst>
              <a:ext uri="{FF2B5EF4-FFF2-40B4-BE49-F238E27FC236}">
                <a16:creationId xmlns:a16="http://schemas.microsoft.com/office/drawing/2014/main" id="{89B4B685-8775-F20C-F63C-518B66C1FE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48394" y="4203614"/>
            <a:ext cx="898152" cy="698057"/>
          </a:xfrm>
          <a:prstGeom prst="rect">
            <a:avLst/>
          </a:prstGeom>
        </p:spPr>
      </p:pic>
    </p:spTree>
    <p:extLst>
      <p:ext uri="{BB962C8B-B14F-4D97-AF65-F5344CB8AC3E}">
        <p14:creationId xmlns:p14="http://schemas.microsoft.com/office/powerpoint/2010/main" val="10311962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 name="title">
            <a:extLst>
              <a:ext uri="{FF2B5EF4-FFF2-40B4-BE49-F238E27FC236}">
                <a16:creationId xmlns:a16="http://schemas.microsoft.com/office/drawing/2014/main" id="{91FCCA21-DEE8-4658-9CD2-657EB82FBC37}"/>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Existing resources can be adapted, not copied</a:t>
            </a:r>
          </a:p>
        </p:txBody>
      </p:sp>
      <p:sp>
        <p:nvSpPr>
          <p:cNvPr id="2" name="subtitle">
            <a:extLst>
              <a:ext uri="{FF2B5EF4-FFF2-40B4-BE49-F238E27FC236}">
                <a16:creationId xmlns:a16="http://schemas.microsoft.com/office/drawing/2014/main" id="{D7DC989B-0FDA-4004-B022-C131DFAEAFCB}"/>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Own Your Air adds a young-adult, Birmingham-focused peer-support layer</a:t>
            </a:r>
          </a:p>
        </p:txBody>
      </p:sp>
      <p:sp>
        <p:nvSpPr>
          <p:cNvPr id="3" name="Rectangle 2">
            <a:extLst>
              <a:ext uri="{FF2B5EF4-FFF2-40B4-BE49-F238E27FC236}">
                <a16:creationId xmlns:a16="http://schemas.microsoft.com/office/drawing/2014/main" id="{E321B01B-4F3C-4260-86ED-276FB5570A2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resource-row">
            <a:extLst>
              <a:ext uri="{FF2B5EF4-FFF2-40B4-BE49-F238E27FC236}">
                <a16:creationId xmlns:a16="http://schemas.microsoft.com/office/drawing/2014/main" id="{FBE0A458-4A0F-4AE8-8F71-157B17257A47}"/>
              </a:ext>
            </a:extLst>
          </p:cNvPr>
          <p:cNvSpPr>
            <a:spLocks noGrp="1"/>
          </p:cNvSpPr>
          <p:nvPr/>
        </p:nvSpPr>
        <p:spPr>
          <a:xfrm>
            <a:off x="609600" y="1581150"/>
            <a:ext cx="10972800" cy="1104900"/>
          </a:xfrm>
          <a:prstGeom prst="roundRect">
            <a:avLst>
              <a:gd name="adj" fmla="val 10345"/>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resource-name">
            <a:extLst>
              <a:ext uri="{FF2B5EF4-FFF2-40B4-BE49-F238E27FC236}">
                <a16:creationId xmlns:a16="http://schemas.microsoft.com/office/drawing/2014/main" id="{D4C9E787-85F3-4F47-925C-9192BB7B47B2}"/>
              </a:ext>
            </a:extLst>
          </p:cNvPr>
          <p:cNvSpPr>
            <a:spLocks noGrp="1"/>
          </p:cNvSpPr>
          <p:nvPr/>
        </p:nvSpPr>
        <p:spPr>
          <a:xfrm>
            <a:off x="876300" y="1828800"/>
            <a:ext cx="2286000" cy="43815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a:solidFill>
                  <a:srgbClr val="102A43"/>
                </a:solidFill>
                <a:latin typeface="Arial" panose="020B0604020202020204" pitchFamily="34" charset="0"/>
                <a:ea typeface="Bitstream Charter"/>
                <a:cs typeface="Arial" panose="020B0604020202020204" pitchFamily="34" charset="0"/>
              </a:rPr>
              <a:t>NHS Better Health</a:t>
            </a:r>
          </a:p>
        </p:txBody>
      </p:sp>
      <p:sp>
        <p:nvSpPr>
          <p:cNvPr id="6" name="resource-use">
            <a:extLst>
              <a:ext uri="{FF2B5EF4-FFF2-40B4-BE49-F238E27FC236}">
                <a16:creationId xmlns:a16="http://schemas.microsoft.com/office/drawing/2014/main" id="{D0913570-353E-462C-94EF-3F8946481BCF}"/>
              </a:ext>
            </a:extLst>
          </p:cNvPr>
          <p:cNvSpPr>
            <a:spLocks noGrp="1"/>
          </p:cNvSpPr>
          <p:nvPr/>
        </p:nvSpPr>
        <p:spPr>
          <a:xfrm>
            <a:off x="3467100" y="1819275"/>
            <a:ext cx="3505200" cy="5334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Use the quit plan, evidence-based information and links to local support.</a:t>
            </a:r>
          </a:p>
        </p:txBody>
      </p:sp>
      <p:sp>
        <p:nvSpPr>
          <p:cNvPr id="7" name="resource-adapt">
            <a:extLst>
              <a:ext uri="{FF2B5EF4-FFF2-40B4-BE49-F238E27FC236}">
                <a16:creationId xmlns:a16="http://schemas.microsoft.com/office/drawing/2014/main" id="{96A6C199-DFF8-42DD-BBE4-D4EB25A523B2}"/>
              </a:ext>
            </a:extLst>
          </p:cNvPr>
          <p:cNvSpPr>
            <a:spLocks noGrp="1"/>
          </p:cNvSpPr>
          <p:nvPr/>
        </p:nvSpPr>
        <p:spPr>
          <a:xfrm>
            <a:off x="7429500" y="1819275"/>
            <a:ext cx="3695700" cy="533400"/>
          </a:xfrm>
          <a:prstGeom prst="rect">
            <a:avLst/>
          </a:prstGeom>
          <a:noFill/>
          <a:ln w="0">
            <a:noFill/>
            <a:prstDash val="solid"/>
          </a:ln>
        </p:spPr>
        <p:txBody>
          <a:bodyPr>
            <a:noAutofit/>
          </a:bodyPr>
          <a:lstStyle/>
          <a:p>
            <a:pPr>
              <a:defRPr sz="1200" b="1">
                <a:solidFill>
                  <a:srgbClr val="007C83"/>
                </a:solidFill>
                <a:latin typeface="Bitstream Charter"/>
                <a:ea typeface="Bitstream Charter"/>
                <a:cs typeface="Bitstream Charter"/>
              </a:defRPr>
            </a:pPr>
            <a:r>
              <a:rPr sz="1200" b="1">
                <a:solidFill>
                  <a:srgbClr val="007C83"/>
                </a:solidFill>
                <a:latin typeface="Arial" panose="020B0604020202020204" pitchFamily="34" charset="0"/>
                <a:ea typeface="Bitstream Charter"/>
                <a:cs typeface="Arial" panose="020B0604020202020204" pitchFamily="34" charset="0"/>
              </a:rPr>
              <a:t>Adaptation: a simple ‘my nicotine plan’ card in every session.</a:t>
            </a:r>
          </a:p>
        </p:txBody>
      </p:sp>
      <p:sp>
        <p:nvSpPr>
          <p:cNvPr id="8" name="resource-row">
            <a:extLst>
              <a:ext uri="{FF2B5EF4-FFF2-40B4-BE49-F238E27FC236}">
                <a16:creationId xmlns:a16="http://schemas.microsoft.com/office/drawing/2014/main" id="{D533098B-EED4-4F87-83CD-1AA1A8398ED5}"/>
              </a:ext>
            </a:extLst>
          </p:cNvPr>
          <p:cNvSpPr>
            <a:spLocks noGrp="1"/>
          </p:cNvSpPr>
          <p:nvPr/>
        </p:nvSpPr>
        <p:spPr>
          <a:xfrm>
            <a:off x="609600" y="2933700"/>
            <a:ext cx="10972800" cy="1104900"/>
          </a:xfrm>
          <a:prstGeom prst="roundRect">
            <a:avLst>
              <a:gd name="adj" fmla="val 10345"/>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resource-name">
            <a:extLst>
              <a:ext uri="{FF2B5EF4-FFF2-40B4-BE49-F238E27FC236}">
                <a16:creationId xmlns:a16="http://schemas.microsoft.com/office/drawing/2014/main" id="{6BCBB83F-6A43-49B8-9B39-E221054AEA7C}"/>
              </a:ext>
            </a:extLst>
          </p:cNvPr>
          <p:cNvSpPr>
            <a:spLocks noGrp="1"/>
          </p:cNvSpPr>
          <p:nvPr/>
        </p:nvSpPr>
        <p:spPr>
          <a:xfrm>
            <a:off x="876300" y="3181350"/>
            <a:ext cx="2286000" cy="43815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a:solidFill>
                  <a:srgbClr val="102A43"/>
                </a:solidFill>
                <a:latin typeface="Arial" panose="020B0604020202020204" pitchFamily="34" charset="0"/>
                <a:ea typeface="Bitstream Charter"/>
                <a:cs typeface="Arial" panose="020B0604020202020204" pitchFamily="34" charset="0"/>
              </a:rPr>
              <a:t>Birmingham stop-smoking service</a:t>
            </a:r>
          </a:p>
        </p:txBody>
      </p:sp>
      <p:sp>
        <p:nvSpPr>
          <p:cNvPr id="10" name="resource-use">
            <a:extLst>
              <a:ext uri="{FF2B5EF4-FFF2-40B4-BE49-F238E27FC236}">
                <a16:creationId xmlns:a16="http://schemas.microsoft.com/office/drawing/2014/main" id="{3E0067E4-EA1C-4677-9199-6AE8CCFECE0D}"/>
              </a:ext>
            </a:extLst>
          </p:cNvPr>
          <p:cNvSpPr>
            <a:spLocks noGrp="1"/>
          </p:cNvSpPr>
          <p:nvPr/>
        </p:nvSpPr>
        <p:spPr>
          <a:xfrm>
            <a:off x="3467100" y="3171825"/>
            <a:ext cx="3505200" cy="5334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Use the 12-week treatment pathway and advice on triggers, habits and stress.</a:t>
            </a:r>
          </a:p>
        </p:txBody>
      </p:sp>
      <p:sp>
        <p:nvSpPr>
          <p:cNvPr id="11" name="resource-adapt">
            <a:extLst>
              <a:ext uri="{FF2B5EF4-FFF2-40B4-BE49-F238E27FC236}">
                <a16:creationId xmlns:a16="http://schemas.microsoft.com/office/drawing/2014/main" id="{46D9A0A6-79F3-4692-AEC7-518E059D4993}"/>
              </a:ext>
            </a:extLst>
          </p:cNvPr>
          <p:cNvSpPr>
            <a:spLocks noGrp="1"/>
          </p:cNvSpPr>
          <p:nvPr/>
        </p:nvSpPr>
        <p:spPr>
          <a:xfrm>
            <a:off x="7429500" y="3171825"/>
            <a:ext cx="3695700" cy="533400"/>
          </a:xfrm>
          <a:prstGeom prst="rect">
            <a:avLst/>
          </a:prstGeom>
          <a:noFill/>
          <a:ln w="0">
            <a:noFill/>
            <a:prstDash val="solid"/>
          </a:ln>
        </p:spPr>
        <p:txBody>
          <a:bodyPr>
            <a:noAutofit/>
          </a:bodyPr>
          <a:lstStyle/>
          <a:p>
            <a:pPr>
              <a:defRPr sz="1200" b="1">
                <a:solidFill>
                  <a:srgbClr val="007C83"/>
                </a:solidFill>
                <a:latin typeface="Bitstream Charter"/>
                <a:ea typeface="Bitstream Charter"/>
                <a:cs typeface="Bitstream Charter"/>
              </a:defRPr>
            </a:pPr>
            <a:r>
              <a:rPr sz="1200" b="1">
                <a:solidFill>
                  <a:srgbClr val="007C83"/>
                </a:solidFill>
                <a:latin typeface="Arial" panose="020B0604020202020204" pitchFamily="34" charset="0"/>
                <a:ea typeface="Bitstream Charter"/>
                <a:cs typeface="Arial" panose="020B0604020202020204" pitchFamily="34" charset="0"/>
              </a:rPr>
              <a:t>Adaptation: a named link worker attends sessions 4 and 8.</a:t>
            </a:r>
          </a:p>
        </p:txBody>
      </p:sp>
      <p:sp>
        <p:nvSpPr>
          <p:cNvPr id="12" name="resource-row">
            <a:extLst>
              <a:ext uri="{FF2B5EF4-FFF2-40B4-BE49-F238E27FC236}">
                <a16:creationId xmlns:a16="http://schemas.microsoft.com/office/drawing/2014/main" id="{10BAD013-180F-48EB-A471-E6FB22ECF4A9}"/>
              </a:ext>
            </a:extLst>
          </p:cNvPr>
          <p:cNvSpPr>
            <a:spLocks noGrp="1"/>
          </p:cNvSpPr>
          <p:nvPr/>
        </p:nvSpPr>
        <p:spPr>
          <a:xfrm>
            <a:off x="609600" y="4286250"/>
            <a:ext cx="10972800" cy="1104900"/>
          </a:xfrm>
          <a:prstGeom prst="roundRect">
            <a:avLst>
              <a:gd name="adj" fmla="val 10345"/>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3" name="resource-name">
            <a:extLst>
              <a:ext uri="{FF2B5EF4-FFF2-40B4-BE49-F238E27FC236}">
                <a16:creationId xmlns:a16="http://schemas.microsoft.com/office/drawing/2014/main" id="{3E86DAD1-BEB4-4153-A3AC-31BA3C4EC7DD}"/>
              </a:ext>
            </a:extLst>
          </p:cNvPr>
          <p:cNvSpPr>
            <a:spLocks noGrp="1"/>
          </p:cNvSpPr>
          <p:nvPr/>
        </p:nvSpPr>
        <p:spPr>
          <a:xfrm>
            <a:off x="876300" y="4533900"/>
            <a:ext cx="2286000" cy="43815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a:solidFill>
                  <a:srgbClr val="102A43"/>
                </a:solidFill>
                <a:latin typeface="Arial" panose="020B0604020202020204" pitchFamily="34" charset="0"/>
                <a:ea typeface="Bitstream Charter"/>
                <a:cs typeface="Arial" panose="020B0604020202020204" pitchFamily="34" charset="0"/>
              </a:rPr>
              <a:t>Stoptober campaign approach</a:t>
            </a:r>
          </a:p>
        </p:txBody>
      </p:sp>
      <p:sp>
        <p:nvSpPr>
          <p:cNvPr id="14" name="resource-use">
            <a:extLst>
              <a:ext uri="{FF2B5EF4-FFF2-40B4-BE49-F238E27FC236}">
                <a16:creationId xmlns:a16="http://schemas.microsoft.com/office/drawing/2014/main" id="{44AD59F0-320C-49B9-9EF8-1F017F29F42E}"/>
              </a:ext>
            </a:extLst>
          </p:cNvPr>
          <p:cNvSpPr>
            <a:spLocks noGrp="1"/>
          </p:cNvSpPr>
          <p:nvPr/>
        </p:nvSpPr>
        <p:spPr>
          <a:xfrm>
            <a:off x="3467100" y="4524375"/>
            <a:ext cx="3505200" cy="5334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Use positive milestones, social encouragement and practical craving support.</a:t>
            </a:r>
          </a:p>
        </p:txBody>
      </p:sp>
      <p:sp>
        <p:nvSpPr>
          <p:cNvPr id="15" name="resource-adapt">
            <a:extLst>
              <a:ext uri="{FF2B5EF4-FFF2-40B4-BE49-F238E27FC236}">
                <a16:creationId xmlns:a16="http://schemas.microsoft.com/office/drawing/2014/main" id="{3F6DB279-1CD7-4AAA-A216-94291C80D7BC}"/>
              </a:ext>
            </a:extLst>
          </p:cNvPr>
          <p:cNvSpPr>
            <a:spLocks noGrp="1"/>
          </p:cNvSpPr>
          <p:nvPr/>
        </p:nvSpPr>
        <p:spPr>
          <a:xfrm>
            <a:off x="7429500" y="4524375"/>
            <a:ext cx="3695700" cy="533400"/>
          </a:xfrm>
          <a:prstGeom prst="rect">
            <a:avLst/>
          </a:prstGeom>
          <a:noFill/>
          <a:ln w="0">
            <a:noFill/>
            <a:prstDash val="solid"/>
          </a:ln>
        </p:spPr>
        <p:txBody>
          <a:bodyPr>
            <a:noAutofit/>
          </a:bodyPr>
          <a:lstStyle/>
          <a:p>
            <a:pPr>
              <a:defRPr sz="1200" b="1">
                <a:solidFill>
                  <a:srgbClr val="007C83"/>
                </a:solidFill>
                <a:latin typeface="Bitstream Charter"/>
                <a:ea typeface="Bitstream Charter"/>
                <a:cs typeface="Bitstream Charter"/>
              </a:defRPr>
            </a:pPr>
            <a:r>
              <a:rPr sz="1200" b="1">
                <a:solidFill>
                  <a:srgbClr val="007C83"/>
                </a:solidFill>
                <a:latin typeface="Arial" panose="020B0604020202020204" pitchFamily="34" charset="0"/>
                <a:ea typeface="Bitstream Charter"/>
                <a:cs typeface="Arial" panose="020B0604020202020204" pitchFamily="34" charset="0"/>
              </a:rPr>
              <a:t>Adaptation: an eight-week cohort countdown rather than a national one-month event.</a:t>
            </a:r>
          </a:p>
        </p:txBody>
      </p:sp>
      <p:sp>
        <p:nvSpPr>
          <p:cNvPr id="16" name="resource-summary">
            <a:extLst>
              <a:ext uri="{FF2B5EF4-FFF2-40B4-BE49-F238E27FC236}">
                <a16:creationId xmlns:a16="http://schemas.microsoft.com/office/drawing/2014/main" id="{845B47E2-DCEE-4287-BC9E-56B6266FCCE6}"/>
              </a:ext>
            </a:extLst>
          </p:cNvPr>
          <p:cNvSpPr>
            <a:spLocks noGrp="1"/>
          </p:cNvSpPr>
          <p:nvPr/>
        </p:nvSpPr>
        <p:spPr>
          <a:xfrm>
            <a:off x="1238250" y="5848350"/>
            <a:ext cx="9715500" cy="228600"/>
          </a:xfrm>
          <a:prstGeom prst="rect">
            <a:avLst/>
          </a:prstGeom>
          <a:noFill/>
          <a:ln w="0">
            <a:noFill/>
            <a:prstDash val="solid"/>
          </a:ln>
        </p:spPr>
        <p:txBody>
          <a:bodyPr>
            <a:noAutofit/>
          </a:bodyPr>
          <a:lstStyle/>
          <a:p>
            <a:r>
              <a:t>This approach preserves trusted evidence while ensuring the campaign remains original and suited to the target age group. (NHS, 2025b; Birmingham City Council, 2025; OHID, 2023)</a:t>
            </a:r>
          </a:p>
        </p:txBody>
      </p:sp>
      <p:sp>
        <p:nvSpPr>
          <p:cNvPr id="17" name="footer">
            <a:extLst>
              <a:ext uri="{FF2B5EF4-FFF2-40B4-BE49-F238E27FC236}">
                <a16:creationId xmlns:a16="http://schemas.microsoft.com/office/drawing/2014/main" id="{DAFF6FD1-899F-4288-ACA4-82D8E9CFCA3D}"/>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8" name="speaker">
            <a:extLst>
              <a:ext uri="{FF2B5EF4-FFF2-40B4-BE49-F238E27FC236}">
                <a16:creationId xmlns:a16="http://schemas.microsoft.com/office/drawing/2014/main" id="{AC44A0CF-0DF0-4F60-85A9-3D39D228BCB0}"/>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19" name="page">
            <a:extLst>
              <a:ext uri="{FF2B5EF4-FFF2-40B4-BE49-F238E27FC236}">
                <a16:creationId xmlns:a16="http://schemas.microsoft.com/office/drawing/2014/main" id="{A055E680-FFB3-4F59-B206-0139A07393F0}"/>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11</a:t>
            </a:r>
          </a:p>
        </p:txBody>
      </p:sp>
    </p:spTree>
    <p:extLst>
      <p:ext uri="{BB962C8B-B14F-4D97-AF65-F5344CB8AC3E}">
        <p14:creationId xmlns:p14="http://schemas.microsoft.com/office/powerpoint/2010/main" val="6167698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21" name="title">
            <a:extLst>
              <a:ext uri="{FF2B5EF4-FFF2-40B4-BE49-F238E27FC236}">
                <a16:creationId xmlns:a16="http://schemas.microsoft.com/office/drawing/2014/main" id="{F7271758-8221-44CC-AE7C-1315FCC6976C}"/>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Positive change benefits the body, relationships and wellbeing</a:t>
            </a:r>
          </a:p>
        </p:txBody>
      </p:sp>
      <p:sp>
        <p:nvSpPr>
          <p:cNvPr id="2" name="subtitle">
            <a:extLst>
              <a:ext uri="{FF2B5EF4-FFF2-40B4-BE49-F238E27FC236}">
                <a16:creationId xmlns:a16="http://schemas.microsoft.com/office/drawing/2014/main" id="{1B22B9AD-F467-486D-937B-4FC51A9ED9B0}"/>
              </a:ext>
            </a:extLst>
          </p:cNvPr>
          <p:cNvSpPr>
            <a:spLocks noGrp="1"/>
          </p:cNvSpPr>
          <p:nvPr/>
        </p:nvSpPr>
        <p:spPr>
          <a:xfrm>
            <a:off x="768135" y="120741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dirty="0">
                <a:solidFill>
                  <a:srgbClr val="5C6B73"/>
                </a:solidFill>
                <a:latin typeface="Arial" panose="020B0604020202020204" pitchFamily="34" charset="0"/>
                <a:ea typeface="Bitstream Charter"/>
                <a:cs typeface="Arial" panose="020B0604020202020204" pitchFamily="34" charset="0"/>
              </a:rPr>
              <a:t>Benefits should feel relevant to life at 18–25, not only to distant future health</a:t>
            </a:r>
          </a:p>
        </p:txBody>
      </p:sp>
      <p:sp>
        <p:nvSpPr>
          <p:cNvPr id="3" name="Rectangle 2">
            <a:extLst>
              <a:ext uri="{FF2B5EF4-FFF2-40B4-BE49-F238E27FC236}">
                <a16:creationId xmlns:a16="http://schemas.microsoft.com/office/drawing/2014/main" id="{9174ED7A-8CA9-4EB6-941A-1F85B0A7263A}"/>
              </a:ext>
            </a:extLst>
          </p:cNvPr>
          <p:cNvSpPr>
            <a:spLocks noGrp="1"/>
          </p:cNvSpPr>
          <p:nvPr/>
        </p:nvSpPr>
        <p:spPr>
          <a:xfrm>
            <a:off x="609600" y="1512215"/>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3"/>
          <a:srcRect l="14059" r="14059"/>
          <a:stretch>
            <a:fillRect/>
          </a:stretch>
        </p:blipFill>
        <p:spPr>
          <a:xfrm>
            <a:off x="822808" y="1805230"/>
            <a:ext cx="4701692" cy="36811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benefit-card">
            <a:extLst>
              <a:ext uri="{FF2B5EF4-FFF2-40B4-BE49-F238E27FC236}">
                <a16:creationId xmlns:a16="http://schemas.microsoft.com/office/drawing/2014/main" id="{12394FE4-A92D-4DEB-845C-657B9ECC53DE}"/>
              </a:ext>
            </a:extLst>
          </p:cNvPr>
          <p:cNvSpPr>
            <a:spLocks noGrp="1"/>
          </p:cNvSpPr>
          <p:nvPr/>
        </p:nvSpPr>
        <p:spPr>
          <a:xfrm>
            <a:off x="5867400" y="1638300"/>
            <a:ext cx="5715000" cy="1028700"/>
          </a:xfrm>
          <a:prstGeom prst="roundRect">
            <a:avLst>
              <a:gd name="adj" fmla="val 11111"/>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benefit-label">
            <a:extLst>
              <a:ext uri="{FF2B5EF4-FFF2-40B4-BE49-F238E27FC236}">
                <a16:creationId xmlns:a16="http://schemas.microsoft.com/office/drawing/2014/main" id="{B2A3723F-C729-4039-A55C-2F61492BE289}"/>
              </a:ext>
            </a:extLst>
          </p:cNvPr>
          <p:cNvSpPr>
            <a:spLocks noGrp="1"/>
          </p:cNvSpPr>
          <p:nvPr/>
        </p:nvSpPr>
        <p:spPr>
          <a:xfrm>
            <a:off x="6096000" y="1866900"/>
            <a:ext cx="1409700" cy="304800"/>
          </a:xfrm>
          <a:prstGeom prst="roundRect">
            <a:avLst>
              <a:gd name="adj" fmla="val 375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7" name="benefit-label-text">
            <a:extLst>
              <a:ext uri="{FF2B5EF4-FFF2-40B4-BE49-F238E27FC236}">
                <a16:creationId xmlns:a16="http://schemas.microsoft.com/office/drawing/2014/main" id="{798F4697-5AED-40E3-A3F6-D5CC45FDF517}"/>
              </a:ext>
            </a:extLst>
          </p:cNvPr>
          <p:cNvSpPr>
            <a:spLocks noGrp="1"/>
          </p:cNvSpPr>
          <p:nvPr/>
        </p:nvSpPr>
        <p:spPr>
          <a:xfrm>
            <a:off x="6191250" y="1905000"/>
            <a:ext cx="1219200" cy="133350"/>
          </a:xfrm>
          <a:prstGeom prst="rect">
            <a:avLst/>
          </a:prstGeom>
          <a:noFill/>
          <a:ln w="0">
            <a:noFill/>
            <a:prstDash val="solid"/>
          </a:ln>
        </p:spPr>
        <p:txBody>
          <a:bodyPr>
            <a:noAutofit/>
          </a:bodyPr>
          <a:lstStyle/>
          <a:p>
            <a:pPr algn="ctr">
              <a:defRPr sz="750" b="1">
                <a:solidFill>
                  <a:srgbClr val="102A43"/>
                </a:solidFill>
                <a:latin typeface="Bitstream Charter"/>
                <a:ea typeface="Bitstream Charter"/>
                <a:cs typeface="Bitstream Charter"/>
              </a:defRPr>
            </a:pPr>
            <a:r>
              <a:rPr sz="900" b="1" dirty="0">
                <a:solidFill>
                  <a:srgbClr val="102A43"/>
                </a:solidFill>
                <a:latin typeface="Arial" panose="020B0604020202020204" pitchFamily="34" charset="0"/>
                <a:ea typeface="Bitstream Charter"/>
                <a:cs typeface="Arial" panose="020B0604020202020204" pitchFamily="34" charset="0"/>
              </a:rPr>
              <a:t>PHYSIOLOGICAL</a:t>
            </a:r>
          </a:p>
        </p:txBody>
      </p:sp>
      <p:sp>
        <p:nvSpPr>
          <p:cNvPr id="8" name="benefit-text">
            <a:extLst>
              <a:ext uri="{FF2B5EF4-FFF2-40B4-BE49-F238E27FC236}">
                <a16:creationId xmlns:a16="http://schemas.microsoft.com/office/drawing/2014/main" id="{513EE2F3-F784-4756-B947-4070B74DF38C}"/>
              </a:ext>
            </a:extLst>
          </p:cNvPr>
          <p:cNvSpPr>
            <a:spLocks noGrp="1"/>
          </p:cNvSpPr>
          <p:nvPr/>
        </p:nvSpPr>
        <p:spPr>
          <a:xfrm>
            <a:off x="6096000" y="2238375"/>
            <a:ext cx="4953000" cy="2667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Better breathing and exercise tolerance after stopping smoking. Taste and smell can improve within days.</a:t>
            </a:r>
          </a:p>
        </p:txBody>
      </p:sp>
      <p:sp>
        <p:nvSpPr>
          <p:cNvPr id="9" name="benefit-card">
            <a:extLst>
              <a:ext uri="{FF2B5EF4-FFF2-40B4-BE49-F238E27FC236}">
                <a16:creationId xmlns:a16="http://schemas.microsoft.com/office/drawing/2014/main" id="{59E34CAB-C65A-4FAA-8453-54D2326A62E8}"/>
              </a:ext>
            </a:extLst>
          </p:cNvPr>
          <p:cNvSpPr>
            <a:spLocks noGrp="1"/>
          </p:cNvSpPr>
          <p:nvPr/>
        </p:nvSpPr>
        <p:spPr>
          <a:xfrm>
            <a:off x="5867400" y="2933700"/>
            <a:ext cx="5715000" cy="1028700"/>
          </a:xfrm>
          <a:prstGeom prst="roundRect">
            <a:avLst>
              <a:gd name="adj" fmla="val 11111"/>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benefit-label">
            <a:extLst>
              <a:ext uri="{FF2B5EF4-FFF2-40B4-BE49-F238E27FC236}">
                <a16:creationId xmlns:a16="http://schemas.microsoft.com/office/drawing/2014/main" id="{3AA19AA2-C3BF-4083-8C15-4D623D27BB1C}"/>
              </a:ext>
            </a:extLst>
          </p:cNvPr>
          <p:cNvSpPr>
            <a:spLocks noGrp="1"/>
          </p:cNvSpPr>
          <p:nvPr/>
        </p:nvSpPr>
        <p:spPr>
          <a:xfrm>
            <a:off x="6096000" y="3162300"/>
            <a:ext cx="1409700" cy="304800"/>
          </a:xfrm>
          <a:prstGeom prst="roundRect">
            <a:avLst>
              <a:gd name="adj" fmla="val 37500"/>
            </a:avLst>
          </a:prstGeom>
          <a:solidFill>
            <a:srgbClr val="F26B5B"/>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11" name="benefit-label-text">
            <a:extLst>
              <a:ext uri="{FF2B5EF4-FFF2-40B4-BE49-F238E27FC236}">
                <a16:creationId xmlns:a16="http://schemas.microsoft.com/office/drawing/2014/main" id="{47CB3C87-4782-45CE-9A3E-333B0891FA71}"/>
              </a:ext>
            </a:extLst>
          </p:cNvPr>
          <p:cNvSpPr>
            <a:spLocks noGrp="1"/>
          </p:cNvSpPr>
          <p:nvPr/>
        </p:nvSpPr>
        <p:spPr>
          <a:xfrm>
            <a:off x="6191250" y="3200400"/>
            <a:ext cx="1219200" cy="133350"/>
          </a:xfrm>
          <a:prstGeom prst="rect">
            <a:avLst/>
          </a:prstGeom>
          <a:noFill/>
          <a:ln w="0">
            <a:noFill/>
            <a:prstDash val="solid"/>
          </a:ln>
        </p:spPr>
        <p:txBody>
          <a:bodyPr>
            <a:noAutofit/>
          </a:bodyPr>
          <a:lstStyle/>
          <a:p>
            <a:pPr algn="ctr">
              <a:defRPr sz="750" b="1">
                <a:solidFill>
                  <a:srgbClr val="102A43"/>
                </a:solidFill>
                <a:latin typeface="Bitstream Charter"/>
                <a:ea typeface="Bitstream Charter"/>
                <a:cs typeface="Bitstream Charter"/>
              </a:defRPr>
            </a:pPr>
            <a:r>
              <a:rPr sz="1000" b="1" dirty="0">
                <a:solidFill>
                  <a:srgbClr val="102A43"/>
                </a:solidFill>
                <a:latin typeface="Arial" panose="020B0604020202020204" pitchFamily="34" charset="0"/>
                <a:ea typeface="Bitstream Charter"/>
                <a:cs typeface="Arial" panose="020B0604020202020204" pitchFamily="34" charset="0"/>
              </a:rPr>
              <a:t>SOCIOLOGICAL</a:t>
            </a:r>
            <a:endParaRPr sz="750" b="1" dirty="0">
              <a:solidFill>
                <a:srgbClr val="102A43"/>
              </a:solidFill>
              <a:latin typeface="Arial" panose="020B0604020202020204" pitchFamily="34" charset="0"/>
              <a:ea typeface="Bitstream Charter"/>
              <a:cs typeface="Arial" panose="020B0604020202020204" pitchFamily="34" charset="0"/>
            </a:endParaRPr>
          </a:p>
        </p:txBody>
      </p:sp>
      <p:sp>
        <p:nvSpPr>
          <p:cNvPr id="12" name="benefit-text">
            <a:extLst>
              <a:ext uri="{FF2B5EF4-FFF2-40B4-BE49-F238E27FC236}">
                <a16:creationId xmlns:a16="http://schemas.microsoft.com/office/drawing/2014/main" id="{A0287192-8E5C-4B89-B196-BE74C486ABBD}"/>
              </a:ext>
            </a:extLst>
          </p:cNvPr>
          <p:cNvSpPr>
            <a:spLocks noGrp="1"/>
          </p:cNvSpPr>
          <p:nvPr/>
        </p:nvSpPr>
        <p:spPr>
          <a:xfrm>
            <a:off x="6096000" y="3533775"/>
            <a:ext cx="4953000" cy="2667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More money and confidence to join activities without planning around smoking or vaping breaks.</a:t>
            </a:r>
          </a:p>
        </p:txBody>
      </p:sp>
      <p:sp>
        <p:nvSpPr>
          <p:cNvPr id="13" name="benefit-card">
            <a:extLst>
              <a:ext uri="{FF2B5EF4-FFF2-40B4-BE49-F238E27FC236}">
                <a16:creationId xmlns:a16="http://schemas.microsoft.com/office/drawing/2014/main" id="{F0F6264A-E297-4626-AA3E-A2928A844CF2}"/>
              </a:ext>
            </a:extLst>
          </p:cNvPr>
          <p:cNvSpPr>
            <a:spLocks noGrp="1"/>
          </p:cNvSpPr>
          <p:nvPr/>
        </p:nvSpPr>
        <p:spPr>
          <a:xfrm>
            <a:off x="5867400" y="4229100"/>
            <a:ext cx="5715000" cy="1028700"/>
          </a:xfrm>
          <a:prstGeom prst="roundRect">
            <a:avLst>
              <a:gd name="adj" fmla="val 11111"/>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benefit-label">
            <a:extLst>
              <a:ext uri="{FF2B5EF4-FFF2-40B4-BE49-F238E27FC236}">
                <a16:creationId xmlns:a16="http://schemas.microsoft.com/office/drawing/2014/main" id="{0A8157EC-F2AB-4936-8C76-E2C5189BB485}"/>
              </a:ext>
            </a:extLst>
          </p:cNvPr>
          <p:cNvSpPr>
            <a:spLocks noGrp="1"/>
          </p:cNvSpPr>
          <p:nvPr/>
        </p:nvSpPr>
        <p:spPr>
          <a:xfrm>
            <a:off x="6096000" y="4514850"/>
            <a:ext cx="1409700" cy="304800"/>
          </a:xfrm>
          <a:prstGeom prst="roundRect">
            <a:avLst>
              <a:gd name="adj" fmla="val 375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benefit-label-text">
            <a:extLst>
              <a:ext uri="{FF2B5EF4-FFF2-40B4-BE49-F238E27FC236}">
                <a16:creationId xmlns:a16="http://schemas.microsoft.com/office/drawing/2014/main" id="{D7767CDD-318D-41E5-ACA5-B073D922F98D}"/>
              </a:ext>
            </a:extLst>
          </p:cNvPr>
          <p:cNvSpPr>
            <a:spLocks noGrp="1"/>
          </p:cNvSpPr>
          <p:nvPr/>
        </p:nvSpPr>
        <p:spPr>
          <a:xfrm>
            <a:off x="6191250" y="4543425"/>
            <a:ext cx="1219200" cy="133350"/>
          </a:xfrm>
          <a:prstGeom prst="rect">
            <a:avLst/>
          </a:prstGeom>
          <a:noFill/>
          <a:ln w="0">
            <a:noFill/>
            <a:prstDash val="solid"/>
          </a:ln>
        </p:spPr>
        <p:txBody>
          <a:bodyPr>
            <a:noAutofit/>
          </a:bodyPr>
          <a:lstStyle/>
          <a:p>
            <a:pPr algn="ctr">
              <a:defRPr sz="750" b="1">
                <a:solidFill>
                  <a:srgbClr val="102A43"/>
                </a:solidFill>
                <a:latin typeface="Bitstream Charter"/>
                <a:ea typeface="Bitstream Charter"/>
                <a:cs typeface="Bitstream Charter"/>
              </a:defRPr>
            </a:pPr>
            <a:r>
              <a:rPr sz="900" b="1" dirty="0">
                <a:solidFill>
                  <a:srgbClr val="102A43"/>
                </a:solidFill>
                <a:latin typeface="Arial" panose="020B0604020202020204" pitchFamily="34" charset="0"/>
                <a:ea typeface="Bitstream Charter"/>
                <a:cs typeface="Arial" panose="020B0604020202020204" pitchFamily="34" charset="0"/>
              </a:rPr>
              <a:t>PSYCHOLOGICAL</a:t>
            </a:r>
          </a:p>
        </p:txBody>
      </p:sp>
      <p:sp>
        <p:nvSpPr>
          <p:cNvPr id="16" name="benefit-text">
            <a:extLst>
              <a:ext uri="{FF2B5EF4-FFF2-40B4-BE49-F238E27FC236}">
                <a16:creationId xmlns:a16="http://schemas.microsoft.com/office/drawing/2014/main" id="{AE576003-C534-4FC4-968B-91AA4B73D318}"/>
              </a:ext>
            </a:extLst>
          </p:cNvPr>
          <p:cNvSpPr>
            <a:spLocks noGrp="1"/>
          </p:cNvSpPr>
          <p:nvPr/>
        </p:nvSpPr>
        <p:spPr>
          <a:xfrm>
            <a:off x="6096000" y="4829175"/>
            <a:ext cx="4953000" cy="2667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200">
                <a:solidFill>
                  <a:srgbClr val="172B3A"/>
                </a:solidFill>
                <a:latin typeface="Arial" panose="020B0604020202020204" pitchFamily="34" charset="0"/>
                <a:ea typeface="Bitstream Charter"/>
                <a:cs typeface="Arial" panose="020B0604020202020204" pitchFamily="34" charset="0"/>
              </a:rPr>
              <a:t>A stronger sense of control, fewer nicotine-driven cravings and pride in following a self-chosen plan.</a:t>
            </a:r>
          </a:p>
        </p:txBody>
      </p:sp>
      <p:sp>
        <p:nvSpPr>
          <p:cNvPr id="17" name="citation">
            <a:extLst>
              <a:ext uri="{FF2B5EF4-FFF2-40B4-BE49-F238E27FC236}">
                <a16:creationId xmlns:a16="http://schemas.microsoft.com/office/drawing/2014/main" id="{B34EC548-D960-4E0D-8CED-71B507A73145}"/>
              </a:ext>
            </a:extLst>
          </p:cNvPr>
          <p:cNvSpPr>
            <a:spLocks noGrp="1"/>
          </p:cNvSpPr>
          <p:nvPr/>
        </p:nvSpPr>
        <p:spPr>
          <a:xfrm>
            <a:off x="609600" y="5810250"/>
            <a:ext cx="3524250" cy="190500"/>
          </a:xfrm>
          <a:prstGeom prst="rect">
            <a:avLst/>
          </a:prstGeom>
          <a:noFill/>
          <a:ln w="0">
            <a:noFill/>
            <a:prstDash val="solid"/>
          </a:ln>
        </p:spPr>
        <p:txBody>
          <a:bodyPr>
            <a:noAutofit/>
          </a:bodyPr>
          <a:lstStyle/>
          <a:p>
            <a:r>
              <a:t>(NHS, 2025b; NHS, 2025c; NHS, 2025d)</a:t>
            </a:r>
          </a:p>
        </p:txBody>
      </p:sp>
      <p:sp>
        <p:nvSpPr>
          <p:cNvPr id="18" name="footer">
            <a:extLst>
              <a:ext uri="{FF2B5EF4-FFF2-40B4-BE49-F238E27FC236}">
                <a16:creationId xmlns:a16="http://schemas.microsoft.com/office/drawing/2014/main" id="{A9DC1001-1E26-4AE1-A8E4-1124719972D0}"/>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9" name="speaker">
            <a:extLst>
              <a:ext uri="{FF2B5EF4-FFF2-40B4-BE49-F238E27FC236}">
                <a16:creationId xmlns:a16="http://schemas.microsoft.com/office/drawing/2014/main" id="{B5D1082E-6FC6-4319-9EDE-4B296618BABE}"/>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0" name="page">
            <a:extLst>
              <a:ext uri="{FF2B5EF4-FFF2-40B4-BE49-F238E27FC236}">
                <a16:creationId xmlns:a16="http://schemas.microsoft.com/office/drawing/2014/main" id="{5632B969-FCA6-414B-86E2-40429D0BD94D}"/>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12</a:t>
            </a:r>
          </a:p>
        </p:txBody>
      </p:sp>
    </p:spTree>
    <p:extLst>
      <p:ext uri="{BB962C8B-B14F-4D97-AF65-F5344CB8AC3E}">
        <p14:creationId xmlns:p14="http://schemas.microsoft.com/office/powerpoint/2010/main" val="10905586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8EF"/>
        </a:solidFill>
        <a:effectLst/>
      </p:bgPr>
    </p:bg>
    <p:spTree>
      <p:nvGrpSpPr>
        <p:cNvPr id="1" name=""/>
        <p:cNvGrpSpPr/>
        <p:nvPr/>
      </p:nvGrpSpPr>
      <p:grpSpPr>
        <a:xfrm>
          <a:off x="0" y="0"/>
          <a:ext cx="0" cy="0"/>
          <a:chOff x="0" y="0"/>
          <a:chExt cx="0" cy="0"/>
        </a:xfrm>
      </p:grpSpPr>
      <p:sp>
        <p:nvSpPr>
          <p:cNvPr id="23" name="title">
            <a:extLst>
              <a:ext uri="{FF2B5EF4-FFF2-40B4-BE49-F238E27FC236}">
                <a16:creationId xmlns:a16="http://schemas.microsoft.com/office/drawing/2014/main" id="{8595B5C4-A727-46CB-9087-6F74676A9145}"/>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Three behaviour models explain why change can feel difficult</a:t>
            </a:r>
          </a:p>
        </p:txBody>
      </p:sp>
      <p:sp>
        <p:nvSpPr>
          <p:cNvPr id="2" name="subtitle">
            <a:extLst>
              <a:ext uri="{FF2B5EF4-FFF2-40B4-BE49-F238E27FC236}">
                <a16:creationId xmlns:a16="http://schemas.microsoft.com/office/drawing/2014/main" id="{EA2BD675-9677-4CC5-873C-E5989F4B4973}"/>
              </a:ext>
            </a:extLst>
          </p:cNvPr>
          <p:cNvSpPr>
            <a:spLocks noGrp="1"/>
          </p:cNvSpPr>
          <p:nvPr/>
        </p:nvSpPr>
        <p:spPr>
          <a:xfrm>
            <a:off x="667395" y="122872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dirty="0">
                <a:solidFill>
                  <a:srgbClr val="5C6B73"/>
                </a:solidFill>
                <a:latin typeface="Arial" panose="020B0604020202020204" pitchFamily="34" charset="0"/>
                <a:ea typeface="Bitstream Charter"/>
                <a:cs typeface="Arial" panose="020B0604020202020204" pitchFamily="34" charset="0"/>
              </a:rPr>
              <a:t>The campaign uses theories to remove barriers rather than blaming individuals</a:t>
            </a:r>
          </a:p>
        </p:txBody>
      </p:sp>
      <p:sp>
        <p:nvSpPr>
          <p:cNvPr id="3" name="Rectangle 2">
            <a:extLst>
              <a:ext uri="{FF2B5EF4-FFF2-40B4-BE49-F238E27FC236}">
                <a16:creationId xmlns:a16="http://schemas.microsoft.com/office/drawing/2014/main" id="{F03D7DA9-BA31-4C69-BE04-2A5809BA351B}"/>
              </a:ext>
            </a:extLst>
          </p:cNvPr>
          <p:cNvSpPr>
            <a:spLocks noGrp="1"/>
          </p:cNvSpPr>
          <p:nvPr/>
        </p:nvSpPr>
        <p:spPr>
          <a:xfrm>
            <a:off x="609600" y="1571786"/>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model-card">
            <a:extLst>
              <a:ext uri="{FF2B5EF4-FFF2-40B4-BE49-F238E27FC236}">
                <a16:creationId xmlns:a16="http://schemas.microsoft.com/office/drawing/2014/main" id="{A501045B-C3E2-461B-BF70-8D26E6F859DB}"/>
              </a:ext>
            </a:extLst>
          </p:cNvPr>
          <p:cNvSpPr>
            <a:spLocks noGrp="1"/>
          </p:cNvSpPr>
          <p:nvPr/>
        </p:nvSpPr>
        <p:spPr>
          <a:xfrm>
            <a:off x="609600" y="1733550"/>
            <a:ext cx="3429000" cy="3181350"/>
          </a:xfrm>
          <a:prstGeom prst="roundRect">
            <a:avLst>
              <a:gd name="adj" fmla="val 3593"/>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model-visual">
            <a:extLst>
              <a:ext uri="{FF2B5EF4-FFF2-40B4-BE49-F238E27FC236}">
                <a16:creationId xmlns:a16="http://schemas.microsoft.com/office/drawing/2014/main" id="{F61CC9D5-8DDB-4E05-9AAE-088F32A4D84B}"/>
              </a:ext>
            </a:extLst>
          </p:cNvPr>
          <p:cNvSpPr>
            <a:spLocks noGrp="1"/>
          </p:cNvSpPr>
          <p:nvPr/>
        </p:nvSpPr>
        <p:spPr>
          <a:xfrm>
            <a:off x="876299" y="1981200"/>
            <a:ext cx="2930387" cy="676436"/>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model-title">
            <a:extLst>
              <a:ext uri="{FF2B5EF4-FFF2-40B4-BE49-F238E27FC236}">
                <a16:creationId xmlns:a16="http://schemas.microsoft.com/office/drawing/2014/main" id="{4E3379BA-EA9F-4308-901E-0F84B60A0C76}"/>
              </a:ext>
            </a:extLst>
          </p:cNvPr>
          <p:cNvSpPr>
            <a:spLocks noGrp="1"/>
          </p:cNvSpPr>
          <p:nvPr/>
        </p:nvSpPr>
        <p:spPr>
          <a:xfrm>
            <a:off x="1028700" y="2085975"/>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COM-B</a:t>
            </a:r>
          </a:p>
        </p:txBody>
      </p:sp>
      <p:sp>
        <p:nvSpPr>
          <p:cNvPr id="7" name="model-elements">
            <a:extLst>
              <a:ext uri="{FF2B5EF4-FFF2-40B4-BE49-F238E27FC236}">
                <a16:creationId xmlns:a16="http://schemas.microsoft.com/office/drawing/2014/main" id="{D0F74EF3-6FF2-4700-A30C-7D9121ABD3A7}"/>
              </a:ext>
            </a:extLst>
          </p:cNvPr>
          <p:cNvSpPr>
            <a:spLocks noGrp="1"/>
          </p:cNvSpPr>
          <p:nvPr/>
        </p:nvSpPr>
        <p:spPr>
          <a:xfrm>
            <a:off x="933450" y="2762250"/>
            <a:ext cx="2781300" cy="285750"/>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r>
              <a:rPr sz="1200" b="1" dirty="0">
                <a:solidFill>
                  <a:srgbClr val="007C83"/>
                </a:solidFill>
                <a:latin typeface="Arial" panose="020B0604020202020204" pitchFamily="34" charset="0"/>
                <a:ea typeface="Bitstream Charter"/>
                <a:cs typeface="Arial" panose="020B0604020202020204" pitchFamily="34" charset="0"/>
              </a:rPr>
              <a:t>Capability | Opportunity | Motivation</a:t>
            </a:r>
          </a:p>
        </p:txBody>
      </p:sp>
      <p:sp>
        <p:nvSpPr>
          <p:cNvPr id="8" name="model-barrier">
            <a:extLst>
              <a:ext uri="{FF2B5EF4-FFF2-40B4-BE49-F238E27FC236}">
                <a16:creationId xmlns:a16="http://schemas.microsoft.com/office/drawing/2014/main" id="{3C3A666E-5AE1-47F6-844B-003ED3C79B30}"/>
              </a:ext>
            </a:extLst>
          </p:cNvPr>
          <p:cNvSpPr>
            <a:spLocks noGrp="1"/>
          </p:cNvSpPr>
          <p:nvPr/>
        </p:nvSpPr>
        <p:spPr>
          <a:xfrm>
            <a:off x="933450" y="3314700"/>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r>
              <a:rPr sz="1275" dirty="0">
                <a:solidFill>
                  <a:srgbClr val="172B3A"/>
                </a:solidFill>
                <a:latin typeface="Arial" panose="020B0604020202020204" pitchFamily="34" charset="0"/>
                <a:ea typeface="Bitstream Charter"/>
                <a:cs typeface="Arial" panose="020B0604020202020204" pitchFamily="34" charset="0"/>
              </a:rPr>
              <a:t>Skills to handle cravings may be missing. Friends, stress and nicotine reward can make vaping or smoking feel normal.</a:t>
            </a:r>
          </a:p>
        </p:txBody>
      </p:sp>
      <p:sp>
        <p:nvSpPr>
          <p:cNvPr id="20" name="footer">
            <a:extLst>
              <a:ext uri="{FF2B5EF4-FFF2-40B4-BE49-F238E27FC236}">
                <a16:creationId xmlns:a16="http://schemas.microsoft.com/office/drawing/2014/main" id="{D40BFD1C-A9FF-47D3-8BE3-CD08A5F8992A}"/>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1" name="speaker">
            <a:extLst>
              <a:ext uri="{FF2B5EF4-FFF2-40B4-BE49-F238E27FC236}">
                <a16:creationId xmlns:a16="http://schemas.microsoft.com/office/drawing/2014/main" id="{5A16A2F7-2EE7-46C4-85AA-02B49D0CEB3D}"/>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2" name="page">
            <a:extLst>
              <a:ext uri="{FF2B5EF4-FFF2-40B4-BE49-F238E27FC236}">
                <a16:creationId xmlns:a16="http://schemas.microsoft.com/office/drawing/2014/main" id="{5EB4154A-78A3-4552-9220-AF5857A8B04A}"/>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13</a:t>
            </a:r>
          </a:p>
        </p:txBody>
      </p:sp>
      <p:pic>
        <p:nvPicPr>
          <p:cNvPr id="28" name="Picture 27">
            <a:extLst>
              <a:ext uri="{FF2B5EF4-FFF2-40B4-BE49-F238E27FC236}">
                <a16:creationId xmlns:a16="http://schemas.microsoft.com/office/drawing/2014/main" id="{19A160C6-D1E0-3B4E-A8F6-A21E78D675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5271" y="1733550"/>
            <a:ext cx="7486649" cy="42709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9" name="TextBox 28"/>
          <p:cNvSpPr txBox="1"/>
          <p:nvPr/>
        </p:nvSpPr>
        <p:spPr>
          <a:xfrm>
            <a:off x="640080" y="5833872"/>
            <a:ext cx="10698480" cy="228600"/>
          </a:xfrm>
          <a:prstGeom prst="rect">
            <a:avLst/>
          </a:prstGeom>
          <a:noFill/>
        </p:spPr>
        <p:txBody>
          <a:bodyPr wrap="none">
            <a:spAutoFit/>
          </a:bodyPr>
          <a:lstStyle/>
          <a:p>
            <a:pPr algn="l">
              <a:defRPr sz="850">
                <a:solidFill>
                  <a:srgbClr val="5F5F5F"/>
                </a:solidFill>
                <a:latin typeface="Arial"/>
              </a:defRPr>
            </a:pPr>
            <a:r>
              <a:t>(Michie, van Stralen and West, 2011)</a:t>
            </a:r>
          </a:p>
        </p:txBody>
      </p:sp>
    </p:spTree>
    <p:extLst>
      <p:ext uri="{BB962C8B-B14F-4D97-AF65-F5344CB8AC3E}">
        <p14:creationId xmlns:p14="http://schemas.microsoft.com/office/powerpoint/2010/main" val="1992976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9A63A-3B4A-F018-65E5-78D10E865E4D}"/>
            </a:ext>
          </a:extLst>
        </p:cNvPr>
        <p:cNvGrpSpPr/>
        <p:nvPr/>
      </p:nvGrpSpPr>
      <p:grpSpPr>
        <a:xfrm>
          <a:off x="0" y="0"/>
          <a:ext cx="0" cy="0"/>
          <a:chOff x="0" y="0"/>
          <a:chExt cx="0" cy="0"/>
        </a:xfrm>
      </p:grpSpPr>
      <p:sp>
        <p:nvSpPr>
          <p:cNvPr id="23" name="title">
            <a:extLst>
              <a:ext uri="{FF2B5EF4-FFF2-40B4-BE49-F238E27FC236}">
                <a16:creationId xmlns:a16="http://schemas.microsoft.com/office/drawing/2014/main" id="{73830C54-973C-D08C-BA0A-0F63D5437733}"/>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Three behaviour models explain why change can feel difficult</a:t>
            </a:r>
          </a:p>
        </p:txBody>
      </p:sp>
      <p:sp>
        <p:nvSpPr>
          <p:cNvPr id="2" name="subtitle">
            <a:extLst>
              <a:ext uri="{FF2B5EF4-FFF2-40B4-BE49-F238E27FC236}">
                <a16:creationId xmlns:a16="http://schemas.microsoft.com/office/drawing/2014/main" id="{71881886-8A1A-4116-E235-550783C4F513}"/>
              </a:ext>
            </a:extLst>
          </p:cNvPr>
          <p:cNvSpPr>
            <a:spLocks noGrp="1"/>
          </p:cNvSpPr>
          <p:nvPr/>
        </p:nvSpPr>
        <p:spPr>
          <a:xfrm>
            <a:off x="667395" y="122872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dirty="0">
                <a:solidFill>
                  <a:srgbClr val="5C6B73"/>
                </a:solidFill>
                <a:latin typeface="Arial" panose="020B0604020202020204" pitchFamily="34" charset="0"/>
                <a:ea typeface="Bitstream Charter"/>
                <a:cs typeface="Arial" panose="020B0604020202020204" pitchFamily="34" charset="0"/>
              </a:rPr>
              <a:t>The campaign uses theories to remove barriers rather than blaming individuals</a:t>
            </a:r>
          </a:p>
        </p:txBody>
      </p:sp>
      <p:sp>
        <p:nvSpPr>
          <p:cNvPr id="3" name="Rectangle 2">
            <a:extLst>
              <a:ext uri="{FF2B5EF4-FFF2-40B4-BE49-F238E27FC236}">
                <a16:creationId xmlns:a16="http://schemas.microsoft.com/office/drawing/2014/main" id="{694FBF1E-FAD0-ACC5-5DB8-9267B6A2CBCF}"/>
              </a:ext>
            </a:extLst>
          </p:cNvPr>
          <p:cNvSpPr>
            <a:spLocks noGrp="1"/>
          </p:cNvSpPr>
          <p:nvPr/>
        </p:nvSpPr>
        <p:spPr>
          <a:xfrm>
            <a:off x="609600" y="1571786"/>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model-title">
            <a:extLst>
              <a:ext uri="{FF2B5EF4-FFF2-40B4-BE49-F238E27FC236}">
                <a16:creationId xmlns:a16="http://schemas.microsoft.com/office/drawing/2014/main" id="{68C4AF96-68F1-061B-FE8D-7813E7B0DCE5}"/>
              </a:ext>
            </a:extLst>
          </p:cNvPr>
          <p:cNvSpPr>
            <a:spLocks noGrp="1"/>
          </p:cNvSpPr>
          <p:nvPr/>
        </p:nvSpPr>
        <p:spPr>
          <a:xfrm>
            <a:off x="1028700" y="2085975"/>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endParaRPr lang="en-GB" sz="1650" b="1" dirty="0">
              <a:solidFill>
                <a:srgbClr val="102A43"/>
              </a:solidFill>
              <a:latin typeface="Arial" panose="020B0604020202020204" pitchFamily="34" charset="0"/>
              <a:ea typeface="Bitstream Charter"/>
              <a:cs typeface="Arial" panose="020B0604020202020204" pitchFamily="34" charset="0"/>
            </a:endParaRPr>
          </a:p>
        </p:txBody>
      </p:sp>
      <p:sp>
        <p:nvSpPr>
          <p:cNvPr id="7" name="model-elements">
            <a:extLst>
              <a:ext uri="{FF2B5EF4-FFF2-40B4-BE49-F238E27FC236}">
                <a16:creationId xmlns:a16="http://schemas.microsoft.com/office/drawing/2014/main" id="{AB798327-BD2C-F04F-6AE7-2ABAE14F04A9}"/>
              </a:ext>
            </a:extLst>
          </p:cNvPr>
          <p:cNvSpPr>
            <a:spLocks noGrp="1"/>
          </p:cNvSpPr>
          <p:nvPr/>
        </p:nvSpPr>
        <p:spPr>
          <a:xfrm>
            <a:off x="914400" y="3210086"/>
            <a:ext cx="2781300" cy="285750"/>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endParaRPr sz="1200" b="1" dirty="0">
              <a:solidFill>
                <a:srgbClr val="007C83"/>
              </a:solidFill>
              <a:latin typeface="Arial" panose="020B0604020202020204" pitchFamily="34" charset="0"/>
              <a:ea typeface="Bitstream Charter"/>
              <a:cs typeface="Arial" panose="020B0604020202020204" pitchFamily="34" charset="0"/>
            </a:endParaRPr>
          </a:p>
        </p:txBody>
      </p:sp>
      <p:sp>
        <p:nvSpPr>
          <p:cNvPr id="8" name="model-barrier">
            <a:extLst>
              <a:ext uri="{FF2B5EF4-FFF2-40B4-BE49-F238E27FC236}">
                <a16:creationId xmlns:a16="http://schemas.microsoft.com/office/drawing/2014/main" id="{D36DBDA7-7A85-D2F0-88F3-D4AC1CBFA0D3}"/>
              </a:ext>
            </a:extLst>
          </p:cNvPr>
          <p:cNvSpPr>
            <a:spLocks noGrp="1"/>
          </p:cNvSpPr>
          <p:nvPr/>
        </p:nvSpPr>
        <p:spPr>
          <a:xfrm>
            <a:off x="933450" y="3314700"/>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endParaRPr sz="1275" dirty="0">
              <a:solidFill>
                <a:srgbClr val="172B3A"/>
              </a:solidFill>
              <a:latin typeface="Arial" panose="020B0604020202020204" pitchFamily="34" charset="0"/>
              <a:ea typeface="Bitstream Charter"/>
              <a:cs typeface="Arial" panose="020B0604020202020204" pitchFamily="34" charset="0"/>
            </a:endParaRPr>
          </a:p>
        </p:txBody>
      </p:sp>
      <p:sp>
        <p:nvSpPr>
          <p:cNvPr id="9" name="model-card">
            <a:extLst>
              <a:ext uri="{FF2B5EF4-FFF2-40B4-BE49-F238E27FC236}">
                <a16:creationId xmlns:a16="http://schemas.microsoft.com/office/drawing/2014/main" id="{90D70C73-8A14-2D86-750B-EE1C255105AE}"/>
              </a:ext>
            </a:extLst>
          </p:cNvPr>
          <p:cNvSpPr>
            <a:spLocks noGrp="1"/>
          </p:cNvSpPr>
          <p:nvPr/>
        </p:nvSpPr>
        <p:spPr>
          <a:xfrm>
            <a:off x="552449" y="1616512"/>
            <a:ext cx="3429000" cy="3181350"/>
          </a:xfrm>
          <a:prstGeom prst="roundRect">
            <a:avLst>
              <a:gd name="adj" fmla="val 3593"/>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model-visual">
            <a:extLst>
              <a:ext uri="{FF2B5EF4-FFF2-40B4-BE49-F238E27FC236}">
                <a16:creationId xmlns:a16="http://schemas.microsoft.com/office/drawing/2014/main" id="{589E0F34-5374-C2C3-5F55-8DEA51344A55}"/>
              </a:ext>
            </a:extLst>
          </p:cNvPr>
          <p:cNvSpPr>
            <a:spLocks noGrp="1"/>
          </p:cNvSpPr>
          <p:nvPr/>
        </p:nvSpPr>
        <p:spPr>
          <a:xfrm>
            <a:off x="952500" y="1881107"/>
            <a:ext cx="2941983" cy="676436"/>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model-title">
            <a:extLst>
              <a:ext uri="{FF2B5EF4-FFF2-40B4-BE49-F238E27FC236}">
                <a16:creationId xmlns:a16="http://schemas.microsoft.com/office/drawing/2014/main" id="{02C2757D-8B59-EBE2-FE0C-6CDECB309C27}"/>
              </a:ext>
            </a:extLst>
          </p:cNvPr>
          <p:cNvSpPr>
            <a:spLocks noGrp="1"/>
          </p:cNvSpPr>
          <p:nvPr/>
        </p:nvSpPr>
        <p:spPr>
          <a:xfrm>
            <a:off x="1072183" y="2094292"/>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Health Belief Model</a:t>
            </a:r>
          </a:p>
        </p:txBody>
      </p:sp>
      <p:sp>
        <p:nvSpPr>
          <p:cNvPr id="12" name="model-elements">
            <a:extLst>
              <a:ext uri="{FF2B5EF4-FFF2-40B4-BE49-F238E27FC236}">
                <a16:creationId xmlns:a16="http://schemas.microsoft.com/office/drawing/2014/main" id="{34096EB3-EE69-5C00-A8D0-781268656DF6}"/>
              </a:ext>
            </a:extLst>
          </p:cNvPr>
          <p:cNvSpPr>
            <a:spLocks noGrp="1"/>
          </p:cNvSpPr>
          <p:nvPr/>
        </p:nvSpPr>
        <p:spPr>
          <a:xfrm>
            <a:off x="1072183" y="2702679"/>
            <a:ext cx="2781300" cy="285750"/>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r>
              <a:rPr sz="1200" b="1" dirty="0">
                <a:solidFill>
                  <a:srgbClr val="007C83"/>
                </a:solidFill>
                <a:latin typeface="Arial" panose="020B0604020202020204" pitchFamily="34" charset="0"/>
                <a:ea typeface="Bitstream Charter"/>
                <a:cs typeface="Arial" panose="020B0604020202020204" pitchFamily="34" charset="0"/>
              </a:rPr>
              <a:t>Risk | Benefits | Barriers | Cues</a:t>
            </a:r>
          </a:p>
        </p:txBody>
      </p:sp>
      <p:sp>
        <p:nvSpPr>
          <p:cNvPr id="13" name="model-barrier">
            <a:extLst>
              <a:ext uri="{FF2B5EF4-FFF2-40B4-BE49-F238E27FC236}">
                <a16:creationId xmlns:a16="http://schemas.microsoft.com/office/drawing/2014/main" id="{990FF3C4-5F46-D143-33D7-FF17653B9378}"/>
              </a:ext>
            </a:extLst>
          </p:cNvPr>
          <p:cNvSpPr>
            <a:spLocks noGrp="1"/>
          </p:cNvSpPr>
          <p:nvPr/>
        </p:nvSpPr>
        <p:spPr>
          <a:xfrm>
            <a:off x="986458" y="3294408"/>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r>
              <a:rPr sz="1275" dirty="0">
                <a:solidFill>
                  <a:srgbClr val="172B3A"/>
                </a:solidFill>
                <a:latin typeface="Arial" panose="020B0604020202020204" pitchFamily="34" charset="0"/>
                <a:ea typeface="Bitstream Charter"/>
                <a:cs typeface="Arial" panose="020B0604020202020204" pitchFamily="34" charset="0"/>
              </a:rPr>
              <a:t>A young adult may see long-term harm as distant while cravings, cost and fear of failure feel immediate.</a:t>
            </a:r>
          </a:p>
        </p:txBody>
      </p:sp>
      <p:sp>
        <p:nvSpPr>
          <p:cNvPr id="18" name="model-barrier">
            <a:extLst>
              <a:ext uri="{FF2B5EF4-FFF2-40B4-BE49-F238E27FC236}">
                <a16:creationId xmlns:a16="http://schemas.microsoft.com/office/drawing/2014/main" id="{14E43AC3-5C5F-9B19-2D55-72CD35DFC734}"/>
              </a:ext>
            </a:extLst>
          </p:cNvPr>
          <p:cNvSpPr>
            <a:spLocks noGrp="1"/>
          </p:cNvSpPr>
          <p:nvPr/>
        </p:nvSpPr>
        <p:spPr>
          <a:xfrm>
            <a:off x="8324850" y="3314700"/>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endParaRPr sz="1275" dirty="0">
              <a:solidFill>
                <a:srgbClr val="172B3A"/>
              </a:solidFill>
              <a:latin typeface="Arial" panose="020B0604020202020204" pitchFamily="34" charset="0"/>
              <a:ea typeface="Bitstream Charter"/>
              <a:cs typeface="Arial" panose="020B0604020202020204" pitchFamily="34" charset="0"/>
            </a:endParaRPr>
          </a:p>
        </p:txBody>
      </p:sp>
      <p:sp>
        <p:nvSpPr>
          <p:cNvPr id="20" name="footer">
            <a:extLst>
              <a:ext uri="{FF2B5EF4-FFF2-40B4-BE49-F238E27FC236}">
                <a16:creationId xmlns:a16="http://schemas.microsoft.com/office/drawing/2014/main" id="{662C0DC9-3430-4ECF-0C58-1D7C75F3B250}"/>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1" name="speaker">
            <a:extLst>
              <a:ext uri="{FF2B5EF4-FFF2-40B4-BE49-F238E27FC236}">
                <a16:creationId xmlns:a16="http://schemas.microsoft.com/office/drawing/2014/main" id="{6946BDE1-DB3F-CA2F-7F10-65AA684F0933}"/>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2" name="page">
            <a:extLst>
              <a:ext uri="{FF2B5EF4-FFF2-40B4-BE49-F238E27FC236}">
                <a16:creationId xmlns:a16="http://schemas.microsoft.com/office/drawing/2014/main" id="{7406388D-D3DB-C36A-0398-D8233372E06F}"/>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13</a:t>
            </a:r>
          </a:p>
        </p:txBody>
      </p:sp>
      <p:pic>
        <p:nvPicPr>
          <p:cNvPr id="24" name="Picture 23">
            <a:extLst>
              <a:ext uri="{FF2B5EF4-FFF2-40B4-BE49-F238E27FC236}">
                <a16:creationId xmlns:a16="http://schemas.microsoft.com/office/drawing/2014/main" id="{F1B5E969-887A-D10A-B64B-5105C3932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5751" y="1746207"/>
            <a:ext cx="6530655" cy="4316265"/>
          </a:xfrm>
          <a:prstGeom prst="rect">
            <a:avLst/>
          </a:prstGeom>
          <a:ln>
            <a:noFill/>
          </a:ln>
          <a:effectLst>
            <a:outerShdw blurRad="190500" algn="tl" rotWithShape="0">
              <a:srgbClr val="000000">
                <a:alpha val="70000"/>
              </a:srgbClr>
            </a:outerShdw>
          </a:effectLst>
        </p:spPr>
      </p:pic>
      <p:sp>
        <p:nvSpPr>
          <p:cNvPr id="25" name="TextBox 24"/>
          <p:cNvSpPr txBox="1"/>
          <p:nvPr/>
        </p:nvSpPr>
        <p:spPr>
          <a:xfrm>
            <a:off x="640080" y="5833872"/>
            <a:ext cx="10698480" cy="228600"/>
          </a:xfrm>
          <a:prstGeom prst="rect">
            <a:avLst/>
          </a:prstGeom>
          <a:noFill/>
        </p:spPr>
        <p:txBody>
          <a:bodyPr wrap="none">
            <a:spAutoFit/>
          </a:bodyPr>
          <a:lstStyle/>
          <a:p>
            <a:pPr algn="l">
              <a:defRPr sz="850">
                <a:solidFill>
                  <a:srgbClr val="5F5F5F"/>
                </a:solidFill>
                <a:latin typeface="Arial"/>
              </a:defRPr>
            </a:pPr>
            <a:r>
              <a:t>(Rosenstock, Strecher and Becker, 1988)</a:t>
            </a:r>
          </a:p>
        </p:txBody>
      </p:sp>
    </p:spTree>
    <p:extLst>
      <p:ext uri="{BB962C8B-B14F-4D97-AF65-F5344CB8AC3E}">
        <p14:creationId xmlns:p14="http://schemas.microsoft.com/office/powerpoint/2010/main" val="41138238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759C2-F991-9A1B-76CE-D2DB04E17F19}"/>
            </a:ext>
          </a:extLst>
        </p:cNvPr>
        <p:cNvGrpSpPr/>
        <p:nvPr/>
      </p:nvGrpSpPr>
      <p:grpSpPr>
        <a:xfrm>
          <a:off x="0" y="0"/>
          <a:ext cx="0" cy="0"/>
          <a:chOff x="0" y="0"/>
          <a:chExt cx="0" cy="0"/>
        </a:xfrm>
      </p:grpSpPr>
      <p:sp>
        <p:nvSpPr>
          <p:cNvPr id="23" name="title">
            <a:extLst>
              <a:ext uri="{FF2B5EF4-FFF2-40B4-BE49-F238E27FC236}">
                <a16:creationId xmlns:a16="http://schemas.microsoft.com/office/drawing/2014/main" id="{1DC30B2C-7CCC-B545-4E97-35C0DC983C68}"/>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Three behaviour models explain why change can feel difficult</a:t>
            </a:r>
          </a:p>
        </p:txBody>
      </p:sp>
      <p:sp>
        <p:nvSpPr>
          <p:cNvPr id="2" name="subtitle">
            <a:extLst>
              <a:ext uri="{FF2B5EF4-FFF2-40B4-BE49-F238E27FC236}">
                <a16:creationId xmlns:a16="http://schemas.microsoft.com/office/drawing/2014/main" id="{19B92A08-1E61-6808-8DC0-42D07C57BA42}"/>
              </a:ext>
            </a:extLst>
          </p:cNvPr>
          <p:cNvSpPr>
            <a:spLocks noGrp="1"/>
          </p:cNvSpPr>
          <p:nvPr/>
        </p:nvSpPr>
        <p:spPr>
          <a:xfrm>
            <a:off x="667395" y="122872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dirty="0">
                <a:solidFill>
                  <a:srgbClr val="5C6B73"/>
                </a:solidFill>
                <a:latin typeface="Arial" panose="020B0604020202020204" pitchFamily="34" charset="0"/>
                <a:ea typeface="Bitstream Charter"/>
                <a:cs typeface="Arial" panose="020B0604020202020204" pitchFamily="34" charset="0"/>
              </a:rPr>
              <a:t>The campaign uses theories to remove barriers rather than blaming individuals</a:t>
            </a:r>
          </a:p>
        </p:txBody>
      </p:sp>
      <p:sp>
        <p:nvSpPr>
          <p:cNvPr id="3" name="Rectangle 2">
            <a:extLst>
              <a:ext uri="{FF2B5EF4-FFF2-40B4-BE49-F238E27FC236}">
                <a16:creationId xmlns:a16="http://schemas.microsoft.com/office/drawing/2014/main" id="{57E00ACC-7393-5A1F-1A85-CEBB30301C95}"/>
              </a:ext>
            </a:extLst>
          </p:cNvPr>
          <p:cNvSpPr>
            <a:spLocks noGrp="1"/>
          </p:cNvSpPr>
          <p:nvPr/>
        </p:nvSpPr>
        <p:spPr>
          <a:xfrm>
            <a:off x="609600" y="1571786"/>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model-card">
            <a:extLst>
              <a:ext uri="{FF2B5EF4-FFF2-40B4-BE49-F238E27FC236}">
                <a16:creationId xmlns:a16="http://schemas.microsoft.com/office/drawing/2014/main" id="{B229600A-4138-0D12-9023-70E64EC34457}"/>
              </a:ext>
            </a:extLst>
          </p:cNvPr>
          <p:cNvSpPr>
            <a:spLocks noGrp="1"/>
          </p:cNvSpPr>
          <p:nvPr/>
        </p:nvSpPr>
        <p:spPr>
          <a:xfrm>
            <a:off x="8001000" y="1733550"/>
            <a:ext cx="3429000" cy="3181350"/>
          </a:xfrm>
          <a:prstGeom prst="roundRect">
            <a:avLst>
              <a:gd name="adj" fmla="val 3593"/>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model-visual">
            <a:extLst>
              <a:ext uri="{FF2B5EF4-FFF2-40B4-BE49-F238E27FC236}">
                <a16:creationId xmlns:a16="http://schemas.microsoft.com/office/drawing/2014/main" id="{77A56706-7310-FD79-77C5-E78F7F8234D8}"/>
              </a:ext>
            </a:extLst>
          </p:cNvPr>
          <p:cNvSpPr>
            <a:spLocks noGrp="1"/>
          </p:cNvSpPr>
          <p:nvPr/>
        </p:nvSpPr>
        <p:spPr>
          <a:xfrm>
            <a:off x="982318" y="2014457"/>
            <a:ext cx="3048000" cy="676436"/>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model-title">
            <a:extLst>
              <a:ext uri="{FF2B5EF4-FFF2-40B4-BE49-F238E27FC236}">
                <a16:creationId xmlns:a16="http://schemas.microsoft.com/office/drawing/2014/main" id="{0007336A-DEB2-1583-85FC-9E5303188026}"/>
              </a:ext>
            </a:extLst>
          </p:cNvPr>
          <p:cNvSpPr>
            <a:spLocks noGrp="1"/>
          </p:cNvSpPr>
          <p:nvPr/>
        </p:nvSpPr>
        <p:spPr>
          <a:xfrm>
            <a:off x="1134717" y="2038672"/>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Theory of Planned Behavior</a:t>
            </a:r>
          </a:p>
        </p:txBody>
      </p:sp>
      <p:sp>
        <p:nvSpPr>
          <p:cNvPr id="17" name="model-elements">
            <a:extLst>
              <a:ext uri="{FF2B5EF4-FFF2-40B4-BE49-F238E27FC236}">
                <a16:creationId xmlns:a16="http://schemas.microsoft.com/office/drawing/2014/main" id="{5953A6DB-9878-601A-AE58-492355C647AC}"/>
              </a:ext>
            </a:extLst>
          </p:cNvPr>
          <p:cNvSpPr>
            <a:spLocks noGrp="1"/>
          </p:cNvSpPr>
          <p:nvPr/>
        </p:nvSpPr>
        <p:spPr>
          <a:xfrm>
            <a:off x="1115668" y="2790664"/>
            <a:ext cx="2781300" cy="285750"/>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r>
              <a:rPr sz="1200" b="1" dirty="0">
                <a:solidFill>
                  <a:srgbClr val="007C83"/>
                </a:solidFill>
                <a:latin typeface="Arial" panose="020B0604020202020204" pitchFamily="34" charset="0"/>
                <a:ea typeface="Bitstream Charter"/>
                <a:cs typeface="Arial" panose="020B0604020202020204" pitchFamily="34" charset="0"/>
              </a:rPr>
              <a:t>Attitudes | Social norms | Control</a:t>
            </a:r>
          </a:p>
        </p:txBody>
      </p:sp>
      <p:sp>
        <p:nvSpPr>
          <p:cNvPr id="18" name="model-barrier">
            <a:extLst>
              <a:ext uri="{FF2B5EF4-FFF2-40B4-BE49-F238E27FC236}">
                <a16:creationId xmlns:a16="http://schemas.microsoft.com/office/drawing/2014/main" id="{2C428733-D07E-775B-7008-21C04921F645}"/>
              </a:ext>
            </a:extLst>
          </p:cNvPr>
          <p:cNvSpPr>
            <a:spLocks noGrp="1"/>
          </p:cNvSpPr>
          <p:nvPr/>
        </p:nvSpPr>
        <p:spPr>
          <a:xfrm>
            <a:off x="1048992" y="3286287"/>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r>
              <a:rPr sz="1275" dirty="0">
                <a:solidFill>
                  <a:srgbClr val="172B3A"/>
                </a:solidFill>
                <a:latin typeface="Arial" panose="020B0604020202020204" pitchFamily="34" charset="0"/>
                <a:ea typeface="Bitstream Charter"/>
                <a:cs typeface="Arial" panose="020B0604020202020204" pitchFamily="34" charset="0"/>
              </a:rPr>
              <a:t>Peer approval, beliefs about stress relief and low confidence can weaken intention to change.</a:t>
            </a:r>
          </a:p>
        </p:txBody>
      </p:sp>
      <p:sp>
        <p:nvSpPr>
          <p:cNvPr id="20" name="footer">
            <a:extLst>
              <a:ext uri="{FF2B5EF4-FFF2-40B4-BE49-F238E27FC236}">
                <a16:creationId xmlns:a16="http://schemas.microsoft.com/office/drawing/2014/main" id="{D12D10F0-448C-BC7A-23C8-D9E7C95111CB}"/>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1" name="speaker">
            <a:extLst>
              <a:ext uri="{FF2B5EF4-FFF2-40B4-BE49-F238E27FC236}">
                <a16:creationId xmlns:a16="http://schemas.microsoft.com/office/drawing/2014/main" id="{405CD617-960F-9322-667E-D36E0BB92F30}"/>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2" name="page">
            <a:extLst>
              <a:ext uri="{FF2B5EF4-FFF2-40B4-BE49-F238E27FC236}">
                <a16:creationId xmlns:a16="http://schemas.microsoft.com/office/drawing/2014/main" id="{D3D45D8A-8728-A916-A0B7-19A4543F887B}"/>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13</a:t>
            </a:r>
          </a:p>
        </p:txBody>
      </p:sp>
      <p:pic>
        <p:nvPicPr>
          <p:cNvPr id="24" name="Picture 23">
            <a:extLst>
              <a:ext uri="{FF2B5EF4-FFF2-40B4-BE49-F238E27FC236}">
                <a16:creationId xmlns:a16="http://schemas.microsoft.com/office/drawing/2014/main" id="{B7F06479-8D6D-E46D-26EA-0D3048F975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0726" y="1915475"/>
            <a:ext cx="6888956" cy="42940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5" name="TextBox 24"/>
          <p:cNvSpPr txBox="1"/>
          <p:nvPr/>
        </p:nvSpPr>
        <p:spPr>
          <a:xfrm>
            <a:off x="640080" y="5833872"/>
            <a:ext cx="10698480" cy="228600"/>
          </a:xfrm>
          <a:prstGeom prst="rect">
            <a:avLst/>
          </a:prstGeom>
          <a:noFill/>
        </p:spPr>
        <p:txBody>
          <a:bodyPr wrap="none">
            <a:spAutoFit/>
          </a:bodyPr>
          <a:lstStyle/>
          <a:p>
            <a:pPr algn="l">
              <a:defRPr sz="850">
                <a:solidFill>
                  <a:srgbClr val="5F5F5F"/>
                </a:solidFill>
                <a:latin typeface="Arial"/>
              </a:defRPr>
            </a:pPr>
            <a:r>
              <a:t>(Ajzen, 1991)</a:t>
            </a:r>
          </a:p>
        </p:txBody>
      </p:sp>
    </p:spTree>
    <p:extLst>
      <p:ext uri="{BB962C8B-B14F-4D97-AF65-F5344CB8AC3E}">
        <p14:creationId xmlns:p14="http://schemas.microsoft.com/office/powerpoint/2010/main" val="19385494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 name="title">
            <a:extLst>
              <a:ext uri="{FF2B5EF4-FFF2-40B4-BE49-F238E27FC236}">
                <a16:creationId xmlns:a16="http://schemas.microsoft.com/office/drawing/2014/main" id="{9127F6F0-1DC6-4905-9F86-7E6E543910F2}"/>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Campaign solutions directly address the barriers</a:t>
            </a:r>
          </a:p>
        </p:txBody>
      </p:sp>
      <p:sp>
        <p:nvSpPr>
          <p:cNvPr id="2" name="subtitle">
            <a:extLst>
              <a:ext uri="{FF2B5EF4-FFF2-40B4-BE49-F238E27FC236}">
                <a16:creationId xmlns:a16="http://schemas.microsoft.com/office/drawing/2014/main" id="{D03E16FA-9BF4-417A-94D9-536D7EF9DBCC}"/>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200">
                <a:solidFill>
                  <a:srgbClr val="5C6B73"/>
                </a:solidFill>
                <a:latin typeface="Arial" panose="020B0604020202020204" pitchFamily="34" charset="0"/>
                <a:ea typeface="Bitstream Charter"/>
                <a:cs typeface="Arial" panose="020B0604020202020204" pitchFamily="34" charset="0"/>
              </a:rPr>
              <a:t>Theory becomes practical action in every session</a:t>
            </a:r>
          </a:p>
        </p:txBody>
      </p:sp>
      <p:sp>
        <p:nvSpPr>
          <p:cNvPr id="3" name="Rectangle 2">
            <a:extLst>
              <a:ext uri="{FF2B5EF4-FFF2-40B4-BE49-F238E27FC236}">
                <a16:creationId xmlns:a16="http://schemas.microsoft.com/office/drawing/2014/main" id="{6BDE4F48-84EC-4D22-86A2-7877B95D7C44}"/>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solution-row">
            <a:extLst>
              <a:ext uri="{FF2B5EF4-FFF2-40B4-BE49-F238E27FC236}">
                <a16:creationId xmlns:a16="http://schemas.microsoft.com/office/drawing/2014/main" id="{CA3542FC-30C1-49E7-8839-3E2ECCAFA41B}"/>
              </a:ext>
            </a:extLst>
          </p:cNvPr>
          <p:cNvSpPr>
            <a:spLocks noGrp="1"/>
          </p:cNvSpPr>
          <p:nvPr/>
        </p:nvSpPr>
        <p:spPr>
          <a:xfrm>
            <a:off x="609600" y="1657350"/>
            <a:ext cx="10972800" cy="971550"/>
          </a:xfrm>
          <a:prstGeom prst="roundRect">
            <a:avLst>
              <a:gd name="adj" fmla="val 11765"/>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solution-model">
            <a:extLst>
              <a:ext uri="{FF2B5EF4-FFF2-40B4-BE49-F238E27FC236}">
                <a16:creationId xmlns:a16="http://schemas.microsoft.com/office/drawing/2014/main" id="{327A5B5B-CDEF-410F-98DB-E18007250DCB}"/>
              </a:ext>
            </a:extLst>
          </p:cNvPr>
          <p:cNvSpPr>
            <a:spLocks noGrp="1"/>
          </p:cNvSpPr>
          <p:nvPr/>
        </p:nvSpPr>
        <p:spPr>
          <a:xfrm>
            <a:off x="838200" y="1905000"/>
            <a:ext cx="196215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solution-model-text">
            <a:extLst>
              <a:ext uri="{FF2B5EF4-FFF2-40B4-BE49-F238E27FC236}">
                <a16:creationId xmlns:a16="http://schemas.microsoft.com/office/drawing/2014/main" id="{E766C651-224D-4D28-AE02-E1C583A8F74D}"/>
              </a:ext>
            </a:extLst>
          </p:cNvPr>
          <p:cNvSpPr>
            <a:spLocks noGrp="1"/>
          </p:cNvSpPr>
          <p:nvPr/>
        </p:nvSpPr>
        <p:spPr>
          <a:xfrm>
            <a:off x="952500" y="2000250"/>
            <a:ext cx="1733550" cy="171450"/>
          </a:xfrm>
          <a:prstGeom prst="rect">
            <a:avLst/>
          </a:prstGeom>
          <a:noFill/>
          <a:ln w="0">
            <a:noFill/>
            <a:prstDash val="solid"/>
          </a:ln>
        </p:spPr>
        <p:txBody>
          <a:bodyPr>
            <a:noAutofit/>
          </a:bodyPr>
          <a:lstStyle/>
          <a:p>
            <a:pPr algn="ctr">
              <a:defRPr sz="1050"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COM-B</a:t>
            </a:r>
            <a:endParaRPr sz="1050" b="1" dirty="0">
              <a:solidFill>
                <a:srgbClr val="102A43"/>
              </a:solidFill>
              <a:latin typeface="Arial" panose="020B0604020202020204" pitchFamily="34" charset="0"/>
              <a:ea typeface="Bitstream Charter"/>
              <a:cs typeface="Arial" panose="020B0604020202020204" pitchFamily="34" charset="0"/>
            </a:endParaRPr>
          </a:p>
        </p:txBody>
      </p:sp>
      <p:sp>
        <p:nvSpPr>
          <p:cNvPr id="7" name="solution-barrier">
            <a:extLst>
              <a:ext uri="{FF2B5EF4-FFF2-40B4-BE49-F238E27FC236}">
                <a16:creationId xmlns:a16="http://schemas.microsoft.com/office/drawing/2014/main" id="{F456ECB7-FDFA-4681-B275-F36DDB3CBE85}"/>
              </a:ext>
            </a:extLst>
          </p:cNvPr>
          <p:cNvSpPr>
            <a:spLocks noGrp="1"/>
          </p:cNvSpPr>
          <p:nvPr/>
        </p:nvSpPr>
        <p:spPr>
          <a:xfrm>
            <a:off x="3162300" y="1876425"/>
            <a:ext cx="2343150" cy="533400"/>
          </a:xfrm>
          <a:prstGeom prst="rect">
            <a:avLst/>
          </a:prstGeom>
          <a:noFill/>
          <a:ln w="0">
            <a:noFill/>
            <a:prstDash val="solid"/>
          </a:ln>
        </p:spPr>
        <p:txBody>
          <a:bodyPr>
            <a:noAutofit/>
          </a:bodyPr>
          <a:lstStyle/>
          <a:p>
            <a:pPr>
              <a:defRPr sz="1350" b="1">
                <a:solidFill>
                  <a:srgbClr val="102A43"/>
                </a:solidFill>
                <a:latin typeface="Bitstream Charter"/>
                <a:ea typeface="Bitstream Charter"/>
                <a:cs typeface="Bitstream Charter"/>
              </a:defRPr>
            </a:pPr>
            <a:r>
              <a:rPr sz="1350" b="1">
                <a:solidFill>
                  <a:srgbClr val="102A43"/>
                </a:solidFill>
                <a:latin typeface="Arial" panose="020B0604020202020204" pitchFamily="34" charset="0"/>
                <a:ea typeface="Bitstream Charter"/>
                <a:cs typeface="Arial" panose="020B0604020202020204" pitchFamily="34" charset="0"/>
              </a:rPr>
              <a:t>Cravings and low confidence</a:t>
            </a:r>
          </a:p>
        </p:txBody>
      </p:sp>
      <p:sp>
        <p:nvSpPr>
          <p:cNvPr id="8" name="solution-action">
            <a:extLst>
              <a:ext uri="{FF2B5EF4-FFF2-40B4-BE49-F238E27FC236}">
                <a16:creationId xmlns:a16="http://schemas.microsoft.com/office/drawing/2014/main" id="{ABDD2720-6DE0-4E7E-9337-C345FD3252C7}"/>
              </a:ext>
            </a:extLst>
          </p:cNvPr>
          <p:cNvSpPr>
            <a:spLocks noGrp="1"/>
          </p:cNvSpPr>
          <p:nvPr/>
        </p:nvSpPr>
        <p:spPr>
          <a:xfrm>
            <a:off x="5905500" y="1876425"/>
            <a:ext cx="5067300" cy="55245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Craving rehearsal, planning cards, peer champions and an immediate link to local treatment.</a:t>
            </a:r>
          </a:p>
        </p:txBody>
      </p:sp>
      <p:sp>
        <p:nvSpPr>
          <p:cNvPr id="9" name="solution-row">
            <a:extLst>
              <a:ext uri="{FF2B5EF4-FFF2-40B4-BE49-F238E27FC236}">
                <a16:creationId xmlns:a16="http://schemas.microsoft.com/office/drawing/2014/main" id="{AA95A082-6CD1-418A-BE47-663F955E4A3A}"/>
              </a:ext>
            </a:extLst>
          </p:cNvPr>
          <p:cNvSpPr>
            <a:spLocks noGrp="1"/>
          </p:cNvSpPr>
          <p:nvPr/>
        </p:nvSpPr>
        <p:spPr>
          <a:xfrm>
            <a:off x="609600" y="2876550"/>
            <a:ext cx="10972800" cy="971550"/>
          </a:xfrm>
          <a:prstGeom prst="roundRect">
            <a:avLst>
              <a:gd name="adj" fmla="val 11765"/>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solution-model">
            <a:extLst>
              <a:ext uri="{FF2B5EF4-FFF2-40B4-BE49-F238E27FC236}">
                <a16:creationId xmlns:a16="http://schemas.microsoft.com/office/drawing/2014/main" id="{CAC13768-E11A-4C08-8790-EAC9CDC787BB}"/>
              </a:ext>
            </a:extLst>
          </p:cNvPr>
          <p:cNvSpPr>
            <a:spLocks noGrp="1"/>
          </p:cNvSpPr>
          <p:nvPr/>
        </p:nvSpPr>
        <p:spPr>
          <a:xfrm>
            <a:off x="838200" y="3124200"/>
            <a:ext cx="196215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solution-model-text">
            <a:extLst>
              <a:ext uri="{FF2B5EF4-FFF2-40B4-BE49-F238E27FC236}">
                <a16:creationId xmlns:a16="http://schemas.microsoft.com/office/drawing/2014/main" id="{83FAAB7B-AC14-4B58-BFC7-D170670AF0C8}"/>
              </a:ext>
            </a:extLst>
          </p:cNvPr>
          <p:cNvSpPr>
            <a:spLocks noGrp="1"/>
          </p:cNvSpPr>
          <p:nvPr/>
        </p:nvSpPr>
        <p:spPr>
          <a:xfrm>
            <a:off x="952500" y="3219450"/>
            <a:ext cx="1733550" cy="171450"/>
          </a:xfrm>
          <a:prstGeom prst="rect">
            <a:avLst/>
          </a:prstGeom>
          <a:noFill/>
          <a:ln w="0">
            <a:noFill/>
            <a:prstDash val="solid"/>
          </a:ln>
        </p:spPr>
        <p:txBody>
          <a:bodyPr>
            <a:noAutofit/>
          </a:bodyPr>
          <a:lstStyle/>
          <a:p>
            <a:pPr algn="ctr">
              <a:defRPr sz="1050" b="1">
                <a:solidFill>
                  <a:srgbClr val="102A43"/>
                </a:solidFill>
                <a:latin typeface="Bitstream Charter"/>
                <a:ea typeface="Bitstream Charter"/>
                <a:cs typeface="Bitstream Charter"/>
              </a:defRPr>
            </a:pPr>
            <a:r>
              <a:rPr sz="1050" b="1" dirty="0">
                <a:solidFill>
                  <a:srgbClr val="102A43"/>
                </a:solidFill>
                <a:latin typeface="Arial" panose="020B0604020202020204" pitchFamily="34" charset="0"/>
                <a:ea typeface="Bitstream Charter"/>
                <a:cs typeface="Arial" panose="020B0604020202020204" pitchFamily="34" charset="0"/>
              </a:rPr>
              <a:t>Health Belief </a:t>
            </a:r>
            <a:r>
              <a:rPr sz="1100" b="1" dirty="0">
                <a:solidFill>
                  <a:srgbClr val="102A43"/>
                </a:solidFill>
                <a:latin typeface="Arial" panose="020B0604020202020204" pitchFamily="34" charset="0"/>
                <a:ea typeface="Bitstream Charter"/>
                <a:cs typeface="Arial" panose="020B0604020202020204" pitchFamily="34" charset="0"/>
              </a:rPr>
              <a:t>Model</a:t>
            </a:r>
            <a:endParaRPr sz="1050" b="1" dirty="0">
              <a:solidFill>
                <a:srgbClr val="102A43"/>
              </a:solidFill>
              <a:latin typeface="Arial" panose="020B0604020202020204" pitchFamily="34" charset="0"/>
              <a:ea typeface="Bitstream Charter"/>
              <a:cs typeface="Arial" panose="020B0604020202020204" pitchFamily="34" charset="0"/>
            </a:endParaRPr>
          </a:p>
        </p:txBody>
      </p:sp>
      <p:sp>
        <p:nvSpPr>
          <p:cNvPr id="12" name="solution-barrier">
            <a:extLst>
              <a:ext uri="{FF2B5EF4-FFF2-40B4-BE49-F238E27FC236}">
                <a16:creationId xmlns:a16="http://schemas.microsoft.com/office/drawing/2014/main" id="{20F65A0B-6EBD-4E24-A51A-1407A08970DA}"/>
              </a:ext>
            </a:extLst>
          </p:cNvPr>
          <p:cNvSpPr>
            <a:spLocks noGrp="1"/>
          </p:cNvSpPr>
          <p:nvPr/>
        </p:nvSpPr>
        <p:spPr>
          <a:xfrm>
            <a:off x="3162300" y="3095625"/>
            <a:ext cx="2343150" cy="533400"/>
          </a:xfrm>
          <a:prstGeom prst="rect">
            <a:avLst/>
          </a:prstGeom>
          <a:noFill/>
          <a:ln w="0">
            <a:noFill/>
            <a:prstDash val="solid"/>
          </a:ln>
        </p:spPr>
        <p:txBody>
          <a:bodyPr>
            <a:noAutofit/>
          </a:bodyPr>
          <a:lstStyle/>
          <a:p>
            <a:pPr>
              <a:defRPr sz="1350" b="1">
                <a:solidFill>
                  <a:srgbClr val="102A43"/>
                </a:solidFill>
                <a:latin typeface="Bitstream Charter"/>
                <a:ea typeface="Bitstream Charter"/>
                <a:cs typeface="Bitstream Charter"/>
              </a:defRPr>
            </a:pPr>
            <a:r>
              <a:rPr sz="1350" b="1">
                <a:solidFill>
                  <a:srgbClr val="102A43"/>
                </a:solidFill>
                <a:latin typeface="Arial" panose="020B0604020202020204" pitchFamily="34" charset="0"/>
                <a:ea typeface="Bitstream Charter"/>
                <a:cs typeface="Arial" panose="020B0604020202020204" pitchFamily="34" charset="0"/>
              </a:rPr>
              <a:t>Low perceived risk and fear of failure</a:t>
            </a:r>
          </a:p>
        </p:txBody>
      </p:sp>
      <p:sp>
        <p:nvSpPr>
          <p:cNvPr id="13" name="solution-action">
            <a:extLst>
              <a:ext uri="{FF2B5EF4-FFF2-40B4-BE49-F238E27FC236}">
                <a16:creationId xmlns:a16="http://schemas.microsoft.com/office/drawing/2014/main" id="{6C73E771-A43F-4D74-B046-958AA0C66C7E}"/>
              </a:ext>
            </a:extLst>
          </p:cNvPr>
          <p:cNvSpPr>
            <a:spLocks noGrp="1"/>
          </p:cNvSpPr>
          <p:nvPr/>
        </p:nvSpPr>
        <p:spPr>
          <a:xfrm>
            <a:off x="5905500" y="3095625"/>
            <a:ext cx="5067300" cy="55245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Short factual activities, immediate benefit stories, optional CO feedback and a compassionate relapse plan.</a:t>
            </a:r>
          </a:p>
        </p:txBody>
      </p:sp>
      <p:sp>
        <p:nvSpPr>
          <p:cNvPr id="14" name="solution-row">
            <a:extLst>
              <a:ext uri="{FF2B5EF4-FFF2-40B4-BE49-F238E27FC236}">
                <a16:creationId xmlns:a16="http://schemas.microsoft.com/office/drawing/2014/main" id="{5AF02863-1CE2-42E1-AB51-7E83521AF703}"/>
              </a:ext>
            </a:extLst>
          </p:cNvPr>
          <p:cNvSpPr>
            <a:spLocks noGrp="1"/>
          </p:cNvSpPr>
          <p:nvPr/>
        </p:nvSpPr>
        <p:spPr>
          <a:xfrm>
            <a:off x="609600" y="4095750"/>
            <a:ext cx="10972800" cy="971550"/>
          </a:xfrm>
          <a:prstGeom prst="roundRect">
            <a:avLst>
              <a:gd name="adj" fmla="val 11765"/>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solution-model">
            <a:extLst>
              <a:ext uri="{FF2B5EF4-FFF2-40B4-BE49-F238E27FC236}">
                <a16:creationId xmlns:a16="http://schemas.microsoft.com/office/drawing/2014/main" id="{79B72A39-0F8A-4409-8C77-CCF58FE5DC00}"/>
              </a:ext>
            </a:extLst>
          </p:cNvPr>
          <p:cNvSpPr>
            <a:spLocks noGrp="1"/>
          </p:cNvSpPr>
          <p:nvPr/>
        </p:nvSpPr>
        <p:spPr>
          <a:xfrm>
            <a:off x="838200" y="4343400"/>
            <a:ext cx="1962150" cy="41910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solution-model-text">
            <a:extLst>
              <a:ext uri="{FF2B5EF4-FFF2-40B4-BE49-F238E27FC236}">
                <a16:creationId xmlns:a16="http://schemas.microsoft.com/office/drawing/2014/main" id="{0FCE8861-C1E7-4EA5-9C22-8823422E52BF}"/>
              </a:ext>
            </a:extLst>
          </p:cNvPr>
          <p:cNvSpPr>
            <a:spLocks noGrp="1"/>
          </p:cNvSpPr>
          <p:nvPr/>
        </p:nvSpPr>
        <p:spPr>
          <a:xfrm>
            <a:off x="952500" y="4343399"/>
            <a:ext cx="1733550" cy="419100"/>
          </a:xfrm>
          <a:prstGeom prst="rect">
            <a:avLst/>
          </a:prstGeom>
          <a:noFill/>
          <a:ln w="0">
            <a:noFill/>
            <a:prstDash val="solid"/>
          </a:ln>
        </p:spPr>
        <p:txBody>
          <a:bodyPr>
            <a:noAutofit/>
          </a:bodyPr>
          <a:lstStyle/>
          <a:p>
            <a:pPr algn="ctr">
              <a:defRPr sz="1050"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Theory of Planned Behavior</a:t>
            </a:r>
          </a:p>
        </p:txBody>
      </p:sp>
      <p:sp>
        <p:nvSpPr>
          <p:cNvPr id="17" name="solution-barrier">
            <a:extLst>
              <a:ext uri="{FF2B5EF4-FFF2-40B4-BE49-F238E27FC236}">
                <a16:creationId xmlns:a16="http://schemas.microsoft.com/office/drawing/2014/main" id="{4CAA49B6-5A23-4671-8C1F-5D92EDD4A7D1}"/>
              </a:ext>
            </a:extLst>
          </p:cNvPr>
          <p:cNvSpPr>
            <a:spLocks noGrp="1"/>
          </p:cNvSpPr>
          <p:nvPr/>
        </p:nvSpPr>
        <p:spPr>
          <a:xfrm>
            <a:off x="3162300" y="4314825"/>
            <a:ext cx="2343150" cy="533400"/>
          </a:xfrm>
          <a:prstGeom prst="rect">
            <a:avLst/>
          </a:prstGeom>
          <a:noFill/>
          <a:ln w="0">
            <a:noFill/>
            <a:prstDash val="solid"/>
          </a:ln>
        </p:spPr>
        <p:txBody>
          <a:bodyPr>
            <a:noAutofit/>
          </a:bodyPr>
          <a:lstStyle/>
          <a:p>
            <a:pPr>
              <a:defRPr sz="1350" b="1">
                <a:solidFill>
                  <a:srgbClr val="102A43"/>
                </a:solidFill>
                <a:latin typeface="Bitstream Charter"/>
                <a:ea typeface="Bitstream Charter"/>
                <a:cs typeface="Bitstream Charter"/>
              </a:defRPr>
            </a:pPr>
            <a:r>
              <a:rPr sz="1350" b="1">
                <a:solidFill>
                  <a:srgbClr val="102A43"/>
                </a:solidFill>
                <a:latin typeface="Arial" panose="020B0604020202020204" pitchFamily="34" charset="0"/>
                <a:ea typeface="Bitstream Charter"/>
                <a:cs typeface="Arial" panose="020B0604020202020204" pitchFamily="34" charset="0"/>
              </a:rPr>
              <a:t>Peer pressure and low control</a:t>
            </a:r>
          </a:p>
        </p:txBody>
      </p:sp>
      <p:sp>
        <p:nvSpPr>
          <p:cNvPr id="18" name="solution-action">
            <a:extLst>
              <a:ext uri="{FF2B5EF4-FFF2-40B4-BE49-F238E27FC236}">
                <a16:creationId xmlns:a16="http://schemas.microsoft.com/office/drawing/2014/main" id="{A8DC62C7-7C5C-4638-A45E-6B42671E3E48}"/>
              </a:ext>
            </a:extLst>
          </p:cNvPr>
          <p:cNvSpPr>
            <a:spLocks noGrp="1"/>
          </p:cNvSpPr>
          <p:nvPr/>
        </p:nvSpPr>
        <p:spPr>
          <a:xfrm>
            <a:off x="5905500" y="4314825"/>
            <a:ext cx="5067300" cy="55245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sz="1275">
                <a:solidFill>
                  <a:srgbClr val="172B3A"/>
                </a:solidFill>
                <a:latin typeface="Arial" panose="020B0604020202020204" pitchFamily="34" charset="0"/>
                <a:ea typeface="Bitstream Charter"/>
                <a:cs typeface="Arial" panose="020B0604020202020204" pitchFamily="34" charset="0"/>
              </a:rPr>
              <a:t>Buddy pledge, social-situation role play, digital encouragement and a choice of quit or reduction goals.</a:t>
            </a:r>
          </a:p>
        </p:txBody>
      </p:sp>
      <p:sp>
        <p:nvSpPr>
          <p:cNvPr id="19" name="solution-summary">
            <a:extLst>
              <a:ext uri="{FF2B5EF4-FFF2-40B4-BE49-F238E27FC236}">
                <a16:creationId xmlns:a16="http://schemas.microsoft.com/office/drawing/2014/main" id="{DF50D26D-B6AA-4181-BDFB-0D6964EE46A9}"/>
              </a:ext>
            </a:extLst>
          </p:cNvPr>
          <p:cNvSpPr>
            <a:spLocks noGrp="1"/>
          </p:cNvSpPr>
          <p:nvPr/>
        </p:nvSpPr>
        <p:spPr>
          <a:xfrm>
            <a:off x="609600" y="5429249"/>
            <a:ext cx="10972800" cy="682381"/>
          </a:xfrm>
          <a:prstGeom prst="roundRect">
            <a:avLst>
              <a:gd name="adj" fmla="val 21429"/>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solution-summary-text">
            <a:extLst>
              <a:ext uri="{FF2B5EF4-FFF2-40B4-BE49-F238E27FC236}">
                <a16:creationId xmlns:a16="http://schemas.microsoft.com/office/drawing/2014/main" id="{BEEBCD9B-4094-4781-AE1E-A18D732631E5}"/>
              </a:ext>
            </a:extLst>
          </p:cNvPr>
          <p:cNvSpPr>
            <a:spLocks noGrp="1"/>
          </p:cNvSpPr>
          <p:nvPr/>
        </p:nvSpPr>
        <p:spPr>
          <a:xfrm>
            <a:off x="876300" y="5451720"/>
            <a:ext cx="10458450" cy="228600"/>
          </a:xfrm>
          <a:prstGeom prst="rect">
            <a:avLst/>
          </a:prstGeom>
          <a:noFill/>
          <a:ln w="0">
            <a:noFill/>
            <a:prstDash val="solid"/>
          </a:ln>
        </p:spPr>
        <p:txBody>
          <a:bodyPr>
            <a:noAutofit/>
          </a:bodyPr>
          <a:lstStyle/>
          <a:p>
            <a:r>
              <a:rPr sz="1400" dirty="0">
                <a:solidFill>
                  <a:schemeClr val="bg1"/>
                </a:solidFill>
                <a:latin typeface="Arial" panose="020B0604020202020204" pitchFamily="34" charset="0"/>
                <a:cs typeface="Arial" panose="020B0604020202020204" pitchFamily="34" charset="0"/>
              </a:rPr>
              <a:t>The campaign gives participants more than information. It changes the skills, cues, support and confidence that make </a:t>
            </a:r>
            <a:r>
              <a:rPr sz="1400" dirty="0" err="1">
                <a:solidFill>
                  <a:schemeClr val="bg1"/>
                </a:solidFill>
                <a:latin typeface="Arial" panose="020B0604020202020204" pitchFamily="34" charset="0"/>
                <a:cs typeface="Arial" panose="020B0604020202020204" pitchFamily="34" charset="0"/>
              </a:rPr>
              <a:t>behaviour</a:t>
            </a:r>
            <a:r>
              <a:rPr sz="1400" dirty="0">
                <a:solidFill>
                  <a:schemeClr val="bg1"/>
                </a:solidFill>
                <a:latin typeface="Arial" panose="020B0604020202020204" pitchFamily="34" charset="0"/>
                <a:cs typeface="Arial" panose="020B0604020202020204" pitchFamily="34" charset="0"/>
              </a:rPr>
              <a:t> change possible. (Michie, van Stralen and West, 2011; NICE, 2014; Rosenstock, </a:t>
            </a:r>
            <a:r>
              <a:rPr sz="1400" dirty="0" err="1">
                <a:solidFill>
                  <a:schemeClr val="bg1"/>
                </a:solidFill>
                <a:latin typeface="Arial" panose="020B0604020202020204" pitchFamily="34" charset="0"/>
                <a:cs typeface="Arial" panose="020B0604020202020204" pitchFamily="34" charset="0"/>
              </a:rPr>
              <a:t>Strecher</a:t>
            </a:r>
            <a:r>
              <a:rPr sz="1400" dirty="0">
                <a:solidFill>
                  <a:schemeClr val="bg1"/>
                </a:solidFill>
                <a:latin typeface="Arial" panose="020B0604020202020204" pitchFamily="34" charset="0"/>
                <a:cs typeface="Arial" panose="020B0604020202020204" pitchFamily="34" charset="0"/>
              </a:rPr>
              <a:t> and Becker, 1988; Ajzen, 1991)</a:t>
            </a:r>
          </a:p>
        </p:txBody>
      </p:sp>
      <p:sp>
        <p:nvSpPr>
          <p:cNvPr id="21" name="footer">
            <a:extLst>
              <a:ext uri="{FF2B5EF4-FFF2-40B4-BE49-F238E27FC236}">
                <a16:creationId xmlns:a16="http://schemas.microsoft.com/office/drawing/2014/main" id="{25696DB5-AFBA-4DEE-91E2-4112A1F163D7}"/>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2" name="speaker">
            <a:extLst>
              <a:ext uri="{FF2B5EF4-FFF2-40B4-BE49-F238E27FC236}">
                <a16:creationId xmlns:a16="http://schemas.microsoft.com/office/drawing/2014/main" id="{2A878E76-7B97-4EEA-B32F-C4200DE9005F}"/>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3" name="page">
            <a:extLst>
              <a:ext uri="{FF2B5EF4-FFF2-40B4-BE49-F238E27FC236}">
                <a16:creationId xmlns:a16="http://schemas.microsoft.com/office/drawing/2014/main" id="{EADE60DD-AB3C-4A4A-A6F9-D6AB27400AD8}"/>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14</a:t>
            </a:r>
          </a:p>
        </p:txBody>
      </p:sp>
    </p:spTree>
    <p:extLst>
      <p:ext uri="{BB962C8B-B14F-4D97-AF65-F5344CB8AC3E}">
        <p14:creationId xmlns:p14="http://schemas.microsoft.com/office/powerpoint/2010/main" val="12880056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102A43"/>
        </a:solidFill>
        <a:effectLst/>
      </p:bgPr>
    </p:bg>
    <p:spTree>
      <p:nvGrpSpPr>
        <p:cNvPr id="1" name=""/>
        <p:cNvGrpSpPr/>
        <p:nvPr/>
      </p:nvGrpSpPr>
      <p:grpSpPr>
        <a:xfrm>
          <a:off x="0" y="0"/>
          <a:ext cx="0" cy="0"/>
          <a:chOff x="0" y="0"/>
          <a:chExt cx="0" cy="0"/>
        </a:xfrm>
      </p:grpSpPr>
      <p:sp>
        <p:nvSpPr>
          <p:cNvPr id="20" name="title">
            <a:extLst>
              <a:ext uri="{FF2B5EF4-FFF2-40B4-BE49-F238E27FC236}">
                <a16:creationId xmlns:a16="http://schemas.microsoft.com/office/drawing/2014/main" id="{D3ABDD5C-E3D6-4098-84F4-8071C41F9043}"/>
              </a:ext>
            </a:extLst>
          </p:cNvPr>
          <p:cNvSpPr>
            <a:spLocks noGrp="1"/>
          </p:cNvSpPr>
          <p:nvPr/>
        </p:nvSpPr>
        <p:spPr>
          <a:xfrm>
            <a:off x="609600" y="609600"/>
            <a:ext cx="7810500" cy="457200"/>
          </a:xfrm>
          <a:prstGeom prst="rect">
            <a:avLst/>
          </a:prstGeom>
          <a:noFill/>
          <a:ln w="0">
            <a:noFill/>
            <a:prstDash val="solid"/>
          </a:ln>
        </p:spPr>
        <p:txBody>
          <a:bodyPr>
            <a:noAutofit/>
          </a:bodyPr>
          <a:lstStyle/>
          <a:p>
            <a:pPr>
              <a:defRPr sz="2700" b="1">
                <a:solidFill>
                  <a:srgbClr val="FFFFFF"/>
                </a:solidFill>
                <a:latin typeface="Bitstream Charter"/>
                <a:ea typeface="Bitstream Charter"/>
                <a:cs typeface="Bitstream Charter"/>
              </a:defRPr>
            </a:pPr>
            <a:r>
              <a:rPr sz="2700" b="1">
                <a:solidFill>
                  <a:srgbClr val="FFFFFF"/>
                </a:solidFill>
                <a:latin typeface="Arial" panose="020B0604020202020204" pitchFamily="34" charset="0"/>
                <a:ea typeface="Bitstream Charter"/>
                <a:cs typeface="Arial" panose="020B0604020202020204" pitchFamily="34" charset="0"/>
              </a:rPr>
              <a:t>A small pilot with a clear next step</a:t>
            </a:r>
          </a:p>
        </p:txBody>
      </p:sp>
      <p:sp>
        <p:nvSpPr>
          <p:cNvPr id="2" name="Rectangle 1">
            <a:extLst>
              <a:ext uri="{FF2B5EF4-FFF2-40B4-BE49-F238E27FC236}">
                <a16:creationId xmlns:a16="http://schemas.microsoft.com/office/drawing/2014/main" id="{8CA2DA50-08BB-4C42-ABC3-CD7046D826F0}"/>
              </a:ext>
            </a:extLst>
          </p:cNvPr>
          <p:cNvSpPr>
            <a:spLocks noGrp="1"/>
          </p:cNvSpPr>
          <p:nvPr/>
        </p:nvSpPr>
        <p:spPr>
          <a:xfrm>
            <a:off x="609600" y="1219200"/>
            <a:ext cx="10972800" cy="57150"/>
          </a:xfrm>
          <a:prstGeom prst="rect">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 name="outcome-card">
            <a:extLst>
              <a:ext uri="{FF2B5EF4-FFF2-40B4-BE49-F238E27FC236}">
                <a16:creationId xmlns:a16="http://schemas.microsoft.com/office/drawing/2014/main" id="{DDD0550D-3E86-47FD-84AA-8BBAC10EBE3F}"/>
              </a:ext>
            </a:extLst>
          </p:cNvPr>
          <p:cNvSpPr>
            <a:spLocks noGrp="1"/>
          </p:cNvSpPr>
          <p:nvPr/>
        </p:nvSpPr>
        <p:spPr>
          <a:xfrm>
            <a:off x="609600" y="1905000"/>
            <a:ext cx="3429000" cy="2305050"/>
          </a:xfrm>
          <a:prstGeom prst="roundRect">
            <a:avLst>
              <a:gd name="adj" fmla="val 4959"/>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outcome-label">
            <a:extLst>
              <a:ext uri="{FF2B5EF4-FFF2-40B4-BE49-F238E27FC236}">
                <a16:creationId xmlns:a16="http://schemas.microsoft.com/office/drawing/2014/main" id="{EA0E71DE-09A2-4676-ABF7-85135D42476D}"/>
              </a:ext>
            </a:extLst>
          </p:cNvPr>
          <p:cNvSpPr>
            <a:spLocks noGrp="1"/>
          </p:cNvSpPr>
          <p:nvPr/>
        </p:nvSpPr>
        <p:spPr>
          <a:xfrm>
            <a:off x="933450" y="2047568"/>
            <a:ext cx="1251768" cy="447982"/>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outcome-label-text">
            <a:extLst>
              <a:ext uri="{FF2B5EF4-FFF2-40B4-BE49-F238E27FC236}">
                <a16:creationId xmlns:a16="http://schemas.microsoft.com/office/drawing/2014/main" id="{D47A7AB3-9183-4812-BF55-B23635B775CC}"/>
              </a:ext>
            </a:extLst>
          </p:cNvPr>
          <p:cNvSpPr>
            <a:spLocks noGrp="1"/>
          </p:cNvSpPr>
          <p:nvPr/>
        </p:nvSpPr>
        <p:spPr>
          <a:xfrm>
            <a:off x="933450" y="2135214"/>
            <a:ext cx="1206294" cy="207936"/>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UNDERSTAND</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6" name="outcome-text">
            <a:extLst>
              <a:ext uri="{FF2B5EF4-FFF2-40B4-BE49-F238E27FC236}">
                <a16:creationId xmlns:a16="http://schemas.microsoft.com/office/drawing/2014/main" id="{B3043A53-E945-4186-BBA0-896A42494005}"/>
              </a:ext>
            </a:extLst>
          </p:cNvPr>
          <p:cNvSpPr>
            <a:spLocks noGrp="1"/>
          </p:cNvSpPr>
          <p:nvPr/>
        </p:nvSpPr>
        <p:spPr>
          <a:xfrm>
            <a:off x="895350" y="2838450"/>
            <a:ext cx="2724150" cy="876300"/>
          </a:xfrm>
          <a:prstGeom prst="rect">
            <a:avLst/>
          </a:prstGeom>
          <a:noFill/>
          <a:ln w="0">
            <a:noFill/>
            <a:prstDash val="solid"/>
          </a:ln>
        </p:spPr>
        <p:txBody>
          <a:bodyPr>
            <a:noAutofit/>
          </a:bodyPr>
          <a:lstStyle/>
          <a:p>
            <a:pPr algn="ctr">
              <a:defRPr sz="1500" b="1">
                <a:solidFill>
                  <a:srgbClr val="102A43"/>
                </a:solidFill>
                <a:latin typeface="Bitstream Charter"/>
                <a:ea typeface="Bitstream Charter"/>
                <a:cs typeface="Bitstream Charter"/>
              </a:defRPr>
            </a:pPr>
            <a:r>
              <a:rPr sz="1500" b="1">
                <a:solidFill>
                  <a:srgbClr val="102A43"/>
                </a:solidFill>
                <a:latin typeface="Arial" panose="020B0604020202020204" pitchFamily="34" charset="0"/>
                <a:ea typeface="Bitstream Charter"/>
                <a:cs typeface="Arial" panose="020B0604020202020204" pitchFamily="34" charset="0"/>
              </a:rPr>
              <a:t>Accurate, balanced knowledge about nicotine products and support options</a:t>
            </a:r>
          </a:p>
        </p:txBody>
      </p:sp>
      <p:sp>
        <p:nvSpPr>
          <p:cNvPr id="7" name="outcome-card">
            <a:extLst>
              <a:ext uri="{FF2B5EF4-FFF2-40B4-BE49-F238E27FC236}">
                <a16:creationId xmlns:a16="http://schemas.microsoft.com/office/drawing/2014/main" id="{C072059B-7EF4-4A64-9193-5843B7765BC4}"/>
              </a:ext>
            </a:extLst>
          </p:cNvPr>
          <p:cNvSpPr>
            <a:spLocks noGrp="1"/>
          </p:cNvSpPr>
          <p:nvPr/>
        </p:nvSpPr>
        <p:spPr>
          <a:xfrm>
            <a:off x="4229100" y="1876732"/>
            <a:ext cx="3429000" cy="2305050"/>
          </a:xfrm>
          <a:prstGeom prst="roundRect">
            <a:avLst>
              <a:gd name="adj" fmla="val 4959"/>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outcome-label">
            <a:extLst>
              <a:ext uri="{FF2B5EF4-FFF2-40B4-BE49-F238E27FC236}">
                <a16:creationId xmlns:a16="http://schemas.microsoft.com/office/drawing/2014/main" id="{65975D7C-A263-4083-9AC2-9B071A782597}"/>
              </a:ext>
            </a:extLst>
          </p:cNvPr>
          <p:cNvSpPr>
            <a:spLocks noGrp="1"/>
          </p:cNvSpPr>
          <p:nvPr/>
        </p:nvSpPr>
        <p:spPr>
          <a:xfrm>
            <a:off x="4591050" y="2095500"/>
            <a:ext cx="1023169" cy="40005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outcome-label-text">
            <a:extLst>
              <a:ext uri="{FF2B5EF4-FFF2-40B4-BE49-F238E27FC236}">
                <a16:creationId xmlns:a16="http://schemas.microsoft.com/office/drawing/2014/main" id="{8105B785-5F19-4483-A8B5-CA4B3F087C5B}"/>
              </a:ext>
            </a:extLst>
          </p:cNvPr>
          <p:cNvSpPr>
            <a:spLocks noGrp="1"/>
          </p:cNvSpPr>
          <p:nvPr/>
        </p:nvSpPr>
        <p:spPr>
          <a:xfrm>
            <a:off x="4721634" y="2143125"/>
            <a:ext cx="76200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PLAN</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0" name="outcome-text">
            <a:extLst>
              <a:ext uri="{FF2B5EF4-FFF2-40B4-BE49-F238E27FC236}">
                <a16:creationId xmlns:a16="http://schemas.microsoft.com/office/drawing/2014/main" id="{D871DC09-DE0D-48F4-8207-6D090A96210E}"/>
              </a:ext>
            </a:extLst>
          </p:cNvPr>
          <p:cNvSpPr>
            <a:spLocks noGrp="1"/>
          </p:cNvSpPr>
          <p:nvPr/>
        </p:nvSpPr>
        <p:spPr>
          <a:xfrm>
            <a:off x="4591050" y="2838450"/>
            <a:ext cx="2724150" cy="876300"/>
          </a:xfrm>
          <a:prstGeom prst="rect">
            <a:avLst/>
          </a:prstGeom>
          <a:noFill/>
          <a:ln w="0">
            <a:noFill/>
            <a:prstDash val="solid"/>
          </a:ln>
        </p:spPr>
        <p:txBody>
          <a:bodyPr>
            <a:noAutofit/>
          </a:bodyPr>
          <a:lstStyle/>
          <a:p>
            <a:pPr algn="ctr">
              <a:defRPr sz="1500" b="1">
                <a:solidFill>
                  <a:srgbClr val="102A43"/>
                </a:solidFill>
                <a:latin typeface="Bitstream Charter"/>
                <a:ea typeface="Bitstream Charter"/>
                <a:cs typeface="Bitstream Charter"/>
              </a:defRPr>
            </a:pPr>
            <a:r>
              <a:rPr sz="1500" b="1">
                <a:solidFill>
                  <a:srgbClr val="102A43"/>
                </a:solidFill>
                <a:latin typeface="Arial" panose="020B0604020202020204" pitchFamily="34" charset="0"/>
                <a:ea typeface="Bitstream Charter"/>
                <a:cs typeface="Arial" panose="020B0604020202020204" pitchFamily="34" charset="0"/>
              </a:rPr>
              <a:t>A personal, achievable quit, reduction or relapse-prevention plan</a:t>
            </a:r>
          </a:p>
        </p:txBody>
      </p:sp>
      <p:sp>
        <p:nvSpPr>
          <p:cNvPr id="11" name="outcome-card">
            <a:extLst>
              <a:ext uri="{FF2B5EF4-FFF2-40B4-BE49-F238E27FC236}">
                <a16:creationId xmlns:a16="http://schemas.microsoft.com/office/drawing/2014/main" id="{D1804B0C-8684-4337-8F51-22849560492A}"/>
              </a:ext>
            </a:extLst>
          </p:cNvPr>
          <p:cNvSpPr>
            <a:spLocks noGrp="1"/>
          </p:cNvSpPr>
          <p:nvPr/>
        </p:nvSpPr>
        <p:spPr>
          <a:xfrm>
            <a:off x="8001000" y="1905000"/>
            <a:ext cx="3429000" cy="2305050"/>
          </a:xfrm>
          <a:prstGeom prst="roundRect">
            <a:avLst>
              <a:gd name="adj" fmla="val 4959"/>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2" name="outcome-label">
            <a:extLst>
              <a:ext uri="{FF2B5EF4-FFF2-40B4-BE49-F238E27FC236}">
                <a16:creationId xmlns:a16="http://schemas.microsoft.com/office/drawing/2014/main" id="{23AB2ACD-27A0-41F6-9B1A-0CA42528CCFE}"/>
              </a:ext>
            </a:extLst>
          </p:cNvPr>
          <p:cNvSpPr>
            <a:spLocks noGrp="1"/>
          </p:cNvSpPr>
          <p:nvPr/>
        </p:nvSpPr>
        <p:spPr>
          <a:xfrm>
            <a:off x="8286749" y="2095500"/>
            <a:ext cx="1053895" cy="40005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3" name="outcome-label-text">
            <a:extLst>
              <a:ext uri="{FF2B5EF4-FFF2-40B4-BE49-F238E27FC236}">
                <a16:creationId xmlns:a16="http://schemas.microsoft.com/office/drawing/2014/main" id="{903F09CE-C2DC-4B52-A43A-2EC1400375E4}"/>
              </a:ext>
            </a:extLst>
          </p:cNvPr>
          <p:cNvSpPr>
            <a:spLocks noGrp="1"/>
          </p:cNvSpPr>
          <p:nvPr/>
        </p:nvSpPr>
        <p:spPr>
          <a:xfrm>
            <a:off x="8359722" y="2172315"/>
            <a:ext cx="907948" cy="21243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CONNECT</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4" name="outcome-text">
            <a:extLst>
              <a:ext uri="{FF2B5EF4-FFF2-40B4-BE49-F238E27FC236}">
                <a16:creationId xmlns:a16="http://schemas.microsoft.com/office/drawing/2014/main" id="{1F1A81AF-888B-45D0-A994-553999591449}"/>
              </a:ext>
            </a:extLst>
          </p:cNvPr>
          <p:cNvSpPr>
            <a:spLocks noGrp="1"/>
          </p:cNvSpPr>
          <p:nvPr/>
        </p:nvSpPr>
        <p:spPr>
          <a:xfrm>
            <a:off x="8286750" y="2838450"/>
            <a:ext cx="2724150" cy="876300"/>
          </a:xfrm>
          <a:prstGeom prst="rect">
            <a:avLst/>
          </a:prstGeom>
          <a:noFill/>
          <a:ln w="0">
            <a:noFill/>
            <a:prstDash val="solid"/>
          </a:ln>
        </p:spPr>
        <p:txBody>
          <a:bodyPr>
            <a:noAutofit/>
          </a:bodyPr>
          <a:lstStyle/>
          <a:p>
            <a:pPr algn="ctr">
              <a:defRPr sz="1500" b="1">
                <a:solidFill>
                  <a:srgbClr val="102A43"/>
                </a:solidFill>
                <a:latin typeface="Bitstream Charter"/>
                <a:ea typeface="Bitstream Charter"/>
                <a:cs typeface="Bitstream Charter"/>
              </a:defRPr>
            </a:pPr>
            <a:r>
              <a:rPr sz="1500" b="1">
                <a:solidFill>
                  <a:srgbClr val="102A43"/>
                </a:solidFill>
                <a:latin typeface="Arial" panose="020B0604020202020204" pitchFamily="34" charset="0"/>
                <a:ea typeface="Bitstream Charter"/>
                <a:cs typeface="Arial" panose="020B0604020202020204" pitchFamily="34" charset="0"/>
              </a:rPr>
              <a:t>A warm referral to a local service and peer support beyond week 8</a:t>
            </a:r>
          </a:p>
        </p:txBody>
      </p:sp>
      <p:sp>
        <p:nvSpPr>
          <p:cNvPr id="15" name="recommendation">
            <a:extLst>
              <a:ext uri="{FF2B5EF4-FFF2-40B4-BE49-F238E27FC236}">
                <a16:creationId xmlns:a16="http://schemas.microsoft.com/office/drawing/2014/main" id="{11ECAC0C-FA6C-49F8-B6FF-10A8C0EC6D23}"/>
              </a:ext>
            </a:extLst>
          </p:cNvPr>
          <p:cNvSpPr>
            <a:spLocks noGrp="1"/>
          </p:cNvSpPr>
          <p:nvPr/>
        </p:nvSpPr>
        <p:spPr>
          <a:xfrm>
            <a:off x="609600" y="4953000"/>
            <a:ext cx="10972800" cy="895350"/>
          </a:xfrm>
          <a:prstGeom prst="roundRect">
            <a:avLst>
              <a:gd name="adj" fmla="val 12766"/>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recommendation-text">
            <a:extLst>
              <a:ext uri="{FF2B5EF4-FFF2-40B4-BE49-F238E27FC236}">
                <a16:creationId xmlns:a16="http://schemas.microsoft.com/office/drawing/2014/main" id="{75395DF7-23AB-4D99-91C9-504479BF09F0}"/>
              </a:ext>
            </a:extLst>
          </p:cNvPr>
          <p:cNvSpPr>
            <a:spLocks noGrp="1"/>
          </p:cNvSpPr>
          <p:nvPr/>
        </p:nvSpPr>
        <p:spPr>
          <a:xfrm>
            <a:off x="933450" y="5181600"/>
            <a:ext cx="10325100" cy="438150"/>
          </a:xfrm>
          <a:prstGeom prst="rect">
            <a:avLst/>
          </a:prstGeom>
          <a:noFill/>
          <a:ln w="0">
            <a:noFill/>
            <a:prstDash val="solid"/>
          </a:ln>
        </p:spPr>
        <p:txBody>
          <a:bodyPr>
            <a:noAutofit/>
          </a:bodyPr>
          <a:lstStyle/>
          <a:p>
            <a:pPr algn="ctr">
              <a:defRPr sz="1575" b="1">
                <a:solidFill>
                  <a:srgbClr val="102A43"/>
                </a:solidFill>
                <a:latin typeface="Bitstream Charter"/>
                <a:ea typeface="Bitstream Charter"/>
                <a:cs typeface="Bitstream Charter"/>
              </a:defRPr>
            </a:pPr>
            <a:r>
              <a:rPr sz="1575" b="1">
                <a:solidFill>
                  <a:srgbClr val="102A43"/>
                </a:solidFill>
                <a:latin typeface="Arial" panose="020B0604020202020204" pitchFamily="34" charset="0"/>
                <a:ea typeface="Bitstream Charter"/>
                <a:cs typeface="Arial" panose="020B0604020202020204" pitchFamily="34" charset="0"/>
              </a:rPr>
              <a:t>Recommendation to the council: fund two co-designed pilot cohorts, review the evaluation at 12 weeks, then refine and scale the approach through Birmingham’s stop-smoking network.</a:t>
            </a:r>
          </a:p>
        </p:txBody>
      </p:sp>
      <p:sp>
        <p:nvSpPr>
          <p:cNvPr id="17" name="footer">
            <a:extLst>
              <a:ext uri="{FF2B5EF4-FFF2-40B4-BE49-F238E27FC236}">
                <a16:creationId xmlns:a16="http://schemas.microsoft.com/office/drawing/2014/main" id="{6D7B8126-4598-4DED-833F-458FD13D02B9}"/>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8" name="speaker">
            <a:extLst>
              <a:ext uri="{FF2B5EF4-FFF2-40B4-BE49-F238E27FC236}">
                <a16:creationId xmlns:a16="http://schemas.microsoft.com/office/drawing/2014/main" id="{5A5F661D-55FB-4012-BE30-2A1C2A265805}"/>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All presenters</a:t>
            </a:r>
          </a:p>
        </p:txBody>
      </p:sp>
      <p:sp>
        <p:nvSpPr>
          <p:cNvPr id="19" name="page">
            <a:extLst>
              <a:ext uri="{FF2B5EF4-FFF2-40B4-BE49-F238E27FC236}">
                <a16:creationId xmlns:a16="http://schemas.microsoft.com/office/drawing/2014/main" id="{38838A7D-27BA-4F0F-9675-AE71203F1E90}"/>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15</a:t>
            </a:r>
          </a:p>
        </p:txBody>
      </p:sp>
      <p:sp>
        <p:nvSpPr>
          <p:cNvPr id="21" name="TextBox 20"/>
          <p:cNvSpPr txBox="1"/>
          <p:nvPr/>
        </p:nvSpPr>
        <p:spPr>
          <a:xfrm>
            <a:off x="560070" y="5829300"/>
            <a:ext cx="3438762" cy="223138"/>
          </a:xfrm>
          <a:prstGeom prst="rect">
            <a:avLst/>
          </a:prstGeom>
          <a:noFill/>
        </p:spPr>
        <p:txBody>
          <a:bodyPr wrap="none">
            <a:spAutoFit/>
          </a:bodyPr>
          <a:lstStyle/>
          <a:p>
            <a:pPr algn="l">
              <a:defRPr sz="850">
                <a:solidFill>
                  <a:srgbClr val="5F5F5F"/>
                </a:solidFill>
                <a:latin typeface="Arial"/>
              </a:defRPr>
            </a:pPr>
            <a:r>
              <a:rPr dirty="0">
                <a:solidFill>
                  <a:schemeClr val="bg1"/>
                </a:solidFill>
              </a:rPr>
              <a:t>(NICE, 2014; Park et al., 2023; Stead, Carroll and Lancaster, 2017)</a:t>
            </a:r>
          </a:p>
        </p:txBody>
      </p:sp>
    </p:spTree>
    <p:extLst>
      <p:ext uri="{BB962C8B-B14F-4D97-AF65-F5344CB8AC3E}">
        <p14:creationId xmlns:p14="http://schemas.microsoft.com/office/powerpoint/2010/main" val="16731526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88A64D98-4C09-4F86-B27E-4AF5A1A0F249}"/>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800" b="1" dirty="0">
                <a:solidFill>
                  <a:srgbClr val="102A43"/>
                </a:solidFill>
                <a:latin typeface="Arial" panose="020B0604020202020204" pitchFamily="34" charset="0"/>
                <a:ea typeface="Bitstream Charter"/>
                <a:cs typeface="Arial" panose="020B0604020202020204" pitchFamily="34" charset="0"/>
              </a:rPr>
              <a:t>References</a:t>
            </a:r>
            <a:endParaRPr sz="850" b="1" dirty="0">
              <a:solidFill>
                <a:srgbClr val="102A43"/>
              </a:solidFill>
              <a:latin typeface="Arial" panose="020B0604020202020204" pitchFamily="34" charset="0"/>
              <a:ea typeface="Bitstream Charter"/>
              <a:cs typeface="Arial" panose="020B0604020202020204" pitchFamily="34" charset="0"/>
            </a:endParaRPr>
          </a:p>
        </p:txBody>
      </p:sp>
      <p:sp>
        <p:nvSpPr>
          <p:cNvPr id="2" name="subtitle">
            <a:extLst>
              <a:ext uri="{FF2B5EF4-FFF2-40B4-BE49-F238E27FC236}">
                <a16:creationId xmlns:a16="http://schemas.microsoft.com/office/drawing/2014/main" id="{A465220F-27DA-46B7-9BB8-B64C88F34EC5}"/>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endParaRPr sz="1200" dirty="0">
              <a:solidFill>
                <a:srgbClr val="5C6B73"/>
              </a:solidFill>
              <a:latin typeface="Arial" panose="020B0604020202020204" pitchFamily="34" charset="0"/>
              <a:ea typeface="Bitstream Charter"/>
              <a:cs typeface="Arial" panose="020B0604020202020204" pitchFamily="34" charset="0"/>
            </a:endParaRPr>
          </a:p>
        </p:txBody>
      </p:sp>
      <p:sp>
        <p:nvSpPr>
          <p:cNvPr id="4" name="reference">
            <a:extLst>
              <a:ext uri="{FF2B5EF4-FFF2-40B4-BE49-F238E27FC236}">
                <a16:creationId xmlns:a16="http://schemas.microsoft.com/office/drawing/2014/main" id="{9217FD9F-FD06-40B7-AB76-F7316D57AA47}"/>
              </a:ext>
            </a:extLst>
          </p:cNvPr>
          <p:cNvSpPr>
            <a:spLocks noGrp="1"/>
          </p:cNvSpPr>
          <p:nvPr/>
        </p:nvSpPr>
        <p:spPr>
          <a:xfrm>
            <a:off x="676275" y="1548273"/>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Ajzen, I. (1991) ‘The theory of planned behavior’, Organizational Behavior and Human Decision Processes, 50(2), pp. 179–211. Available at: https://doi.org/10.1016/0749-5978(91)90020-T (Accessed: 27 September 2026).</a:t>
            </a:r>
          </a:p>
        </p:txBody>
      </p:sp>
      <p:sp>
        <p:nvSpPr>
          <p:cNvPr id="5" name="reference">
            <a:extLst>
              <a:ext uri="{FF2B5EF4-FFF2-40B4-BE49-F238E27FC236}">
                <a16:creationId xmlns:a16="http://schemas.microsoft.com/office/drawing/2014/main" id="{52D4B382-DB44-4CE5-83C8-E7979D372EA4}"/>
              </a:ext>
            </a:extLst>
          </p:cNvPr>
          <p:cNvSpPr>
            <a:spLocks noGrp="1"/>
          </p:cNvSpPr>
          <p:nvPr/>
        </p:nvSpPr>
        <p:spPr>
          <a:xfrm>
            <a:off x="676275" y="2019300"/>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Birmingham City Council (2025) Get help to stop smoking. Available at: https://www.birmingham.gov.uk/info/50355/addiction_support/1364/stop_smoking (Accessed: 27 September 2026).</a:t>
            </a: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125">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125">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Department of Health and Social Care (2023) Local stop smoking services and support: additional funding. Available at: https://www.gov.uk/government/publications/local-stop-smoking-services-and-support-additional-funding (Accessed: 4 October 2026).</a:t>
            </a:r>
          </a:p>
          <a:p>
            <a:pPr>
              <a:defRPr sz="1125">
                <a:solidFill>
                  <a:srgbClr val="172B3A"/>
                </a:solidFill>
                <a:latin typeface="Bitstream Charter"/>
                <a:ea typeface="Bitstream Charter"/>
                <a:cs typeface="Bitstream Charter"/>
              </a:defRPr>
            </a:pPr>
            <a:endParaRPr lang="en-GB" sz="1200" dirty="0">
              <a:latin typeface="Arial" panose="020B0604020202020204" pitchFamily="34" charset="0"/>
              <a:cs typeface="Arial" panose="020B0604020202020204" pitchFamily="34" charset="0"/>
            </a:endParaRPr>
          </a:p>
          <a:p>
            <a:pPr>
              <a:defRPr sz="1125">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Hartmann-Boyce, J., Livingstone-Banks, J., Ordóñez-Mena, J.M. et al. (2021) ‘Behavioural interventions for smoking cessation: an overview and network meta-analysis’, Cochrane Database of Systematic Reviews, 1, CD013229. Available at: https://doi.org/10.1002/14651858.CD013229.pub2 (Accessed: 4 October 2026).</a:t>
            </a:r>
          </a:p>
          <a:p>
            <a:pPr>
              <a:defRPr sz="1125">
                <a:solidFill>
                  <a:srgbClr val="172B3A"/>
                </a:solidFill>
                <a:latin typeface="Bitstream Charter"/>
                <a:ea typeface="Bitstream Charter"/>
                <a:cs typeface="Bitstream Charter"/>
              </a:defRPr>
            </a:pPr>
            <a:endParaRPr lang="en-GB" sz="1200" dirty="0">
              <a:latin typeface="Arial" panose="020B0604020202020204" pitchFamily="34" charset="0"/>
              <a:cs typeface="Arial" panose="020B0604020202020204" pitchFamily="34" charset="0"/>
            </a:endParaRPr>
          </a:p>
          <a:p>
            <a:pPr>
              <a:defRPr sz="1125">
                <a:solidFill>
                  <a:srgbClr val="172B3A"/>
                </a:solidFill>
                <a:latin typeface="Bitstream Charter"/>
                <a:ea typeface="Bitstream Charter"/>
                <a:cs typeface="Bitstream Charter"/>
              </a:defRPr>
            </a:pPr>
            <a:r>
              <a:rPr lang="en-GB" sz="1200" dirty="0" err="1">
                <a:latin typeface="Arial" panose="020B0604020202020204" pitchFamily="34" charset="0"/>
                <a:cs typeface="Arial" panose="020B0604020202020204" pitchFamily="34" charset="0"/>
              </a:rPr>
              <a:t>Lindson</a:t>
            </a:r>
            <a:r>
              <a:rPr lang="en-GB" sz="1200" dirty="0">
                <a:latin typeface="Arial" panose="020B0604020202020204" pitchFamily="34" charset="0"/>
                <a:cs typeface="Arial" panose="020B0604020202020204" pitchFamily="34" charset="0"/>
              </a:rPr>
              <a:t>, N., Livingstone-Banks, J., Butler, A.R. et al. (2026) ‘Electronic cigarettes for smoking cessation’, Cochrane Database of Systematic Reviews, 8, CD010216. Available at: https://doi.org/10.1002/14651858.CD010216.pub11 (Accessed: 4 October 2026).</a:t>
            </a:r>
          </a:p>
          <a:p>
            <a:pPr>
              <a:defRPr sz="1125">
                <a:solidFill>
                  <a:srgbClr val="172B3A"/>
                </a:solidFill>
                <a:latin typeface="Bitstream Charter"/>
                <a:ea typeface="Bitstream Charter"/>
                <a:cs typeface="Bitstream Charter"/>
              </a:defRPr>
            </a:pPr>
            <a:endParaRPr lang="en-GB" sz="1100" dirty="0">
              <a:latin typeface="Arial" panose="020B0604020202020204" pitchFamily="34" charset="0"/>
              <a:cs typeface="Arial" panose="020B0604020202020204" pitchFamily="34" charset="0"/>
            </a:endParaRPr>
          </a:p>
          <a:p>
            <a:pPr>
              <a:defRPr sz="1125">
                <a:solidFill>
                  <a:srgbClr val="172B3A"/>
                </a:solidFill>
                <a:latin typeface="Bitstream Charter"/>
                <a:ea typeface="Bitstream Charter"/>
                <a:cs typeface="Bitstream Charter"/>
              </a:defRPr>
            </a:pPr>
            <a:endParaRPr lang="en-GB" sz="1100" dirty="0">
              <a:latin typeface="Arial" panose="020B0604020202020204" pitchFamily="34" charset="0"/>
              <a:cs typeface="Arial" panose="020B0604020202020204" pitchFamily="34" charset="0"/>
            </a:endParaRPr>
          </a:p>
          <a:p>
            <a:pPr>
              <a:defRPr sz="1125">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6" name="reference">
            <a:extLst>
              <a:ext uri="{FF2B5EF4-FFF2-40B4-BE49-F238E27FC236}">
                <a16:creationId xmlns:a16="http://schemas.microsoft.com/office/drawing/2014/main" id="{AA159BEF-F74C-48DD-98E0-8242F2BDDB3C}"/>
              </a:ext>
            </a:extLst>
          </p:cNvPr>
          <p:cNvSpPr>
            <a:spLocks noGrp="1"/>
          </p:cNvSpPr>
          <p:nvPr/>
        </p:nvSpPr>
        <p:spPr>
          <a:xfrm>
            <a:off x="647700" y="4454016"/>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Michie, S., van Stralen, M.M. and West, R. (2011) ‘The behavior change wheel: A new method for characterising and designing behavior change interventions’, Implementation Science, 6, 42. Available at: https://doi.org/10.1186/1748-5908-6-42 (Accessed: 27 September 2026).</a:t>
            </a:r>
          </a:p>
        </p:txBody>
      </p:sp>
      <p:sp>
        <p:nvSpPr>
          <p:cNvPr id="7" name="reference">
            <a:extLst>
              <a:ext uri="{FF2B5EF4-FFF2-40B4-BE49-F238E27FC236}">
                <a16:creationId xmlns:a16="http://schemas.microsoft.com/office/drawing/2014/main" id="{579544C3-6FE2-4362-9C78-986ECC78A2D2}"/>
              </a:ext>
            </a:extLst>
          </p:cNvPr>
          <p:cNvSpPr>
            <a:spLocks noGrp="1"/>
          </p:cNvSpPr>
          <p:nvPr/>
        </p:nvSpPr>
        <p:spPr>
          <a:xfrm>
            <a:off x="628650" y="5031966"/>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National Institute for Health and Care Excellence (NICE) (2025) Tobacco: preventing uptake, promoting quitting and treating dependence (NG209). Available at: https://www.nice.org.uk/guidance/ng209 (Accessed: 27 September 2026).</a:t>
            </a:r>
          </a:p>
        </p:txBody>
      </p:sp>
      <p:sp>
        <p:nvSpPr>
          <p:cNvPr id="8" name="reference">
            <a:extLst>
              <a:ext uri="{FF2B5EF4-FFF2-40B4-BE49-F238E27FC236}">
                <a16:creationId xmlns:a16="http://schemas.microsoft.com/office/drawing/2014/main" id="{BE9A6912-DD98-486C-8A17-C6DB6F0CB52E}"/>
              </a:ext>
            </a:extLst>
          </p:cNvPr>
          <p:cNvSpPr>
            <a:spLocks noGrp="1"/>
          </p:cNvSpPr>
          <p:nvPr/>
        </p:nvSpPr>
        <p:spPr>
          <a:xfrm>
            <a:off x="647700" y="5609916"/>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NHS (2025a) Vaping myths and facts. Available at: https://www.nhs.uk/better-health/quit-smoking/ready-to-quit-smoking/vaping-to-quit-smoking/vaping-myths-and-the-facts/ (Accessed: 27 September 2026</a:t>
            </a:r>
            <a:r>
              <a:rPr sz="1100" dirty="0">
                <a:solidFill>
                  <a:srgbClr val="172B3A"/>
                </a:solidFill>
                <a:latin typeface="Arial" panose="020B0604020202020204" pitchFamily="34" charset="0"/>
                <a:ea typeface="Bitstream Charter"/>
                <a:cs typeface="Arial" panose="020B0604020202020204" pitchFamily="34" charset="0"/>
              </a:rPr>
              <a:t>).</a:t>
            </a:r>
          </a:p>
        </p:txBody>
      </p:sp>
      <p:sp>
        <p:nvSpPr>
          <p:cNvPr id="9" name="footer">
            <a:extLst>
              <a:ext uri="{FF2B5EF4-FFF2-40B4-BE49-F238E27FC236}">
                <a16:creationId xmlns:a16="http://schemas.microsoft.com/office/drawing/2014/main" id="{C37CC281-0236-43CE-92C5-DF18D426B53F}"/>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0" name="speaker">
            <a:extLst>
              <a:ext uri="{FF2B5EF4-FFF2-40B4-BE49-F238E27FC236}">
                <a16:creationId xmlns:a16="http://schemas.microsoft.com/office/drawing/2014/main" id="{0E7559AE-DE8A-4588-856A-4E285B5068FE}"/>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1" name="page">
            <a:extLst>
              <a:ext uri="{FF2B5EF4-FFF2-40B4-BE49-F238E27FC236}">
                <a16:creationId xmlns:a16="http://schemas.microsoft.com/office/drawing/2014/main" id="{F8DD2885-DA37-4699-8EEC-9E5BB2E227C9}"/>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16</a:t>
            </a:r>
          </a:p>
        </p:txBody>
      </p:sp>
      <p:sp>
        <p:nvSpPr>
          <p:cNvPr id="14" name="Rectangle 13">
            <a:extLst>
              <a:ext uri="{FF2B5EF4-FFF2-40B4-BE49-F238E27FC236}">
                <a16:creationId xmlns:a16="http://schemas.microsoft.com/office/drawing/2014/main" id="{7BD1BC10-4D87-C7F0-BFBC-9C467B34889D}"/>
              </a:ext>
            </a:extLst>
          </p:cNvPr>
          <p:cNvSpPr>
            <a:spLocks noGrp="1"/>
          </p:cNvSpPr>
          <p:nvPr/>
        </p:nvSpPr>
        <p:spPr>
          <a:xfrm>
            <a:off x="745715" y="949194"/>
            <a:ext cx="9576620" cy="13512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21111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title">
            <a:extLst>
              <a:ext uri="{FF2B5EF4-FFF2-40B4-BE49-F238E27FC236}">
                <a16:creationId xmlns:a16="http://schemas.microsoft.com/office/drawing/2014/main" id="{A80D7B15-7E81-4BD5-A7E8-AEFB8730DE95}"/>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800" b="1" dirty="0">
                <a:solidFill>
                  <a:srgbClr val="102A43"/>
                </a:solidFill>
                <a:latin typeface="Arial" panose="020B0604020202020204" pitchFamily="34" charset="0"/>
                <a:ea typeface="Bitstream Charter"/>
                <a:cs typeface="Arial" panose="020B0604020202020204" pitchFamily="34" charset="0"/>
              </a:rPr>
              <a:t>References</a:t>
            </a:r>
            <a:endParaRPr sz="850" b="1" dirty="0">
              <a:solidFill>
                <a:srgbClr val="102A43"/>
              </a:solidFill>
              <a:latin typeface="Arial" panose="020B0604020202020204" pitchFamily="34" charset="0"/>
              <a:ea typeface="Bitstream Charter"/>
              <a:cs typeface="Arial" panose="020B0604020202020204" pitchFamily="34" charset="0"/>
            </a:endParaRPr>
          </a:p>
        </p:txBody>
      </p:sp>
      <p:sp>
        <p:nvSpPr>
          <p:cNvPr id="2" name="subtitle">
            <a:extLst>
              <a:ext uri="{FF2B5EF4-FFF2-40B4-BE49-F238E27FC236}">
                <a16:creationId xmlns:a16="http://schemas.microsoft.com/office/drawing/2014/main" id="{D9856B6B-E021-4017-BD10-BCB75E321078}"/>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endParaRPr sz="850" dirty="0">
              <a:solidFill>
                <a:srgbClr val="5C6B73"/>
              </a:solidFill>
              <a:latin typeface="Arial" panose="020B0604020202020204" pitchFamily="34" charset="0"/>
              <a:ea typeface="Bitstream Charter"/>
              <a:cs typeface="Arial" panose="020B0604020202020204" pitchFamily="34" charset="0"/>
            </a:endParaRPr>
          </a:p>
        </p:txBody>
      </p:sp>
      <p:sp>
        <p:nvSpPr>
          <p:cNvPr id="4" name="reference">
            <a:extLst>
              <a:ext uri="{FF2B5EF4-FFF2-40B4-BE49-F238E27FC236}">
                <a16:creationId xmlns:a16="http://schemas.microsoft.com/office/drawing/2014/main" id="{E957DFE9-78CA-45A2-9E5C-FBF3B98C2DE3}"/>
              </a:ext>
            </a:extLst>
          </p:cNvPr>
          <p:cNvSpPr>
            <a:spLocks noGrp="1"/>
          </p:cNvSpPr>
          <p:nvPr/>
        </p:nvSpPr>
        <p:spPr>
          <a:xfrm>
            <a:off x="742950" y="2282159"/>
            <a:ext cx="1083945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NHS (2025b) Quit smoking. Available at: https://www.nhs.uk/better-health/quit-smoking/ (Accessed: 27 September 2026).</a:t>
            </a:r>
          </a:p>
        </p:txBody>
      </p:sp>
      <p:sp>
        <p:nvSpPr>
          <p:cNvPr id="5" name="reference">
            <a:extLst>
              <a:ext uri="{FF2B5EF4-FFF2-40B4-BE49-F238E27FC236}">
                <a16:creationId xmlns:a16="http://schemas.microsoft.com/office/drawing/2014/main" id="{44147A52-BE80-4EC4-B5B2-1EDA0852C3DD}"/>
              </a:ext>
            </a:extLst>
          </p:cNvPr>
          <p:cNvSpPr>
            <a:spLocks noGrp="1"/>
          </p:cNvSpPr>
          <p:nvPr/>
        </p:nvSpPr>
        <p:spPr>
          <a:xfrm>
            <a:off x="742950" y="2703256"/>
            <a:ext cx="1083945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NHS (2025c) What could happen when you quit smoking. Available at: https://www.nhs.uk/better-health/quit-smoking/ready-to-quit-smoking/what-could-happen-when-you-quit-smoking/ (Accessed: 27 September 2026).</a:t>
            </a: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NHS (2025d) Managing nicotine withdrawal symptoms. Available at: https://www.nhs.uk/better-health/quit-smoking/staying-smoke-free/managing-nicotine-withdrawal-symptoms/ (Accessed: 4 October 2026).</a:t>
            </a:r>
          </a:p>
          <a:p>
            <a:pPr>
              <a:defRPr sz="1050">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6" name="reference">
            <a:extLst>
              <a:ext uri="{FF2B5EF4-FFF2-40B4-BE49-F238E27FC236}">
                <a16:creationId xmlns:a16="http://schemas.microsoft.com/office/drawing/2014/main" id="{355C9915-707A-4D4F-9037-797E3237FF75}"/>
              </a:ext>
            </a:extLst>
          </p:cNvPr>
          <p:cNvSpPr>
            <a:spLocks noGrp="1"/>
          </p:cNvSpPr>
          <p:nvPr/>
        </p:nvSpPr>
        <p:spPr>
          <a:xfrm>
            <a:off x="742950" y="3771900"/>
            <a:ext cx="1078230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Office for Health Improvement and Disparities (OHID) (2022) Nicotine vaping in England: 2022 evidence update. Available at: https://www.gov.uk/government/publications/nicotine-vaping-in-england-2022-evidence-update (Accessed: 27 September 2026).</a:t>
            </a:r>
          </a:p>
        </p:txBody>
      </p:sp>
      <p:sp>
        <p:nvSpPr>
          <p:cNvPr id="7" name="reference">
            <a:extLst>
              <a:ext uri="{FF2B5EF4-FFF2-40B4-BE49-F238E27FC236}">
                <a16:creationId xmlns:a16="http://schemas.microsoft.com/office/drawing/2014/main" id="{2DDFFD21-41DB-4718-91AC-53C02D099BEB}"/>
              </a:ext>
            </a:extLst>
          </p:cNvPr>
          <p:cNvSpPr>
            <a:spLocks noGrp="1"/>
          </p:cNvSpPr>
          <p:nvPr/>
        </p:nvSpPr>
        <p:spPr>
          <a:xfrm>
            <a:off x="742949" y="4430969"/>
            <a:ext cx="10772775"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Office for Health Improvement and Disparities (OHID) (2023) Stoptober 2023 campaign toolkit. Available at: https://assets.nhs.uk/campaign-resource-centre-v3-production/documents/Stoptober_2023_Campaign_Toolkit.pdf (Accessed: 27 September 2026).</a:t>
            </a:r>
          </a:p>
        </p:txBody>
      </p:sp>
      <p:sp>
        <p:nvSpPr>
          <p:cNvPr id="8" name="reference">
            <a:extLst>
              <a:ext uri="{FF2B5EF4-FFF2-40B4-BE49-F238E27FC236}">
                <a16:creationId xmlns:a16="http://schemas.microsoft.com/office/drawing/2014/main" id="{98EA68A1-681B-4355-852C-9549FA2F6C0E}"/>
              </a:ext>
            </a:extLst>
          </p:cNvPr>
          <p:cNvSpPr>
            <a:spLocks noGrp="1"/>
          </p:cNvSpPr>
          <p:nvPr/>
        </p:nvSpPr>
        <p:spPr>
          <a:xfrm>
            <a:off x="742948" y="5040569"/>
            <a:ext cx="10725151"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200" dirty="0">
                <a:solidFill>
                  <a:srgbClr val="172B3A"/>
                </a:solidFill>
                <a:latin typeface="Arial" panose="020B0604020202020204" pitchFamily="34" charset="0"/>
                <a:ea typeface="Bitstream Charter"/>
                <a:cs typeface="Arial" panose="020B0604020202020204" pitchFamily="34" charset="0"/>
              </a:rPr>
              <a:t>Office for National Statistics (ONS) (2025) Adult smoking habits in the UK: 2024. Available at: https://www.ons.gov.uk/peoplepopulationandcommunity/healthandsocialcare/healthandlifeexpectancies/bulletins/adultsmokinghabitsingreatbritain/2024 (Accessed: 27 September 2026).</a:t>
            </a: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1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1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9" name="reference">
            <a:extLst>
              <a:ext uri="{FF2B5EF4-FFF2-40B4-BE49-F238E27FC236}">
                <a16:creationId xmlns:a16="http://schemas.microsoft.com/office/drawing/2014/main" id="{554A798D-F812-4EDF-97B5-66909D8E918D}"/>
              </a:ext>
            </a:extLst>
          </p:cNvPr>
          <p:cNvSpPr>
            <a:spLocks noGrp="1"/>
          </p:cNvSpPr>
          <p:nvPr/>
        </p:nvSpPr>
        <p:spPr>
          <a:xfrm>
            <a:off x="628650" y="4814887"/>
            <a:ext cx="1083945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11" name="source-note-text">
            <a:extLst>
              <a:ext uri="{FF2B5EF4-FFF2-40B4-BE49-F238E27FC236}">
                <a16:creationId xmlns:a16="http://schemas.microsoft.com/office/drawing/2014/main" id="{6ED62430-39A9-4FD2-9EF4-82CF47C776E9}"/>
              </a:ext>
            </a:extLst>
          </p:cNvPr>
          <p:cNvSpPr>
            <a:spLocks noGrp="1"/>
          </p:cNvSpPr>
          <p:nvPr/>
        </p:nvSpPr>
        <p:spPr>
          <a:xfrm>
            <a:off x="876300" y="6048375"/>
            <a:ext cx="10420350" cy="133350"/>
          </a:xfrm>
          <a:prstGeom prst="rect">
            <a:avLst/>
          </a:prstGeom>
          <a:noFill/>
          <a:ln w="0">
            <a:noFill/>
            <a:prstDash val="solid"/>
          </a:ln>
        </p:spPr>
        <p:txBody>
          <a:bodyPr>
            <a:noAutofit/>
          </a:bodyPr>
          <a:lstStyle/>
          <a:p>
            <a:pPr algn="ctr">
              <a:defRPr sz="750">
                <a:solidFill>
                  <a:srgbClr val="102A43"/>
                </a:solidFill>
                <a:latin typeface="Bitstream Charter"/>
                <a:ea typeface="Bitstream Charter"/>
                <a:cs typeface="Bitstream Charter"/>
              </a:defRPr>
            </a:pPr>
            <a:endParaRPr sz="750" dirty="0">
              <a:solidFill>
                <a:srgbClr val="102A43"/>
              </a:solidFill>
              <a:latin typeface="Arial" panose="020B0604020202020204" pitchFamily="34" charset="0"/>
              <a:ea typeface="Bitstream Charter"/>
              <a:cs typeface="Arial" panose="020B0604020202020204" pitchFamily="34" charset="0"/>
            </a:endParaRPr>
          </a:p>
        </p:txBody>
      </p:sp>
      <p:sp>
        <p:nvSpPr>
          <p:cNvPr id="12" name="footer">
            <a:extLst>
              <a:ext uri="{FF2B5EF4-FFF2-40B4-BE49-F238E27FC236}">
                <a16:creationId xmlns:a16="http://schemas.microsoft.com/office/drawing/2014/main" id="{9F7F8DC5-CB19-4839-831D-EBB5984C0B29}"/>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3" name="speaker">
            <a:extLst>
              <a:ext uri="{FF2B5EF4-FFF2-40B4-BE49-F238E27FC236}">
                <a16:creationId xmlns:a16="http://schemas.microsoft.com/office/drawing/2014/main" id="{199ED940-F1A5-4A61-B595-C31AE7084DE5}"/>
              </a:ext>
            </a:extLst>
          </p:cNvPr>
          <p:cNvSpPr>
            <a:spLocks noGrp="1"/>
          </p:cNvSpPr>
          <p:nvPr/>
        </p:nvSpPr>
        <p:spPr>
          <a:xfrm>
            <a:off x="75819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4" name="page">
            <a:extLst>
              <a:ext uri="{FF2B5EF4-FFF2-40B4-BE49-F238E27FC236}">
                <a16:creationId xmlns:a16="http://schemas.microsoft.com/office/drawing/2014/main" id="{37C44509-830F-4470-A4F9-3B0618FAC83A}"/>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17</a:t>
            </a:r>
          </a:p>
        </p:txBody>
      </p:sp>
      <p:sp>
        <p:nvSpPr>
          <p:cNvPr id="17" name="TextBox 16">
            <a:extLst>
              <a:ext uri="{FF2B5EF4-FFF2-40B4-BE49-F238E27FC236}">
                <a16:creationId xmlns:a16="http://schemas.microsoft.com/office/drawing/2014/main" id="{AA4E8D73-9E27-1BA9-CBE0-9DCD39F4B0C9}"/>
              </a:ext>
            </a:extLst>
          </p:cNvPr>
          <p:cNvSpPr txBox="1"/>
          <p:nvPr/>
        </p:nvSpPr>
        <p:spPr>
          <a:xfrm>
            <a:off x="742950" y="1634250"/>
            <a:ext cx="8591550" cy="461665"/>
          </a:xfrm>
          <a:prstGeom prst="rect">
            <a:avLst/>
          </a:prstGeom>
          <a:noFill/>
        </p:spPr>
        <p:txBody>
          <a:bodyPr wrap="square">
            <a:spAutoFit/>
          </a:bodyPr>
          <a:lstStyle/>
          <a:p>
            <a:pPr algn="l">
              <a:spcAft>
                <a:spcPts val="700"/>
              </a:spcAft>
              <a:defRPr sz="819">
                <a:latin typeface="Arial"/>
              </a:defRPr>
            </a:pPr>
            <a:r>
              <a:rPr lang="en-GB" sz="1200" dirty="0"/>
              <a:t>NICE (2014) Behaviour change: individual approaches (PH49). Available at: https://www.nice.org.uk/guidance/ph49 (Accessed: 4 October 2026).</a:t>
            </a:r>
          </a:p>
        </p:txBody>
      </p:sp>
      <p:sp>
        <p:nvSpPr>
          <p:cNvPr id="19" name="Rectangle 18">
            <a:extLst>
              <a:ext uri="{FF2B5EF4-FFF2-40B4-BE49-F238E27FC236}">
                <a16:creationId xmlns:a16="http://schemas.microsoft.com/office/drawing/2014/main" id="{6CC73D37-9433-B666-05AA-E1EE5DFB5C17}"/>
              </a:ext>
            </a:extLst>
          </p:cNvPr>
          <p:cNvSpPr>
            <a:spLocks noGrp="1"/>
          </p:cNvSpPr>
          <p:nvPr/>
        </p:nvSpPr>
        <p:spPr>
          <a:xfrm>
            <a:off x="685800" y="1007880"/>
            <a:ext cx="9576620" cy="13512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2828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0755E6-B05F-F508-071A-EBADCFFA66B0}"/>
              </a:ext>
            </a:extLst>
          </p:cNvPr>
          <p:cNvSpPr txBox="1"/>
          <p:nvPr/>
        </p:nvSpPr>
        <p:spPr>
          <a:xfrm>
            <a:off x="875070" y="1288663"/>
            <a:ext cx="10019071" cy="3970318"/>
          </a:xfrm>
          <a:prstGeom prst="rect">
            <a:avLst/>
          </a:prstGeom>
          <a:noFill/>
        </p:spPr>
        <p:txBody>
          <a:bodyPr wrap="square">
            <a:spAutoFit/>
          </a:bodyPr>
          <a:lstStyle/>
          <a:p>
            <a:pPr>
              <a:defRPr sz="1050">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Office for Health Improvement and Disparities (OHID) (2025) Smoking profile: statistical commentary, November 2025. Available at: https://www.gov.uk/government/statistics/smoking-profile-november-2025-update/smoking-profile-statistical-commentary-november-2025 (Accessed: 4 October 2026).</a:t>
            </a: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200" dirty="0">
                <a:solidFill>
                  <a:srgbClr val="172B3A"/>
                </a:solidFill>
                <a:latin typeface="Arial" panose="020B0604020202020204" pitchFamily="34" charset="0"/>
                <a:ea typeface="Bitstream Charter"/>
                <a:cs typeface="Arial" panose="020B0604020202020204" pitchFamily="34" charset="0"/>
              </a:rPr>
              <a:t>Rosenstock, I.M., </a:t>
            </a:r>
            <a:r>
              <a:rPr lang="en-GB" sz="1200" dirty="0" err="1">
                <a:solidFill>
                  <a:srgbClr val="172B3A"/>
                </a:solidFill>
                <a:latin typeface="Arial" panose="020B0604020202020204" pitchFamily="34" charset="0"/>
                <a:ea typeface="Bitstream Charter"/>
                <a:cs typeface="Arial" panose="020B0604020202020204" pitchFamily="34" charset="0"/>
              </a:rPr>
              <a:t>Strecher</a:t>
            </a:r>
            <a:r>
              <a:rPr lang="en-GB" sz="1200" dirty="0">
                <a:solidFill>
                  <a:srgbClr val="172B3A"/>
                </a:solidFill>
                <a:latin typeface="Arial" panose="020B0604020202020204" pitchFamily="34" charset="0"/>
                <a:ea typeface="Bitstream Charter"/>
                <a:cs typeface="Arial" panose="020B0604020202020204" pitchFamily="34" charset="0"/>
              </a:rPr>
              <a:t>, V.J. and Becker, M.H. (1988) ‘Social learning theory and the Health Belief Model’, Health Education Quarterly, 15(2), pp. 175–183. Available at: https://doi.org/10.1177/109019818801500203 (Accessed: 27 September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200" dirty="0" err="1">
                <a:latin typeface="Arial" panose="020B0604020202020204" pitchFamily="34" charset="0"/>
                <a:cs typeface="Arial" panose="020B0604020202020204" pitchFamily="34" charset="0"/>
              </a:rPr>
              <a:t>Suls</a:t>
            </a:r>
            <a:r>
              <a:rPr lang="en-GB" sz="1200" dirty="0">
                <a:latin typeface="Arial" panose="020B0604020202020204" pitchFamily="34" charset="0"/>
                <a:cs typeface="Arial" panose="020B0604020202020204" pitchFamily="34" charset="0"/>
              </a:rPr>
              <a:t>, J., Luger, T.M., Curry, S.J., Mermelstein, R.J., Sporer, A.K. and An, L.C. (2012) ‘Efficacy of smoking-cessation interventions for young adults: a meta-analysis’, American Journal of Preventive Medicine, 42(6), pp. 655–662. Available at: https://doi.org/10.1016/j.amepre.2012.02.013 (Accessed: 4 October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Stead, L.F., Carroll, A.J. and Lancaster, T. (2017) ‘Group behaviour therapy programmes for smoking cessation’, Cochrane Database of Systematic Reviews, 3, CD001007. Available at: https://doi.org/10.1002/14651858.CD001007.pub3 (Accessed: 4 October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Park, E., Zhou, Y., Chen, C., Chacko, T., Mahoney, M. and Chang, Y-P. (2023) ‘Systematic review: interventions to quit tobacco products for young adults’, BMC Public Health, 23, 1233. Available at: https://doi.org/10.1186/s12889-023-15900-8 (Accessed: 4 October 2026).</a:t>
            </a:r>
          </a:p>
          <a:p>
            <a:pPr>
              <a:defRPr sz="1050">
                <a:solidFill>
                  <a:srgbClr val="172B3A"/>
                </a:solidFill>
                <a:latin typeface="Bitstream Charter"/>
                <a:ea typeface="Bitstream Charter"/>
                <a:cs typeface="Bitstream Charter"/>
              </a:defRPr>
            </a:pPr>
            <a:endParaRPr lang="en-GB" sz="1200" dirty="0">
              <a:latin typeface="Arial" panose="020B0604020202020204" pitchFamily="34" charset="0"/>
              <a:cs typeface="Arial" panose="020B0604020202020204" pitchFamily="34" charset="0"/>
            </a:endParaRPr>
          </a:p>
          <a:p>
            <a:pPr>
              <a:defRPr sz="1050">
                <a:solidFill>
                  <a:srgbClr val="172B3A"/>
                </a:solidFill>
                <a:latin typeface="Bitstream Charter"/>
                <a:ea typeface="Bitstream Charter"/>
                <a:cs typeface="Bitstream Charter"/>
              </a:defRPr>
            </a:pPr>
            <a:r>
              <a:rPr lang="en-GB" sz="1200" dirty="0">
                <a:latin typeface="Arial" panose="020B0604020202020204" pitchFamily="34" charset="0"/>
                <a:cs typeface="Arial" panose="020B0604020202020204" pitchFamily="34" charset="0"/>
              </a:rPr>
              <a:t>World Health Organization (WHO) (2024) Tobacco. Available at: https://www.who.int/news-room/fact-sheets/detail/tobacco (Accessed: 4 October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p:txBody>
      </p:sp>
      <p:sp>
        <p:nvSpPr>
          <p:cNvPr id="7" name="TextBox 6">
            <a:extLst>
              <a:ext uri="{FF2B5EF4-FFF2-40B4-BE49-F238E27FC236}">
                <a16:creationId xmlns:a16="http://schemas.microsoft.com/office/drawing/2014/main" id="{B25556C3-8F23-9CE2-F381-1FAAAF7E03E3}"/>
              </a:ext>
            </a:extLst>
          </p:cNvPr>
          <p:cNvSpPr txBox="1"/>
          <p:nvPr/>
        </p:nvSpPr>
        <p:spPr>
          <a:xfrm>
            <a:off x="875070" y="406984"/>
            <a:ext cx="6096000" cy="523220"/>
          </a:xfrm>
          <a:prstGeom prst="rect">
            <a:avLst/>
          </a:prstGeom>
          <a:noFill/>
        </p:spPr>
        <p:txBody>
          <a:bodyPr wrap="square">
            <a:spAutoFit/>
          </a:bodyPr>
          <a:lstStyle/>
          <a:p>
            <a:pPr>
              <a:defRPr sz="2550" b="1">
                <a:solidFill>
                  <a:srgbClr val="102A43"/>
                </a:solidFill>
                <a:latin typeface="Bitstream Charter"/>
                <a:ea typeface="Bitstream Charter"/>
                <a:cs typeface="Bitstream Charter"/>
              </a:defRPr>
            </a:pPr>
            <a:r>
              <a:rPr lang="en-GB" sz="2800" b="1" dirty="0">
                <a:solidFill>
                  <a:srgbClr val="102A43"/>
                </a:solidFill>
                <a:latin typeface="Arial" panose="020B0604020202020204" pitchFamily="34" charset="0"/>
                <a:ea typeface="Bitstream Charter"/>
                <a:cs typeface="Arial" panose="020B0604020202020204" pitchFamily="34" charset="0"/>
              </a:rPr>
              <a:t>References</a:t>
            </a:r>
            <a:endParaRPr lang="en-GB" sz="850" b="1" dirty="0">
              <a:solidFill>
                <a:srgbClr val="102A43"/>
              </a:solidFill>
              <a:latin typeface="Arial" panose="020B0604020202020204" pitchFamily="34" charset="0"/>
              <a:ea typeface="Bitstream Charter"/>
              <a:cs typeface="Arial" panose="020B0604020202020204" pitchFamily="34" charset="0"/>
            </a:endParaRPr>
          </a:p>
        </p:txBody>
      </p:sp>
      <p:sp>
        <p:nvSpPr>
          <p:cNvPr id="9" name="Rectangle 8">
            <a:extLst>
              <a:ext uri="{FF2B5EF4-FFF2-40B4-BE49-F238E27FC236}">
                <a16:creationId xmlns:a16="http://schemas.microsoft.com/office/drawing/2014/main" id="{EF44A4D4-8863-3B39-02F2-6B57CC316714}"/>
              </a:ext>
            </a:extLst>
          </p:cNvPr>
          <p:cNvSpPr>
            <a:spLocks noGrp="1"/>
          </p:cNvSpPr>
          <p:nvPr/>
        </p:nvSpPr>
        <p:spPr>
          <a:xfrm>
            <a:off x="963561" y="930204"/>
            <a:ext cx="9576620" cy="13512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702893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Theme1">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Theme1" id="{F8B45977-B8F9-4714-9D02-640FEEABD493}" vid="{09EDC559-6BFE-4716-8C20-FCC02F06422F}"/>
    </a:ext>
  </a:extLst>
</a:theme>
</file>

<file path=ppt/theme/theme3.xml><?xml version="1.0" encoding="utf-8"?>
<a:theme xmlns:a="http://schemas.openxmlformats.org/drawingml/2006/main" name="Theme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2" id="{C496E4A9-4532-4F66-821E-8A2E50A282E3}" vid="{CF7DA629-4FAA-4589-B0AD-B9B9311A799C}"/>
    </a:ext>
  </a:extLst>
</a:theme>
</file>

<file path=ppt/theme/theme4.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1429</TotalTime>
  <Words>9397</Words>
  <Application>Microsoft Office PowerPoint</Application>
  <DocSecurity>0</DocSecurity>
  <PresentationFormat>Widescreen</PresentationFormat>
  <Paragraphs>607</Paragraphs>
  <Slides>51</Slides>
  <Notes>33</Notes>
  <HiddenSlides>0</HiddenSlides>
  <MMClips>0</MMClips>
  <ScaleCrop>false</ScaleCrop>
  <HeadingPairs>
    <vt:vector size="4" baseType="variant">
      <vt:variant>
        <vt:lpstr>Theme</vt:lpstr>
      </vt:variant>
      <vt:variant>
        <vt:i4>3</vt:i4>
      </vt:variant>
      <vt:variant>
        <vt:lpstr>Slide Titles</vt:lpstr>
      </vt:variant>
      <vt:variant>
        <vt:i4>51</vt:i4>
      </vt:variant>
    </vt:vector>
  </HeadingPairs>
  <TitlesOfParts>
    <vt:vector size="54" baseType="lpstr">
      <vt:lpstr>ChatGPT</vt:lpstr>
      <vt:lpstr>Theme1</vt:lpstr>
      <vt:lpstr>Theme2</vt:lpstr>
      <vt:lpstr>Programme: MSc Public Health and Social Care in Practice The Module Code and Title : Social Epidemiology and Public Health Development, LCHS7000 Your Lecturer’s Name : Dr Hamdi Hussain</vt:lpstr>
      <vt:lpstr>Introduction</vt:lpstr>
      <vt:lpstr>The idea of the campaign</vt:lpstr>
      <vt:lpstr>Weekly activities</vt:lpstr>
      <vt:lpstr>Task 1- Rationale</vt:lpstr>
      <vt:lpstr>Short-term and long-term consequences</vt:lpstr>
      <vt:lpstr>Aim of the campaign</vt:lpstr>
      <vt:lpstr>Task 2 - Campaign</vt:lpstr>
      <vt:lpstr>Task 3 - Benefits of campaign</vt:lpstr>
      <vt:lpstr>Barriers to behaviour</vt:lpstr>
      <vt:lpstr>Solution to challenges</vt:lpstr>
      <vt:lpstr>Conclusion</vt:lpstr>
      <vt:lpstr>References</vt:lpstr>
      <vt:lpstr>References</vt:lpstr>
      <vt:lpstr>References</vt:lpstr>
      <vt:lpstr>References</vt:lpstr>
      <vt:lpstr>PowerPoint Presentation</vt:lpstr>
      <vt:lpstr>Title and Introduction</vt:lpstr>
      <vt:lpstr>ACTIVITY PLAN</vt:lpstr>
      <vt:lpstr>Task 1- RATIONALE</vt:lpstr>
      <vt:lpstr>Campaign Aims</vt:lpstr>
      <vt:lpstr>Task 2- Types of Evaluation</vt:lpstr>
      <vt:lpstr>Poster</vt:lpstr>
      <vt:lpstr>Partners and Organisations</vt:lpstr>
      <vt:lpstr>Resources</vt:lpstr>
      <vt:lpstr>Task 3- Benefits and challenges</vt:lpstr>
      <vt:lpstr>Behavioural Theories</vt:lpstr>
      <vt:lpstr>Solutions</vt:lpstr>
      <vt:lpstr>Conclusion</vt:lpstr>
      <vt:lpstr>Reference List</vt:lpstr>
      <vt:lpstr>Reference List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Fateha Altafi (2309157)</cp:lastModifiedBy>
  <cp:revision>36</cp:revision>
  <dcterms:created xsi:type="dcterms:W3CDTF">2026-09-27T19:11:37Z</dcterms:created>
  <dcterms:modified xsi:type="dcterms:W3CDTF">2026-10-05T16:52:07Z</dcterms:modified>
</cp:coreProperties>
</file>