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0"/>
  </p:notesMasterIdLst>
  <p:handoutMasterIdLst>
    <p:handoutMasterId r:id="rId21"/>
  </p:handoutMasterIdLst>
  <p:sldIdLst>
    <p:sldId id="256" r:id="rId4"/>
    <p:sldId id="316" r:id="rId5"/>
    <p:sldId id="317" r:id="rId6"/>
    <p:sldId id="318" r:id="rId7"/>
    <p:sldId id="319" r:id="rId8"/>
    <p:sldId id="320" r:id="rId9"/>
    <p:sldId id="332" r:id="rId10"/>
    <p:sldId id="321" r:id="rId11"/>
    <p:sldId id="322" r:id="rId12"/>
    <p:sldId id="324" r:id="rId13"/>
    <p:sldId id="323" r:id="rId14"/>
    <p:sldId id="325" r:id="rId15"/>
    <p:sldId id="326" r:id="rId16"/>
    <p:sldId id="327" r:id="rId17"/>
    <p:sldId id="330" r:id="rId18"/>
    <p:sldId id="315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957" autoAdjust="0"/>
  </p:normalViewPr>
  <p:slideViewPr>
    <p:cSldViewPr>
      <p:cViewPr varScale="1">
        <p:scale>
          <a:sx n="75" d="100"/>
          <a:sy n="75" d="100"/>
        </p:scale>
        <p:origin x="157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6164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165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interested reader is referred: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https://technet.microsoft.com/en-us/library/ms189051(v=sql.105).aspx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https://technet.microsoft.com/en-us/library/ms179316(v=sql.105).aspx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https://technet.microsoft.com/en-us/library/ms190969(v=sql.105).aspx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950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%2Fpersonal%2Fkemi_ademoye_uwtsd_ac_uk%2FDocuments%2FClass%20Notebooks%2FDatabase%20Management%20Systems%202018-19&amp;wd=target%28_Collaboration%20Space%2FLecture%2010.one%7C26633892-148C-4F9E-A3F9-5670D1CB0BEA%2F%29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/personal/kemi_ademoye_uwtsd_ac_uk/Documents/Class%20Notebooks/Database%20Management%20Systems%202018-19&amp;wd=target(_Collaboration%20Space/Lecture%2010.one|26633892-148C-4F9E-A3F9-5670D1CB0BEA/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Physical Database </a:t>
            </a:r>
            <a:r>
              <a:rPr lang="en-GB" dirty="0" smtClean="0"/>
              <a:t>Design: </a:t>
            </a:r>
            <a:r>
              <a:rPr lang="en-GB" dirty="0"/>
              <a:t>Analysing Transactions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10a: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04-Feb-2019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Physical Database Design – Database Design Phase II</a:t>
            </a:r>
          </a:p>
          <a:p>
            <a:r>
              <a:rPr lang="en-GB" dirty="0"/>
              <a:t>Analysing Transactions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9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Phases of Database Design</a:t>
            </a:r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556792"/>
          <a:ext cx="8153400" cy="467999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943001">
                  <a:extLst>
                    <a:ext uri="{9D8B030D-6E8A-4147-A177-3AD203B41FA5}">
                      <a16:colId xmlns:a16="http://schemas.microsoft.com/office/drawing/2014/main" val="285751451"/>
                    </a:ext>
                  </a:extLst>
                </a:gridCol>
                <a:gridCol w="6210399">
                  <a:extLst>
                    <a:ext uri="{9D8B030D-6E8A-4147-A177-3AD203B41FA5}">
                      <a16:colId xmlns:a16="http://schemas.microsoft.com/office/drawing/2014/main" val="2666647660"/>
                    </a:ext>
                  </a:extLst>
                </a:gridCol>
              </a:tblGrid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546321733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Process of constructing a model of the organisation’s data independent of all physical considerations.</a:t>
                      </a:r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67198902"/>
                  </a:ext>
                </a:extLst>
              </a:tr>
              <a:tr h="802911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Prior to physical design stage, you only</a:t>
                      </a:r>
                      <a:r>
                        <a:rPr lang="en-GB" sz="1500" baseline="0" dirty="0"/>
                        <a:t> need to know the DBMS data model. By the physical design stage, you need to know the specific DBMS.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04065054"/>
                  </a:ext>
                </a:extLst>
              </a:tr>
              <a:tr h="80291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Constructing a model of the organisation’s data based on a specific data model i.e. relational</a:t>
                      </a:r>
                      <a:r>
                        <a:rPr lang="en-GB" sz="1500" baseline="0" dirty="0"/>
                        <a:t>, etc., but independent of a particular DBMS or other physical considerations.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83563572"/>
                  </a:ext>
                </a:extLst>
              </a:tr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B w="10000" cap="flat" cmpd="sng" algn="ctr">
                      <a:noFill/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Deciding</a:t>
                      </a:r>
                      <a:r>
                        <a:rPr lang="en-GB" sz="1500" baseline="0" dirty="0"/>
                        <a:t> and designing how the database is to be implemented on physical storage. Target DBMS must be known at this stage.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73133470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Evaluate</a:t>
                      </a:r>
                      <a:r>
                        <a:rPr lang="en-GB" sz="1500" baseline="0" dirty="0"/>
                        <a:t> p</a:t>
                      </a:r>
                      <a:r>
                        <a:rPr lang="en-GB" sz="1500" dirty="0"/>
                        <a:t>erformance</a:t>
                      </a:r>
                      <a:r>
                        <a:rPr lang="en-GB" sz="1500" baseline="0" dirty="0"/>
                        <a:t> and tune as required.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121339"/>
                  </a:ext>
                </a:extLst>
              </a:tr>
            </a:tbl>
          </a:graphicData>
        </a:graphic>
      </p:graphicFrame>
      <p:grpSp>
        <p:nvGrpSpPr>
          <p:cNvPr id="42" name="Group 41"/>
          <p:cNvGrpSpPr/>
          <p:nvPr/>
        </p:nvGrpSpPr>
        <p:grpSpPr>
          <a:xfrm>
            <a:off x="107504" y="1558448"/>
            <a:ext cx="2177295" cy="5301208"/>
            <a:chOff x="107504" y="1600200"/>
            <a:chExt cx="2177295" cy="5301208"/>
          </a:xfrm>
        </p:grpSpPr>
        <p:sp>
          <p:nvSpPr>
            <p:cNvPr id="43" name="TextBox 42"/>
            <p:cNvSpPr txBox="1"/>
            <p:nvPr/>
          </p:nvSpPr>
          <p:spPr>
            <a:xfrm>
              <a:off x="107504" y="2330696"/>
              <a:ext cx="677108" cy="201889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Logical/conceptual database design</a:t>
              </a: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772631" y="1600200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Analyse user requirements</a:t>
              </a:r>
            </a:p>
          </p:txBody>
        </p:sp>
        <p:sp>
          <p:nvSpPr>
            <p:cNvPr id="45" name="Rectangle 44"/>
            <p:cNvSpPr/>
            <p:nvPr/>
          </p:nvSpPr>
          <p:spPr>
            <a:xfrm>
              <a:off x="772631" y="2387177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Conceptual Model</a:t>
              </a:r>
            </a:p>
          </p:txBody>
        </p:sp>
        <p:sp>
          <p:nvSpPr>
            <p:cNvPr id="46" name="Rectangle 45"/>
            <p:cNvSpPr/>
            <p:nvPr/>
          </p:nvSpPr>
          <p:spPr>
            <a:xfrm>
              <a:off x="772631" y="3174154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DBMS Selection</a:t>
              </a: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772631" y="3961131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Logical Model</a:t>
              </a: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769649" y="4748108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Physical Model</a:t>
              </a: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69649" y="5535085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Evaluate Physical Model and Tune System</a:t>
              </a: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769649" y="6322062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Implement System</a:t>
              </a:r>
            </a:p>
          </p:txBody>
        </p:sp>
        <p:cxnSp>
          <p:nvCxnSpPr>
            <p:cNvPr id="51" name="Straight Connector 50"/>
            <p:cNvCxnSpPr/>
            <p:nvPr/>
          </p:nvCxnSpPr>
          <p:spPr>
            <a:xfrm>
              <a:off x="179512" y="4653136"/>
              <a:ext cx="210230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>
              <a:endCxn id="61" idx="0"/>
            </p:cNvCxnSpPr>
            <p:nvPr/>
          </p:nvCxnSpPr>
          <p:spPr>
            <a:xfrm>
              <a:off x="467544" y="1888232"/>
              <a:ext cx="0" cy="2772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467544" y="4653136"/>
              <a:ext cx="0" cy="1944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/>
            <p:cNvCxnSpPr>
              <a:stCxn id="44" idx="2"/>
              <a:endCxn id="45" idx="0"/>
            </p:cNvCxnSpPr>
            <p:nvPr/>
          </p:nvCxnSpPr>
          <p:spPr>
            <a:xfrm>
              <a:off x="1528715" y="2179546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Arrow Connector 54"/>
            <p:cNvCxnSpPr>
              <a:stCxn id="45" idx="2"/>
              <a:endCxn id="46" idx="0"/>
            </p:cNvCxnSpPr>
            <p:nvPr/>
          </p:nvCxnSpPr>
          <p:spPr>
            <a:xfrm>
              <a:off x="1528715" y="2966523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>
              <a:stCxn id="46" idx="2"/>
              <a:endCxn id="47" idx="0"/>
            </p:cNvCxnSpPr>
            <p:nvPr/>
          </p:nvCxnSpPr>
          <p:spPr>
            <a:xfrm>
              <a:off x="1528715" y="3753500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/>
            <p:cNvCxnSpPr>
              <a:stCxn id="47" idx="2"/>
              <a:endCxn id="48" idx="0"/>
            </p:cNvCxnSpPr>
            <p:nvPr/>
          </p:nvCxnSpPr>
          <p:spPr>
            <a:xfrm flipH="1">
              <a:off x="1525733" y="4540477"/>
              <a:ext cx="2982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endCxn id="49" idx="0"/>
            </p:cNvCxnSpPr>
            <p:nvPr/>
          </p:nvCxnSpPr>
          <p:spPr>
            <a:xfrm flipH="1">
              <a:off x="1525733" y="5324172"/>
              <a:ext cx="2982" cy="210913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>
              <a:stCxn id="49" idx="2"/>
              <a:endCxn id="50" idx="0"/>
            </p:cNvCxnSpPr>
            <p:nvPr/>
          </p:nvCxnSpPr>
          <p:spPr>
            <a:xfrm>
              <a:off x="1525733" y="6114431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Elbow Connector 59"/>
            <p:cNvCxnSpPr>
              <a:stCxn id="50" idx="1"/>
              <a:endCxn id="44" idx="1"/>
            </p:cNvCxnSpPr>
            <p:nvPr/>
          </p:nvCxnSpPr>
          <p:spPr>
            <a:xfrm rot="10800000" flipH="1">
              <a:off x="769649" y="1889873"/>
              <a:ext cx="2982" cy="4721862"/>
            </a:xfrm>
            <a:prstGeom prst="bentConnector3">
              <a:avLst>
                <a:gd name="adj1" fmla="val -20388296"/>
              </a:avLst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28990" y="4581128"/>
              <a:ext cx="677108" cy="157237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Physical database design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4596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Describes </a:t>
            </a:r>
            <a:r>
              <a:rPr lang="en-GB" b="1" i="1" dirty="0"/>
              <a:t>how</a:t>
            </a:r>
            <a:r>
              <a:rPr lang="en-GB" dirty="0"/>
              <a:t> the database is implemented on the computer and can broken down into the following:</a:t>
            </a:r>
          </a:p>
          <a:p>
            <a:r>
              <a:rPr lang="en-GB" dirty="0"/>
              <a:t>Translate logical data model for target DBMS</a:t>
            </a:r>
          </a:p>
          <a:p>
            <a:pPr lvl="1"/>
            <a:r>
              <a:rPr lang="en-GB" dirty="0"/>
              <a:t>Design base relations</a:t>
            </a:r>
          </a:p>
          <a:p>
            <a:pPr lvl="1"/>
            <a:r>
              <a:rPr lang="en-GB" dirty="0"/>
              <a:t>Design representations of derived data (e.g. calculated fields).</a:t>
            </a:r>
          </a:p>
          <a:p>
            <a:pPr lvl="1"/>
            <a:r>
              <a:rPr lang="en-GB" dirty="0"/>
              <a:t>Design general constraints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8172400" y="2708920"/>
            <a:ext cx="971600" cy="2232248"/>
            <a:chOff x="8172400" y="2564904"/>
            <a:chExt cx="971600" cy="1872208"/>
          </a:xfrm>
        </p:grpSpPr>
        <p:sp>
          <p:nvSpPr>
            <p:cNvPr id="5" name="TextBox 4"/>
            <p:cNvSpPr txBox="1"/>
            <p:nvPr/>
          </p:nvSpPr>
          <p:spPr>
            <a:xfrm>
              <a:off x="8313323" y="3236203"/>
              <a:ext cx="830677" cy="98488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4000" dirty="0">
                  <a:solidFill>
                    <a:srgbClr val="FF0000"/>
                  </a:solidFill>
                  <a:sym typeface="Wingdings" panose="05000000000000000000" pitchFamily="2" charset="2"/>
                </a:rPr>
                <a:t></a:t>
              </a:r>
              <a:r>
                <a:rPr lang="en-GB" dirty="0">
                  <a:sym typeface="Wingdings" panose="05000000000000000000" pitchFamily="2" charset="2"/>
                </a:rPr>
                <a:t> </a:t>
              </a:r>
            </a:p>
            <a:p>
              <a:pPr algn="ctr"/>
              <a:r>
                <a:rPr lang="en-GB" dirty="0">
                  <a:sym typeface="Wingdings" panose="05000000000000000000" pitchFamily="2" charset="2"/>
                </a:rPr>
                <a:t>Done!!</a:t>
              </a:r>
              <a:endParaRPr lang="en-GB" dirty="0"/>
            </a:p>
          </p:txBody>
        </p:sp>
        <p:sp>
          <p:nvSpPr>
            <p:cNvPr id="6" name="Right Brace 5"/>
            <p:cNvSpPr/>
            <p:nvPr/>
          </p:nvSpPr>
          <p:spPr>
            <a:xfrm>
              <a:off x="8172400" y="2564904"/>
              <a:ext cx="648072" cy="1872208"/>
            </a:xfrm>
            <a:prstGeom prst="righ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90774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971600" y="1700808"/>
            <a:ext cx="7992888" cy="864096"/>
            <a:chOff x="971600" y="4437112"/>
            <a:chExt cx="7992888" cy="864096"/>
          </a:xfrm>
        </p:grpSpPr>
        <p:sp>
          <p:nvSpPr>
            <p:cNvPr id="5" name="Rectangle 4"/>
            <p:cNvSpPr/>
            <p:nvPr/>
          </p:nvSpPr>
          <p:spPr>
            <a:xfrm>
              <a:off x="971600" y="4437112"/>
              <a:ext cx="6283621" cy="8640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7604307" y="4707721"/>
              <a:ext cx="13601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We are here</a:t>
              </a:r>
            </a:p>
          </p:txBody>
        </p:sp>
        <p:sp>
          <p:nvSpPr>
            <p:cNvPr id="7" name="Right Arrow 8"/>
            <p:cNvSpPr/>
            <p:nvPr/>
          </p:nvSpPr>
          <p:spPr>
            <a:xfrm flipH="1">
              <a:off x="7285756" y="4818112"/>
              <a:ext cx="323529" cy="195064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Design file organisations and indexes</a:t>
            </a:r>
          </a:p>
          <a:p>
            <a:pPr lvl="1"/>
            <a:r>
              <a:rPr lang="en-GB" dirty="0"/>
              <a:t>Analyse transactions</a:t>
            </a:r>
          </a:p>
          <a:p>
            <a:pPr lvl="1"/>
            <a:r>
              <a:rPr lang="en-GB" dirty="0"/>
              <a:t>Choose file organisations</a:t>
            </a:r>
          </a:p>
          <a:p>
            <a:pPr lvl="1"/>
            <a:r>
              <a:rPr lang="en-GB" dirty="0"/>
              <a:t>Choose indexes</a:t>
            </a:r>
          </a:p>
          <a:p>
            <a:pPr lvl="1"/>
            <a:r>
              <a:rPr lang="en-GB" dirty="0"/>
              <a:t>Estimate disk requirements</a:t>
            </a:r>
          </a:p>
          <a:p>
            <a:r>
              <a:rPr lang="en-GB" dirty="0"/>
              <a:t>Design user views</a:t>
            </a:r>
          </a:p>
          <a:p>
            <a:r>
              <a:rPr lang="en-GB" dirty="0"/>
              <a:t>Design security mechanisms</a:t>
            </a:r>
          </a:p>
          <a:p>
            <a:r>
              <a:rPr lang="en-GB" dirty="0"/>
              <a:t>Consider the introduction of controlled redundancy</a:t>
            </a:r>
          </a:p>
          <a:p>
            <a:r>
              <a:rPr lang="en-GB" dirty="0"/>
              <a:t>Monitor and tune the operational system</a:t>
            </a:r>
          </a:p>
        </p:txBody>
      </p:sp>
    </p:spTree>
    <p:extLst>
      <p:ext uri="{BB962C8B-B14F-4D97-AF65-F5344CB8AC3E}">
        <p14:creationId xmlns:p14="http://schemas.microsoft.com/office/powerpoint/2010/main" val="235541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Organisations and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objective is to determine:</a:t>
            </a:r>
          </a:p>
          <a:p>
            <a:pPr lvl="1"/>
            <a:r>
              <a:rPr lang="en-GB" b="1" i="1" dirty="0"/>
              <a:t>optimal</a:t>
            </a:r>
            <a:r>
              <a:rPr lang="en-GB" dirty="0"/>
              <a:t> file organizations to store the base tables,</a:t>
            </a:r>
          </a:p>
          <a:p>
            <a:pPr lvl="1"/>
            <a:r>
              <a:rPr lang="en-GB" dirty="0"/>
              <a:t>and the </a:t>
            </a:r>
            <a:r>
              <a:rPr lang="en-GB" b="1" i="1" dirty="0"/>
              <a:t>indexes</a:t>
            </a:r>
            <a:r>
              <a:rPr lang="en-GB" dirty="0"/>
              <a:t> that are required to achieve acceptable performance.</a:t>
            </a:r>
          </a:p>
          <a:p>
            <a:r>
              <a:rPr lang="en-GB" dirty="0"/>
              <a:t>That is, how are the tables and rows held in secondary storage</a:t>
            </a:r>
            <a:r>
              <a:rPr lang="en-GB" dirty="0" smtClean="0"/>
              <a:t>.</a:t>
            </a:r>
          </a:p>
          <a:p>
            <a:r>
              <a:rPr lang="en-GB" dirty="0"/>
              <a:t>The aim </a:t>
            </a:r>
            <a:r>
              <a:rPr lang="en-GB" dirty="0" smtClean="0"/>
              <a:t>is </a:t>
            </a:r>
            <a:r>
              <a:rPr lang="en-GB" dirty="0"/>
              <a:t>to </a:t>
            </a:r>
            <a:r>
              <a:rPr lang="en-GB" b="1" i="1" dirty="0"/>
              <a:t>determine an efficient file organisation for each base table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How do you store and access data in an efficient way?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210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Step 2: Choose File </a:t>
            </a:r>
            <a:r>
              <a:rPr lang="en-GB" dirty="0" smtClean="0"/>
              <a:t>Organisations</a:t>
            </a:r>
            <a:br>
              <a:rPr lang="en-GB" dirty="0" smtClean="0"/>
            </a:br>
            <a:r>
              <a:rPr lang="en-GB" sz="3100" dirty="0"/>
              <a:t>How do you store and access data in an efficient way?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example:</a:t>
            </a:r>
          </a:p>
          <a:p>
            <a:r>
              <a:rPr lang="en-GB" dirty="0"/>
              <a:t>If you want to retrieve staff rows alphabetically, sorting the file by staff name is a good organisation.</a:t>
            </a:r>
          </a:p>
          <a:p>
            <a:r>
              <a:rPr lang="en-GB" dirty="0"/>
              <a:t>If, however, you want to retrieve staff whose salary is in a certain range, searching a file ordered by staff name will not be efficient.</a:t>
            </a:r>
          </a:p>
          <a:p>
            <a:r>
              <a:rPr lang="en-GB" dirty="0"/>
              <a:t>Additionally, some file organisations are efficient for bulk loading data into the database, but inefficient after that.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23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Organisations and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Four steps:</a:t>
            </a:r>
          </a:p>
          <a:p>
            <a:pPr lvl="1"/>
            <a:r>
              <a:rPr lang="en-GB" dirty="0"/>
              <a:t>Analyse transactions</a:t>
            </a:r>
          </a:p>
          <a:p>
            <a:pPr lvl="1"/>
            <a:r>
              <a:rPr lang="en-GB" dirty="0"/>
              <a:t>Choose file organisations</a:t>
            </a:r>
          </a:p>
          <a:p>
            <a:pPr lvl="1"/>
            <a:r>
              <a:rPr lang="en-GB" dirty="0"/>
              <a:t>Choose indexes</a:t>
            </a:r>
          </a:p>
          <a:p>
            <a:pPr lvl="1"/>
            <a:r>
              <a:rPr lang="en-GB" dirty="0"/>
              <a:t>Estimate disk space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38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1: Analyse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Understand the </a:t>
            </a:r>
            <a:r>
              <a:rPr lang="en-GB" dirty="0"/>
              <a:t>functionality of the transactions running on the database and to analyse the important transactions.</a:t>
            </a:r>
          </a:p>
          <a:p>
            <a:r>
              <a:rPr lang="en-GB" dirty="0" smtClean="0"/>
              <a:t>Attempt to identify performance criteria such as:</a:t>
            </a:r>
          </a:p>
          <a:p>
            <a:pPr lvl="1"/>
            <a:r>
              <a:rPr lang="en-GB" dirty="0"/>
              <a:t>The transactions that run frequently and will have a significant impact on performance.</a:t>
            </a:r>
          </a:p>
          <a:p>
            <a:pPr lvl="1"/>
            <a:r>
              <a:rPr lang="en-GB" dirty="0"/>
              <a:t>The transactions that are critical to business operations.</a:t>
            </a:r>
          </a:p>
          <a:p>
            <a:pPr lvl="1"/>
            <a:r>
              <a:rPr lang="en-GB" dirty="0"/>
              <a:t>The times during the day/week when there will be a high demand made on the database (peak load).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058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</a:t>
            </a:r>
            <a:r>
              <a:rPr lang="en-GB" dirty="0"/>
              <a:t>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Analysing transactions helps to identify </a:t>
            </a:r>
            <a:r>
              <a:rPr lang="en-GB" dirty="0"/>
              <a:t>high-level functionality of the transactions, such as:</a:t>
            </a:r>
          </a:p>
          <a:p>
            <a:pPr lvl="1"/>
            <a:r>
              <a:rPr lang="en-GB" dirty="0" smtClean="0"/>
              <a:t>The attributes </a:t>
            </a:r>
            <a:r>
              <a:rPr lang="en-GB" dirty="0"/>
              <a:t>that are updated; </a:t>
            </a:r>
          </a:p>
          <a:p>
            <a:pPr lvl="1"/>
            <a:r>
              <a:rPr lang="en-GB" dirty="0" smtClean="0"/>
              <a:t>The search </a:t>
            </a:r>
            <a:r>
              <a:rPr lang="en-GB" dirty="0"/>
              <a:t>criteria used in a query.</a:t>
            </a:r>
          </a:p>
          <a:p>
            <a:r>
              <a:rPr lang="en-GB" dirty="0"/>
              <a:t>This information is </a:t>
            </a:r>
            <a:r>
              <a:rPr lang="en-GB" b="1" i="1" dirty="0"/>
              <a:t>used to select appropriate file organisations and indexes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429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</a:t>
            </a:r>
            <a:r>
              <a:rPr lang="en-GB" dirty="0"/>
              <a:t>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Analysing transactions to identify performance criteria is used to identify:</a:t>
            </a:r>
          </a:p>
          <a:p>
            <a:pPr lvl="1"/>
            <a:r>
              <a:rPr lang="en-GB" dirty="0"/>
              <a:t>the parts of the database that may cause performance problems.</a:t>
            </a:r>
          </a:p>
          <a:p>
            <a:r>
              <a:rPr lang="en-GB" dirty="0"/>
              <a:t>It is not possible to investigate all transactions, </a:t>
            </a:r>
            <a:r>
              <a:rPr lang="en-GB" i="1" dirty="0"/>
              <a:t>investigate the </a:t>
            </a:r>
            <a:r>
              <a:rPr lang="en-GB" b="1" i="1" dirty="0"/>
              <a:t>most important ones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Some methods to identify these are:</a:t>
            </a:r>
          </a:p>
          <a:p>
            <a:pPr lvl="2"/>
            <a:r>
              <a:rPr lang="en-GB" dirty="0"/>
              <a:t>Transaction/relation cross-reference matrix</a:t>
            </a:r>
          </a:p>
          <a:p>
            <a:pPr lvl="2"/>
            <a:r>
              <a:rPr lang="en-GB" dirty="0"/>
              <a:t>Transaction usage map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2962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 focus on areas that may be problematic, use </a:t>
            </a:r>
            <a:r>
              <a:rPr lang="en-GB" dirty="0" smtClean="0"/>
              <a:t>the methods/tools </a:t>
            </a:r>
            <a:r>
              <a:rPr lang="en-GB" dirty="0"/>
              <a:t>to:</a:t>
            </a:r>
          </a:p>
          <a:p>
            <a:r>
              <a:rPr lang="en-GB" dirty="0"/>
              <a:t>Map all transaction paths to relations (tables).</a:t>
            </a:r>
          </a:p>
          <a:p>
            <a:r>
              <a:rPr lang="en-GB" dirty="0"/>
              <a:t>Determine which tables are most frequently accessed by transactions.</a:t>
            </a:r>
          </a:p>
          <a:p>
            <a:r>
              <a:rPr lang="en-GB" dirty="0"/>
              <a:t>Analyse the data usage of selected transactions that involve these relations.</a:t>
            </a:r>
          </a:p>
        </p:txBody>
      </p:sp>
    </p:spTree>
    <p:extLst>
      <p:ext uri="{BB962C8B-B14F-4D97-AF65-F5344CB8AC3E}">
        <p14:creationId xmlns:p14="http://schemas.microsoft.com/office/powerpoint/2010/main" val="62487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will be completing a set of exercises to analyse transactions using the </a:t>
            </a:r>
            <a:r>
              <a:rPr lang="en-GB" dirty="0" smtClean="0"/>
              <a:t>first two </a:t>
            </a:r>
            <a:r>
              <a:rPr lang="en-GB" dirty="0"/>
              <a:t>steps on the previous slide for the rest of the lecture.</a:t>
            </a:r>
          </a:p>
          <a:p>
            <a:r>
              <a:rPr lang="en-GB" dirty="0" smtClean="0"/>
              <a:t>Log on to </a:t>
            </a:r>
            <a:r>
              <a:rPr lang="en-GB" dirty="0" smtClean="0">
                <a:hlinkClick r:id="rId2"/>
              </a:rPr>
              <a:t>OneNote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032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Organisations and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Recall there are four </a:t>
            </a:r>
            <a:r>
              <a:rPr lang="en-GB" dirty="0"/>
              <a:t>steps:</a:t>
            </a:r>
          </a:p>
          <a:p>
            <a:pPr lvl="1"/>
            <a:r>
              <a:rPr lang="en-GB" dirty="0"/>
              <a:t>Analyse </a:t>
            </a:r>
            <a:r>
              <a:rPr lang="en-GB" dirty="0" smtClean="0"/>
              <a:t>transactions</a:t>
            </a:r>
          </a:p>
          <a:p>
            <a:pPr lvl="2"/>
            <a:r>
              <a:rPr lang="en-GB" i="1" dirty="0"/>
              <a:t>W</a:t>
            </a:r>
            <a:r>
              <a:rPr lang="en-GB" i="1" dirty="0" smtClean="0"/>
              <a:t>e have just done this.</a:t>
            </a:r>
            <a:endParaRPr lang="en-GB" dirty="0"/>
          </a:p>
          <a:p>
            <a:pPr lvl="1"/>
            <a:r>
              <a:rPr lang="en-GB" dirty="0"/>
              <a:t>Choose file </a:t>
            </a:r>
            <a:r>
              <a:rPr lang="en-GB" dirty="0" smtClean="0"/>
              <a:t>organisations</a:t>
            </a:r>
          </a:p>
          <a:p>
            <a:pPr lvl="2"/>
            <a:r>
              <a:rPr lang="en-GB" i="1" dirty="0" smtClean="0"/>
              <a:t>We have little control over this (see next slides)</a:t>
            </a:r>
            <a:endParaRPr lang="en-GB" i="1" dirty="0"/>
          </a:p>
          <a:p>
            <a:pPr lvl="1"/>
            <a:r>
              <a:rPr lang="en-GB" dirty="0"/>
              <a:t>Choose </a:t>
            </a:r>
            <a:r>
              <a:rPr lang="en-GB" dirty="0" smtClean="0"/>
              <a:t>indexes</a:t>
            </a:r>
          </a:p>
          <a:p>
            <a:pPr lvl="2"/>
            <a:r>
              <a:rPr lang="en-GB" b="1" i="1" dirty="0" smtClean="0"/>
              <a:t>We will look at this next!</a:t>
            </a:r>
            <a:endParaRPr lang="en-GB" b="1" i="1" dirty="0"/>
          </a:p>
          <a:p>
            <a:pPr lvl="1"/>
            <a:r>
              <a:rPr lang="en-GB" dirty="0"/>
              <a:t>Estimate disk space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5021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2: Choose File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many cases, RDBMSs </a:t>
            </a:r>
            <a:r>
              <a:rPr lang="en-GB" dirty="0"/>
              <a:t>may give little </a:t>
            </a:r>
            <a:r>
              <a:rPr lang="en-GB" dirty="0" smtClean="0"/>
              <a:t>or no choice </a:t>
            </a:r>
            <a:r>
              <a:rPr lang="en-GB" dirty="0"/>
              <a:t>for choosing file </a:t>
            </a:r>
            <a:r>
              <a:rPr lang="en-GB" dirty="0" smtClean="0"/>
              <a:t>organisations.</a:t>
            </a:r>
          </a:p>
          <a:p>
            <a:pPr lvl="1"/>
            <a:r>
              <a:rPr lang="en-GB" dirty="0" smtClean="0"/>
              <a:t>Some </a:t>
            </a:r>
            <a:r>
              <a:rPr lang="en-GB" dirty="0"/>
              <a:t>DBMSs </a:t>
            </a:r>
            <a:r>
              <a:rPr lang="en-GB" b="1" i="1" dirty="0" smtClean="0"/>
              <a:t>establish </a:t>
            </a:r>
            <a:r>
              <a:rPr lang="en-GB" b="1" i="1" dirty="0"/>
              <a:t>file organisations as indexes are defined</a:t>
            </a:r>
            <a:r>
              <a:rPr lang="en-GB" dirty="0" smtClean="0"/>
              <a:t>.</a:t>
            </a:r>
          </a:p>
          <a:p>
            <a:r>
              <a:rPr lang="en-GB" dirty="0"/>
              <a:t>Thus, we will not go into the detail of this beyond mentioning that file organisations include:</a:t>
            </a:r>
          </a:p>
          <a:p>
            <a:pPr lvl="2"/>
            <a:r>
              <a:rPr lang="en-GB" dirty="0"/>
              <a:t>Heap</a:t>
            </a:r>
          </a:p>
          <a:p>
            <a:pPr lvl="2"/>
            <a:r>
              <a:rPr lang="en-GB" dirty="0"/>
              <a:t>Hash</a:t>
            </a:r>
          </a:p>
          <a:p>
            <a:pPr lvl="2"/>
            <a:r>
              <a:rPr lang="en-GB" dirty="0"/>
              <a:t>Indexed Sequential Access Method (ISAM)</a:t>
            </a:r>
          </a:p>
          <a:p>
            <a:pPr lvl="2"/>
            <a:r>
              <a:rPr lang="en-GB" dirty="0"/>
              <a:t>B</a:t>
            </a:r>
            <a:r>
              <a:rPr lang="en-GB" baseline="30000" dirty="0"/>
              <a:t>+</a:t>
            </a:r>
            <a:r>
              <a:rPr lang="en-GB" dirty="0"/>
              <a:t>-tree</a:t>
            </a:r>
          </a:p>
          <a:p>
            <a:pPr lvl="2"/>
            <a:r>
              <a:rPr lang="en-GB" dirty="0"/>
              <a:t>Clusters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32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Log on to </a:t>
            </a:r>
            <a:r>
              <a:rPr lang="en-GB" dirty="0">
                <a:hlinkClick r:id="rId2"/>
              </a:rPr>
              <a:t>OneNote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75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11662</TotalTime>
  <Words>806</Words>
  <Application>Microsoft Office PowerPoint</Application>
  <PresentationFormat>On-screen Show (4:3)</PresentationFormat>
  <Paragraphs>117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Cambria</vt:lpstr>
      <vt:lpstr>Wingdings</vt:lpstr>
      <vt:lpstr>Wingdings 2</vt:lpstr>
      <vt:lpstr>Median</vt:lpstr>
      <vt:lpstr>Physical Database Design: Analysing Transactions</vt:lpstr>
      <vt:lpstr>Today’s Lecture</vt:lpstr>
      <vt:lpstr>Phases of Database Design</vt:lpstr>
      <vt:lpstr>Physical Database Design</vt:lpstr>
      <vt:lpstr>Physical Database Design</vt:lpstr>
      <vt:lpstr>File Organisations and Indexes</vt:lpstr>
      <vt:lpstr>Step 2: Choose File Organisations How do you store and access data in an efficient way?</vt:lpstr>
      <vt:lpstr>File Organisations and Indexes</vt:lpstr>
      <vt:lpstr>Step 1: Analyse Transactions</vt:lpstr>
      <vt:lpstr>Analyse Transactions</vt:lpstr>
      <vt:lpstr>Analyse Transactions</vt:lpstr>
      <vt:lpstr>Analyse Transactions</vt:lpstr>
      <vt:lpstr>Exercises</vt:lpstr>
      <vt:lpstr>File Organisations and Indexes</vt:lpstr>
      <vt:lpstr>Step 2: Choose File Organisations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1777</cp:revision>
  <cp:lastPrinted>2014-09-29T16:21:25Z</cp:lastPrinted>
  <dcterms:created xsi:type="dcterms:W3CDTF">2013-09-18T07:00:31Z</dcterms:created>
  <dcterms:modified xsi:type="dcterms:W3CDTF">2019-02-01T14:19:12Z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