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7/15/2022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1812" y="-466185"/>
            <a:ext cx="8825658" cy="2677648"/>
          </a:xfrm>
        </p:spPr>
        <p:txBody>
          <a:bodyPr/>
          <a:lstStyle/>
          <a:p>
            <a:r>
              <a:rPr lang="en-US" b="1" dirty="0"/>
              <a:t>Skeletal System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361C9B-E9DC-271B-6929-247F27703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5830" y="682580"/>
            <a:ext cx="3129565" cy="33729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BB14DE-B3C5-4144-F8CD-092FCB99F82D}"/>
              </a:ext>
            </a:extLst>
          </p:cNvPr>
          <p:cNvSpPr txBox="1"/>
          <p:nvPr/>
        </p:nvSpPr>
        <p:spPr>
          <a:xfrm flipH="1">
            <a:off x="1072086" y="4461872"/>
            <a:ext cx="92289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Name: Ugomma Chizobam Nwanwigwe</a:t>
            </a:r>
          </a:p>
          <a:p>
            <a:r>
              <a:rPr lang="en-GB" dirty="0">
                <a:solidFill>
                  <a:schemeClr val="bg1"/>
                </a:solidFill>
              </a:rPr>
              <a:t>Module: Introduction to Physiology</a:t>
            </a:r>
          </a:p>
          <a:p>
            <a:r>
              <a:rPr lang="en-GB" dirty="0">
                <a:solidFill>
                  <a:schemeClr val="bg1"/>
                </a:solidFill>
              </a:rPr>
              <a:t>Module Code: BMHP5003_BIRM</a:t>
            </a:r>
          </a:p>
          <a:p>
            <a:r>
              <a:rPr lang="en-GB" dirty="0">
                <a:solidFill>
                  <a:schemeClr val="bg1"/>
                </a:solidFill>
              </a:rPr>
              <a:t>Lecturer Name: Muhammad Humza Saeed</a:t>
            </a:r>
          </a:p>
          <a:p>
            <a:r>
              <a:rPr lang="en-GB" dirty="0">
                <a:solidFill>
                  <a:schemeClr val="bg1"/>
                </a:solidFill>
              </a:rPr>
              <a:t>Student Number: 2019967</a:t>
            </a:r>
          </a:p>
        </p:txBody>
      </p:sp>
    </p:spTree>
    <p:extLst>
      <p:ext uri="{BB962C8B-B14F-4D97-AF65-F5344CB8AC3E}">
        <p14:creationId xmlns:p14="http://schemas.microsoft.com/office/powerpoint/2010/main" val="4181193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Composition and Functioning of the skeletal system</a:t>
            </a:r>
            <a:br>
              <a:rPr lang="en-US" dirty="0"/>
            </a:br>
            <a:endParaRPr lang="en-US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27783" y="2541937"/>
            <a:ext cx="9074026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skeletal system acts as a support structure for the body. </a:t>
            </a:r>
          </a:p>
          <a:p>
            <a:pPr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Joints, connective tissue, and muscles work together to make parts of the body flexible</a:t>
            </a:r>
            <a:r>
              <a:rPr kumimoji="0" 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Components include 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Cartilage, Ligaments, Tendons, Immovable Joints, moveable joints, and partly flexible joints.</a:t>
            </a:r>
          </a:p>
          <a:p>
            <a:pPr marL="0" indent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Functioning of the skeletal system:</a:t>
            </a:r>
          </a:p>
          <a:p>
            <a:pPr marL="0" indent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llows for movements: the skeleton supports body weight to help stand and move. </a:t>
            </a:r>
          </a:p>
          <a:p>
            <a:pPr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 protection and support: The skull protects the brain, the ribs protect the heart and lungs, and the spine protects the spinal cord. </a:t>
            </a:r>
          </a:p>
          <a:p>
            <a:pPr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Store Minerals: Bones continue to supply your body with minerals such as calcium and vitamin D.</a:t>
            </a:r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6276" y="2741003"/>
            <a:ext cx="2117941" cy="30287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77486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1673" y="1042248"/>
            <a:ext cx="8761413" cy="706964"/>
          </a:xfrm>
        </p:spPr>
        <p:txBody>
          <a:bodyPr/>
          <a:lstStyle/>
          <a:p>
            <a:r>
              <a:rPr lang="en-US" b="1" dirty="0"/>
              <a:t>Disease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905" y="2395470"/>
            <a:ext cx="8090452" cy="41613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Osteoporosis: </a:t>
            </a:r>
          </a:p>
          <a:p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Osteoporosis is a systemic skeletal disease associated with low bone mass and deteriorated bone tissue.</a:t>
            </a:r>
          </a:p>
          <a:p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occurs w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hen the making of new bone does not keep up with the loss of old bone: this causes bones to become weak and brittle.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More open spaces inside the bones mean low bone density and strength.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Calcium is required for the normal growth and development of bones.</a:t>
            </a:r>
          </a:p>
          <a:p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 calcium and vitamin D increase risks for osteoporosis as the body’s requirements of calcium are fulfilled by taking the calcium from bones and making them weak and porous </a:t>
            </a:r>
          </a:p>
          <a:p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 calcium levels in bones reduced bone mass and bone density.</a:t>
            </a:r>
          </a:p>
          <a:p>
            <a:pPr marL="0" indent="0">
              <a:buNone/>
            </a:pPr>
            <a:endParaRPr lang="en-US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3BD863-B088-57BD-B1AD-EC7A9E34C1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9903" y="2395470"/>
            <a:ext cx="3309723" cy="3760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651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Treatment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3669" y="2491409"/>
            <a:ext cx="7765774" cy="342206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3600" b="1" dirty="0"/>
              <a:t>Dietary Treatment for Osteoporosis:</a:t>
            </a:r>
          </a:p>
          <a:p>
            <a:pPr algn="just"/>
            <a:r>
              <a:rPr lang="en-US" sz="2500" dirty="0"/>
              <a:t>Milk and dairy foods are rich sources of calcium needed for bone and general growth.</a:t>
            </a:r>
          </a:p>
          <a:p>
            <a:pPr algn="just"/>
            <a:r>
              <a:rPr lang="en-US" sz="2500" dirty="0"/>
              <a:t>Certain green vegetables (such as broccoli and curly kale), whole canned fish, and edible bones such as sardines and nuts are good sources of calcium needed for proper bone growth.</a:t>
            </a:r>
          </a:p>
          <a:p>
            <a:pPr algn="just"/>
            <a:r>
              <a:rPr lang="en-US" sz="2500" dirty="0"/>
              <a:t>Deficiency of vitamin D is associated with decreased intestinal absorption of calcium.</a:t>
            </a:r>
          </a:p>
          <a:p>
            <a:pPr algn="just"/>
            <a:r>
              <a:rPr lang="en-US" sz="2500" dirty="0"/>
              <a:t>Vitamin D intake through direct sunlight exposure or by taking vitamin D supplements can reduce the risks of osteoporosis.</a:t>
            </a:r>
          </a:p>
          <a:p>
            <a:pPr algn="just"/>
            <a:r>
              <a:rPr lang="en-US" sz="2500" dirty="0"/>
              <a:t>Dietary protein can improve bone mass by increasing circulation of the growth factors in the diet which in turn increases bone growth.</a:t>
            </a:r>
          </a:p>
          <a:p>
            <a:pPr algn="just"/>
            <a:r>
              <a:rPr lang="en-US" sz="2500" dirty="0"/>
              <a:t>Magnesium and phosphorus-rich diet also treat osteoporosis by directly affecting bone quality.</a:t>
            </a:r>
          </a:p>
          <a:p>
            <a:pPr algn="just"/>
            <a:endParaRPr lang="en-US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8759" y="2614411"/>
            <a:ext cx="2847975" cy="314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895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102100"/>
          </a:xfrm>
        </p:spPr>
        <p:txBody>
          <a:bodyPr>
            <a:normAutofit lnSpcReduction="10000"/>
          </a:bodyPr>
          <a:lstStyle/>
          <a:p>
            <a:r>
              <a:rPr lang="en-US" sz="1700" dirty="0"/>
              <a:t>Osteoporosis. </a:t>
            </a:r>
            <a:r>
              <a:rPr lang="en-US" sz="1700" i="1" dirty="0"/>
              <a:t>J Midlife Health, </a:t>
            </a:r>
            <a:r>
              <a:rPr lang="en-US" sz="1700" dirty="0"/>
              <a:t>12(4), pp. 267-275.</a:t>
            </a:r>
          </a:p>
          <a:p>
            <a:r>
              <a:rPr lang="en-US" sz="1700" dirty="0"/>
              <a:t>Brennan, D., 2021. </a:t>
            </a:r>
            <a:r>
              <a:rPr lang="en-US" sz="1700" i="1" dirty="0"/>
              <a:t>What Is the Skeletal System?. </a:t>
            </a:r>
            <a:r>
              <a:rPr lang="en-US" sz="1700" dirty="0"/>
              <a:t>[Online] </a:t>
            </a:r>
            <a:br>
              <a:rPr lang="en-US" sz="1700" dirty="0"/>
            </a:br>
            <a:r>
              <a:rPr lang="en-US" sz="1700" dirty="0"/>
              <a:t>Available at: </a:t>
            </a:r>
            <a:r>
              <a:rPr lang="en-US" sz="1700" u="sng" dirty="0"/>
              <a:t>https://www.webmd.com/a-to-z-guides/what-is-the-skeletal-system</a:t>
            </a:r>
            <a:br>
              <a:rPr lang="en-US" sz="1700" dirty="0"/>
            </a:br>
            <a:r>
              <a:rPr lang="en-US" sz="1700" dirty="0"/>
              <a:t>[Accessed 23 June 2022].</a:t>
            </a:r>
          </a:p>
          <a:p>
            <a:r>
              <a:rPr lang="en-US" sz="1700" dirty="0"/>
              <a:t>Cleveland Clinic, 2022. </a:t>
            </a:r>
            <a:r>
              <a:rPr lang="en-US" sz="1700" i="1" dirty="0"/>
              <a:t>Skeletal System. </a:t>
            </a:r>
            <a:r>
              <a:rPr lang="en-US" sz="1700" dirty="0"/>
              <a:t>[Online] </a:t>
            </a:r>
            <a:br>
              <a:rPr lang="en-US" sz="1700" dirty="0"/>
            </a:br>
            <a:r>
              <a:rPr lang="en-US" sz="1700" dirty="0"/>
              <a:t>Available at: </a:t>
            </a:r>
            <a:r>
              <a:rPr lang="en-US" sz="1700" u="sng" dirty="0"/>
              <a:t>https://my.clevelandclinic.org/health/body/21048-skeletal-system</a:t>
            </a:r>
            <a:br>
              <a:rPr lang="en-US" sz="1700" dirty="0"/>
            </a:br>
            <a:r>
              <a:rPr lang="en-US" sz="1700" dirty="0"/>
              <a:t>[Accessed 23 June 2022].</a:t>
            </a:r>
          </a:p>
          <a:p>
            <a:r>
              <a:rPr lang="en-US" sz="1700" dirty="0"/>
              <a:t>Gkastaris, K., Goulis, D. G., </a:t>
            </a:r>
            <a:r>
              <a:rPr lang="en-US" sz="1700" dirty="0" err="1"/>
              <a:t>Potoupnis</a:t>
            </a:r>
            <a:r>
              <a:rPr lang="en-US" sz="1700" dirty="0"/>
              <a:t>, M. A. A. D. &amp; </a:t>
            </a:r>
            <a:r>
              <a:rPr lang="en-US" sz="1700" dirty="0" err="1"/>
              <a:t>Kapetanos</a:t>
            </a:r>
            <a:r>
              <a:rPr lang="en-US" sz="1700" dirty="0"/>
              <a:t>, G., 2020. Obesity, osteoporosis and bone metabolism. </a:t>
            </a:r>
            <a:r>
              <a:rPr lang="en-US" sz="1700" i="1" dirty="0"/>
              <a:t>Journal of musculoskeletal &amp; neuronal interactions, </a:t>
            </a:r>
            <a:r>
              <a:rPr lang="en-US" sz="1700" dirty="0"/>
              <a:t>pp. 372-381.</a:t>
            </a:r>
          </a:p>
          <a:p>
            <a:r>
              <a:rPr lang="en-US" sz="1700" dirty="0"/>
              <a:t>Lieber, R. L., 2003. </a:t>
            </a:r>
            <a:r>
              <a:rPr lang="en-US" sz="1700" i="1" dirty="0"/>
              <a:t>Skeletal Muscle Structure, Function, and Plasticity. </a:t>
            </a:r>
            <a:r>
              <a:rPr lang="en-US" sz="1700" dirty="0" err="1"/>
              <a:t>s.l</a:t>
            </a:r>
            <a:r>
              <a:rPr lang="en-US" sz="1700" dirty="0"/>
              <a:t>.:(ISBN 0781730619).</a:t>
            </a:r>
          </a:p>
          <a:p>
            <a:r>
              <a:rPr lang="en-US" sz="1700" dirty="0"/>
              <a:t>Li, L. &amp; Wang, Z., 2018. Ovarian Aging and Osteoporosis. </a:t>
            </a:r>
            <a:r>
              <a:rPr lang="en-US" sz="1700" i="1" dirty="0"/>
              <a:t>ISBN, </a:t>
            </a:r>
            <a:r>
              <a:rPr lang="en-US" sz="1700" dirty="0"/>
              <a:t>p. 17.</a:t>
            </a:r>
          </a:p>
        </p:txBody>
      </p:sp>
    </p:spTree>
    <p:extLst>
      <p:ext uri="{BB962C8B-B14F-4D97-AF65-F5344CB8AC3E}">
        <p14:creationId xmlns:p14="http://schemas.microsoft.com/office/powerpoint/2010/main" val="8069444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474</TotalTime>
  <Words>565</Words>
  <Application>Microsoft Office PowerPoint</Application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Gothic</vt:lpstr>
      <vt:lpstr>Wingdings 3</vt:lpstr>
      <vt:lpstr>Ion Boardroom</vt:lpstr>
      <vt:lpstr>Skeletal System </vt:lpstr>
      <vt:lpstr>Composition and Functioning of the skeletal system </vt:lpstr>
      <vt:lpstr>Disease</vt:lpstr>
      <vt:lpstr>Treatment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Ugomma Nwanwigwe</cp:lastModifiedBy>
  <cp:revision>26</cp:revision>
  <dcterms:created xsi:type="dcterms:W3CDTF">2022-06-23T21:14:11Z</dcterms:created>
  <dcterms:modified xsi:type="dcterms:W3CDTF">2022-07-15T08:19:25Z</dcterms:modified>
</cp:coreProperties>
</file>