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20T10:26:49.650"/>
    </inkml:context>
    <inkml:brush xml:id="br0">
      <inkml:brushProperty name="width" value="0" units="cm"/>
      <inkml:brushProperty name="height" value="0" units="cm"/>
    </inkml:brush>
  </inkml:definitions>
  <inkml:trace contextRef="#ctx0" brushRef="#br0">1 2026 19442,'13'-21'0,"-3"-2"0,1-3 0,-1 3 0,3 4 0,-3 4-104,-3 3 0,1 1 0,1-3 0,-1 1 0,3 0 0,-3 1 0,3-1 1,-3-4-1,0-4 0,-1-6-5,1-3 1,-5 37 0,-1 14 0,-1 12 0,1 13 0,-1 10 0,0 11 0,0 9 0,-1 9 0,0 8 0,1 8 0,-2 6 0,1 6 0,0 5 0,-1 4 0,1 4 0,-1 2 0,1 3 0,-1 0 0,0 2 0,1-1 0,-1-1 0,1-2 0,-1-2 0,1-4 0,-1-3 0,1-6 0,0-5 0,0-6 0,1-4 0,-1 2 0,0-1 0,1 2 0,-1-1 0,0 1 0,1 0 0,-1 1 0,0-1 0,1 1 0,-1-1 0,0 1 0,1-1 0,-1-1-1,0 1 1,1-1 0,-1-1 0,1 0 0,-1 0 0,1-2 0,-1 0 0,0-2 0,1 0 0,-1-1 0,1-2 0,-1 0 0,0-2 0,1-2 0,-1 18 0,1-1 0,-1-1 0,1 0 0,-1-1 0,1 0 0,-1-2 0,1-1 0,-1-1 0,1-2 0,0-1 0,-1-1 0,1-2 0,-1-3 0,1-1 0,-1-2 0,1-2 0,0-3 0,-1-2 0,1 43 0,-1 7 0,-1 3 0,1-4 0,0-10 0,0-16 0,2-21 0,2-29 0,1-34 0,10-58-1,2-2 1,4-4 0,2-5 0,4-1 0,5-1 102,8-2 0,-33 25 0,0-11 0,-1-8 0,-1-10 0,-1-7 0,0-9 0,-1-6 1,-1-7-1,0-6 0,0-6 0,-1-5 0,-1-4 0,0-4 0,0-4 0,0-2 0,-1-3 1,0-1-1,0-2 0,1-1 0,-1 1 0,0-1 0,0 2 0,0 1 0,1 2 0,-1 2 1,2 4-1,-1 3 0,1 4 0,0 5-69,0 2 0,1 0 1,-1 1-1,1-1 1,-1 0-1,1 1 1,-1-1-1,0 0 1,1 0-1,-1 1 0,1-1 1,-1 0-1,1 1 1,0-1-1,-1 0 1,1 0-1,-1 1 1,1-1-1,-1 0 1,1 0-1,-1 1 0,1-1 1,0 0-1,-1 1 1,1-1-1,-1 0 1,1 0-1,-1 1 1,1-1 73,-1-2 1,0-5 0,0-4 0,-1-3 0,1-4 0,-2-2 0,1-1-1,0-3 1,-1 0 0,1 0 0,-1-1 0,1 2 0,-1 0 0,1 3 0,0 1-1,1 4 1,-1 3 0,1 3 0,1 6 0,-1 4 0,2 5 0,-1 7 0,2 6-1,0 8 1,0 7 0,2 8 0,0 9 0,1 9 0,1 9 0,34-27 885,8 1 1,-8-1-894,3 0 0,-5 0-9,-2 0 0,-3 6 67,-3 1 0,4-1-54,-4-6 0,1 3 12,-1 3 1,4 2-41,-5 5 0,5 4-3,2-4 0,0 6 2190,0 6 0,0-3-2219,0 3 0,-7 5 3318,1 1 0,-9 5-3254,2 2 0,-8 2 0,-2 5 0,4 5 0,2 5 0,4 2 0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E7719-631E-754C-92C9-3A0BEC6ECD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8861" y="1628527"/>
            <a:ext cx="8689976" cy="2509213"/>
          </a:xfrm>
        </p:spPr>
        <p:txBody>
          <a:bodyPr>
            <a:normAutofit fontScale="90000"/>
          </a:bodyPr>
          <a:lstStyle/>
          <a:p>
            <a:r>
              <a:rPr lang="en-GB" dirty="0"/>
              <a:t>The learning country: Chapter 2-sound foundations (the early years)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65B23D-13F0-224A-9D05-3B17D88E2E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761676" y="10058673"/>
            <a:ext cx="8689976" cy="1371599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900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E71D9-7411-7648-9B95-70873FD11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objectives</a:t>
            </a:r>
            <a:br>
              <a:rPr lang="en-GB" dirty="0"/>
            </a:br>
            <a:r>
              <a:rPr lang="en-GB" dirty="0"/>
              <a:t>Wales have established an early years advisory panel to help shape their objectives.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AD35D-B68E-DB4C-86E5-65121A73A31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Support for parent so that children can have a flying start</a:t>
            </a:r>
          </a:p>
          <a:p>
            <a:r>
              <a:rPr lang="en-GB" dirty="0"/>
              <a:t>To integrate education and care i.e. working with qualified childminders and nurseries</a:t>
            </a:r>
          </a:p>
          <a:p>
            <a:r>
              <a:rPr lang="en-GB" dirty="0"/>
              <a:t>To develop wrap around care</a:t>
            </a:r>
          </a:p>
          <a:p>
            <a:r>
              <a:rPr lang="en-GB" dirty="0"/>
              <a:t>To have a cohesive approach </a:t>
            </a:r>
          </a:p>
        </p:txBody>
      </p:sp>
    </p:spTree>
    <p:extLst>
      <p:ext uri="{BB962C8B-B14F-4D97-AF65-F5344CB8AC3E}">
        <p14:creationId xmlns:p14="http://schemas.microsoft.com/office/powerpoint/2010/main" val="97750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F25E-0FAB-6B40-9FA1-00A86C944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 dirty="0"/>
              <a:t>Progress-early years in wales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AFCA0-6DE3-CC45-9EB4-D7BCBCE6BF0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4311" y="2214694"/>
            <a:ext cx="10363826" cy="3424107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/>
              <a:t>All four year olds have access to a full-time place in a maintained school</a:t>
            </a:r>
          </a:p>
          <a:p>
            <a:r>
              <a:rPr lang="en-GB" dirty="0"/>
              <a:t>75% of 3 year olds are in school part-time</a:t>
            </a:r>
          </a:p>
          <a:p>
            <a:r>
              <a:rPr lang="en-GB" dirty="0"/>
              <a:t>As part of the childcare strategy-9000 new childcare places have been funded since 1999</a:t>
            </a:r>
          </a:p>
          <a:p>
            <a:r>
              <a:rPr lang="en-GB" dirty="0"/>
              <a:t>For early years centres to be set up money was set aside in September 2002</a:t>
            </a:r>
          </a:p>
          <a:p>
            <a:r>
              <a:rPr lang="en-GB" dirty="0"/>
              <a:t>An extra investment of £12m has been put forward to upgrade: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Qualified and trained practitioners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Quality assurance and regulatory system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err="1"/>
              <a:t>Kitemarking</a:t>
            </a:r>
            <a:r>
              <a:rPr lang="en-GB" dirty="0"/>
              <a:t> and quality rating schemes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Increase the supply of childcare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741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4F971-F3E7-A74A-903A-5A66DE572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education needs (SEN)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4827A-846B-D74A-923D-32B279FEF1B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Budgeted expenditure for sen in 2001-02 is £176m-up to 9.5 per cent on last year</a:t>
            </a:r>
          </a:p>
          <a:p>
            <a:r>
              <a:rPr lang="en-GB" dirty="0"/>
              <a:t>The number of pupils with statements of sen who are in mainstream schools has increased to 75 per cent-up 5 percentage points since 1990</a:t>
            </a:r>
          </a:p>
          <a:p>
            <a:r>
              <a:rPr lang="en-GB" dirty="0"/>
              <a:t>The sen and disability act 2001 has improved provision for children with additional learning needs</a:t>
            </a:r>
          </a:p>
          <a:p>
            <a:r>
              <a:rPr lang="en-GB" dirty="0"/>
              <a:t>Support grants for teachers will increase to £4m from April 2002</a:t>
            </a:r>
          </a:p>
          <a:p>
            <a:r>
              <a:rPr lang="en-GB" dirty="0"/>
              <a:t>They will adopt a strategic approach which has already been examined by three pilot projects to ensure universal care for all </a:t>
            </a:r>
          </a:p>
          <a:p>
            <a:r>
              <a:rPr lang="en-GB" dirty="0"/>
              <a:t>They have Establish a new demand for speech and other therapies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804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ED29E-EDB8-0041-9C25-64FFEDF5E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Wales vs england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71213-7083-8B45-9F60-14C2F069A83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In reference to sen, England make their schools cover the first £6000 of any additional support</a:t>
            </a:r>
          </a:p>
          <a:p>
            <a:r>
              <a:rPr lang="en-GB" dirty="0"/>
              <a:t>England spends £35000 for a specialist teacher to work with families outside of school whereas wales provides this in and outside of school</a:t>
            </a:r>
            <a:endParaRPr lang="en-GB" sz="1800" dirty="0">
              <a:latin typeface="FSMeWeb"/>
            </a:endParaRPr>
          </a:p>
          <a:p>
            <a:r>
              <a:rPr lang="en-GB" dirty="0"/>
              <a:t>75% of 3 year olds are in school part-time in Wales whereas in England it’s 88% </a:t>
            </a:r>
          </a:p>
          <a:p>
            <a:endParaRPr lang="en-GB" dirty="0"/>
          </a:p>
          <a:p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E2D8AC9-AC10-E14E-8D83-B130185D988E}"/>
                  </a:ext>
                </a:extLst>
              </p14:cNvPr>
              <p14:cNvContentPartPr/>
              <p14:nvPr/>
            </p14:nvContentPartPr>
            <p14:xfrm>
              <a:off x="11988170" y="14912"/>
              <a:ext cx="525960" cy="36043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E2D8AC9-AC10-E14E-8D83-B130185D988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1988530" y="14912"/>
                <a:ext cx="525600" cy="3603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1717657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Droplet</vt:lpstr>
      <vt:lpstr>The learning country: Chapter 2-sound foundations (the early years)</vt:lpstr>
      <vt:lpstr>Policy objectives Wales have established an early years advisory panel to help shape their objectives.</vt:lpstr>
      <vt:lpstr>Progress-early years in wales</vt:lpstr>
      <vt:lpstr>Special education needs (SEN)</vt:lpstr>
      <vt:lpstr>Wales vs england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learning country: Chapter 2-sound foundations (the early years)</dc:title>
  <dc:creator>Shannon Cox (1703980)</dc:creator>
  <cp:lastModifiedBy>Shannon Cox (1703980)</cp:lastModifiedBy>
  <cp:revision>1</cp:revision>
  <dcterms:created xsi:type="dcterms:W3CDTF">2018-11-20T09:22:30Z</dcterms:created>
  <dcterms:modified xsi:type="dcterms:W3CDTF">2018-11-20T10:26:54Z</dcterms:modified>
</cp:coreProperties>
</file>