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7" r:id="rId5"/>
    <p:sldId id="258" r:id="rId6"/>
    <p:sldId id="259" r:id="rId7"/>
    <p:sldId id="260" r:id="rId8"/>
    <p:sldId id="261" r:id="rId9"/>
    <p:sldId id="596" r:id="rId10"/>
    <p:sldId id="594" r:id="rId11"/>
    <p:sldId id="263" r:id="rId12"/>
    <p:sldId id="262" r:id="rId13"/>
    <p:sldId id="264" r:id="rId14"/>
    <p:sldId id="266" r:id="rId15"/>
    <p:sldId id="267" r:id="rId16"/>
    <p:sldId id="268" r:id="rId17"/>
    <p:sldId id="597" r:id="rId18"/>
    <p:sldId id="59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EABD97-1624-4E5B-B0BD-49019060F9EE}" v="31" dt="2026-04-19T19:55:38.2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D3289A-62D8-4CF1-911F-B5D3E304CE06}"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31AD8323-4B36-4AE0-B31E-2A50F1A2F40B}">
      <dgm:prSet/>
      <dgm:spPr/>
      <dgm:t>
        <a:bodyPr/>
        <a:lstStyle/>
        <a:p>
          <a:r>
            <a:rPr lang="en-GB"/>
            <a:t>El Fogón Nica is a proposed Nicaraguan-style restaurant based in London, focused on offering traditional grilled dishes and authentic flavours from Nicaragua. </a:t>
          </a:r>
          <a:endParaRPr lang="en-US"/>
        </a:p>
      </dgm:t>
    </dgm:pt>
    <dgm:pt modelId="{4AFDEDC4-15E2-4E47-BC4C-76E5E9918BBA}" type="parTrans" cxnId="{CE924A77-220B-48BE-909B-C202DD711561}">
      <dgm:prSet/>
      <dgm:spPr/>
      <dgm:t>
        <a:bodyPr/>
        <a:lstStyle/>
        <a:p>
          <a:endParaRPr lang="en-US"/>
        </a:p>
      </dgm:t>
    </dgm:pt>
    <dgm:pt modelId="{80896452-1016-4AE9-AE72-FAF2B8D6D8DA}" type="sibTrans" cxnId="{CE924A77-220B-48BE-909B-C202DD711561}">
      <dgm:prSet/>
      <dgm:spPr/>
      <dgm:t>
        <a:bodyPr/>
        <a:lstStyle/>
        <a:p>
          <a:endParaRPr lang="en-US"/>
        </a:p>
      </dgm:t>
    </dgm:pt>
    <dgm:pt modelId="{EB527CF9-AA6F-41F3-BFCE-EEFF136DAF65}">
      <dgm:prSet/>
      <dgm:spPr/>
      <dgm:t>
        <a:bodyPr/>
        <a:lstStyle/>
        <a:p>
          <a:r>
            <a:rPr lang="en-GB"/>
            <a:t>The business aims to provide high- quality food, excellent customer service, and a unique dining experience for both the Latin American community and local customers interested in trying something different.</a:t>
          </a:r>
          <a:endParaRPr lang="en-US"/>
        </a:p>
      </dgm:t>
    </dgm:pt>
    <dgm:pt modelId="{B1E7D608-F8E0-4852-A848-66262BE4094C}" type="parTrans" cxnId="{48BEF80B-4649-4BE2-9C1D-2E6F2ED4FC3E}">
      <dgm:prSet/>
      <dgm:spPr/>
      <dgm:t>
        <a:bodyPr/>
        <a:lstStyle/>
        <a:p>
          <a:endParaRPr lang="en-US"/>
        </a:p>
      </dgm:t>
    </dgm:pt>
    <dgm:pt modelId="{C2949261-EFF7-4C44-94CD-6C6A42405F6F}" type="sibTrans" cxnId="{48BEF80B-4649-4BE2-9C1D-2E6F2ED4FC3E}">
      <dgm:prSet/>
      <dgm:spPr/>
      <dgm:t>
        <a:bodyPr/>
        <a:lstStyle/>
        <a:p>
          <a:endParaRPr lang="en-US"/>
        </a:p>
      </dgm:t>
    </dgm:pt>
    <dgm:pt modelId="{D356922D-5D7B-46D1-AC02-CB4EEB1B7B8F}">
      <dgm:prSet/>
      <dgm:spPr/>
      <dgm:t>
        <a:bodyPr/>
        <a:lstStyle/>
        <a:p>
          <a:r>
            <a:rPr lang="en-GB"/>
            <a:t>The purpose of this presentation is to explain the main aspects of the business plan, including the business idea, target market, competitors, marketing strategy, operations and financial plan.</a:t>
          </a:r>
          <a:endParaRPr lang="en-US"/>
        </a:p>
      </dgm:t>
    </dgm:pt>
    <dgm:pt modelId="{5D0952A3-8BD1-4A98-8462-8FD2A9008F05}" type="parTrans" cxnId="{FD3B2CD7-3EB3-4571-9F68-DB59496CF1CA}">
      <dgm:prSet/>
      <dgm:spPr/>
      <dgm:t>
        <a:bodyPr/>
        <a:lstStyle/>
        <a:p>
          <a:endParaRPr lang="en-US"/>
        </a:p>
      </dgm:t>
    </dgm:pt>
    <dgm:pt modelId="{1228D907-398E-4B3B-82A8-A1204A431756}" type="sibTrans" cxnId="{FD3B2CD7-3EB3-4571-9F68-DB59496CF1CA}">
      <dgm:prSet/>
      <dgm:spPr/>
      <dgm:t>
        <a:bodyPr/>
        <a:lstStyle/>
        <a:p>
          <a:endParaRPr lang="en-US"/>
        </a:p>
      </dgm:t>
    </dgm:pt>
    <dgm:pt modelId="{F9EA5E32-3FFC-41A7-B8DF-9F52CB35F6E2}">
      <dgm:prSet/>
      <dgm:spPr/>
      <dgm:t>
        <a:bodyPr/>
        <a:lstStyle/>
        <a:p>
          <a:r>
            <a:rPr lang="en-GB"/>
            <a:t>By the end of this presentation, I aim to show that El Fogón Nica has strong potential to become a successful and profitable business in London.</a:t>
          </a:r>
          <a:endParaRPr lang="en-US"/>
        </a:p>
      </dgm:t>
    </dgm:pt>
    <dgm:pt modelId="{BBF3EE64-9BDF-41EA-9418-0F6039BFB0F4}" type="parTrans" cxnId="{A2EE8789-6672-4A94-B14A-0C14D6569101}">
      <dgm:prSet/>
      <dgm:spPr/>
      <dgm:t>
        <a:bodyPr/>
        <a:lstStyle/>
        <a:p>
          <a:endParaRPr lang="en-US"/>
        </a:p>
      </dgm:t>
    </dgm:pt>
    <dgm:pt modelId="{C3103DCC-CA77-4A40-AC93-6D53F7C5209F}" type="sibTrans" cxnId="{A2EE8789-6672-4A94-B14A-0C14D6569101}">
      <dgm:prSet/>
      <dgm:spPr/>
      <dgm:t>
        <a:bodyPr/>
        <a:lstStyle/>
        <a:p>
          <a:endParaRPr lang="en-US"/>
        </a:p>
      </dgm:t>
    </dgm:pt>
    <dgm:pt modelId="{2432A472-B1E7-436F-9335-8B53B2D9345F}" type="pres">
      <dgm:prSet presAssocID="{F1D3289A-62D8-4CF1-911F-B5D3E304CE06}" presName="outerComposite" presStyleCnt="0">
        <dgm:presLayoutVars>
          <dgm:chMax val="5"/>
          <dgm:dir/>
          <dgm:resizeHandles val="exact"/>
        </dgm:presLayoutVars>
      </dgm:prSet>
      <dgm:spPr/>
    </dgm:pt>
    <dgm:pt modelId="{3A05802D-DADB-4DD8-92EF-CA72EB7E14D5}" type="pres">
      <dgm:prSet presAssocID="{F1D3289A-62D8-4CF1-911F-B5D3E304CE06}" presName="dummyMaxCanvas" presStyleCnt="0">
        <dgm:presLayoutVars/>
      </dgm:prSet>
      <dgm:spPr/>
    </dgm:pt>
    <dgm:pt modelId="{EF0A52A5-26FC-4196-9AD5-4C5B25E613F8}" type="pres">
      <dgm:prSet presAssocID="{F1D3289A-62D8-4CF1-911F-B5D3E304CE06}" presName="FourNodes_1" presStyleLbl="node1" presStyleIdx="0" presStyleCnt="4" custLinFactNeighborY="4622">
        <dgm:presLayoutVars>
          <dgm:bulletEnabled val="1"/>
        </dgm:presLayoutVars>
      </dgm:prSet>
      <dgm:spPr/>
    </dgm:pt>
    <dgm:pt modelId="{A3D4A0CC-47B7-46AB-9BEF-76A208FB74EF}" type="pres">
      <dgm:prSet presAssocID="{F1D3289A-62D8-4CF1-911F-B5D3E304CE06}" presName="FourNodes_2" presStyleLbl="node1" presStyleIdx="1" presStyleCnt="4">
        <dgm:presLayoutVars>
          <dgm:bulletEnabled val="1"/>
        </dgm:presLayoutVars>
      </dgm:prSet>
      <dgm:spPr/>
    </dgm:pt>
    <dgm:pt modelId="{3B2BF41A-0B81-438B-B5A4-8ECF783D9632}" type="pres">
      <dgm:prSet presAssocID="{F1D3289A-62D8-4CF1-911F-B5D3E304CE06}" presName="FourNodes_3" presStyleLbl="node1" presStyleIdx="2" presStyleCnt="4">
        <dgm:presLayoutVars>
          <dgm:bulletEnabled val="1"/>
        </dgm:presLayoutVars>
      </dgm:prSet>
      <dgm:spPr/>
    </dgm:pt>
    <dgm:pt modelId="{A35FE02D-41BE-42D0-984D-E11D1FE30E3D}" type="pres">
      <dgm:prSet presAssocID="{F1D3289A-62D8-4CF1-911F-B5D3E304CE06}" presName="FourNodes_4" presStyleLbl="node1" presStyleIdx="3" presStyleCnt="4">
        <dgm:presLayoutVars>
          <dgm:bulletEnabled val="1"/>
        </dgm:presLayoutVars>
      </dgm:prSet>
      <dgm:spPr/>
    </dgm:pt>
    <dgm:pt modelId="{7163B516-EFF7-41C3-B661-4E73B9BDDC2F}" type="pres">
      <dgm:prSet presAssocID="{F1D3289A-62D8-4CF1-911F-B5D3E304CE06}" presName="FourConn_1-2" presStyleLbl="fgAccFollowNode1" presStyleIdx="0" presStyleCnt="3">
        <dgm:presLayoutVars>
          <dgm:bulletEnabled val="1"/>
        </dgm:presLayoutVars>
      </dgm:prSet>
      <dgm:spPr/>
    </dgm:pt>
    <dgm:pt modelId="{80A4005F-982C-441F-B342-729846C75C1A}" type="pres">
      <dgm:prSet presAssocID="{F1D3289A-62D8-4CF1-911F-B5D3E304CE06}" presName="FourConn_2-3" presStyleLbl="fgAccFollowNode1" presStyleIdx="1" presStyleCnt="3">
        <dgm:presLayoutVars>
          <dgm:bulletEnabled val="1"/>
        </dgm:presLayoutVars>
      </dgm:prSet>
      <dgm:spPr/>
    </dgm:pt>
    <dgm:pt modelId="{8586B83D-BFC0-4E70-A101-028A1314E211}" type="pres">
      <dgm:prSet presAssocID="{F1D3289A-62D8-4CF1-911F-B5D3E304CE06}" presName="FourConn_3-4" presStyleLbl="fgAccFollowNode1" presStyleIdx="2" presStyleCnt="3">
        <dgm:presLayoutVars>
          <dgm:bulletEnabled val="1"/>
        </dgm:presLayoutVars>
      </dgm:prSet>
      <dgm:spPr/>
    </dgm:pt>
    <dgm:pt modelId="{C8488227-75A8-4A88-AAEF-8C9AFD3A373D}" type="pres">
      <dgm:prSet presAssocID="{F1D3289A-62D8-4CF1-911F-B5D3E304CE06}" presName="FourNodes_1_text" presStyleLbl="node1" presStyleIdx="3" presStyleCnt="4">
        <dgm:presLayoutVars>
          <dgm:bulletEnabled val="1"/>
        </dgm:presLayoutVars>
      </dgm:prSet>
      <dgm:spPr/>
    </dgm:pt>
    <dgm:pt modelId="{41CF6D46-DB9A-4FA3-91B5-8D196E72266D}" type="pres">
      <dgm:prSet presAssocID="{F1D3289A-62D8-4CF1-911F-B5D3E304CE06}" presName="FourNodes_2_text" presStyleLbl="node1" presStyleIdx="3" presStyleCnt="4">
        <dgm:presLayoutVars>
          <dgm:bulletEnabled val="1"/>
        </dgm:presLayoutVars>
      </dgm:prSet>
      <dgm:spPr/>
    </dgm:pt>
    <dgm:pt modelId="{E44002A7-57B7-4F71-BCB1-1A87D5DD9530}" type="pres">
      <dgm:prSet presAssocID="{F1D3289A-62D8-4CF1-911F-B5D3E304CE06}" presName="FourNodes_3_text" presStyleLbl="node1" presStyleIdx="3" presStyleCnt="4">
        <dgm:presLayoutVars>
          <dgm:bulletEnabled val="1"/>
        </dgm:presLayoutVars>
      </dgm:prSet>
      <dgm:spPr/>
    </dgm:pt>
    <dgm:pt modelId="{0A842F9C-FD7F-4FD0-98CC-4D963257DED6}" type="pres">
      <dgm:prSet presAssocID="{F1D3289A-62D8-4CF1-911F-B5D3E304CE06}" presName="FourNodes_4_text" presStyleLbl="node1" presStyleIdx="3" presStyleCnt="4">
        <dgm:presLayoutVars>
          <dgm:bulletEnabled val="1"/>
        </dgm:presLayoutVars>
      </dgm:prSet>
      <dgm:spPr/>
    </dgm:pt>
  </dgm:ptLst>
  <dgm:cxnLst>
    <dgm:cxn modelId="{48BEF80B-4649-4BE2-9C1D-2E6F2ED4FC3E}" srcId="{F1D3289A-62D8-4CF1-911F-B5D3E304CE06}" destId="{EB527CF9-AA6F-41F3-BFCE-EEFF136DAF65}" srcOrd="1" destOrd="0" parTransId="{B1E7D608-F8E0-4852-A848-66262BE4094C}" sibTransId="{C2949261-EFF7-4C44-94CD-6C6A42405F6F}"/>
    <dgm:cxn modelId="{DEE3DB0E-3901-4CEC-B4B9-98C90596203D}" type="presOf" srcId="{D356922D-5D7B-46D1-AC02-CB4EEB1B7B8F}" destId="{E44002A7-57B7-4F71-BCB1-1A87D5DD9530}" srcOrd="1" destOrd="0" presId="urn:microsoft.com/office/officeart/2005/8/layout/vProcess5"/>
    <dgm:cxn modelId="{6D93876C-ECBD-4C75-82C8-4360A389AF5C}" type="presOf" srcId="{F9EA5E32-3FFC-41A7-B8DF-9F52CB35F6E2}" destId="{A35FE02D-41BE-42D0-984D-E11D1FE30E3D}" srcOrd="0" destOrd="0" presId="urn:microsoft.com/office/officeart/2005/8/layout/vProcess5"/>
    <dgm:cxn modelId="{CC17F14E-2CEE-4E30-838D-12208F5E0F99}" type="presOf" srcId="{31AD8323-4B36-4AE0-B31E-2A50F1A2F40B}" destId="{EF0A52A5-26FC-4196-9AD5-4C5B25E613F8}" srcOrd="0" destOrd="0" presId="urn:microsoft.com/office/officeart/2005/8/layout/vProcess5"/>
    <dgm:cxn modelId="{CE924A77-220B-48BE-909B-C202DD711561}" srcId="{F1D3289A-62D8-4CF1-911F-B5D3E304CE06}" destId="{31AD8323-4B36-4AE0-B31E-2A50F1A2F40B}" srcOrd="0" destOrd="0" parTransId="{4AFDEDC4-15E2-4E47-BC4C-76E5E9918BBA}" sibTransId="{80896452-1016-4AE9-AE72-FAF2B8D6D8DA}"/>
    <dgm:cxn modelId="{A9BCAD59-A9DD-424A-AE85-9613CB8153CC}" type="presOf" srcId="{1228D907-398E-4B3B-82A8-A1204A431756}" destId="{8586B83D-BFC0-4E70-A101-028A1314E211}" srcOrd="0" destOrd="0" presId="urn:microsoft.com/office/officeart/2005/8/layout/vProcess5"/>
    <dgm:cxn modelId="{C664577B-8C82-44AF-A32A-A1D2F148E308}" type="presOf" srcId="{EB527CF9-AA6F-41F3-BFCE-EEFF136DAF65}" destId="{A3D4A0CC-47B7-46AB-9BEF-76A208FB74EF}" srcOrd="0" destOrd="0" presId="urn:microsoft.com/office/officeart/2005/8/layout/vProcess5"/>
    <dgm:cxn modelId="{A2EE8789-6672-4A94-B14A-0C14D6569101}" srcId="{F1D3289A-62D8-4CF1-911F-B5D3E304CE06}" destId="{F9EA5E32-3FFC-41A7-B8DF-9F52CB35F6E2}" srcOrd="3" destOrd="0" parTransId="{BBF3EE64-9BDF-41EA-9418-0F6039BFB0F4}" sibTransId="{C3103DCC-CA77-4A40-AC93-6D53F7C5209F}"/>
    <dgm:cxn modelId="{F1FD81A3-EF7A-4865-921D-D6B5873DE210}" type="presOf" srcId="{31AD8323-4B36-4AE0-B31E-2A50F1A2F40B}" destId="{C8488227-75A8-4A88-AAEF-8C9AFD3A373D}" srcOrd="1" destOrd="0" presId="urn:microsoft.com/office/officeart/2005/8/layout/vProcess5"/>
    <dgm:cxn modelId="{441C92AC-417F-4420-980C-E59222E99A10}" type="presOf" srcId="{EB527CF9-AA6F-41F3-BFCE-EEFF136DAF65}" destId="{41CF6D46-DB9A-4FA3-91B5-8D196E72266D}" srcOrd="1" destOrd="0" presId="urn:microsoft.com/office/officeart/2005/8/layout/vProcess5"/>
    <dgm:cxn modelId="{AF1DEDB3-0BD0-414A-BEEC-F27EE5DC78AE}" type="presOf" srcId="{C2949261-EFF7-4C44-94CD-6C6A42405F6F}" destId="{80A4005F-982C-441F-B342-729846C75C1A}" srcOrd="0" destOrd="0" presId="urn:microsoft.com/office/officeart/2005/8/layout/vProcess5"/>
    <dgm:cxn modelId="{582E6EB5-E70B-493A-889C-DD7D06591623}" type="presOf" srcId="{F9EA5E32-3FFC-41A7-B8DF-9F52CB35F6E2}" destId="{0A842F9C-FD7F-4FD0-98CC-4D963257DED6}" srcOrd="1" destOrd="0" presId="urn:microsoft.com/office/officeart/2005/8/layout/vProcess5"/>
    <dgm:cxn modelId="{E2B1C9C2-D0EB-46B9-9DAD-85EADBEB6F6B}" type="presOf" srcId="{80896452-1016-4AE9-AE72-FAF2B8D6D8DA}" destId="{7163B516-EFF7-41C3-B661-4E73B9BDDC2F}" srcOrd="0" destOrd="0" presId="urn:microsoft.com/office/officeart/2005/8/layout/vProcess5"/>
    <dgm:cxn modelId="{FD3B2CD7-3EB3-4571-9F68-DB59496CF1CA}" srcId="{F1D3289A-62D8-4CF1-911F-B5D3E304CE06}" destId="{D356922D-5D7B-46D1-AC02-CB4EEB1B7B8F}" srcOrd="2" destOrd="0" parTransId="{5D0952A3-8BD1-4A98-8462-8FD2A9008F05}" sibTransId="{1228D907-398E-4B3B-82A8-A1204A431756}"/>
    <dgm:cxn modelId="{CDC38BEB-E8F2-4A5A-86B6-6FCADCE5D946}" type="presOf" srcId="{F1D3289A-62D8-4CF1-911F-B5D3E304CE06}" destId="{2432A472-B1E7-436F-9335-8B53B2D9345F}" srcOrd="0" destOrd="0" presId="urn:microsoft.com/office/officeart/2005/8/layout/vProcess5"/>
    <dgm:cxn modelId="{8C99E3F5-F4F5-49C1-861B-94A1FD2F5B7C}" type="presOf" srcId="{D356922D-5D7B-46D1-AC02-CB4EEB1B7B8F}" destId="{3B2BF41A-0B81-438B-B5A4-8ECF783D9632}" srcOrd="0" destOrd="0" presId="urn:microsoft.com/office/officeart/2005/8/layout/vProcess5"/>
    <dgm:cxn modelId="{319E998D-3248-4061-AD3E-4EB6B24A0DA0}" type="presParOf" srcId="{2432A472-B1E7-436F-9335-8B53B2D9345F}" destId="{3A05802D-DADB-4DD8-92EF-CA72EB7E14D5}" srcOrd="0" destOrd="0" presId="urn:microsoft.com/office/officeart/2005/8/layout/vProcess5"/>
    <dgm:cxn modelId="{08AE7875-C33B-46D0-A0E4-E23FD8859112}" type="presParOf" srcId="{2432A472-B1E7-436F-9335-8B53B2D9345F}" destId="{EF0A52A5-26FC-4196-9AD5-4C5B25E613F8}" srcOrd="1" destOrd="0" presId="urn:microsoft.com/office/officeart/2005/8/layout/vProcess5"/>
    <dgm:cxn modelId="{BFDE0563-98D4-4F52-92BF-1CDA09BBFB16}" type="presParOf" srcId="{2432A472-B1E7-436F-9335-8B53B2D9345F}" destId="{A3D4A0CC-47B7-46AB-9BEF-76A208FB74EF}" srcOrd="2" destOrd="0" presId="urn:microsoft.com/office/officeart/2005/8/layout/vProcess5"/>
    <dgm:cxn modelId="{97246B4D-D458-4541-A7CF-8BDE5191C602}" type="presParOf" srcId="{2432A472-B1E7-436F-9335-8B53B2D9345F}" destId="{3B2BF41A-0B81-438B-B5A4-8ECF783D9632}" srcOrd="3" destOrd="0" presId="urn:microsoft.com/office/officeart/2005/8/layout/vProcess5"/>
    <dgm:cxn modelId="{EE0FB6E5-D67F-42B6-A85A-3146659D87E9}" type="presParOf" srcId="{2432A472-B1E7-436F-9335-8B53B2D9345F}" destId="{A35FE02D-41BE-42D0-984D-E11D1FE30E3D}" srcOrd="4" destOrd="0" presId="urn:microsoft.com/office/officeart/2005/8/layout/vProcess5"/>
    <dgm:cxn modelId="{3F719CF8-9C84-4C24-8B95-7CC7CE00A977}" type="presParOf" srcId="{2432A472-B1E7-436F-9335-8B53B2D9345F}" destId="{7163B516-EFF7-41C3-B661-4E73B9BDDC2F}" srcOrd="5" destOrd="0" presId="urn:microsoft.com/office/officeart/2005/8/layout/vProcess5"/>
    <dgm:cxn modelId="{D0094609-CDC6-45A2-968C-8B659B7F744E}" type="presParOf" srcId="{2432A472-B1E7-436F-9335-8B53B2D9345F}" destId="{80A4005F-982C-441F-B342-729846C75C1A}" srcOrd="6" destOrd="0" presId="urn:microsoft.com/office/officeart/2005/8/layout/vProcess5"/>
    <dgm:cxn modelId="{3EB1B0DF-1572-4569-BBA1-9ECB6A93731B}" type="presParOf" srcId="{2432A472-B1E7-436F-9335-8B53B2D9345F}" destId="{8586B83D-BFC0-4E70-A101-028A1314E211}" srcOrd="7" destOrd="0" presId="urn:microsoft.com/office/officeart/2005/8/layout/vProcess5"/>
    <dgm:cxn modelId="{98CAFDF4-A854-4D35-94D8-F4159498FCAF}" type="presParOf" srcId="{2432A472-B1E7-436F-9335-8B53B2D9345F}" destId="{C8488227-75A8-4A88-AAEF-8C9AFD3A373D}" srcOrd="8" destOrd="0" presId="urn:microsoft.com/office/officeart/2005/8/layout/vProcess5"/>
    <dgm:cxn modelId="{08E88DDA-198C-4E9B-827B-753B356347ED}" type="presParOf" srcId="{2432A472-B1E7-436F-9335-8B53B2D9345F}" destId="{41CF6D46-DB9A-4FA3-91B5-8D196E72266D}" srcOrd="9" destOrd="0" presId="urn:microsoft.com/office/officeart/2005/8/layout/vProcess5"/>
    <dgm:cxn modelId="{8A061C40-DD12-49DE-B03C-3ADF72070B00}" type="presParOf" srcId="{2432A472-B1E7-436F-9335-8B53B2D9345F}" destId="{E44002A7-57B7-4F71-BCB1-1A87D5DD9530}" srcOrd="10" destOrd="0" presId="urn:microsoft.com/office/officeart/2005/8/layout/vProcess5"/>
    <dgm:cxn modelId="{F2267CC4-B5A8-4E9C-AB4E-C4D74F88E7EB}" type="presParOf" srcId="{2432A472-B1E7-436F-9335-8B53B2D9345F}" destId="{0A842F9C-FD7F-4FD0-98CC-4D963257DED6}"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21DF6D-43B0-402A-BA1E-1E64D355EBAA}" type="doc">
      <dgm:prSet loTypeId="urn:microsoft.com/office/officeart/2005/8/layout/hierarchy1" loCatId="hierarchy" qsTypeId="urn:microsoft.com/office/officeart/2005/8/quickstyle/simple4" qsCatId="simple" csTypeId="urn:microsoft.com/office/officeart/2005/8/colors/colorful3" csCatId="colorful" phldr="1"/>
      <dgm:spPr/>
      <dgm:t>
        <a:bodyPr/>
        <a:lstStyle/>
        <a:p>
          <a:endParaRPr lang="en-GB"/>
        </a:p>
      </dgm:t>
    </dgm:pt>
    <dgm:pt modelId="{6C28F764-D53B-41C9-A153-406EA422FAB0}">
      <dgm:prSet phldrT="[Text]"/>
      <dgm:spPr/>
      <dgm:t>
        <a:bodyPr/>
        <a:lstStyle/>
        <a:p>
          <a:r>
            <a:rPr lang="en-GB"/>
            <a:t>Owner / General Manager </a:t>
          </a:r>
        </a:p>
      </dgm:t>
    </dgm:pt>
    <dgm:pt modelId="{3C5D457F-6F61-4EBB-A98B-2DCEC0FE57E2}" type="parTrans" cxnId="{295C0E2A-D52F-4FF3-A92B-9E6061095A04}">
      <dgm:prSet/>
      <dgm:spPr/>
      <dgm:t>
        <a:bodyPr/>
        <a:lstStyle/>
        <a:p>
          <a:endParaRPr lang="en-GB"/>
        </a:p>
      </dgm:t>
    </dgm:pt>
    <dgm:pt modelId="{69501F5E-D641-4A9C-A904-663B40E54B7C}" type="sibTrans" cxnId="{295C0E2A-D52F-4FF3-A92B-9E6061095A04}">
      <dgm:prSet/>
      <dgm:spPr/>
      <dgm:t>
        <a:bodyPr/>
        <a:lstStyle/>
        <a:p>
          <a:endParaRPr lang="en-GB"/>
        </a:p>
      </dgm:t>
    </dgm:pt>
    <dgm:pt modelId="{379B1655-8C9F-4573-BF66-340384FC041A}">
      <dgm:prSet phldrT="[Text]"/>
      <dgm:spPr/>
      <dgm:t>
        <a:bodyPr/>
        <a:lstStyle/>
        <a:p>
          <a:r>
            <a:rPr lang="en-GB" dirty="0"/>
            <a:t>Head Chef</a:t>
          </a:r>
        </a:p>
      </dgm:t>
    </dgm:pt>
    <dgm:pt modelId="{2DABF130-F782-4FB6-8F27-CD7B37B8435D}" type="parTrans" cxnId="{D543C438-5488-4193-8517-91F08017A18E}">
      <dgm:prSet/>
      <dgm:spPr/>
      <dgm:t>
        <a:bodyPr/>
        <a:lstStyle/>
        <a:p>
          <a:endParaRPr lang="en-GB"/>
        </a:p>
      </dgm:t>
    </dgm:pt>
    <dgm:pt modelId="{7D454C2A-C4BF-4840-8AF9-234D91C2C077}" type="sibTrans" cxnId="{D543C438-5488-4193-8517-91F08017A18E}">
      <dgm:prSet/>
      <dgm:spPr/>
      <dgm:t>
        <a:bodyPr/>
        <a:lstStyle/>
        <a:p>
          <a:endParaRPr lang="en-GB"/>
        </a:p>
      </dgm:t>
    </dgm:pt>
    <dgm:pt modelId="{175583FD-7AF9-4A37-A16F-6BE3646913C7}">
      <dgm:prSet phldrT="[Text]"/>
      <dgm:spPr/>
      <dgm:t>
        <a:bodyPr/>
        <a:lstStyle/>
        <a:p>
          <a:r>
            <a:rPr lang="en-GB"/>
            <a:t>Kitchen assistant </a:t>
          </a:r>
        </a:p>
      </dgm:t>
    </dgm:pt>
    <dgm:pt modelId="{65D5A27B-C518-43B4-B6D6-A31E274D7D81}" type="parTrans" cxnId="{6EAEBDDF-25AC-4B84-8DBA-CEC8D91257AB}">
      <dgm:prSet/>
      <dgm:spPr/>
      <dgm:t>
        <a:bodyPr/>
        <a:lstStyle/>
        <a:p>
          <a:endParaRPr lang="en-GB"/>
        </a:p>
      </dgm:t>
    </dgm:pt>
    <dgm:pt modelId="{49C9A0C7-AF53-4DC0-8F84-BDB644FF565C}" type="sibTrans" cxnId="{6EAEBDDF-25AC-4B84-8DBA-CEC8D91257AB}">
      <dgm:prSet/>
      <dgm:spPr/>
      <dgm:t>
        <a:bodyPr/>
        <a:lstStyle/>
        <a:p>
          <a:endParaRPr lang="en-GB"/>
        </a:p>
      </dgm:t>
    </dgm:pt>
    <dgm:pt modelId="{222633F0-7B6F-42EB-843E-0ED232F91251}">
      <dgm:prSet/>
      <dgm:spPr/>
      <dgm:t>
        <a:bodyPr/>
        <a:lstStyle/>
        <a:p>
          <a:r>
            <a:rPr lang="en-GB"/>
            <a:t>Responsible for food preparation, menu quality and kitchen hygiene</a:t>
          </a:r>
        </a:p>
      </dgm:t>
    </dgm:pt>
    <dgm:pt modelId="{EB410C86-4701-474C-AAFC-442002AB53D6}" type="parTrans" cxnId="{9969CB30-D846-4DC7-AC16-46A58727E6D2}">
      <dgm:prSet/>
      <dgm:spPr/>
      <dgm:t>
        <a:bodyPr/>
        <a:lstStyle/>
        <a:p>
          <a:endParaRPr lang="en-GB"/>
        </a:p>
      </dgm:t>
    </dgm:pt>
    <dgm:pt modelId="{5A334A1D-C2DF-4DF5-8ABF-E92A7AE4D1C3}" type="sibTrans" cxnId="{9969CB30-D846-4DC7-AC16-46A58727E6D2}">
      <dgm:prSet/>
      <dgm:spPr/>
      <dgm:t>
        <a:bodyPr/>
        <a:lstStyle/>
        <a:p>
          <a:endParaRPr lang="en-GB"/>
        </a:p>
      </dgm:t>
    </dgm:pt>
    <dgm:pt modelId="{FEA48C7E-308B-417D-81F5-AE8719535E00}">
      <dgm:prSet phldrT="[Text]"/>
      <dgm:spPr/>
      <dgm:t>
        <a:bodyPr/>
        <a:lstStyle/>
        <a:p>
          <a:r>
            <a:rPr lang="en-GB"/>
            <a:t>Support preparation, cleaning and kitchen organisation </a:t>
          </a:r>
        </a:p>
      </dgm:t>
    </dgm:pt>
    <dgm:pt modelId="{538063B3-04F6-4B21-B5F2-563E60DEE5FF}" type="parTrans" cxnId="{19B5C5E4-3645-4C42-A8F9-7FF1F12D775E}">
      <dgm:prSet/>
      <dgm:spPr/>
      <dgm:t>
        <a:bodyPr/>
        <a:lstStyle/>
        <a:p>
          <a:endParaRPr lang="en-GB"/>
        </a:p>
      </dgm:t>
    </dgm:pt>
    <dgm:pt modelId="{5F89F8D1-813F-43DB-A1CE-FA18E6A3C37C}" type="sibTrans" cxnId="{19B5C5E4-3645-4C42-A8F9-7FF1F12D775E}">
      <dgm:prSet/>
      <dgm:spPr/>
      <dgm:t>
        <a:bodyPr/>
        <a:lstStyle/>
        <a:p>
          <a:endParaRPr lang="en-GB"/>
        </a:p>
      </dgm:t>
    </dgm:pt>
    <dgm:pt modelId="{1D357996-744F-4304-8FE0-F6F15B82BBD6}">
      <dgm:prSet/>
      <dgm:spPr/>
      <dgm:t>
        <a:bodyPr/>
        <a:lstStyle/>
        <a:p>
          <a:r>
            <a:rPr lang="en-GB"/>
            <a:t>Front of house staff </a:t>
          </a:r>
        </a:p>
      </dgm:t>
    </dgm:pt>
    <dgm:pt modelId="{0A2608B2-4B86-44D7-AA3A-8E0372EC4360}" type="parTrans" cxnId="{F019F12D-7DE9-487D-B164-50F3999A2348}">
      <dgm:prSet/>
      <dgm:spPr/>
      <dgm:t>
        <a:bodyPr/>
        <a:lstStyle/>
        <a:p>
          <a:endParaRPr lang="en-GB"/>
        </a:p>
      </dgm:t>
    </dgm:pt>
    <dgm:pt modelId="{F01662CC-F00A-4314-BDF0-C363E384B0B3}" type="sibTrans" cxnId="{F019F12D-7DE9-487D-B164-50F3999A2348}">
      <dgm:prSet/>
      <dgm:spPr/>
      <dgm:t>
        <a:bodyPr/>
        <a:lstStyle/>
        <a:p>
          <a:endParaRPr lang="en-GB"/>
        </a:p>
      </dgm:t>
    </dgm:pt>
    <dgm:pt modelId="{2B7FA2E8-0418-4F1F-BD76-046DDF1FB8EC}">
      <dgm:prSet/>
      <dgm:spPr/>
      <dgm:t>
        <a:bodyPr/>
        <a:lstStyle/>
        <a:p>
          <a:r>
            <a:rPr lang="en-GB"/>
            <a:t>Responsible for customer service, taking orders, serving food and payments.</a:t>
          </a:r>
        </a:p>
      </dgm:t>
    </dgm:pt>
    <dgm:pt modelId="{920532FF-0A54-44FA-B501-918B0A65D8E4}" type="parTrans" cxnId="{BBC00C32-759A-4975-BBBC-933D809EE334}">
      <dgm:prSet/>
      <dgm:spPr/>
      <dgm:t>
        <a:bodyPr/>
        <a:lstStyle/>
        <a:p>
          <a:endParaRPr lang="en-GB"/>
        </a:p>
      </dgm:t>
    </dgm:pt>
    <dgm:pt modelId="{16FFCC7E-FDE8-453C-A1ED-5145F6C52B75}" type="sibTrans" cxnId="{BBC00C32-759A-4975-BBBC-933D809EE334}">
      <dgm:prSet/>
      <dgm:spPr/>
      <dgm:t>
        <a:bodyPr/>
        <a:lstStyle/>
        <a:p>
          <a:endParaRPr lang="en-GB"/>
        </a:p>
      </dgm:t>
    </dgm:pt>
    <dgm:pt modelId="{C14B32B9-80CA-490D-9C30-83C0D3486C7B}" type="pres">
      <dgm:prSet presAssocID="{5921DF6D-43B0-402A-BA1E-1E64D355EBAA}" presName="hierChild1" presStyleCnt="0">
        <dgm:presLayoutVars>
          <dgm:chPref val="1"/>
          <dgm:dir/>
          <dgm:animOne val="branch"/>
          <dgm:animLvl val="lvl"/>
          <dgm:resizeHandles/>
        </dgm:presLayoutVars>
      </dgm:prSet>
      <dgm:spPr/>
    </dgm:pt>
    <dgm:pt modelId="{3CDD9C1F-B865-4936-8B1C-35C407ED42D2}" type="pres">
      <dgm:prSet presAssocID="{6C28F764-D53B-41C9-A153-406EA422FAB0}" presName="hierRoot1" presStyleCnt="0"/>
      <dgm:spPr/>
    </dgm:pt>
    <dgm:pt modelId="{8994E515-6D8A-4816-A054-ECF527EE5F5E}" type="pres">
      <dgm:prSet presAssocID="{6C28F764-D53B-41C9-A153-406EA422FAB0}" presName="composite" presStyleCnt="0"/>
      <dgm:spPr/>
    </dgm:pt>
    <dgm:pt modelId="{712BBFC6-368B-4F41-AA53-651B4DA0512B}" type="pres">
      <dgm:prSet presAssocID="{6C28F764-D53B-41C9-A153-406EA422FAB0}" presName="background" presStyleLbl="node0" presStyleIdx="0" presStyleCnt="1"/>
      <dgm:spPr/>
    </dgm:pt>
    <dgm:pt modelId="{837F8A67-587E-4E9A-8971-C36C1A28D33C}" type="pres">
      <dgm:prSet presAssocID="{6C28F764-D53B-41C9-A153-406EA422FAB0}" presName="text" presStyleLbl="fgAcc0" presStyleIdx="0" presStyleCnt="1">
        <dgm:presLayoutVars>
          <dgm:chPref val="3"/>
        </dgm:presLayoutVars>
      </dgm:prSet>
      <dgm:spPr/>
    </dgm:pt>
    <dgm:pt modelId="{C8485984-ECCF-4C67-82C5-C5FC5BFCD9BF}" type="pres">
      <dgm:prSet presAssocID="{6C28F764-D53B-41C9-A153-406EA422FAB0}" presName="hierChild2" presStyleCnt="0"/>
      <dgm:spPr/>
    </dgm:pt>
    <dgm:pt modelId="{683066F6-503D-436C-94FA-412ECB98C601}" type="pres">
      <dgm:prSet presAssocID="{2DABF130-F782-4FB6-8F27-CD7B37B8435D}" presName="Name10" presStyleLbl="parChTrans1D2" presStyleIdx="0" presStyleCnt="3"/>
      <dgm:spPr/>
    </dgm:pt>
    <dgm:pt modelId="{A43C55A9-33A9-48EC-A0C5-7DCE1FA7C931}" type="pres">
      <dgm:prSet presAssocID="{379B1655-8C9F-4573-BF66-340384FC041A}" presName="hierRoot2" presStyleCnt="0"/>
      <dgm:spPr/>
    </dgm:pt>
    <dgm:pt modelId="{C9F16CF6-93A3-4B90-9B38-826BAA41BF7B}" type="pres">
      <dgm:prSet presAssocID="{379B1655-8C9F-4573-BF66-340384FC041A}" presName="composite2" presStyleCnt="0"/>
      <dgm:spPr/>
    </dgm:pt>
    <dgm:pt modelId="{2B0C7B91-5043-47B2-8C56-13AF0AE9BAF7}" type="pres">
      <dgm:prSet presAssocID="{379B1655-8C9F-4573-BF66-340384FC041A}" presName="background2" presStyleLbl="node2" presStyleIdx="0" presStyleCnt="3"/>
      <dgm:spPr/>
    </dgm:pt>
    <dgm:pt modelId="{7879082D-A5B2-4900-84C7-6EB0D4DE49CB}" type="pres">
      <dgm:prSet presAssocID="{379B1655-8C9F-4573-BF66-340384FC041A}" presName="text2" presStyleLbl="fgAcc2" presStyleIdx="0" presStyleCnt="3">
        <dgm:presLayoutVars>
          <dgm:chPref val="3"/>
        </dgm:presLayoutVars>
      </dgm:prSet>
      <dgm:spPr/>
    </dgm:pt>
    <dgm:pt modelId="{932F14BB-225F-435C-8926-6514217D3011}" type="pres">
      <dgm:prSet presAssocID="{379B1655-8C9F-4573-BF66-340384FC041A}" presName="hierChild3" presStyleCnt="0"/>
      <dgm:spPr/>
    </dgm:pt>
    <dgm:pt modelId="{29758431-3F00-479A-8515-BBA94C4590DC}" type="pres">
      <dgm:prSet presAssocID="{EB410C86-4701-474C-AAFC-442002AB53D6}" presName="Name17" presStyleLbl="parChTrans1D3" presStyleIdx="0" presStyleCnt="3"/>
      <dgm:spPr/>
    </dgm:pt>
    <dgm:pt modelId="{D949921F-9035-403B-B588-94F9FEF1BDD7}" type="pres">
      <dgm:prSet presAssocID="{222633F0-7B6F-42EB-843E-0ED232F91251}" presName="hierRoot3" presStyleCnt="0"/>
      <dgm:spPr/>
    </dgm:pt>
    <dgm:pt modelId="{E0CA42E8-AE58-45BC-A1C8-2E388112A6D7}" type="pres">
      <dgm:prSet presAssocID="{222633F0-7B6F-42EB-843E-0ED232F91251}" presName="composite3" presStyleCnt="0"/>
      <dgm:spPr/>
    </dgm:pt>
    <dgm:pt modelId="{B7FA474F-4BB6-44AF-B95E-D662BFA08192}" type="pres">
      <dgm:prSet presAssocID="{222633F0-7B6F-42EB-843E-0ED232F91251}" presName="background3" presStyleLbl="node3" presStyleIdx="0" presStyleCnt="3"/>
      <dgm:spPr/>
    </dgm:pt>
    <dgm:pt modelId="{5F7E5D45-0629-449D-8426-2AE8BC1D9F03}" type="pres">
      <dgm:prSet presAssocID="{222633F0-7B6F-42EB-843E-0ED232F91251}" presName="text3" presStyleLbl="fgAcc3" presStyleIdx="0" presStyleCnt="3">
        <dgm:presLayoutVars>
          <dgm:chPref val="3"/>
        </dgm:presLayoutVars>
      </dgm:prSet>
      <dgm:spPr/>
    </dgm:pt>
    <dgm:pt modelId="{8AAC41AD-70ED-4C56-B192-EE9808889CAF}" type="pres">
      <dgm:prSet presAssocID="{222633F0-7B6F-42EB-843E-0ED232F91251}" presName="hierChild4" presStyleCnt="0"/>
      <dgm:spPr/>
    </dgm:pt>
    <dgm:pt modelId="{8210029B-8A82-4F25-8DE0-1925D0406ACB}" type="pres">
      <dgm:prSet presAssocID="{65D5A27B-C518-43B4-B6D6-A31E274D7D81}" presName="Name10" presStyleLbl="parChTrans1D2" presStyleIdx="1" presStyleCnt="3"/>
      <dgm:spPr/>
    </dgm:pt>
    <dgm:pt modelId="{8E6ED8BD-36E5-41B3-A075-715E9D7EDE6D}" type="pres">
      <dgm:prSet presAssocID="{175583FD-7AF9-4A37-A16F-6BE3646913C7}" presName="hierRoot2" presStyleCnt="0"/>
      <dgm:spPr/>
    </dgm:pt>
    <dgm:pt modelId="{898ACA69-16E6-459C-99C3-E2C0274C8024}" type="pres">
      <dgm:prSet presAssocID="{175583FD-7AF9-4A37-A16F-6BE3646913C7}" presName="composite2" presStyleCnt="0"/>
      <dgm:spPr/>
    </dgm:pt>
    <dgm:pt modelId="{0CAF9C6A-3418-43AE-BD43-23AEDE0EE913}" type="pres">
      <dgm:prSet presAssocID="{175583FD-7AF9-4A37-A16F-6BE3646913C7}" presName="background2" presStyleLbl="node2" presStyleIdx="1" presStyleCnt="3"/>
      <dgm:spPr/>
    </dgm:pt>
    <dgm:pt modelId="{EF96C973-3256-4BA5-86A2-5AC3EC5583B4}" type="pres">
      <dgm:prSet presAssocID="{175583FD-7AF9-4A37-A16F-6BE3646913C7}" presName="text2" presStyleLbl="fgAcc2" presStyleIdx="1" presStyleCnt="3">
        <dgm:presLayoutVars>
          <dgm:chPref val="3"/>
        </dgm:presLayoutVars>
      </dgm:prSet>
      <dgm:spPr/>
    </dgm:pt>
    <dgm:pt modelId="{6B9C68FF-58B1-45F8-9870-A91A1B8D3FEB}" type="pres">
      <dgm:prSet presAssocID="{175583FD-7AF9-4A37-A16F-6BE3646913C7}" presName="hierChild3" presStyleCnt="0"/>
      <dgm:spPr/>
    </dgm:pt>
    <dgm:pt modelId="{BD204923-3B47-4B41-B1D4-DA98C3224DE4}" type="pres">
      <dgm:prSet presAssocID="{538063B3-04F6-4B21-B5F2-563E60DEE5FF}" presName="Name17" presStyleLbl="parChTrans1D3" presStyleIdx="1" presStyleCnt="3"/>
      <dgm:spPr/>
    </dgm:pt>
    <dgm:pt modelId="{48C188CF-3BA7-490D-9464-9E6F650238FE}" type="pres">
      <dgm:prSet presAssocID="{FEA48C7E-308B-417D-81F5-AE8719535E00}" presName="hierRoot3" presStyleCnt="0"/>
      <dgm:spPr/>
    </dgm:pt>
    <dgm:pt modelId="{583013EB-C4AE-483D-9266-099CC6B0A9CF}" type="pres">
      <dgm:prSet presAssocID="{FEA48C7E-308B-417D-81F5-AE8719535E00}" presName="composite3" presStyleCnt="0"/>
      <dgm:spPr/>
    </dgm:pt>
    <dgm:pt modelId="{4DDB37E0-F24C-4A14-B556-54FE54CFDBF2}" type="pres">
      <dgm:prSet presAssocID="{FEA48C7E-308B-417D-81F5-AE8719535E00}" presName="background3" presStyleLbl="node3" presStyleIdx="1" presStyleCnt="3"/>
      <dgm:spPr/>
    </dgm:pt>
    <dgm:pt modelId="{F5466367-94F1-4408-96BF-8235FF4494A6}" type="pres">
      <dgm:prSet presAssocID="{FEA48C7E-308B-417D-81F5-AE8719535E00}" presName="text3" presStyleLbl="fgAcc3" presStyleIdx="1" presStyleCnt="3">
        <dgm:presLayoutVars>
          <dgm:chPref val="3"/>
        </dgm:presLayoutVars>
      </dgm:prSet>
      <dgm:spPr/>
    </dgm:pt>
    <dgm:pt modelId="{1CE43E9E-0276-4B30-92D0-2D89AE870D96}" type="pres">
      <dgm:prSet presAssocID="{FEA48C7E-308B-417D-81F5-AE8719535E00}" presName="hierChild4" presStyleCnt="0"/>
      <dgm:spPr/>
    </dgm:pt>
    <dgm:pt modelId="{95F7E8E1-2FA4-4487-8377-044C67849FE9}" type="pres">
      <dgm:prSet presAssocID="{0A2608B2-4B86-44D7-AA3A-8E0372EC4360}" presName="Name10" presStyleLbl="parChTrans1D2" presStyleIdx="2" presStyleCnt="3"/>
      <dgm:spPr/>
    </dgm:pt>
    <dgm:pt modelId="{E0C9B0E8-7E0C-4108-8C21-40A6160321DD}" type="pres">
      <dgm:prSet presAssocID="{1D357996-744F-4304-8FE0-F6F15B82BBD6}" presName="hierRoot2" presStyleCnt="0"/>
      <dgm:spPr/>
    </dgm:pt>
    <dgm:pt modelId="{8E57F158-AB28-4A7F-845E-943E95A525BE}" type="pres">
      <dgm:prSet presAssocID="{1D357996-744F-4304-8FE0-F6F15B82BBD6}" presName="composite2" presStyleCnt="0"/>
      <dgm:spPr/>
    </dgm:pt>
    <dgm:pt modelId="{00B33E61-E46D-45C1-8278-7D0F21FAF119}" type="pres">
      <dgm:prSet presAssocID="{1D357996-744F-4304-8FE0-F6F15B82BBD6}" presName="background2" presStyleLbl="node2" presStyleIdx="2" presStyleCnt="3"/>
      <dgm:spPr/>
    </dgm:pt>
    <dgm:pt modelId="{7CFDC47A-2C5A-4967-9F69-E7C815BE89B6}" type="pres">
      <dgm:prSet presAssocID="{1D357996-744F-4304-8FE0-F6F15B82BBD6}" presName="text2" presStyleLbl="fgAcc2" presStyleIdx="2" presStyleCnt="3">
        <dgm:presLayoutVars>
          <dgm:chPref val="3"/>
        </dgm:presLayoutVars>
      </dgm:prSet>
      <dgm:spPr/>
    </dgm:pt>
    <dgm:pt modelId="{91EEBC5A-AB44-4809-AC44-CC6BD7D2DD7F}" type="pres">
      <dgm:prSet presAssocID="{1D357996-744F-4304-8FE0-F6F15B82BBD6}" presName="hierChild3" presStyleCnt="0"/>
      <dgm:spPr/>
    </dgm:pt>
    <dgm:pt modelId="{9F22A8EB-0D81-4E54-BFB7-4A236B74D7E0}" type="pres">
      <dgm:prSet presAssocID="{920532FF-0A54-44FA-B501-918B0A65D8E4}" presName="Name17" presStyleLbl="parChTrans1D3" presStyleIdx="2" presStyleCnt="3"/>
      <dgm:spPr/>
    </dgm:pt>
    <dgm:pt modelId="{DD6D9B96-BF83-4A9D-985A-0E6EE0AF1025}" type="pres">
      <dgm:prSet presAssocID="{2B7FA2E8-0418-4F1F-BD76-046DDF1FB8EC}" presName="hierRoot3" presStyleCnt="0"/>
      <dgm:spPr/>
    </dgm:pt>
    <dgm:pt modelId="{CC611EFC-EDE9-4413-A446-57C04B9B3300}" type="pres">
      <dgm:prSet presAssocID="{2B7FA2E8-0418-4F1F-BD76-046DDF1FB8EC}" presName="composite3" presStyleCnt="0"/>
      <dgm:spPr/>
    </dgm:pt>
    <dgm:pt modelId="{523E9AE7-517C-4078-B5A1-9D010EDBF7A1}" type="pres">
      <dgm:prSet presAssocID="{2B7FA2E8-0418-4F1F-BD76-046DDF1FB8EC}" presName="background3" presStyleLbl="node3" presStyleIdx="2" presStyleCnt="3"/>
      <dgm:spPr/>
    </dgm:pt>
    <dgm:pt modelId="{B701FD08-0E71-4790-AC62-9C72DBF126BC}" type="pres">
      <dgm:prSet presAssocID="{2B7FA2E8-0418-4F1F-BD76-046DDF1FB8EC}" presName="text3" presStyleLbl="fgAcc3" presStyleIdx="2" presStyleCnt="3">
        <dgm:presLayoutVars>
          <dgm:chPref val="3"/>
        </dgm:presLayoutVars>
      </dgm:prSet>
      <dgm:spPr/>
    </dgm:pt>
    <dgm:pt modelId="{0513E2E5-B039-4829-B05A-24221B339056}" type="pres">
      <dgm:prSet presAssocID="{2B7FA2E8-0418-4F1F-BD76-046DDF1FB8EC}" presName="hierChild4" presStyleCnt="0"/>
      <dgm:spPr/>
    </dgm:pt>
  </dgm:ptLst>
  <dgm:cxnLst>
    <dgm:cxn modelId="{A6C33A1B-4D02-40C3-BA39-2F0AEF0FE861}" type="presOf" srcId="{920532FF-0A54-44FA-B501-918B0A65D8E4}" destId="{9F22A8EB-0D81-4E54-BFB7-4A236B74D7E0}" srcOrd="0" destOrd="0" presId="urn:microsoft.com/office/officeart/2005/8/layout/hierarchy1"/>
    <dgm:cxn modelId="{295C0E2A-D52F-4FF3-A92B-9E6061095A04}" srcId="{5921DF6D-43B0-402A-BA1E-1E64D355EBAA}" destId="{6C28F764-D53B-41C9-A153-406EA422FAB0}" srcOrd="0" destOrd="0" parTransId="{3C5D457F-6F61-4EBB-A98B-2DCEC0FE57E2}" sibTransId="{69501F5E-D641-4A9C-A904-663B40E54B7C}"/>
    <dgm:cxn modelId="{82A8C72D-A661-4BF4-9426-0324C3BF83B0}" type="presOf" srcId="{65D5A27B-C518-43B4-B6D6-A31E274D7D81}" destId="{8210029B-8A82-4F25-8DE0-1925D0406ACB}" srcOrd="0" destOrd="0" presId="urn:microsoft.com/office/officeart/2005/8/layout/hierarchy1"/>
    <dgm:cxn modelId="{F019F12D-7DE9-487D-B164-50F3999A2348}" srcId="{6C28F764-D53B-41C9-A153-406EA422FAB0}" destId="{1D357996-744F-4304-8FE0-F6F15B82BBD6}" srcOrd="2" destOrd="0" parTransId="{0A2608B2-4B86-44D7-AA3A-8E0372EC4360}" sibTransId="{F01662CC-F00A-4314-BDF0-C363E384B0B3}"/>
    <dgm:cxn modelId="{9969CB30-D846-4DC7-AC16-46A58727E6D2}" srcId="{379B1655-8C9F-4573-BF66-340384FC041A}" destId="{222633F0-7B6F-42EB-843E-0ED232F91251}" srcOrd="0" destOrd="0" parTransId="{EB410C86-4701-474C-AAFC-442002AB53D6}" sibTransId="{5A334A1D-C2DF-4DF5-8ABF-E92A7AE4D1C3}"/>
    <dgm:cxn modelId="{BBC00C32-759A-4975-BBBC-933D809EE334}" srcId="{1D357996-744F-4304-8FE0-F6F15B82BBD6}" destId="{2B7FA2E8-0418-4F1F-BD76-046DDF1FB8EC}" srcOrd="0" destOrd="0" parTransId="{920532FF-0A54-44FA-B501-918B0A65D8E4}" sibTransId="{16FFCC7E-FDE8-453C-A1ED-5145F6C52B75}"/>
    <dgm:cxn modelId="{D543C438-5488-4193-8517-91F08017A18E}" srcId="{6C28F764-D53B-41C9-A153-406EA422FAB0}" destId="{379B1655-8C9F-4573-BF66-340384FC041A}" srcOrd="0" destOrd="0" parTransId="{2DABF130-F782-4FB6-8F27-CD7B37B8435D}" sibTransId="{7D454C2A-C4BF-4840-8AF9-234D91C2C077}"/>
    <dgm:cxn modelId="{6ACA8140-67ED-4B5A-B3B8-8BF75FF24033}" type="presOf" srcId="{379B1655-8C9F-4573-BF66-340384FC041A}" destId="{7879082D-A5B2-4900-84C7-6EB0D4DE49CB}" srcOrd="0" destOrd="0" presId="urn:microsoft.com/office/officeart/2005/8/layout/hierarchy1"/>
    <dgm:cxn modelId="{EDDDF95E-3326-4181-A97A-957D86F9C23D}" type="presOf" srcId="{EB410C86-4701-474C-AAFC-442002AB53D6}" destId="{29758431-3F00-479A-8515-BBA94C4590DC}" srcOrd="0" destOrd="0" presId="urn:microsoft.com/office/officeart/2005/8/layout/hierarchy1"/>
    <dgm:cxn modelId="{8427B565-C1F3-4958-89F7-BE0815F3E0C9}" type="presOf" srcId="{222633F0-7B6F-42EB-843E-0ED232F91251}" destId="{5F7E5D45-0629-449D-8426-2AE8BC1D9F03}" srcOrd="0" destOrd="0" presId="urn:microsoft.com/office/officeart/2005/8/layout/hierarchy1"/>
    <dgm:cxn modelId="{D00AA46B-8D00-414F-A0DC-EC00FA16D1D9}" type="presOf" srcId="{175583FD-7AF9-4A37-A16F-6BE3646913C7}" destId="{EF96C973-3256-4BA5-86A2-5AC3EC5583B4}" srcOrd="0" destOrd="0" presId="urn:microsoft.com/office/officeart/2005/8/layout/hierarchy1"/>
    <dgm:cxn modelId="{2FC65D99-4A31-4741-BA7F-10C56C403B7D}" type="presOf" srcId="{FEA48C7E-308B-417D-81F5-AE8719535E00}" destId="{F5466367-94F1-4408-96BF-8235FF4494A6}" srcOrd="0" destOrd="0" presId="urn:microsoft.com/office/officeart/2005/8/layout/hierarchy1"/>
    <dgm:cxn modelId="{F3E9C6A5-18E0-4786-8457-A4294BAC96C2}" type="presOf" srcId="{2DABF130-F782-4FB6-8F27-CD7B37B8435D}" destId="{683066F6-503D-436C-94FA-412ECB98C601}" srcOrd="0" destOrd="0" presId="urn:microsoft.com/office/officeart/2005/8/layout/hierarchy1"/>
    <dgm:cxn modelId="{CAC3FEA9-6C60-46B8-825A-604C4DD2FF85}" type="presOf" srcId="{1D357996-744F-4304-8FE0-F6F15B82BBD6}" destId="{7CFDC47A-2C5A-4967-9F69-E7C815BE89B6}" srcOrd="0" destOrd="0" presId="urn:microsoft.com/office/officeart/2005/8/layout/hierarchy1"/>
    <dgm:cxn modelId="{A78C69B7-2DEB-4C9B-9EFB-484DB7BCD0C7}" type="presOf" srcId="{6C28F764-D53B-41C9-A153-406EA422FAB0}" destId="{837F8A67-587E-4E9A-8971-C36C1A28D33C}" srcOrd="0" destOrd="0" presId="urn:microsoft.com/office/officeart/2005/8/layout/hierarchy1"/>
    <dgm:cxn modelId="{09CAECC0-24CC-4DE7-88A1-C467F486163E}" type="presOf" srcId="{538063B3-04F6-4B21-B5F2-563E60DEE5FF}" destId="{BD204923-3B47-4B41-B1D4-DA98C3224DE4}" srcOrd="0" destOrd="0" presId="urn:microsoft.com/office/officeart/2005/8/layout/hierarchy1"/>
    <dgm:cxn modelId="{F1C5A0CF-96B6-410A-BDD6-716C3D05F140}" type="presOf" srcId="{5921DF6D-43B0-402A-BA1E-1E64D355EBAA}" destId="{C14B32B9-80CA-490D-9C30-83C0D3486C7B}" srcOrd="0" destOrd="0" presId="urn:microsoft.com/office/officeart/2005/8/layout/hierarchy1"/>
    <dgm:cxn modelId="{00A4EFD5-6782-4AED-8508-ED17532DF8D5}" type="presOf" srcId="{0A2608B2-4B86-44D7-AA3A-8E0372EC4360}" destId="{95F7E8E1-2FA4-4487-8377-044C67849FE9}" srcOrd="0" destOrd="0" presId="urn:microsoft.com/office/officeart/2005/8/layout/hierarchy1"/>
    <dgm:cxn modelId="{6EAEBDDF-25AC-4B84-8DBA-CEC8D91257AB}" srcId="{6C28F764-D53B-41C9-A153-406EA422FAB0}" destId="{175583FD-7AF9-4A37-A16F-6BE3646913C7}" srcOrd="1" destOrd="0" parTransId="{65D5A27B-C518-43B4-B6D6-A31E274D7D81}" sibTransId="{49C9A0C7-AF53-4DC0-8F84-BDB644FF565C}"/>
    <dgm:cxn modelId="{19B5C5E4-3645-4C42-A8F9-7FF1F12D775E}" srcId="{175583FD-7AF9-4A37-A16F-6BE3646913C7}" destId="{FEA48C7E-308B-417D-81F5-AE8719535E00}" srcOrd="0" destOrd="0" parTransId="{538063B3-04F6-4B21-B5F2-563E60DEE5FF}" sibTransId="{5F89F8D1-813F-43DB-A1CE-FA18E6A3C37C}"/>
    <dgm:cxn modelId="{B55363EE-4F72-4296-947B-DC0218F05C10}" type="presOf" srcId="{2B7FA2E8-0418-4F1F-BD76-046DDF1FB8EC}" destId="{B701FD08-0E71-4790-AC62-9C72DBF126BC}" srcOrd="0" destOrd="0" presId="urn:microsoft.com/office/officeart/2005/8/layout/hierarchy1"/>
    <dgm:cxn modelId="{41BA97A8-46AF-45C6-B5B3-8E6CFD08CC6F}" type="presParOf" srcId="{C14B32B9-80CA-490D-9C30-83C0D3486C7B}" destId="{3CDD9C1F-B865-4936-8B1C-35C407ED42D2}" srcOrd="0" destOrd="0" presId="urn:microsoft.com/office/officeart/2005/8/layout/hierarchy1"/>
    <dgm:cxn modelId="{C6B36168-EF1A-48BF-9C8B-E6BAB61135D2}" type="presParOf" srcId="{3CDD9C1F-B865-4936-8B1C-35C407ED42D2}" destId="{8994E515-6D8A-4816-A054-ECF527EE5F5E}" srcOrd="0" destOrd="0" presId="urn:microsoft.com/office/officeart/2005/8/layout/hierarchy1"/>
    <dgm:cxn modelId="{1CC62500-DB73-488C-BA46-2A596CB6E11E}" type="presParOf" srcId="{8994E515-6D8A-4816-A054-ECF527EE5F5E}" destId="{712BBFC6-368B-4F41-AA53-651B4DA0512B}" srcOrd="0" destOrd="0" presId="urn:microsoft.com/office/officeart/2005/8/layout/hierarchy1"/>
    <dgm:cxn modelId="{3BF67950-19F7-475F-A118-DAA89F251677}" type="presParOf" srcId="{8994E515-6D8A-4816-A054-ECF527EE5F5E}" destId="{837F8A67-587E-4E9A-8971-C36C1A28D33C}" srcOrd="1" destOrd="0" presId="urn:microsoft.com/office/officeart/2005/8/layout/hierarchy1"/>
    <dgm:cxn modelId="{9C068557-E45B-42A5-8337-1D552E8777D3}" type="presParOf" srcId="{3CDD9C1F-B865-4936-8B1C-35C407ED42D2}" destId="{C8485984-ECCF-4C67-82C5-C5FC5BFCD9BF}" srcOrd="1" destOrd="0" presId="urn:microsoft.com/office/officeart/2005/8/layout/hierarchy1"/>
    <dgm:cxn modelId="{F0B9DA7D-3923-40DC-B530-6775A90440BB}" type="presParOf" srcId="{C8485984-ECCF-4C67-82C5-C5FC5BFCD9BF}" destId="{683066F6-503D-436C-94FA-412ECB98C601}" srcOrd="0" destOrd="0" presId="urn:microsoft.com/office/officeart/2005/8/layout/hierarchy1"/>
    <dgm:cxn modelId="{60B432FA-E477-4BED-B18F-D8BFA0E75DDC}" type="presParOf" srcId="{C8485984-ECCF-4C67-82C5-C5FC5BFCD9BF}" destId="{A43C55A9-33A9-48EC-A0C5-7DCE1FA7C931}" srcOrd="1" destOrd="0" presId="urn:microsoft.com/office/officeart/2005/8/layout/hierarchy1"/>
    <dgm:cxn modelId="{CEF04BD0-B331-45A5-A7B7-3386F3184D68}" type="presParOf" srcId="{A43C55A9-33A9-48EC-A0C5-7DCE1FA7C931}" destId="{C9F16CF6-93A3-4B90-9B38-826BAA41BF7B}" srcOrd="0" destOrd="0" presId="urn:microsoft.com/office/officeart/2005/8/layout/hierarchy1"/>
    <dgm:cxn modelId="{A718FB15-F280-4F27-BCBC-3379D52001C1}" type="presParOf" srcId="{C9F16CF6-93A3-4B90-9B38-826BAA41BF7B}" destId="{2B0C7B91-5043-47B2-8C56-13AF0AE9BAF7}" srcOrd="0" destOrd="0" presId="urn:microsoft.com/office/officeart/2005/8/layout/hierarchy1"/>
    <dgm:cxn modelId="{859665BB-6B51-4777-A6D0-7D9461D8964E}" type="presParOf" srcId="{C9F16CF6-93A3-4B90-9B38-826BAA41BF7B}" destId="{7879082D-A5B2-4900-84C7-6EB0D4DE49CB}" srcOrd="1" destOrd="0" presId="urn:microsoft.com/office/officeart/2005/8/layout/hierarchy1"/>
    <dgm:cxn modelId="{852AFAD7-B4B0-4542-8F39-B2B8A6D98450}" type="presParOf" srcId="{A43C55A9-33A9-48EC-A0C5-7DCE1FA7C931}" destId="{932F14BB-225F-435C-8926-6514217D3011}" srcOrd="1" destOrd="0" presId="urn:microsoft.com/office/officeart/2005/8/layout/hierarchy1"/>
    <dgm:cxn modelId="{8CC0FDBA-6E8F-42A5-8C41-10A48BE579B1}" type="presParOf" srcId="{932F14BB-225F-435C-8926-6514217D3011}" destId="{29758431-3F00-479A-8515-BBA94C4590DC}" srcOrd="0" destOrd="0" presId="urn:microsoft.com/office/officeart/2005/8/layout/hierarchy1"/>
    <dgm:cxn modelId="{9751AB12-5AF8-4164-A515-090976A95479}" type="presParOf" srcId="{932F14BB-225F-435C-8926-6514217D3011}" destId="{D949921F-9035-403B-B588-94F9FEF1BDD7}" srcOrd="1" destOrd="0" presId="urn:microsoft.com/office/officeart/2005/8/layout/hierarchy1"/>
    <dgm:cxn modelId="{30769E1F-48FD-4F17-9C87-865F17B41545}" type="presParOf" srcId="{D949921F-9035-403B-B588-94F9FEF1BDD7}" destId="{E0CA42E8-AE58-45BC-A1C8-2E388112A6D7}" srcOrd="0" destOrd="0" presId="urn:microsoft.com/office/officeart/2005/8/layout/hierarchy1"/>
    <dgm:cxn modelId="{58ABBBDD-E3BD-43DC-AA08-800B5D784B6A}" type="presParOf" srcId="{E0CA42E8-AE58-45BC-A1C8-2E388112A6D7}" destId="{B7FA474F-4BB6-44AF-B95E-D662BFA08192}" srcOrd="0" destOrd="0" presId="urn:microsoft.com/office/officeart/2005/8/layout/hierarchy1"/>
    <dgm:cxn modelId="{0C19615F-A807-483F-8CCE-D4FDCE345407}" type="presParOf" srcId="{E0CA42E8-AE58-45BC-A1C8-2E388112A6D7}" destId="{5F7E5D45-0629-449D-8426-2AE8BC1D9F03}" srcOrd="1" destOrd="0" presId="urn:microsoft.com/office/officeart/2005/8/layout/hierarchy1"/>
    <dgm:cxn modelId="{336A0CC9-03E7-41D8-9958-A6322D5E7E44}" type="presParOf" srcId="{D949921F-9035-403B-B588-94F9FEF1BDD7}" destId="{8AAC41AD-70ED-4C56-B192-EE9808889CAF}" srcOrd="1" destOrd="0" presId="urn:microsoft.com/office/officeart/2005/8/layout/hierarchy1"/>
    <dgm:cxn modelId="{F7736412-82DB-4E45-AE52-D73C749BDAED}" type="presParOf" srcId="{C8485984-ECCF-4C67-82C5-C5FC5BFCD9BF}" destId="{8210029B-8A82-4F25-8DE0-1925D0406ACB}" srcOrd="2" destOrd="0" presId="urn:microsoft.com/office/officeart/2005/8/layout/hierarchy1"/>
    <dgm:cxn modelId="{D8B37BAD-D5BA-4984-8391-D9979D5F9755}" type="presParOf" srcId="{C8485984-ECCF-4C67-82C5-C5FC5BFCD9BF}" destId="{8E6ED8BD-36E5-41B3-A075-715E9D7EDE6D}" srcOrd="3" destOrd="0" presId="urn:microsoft.com/office/officeart/2005/8/layout/hierarchy1"/>
    <dgm:cxn modelId="{5693EB44-B23B-4A23-B256-B9309D9785DB}" type="presParOf" srcId="{8E6ED8BD-36E5-41B3-A075-715E9D7EDE6D}" destId="{898ACA69-16E6-459C-99C3-E2C0274C8024}" srcOrd="0" destOrd="0" presId="urn:microsoft.com/office/officeart/2005/8/layout/hierarchy1"/>
    <dgm:cxn modelId="{5B4E7077-4B28-4DC4-8510-B91C05CF00C4}" type="presParOf" srcId="{898ACA69-16E6-459C-99C3-E2C0274C8024}" destId="{0CAF9C6A-3418-43AE-BD43-23AEDE0EE913}" srcOrd="0" destOrd="0" presId="urn:microsoft.com/office/officeart/2005/8/layout/hierarchy1"/>
    <dgm:cxn modelId="{A76F7209-C7AC-49D1-9D06-B8F82BF7F345}" type="presParOf" srcId="{898ACA69-16E6-459C-99C3-E2C0274C8024}" destId="{EF96C973-3256-4BA5-86A2-5AC3EC5583B4}" srcOrd="1" destOrd="0" presId="urn:microsoft.com/office/officeart/2005/8/layout/hierarchy1"/>
    <dgm:cxn modelId="{303EE12A-E02D-47BF-80F2-73CF26CE0384}" type="presParOf" srcId="{8E6ED8BD-36E5-41B3-A075-715E9D7EDE6D}" destId="{6B9C68FF-58B1-45F8-9870-A91A1B8D3FEB}" srcOrd="1" destOrd="0" presId="urn:microsoft.com/office/officeart/2005/8/layout/hierarchy1"/>
    <dgm:cxn modelId="{72E8703C-6030-408C-A0AA-46555468759A}" type="presParOf" srcId="{6B9C68FF-58B1-45F8-9870-A91A1B8D3FEB}" destId="{BD204923-3B47-4B41-B1D4-DA98C3224DE4}" srcOrd="0" destOrd="0" presId="urn:microsoft.com/office/officeart/2005/8/layout/hierarchy1"/>
    <dgm:cxn modelId="{2939CC0A-61C5-4B20-AD9A-A536B8535509}" type="presParOf" srcId="{6B9C68FF-58B1-45F8-9870-A91A1B8D3FEB}" destId="{48C188CF-3BA7-490D-9464-9E6F650238FE}" srcOrd="1" destOrd="0" presId="urn:microsoft.com/office/officeart/2005/8/layout/hierarchy1"/>
    <dgm:cxn modelId="{61DEEF27-1BD0-4465-A1DB-BD3397F8499E}" type="presParOf" srcId="{48C188CF-3BA7-490D-9464-9E6F650238FE}" destId="{583013EB-C4AE-483D-9266-099CC6B0A9CF}" srcOrd="0" destOrd="0" presId="urn:microsoft.com/office/officeart/2005/8/layout/hierarchy1"/>
    <dgm:cxn modelId="{30E3D2CC-304B-41DE-A1EF-A6933DAD35E4}" type="presParOf" srcId="{583013EB-C4AE-483D-9266-099CC6B0A9CF}" destId="{4DDB37E0-F24C-4A14-B556-54FE54CFDBF2}" srcOrd="0" destOrd="0" presId="urn:microsoft.com/office/officeart/2005/8/layout/hierarchy1"/>
    <dgm:cxn modelId="{FA274B8E-BAFD-477F-AA8B-786689F1116D}" type="presParOf" srcId="{583013EB-C4AE-483D-9266-099CC6B0A9CF}" destId="{F5466367-94F1-4408-96BF-8235FF4494A6}" srcOrd="1" destOrd="0" presId="urn:microsoft.com/office/officeart/2005/8/layout/hierarchy1"/>
    <dgm:cxn modelId="{BF690F9D-75A2-4CEF-9134-856D5BA22CED}" type="presParOf" srcId="{48C188CF-3BA7-490D-9464-9E6F650238FE}" destId="{1CE43E9E-0276-4B30-92D0-2D89AE870D96}" srcOrd="1" destOrd="0" presId="urn:microsoft.com/office/officeart/2005/8/layout/hierarchy1"/>
    <dgm:cxn modelId="{9A35D880-0EE8-4E10-91A4-AF30A8B2CBD9}" type="presParOf" srcId="{C8485984-ECCF-4C67-82C5-C5FC5BFCD9BF}" destId="{95F7E8E1-2FA4-4487-8377-044C67849FE9}" srcOrd="4" destOrd="0" presId="urn:microsoft.com/office/officeart/2005/8/layout/hierarchy1"/>
    <dgm:cxn modelId="{BCCFB9FE-2EF9-4FAC-8F53-9946E0371806}" type="presParOf" srcId="{C8485984-ECCF-4C67-82C5-C5FC5BFCD9BF}" destId="{E0C9B0E8-7E0C-4108-8C21-40A6160321DD}" srcOrd="5" destOrd="0" presId="urn:microsoft.com/office/officeart/2005/8/layout/hierarchy1"/>
    <dgm:cxn modelId="{DD9EB0E8-69FA-401D-A8CE-B0B5459607DB}" type="presParOf" srcId="{E0C9B0E8-7E0C-4108-8C21-40A6160321DD}" destId="{8E57F158-AB28-4A7F-845E-943E95A525BE}" srcOrd="0" destOrd="0" presId="urn:microsoft.com/office/officeart/2005/8/layout/hierarchy1"/>
    <dgm:cxn modelId="{098AB485-E70E-4A77-B0E9-ED6CB9484CB3}" type="presParOf" srcId="{8E57F158-AB28-4A7F-845E-943E95A525BE}" destId="{00B33E61-E46D-45C1-8278-7D0F21FAF119}" srcOrd="0" destOrd="0" presId="urn:microsoft.com/office/officeart/2005/8/layout/hierarchy1"/>
    <dgm:cxn modelId="{7479460A-1A71-443E-AB86-067000BE60C8}" type="presParOf" srcId="{8E57F158-AB28-4A7F-845E-943E95A525BE}" destId="{7CFDC47A-2C5A-4967-9F69-E7C815BE89B6}" srcOrd="1" destOrd="0" presId="urn:microsoft.com/office/officeart/2005/8/layout/hierarchy1"/>
    <dgm:cxn modelId="{5BB63D00-121C-4782-9901-7733CED910CF}" type="presParOf" srcId="{E0C9B0E8-7E0C-4108-8C21-40A6160321DD}" destId="{91EEBC5A-AB44-4809-AC44-CC6BD7D2DD7F}" srcOrd="1" destOrd="0" presId="urn:microsoft.com/office/officeart/2005/8/layout/hierarchy1"/>
    <dgm:cxn modelId="{ADB4362B-AD09-4ADC-84A7-3F8FD6653DAE}" type="presParOf" srcId="{91EEBC5A-AB44-4809-AC44-CC6BD7D2DD7F}" destId="{9F22A8EB-0D81-4E54-BFB7-4A236B74D7E0}" srcOrd="0" destOrd="0" presId="urn:microsoft.com/office/officeart/2005/8/layout/hierarchy1"/>
    <dgm:cxn modelId="{A61DC249-E921-49B2-BCB6-73598FCCBB32}" type="presParOf" srcId="{91EEBC5A-AB44-4809-AC44-CC6BD7D2DD7F}" destId="{DD6D9B96-BF83-4A9D-985A-0E6EE0AF1025}" srcOrd="1" destOrd="0" presId="urn:microsoft.com/office/officeart/2005/8/layout/hierarchy1"/>
    <dgm:cxn modelId="{C34C0A6B-F4BD-4209-A647-805CD9B669A9}" type="presParOf" srcId="{DD6D9B96-BF83-4A9D-985A-0E6EE0AF1025}" destId="{CC611EFC-EDE9-4413-A446-57C04B9B3300}" srcOrd="0" destOrd="0" presId="urn:microsoft.com/office/officeart/2005/8/layout/hierarchy1"/>
    <dgm:cxn modelId="{C9C90986-6EDF-4280-A7EA-3371286E2F45}" type="presParOf" srcId="{CC611EFC-EDE9-4413-A446-57C04B9B3300}" destId="{523E9AE7-517C-4078-B5A1-9D010EDBF7A1}" srcOrd="0" destOrd="0" presId="urn:microsoft.com/office/officeart/2005/8/layout/hierarchy1"/>
    <dgm:cxn modelId="{0F90C26B-6681-40AF-84E8-A4A7D9A5FBED}" type="presParOf" srcId="{CC611EFC-EDE9-4413-A446-57C04B9B3300}" destId="{B701FD08-0E71-4790-AC62-9C72DBF126BC}" srcOrd="1" destOrd="0" presId="urn:microsoft.com/office/officeart/2005/8/layout/hierarchy1"/>
    <dgm:cxn modelId="{6D6C3FA5-1BDA-4339-87FC-EDB24BAD4C9E}" type="presParOf" srcId="{DD6D9B96-BF83-4A9D-985A-0E6EE0AF1025}" destId="{0513E2E5-B039-4829-B05A-24221B33905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A46F2C96-23E6-47A7-B9B3-00CC55611714}" type="doc">
      <dgm:prSet loTypeId="urn:microsoft.com/office/officeart/2005/8/layout/vList5" loCatId="list" qsTypeId="urn:microsoft.com/office/officeart/2005/8/quickstyle/simple4" qsCatId="simple" csTypeId="urn:microsoft.com/office/officeart/2005/8/colors/accent2_2" csCatId="accent2" phldr="1"/>
      <dgm:spPr/>
      <dgm:t>
        <a:bodyPr/>
        <a:lstStyle/>
        <a:p>
          <a:endParaRPr lang="en-GB"/>
        </a:p>
      </dgm:t>
    </dgm:pt>
    <dgm:pt modelId="{79735955-96AD-4BD2-B5C2-A8E73E473906}">
      <dgm:prSet phldrT="[Text]"/>
      <dgm:spPr/>
      <dgm:t>
        <a:bodyPr/>
        <a:lstStyle/>
        <a:p>
          <a:r>
            <a:rPr lang="en-GB" b="1">
              <a:latin typeface="Arial Black" panose="020B0A04020102020204" pitchFamily="34" charset="0"/>
            </a:rPr>
            <a:t>Political </a:t>
          </a:r>
        </a:p>
      </dgm:t>
    </dgm:pt>
    <dgm:pt modelId="{DC0F31D2-5B4F-42E3-91CC-260BF626262D}" type="parTrans" cxnId="{35EE26A4-E7A3-4A93-8616-544F3324B3F6}">
      <dgm:prSet/>
      <dgm:spPr/>
      <dgm:t>
        <a:bodyPr/>
        <a:lstStyle/>
        <a:p>
          <a:endParaRPr lang="en-GB"/>
        </a:p>
      </dgm:t>
    </dgm:pt>
    <dgm:pt modelId="{FDE10155-2330-4803-B224-068BC8D5D6C5}" type="sibTrans" cxnId="{35EE26A4-E7A3-4A93-8616-544F3324B3F6}">
      <dgm:prSet/>
      <dgm:spPr/>
      <dgm:t>
        <a:bodyPr/>
        <a:lstStyle/>
        <a:p>
          <a:endParaRPr lang="en-GB"/>
        </a:p>
      </dgm:t>
    </dgm:pt>
    <dgm:pt modelId="{35986FE4-1DC9-4063-9027-A6FED94C602F}">
      <dgm:prSet phldrT="[Text]" custT="1"/>
      <dgm:spPr/>
      <dgm:t>
        <a:bodyPr/>
        <a:lstStyle/>
        <a:p>
          <a:r>
            <a:rPr lang="en-GB" sz="900" b="0" kern="1200">
              <a:latin typeface="Arial" panose="020B0604020202020204" pitchFamily="34" charset="0"/>
              <a:ea typeface="+mn-ea"/>
              <a:cs typeface="Arial" panose="020B0604020202020204" pitchFamily="34" charset="0"/>
            </a:rPr>
            <a:t>Food businesses must follow UK food safety, hygiene, and employment laws.
Changes in taxes and minimum wage can increase business costs</a:t>
          </a:r>
        </a:p>
      </dgm:t>
    </dgm:pt>
    <dgm:pt modelId="{05346CA6-D614-49D1-8CD5-270B55E4D007}" type="parTrans" cxnId="{CC18FD25-ED0C-4D96-BF65-2BE39BFCFD3E}">
      <dgm:prSet/>
      <dgm:spPr/>
      <dgm:t>
        <a:bodyPr/>
        <a:lstStyle/>
        <a:p>
          <a:endParaRPr lang="en-GB"/>
        </a:p>
      </dgm:t>
    </dgm:pt>
    <dgm:pt modelId="{B4F1E5DA-8FC8-4637-A7D2-8043363C3B8C}" type="sibTrans" cxnId="{CC18FD25-ED0C-4D96-BF65-2BE39BFCFD3E}">
      <dgm:prSet/>
      <dgm:spPr/>
      <dgm:t>
        <a:bodyPr/>
        <a:lstStyle/>
        <a:p>
          <a:endParaRPr lang="en-GB"/>
        </a:p>
      </dgm:t>
    </dgm:pt>
    <dgm:pt modelId="{7F0437B8-8DE3-4778-A3C4-DB479DD9D674}">
      <dgm:prSet phldrT="[Text]"/>
      <dgm:spPr/>
      <dgm:t>
        <a:bodyPr/>
        <a:lstStyle/>
        <a:p>
          <a:r>
            <a:rPr lang="en-GB" b="1" kern="1200">
              <a:latin typeface="Arial Black" panose="020B0A04020102020204" pitchFamily="34" charset="0"/>
              <a:ea typeface="+mn-ea"/>
              <a:cs typeface="+mn-cs"/>
            </a:rPr>
            <a:t>Economic</a:t>
          </a:r>
        </a:p>
      </dgm:t>
    </dgm:pt>
    <dgm:pt modelId="{706DD9E6-CB3E-4CC2-A1F6-5627E4253459}" type="parTrans" cxnId="{4F17D54E-E899-4287-B06F-2849BA2CAF64}">
      <dgm:prSet/>
      <dgm:spPr/>
      <dgm:t>
        <a:bodyPr/>
        <a:lstStyle/>
        <a:p>
          <a:endParaRPr lang="en-GB"/>
        </a:p>
      </dgm:t>
    </dgm:pt>
    <dgm:pt modelId="{AD1F5DEF-837A-40A9-B977-4403F6A0B4F8}" type="sibTrans" cxnId="{4F17D54E-E899-4287-B06F-2849BA2CAF64}">
      <dgm:prSet/>
      <dgm:spPr/>
      <dgm:t>
        <a:bodyPr/>
        <a:lstStyle/>
        <a:p>
          <a:endParaRPr lang="en-GB"/>
        </a:p>
      </dgm:t>
    </dgm:pt>
    <dgm:pt modelId="{5BADFC2B-2C89-4018-BCCA-F58EDE389DEB}">
      <dgm:prSet phldrT="[Text]" custT="1"/>
      <dgm:spPr/>
      <dgm:t>
        <a:bodyPr/>
        <a:lstStyle/>
        <a:p>
          <a:r>
            <a:rPr lang="es-LA" altLang="en-US" sz="900" b="0">
              <a:latin typeface="Arial" panose="020B0604020202020204" pitchFamily="34" charset="0"/>
              <a:cs typeface="Arial" panose="020B0604020202020204" pitchFamily="34" charset="0"/>
            </a:rPr>
            <a:t>Inflation may increase the cost of meat, vegetables, rent, and utilities.
Customers may spend less money during difficult economic periods.</a:t>
          </a:r>
          <a:endParaRPr lang="en-GB" sz="900"/>
        </a:p>
      </dgm:t>
    </dgm:pt>
    <dgm:pt modelId="{3E8E275C-88C9-4872-A493-1F1E00DFE36F}" type="parTrans" cxnId="{92766809-98A7-45BF-B798-384261E1DF33}">
      <dgm:prSet/>
      <dgm:spPr/>
      <dgm:t>
        <a:bodyPr/>
        <a:lstStyle/>
        <a:p>
          <a:endParaRPr lang="en-GB"/>
        </a:p>
      </dgm:t>
    </dgm:pt>
    <dgm:pt modelId="{21D1F262-C891-41BC-A392-A26B6441FE8B}" type="sibTrans" cxnId="{92766809-98A7-45BF-B798-384261E1DF33}">
      <dgm:prSet/>
      <dgm:spPr/>
      <dgm:t>
        <a:bodyPr/>
        <a:lstStyle/>
        <a:p>
          <a:endParaRPr lang="en-GB"/>
        </a:p>
      </dgm:t>
    </dgm:pt>
    <dgm:pt modelId="{0A2A0639-6A14-49AD-8687-EF46AD847B24}">
      <dgm:prSet phldrT="[Text]"/>
      <dgm:spPr/>
      <dgm:t>
        <a:bodyPr/>
        <a:lstStyle/>
        <a:p>
          <a:pPr marL="0" lvl="0" indent="0" defTabSz="711200">
            <a:spcBef>
              <a:spcPct val="0"/>
            </a:spcBef>
            <a:spcAft>
              <a:spcPct val="35000"/>
            </a:spcAft>
            <a:buNone/>
          </a:pPr>
          <a:r>
            <a:rPr lang="en-GB" b="1" kern="1200">
              <a:latin typeface="Arial Black" panose="020B0A04020102020204" pitchFamily="34" charset="0"/>
              <a:ea typeface="+mn-ea"/>
              <a:cs typeface="+mn-cs"/>
            </a:rPr>
            <a:t>Social </a:t>
          </a:r>
        </a:p>
      </dgm:t>
    </dgm:pt>
    <dgm:pt modelId="{955CCCB3-1873-4F06-B9B9-14D3AA88882C}" type="parTrans" cxnId="{E21AAA94-75A2-4B84-B87A-E370A83A0B5A}">
      <dgm:prSet/>
      <dgm:spPr/>
      <dgm:t>
        <a:bodyPr/>
        <a:lstStyle/>
        <a:p>
          <a:endParaRPr lang="en-GB"/>
        </a:p>
      </dgm:t>
    </dgm:pt>
    <dgm:pt modelId="{632AF1E5-D072-47A0-A84E-07459BCA726A}" type="sibTrans" cxnId="{E21AAA94-75A2-4B84-B87A-E370A83A0B5A}">
      <dgm:prSet/>
      <dgm:spPr/>
      <dgm:t>
        <a:bodyPr/>
        <a:lstStyle/>
        <a:p>
          <a:endParaRPr lang="en-GB"/>
        </a:p>
      </dgm:t>
    </dgm:pt>
    <dgm:pt modelId="{B4A1C355-B4D8-4D08-B767-F21FD674D47B}">
      <dgm:prSet phldrT="[Text]" custT="1"/>
      <dgm:spPr/>
      <dgm:t>
        <a:bodyPr/>
        <a:lstStyle/>
        <a:p>
          <a:r>
            <a:rPr lang="es-LA" altLang="en-US" sz="900" kern="1200">
              <a:latin typeface="Arial" panose="020B0604020202020204" pitchFamily="34" charset="0"/>
              <a:ea typeface="+mn-ea"/>
              <a:cs typeface="Arial" panose="020B0604020202020204" pitchFamily="34" charset="0"/>
            </a:rPr>
            <a:t>London has a large Latin American community looking for traditional food.
More customers are interested in trying new international cuisines</a:t>
          </a:r>
          <a:r>
            <a:rPr lang="es-LA" altLang="en-US" sz="900" b="0" kern="1200">
              <a:latin typeface="Arial" panose="020B0604020202020204" pitchFamily="34" charset="0"/>
              <a:cs typeface="Arial" panose="020B0604020202020204" pitchFamily="34" charset="0"/>
            </a:rPr>
            <a:t>.</a:t>
          </a:r>
          <a:endParaRPr lang="en-GB" sz="900" kern="1200"/>
        </a:p>
      </dgm:t>
    </dgm:pt>
    <dgm:pt modelId="{46EEAF13-7655-4133-9C6A-63772F31A44D}" type="parTrans" cxnId="{53F34FF8-5485-4D75-87A1-F20F173CBF84}">
      <dgm:prSet/>
      <dgm:spPr/>
      <dgm:t>
        <a:bodyPr/>
        <a:lstStyle/>
        <a:p>
          <a:endParaRPr lang="en-GB"/>
        </a:p>
      </dgm:t>
    </dgm:pt>
    <dgm:pt modelId="{276D5308-2066-4F28-A21A-CB1CA8A96C66}" type="sibTrans" cxnId="{53F34FF8-5485-4D75-87A1-F20F173CBF84}">
      <dgm:prSet/>
      <dgm:spPr/>
      <dgm:t>
        <a:bodyPr/>
        <a:lstStyle/>
        <a:p>
          <a:endParaRPr lang="en-GB"/>
        </a:p>
      </dgm:t>
    </dgm:pt>
    <dgm:pt modelId="{FCFE0710-F6E7-4AEF-8A50-A172EEF774A3}">
      <dgm:prSet/>
      <dgm:spPr/>
      <dgm:t>
        <a:bodyPr/>
        <a:lstStyle/>
        <a:p>
          <a:r>
            <a:rPr lang="en-GB" b="1" kern="1200">
              <a:latin typeface="Arial Black" panose="020B0A04020102020204" pitchFamily="34" charset="0"/>
              <a:ea typeface="+mn-ea"/>
              <a:cs typeface="+mn-cs"/>
            </a:rPr>
            <a:t>Technological</a:t>
          </a:r>
          <a:r>
            <a:rPr lang="en-GB" kern="1200"/>
            <a:t> </a:t>
          </a:r>
        </a:p>
      </dgm:t>
    </dgm:pt>
    <dgm:pt modelId="{1987F878-7EB9-4235-86D4-6EBB4A8D9C93}" type="parTrans" cxnId="{EE6A1845-E90B-447B-827E-7A5FD023DCDD}">
      <dgm:prSet/>
      <dgm:spPr/>
      <dgm:t>
        <a:bodyPr/>
        <a:lstStyle/>
        <a:p>
          <a:endParaRPr lang="en-GB"/>
        </a:p>
      </dgm:t>
    </dgm:pt>
    <dgm:pt modelId="{B2899D19-04A5-42E6-AAE4-1477DB087233}" type="sibTrans" cxnId="{EE6A1845-E90B-447B-827E-7A5FD023DCDD}">
      <dgm:prSet/>
      <dgm:spPr/>
      <dgm:t>
        <a:bodyPr/>
        <a:lstStyle/>
        <a:p>
          <a:endParaRPr lang="en-GB"/>
        </a:p>
      </dgm:t>
    </dgm:pt>
    <dgm:pt modelId="{A9694AF6-DD6C-4E2D-802E-E64973896D04}">
      <dgm:prSet/>
      <dgm:spPr/>
      <dgm:t>
        <a:bodyPr/>
        <a:lstStyle/>
        <a:p>
          <a:r>
            <a:rPr lang="en-GB" b="1" kern="1200">
              <a:latin typeface="Arial Black" panose="020B0A04020102020204" pitchFamily="34" charset="0"/>
              <a:ea typeface="+mn-ea"/>
              <a:cs typeface="+mn-cs"/>
            </a:rPr>
            <a:t>Environmental</a:t>
          </a:r>
        </a:p>
      </dgm:t>
    </dgm:pt>
    <dgm:pt modelId="{FDA95979-1CF7-44AF-A874-2E656D5109E8}" type="parTrans" cxnId="{DF12DC3C-4145-4237-A3FC-082F10A390FD}">
      <dgm:prSet/>
      <dgm:spPr/>
      <dgm:t>
        <a:bodyPr/>
        <a:lstStyle/>
        <a:p>
          <a:endParaRPr lang="en-GB"/>
        </a:p>
      </dgm:t>
    </dgm:pt>
    <dgm:pt modelId="{5198E091-E993-4366-860C-69965CEC63F9}" type="sibTrans" cxnId="{DF12DC3C-4145-4237-A3FC-082F10A390FD}">
      <dgm:prSet/>
      <dgm:spPr/>
      <dgm:t>
        <a:bodyPr/>
        <a:lstStyle/>
        <a:p>
          <a:endParaRPr lang="en-GB"/>
        </a:p>
      </dgm:t>
    </dgm:pt>
    <dgm:pt modelId="{B0776CB9-963F-4E77-87C0-DE6AFBAD1E1B}">
      <dgm:prSet/>
      <dgm:spPr/>
      <dgm:t>
        <a:bodyPr/>
        <a:lstStyle/>
        <a:p>
          <a:pPr marL="0" lvl="0" indent="0" defTabSz="711200">
            <a:spcBef>
              <a:spcPct val="0"/>
            </a:spcBef>
            <a:spcAft>
              <a:spcPct val="35000"/>
            </a:spcAft>
            <a:buNone/>
          </a:pPr>
          <a:r>
            <a:rPr lang="en-GB" b="1" kern="1200">
              <a:latin typeface="Arial Black" panose="020B0A04020102020204" pitchFamily="34" charset="0"/>
              <a:ea typeface="+mn-ea"/>
              <a:cs typeface="+mn-cs"/>
            </a:rPr>
            <a:t>Legal</a:t>
          </a:r>
        </a:p>
      </dgm:t>
    </dgm:pt>
    <dgm:pt modelId="{1A5E31E3-92AC-450B-AD12-36BDE6530127}" type="parTrans" cxnId="{E8DF10F4-9234-409A-9FC4-47D8FF082432}">
      <dgm:prSet/>
      <dgm:spPr/>
      <dgm:t>
        <a:bodyPr/>
        <a:lstStyle/>
        <a:p>
          <a:endParaRPr lang="en-GB"/>
        </a:p>
      </dgm:t>
    </dgm:pt>
    <dgm:pt modelId="{668D22D3-F98A-43D8-A88F-849A9E564F49}" type="sibTrans" cxnId="{E8DF10F4-9234-409A-9FC4-47D8FF082432}">
      <dgm:prSet/>
      <dgm:spPr/>
      <dgm:t>
        <a:bodyPr/>
        <a:lstStyle/>
        <a:p>
          <a:endParaRPr lang="en-GB"/>
        </a:p>
      </dgm:t>
    </dgm:pt>
    <dgm:pt modelId="{37F36C9B-C671-4FD4-9C6A-EED1B974A190}">
      <dgm:prSet custT="1"/>
      <dgm:spPr/>
      <dgm:t>
        <a:bodyPr/>
        <a:lstStyle/>
        <a:p>
          <a:r>
            <a:rPr lang="en-GB" sz="900" kern="1200">
              <a:latin typeface="Arial" panose="020B0604020202020204" pitchFamily="34" charset="0"/>
              <a:ea typeface="+mn-ea"/>
              <a:cs typeface="Arial" panose="020B0604020202020204" pitchFamily="34" charset="0"/>
            </a:rPr>
            <a:t>El Fogón Nica will use social media, online delivery apps, and QR code menus.
Google reviews and online marketing will help attract customers.</a:t>
          </a:r>
        </a:p>
      </dgm:t>
    </dgm:pt>
    <dgm:pt modelId="{6F94871E-9255-47D3-AD73-A2DEF6A94575}" type="parTrans" cxnId="{4D871F99-1C1D-49F3-9725-6AB217ACCE4E}">
      <dgm:prSet/>
      <dgm:spPr/>
      <dgm:t>
        <a:bodyPr/>
        <a:lstStyle/>
        <a:p>
          <a:endParaRPr lang="en-GB"/>
        </a:p>
      </dgm:t>
    </dgm:pt>
    <dgm:pt modelId="{92953C99-71C3-4D7C-8FE6-11FD4A525F0D}" type="sibTrans" cxnId="{4D871F99-1C1D-49F3-9725-6AB217ACCE4E}">
      <dgm:prSet/>
      <dgm:spPr/>
      <dgm:t>
        <a:bodyPr/>
        <a:lstStyle/>
        <a:p>
          <a:endParaRPr lang="en-GB"/>
        </a:p>
      </dgm:t>
    </dgm:pt>
    <dgm:pt modelId="{4C572A94-7A80-47CC-8EA1-465F00AA4973}">
      <dgm:prSet custT="1"/>
      <dgm:spPr/>
      <dgm:t>
        <a:bodyPr/>
        <a:lstStyle/>
        <a:p>
          <a:r>
            <a:rPr lang="en-GB" sz="900">
              <a:latin typeface="Arial" panose="020B0604020202020204" pitchFamily="34" charset="0"/>
              <a:cs typeface="Arial" panose="020B0604020202020204" pitchFamily="34" charset="0"/>
            </a:rPr>
            <a:t>The business will use eco-friendly packaging and reduce food waste.
Customers increasingly prefer businesses with sustainable practices</a:t>
          </a:r>
          <a:r>
            <a:rPr lang="en-GB" sz="800">
              <a:latin typeface="Arial" panose="020B0604020202020204" pitchFamily="34" charset="0"/>
              <a:cs typeface="Arial" panose="020B0604020202020204" pitchFamily="34" charset="0"/>
            </a:rPr>
            <a:t>.</a:t>
          </a:r>
        </a:p>
      </dgm:t>
    </dgm:pt>
    <dgm:pt modelId="{C0F10A94-B3C0-4D18-B326-DC39ABF43BA4}" type="parTrans" cxnId="{40CF33C1-4C2B-4CAE-B935-134A25C62324}">
      <dgm:prSet/>
      <dgm:spPr/>
      <dgm:t>
        <a:bodyPr/>
        <a:lstStyle/>
        <a:p>
          <a:endParaRPr lang="en-GB"/>
        </a:p>
      </dgm:t>
    </dgm:pt>
    <dgm:pt modelId="{AE82DD37-44E5-4AC8-8664-BE892E710A79}" type="sibTrans" cxnId="{40CF33C1-4C2B-4CAE-B935-134A25C62324}">
      <dgm:prSet/>
      <dgm:spPr/>
      <dgm:t>
        <a:bodyPr/>
        <a:lstStyle/>
        <a:p>
          <a:endParaRPr lang="en-GB"/>
        </a:p>
      </dgm:t>
    </dgm:pt>
    <dgm:pt modelId="{0BDD8E30-0AB1-4ABC-97FD-7E36FEEDD31C}">
      <dgm:prSet custT="1"/>
      <dgm:spPr/>
      <dgm:t>
        <a:bodyPr/>
        <a:lstStyle/>
        <a:p>
          <a:r>
            <a:rPr lang="es-LA" altLang="en-US" sz="900" b="0">
              <a:latin typeface="Arial" panose="020B0604020202020204" pitchFamily="34" charset="0"/>
              <a:cs typeface="Arial" panose="020B0604020202020204" pitchFamily="34" charset="0"/>
            </a:rPr>
            <a:t>The restaurant must have food hygiene certificates, business insurance, and the correct licences.
The business must also follow health and safety regulations.</a:t>
          </a:r>
          <a:endParaRPr lang="en-GB" sz="900"/>
        </a:p>
      </dgm:t>
    </dgm:pt>
    <dgm:pt modelId="{A9C7EB73-12F2-48B6-8821-874EB220C349}" type="parTrans" cxnId="{994F3887-883A-49BE-A85F-3C3E0134EBF8}">
      <dgm:prSet/>
      <dgm:spPr/>
      <dgm:t>
        <a:bodyPr/>
        <a:lstStyle/>
        <a:p>
          <a:endParaRPr lang="en-GB"/>
        </a:p>
      </dgm:t>
    </dgm:pt>
    <dgm:pt modelId="{012EBD19-23EA-42D5-81A6-558BCAF088CA}" type="sibTrans" cxnId="{994F3887-883A-49BE-A85F-3C3E0134EBF8}">
      <dgm:prSet/>
      <dgm:spPr/>
      <dgm:t>
        <a:bodyPr/>
        <a:lstStyle/>
        <a:p>
          <a:endParaRPr lang="en-GB"/>
        </a:p>
      </dgm:t>
    </dgm:pt>
    <dgm:pt modelId="{B81117C9-F55B-4AF5-95C3-6D590D564AA5}" type="pres">
      <dgm:prSet presAssocID="{A46F2C96-23E6-47A7-B9B3-00CC55611714}" presName="Name0" presStyleCnt="0">
        <dgm:presLayoutVars>
          <dgm:dir/>
          <dgm:animLvl val="lvl"/>
          <dgm:resizeHandles val="exact"/>
        </dgm:presLayoutVars>
      </dgm:prSet>
      <dgm:spPr/>
    </dgm:pt>
    <dgm:pt modelId="{FEF0961C-517C-4536-906F-E0EE180867BA}" type="pres">
      <dgm:prSet presAssocID="{79735955-96AD-4BD2-B5C2-A8E73E473906}" presName="linNode" presStyleCnt="0"/>
      <dgm:spPr/>
    </dgm:pt>
    <dgm:pt modelId="{CB9AC6F4-83DE-4606-9A17-10DA8B55A231}" type="pres">
      <dgm:prSet presAssocID="{79735955-96AD-4BD2-B5C2-A8E73E473906}" presName="parentText" presStyleLbl="node1" presStyleIdx="0" presStyleCnt="6">
        <dgm:presLayoutVars>
          <dgm:chMax val="1"/>
          <dgm:bulletEnabled val="1"/>
        </dgm:presLayoutVars>
      </dgm:prSet>
      <dgm:spPr/>
    </dgm:pt>
    <dgm:pt modelId="{E2638C2F-A25C-49C0-8D8C-B499E6B5234C}" type="pres">
      <dgm:prSet presAssocID="{79735955-96AD-4BD2-B5C2-A8E73E473906}" presName="descendantText" presStyleLbl="alignAccFollowNode1" presStyleIdx="0" presStyleCnt="6">
        <dgm:presLayoutVars>
          <dgm:bulletEnabled val="1"/>
        </dgm:presLayoutVars>
      </dgm:prSet>
      <dgm:spPr/>
    </dgm:pt>
    <dgm:pt modelId="{4AF28FFD-AC30-4236-8190-4E73E9B6CEDB}" type="pres">
      <dgm:prSet presAssocID="{FDE10155-2330-4803-B224-068BC8D5D6C5}" presName="sp" presStyleCnt="0"/>
      <dgm:spPr/>
    </dgm:pt>
    <dgm:pt modelId="{1FFD4B5E-BBA1-4EC1-8CF6-8440DA46E6B0}" type="pres">
      <dgm:prSet presAssocID="{7F0437B8-8DE3-4778-A3C4-DB479DD9D674}" presName="linNode" presStyleCnt="0"/>
      <dgm:spPr/>
    </dgm:pt>
    <dgm:pt modelId="{F5DC188C-3C3C-40D3-AB05-524C9C61AEB8}" type="pres">
      <dgm:prSet presAssocID="{7F0437B8-8DE3-4778-A3C4-DB479DD9D674}" presName="parentText" presStyleLbl="node1" presStyleIdx="1" presStyleCnt="6">
        <dgm:presLayoutVars>
          <dgm:chMax val="1"/>
          <dgm:bulletEnabled val="1"/>
        </dgm:presLayoutVars>
      </dgm:prSet>
      <dgm:spPr/>
    </dgm:pt>
    <dgm:pt modelId="{58ED7E99-27EE-46A6-8145-84DF366BC7F9}" type="pres">
      <dgm:prSet presAssocID="{7F0437B8-8DE3-4778-A3C4-DB479DD9D674}" presName="descendantText" presStyleLbl="alignAccFollowNode1" presStyleIdx="1" presStyleCnt="6">
        <dgm:presLayoutVars>
          <dgm:bulletEnabled val="1"/>
        </dgm:presLayoutVars>
      </dgm:prSet>
      <dgm:spPr/>
    </dgm:pt>
    <dgm:pt modelId="{E4A4DDAE-C15B-4728-B4A5-EDF65A9DABBF}" type="pres">
      <dgm:prSet presAssocID="{AD1F5DEF-837A-40A9-B977-4403F6A0B4F8}" presName="sp" presStyleCnt="0"/>
      <dgm:spPr/>
    </dgm:pt>
    <dgm:pt modelId="{B8534ABC-CD2C-4352-A6F2-8B174D9C2481}" type="pres">
      <dgm:prSet presAssocID="{0A2A0639-6A14-49AD-8687-EF46AD847B24}" presName="linNode" presStyleCnt="0"/>
      <dgm:spPr/>
    </dgm:pt>
    <dgm:pt modelId="{59F8D0D6-AD00-4476-A94E-DAF09139E837}" type="pres">
      <dgm:prSet presAssocID="{0A2A0639-6A14-49AD-8687-EF46AD847B24}" presName="parentText" presStyleLbl="node1" presStyleIdx="2" presStyleCnt="6">
        <dgm:presLayoutVars>
          <dgm:chMax val="1"/>
          <dgm:bulletEnabled val="1"/>
        </dgm:presLayoutVars>
      </dgm:prSet>
      <dgm:spPr/>
    </dgm:pt>
    <dgm:pt modelId="{57BC83CF-5BC6-42E2-B441-166E35CF6FEA}" type="pres">
      <dgm:prSet presAssocID="{0A2A0639-6A14-49AD-8687-EF46AD847B24}" presName="descendantText" presStyleLbl="alignAccFollowNode1" presStyleIdx="2" presStyleCnt="6">
        <dgm:presLayoutVars>
          <dgm:bulletEnabled val="1"/>
        </dgm:presLayoutVars>
      </dgm:prSet>
      <dgm:spPr/>
    </dgm:pt>
    <dgm:pt modelId="{4E4769FE-57D8-4A09-AABD-5AFDD2C7CEDE}" type="pres">
      <dgm:prSet presAssocID="{632AF1E5-D072-47A0-A84E-07459BCA726A}" presName="sp" presStyleCnt="0"/>
      <dgm:spPr/>
    </dgm:pt>
    <dgm:pt modelId="{DCB7CA56-83E7-4B07-80FC-CE2DD6CB718D}" type="pres">
      <dgm:prSet presAssocID="{FCFE0710-F6E7-4AEF-8A50-A172EEF774A3}" presName="linNode" presStyleCnt="0"/>
      <dgm:spPr/>
    </dgm:pt>
    <dgm:pt modelId="{C2FAB317-C816-4D9A-A836-677AB8CD5FC7}" type="pres">
      <dgm:prSet presAssocID="{FCFE0710-F6E7-4AEF-8A50-A172EEF774A3}" presName="parentText" presStyleLbl="node1" presStyleIdx="3" presStyleCnt="6">
        <dgm:presLayoutVars>
          <dgm:chMax val="1"/>
          <dgm:bulletEnabled val="1"/>
        </dgm:presLayoutVars>
      </dgm:prSet>
      <dgm:spPr/>
    </dgm:pt>
    <dgm:pt modelId="{B283F853-23B3-4708-997D-C9A787BACA9C}" type="pres">
      <dgm:prSet presAssocID="{FCFE0710-F6E7-4AEF-8A50-A172EEF774A3}" presName="descendantText" presStyleLbl="alignAccFollowNode1" presStyleIdx="3" presStyleCnt="6">
        <dgm:presLayoutVars>
          <dgm:bulletEnabled val="1"/>
        </dgm:presLayoutVars>
      </dgm:prSet>
      <dgm:spPr/>
    </dgm:pt>
    <dgm:pt modelId="{C0132249-8B11-49FF-ABFE-CCBDFE83F4A8}" type="pres">
      <dgm:prSet presAssocID="{B2899D19-04A5-42E6-AAE4-1477DB087233}" presName="sp" presStyleCnt="0"/>
      <dgm:spPr/>
    </dgm:pt>
    <dgm:pt modelId="{F4EFA04E-484D-4DEA-912A-778275B5966C}" type="pres">
      <dgm:prSet presAssocID="{A9694AF6-DD6C-4E2D-802E-E64973896D04}" presName="linNode" presStyleCnt="0"/>
      <dgm:spPr/>
    </dgm:pt>
    <dgm:pt modelId="{6869ACFF-F732-40B4-9C7E-F7E4484A603F}" type="pres">
      <dgm:prSet presAssocID="{A9694AF6-DD6C-4E2D-802E-E64973896D04}" presName="parentText" presStyleLbl="node1" presStyleIdx="4" presStyleCnt="6">
        <dgm:presLayoutVars>
          <dgm:chMax val="1"/>
          <dgm:bulletEnabled val="1"/>
        </dgm:presLayoutVars>
      </dgm:prSet>
      <dgm:spPr/>
    </dgm:pt>
    <dgm:pt modelId="{C35A5833-809E-4AE9-ADEC-F7D56F9CEBB6}" type="pres">
      <dgm:prSet presAssocID="{A9694AF6-DD6C-4E2D-802E-E64973896D04}" presName="descendantText" presStyleLbl="alignAccFollowNode1" presStyleIdx="4" presStyleCnt="6">
        <dgm:presLayoutVars>
          <dgm:bulletEnabled val="1"/>
        </dgm:presLayoutVars>
      </dgm:prSet>
      <dgm:spPr/>
    </dgm:pt>
    <dgm:pt modelId="{3ED247D0-F41D-414B-B83B-045913F75A92}" type="pres">
      <dgm:prSet presAssocID="{5198E091-E993-4366-860C-69965CEC63F9}" presName="sp" presStyleCnt="0"/>
      <dgm:spPr/>
    </dgm:pt>
    <dgm:pt modelId="{BCBD4E55-38BB-464D-8F12-66DA1DD874DD}" type="pres">
      <dgm:prSet presAssocID="{B0776CB9-963F-4E77-87C0-DE6AFBAD1E1B}" presName="linNode" presStyleCnt="0"/>
      <dgm:spPr/>
    </dgm:pt>
    <dgm:pt modelId="{F55BC3A9-75F0-4E11-B397-89E7CF7B08E9}" type="pres">
      <dgm:prSet presAssocID="{B0776CB9-963F-4E77-87C0-DE6AFBAD1E1B}" presName="parentText" presStyleLbl="node1" presStyleIdx="5" presStyleCnt="6">
        <dgm:presLayoutVars>
          <dgm:chMax val="1"/>
          <dgm:bulletEnabled val="1"/>
        </dgm:presLayoutVars>
      </dgm:prSet>
      <dgm:spPr/>
    </dgm:pt>
    <dgm:pt modelId="{C77F1D84-8283-469C-8C7A-3DC9FE2B08DA}" type="pres">
      <dgm:prSet presAssocID="{B0776CB9-963F-4E77-87C0-DE6AFBAD1E1B}" presName="descendantText" presStyleLbl="alignAccFollowNode1" presStyleIdx="5" presStyleCnt="6">
        <dgm:presLayoutVars>
          <dgm:bulletEnabled val="1"/>
        </dgm:presLayoutVars>
      </dgm:prSet>
      <dgm:spPr/>
    </dgm:pt>
  </dgm:ptLst>
  <dgm:cxnLst>
    <dgm:cxn modelId="{14E50908-E2AC-47D9-8A04-552A5B1B594A}" type="presOf" srcId="{0A2A0639-6A14-49AD-8687-EF46AD847B24}" destId="{59F8D0D6-AD00-4476-A94E-DAF09139E837}" srcOrd="0" destOrd="0" presId="urn:microsoft.com/office/officeart/2005/8/layout/vList5"/>
    <dgm:cxn modelId="{92766809-98A7-45BF-B798-384261E1DF33}" srcId="{7F0437B8-8DE3-4778-A3C4-DB479DD9D674}" destId="{5BADFC2B-2C89-4018-BCCA-F58EDE389DEB}" srcOrd="0" destOrd="0" parTransId="{3E8E275C-88C9-4872-A493-1F1E00DFE36F}" sibTransId="{21D1F262-C891-41BC-A392-A26B6441FE8B}"/>
    <dgm:cxn modelId="{A3822913-9BFD-47AA-9C70-5AB6BB7139BE}" type="presOf" srcId="{4C572A94-7A80-47CC-8EA1-465F00AA4973}" destId="{C35A5833-809E-4AE9-ADEC-F7D56F9CEBB6}" srcOrd="0" destOrd="0" presId="urn:microsoft.com/office/officeart/2005/8/layout/vList5"/>
    <dgm:cxn modelId="{38238713-3533-4FEE-A48E-5C60BECAACC6}" type="presOf" srcId="{0BDD8E30-0AB1-4ABC-97FD-7E36FEEDD31C}" destId="{C77F1D84-8283-469C-8C7A-3DC9FE2B08DA}" srcOrd="0" destOrd="0" presId="urn:microsoft.com/office/officeart/2005/8/layout/vList5"/>
    <dgm:cxn modelId="{EC39E217-247E-4BAF-9F16-8D7CD7600ACE}" type="presOf" srcId="{79735955-96AD-4BD2-B5C2-A8E73E473906}" destId="{CB9AC6F4-83DE-4606-9A17-10DA8B55A231}" srcOrd="0" destOrd="0" presId="urn:microsoft.com/office/officeart/2005/8/layout/vList5"/>
    <dgm:cxn modelId="{CC18FD25-ED0C-4D96-BF65-2BE39BFCFD3E}" srcId="{79735955-96AD-4BD2-B5C2-A8E73E473906}" destId="{35986FE4-1DC9-4063-9027-A6FED94C602F}" srcOrd="0" destOrd="0" parTransId="{05346CA6-D614-49D1-8CD5-270B55E4D007}" sibTransId="{B4F1E5DA-8FC8-4637-A7D2-8043363C3B8C}"/>
    <dgm:cxn modelId="{DF12DC3C-4145-4237-A3FC-082F10A390FD}" srcId="{A46F2C96-23E6-47A7-B9B3-00CC55611714}" destId="{A9694AF6-DD6C-4E2D-802E-E64973896D04}" srcOrd="4" destOrd="0" parTransId="{FDA95979-1CF7-44AF-A874-2E656D5109E8}" sibTransId="{5198E091-E993-4366-860C-69965CEC63F9}"/>
    <dgm:cxn modelId="{3300AF61-8DD1-4756-A100-7827843779B1}" type="presOf" srcId="{B0776CB9-963F-4E77-87C0-DE6AFBAD1E1B}" destId="{F55BC3A9-75F0-4E11-B397-89E7CF7B08E9}" srcOrd="0" destOrd="0" presId="urn:microsoft.com/office/officeart/2005/8/layout/vList5"/>
    <dgm:cxn modelId="{375CF741-E4A7-41FA-A9C3-CA96E09C0081}" type="presOf" srcId="{35986FE4-1DC9-4063-9027-A6FED94C602F}" destId="{E2638C2F-A25C-49C0-8D8C-B499E6B5234C}" srcOrd="0" destOrd="0" presId="urn:microsoft.com/office/officeart/2005/8/layout/vList5"/>
    <dgm:cxn modelId="{EE6A1845-E90B-447B-827E-7A5FD023DCDD}" srcId="{A46F2C96-23E6-47A7-B9B3-00CC55611714}" destId="{FCFE0710-F6E7-4AEF-8A50-A172EEF774A3}" srcOrd="3" destOrd="0" parTransId="{1987F878-7EB9-4235-86D4-6EBB4A8D9C93}" sibTransId="{B2899D19-04A5-42E6-AAE4-1477DB087233}"/>
    <dgm:cxn modelId="{CC5B0848-2294-4260-A1D9-59136975B13C}" type="presOf" srcId="{7F0437B8-8DE3-4778-A3C4-DB479DD9D674}" destId="{F5DC188C-3C3C-40D3-AB05-524C9C61AEB8}" srcOrd="0" destOrd="0" presId="urn:microsoft.com/office/officeart/2005/8/layout/vList5"/>
    <dgm:cxn modelId="{4F17D54E-E899-4287-B06F-2849BA2CAF64}" srcId="{A46F2C96-23E6-47A7-B9B3-00CC55611714}" destId="{7F0437B8-8DE3-4778-A3C4-DB479DD9D674}" srcOrd="1" destOrd="0" parTransId="{706DD9E6-CB3E-4CC2-A1F6-5627E4253459}" sibTransId="{AD1F5DEF-837A-40A9-B977-4403F6A0B4F8}"/>
    <dgm:cxn modelId="{A06C2374-3CDE-4B7C-B819-48CEB8631576}" type="presOf" srcId="{37F36C9B-C671-4FD4-9C6A-EED1B974A190}" destId="{B283F853-23B3-4708-997D-C9A787BACA9C}" srcOrd="0" destOrd="0" presId="urn:microsoft.com/office/officeart/2005/8/layout/vList5"/>
    <dgm:cxn modelId="{994F3887-883A-49BE-A85F-3C3E0134EBF8}" srcId="{B0776CB9-963F-4E77-87C0-DE6AFBAD1E1B}" destId="{0BDD8E30-0AB1-4ABC-97FD-7E36FEEDD31C}" srcOrd="0" destOrd="0" parTransId="{A9C7EB73-12F2-48B6-8821-874EB220C349}" sibTransId="{012EBD19-23EA-42D5-81A6-558BCAF088CA}"/>
    <dgm:cxn modelId="{5E67DC8A-C0FB-469F-883F-3E00ED8DBD08}" type="presOf" srcId="{5BADFC2B-2C89-4018-BCCA-F58EDE389DEB}" destId="{58ED7E99-27EE-46A6-8145-84DF366BC7F9}" srcOrd="0" destOrd="0" presId="urn:microsoft.com/office/officeart/2005/8/layout/vList5"/>
    <dgm:cxn modelId="{E21AAA94-75A2-4B84-B87A-E370A83A0B5A}" srcId="{A46F2C96-23E6-47A7-B9B3-00CC55611714}" destId="{0A2A0639-6A14-49AD-8687-EF46AD847B24}" srcOrd="2" destOrd="0" parTransId="{955CCCB3-1873-4F06-B9B9-14D3AA88882C}" sibTransId="{632AF1E5-D072-47A0-A84E-07459BCA726A}"/>
    <dgm:cxn modelId="{4D871F99-1C1D-49F3-9725-6AB217ACCE4E}" srcId="{FCFE0710-F6E7-4AEF-8A50-A172EEF774A3}" destId="{37F36C9B-C671-4FD4-9C6A-EED1B974A190}" srcOrd="0" destOrd="0" parTransId="{6F94871E-9255-47D3-AD73-A2DEF6A94575}" sibTransId="{92953C99-71C3-4D7C-8FE6-11FD4A525F0D}"/>
    <dgm:cxn modelId="{C752FC9C-2A29-4DE1-A447-F46A3C2731CD}" type="presOf" srcId="{A46F2C96-23E6-47A7-B9B3-00CC55611714}" destId="{B81117C9-F55B-4AF5-95C3-6D590D564AA5}" srcOrd="0" destOrd="0" presId="urn:microsoft.com/office/officeart/2005/8/layout/vList5"/>
    <dgm:cxn modelId="{35EE26A4-E7A3-4A93-8616-544F3324B3F6}" srcId="{A46F2C96-23E6-47A7-B9B3-00CC55611714}" destId="{79735955-96AD-4BD2-B5C2-A8E73E473906}" srcOrd="0" destOrd="0" parTransId="{DC0F31D2-5B4F-42E3-91CC-260BF626262D}" sibTransId="{FDE10155-2330-4803-B224-068BC8D5D6C5}"/>
    <dgm:cxn modelId="{419016B9-AD0F-4019-8B84-684245DF63B1}" type="presOf" srcId="{FCFE0710-F6E7-4AEF-8A50-A172EEF774A3}" destId="{C2FAB317-C816-4D9A-A836-677AB8CD5FC7}" srcOrd="0" destOrd="0" presId="urn:microsoft.com/office/officeart/2005/8/layout/vList5"/>
    <dgm:cxn modelId="{40CF33C1-4C2B-4CAE-B935-134A25C62324}" srcId="{A9694AF6-DD6C-4E2D-802E-E64973896D04}" destId="{4C572A94-7A80-47CC-8EA1-465F00AA4973}" srcOrd="0" destOrd="0" parTransId="{C0F10A94-B3C0-4D18-B326-DC39ABF43BA4}" sibTransId="{AE82DD37-44E5-4AC8-8664-BE892E710A79}"/>
    <dgm:cxn modelId="{E8DF10F4-9234-409A-9FC4-47D8FF082432}" srcId="{A46F2C96-23E6-47A7-B9B3-00CC55611714}" destId="{B0776CB9-963F-4E77-87C0-DE6AFBAD1E1B}" srcOrd="5" destOrd="0" parTransId="{1A5E31E3-92AC-450B-AD12-36BDE6530127}" sibTransId="{668D22D3-F98A-43D8-A88F-849A9E564F49}"/>
    <dgm:cxn modelId="{65217FF4-0297-48E6-8442-C502A778A48B}" type="presOf" srcId="{B4A1C355-B4D8-4D08-B767-F21FD674D47B}" destId="{57BC83CF-5BC6-42E2-B441-166E35CF6FEA}" srcOrd="0" destOrd="0" presId="urn:microsoft.com/office/officeart/2005/8/layout/vList5"/>
    <dgm:cxn modelId="{53F34FF8-5485-4D75-87A1-F20F173CBF84}" srcId="{0A2A0639-6A14-49AD-8687-EF46AD847B24}" destId="{B4A1C355-B4D8-4D08-B767-F21FD674D47B}" srcOrd="0" destOrd="0" parTransId="{46EEAF13-7655-4133-9C6A-63772F31A44D}" sibTransId="{276D5308-2066-4F28-A21A-CB1CA8A96C66}"/>
    <dgm:cxn modelId="{208F0EFC-1166-427B-9D2D-44C6A31AAB98}" type="presOf" srcId="{A9694AF6-DD6C-4E2D-802E-E64973896D04}" destId="{6869ACFF-F732-40B4-9C7E-F7E4484A603F}" srcOrd="0" destOrd="0" presId="urn:microsoft.com/office/officeart/2005/8/layout/vList5"/>
    <dgm:cxn modelId="{75C7B9CC-51C7-4245-B95A-1774AF65E8AE}" type="presParOf" srcId="{B81117C9-F55B-4AF5-95C3-6D590D564AA5}" destId="{FEF0961C-517C-4536-906F-E0EE180867BA}" srcOrd="0" destOrd="0" presId="urn:microsoft.com/office/officeart/2005/8/layout/vList5"/>
    <dgm:cxn modelId="{64C002BB-262D-4FFF-8C1F-20FD9F21D534}" type="presParOf" srcId="{FEF0961C-517C-4536-906F-E0EE180867BA}" destId="{CB9AC6F4-83DE-4606-9A17-10DA8B55A231}" srcOrd="0" destOrd="0" presId="urn:microsoft.com/office/officeart/2005/8/layout/vList5"/>
    <dgm:cxn modelId="{67AE814A-56DB-41A8-94B4-BD2E1B40CCFB}" type="presParOf" srcId="{FEF0961C-517C-4536-906F-E0EE180867BA}" destId="{E2638C2F-A25C-49C0-8D8C-B499E6B5234C}" srcOrd="1" destOrd="0" presId="urn:microsoft.com/office/officeart/2005/8/layout/vList5"/>
    <dgm:cxn modelId="{618AB3FB-938A-401F-9A17-EED8573F0DAD}" type="presParOf" srcId="{B81117C9-F55B-4AF5-95C3-6D590D564AA5}" destId="{4AF28FFD-AC30-4236-8190-4E73E9B6CEDB}" srcOrd="1" destOrd="0" presId="urn:microsoft.com/office/officeart/2005/8/layout/vList5"/>
    <dgm:cxn modelId="{ABC0B178-588A-4F70-9B81-1CF3B9AF2F30}" type="presParOf" srcId="{B81117C9-F55B-4AF5-95C3-6D590D564AA5}" destId="{1FFD4B5E-BBA1-4EC1-8CF6-8440DA46E6B0}" srcOrd="2" destOrd="0" presId="urn:microsoft.com/office/officeart/2005/8/layout/vList5"/>
    <dgm:cxn modelId="{B25E6BFF-8F4D-46CA-9C10-DB773309B90A}" type="presParOf" srcId="{1FFD4B5E-BBA1-4EC1-8CF6-8440DA46E6B0}" destId="{F5DC188C-3C3C-40D3-AB05-524C9C61AEB8}" srcOrd="0" destOrd="0" presId="urn:microsoft.com/office/officeart/2005/8/layout/vList5"/>
    <dgm:cxn modelId="{B4462A43-FF7B-42EC-90E4-FB7FEEAA7106}" type="presParOf" srcId="{1FFD4B5E-BBA1-4EC1-8CF6-8440DA46E6B0}" destId="{58ED7E99-27EE-46A6-8145-84DF366BC7F9}" srcOrd="1" destOrd="0" presId="urn:microsoft.com/office/officeart/2005/8/layout/vList5"/>
    <dgm:cxn modelId="{F25F408F-E459-4A9A-B42E-B5080FE986EB}" type="presParOf" srcId="{B81117C9-F55B-4AF5-95C3-6D590D564AA5}" destId="{E4A4DDAE-C15B-4728-B4A5-EDF65A9DABBF}" srcOrd="3" destOrd="0" presId="urn:microsoft.com/office/officeart/2005/8/layout/vList5"/>
    <dgm:cxn modelId="{15B2F5CC-28F0-465B-A3C2-3B9C074A3FC1}" type="presParOf" srcId="{B81117C9-F55B-4AF5-95C3-6D590D564AA5}" destId="{B8534ABC-CD2C-4352-A6F2-8B174D9C2481}" srcOrd="4" destOrd="0" presId="urn:microsoft.com/office/officeart/2005/8/layout/vList5"/>
    <dgm:cxn modelId="{93FF3C4C-0274-4748-8C59-834E0CA5F7F9}" type="presParOf" srcId="{B8534ABC-CD2C-4352-A6F2-8B174D9C2481}" destId="{59F8D0D6-AD00-4476-A94E-DAF09139E837}" srcOrd="0" destOrd="0" presId="urn:microsoft.com/office/officeart/2005/8/layout/vList5"/>
    <dgm:cxn modelId="{0ACB9B77-A8CC-4CE5-8394-22343EF8AA25}" type="presParOf" srcId="{B8534ABC-CD2C-4352-A6F2-8B174D9C2481}" destId="{57BC83CF-5BC6-42E2-B441-166E35CF6FEA}" srcOrd="1" destOrd="0" presId="urn:microsoft.com/office/officeart/2005/8/layout/vList5"/>
    <dgm:cxn modelId="{D17D2310-47CE-4D00-AE71-E7AA1819D68B}" type="presParOf" srcId="{B81117C9-F55B-4AF5-95C3-6D590D564AA5}" destId="{4E4769FE-57D8-4A09-AABD-5AFDD2C7CEDE}" srcOrd="5" destOrd="0" presId="urn:microsoft.com/office/officeart/2005/8/layout/vList5"/>
    <dgm:cxn modelId="{0474D7AA-B68B-4055-8905-9DE9A23ED346}" type="presParOf" srcId="{B81117C9-F55B-4AF5-95C3-6D590D564AA5}" destId="{DCB7CA56-83E7-4B07-80FC-CE2DD6CB718D}" srcOrd="6" destOrd="0" presId="urn:microsoft.com/office/officeart/2005/8/layout/vList5"/>
    <dgm:cxn modelId="{75E0B209-9B5D-40C2-85C5-45FE0232C24A}" type="presParOf" srcId="{DCB7CA56-83E7-4B07-80FC-CE2DD6CB718D}" destId="{C2FAB317-C816-4D9A-A836-677AB8CD5FC7}" srcOrd="0" destOrd="0" presId="urn:microsoft.com/office/officeart/2005/8/layout/vList5"/>
    <dgm:cxn modelId="{EA6BA849-47BB-4A65-A0A4-0053A5C1AA0B}" type="presParOf" srcId="{DCB7CA56-83E7-4B07-80FC-CE2DD6CB718D}" destId="{B283F853-23B3-4708-997D-C9A787BACA9C}" srcOrd="1" destOrd="0" presId="urn:microsoft.com/office/officeart/2005/8/layout/vList5"/>
    <dgm:cxn modelId="{F67D04CE-06B3-48BC-85FC-2F04C9798C5B}" type="presParOf" srcId="{B81117C9-F55B-4AF5-95C3-6D590D564AA5}" destId="{C0132249-8B11-49FF-ABFE-CCBDFE83F4A8}" srcOrd="7" destOrd="0" presId="urn:microsoft.com/office/officeart/2005/8/layout/vList5"/>
    <dgm:cxn modelId="{F32399CB-96F5-447E-90BF-C4E090058C1E}" type="presParOf" srcId="{B81117C9-F55B-4AF5-95C3-6D590D564AA5}" destId="{F4EFA04E-484D-4DEA-912A-778275B5966C}" srcOrd="8" destOrd="0" presId="urn:microsoft.com/office/officeart/2005/8/layout/vList5"/>
    <dgm:cxn modelId="{1EAD4B56-EC19-48FF-945B-E061ABFE223B}" type="presParOf" srcId="{F4EFA04E-484D-4DEA-912A-778275B5966C}" destId="{6869ACFF-F732-40B4-9C7E-F7E4484A603F}" srcOrd="0" destOrd="0" presId="urn:microsoft.com/office/officeart/2005/8/layout/vList5"/>
    <dgm:cxn modelId="{32CD6C75-65F2-419C-A4C3-5C345AAD2595}" type="presParOf" srcId="{F4EFA04E-484D-4DEA-912A-778275B5966C}" destId="{C35A5833-809E-4AE9-ADEC-F7D56F9CEBB6}" srcOrd="1" destOrd="0" presId="urn:microsoft.com/office/officeart/2005/8/layout/vList5"/>
    <dgm:cxn modelId="{C9FBA911-75D4-44C9-9D2C-38CABAF117C8}" type="presParOf" srcId="{B81117C9-F55B-4AF5-95C3-6D590D564AA5}" destId="{3ED247D0-F41D-414B-B83B-045913F75A92}" srcOrd="9" destOrd="0" presId="urn:microsoft.com/office/officeart/2005/8/layout/vList5"/>
    <dgm:cxn modelId="{C3056F39-3E58-4093-ABD4-45775B8D8FCA}" type="presParOf" srcId="{B81117C9-F55B-4AF5-95C3-6D590D564AA5}" destId="{BCBD4E55-38BB-464D-8F12-66DA1DD874DD}" srcOrd="10" destOrd="0" presId="urn:microsoft.com/office/officeart/2005/8/layout/vList5"/>
    <dgm:cxn modelId="{345A9421-E8D8-4D4F-8838-1A8BB20D32B6}" type="presParOf" srcId="{BCBD4E55-38BB-464D-8F12-66DA1DD874DD}" destId="{F55BC3A9-75F0-4E11-B397-89E7CF7B08E9}" srcOrd="0" destOrd="0" presId="urn:microsoft.com/office/officeart/2005/8/layout/vList5"/>
    <dgm:cxn modelId="{0F34734F-F6E3-4761-B0D4-A2E2370EE353}" type="presParOf" srcId="{BCBD4E55-38BB-464D-8F12-66DA1DD874DD}" destId="{C77F1D84-8283-469C-8C7A-3DC9FE2B08DA}" srcOrd="1"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A52A5-26FC-4196-9AD5-4C5B25E613F8}">
      <dsp:nvSpPr>
        <dsp:cNvPr id="0" name=""/>
        <dsp:cNvSpPr/>
      </dsp:nvSpPr>
      <dsp:spPr>
        <a:xfrm>
          <a:off x="0" y="50835"/>
          <a:ext cx="4844708" cy="109986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El Fogón Nica is a proposed Nicaraguan-style restaurant based in London, focused on offering traditional grilled dishes and authentic flavours from Nicaragua. </a:t>
          </a:r>
          <a:endParaRPr lang="en-US" sz="1300" kern="1200"/>
        </a:p>
      </dsp:txBody>
      <dsp:txXfrm>
        <a:off x="32214" y="83049"/>
        <a:ext cx="3564925" cy="1035440"/>
      </dsp:txXfrm>
    </dsp:sp>
    <dsp:sp modelId="{A3D4A0CC-47B7-46AB-9BEF-76A208FB74EF}">
      <dsp:nvSpPr>
        <dsp:cNvPr id="0" name=""/>
        <dsp:cNvSpPr/>
      </dsp:nvSpPr>
      <dsp:spPr>
        <a:xfrm>
          <a:off x="405744" y="1299845"/>
          <a:ext cx="4844708" cy="1099868"/>
        </a:xfrm>
        <a:prstGeom prst="roundRect">
          <a:avLst>
            <a:gd name="adj" fmla="val 10000"/>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business aims to provide high- quality food, excellent customer service, and a unique dining experience for both the Latin American community and local customers interested in trying something different.</a:t>
          </a:r>
          <a:endParaRPr lang="en-US" sz="1300" kern="1200"/>
        </a:p>
      </dsp:txBody>
      <dsp:txXfrm>
        <a:off x="437958" y="1332059"/>
        <a:ext cx="3659621" cy="1035440"/>
      </dsp:txXfrm>
    </dsp:sp>
    <dsp:sp modelId="{3B2BF41A-0B81-438B-B5A4-8ECF783D9632}">
      <dsp:nvSpPr>
        <dsp:cNvPr id="0" name=""/>
        <dsp:cNvSpPr/>
      </dsp:nvSpPr>
      <dsp:spPr>
        <a:xfrm>
          <a:off x="805432" y="2599690"/>
          <a:ext cx="4844708" cy="1099868"/>
        </a:xfrm>
        <a:prstGeom prst="roundRect">
          <a:avLst>
            <a:gd name="adj" fmla="val 10000"/>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purpose of this presentation is to explain the main aspects of the business plan, including the business idea, target market, competitors, marketing strategy, operations and financial plan.</a:t>
          </a:r>
          <a:endParaRPr lang="en-US" sz="1300" kern="1200"/>
        </a:p>
      </dsp:txBody>
      <dsp:txXfrm>
        <a:off x="837646" y="2631904"/>
        <a:ext cx="3665677" cy="1035440"/>
      </dsp:txXfrm>
    </dsp:sp>
    <dsp:sp modelId="{A35FE02D-41BE-42D0-984D-E11D1FE30E3D}">
      <dsp:nvSpPr>
        <dsp:cNvPr id="0" name=""/>
        <dsp:cNvSpPr/>
      </dsp:nvSpPr>
      <dsp:spPr>
        <a:xfrm>
          <a:off x="1211177" y="3899535"/>
          <a:ext cx="4844708" cy="1099868"/>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By the end of this presentation, I aim to show that El Fogón Nica has strong potential to become a successful and profitable business in London.</a:t>
          </a:r>
          <a:endParaRPr lang="en-US" sz="1300" kern="1200"/>
        </a:p>
      </dsp:txBody>
      <dsp:txXfrm>
        <a:off x="1243391" y="3931749"/>
        <a:ext cx="3659621" cy="1035440"/>
      </dsp:txXfrm>
    </dsp:sp>
    <dsp:sp modelId="{7163B516-EFF7-41C3-B661-4E73B9BDDC2F}">
      <dsp:nvSpPr>
        <dsp:cNvPr id="0" name=""/>
        <dsp:cNvSpPr/>
      </dsp:nvSpPr>
      <dsp:spPr>
        <a:xfrm>
          <a:off x="4129794" y="842399"/>
          <a:ext cx="714914" cy="714914"/>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290650" y="842399"/>
        <a:ext cx="393202" cy="537973"/>
      </dsp:txXfrm>
    </dsp:sp>
    <dsp:sp modelId="{80A4005F-982C-441F-B342-729846C75C1A}">
      <dsp:nvSpPr>
        <dsp:cNvPr id="0" name=""/>
        <dsp:cNvSpPr/>
      </dsp:nvSpPr>
      <dsp:spPr>
        <a:xfrm>
          <a:off x="4535538" y="2142244"/>
          <a:ext cx="714914" cy="714914"/>
        </a:xfrm>
        <a:prstGeom prst="downArrow">
          <a:avLst>
            <a:gd name="adj1" fmla="val 55000"/>
            <a:gd name="adj2" fmla="val 45000"/>
          </a:avLst>
        </a:prstGeom>
        <a:solidFill>
          <a:schemeClr val="accent2">
            <a:tint val="40000"/>
            <a:alpha val="90000"/>
            <a:hueOff val="-424613"/>
            <a:satOff val="-37673"/>
            <a:lumOff val="-385"/>
            <a:alphaOff val="0"/>
          </a:schemeClr>
        </a:solidFill>
        <a:ln w="6350" cap="flat" cmpd="sng" algn="ctr">
          <a:solidFill>
            <a:schemeClr val="accent2">
              <a:tint val="40000"/>
              <a:alpha val="90000"/>
              <a:hueOff val="-424613"/>
              <a:satOff val="-37673"/>
              <a:lumOff val="-38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696394" y="2142244"/>
        <a:ext cx="393202" cy="537973"/>
      </dsp:txXfrm>
    </dsp:sp>
    <dsp:sp modelId="{8586B83D-BFC0-4E70-A101-028A1314E211}">
      <dsp:nvSpPr>
        <dsp:cNvPr id="0" name=""/>
        <dsp:cNvSpPr/>
      </dsp:nvSpPr>
      <dsp:spPr>
        <a:xfrm>
          <a:off x="4935226" y="3442089"/>
          <a:ext cx="714914" cy="714914"/>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096082" y="3442089"/>
        <a:ext cx="393202" cy="5379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2A8EB-0D81-4E54-BFB7-4A236B74D7E0}">
      <dsp:nvSpPr>
        <dsp:cNvPr id="0" name=""/>
        <dsp:cNvSpPr/>
      </dsp:nvSpPr>
      <dsp:spPr>
        <a:xfrm>
          <a:off x="6973085" y="2619681"/>
          <a:ext cx="91440" cy="487807"/>
        </a:xfrm>
        <a:custGeom>
          <a:avLst/>
          <a:gdLst/>
          <a:ahLst/>
          <a:cxnLst/>
          <a:rect l="0" t="0" r="0" b="0"/>
          <a:pathLst>
            <a:path>
              <a:moveTo>
                <a:pt x="45720" y="0"/>
              </a:moveTo>
              <a:lnTo>
                <a:pt x="45720" y="487807"/>
              </a:lnTo>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F7E8E1-2FA4-4487-8377-044C67849FE9}">
      <dsp:nvSpPr>
        <dsp:cNvPr id="0" name=""/>
        <dsp:cNvSpPr/>
      </dsp:nvSpPr>
      <dsp:spPr>
        <a:xfrm>
          <a:off x="4968801" y="1066802"/>
          <a:ext cx="2050004" cy="487807"/>
        </a:xfrm>
        <a:custGeom>
          <a:avLst/>
          <a:gdLst/>
          <a:ahLst/>
          <a:cxnLst/>
          <a:rect l="0" t="0" r="0" b="0"/>
          <a:pathLst>
            <a:path>
              <a:moveTo>
                <a:pt x="0" y="0"/>
              </a:moveTo>
              <a:lnTo>
                <a:pt x="0" y="332426"/>
              </a:lnTo>
              <a:lnTo>
                <a:pt x="2050004" y="332426"/>
              </a:lnTo>
              <a:lnTo>
                <a:pt x="2050004" y="487807"/>
              </a:lnTo>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D204923-3B47-4B41-B1D4-DA98C3224DE4}">
      <dsp:nvSpPr>
        <dsp:cNvPr id="0" name=""/>
        <dsp:cNvSpPr/>
      </dsp:nvSpPr>
      <dsp:spPr>
        <a:xfrm>
          <a:off x="4923081" y="2619681"/>
          <a:ext cx="91440" cy="487807"/>
        </a:xfrm>
        <a:custGeom>
          <a:avLst/>
          <a:gdLst/>
          <a:ahLst/>
          <a:cxnLst/>
          <a:rect l="0" t="0" r="0" b="0"/>
          <a:pathLst>
            <a:path>
              <a:moveTo>
                <a:pt x="45720" y="0"/>
              </a:moveTo>
              <a:lnTo>
                <a:pt x="45720" y="487807"/>
              </a:lnTo>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210029B-8A82-4F25-8DE0-1925D0406ACB}">
      <dsp:nvSpPr>
        <dsp:cNvPr id="0" name=""/>
        <dsp:cNvSpPr/>
      </dsp:nvSpPr>
      <dsp:spPr>
        <a:xfrm>
          <a:off x="4923081" y="1066802"/>
          <a:ext cx="91440" cy="487807"/>
        </a:xfrm>
        <a:custGeom>
          <a:avLst/>
          <a:gdLst/>
          <a:ahLst/>
          <a:cxnLst/>
          <a:rect l="0" t="0" r="0" b="0"/>
          <a:pathLst>
            <a:path>
              <a:moveTo>
                <a:pt x="45720" y="0"/>
              </a:moveTo>
              <a:lnTo>
                <a:pt x="45720" y="487807"/>
              </a:lnTo>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9758431-3F00-479A-8515-BBA94C4590DC}">
      <dsp:nvSpPr>
        <dsp:cNvPr id="0" name=""/>
        <dsp:cNvSpPr/>
      </dsp:nvSpPr>
      <dsp:spPr>
        <a:xfrm>
          <a:off x="2873077" y="2619681"/>
          <a:ext cx="91440" cy="487807"/>
        </a:xfrm>
        <a:custGeom>
          <a:avLst/>
          <a:gdLst/>
          <a:ahLst/>
          <a:cxnLst/>
          <a:rect l="0" t="0" r="0" b="0"/>
          <a:pathLst>
            <a:path>
              <a:moveTo>
                <a:pt x="45720" y="0"/>
              </a:moveTo>
              <a:lnTo>
                <a:pt x="45720" y="487807"/>
              </a:lnTo>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83066F6-503D-436C-94FA-412ECB98C601}">
      <dsp:nvSpPr>
        <dsp:cNvPr id="0" name=""/>
        <dsp:cNvSpPr/>
      </dsp:nvSpPr>
      <dsp:spPr>
        <a:xfrm>
          <a:off x="2918797" y="1066802"/>
          <a:ext cx="2050004" cy="487807"/>
        </a:xfrm>
        <a:custGeom>
          <a:avLst/>
          <a:gdLst/>
          <a:ahLst/>
          <a:cxnLst/>
          <a:rect l="0" t="0" r="0" b="0"/>
          <a:pathLst>
            <a:path>
              <a:moveTo>
                <a:pt x="2050004" y="0"/>
              </a:moveTo>
              <a:lnTo>
                <a:pt x="2050004" y="332426"/>
              </a:lnTo>
              <a:lnTo>
                <a:pt x="0" y="332426"/>
              </a:lnTo>
              <a:lnTo>
                <a:pt x="0" y="487807"/>
              </a:lnTo>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12BBFC6-368B-4F41-AA53-651B4DA0512B}">
      <dsp:nvSpPr>
        <dsp:cNvPr id="0" name=""/>
        <dsp:cNvSpPr/>
      </dsp:nvSpPr>
      <dsp:spPr>
        <a:xfrm>
          <a:off x="4130163" y="1732"/>
          <a:ext cx="1677276" cy="106507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37F8A67-587E-4E9A-8971-C36C1A28D33C}">
      <dsp:nvSpPr>
        <dsp:cNvPr id="0" name=""/>
        <dsp:cNvSpPr/>
      </dsp:nvSpPr>
      <dsp:spPr>
        <a:xfrm>
          <a:off x="4316527" y="178778"/>
          <a:ext cx="1677276" cy="106507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Owner / General Manager </a:t>
          </a:r>
        </a:p>
      </dsp:txBody>
      <dsp:txXfrm>
        <a:off x="4347722" y="209973"/>
        <a:ext cx="1614886" cy="1002680"/>
      </dsp:txXfrm>
    </dsp:sp>
    <dsp:sp modelId="{2B0C7B91-5043-47B2-8C56-13AF0AE9BAF7}">
      <dsp:nvSpPr>
        <dsp:cNvPr id="0" name=""/>
        <dsp:cNvSpPr/>
      </dsp:nvSpPr>
      <dsp:spPr>
        <a:xfrm>
          <a:off x="2080158" y="1554610"/>
          <a:ext cx="1677276" cy="1065070"/>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879082D-A5B2-4900-84C7-6EB0D4DE49CB}">
      <dsp:nvSpPr>
        <dsp:cNvPr id="0" name=""/>
        <dsp:cNvSpPr/>
      </dsp:nvSpPr>
      <dsp:spPr>
        <a:xfrm>
          <a:off x="2266522" y="1731656"/>
          <a:ext cx="1677276" cy="1065070"/>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Head Chef</a:t>
          </a:r>
        </a:p>
      </dsp:txBody>
      <dsp:txXfrm>
        <a:off x="2297717" y="1762851"/>
        <a:ext cx="1614886" cy="1002680"/>
      </dsp:txXfrm>
    </dsp:sp>
    <dsp:sp modelId="{B7FA474F-4BB6-44AF-B95E-D662BFA08192}">
      <dsp:nvSpPr>
        <dsp:cNvPr id="0" name=""/>
        <dsp:cNvSpPr/>
      </dsp:nvSpPr>
      <dsp:spPr>
        <a:xfrm>
          <a:off x="2080158" y="3107489"/>
          <a:ext cx="1677276" cy="106507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F7E5D45-0629-449D-8426-2AE8BC1D9F03}">
      <dsp:nvSpPr>
        <dsp:cNvPr id="0" name=""/>
        <dsp:cNvSpPr/>
      </dsp:nvSpPr>
      <dsp:spPr>
        <a:xfrm>
          <a:off x="2266522" y="3284535"/>
          <a:ext cx="1677276" cy="1065070"/>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Responsible for food preparation, menu quality and kitchen hygiene</a:t>
          </a:r>
        </a:p>
      </dsp:txBody>
      <dsp:txXfrm>
        <a:off x="2297717" y="3315730"/>
        <a:ext cx="1614886" cy="1002680"/>
      </dsp:txXfrm>
    </dsp:sp>
    <dsp:sp modelId="{0CAF9C6A-3418-43AE-BD43-23AEDE0EE913}">
      <dsp:nvSpPr>
        <dsp:cNvPr id="0" name=""/>
        <dsp:cNvSpPr/>
      </dsp:nvSpPr>
      <dsp:spPr>
        <a:xfrm>
          <a:off x="4130163" y="1554610"/>
          <a:ext cx="1677276" cy="1065070"/>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F96C973-3256-4BA5-86A2-5AC3EC5583B4}">
      <dsp:nvSpPr>
        <dsp:cNvPr id="0" name=""/>
        <dsp:cNvSpPr/>
      </dsp:nvSpPr>
      <dsp:spPr>
        <a:xfrm>
          <a:off x="4316527" y="1731656"/>
          <a:ext cx="1677276" cy="1065070"/>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Kitchen assistant </a:t>
          </a:r>
        </a:p>
      </dsp:txBody>
      <dsp:txXfrm>
        <a:off x="4347722" y="1762851"/>
        <a:ext cx="1614886" cy="1002680"/>
      </dsp:txXfrm>
    </dsp:sp>
    <dsp:sp modelId="{4DDB37E0-F24C-4A14-B556-54FE54CFDBF2}">
      <dsp:nvSpPr>
        <dsp:cNvPr id="0" name=""/>
        <dsp:cNvSpPr/>
      </dsp:nvSpPr>
      <dsp:spPr>
        <a:xfrm>
          <a:off x="4130163" y="3107489"/>
          <a:ext cx="1677276" cy="106507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5466367-94F1-4408-96BF-8235FF4494A6}">
      <dsp:nvSpPr>
        <dsp:cNvPr id="0" name=""/>
        <dsp:cNvSpPr/>
      </dsp:nvSpPr>
      <dsp:spPr>
        <a:xfrm>
          <a:off x="4316527" y="3284535"/>
          <a:ext cx="1677276" cy="1065070"/>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Support preparation, cleaning and kitchen organisation </a:t>
          </a:r>
        </a:p>
      </dsp:txBody>
      <dsp:txXfrm>
        <a:off x="4347722" y="3315730"/>
        <a:ext cx="1614886" cy="1002680"/>
      </dsp:txXfrm>
    </dsp:sp>
    <dsp:sp modelId="{00B33E61-E46D-45C1-8278-7D0F21FAF119}">
      <dsp:nvSpPr>
        <dsp:cNvPr id="0" name=""/>
        <dsp:cNvSpPr/>
      </dsp:nvSpPr>
      <dsp:spPr>
        <a:xfrm>
          <a:off x="6180167" y="1554610"/>
          <a:ext cx="1677276" cy="1065070"/>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CFDC47A-2C5A-4967-9F69-E7C815BE89B6}">
      <dsp:nvSpPr>
        <dsp:cNvPr id="0" name=""/>
        <dsp:cNvSpPr/>
      </dsp:nvSpPr>
      <dsp:spPr>
        <a:xfrm>
          <a:off x="6366531" y="1731656"/>
          <a:ext cx="1677276" cy="1065070"/>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Front of house staff </a:t>
          </a:r>
        </a:p>
      </dsp:txBody>
      <dsp:txXfrm>
        <a:off x="6397726" y="1762851"/>
        <a:ext cx="1614886" cy="1002680"/>
      </dsp:txXfrm>
    </dsp:sp>
    <dsp:sp modelId="{523E9AE7-517C-4078-B5A1-9D010EDBF7A1}">
      <dsp:nvSpPr>
        <dsp:cNvPr id="0" name=""/>
        <dsp:cNvSpPr/>
      </dsp:nvSpPr>
      <dsp:spPr>
        <a:xfrm>
          <a:off x="6180167" y="3107489"/>
          <a:ext cx="1677276" cy="106507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701FD08-0E71-4790-AC62-9C72DBF126BC}">
      <dsp:nvSpPr>
        <dsp:cNvPr id="0" name=""/>
        <dsp:cNvSpPr/>
      </dsp:nvSpPr>
      <dsp:spPr>
        <a:xfrm>
          <a:off x="6366531" y="3284535"/>
          <a:ext cx="1677276" cy="1065070"/>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Responsible for customer service, taking orders, serving food and payments.</a:t>
          </a:r>
        </a:p>
      </dsp:txBody>
      <dsp:txXfrm>
        <a:off x="6397726" y="3315730"/>
        <a:ext cx="1614886" cy="10026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38C2F-A25C-49C0-8D8C-B499E6B5234C}">
      <dsp:nvSpPr>
        <dsp:cNvPr id="0" name=""/>
        <dsp:cNvSpPr/>
      </dsp:nvSpPr>
      <dsp:spPr>
        <a:xfrm rot="5400000">
          <a:off x="3978992" y="-1637873"/>
          <a:ext cx="598676" cy="4026663"/>
        </a:xfrm>
        <a:prstGeom prst="round2Same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n-GB" sz="900" b="0" kern="1200">
              <a:latin typeface="Arial" panose="020B0604020202020204" pitchFamily="34" charset="0"/>
              <a:ea typeface="+mn-ea"/>
              <a:cs typeface="Arial" panose="020B0604020202020204" pitchFamily="34" charset="0"/>
            </a:rPr>
            <a:t>Food businesses must follow UK food safety, hygiene, and employment laws.
Changes in taxes and minimum wage can increase business costs</a:t>
          </a:r>
        </a:p>
      </dsp:txBody>
      <dsp:txXfrm rot="-5400000">
        <a:off x="2264999" y="105345"/>
        <a:ext cx="3997438" cy="540226"/>
      </dsp:txXfrm>
    </dsp:sp>
    <dsp:sp modelId="{CB9AC6F4-83DE-4606-9A17-10DA8B55A231}">
      <dsp:nvSpPr>
        <dsp:cNvPr id="0" name=""/>
        <dsp:cNvSpPr/>
      </dsp:nvSpPr>
      <dsp:spPr>
        <a:xfrm>
          <a:off x="0" y="1285"/>
          <a:ext cx="2264998" cy="74834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a:latin typeface="Arial Black" panose="020B0A04020102020204" pitchFamily="34" charset="0"/>
            </a:rPr>
            <a:t>Political </a:t>
          </a:r>
        </a:p>
      </dsp:txBody>
      <dsp:txXfrm>
        <a:off x="36531" y="37816"/>
        <a:ext cx="2191936" cy="675283"/>
      </dsp:txXfrm>
    </dsp:sp>
    <dsp:sp modelId="{58ED7E99-27EE-46A6-8145-84DF366BC7F9}">
      <dsp:nvSpPr>
        <dsp:cNvPr id="0" name=""/>
        <dsp:cNvSpPr/>
      </dsp:nvSpPr>
      <dsp:spPr>
        <a:xfrm rot="5400000">
          <a:off x="3978992" y="-852111"/>
          <a:ext cx="598676" cy="4026663"/>
        </a:xfrm>
        <a:prstGeom prst="round2Same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s-LA" altLang="en-US" sz="900" b="0" kern="1200">
              <a:latin typeface="Arial" panose="020B0604020202020204" pitchFamily="34" charset="0"/>
              <a:cs typeface="Arial" panose="020B0604020202020204" pitchFamily="34" charset="0"/>
            </a:rPr>
            <a:t>Inflation may increase the cost of meat, vegetables, rent, and utilities.
Customers may spend less money during difficult economic periods.</a:t>
          </a:r>
          <a:endParaRPr lang="en-GB" sz="900" kern="1200"/>
        </a:p>
      </dsp:txBody>
      <dsp:txXfrm rot="-5400000">
        <a:off x="2264999" y="891107"/>
        <a:ext cx="3997438" cy="540226"/>
      </dsp:txXfrm>
    </dsp:sp>
    <dsp:sp modelId="{F5DC188C-3C3C-40D3-AB05-524C9C61AEB8}">
      <dsp:nvSpPr>
        <dsp:cNvPr id="0" name=""/>
        <dsp:cNvSpPr/>
      </dsp:nvSpPr>
      <dsp:spPr>
        <a:xfrm>
          <a:off x="0" y="787047"/>
          <a:ext cx="2264998" cy="74834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a:latin typeface="Arial Black" panose="020B0A04020102020204" pitchFamily="34" charset="0"/>
              <a:ea typeface="+mn-ea"/>
              <a:cs typeface="+mn-cs"/>
            </a:rPr>
            <a:t>Economic</a:t>
          </a:r>
        </a:p>
      </dsp:txBody>
      <dsp:txXfrm>
        <a:off x="36531" y="823578"/>
        <a:ext cx="2191936" cy="675283"/>
      </dsp:txXfrm>
    </dsp:sp>
    <dsp:sp modelId="{57BC83CF-5BC6-42E2-B441-166E35CF6FEA}">
      <dsp:nvSpPr>
        <dsp:cNvPr id="0" name=""/>
        <dsp:cNvSpPr/>
      </dsp:nvSpPr>
      <dsp:spPr>
        <a:xfrm rot="5400000">
          <a:off x="3978992" y="-66349"/>
          <a:ext cx="598676" cy="4026663"/>
        </a:xfrm>
        <a:prstGeom prst="round2Same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s-LA" altLang="en-US" sz="900" kern="1200">
              <a:latin typeface="Arial" panose="020B0604020202020204" pitchFamily="34" charset="0"/>
              <a:ea typeface="+mn-ea"/>
              <a:cs typeface="Arial" panose="020B0604020202020204" pitchFamily="34" charset="0"/>
            </a:rPr>
            <a:t>London has a large Latin American community looking for traditional food.
More customers are interested in trying new international cuisines</a:t>
          </a:r>
          <a:r>
            <a:rPr lang="es-LA" altLang="en-US" sz="900" b="0" kern="1200">
              <a:latin typeface="Arial" panose="020B0604020202020204" pitchFamily="34" charset="0"/>
              <a:cs typeface="Arial" panose="020B0604020202020204" pitchFamily="34" charset="0"/>
            </a:rPr>
            <a:t>.</a:t>
          </a:r>
          <a:endParaRPr lang="en-GB" sz="900" kern="1200"/>
        </a:p>
      </dsp:txBody>
      <dsp:txXfrm rot="-5400000">
        <a:off x="2264999" y="1676869"/>
        <a:ext cx="3997438" cy="540226"/>
      </dsp:txXfrm>
    </dsp:sp>
    <dsp:sp modelId="{59F8D0D6-AD00-4476-A94E-DAF09139E837}">
      <dsp:nvSpPr>
        <dsp:cNvPr id="0" name=""/>
        <dsp:cNvSpPr/>
      </dsp:nvSpPr>
      <dsp:spPr>
        <a:xfrm>
          <a:off x="0" y="1572810"/>
          <a:ext cx="2264998" cy="74834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711200">
            <a:lnSpc>
              <a:spcPct val="90000"/>
            </a:lnSpc>
            <a:spcBef>
              <a:spcPct val="0"/>
            </a:spcBef>
            <a:spcAft>
              <a:spcPct val="35000"/>
            </a:spcAft>
            <a:buNone/>
          </a:pPr>
          <a:r>
            <a:rPr lang="en-GB" sz="1800" b="1" kern="1200">
              <a:latin typeface="Arial Black" panose="020B0A04020102020204" pitchFamily="34" charset="0"/>
              <a:ea typeface="+mn-ea"/>
              <a:cs typeface="+mn-cs"/>
            </a:rPr>
            <a:t>Social </a:t>
          </a:r>
        </a:p>
      </dsp:txBody>
      <dsp:txXfrm>
        <a:off x="36531" y="1609341"/>
        <a:ext cx="2191936" cy="675283"/>
      </dsp:txXfrm>
    </dsp:sp>
    <dsp:sp modelId="{B283F853-23B3-4708-997D-C9A787BACA9C}">
      <dsp:nvSpPr>
        <dsp:cNvPr id="0" name=""/>
        <dsp:cNvSpPr/>
      </dsp:nvSpPr>
      <dsp:spPr>
        <a:xfrm rot="5400000">
          <a:off x="3978992" y="719413"/>
          <a:ext cx="598676" cy="4026663"/>
        </a:xfrm>
        <a:prstGeom prst="round2Same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n-GB" sz="900" kern="1200">
              <a:latin typeface="Arial" panose="020B0604020202020204" pitchFamily="34" charset="0"/>
              <a:ea typeface="+mn-ea"/>
              <a:cs typeface="Arial" panose="020B0604020202020204" pitchFamily="34" charset="0"/>
            </a:rPr>
            <a:t>El Fogón Nica will use social media, online delivery apps, and QR code menus.
Google reviews and online marketing will help attract customers.</a:t>
          </a:r>
        </a:p>
      </dsp:txBody>
      <dsp:txXfrm rot="-5400000">
        <a:off x="2264999" y="2462632"/>
        <a:ext cx="3997438" cy="540226"/>
      </dsp:txXfrm>
    </dsp:sp>
    <dsp:sp modelId="{C2FAB317-C816-4D9A-A836-677AB8CD5FC7}">
      <dsp:nvSpPr>
        <dsp:cNvPr id="0" name=""/>
        <dsp:cNvSpPr/>
      </dsp:nvSpPr>
      <dsp:spPr>
        <a:xfrm>
          <a:off x="0" y="2358572"/>
          <a:ext cx="2264998" cy="74834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a:latin typeface="Arial Black" panose="020B0A04020102020204" pitchFamily="34" charset="0"/>
              <a:ea typeface="+mn-ea"/>
              <a:cs typeface="+mn-cs"/>
            </a:rPr>
            <a:t>Technological</a:t>
          </a:r>
          <a:r>
            <a:rPr lang="en-GB" sz="1800" kern="1200"/>
            <a:t> </a:t>
          </a:r>
        </a:p>
      </dsp:txBody>
      <dsp:txXfrm>
        <a:off x="36531" y="2395103"/>
        <a:ext cx="2191936" cy="675283"/>
      </dsp:txXfrm>
    </dsp:sp>
    <dsp:sp modelId="{C35A5833-809E-4AE9-ADEC-F7D56F9CEBB6}">
      <dsp:nvSpPr>
        <dsp:cNvPr id="0" name=""/>
        <dsp:cNvSpPr/>
      </dsp:nvSpPr>
      <dsp:spPr>
        <a:xfrm rot="5400000">
          <a:off x="3978992" y="1505175"/>
          <a:ext cx="598676" cy="4026663"/>
        </a:xfrm>
        <a:prstGeom prst="round2Same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n-GB" sz="900" kern="1200">
              <a:latin typeface="Arial" panose="020B0604020202020204" pitchFamily="34" charset="0"/>
              <a:cs typeface="Arial" panose="020B0604020202020204" pitchFamily="34" charset="0"/>
            </a:rPr>
            <a:t>The business will use eco-friendly packaging and reduce food waste.
Customers increasingly prefer businesses with sustainable practices</a:t>
          </a:r>
          <a:r>
            <a:rPr lang="en-GB" sz="800" kern="1200">
              <a:latin typeface="Arial" panose="020B0604020202020204" pitchFamily="34" charset="0"/>
              <a:cs typeface="Arial" panose="020B0604020202020204" pitchFamily="34" charset="0"/>
            </a:rPr>
            <a:t>.</a:t>
          </a:r>
        </a:p>
      </dsp:txBody>
      <dsp:txXfrm rot="-5400000">
        <a:off x="2264999" y="3248394"/>
        <a:ext cx="3997438" cy="540226"/>
      </dsp:txXfrm>
    </dsp:sp>
    <dsp:sp modelId="{6869ACFF-F732-40B4-9C7E-F7E4484A603F}">
      <dsp:nvSpPr>
        <dsp:cNvPr id="0" name=""/>
        <dsp:cNvSpPr/>
      </dsp:nvSpPr>
      <dsp:spPr>
        <a:xfrm>
          <a:off x="0" y="3144335"/>
          <a:ext cx="2264998" cy="74834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a:latin typeface="Arial Black" panose="020B0A04020102020204" pitchFamily="34" charset="0"/>
              <a:ea typeface="+mn-ea"/>
              <a:cs typeface="+mn-cs"/>
            </a:rPr>
            <a:t>Environmental</a:t>
          </a:r>
        </a:p>
      </dsp:txBody>
      <dsp:txXfrm>
        <a:off x="36531" y="3180866"/>
        <a:ext cx="2191936" cy="675283"/>
      </dsp:txXfrm>
    </dsp:sp>
    <dsp:sp modelId="{C77F1D84-8283-469C-8C7A-3DC9FE2B08DA}">
      <dsp:nvSpPr>
        <dsp:cNvPr id="0" name=""/>
        <dsp:cNvSpPr/>
      </dsp:nvSpPr>
      <dsp:spPr>
        <a:xfrm rot="5400000">
          <a:off x="3978992" y="2290938"/>
          <a:ext cx="598676" cy="4026663"/>
        </a:xfrm>
        <a:prstGeom prst="round2Same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00050">
            <a:lnSpc>
              <a:spcPct val="90000"/>
            </a:lnSpc>
            <a:spcBef>
              <a:spcPct val="0"/>
            </a:spcBef>
            <a:spcAft>
              <a:spcPct val="15000"/>
            </a:spcAft>
            <a:buChar char="•"/>
          </a:pPr>
          <a:r>
            <a:rPr lang="es-LA" altLang="en-US" sz="900" b="0" kern="1200">
              <a:latin typeface="Arial" panose="020B0604020202020204" pitchFamily="34" charset="0"/>
              <a:cs typeface="Arial" panose="020B0604020202020204" pitchFamily="34" charset="0"/>
            </a:rPr>
            <a:t>The restaurant must have food hygiene certificates, business insurance, and the correct licences.
The business must also follow health and safety regulations.</a:t>
          </a:r>
          <a:endParaRPr lang="en-GB" sz="900" kern="1200"/>
        </a:p>
      </dsp:txBody>
      <dsp:txXfrm rot="-5400000">
        <a:off x="2264999" y="4034157"/>
        <a:ext cx="3997438" cy="540226"/>
      </dsp:txXfrm>
    </dsp:sp>
    <dsp:sp modelId="{F55BC3A9-75F0-4E11-B397-89E7CF7B08E9}">
      <dsp:nvSpPr>
        <dsp:cNvPr id="0" name=""/>
        <dsp:cNvSpPr/>
      </dsp:nvSpPr>
      <dsp:spPr>
        <a:xfrm>
          <a:off x="0" y="3930097"/>
          <a:ext cx="2264998" cy="74834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711200">
            <a:lnSpc>
              <a:spcPct val="90000"/>
            </a:lnSpc>
            <a:spcBef>
              <a:spcPct val="0"/>
            </a:spcBef>
            <a:spcAft>
              <a:spcPct val="35000"/>
            </a:spcAft>
            <a:buNone/>
          </a:pPr>
          <a:r>
            <a:rPr lang="en-GB" sz="1800" b="1" kern="1200">
              <a:latin typeface="Arial Black" panose="020B0A04020102020204" pitchFamily="34" charset="0"/>
              <a:ea typeface="+mn-ea"/>
              <a:cs typeface="+mn-cs"/>
            </a:rPr>
            <a:t>Legal</a:t>
          </a:r>
        </a:p>
      </dsp:txBody>
      <dsp:txXfrm>
        <a:off x="36531" y="3966628"/>
        <a:ext cx="2191936" cy="67528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pPr algn="l"/>
            <a:r>
              <a:rPr lang="en-GB" b="0" i="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a:solidFill>
                <a:srgbClr val="000000"/>
              </a:solidFill>
              <a:effectLst/>
              <a:latin typeface="Söhne"/>
            </a:endParaRPr>
          </a:p>
          <a:p>
            <a:r>
              <a:rPr lang="en-GB" b="1" i="0">
                <a:solidFill>
                  <a:srgbClr val="000000"/>
                </a:solidFill>
                <a:effectLst/>
                <a:latin typeface="Söhne"/>
              </a:rPr>
              <a:t>Name and Role</a:t>
            </a:r>
            <a:r>
              <a:rPr lang="en-GB" b="0" i="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a:solidFill>
                <a:srgbClr val="000000"/>
              </a:solidFill>
              <a:effectLst/>
              <a:latin typeface="Söhne"/>
            </a:endParaRPr>
          </a:p>
          <a:p>
            <a:r>
              <a:rPr lang="en-GB" b="1" i="0">
                <a:solidFill>
                  <a:srgbClr val="000000"/>
                </a:solidFill>
                <a:effectLst/>
                <a:latin typeface="Söhne"/>
              </a:rPr>
              <a:t>Background and Experience</a:t>
            </a:r>
            <a:r>
              <a:rPr lang="en-GB" b="0" i="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a:solidFill>
                <a:srgbClr val="000000"/>
              </a:solidFill>
              <a:effectLst/>
              <a:latin typeface="Söhne"/>
            </a:endParaRPr>
          </a:p>
          <a:p>
            <a:r>
              <a:rPr lang="en-GB" b="1" i="0">
                <a:solidFill>
                  <a:srgbClr val="000000"/>
                </a:solidFill>
                <a:effectLst/>
                <a:latin typeface="Söhne"/>
              </a:rPr>
              <a:t>Passion and Motivation</a:t>
            </a:r>
            <a:r>
              <a:rPr lang="en-GB" b="0" i="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1" i="0">
                <a:solidFill>
                  <a:srgbClr val="000000"/>
                </a:solidFill>
                <a:effectLst/>
                <a:latin typeface="Söhne"/>
              </a:rPr>
              <a:t>Connection to the Industry</a:t>
            </a:r>
            <a:r>
              <a:rPr lang="en-GB" b="0" i="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a:solidFill>
                <a:srgbClr val="000000"/>
              </a:solidFill>
              <a:effectLst/>
              <a:latin typeface="Söhne"/>
            </a:endParaRPr>
          </a:p>
          <a:p>
            <a:endParaRPr lang="en-GB" b="0" i="0">
              <a:solidFill>
                <a:srgbClr val="000000"/>
              </a:solidFill>
              <a:effectLst/>
              <a:latin typeface="Söhne"/>
            </a:endParaRPr>
          </a:p>
          <a:p>
            <a:r>
              <a:rPr lang="en-GB" b="0" i="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endParaRPr lang="en-GB" b="0" i="0">
              <a:solidFill>
                <a:srgbClr val="000000"/>
              </a:solidFill>
              <a:effectLst/>
              <a:latin typeface="Söhne"/>
            </a:endParaRPr>
          </a:p>
          <a:p>
            <a:br>
              <a:rPr lang="en-GB" b="0" i="0">
                <a:solidFill>
                  <a:srgbClr val="000000"/>
                </a:solidFill>
                <a:effectLst/>
                <a:latin typeface="Söhne"/>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highlight>
                  <a:srgbClr val="FFFF00"/>
                </a:highlight>
              </a:rPr>
              <a:t>Apply PESTEL analysis </a:t>
            </a:r>
            <a:r>
              <a:rPr lang="en-GB" altLang="en-US" b="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a:highlight>
                <a:srgbClr val="FFFF00"/>
              </a:highlight>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effectLst/>
              </a:rPr>
              <a:t>Refer to week 5: Market Segmentation, Targeting, Positioning and marketing mix</a:t>
            </a:r>
          </a:p>
          <a:p>
            <a:endParaRPr lang="en-GB">
              <a:effectLst/>
            </a:endParaRPr>
          </a:p>
          <a:p>
            <a:r>
              <a:rPr lang="en-GB">
                <a:effectLst/>
              </a:rPr>
              <a:t>Here are some key aspects of </a:t>
            </a:r>
            <a:r>
              <a:rPr lang="en-GB" b="1">
                <a:effectLst/>
              </a:rPr>
              <a:t>Unique Selling Points</a:t>
            </a:r>
            <a:r>
              <a:rPr lang="en-GB">
                <a:effectLst/>
              </a:rPr>
              <a:t>:</a:t>
            </a:r>
          </a:p>
          <a:p>
            <a:pPr>
              <a:buFont typeface="+mj-lt"/>
              <a:buAutoNum type="arabicPeriod"/>
            </a:pPr>
            <a:r>
              <a:rPr lang="en-GB" b="1">
                <a:effectLst/>
              </a:rPr>
              <a:t>Differentiation:</a:t>
            </a:r>
            <a:r>
              <a:rPr lang="en-GB">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a:effectLst/>
              </a:rPr>
              <a:t>Customer-Centric:</a:t>
            </a:r>
            <a:r>
              <a:rPr lang="en-GB">
                <a:effectLst/>
              </a:rPr>
              <a:t> USPs are designed to address the needs, wants, or pain points of the target market. They showcase how the product or service </a:t>
            </a:r>
            <a:r>
              <a:rPr lang="en-GB" err="1">
                <a:effectLst/>
              </a:rPr>
              <a:t>fulfills</a:t>
            </a:r>
            <a:r>
              <a:rPr lang="en-GB">
                <a:effectLst/>
              </a:rPr>
              <a:t> a specific customer demand or solves a particular problem effectively.</a:t>
            </a:r>
          </a:p>
          <a:p>
            <a:pPr>
              <a:buFont typeface="+mj-lt"/>
              <a:buAutoNum type="arabicPeriod"/>
            </a:pPr>
            <a:r>
              <a:rPr lang="en-GB" b="1">
                <a:effectLst/>
              </a:rPr>
              <a:t>Value and Benefits:</a:t>
            </a:r>
            <a:r>
              <a:rPr lang="en-GB">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a:effectLst/>
              </a:rPr>
              <a:t>Memorability:</a:t>
            </a:r>
            <a:r>
              <a:rPr lang="en-GB">
                <a:effectLst/>
              </a:rPr>
              <a:t> A compelling USP is memorable and easy to communicate. It should be concise, clear, and leave a lasting impression on the audience.</a:t>
            </a:r>
          </a:p>
          <a:p>
            <a:pPr>
              <a:buFont typeface="+mj-lt"/>
              <a:buAutoNum type="arabicPeriod"/>
            </a:pPr>
            <a:r>
              <a:rPr lang="en-GB" b="1">
                <a:effectLst/>
              </a:rPr>
              <a:t>Emotional Appeal:</a:t>
            </a:r>
            <a:r>
              <a:rPr lang="en-GB">
                <a:effectLst/>
              </a:rPr>
              <a:t> USPs can tap into emotions and aspirations of customers. They can create an emotional connection, making the product or service more appealing and desirable.</a:t>
            </a:r>
          </a:p>
          <a:p>
            <a:pPr>
              <a:buFont typeface="+mj-lt"/>
              <a:buAutoNum type="arabicPeriod"/>
            </a:pPr>
            <a:r>
              <a:rPr lang="en-GB" b="1">
                <a:effectLst/>
              </a:rPr>
              <a:t>Competitive Advantage:</a:t>
            </a:r>
            <a:r>
              <a:rPr lang="en-GB">
                <a:effectLst/>
              </a:rPr>
              <a:t> USPs help companies gain a competitive edge in the market. They provide a reason for customers to choose their offerings over alternatives from competitors.</a:t>
            </a:r>
          </a:p>
          <a:p>
            <a:r>
              <a:rPr lang="en-GB" b="1">
                <a:effectLst/>
              </a:rPr>
              <a:t>Examples of Unique Selling Points:</a:t>
            </a:r>
          </a:p>
          <a:p>
            <a:pPr>
              <a:buFont typeface="+mj-lt"/>
              <a:buAutoNum type="arabicPeriod"/>
            </a:pPr>
            <a:r>
              <a:rPr lang="en-GB">
                <a:effectLst/>
              </a:rPr>
              <a:t> A smartphone with an exceptionally long-lasting battery life.</a:t>
            </a:r>
          </a:p>
          <a:p>
            <a:pPr>
              <a:buFont typeface="+mj-lt"/>
              <a:buAutoNum type="arabicPeriod"/>
            </a:pPr>
            <a:r>
              <a:rPr lang="en-GB">
                <a:effectLst/>
              </a:rPr>
              <a:t> A cleaning product that is eco-friendly and non-toxic, appealing to environmentally conscious consumers.</a:t>
            </a:r>
          </a:p>
          <a:p>
            <a:pPr>
              <a:buFont typeface="+mj-lt"/>
              <a:buAutoNum type="arabicPeriod"/>
            </a:pPr>
            <a:r>
              <a:rPr lang="en-GB">
                <a:effectLst/>
              </a:rPr>
              <a:t>An online platform that offers 24/7 customer support and assistance.</a:t>
            </a:r>
          </a:p>
          <a:p>
            <a:pPr>
              <a:buFont typeface="+mj-lt"/>
              <a:buAutoNum type="arabicPeriod"/>
            </a:pPr>
            <a:r>
              <a:rPr lang="en-GB">
                <a:effectLst/>
              </a:rPr>
              <a:t> A restaurant that serves unique fusion cuisine not available anywhere else in the area.</a:t>
            </a:r>
          </a:p>
          <a:p>
            <a:pPr>
              <a:buFont typeface="+mj-lt"/>
              <a:buAutoNum type="arabicPeriod"/>
            </a:pPr>
            <a:r>
              <a:rPr lang="en-GB">
                <a:effectLst/>
              </a:rPr>
              <a:t>An e-commerce website with free and fast shipping, setting it apart from competitors with longer delivery times and shipping fees.</a:t>
            </a:r>
          </a:p>
          <a:p>
            <a:r>
              <a:rPr lang="en-GB">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a:solidFill>
                  <a:srgbClr val="000000"/>
                </a:solidFill>
                <a:effectLst/>
                <a:latin typeface="Söhne"/>
              </a:rPr>
              <a:t>Regenerate</a:t>
            </a:r>
          </a:p>
          <a:p>
            <a:br>
              <a:rPr lang="en-GB">
                <a:effectLst/>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pPr algn="l"/>
            <a:endParaRPr lang="en-GB" b="0" i="0">
              <a:solidFill>
                <a:srgbClr val="374151"/>
              </a:solidFill>
              <a:effectLst/>
              <a:latin typeface="Söhne"/>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C671CD47-5ECB-41A4-9333-D084C2458797}" type="datetime1">
              <a:rPr lang="en-GB" smtClean="0"/>
              <a:t>19/04/2026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9169A09B-7A25-40B6-8542-1F3A71816488}" type="datetime1">
              <a:rPr lang="en-GB" smtClean="0"/>
              <a:t>19/04/2026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B68DF0F7-824E-4C27-8A45-675A8E17C6A2}" type="datetime1">
              <a:rPr lang="en-GB" smtClean="0"/>
              <a:t>19/04/2026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F3F8D4C1-B84B-421C-8D43-40F767F5B0C7}" type="datetime1">
              <a:rPr lang="en-GB" smtClean="0"/>
              <a:t>19/04/2026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0F8F0B6F-879F-4EC6-86F6-688892772CD4}" type="datetime1">
              <a:rPr lang="en-GB" smtClean="0"/>
              <a:t>19/04/2026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805A3098-E43B-4E27-8394-8B20CC5F4472}" type="datetime1">
              <a:rPr lang="en-GB" smtClean="0"/>
              <a:t>19/04/2026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D52AE622-F9F5-45D7-844B-6A6A42D1802C}" type="datetime1">
              <a:rPr lang="en-GB" smtClean="0"/>
              <a:t>19/04/2026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B5791EB2-A4BE-40CF-B530-BD10DF8B13BD}" type="datetime1">
              <a:rPr lang="en-GB" smtClean="0"/>
              <a:t>19/04/2026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D57F9CFB-D3EA-4A51-8A5E-A93302C0595A}" type="datetime1">
              <a:rPr lang="en-GB" smtClean="0"/>
              <a:t>19/04/2026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864E95D8-C78C-4F30-830E-83FD20A2AF86}" type="datetime1">
              <a:rPr lang="en-GB" smtClean="0"/>
              <a:t>19/04/2026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DF4FE530-E6EF-469C-874A-7DC2D0B3DB60}" type="datetime1">
              <a:rPr lang="en-GB" smtClean="0"/>
              <a:t>19/04/2026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elchanterestaurant.com/"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8000"/>
            <a:lum/>
            <a:extLst>
              <a:ext uri="{837473B0-CC2E-450A-ABE3-18F120FF3D39}">
                <a1611:picAttrSrcUrl xmlns:a1611="http://schemas.microsoft.com/office/drawing/2016/11/main" r:id="rId14"/>
              </a:ext>
            </a:extLst>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A9CE75-AA15-4746-BAD9-8D974137195A}" type="datetime1">
              <a:rPr lang="en-GB" smtClean="0"/>
              <a:t>19/04/2026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pxhere.com/en/photo/1419375" TargetMode="Externa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hazteveg.com/receta/5307/arroz-congri-mojo-cubano-con-yuca-y-seitan-encebollado"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s://elchanterestaurant.com/" TargetMode="Externa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lasdunassurfresort.com/typical-dishes-of-nicaragua-gastronomy-that-you-must-try-when-you-visit/"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640080" y="325369"/>
            <a:ext cx="4368602" cy="1956841"/>
          </a:xfrm>
        </p:spPr>
        <p:txBody>
          <a:bodyPr anchor="b">
            <a:normAutofit/>
          </a:bodyPr>
          <a:lstStyle/>
          <a:p>
            <a:r>
              <a:rPr lang="en-GB" sz="4600">
                <a:latin typeface="Amasis MT Pro Black" panose="020B0604020202020204" pitchFamily="18" charset="0"/>
              </a:rPr>
              <a:t>Business Plan</a:t>
            </a:r>
            <a:br>
              <a:rPr lang="en-GB" sz="4600"/>
            </a:br>
            <a:endParaRPr lang="en-GB" sz="4600"/>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640080" y="2872899"/>
            <a:ext cx="4243589" cy="3320668"/>
          </a:xfrm>
        </p:spPr>
        <p:txBody>
          <a:bodyPr>
            <a:normAutofit/>
          </a:bodyPr>
          <a:lstStyle/>
          <a:p>
            <a:pPr>
              <a:spcAft>
                <a:spcPts val="800"/>
              </a:spcAft>
            </a:pPr>
            <a:r>
              <a:rPr lang="en-GB" sz="2000" b="1" dirty="0">
                <a:latin typeface="Arial" panose="020B0604020202020204" pitchFamily="34" charset="0"/>
                <a:ea typeface="DengXian" panose="02010600030101010101" pitchFamily="2" charset="-122"/>
                <a:cs typeface="Times New Roman" panose="02020603050405020304" pitchFamily="18" charset="0"/>
              </a:rPr>
              <a:t>Name: </a:t>
            </a:r>
            <a:r>
              <a:rPr lang="en-GB" sz="2000" dirty="0">
                <a:latin typeface="Arial" panose="020B0604020202020204" pitchFamily="34" charset="0"/>
                <a:ea typeface="DengXian" panose="02010600030101010101" pitchFamily="2" charset="-122"/>
                <a:cs typeface="Times New Roman" panose="02020603050405020304" pitchFamily="18" charset="0"/>
              </a:rPr>
              <a:t>Hazel Javiera Robleto Lacayo</a:t>
            </a:r>
          </a:p>
          <a:p>
            <a:pPr>
              <a:spcAft>
                <a:spcPts val="800"/>
              </a:spcAft>
            </a:pPr>
            <a:r>
              <a:rPr lang="en-GB" sz="2000" b="1" dirty="0">
                <a:latin typeface="Arial" panose="020B0604020202020204" pitchFamily="34" charset="0"/>
                <a:ea typeface="DengXian" panose="02010600030101010101" pitchFamily="2" charset="-122"/>
                <a:cs typeface="Times New Roman" panose="02020603050405020304" pitchFamily="18" charset="0"/>
              </a:rPr>
              <a:t>Student ID: </a:t>
            </a:r>
            <a:r>
              <a:rPr lang="en-GB" sz="2000" dirty="0">
                <a:latin typeface="Arial" panose="020B0604020202020204" pitchFamily="34" charset="0"/>
                <a:ea typeface="DengXian" panose="02010600030101010101" pitchFamily="2" charset="-122"/>
                <a:cs typeface="Times New Roman" panose="02020603050405020304" pitchFamily="18" charset="0"/>
              </a:rPr>
              <a:t>2439869</a:t>
            </a:r>
          </a:p>
          <a:p>
            <a:pPr>
              <a:spcAft>
                <a:spcPts val="800"/>
              </a:spcAft>
            </a:pPr>
            <a:r>
              <a:rPr lang="en-GB" sz="2000" b="1" dirty="0">
                <a:latin typeface="Arial" panose="020B0604020202020204" pitchFamily="34" charset="0"/>
                <a:ea typeface="DengXian" panose="02010600030101010101" pitchFamily="2" charset="-122"/>
                <a:cs typeface="Times New Roman" panose="02020603050405020304" pitchFamily="18" charset="0"/>
              </a:rPr>
              <a:t>Module: </a:t>
            </a:r>
            <a:r>
              <a:rPr lang="en-GB" sz="2000" dirty="0">
                <a:latin typeface="Arial" panose="020B0604020202020204" pitchFamily="34" charset="0"/>
                <a:ea typeface="DengXian" panose="02010600030101010101" pitchFamily="2" charset="-122"/>
                <a:cs typeface="Times New Roman" panose="02020603050405020304" pitchFamily="18" charset="0"/>
              </a:rPr>
              <a:t>Enterprise and Entrepreneurship</a:t>
            </a:r>
          </a:p>
          <a:p>
            <a:pPr>
              <a:spcAft>
                <a:spcPts val="800"/>
              </a:spcAft>
            </a:pPr>
            <a:r>
              <a:rPr lang="en-GB" sz="2000" b="1" dirty="0">
                <a:latin typeface="Arial" panose="020B0604020202020204" pitchFamily="34" charset="0"/>
                <a:ea typeface="DengXian" panose="02010600030101010101" pitchFamily="2" charset="-122"/>
                <a:cs typeface="Times New Roman" panose="02020603050405020304" pitchFamily="18" charset="0"/>
              </a:rPr>
              <a:t>Module code:</a:t>
            </a:r>
            <a:r>
              <a:rPr lang="en-GB" sz="2000" dirty="0">
                <a:latin typeface="Arial" panose="020B0604020202020204" pitchFamily="34" charset="0"/>
                <a:ea typeface="DengXian" panose="02010600030101010101" pitchFamily="2" charset="-122"/>
                <a:cs typeface="Times New Roman" panose="02020603050405020304" pitchFamily="18" charset="0"/>
              </a:rPr>
              <a:t> LCLM4006</a:t>
            </a:r>
          </a:p>
          <a:p>
            <a:pPr>
              <a:spcAft>
                <a:spcPts val="800"/>
              </a:spcAft>
            </a:pPr>
            <a:r>
              <a:rPr lang="en-GB" sz="2000" b="1" dirty="0">
                <a:latin typeface="Arial" panose="020B0604020202020204" pitchFamily="34" charset="0"/>
                <a:ea typeface="DengXian" panose="02010600030101010101" pitchFamily="2" charset="-122"/>
                <a:cs typeface="Times New Roman" panose="02020603050405020304" pitchFamily="18" charset="0"/>
              </a:rPr>
              <a:t>Lecturer’s name: </a:t>
            </a:r>
            <a:r>
              <a:rPr lang="en-GB" sz="2000" dirty="0">
                <a:latin typeface="Arial" panose="020B0604020202020204" pitchFamily="34" charset="0"/>
                <a:ea typeface="Times New Roman" panose="02020603050405020304" pitchFamily="18" charset="0"/>
                <a:cs typeface="Arial" panose="020B0604020202020204" pitchFamily="34" charset="0"/>
              </a:rPr>
              <a:t>Tola </a:t>
            </a:r>
            <a:r>
              <a:rPr lang="en-GB" sz="2000" dirty="0" err="1">
                <a:latin typeface="Arial" panose="020B0604020202020204" pitchFamily="34" charset="0"/>
                <a:ea typeface="Times New Roman" panose="02020603050405020304" pitchFamily="18" charset="0"/>
                <a:cs typeface="Arial" panose="020B0604020202020204" pitchFamily="34" charset="0"/>
              </a:rPr>
              <a:t>Odugbesan</a:t>
            </a:r>
            <a:endParaRPr lang="en-GB" sz="2000" dirty="0">
              <a:latin typeface="Arial" panose="020B0604020202020204" pitchFamily="34" charset="0"/>
              <a:ea typeface="DengXian" panose="02010600030101010101" pitchFamily="2" charset="-122"/>
              <a:cs typeface="Times New Roman" panose="02020603050405020304" pitchFamily="18" charset="0"/>
            </a:endParaRPr>
          </a:p>
          <a:p>
            <a:endParaRPr lang="en-GB" sz="2000" dirty="0"/>
          </a:p>
        </p:txBody>
      </p:sp>
      <p:pic>
        <p:nvPicPr>
          <p:cNvPr id="5" name="Picture 4">
            <a:extLst>
              <a:ext uri="{FF2B5EF4-FFF2-40B4-BE49-F238E27FC236}">
                <a16:creationId xmlns:a16="http://schemas.microsoft.com/office/drawing/2014/main" id="{B2D14F31-6579-7CBF-16AB-858D24297F5E}"/>
              </a:ext>
            </a:extLst>
          </p:cNvPr>
          <p:cNvPicPr>
            <a:picLocks noChangeAspect="1"/>
          </p:cNvPicPr>
          <p:nvPr/>
        </p:nvPicPr>
        <p:blipFill>
          <a:blip r:embed="rId2"/>
          <a:srcRect r="699" b="-1"/>
          <a:stretch>
            <a:fillRect/>
          </a:stretch>
        </p:blipFill>
        <p:spPr>
          <a:xfrm>
            <a:off x="5311704"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Slide Number Placeholder 5">
            <a:extLst>
              <a:ext uri="{FF2B5EF4-FFF2-40B4-BE49-F238E27FC236}">
                <a16:creationId xmlns:a16="http://schemas.microsoft.com/office/drawing/2014/main" id="{7CA73DC6-C0AA-76E7-CF89-B24E8C1EB7A2}"/>
              </a:ext>
            </a:extLst>
          </p:cNvPr>
          <p:cNvSpPr>
            <a:spLocks noGrp="1"/>
          </p:cNvSpPr>
          <p:nvPr>
            <p:ph type="sldNum" sz="quarter" idx="12"/>
          </p:nvPr>
        </p:nvSpPr>
        <p:spPr>
          <a:xfrm>
            <a:off x="10439400" y="6356350"/>
            <a:ext cx="914400" cy="365125"/>
          </a:xfrm>
        </p:spPr>
        <p:txBody>
          <a:bodyPr>
            <a:normAutofit/>
          </a:bodyPr>
          <a:lstStyle/>
          <a:p>
            <a:pPr>
              <a:spcAft>
                <a:spcPts val="600"/>
              </a:spcAft>
            </a:pPr>
            <a:fld id="{2EC73818-8A25-48BB-BD29-7DA87A852273}" type="slidenum">
              <a:rPr lang="en-GB">
                <a:solidFill>
                  <a:srgbClr val="FFFFFF"/>
                </a:solidFill>
              </a:rPr>
              <a:pPr>
                <a:spcAft>
                  <a:spcPts val="600"/>
                </a:spcAft>
              </a:pPr>
              <a:t>1</a:t>
            </a:fld>
            <a:endParaRPr lang="en-GB">
              <a:solidFill>
                <a:srgbClr val="FFFFFF"/>
              </a:solidFill>
            </a:endParaRPr>
          </a:p>
        </p:txBody>
      </p:sp>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3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Calibri (body)"/>
                <a:ea typeface="+mj-ea"/>
                <a:cs typeface="+mj-cs"/>
              </a:rPr>
              <a:t>Table of Contents</a:t>
            </a:r>
            <a:endParaRPr lang="en-US" sz="4400" kern="1200" dirty="0">
              <a:solidFill>
                <a:schemeClr val="tx1"/>
              </a:solidFill>
              <a:latin typeface="Calibri (body)"/>
              <a:ea typeface="+mj-ea"/>
              <a:cs typeface="+mj-cs"/>
            </a:endParaRPr>
          </a:p>
          <a:p>
            <a:pPr>
              <a:lnSpc>
                <a:spcPct val="90000"/>
              </a:lnSpc>
              <a:spcBef>
                <a:spcPct val="0"/>
              </a:spcBef>
              <a:spcAft>
                <a:spcPts val="600"/>
              </a:spcAft>
            </a:pPr>
            <a:endParaRPr lang="en-US" sz="4400" b="1" kern="1200" dirty="0">
              <a:solidFill>
                <a:schemeClr val="tx1"/>
              </a:solidFill>
              <a:latin typeface="+mj-lt"/>
              <a:ea typeface="+mj-ea"/>
              <a:cs typeface="+mj-cs"/>
            </a:endParaRPr>
          </a:p>
        </p:txBody>
      </p:sp>
      <p:sp>
        <p:nvSpPr>
          <p:cNvPr id="44" name="Arc 4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825625"/>
            <a:ext cx="10515600" cy="4351338"/>
          </a:xfrm>
        </p:spPr>
        <p:txBody>
          <a:bodyPr vert="horz" lIns="91440" tIns="45720" rIns="91440" bIns="45720" rtlCol="0">
            <a:normAutofit/>
          </a:bodyPr>
          <a:lstStyle/>
          <a:p>
            <a:pPr marL="285750" indent="-514350">
              <a:spcBef>
                <a:spcPct val="0"/>
              </a:spcBef>
              <a:spcAft>
                <a:spcPts val="600"/>
              </a:spcAft>
              <a:buFont typeface="+mj-lt"/>
              <a:buAutoNum type="arabicPeriod"/>
              <a:defRPr/>
            </a:pPr>
            <a:r>
              <a:rPr lang="en-US" dirty="0"/>
              <a:t>Introduction</a:t>
            </a:r>
          </a:p>
          <a:p>
            <a:pPr marL="285750" indent="-514350">
              <a:spcBef>
                <a:spcPct val="0"/>
              </a:spcBef>
              <a:spcAft>
                <a:spcPts val="600"/>
              </a:spcAft>
              <a:buFont typeface="+mj-lt"/>
              <a:buAutoNum type="arabicPeriod"/>
              <a:defRPr/>
            </a:pPr>
            <a:r>
              <a:rPr lang="en-US" dirty="0"/>
              <a:t>Overview of the Business Idea</a:t>
            </a:r>
          </a:p>
          <a:p>
            <a:pPr marL="285750" indent="-514350">
              <a:spcBef>
                <a:spcPct val="0"/>
              </a:spcBef>
              <a:spcAft>
                <a:spcPts val="600"/>
              </a:spcAft>
              <a:buFont typeface="+mj-lt"/>
              <a:buAutoNum type="arabicPeriod"/>
              <a:defRPr/>
            </a:pPr>
            <a:r>
              <a:rPr lang="en-US" dirty="0"/>
              <a:t>Legal Format </a:t>
            </a:r>
          </a:p>
          <a:p>
            <a:pPr marL="285750" indent="-514350">
              <a:spcBef>
                <a:spcPct val="0"/>
              </a:spcBef>
              <a:spcAft>
                <a:spcPts val="600"/>
              </a:spcAft>
              <a:buFont typeface="+mj-lt"/>
              <a:buAutoNum type="arabicPeriod"/>
              <a:defRPr/>
            </a:pPr>
            <a:r>
              <a:rPr lang="en-US" dirty="0"/>
              <a:t>Management Structure</a:t>
            </a:r>
          </a:p>
          <a:p>
            <a:pPr marL="285750" indent="-514350">
              <a:spcBef>
                <a:spcPct val="0"/>
              </a:spcBef>
              <a:spcAft>
                <a:spcPts val="600"/>
              </a:spcAft>
              <a:buFont typeface="+mj-lt"/>
              <a:buAutoNum type="arabicPeriod"/>
              <a:defRPr/>
            </a:pPr>
            <a:r>
              <a:rPr lang="en-US" dirty="0"/>
              <a:t>Organizational chart of El Fogón Nica </a:t>
            </a:r>
          </a:p>
          <a:p>
            <a:pPr marL="285750" indent="-514350">
              <a:spcBef>
                <a:spcPct val="0"/>
              </a:spcBef>
              <a:spcAft>
                <a:spcPts val="600"/>
              </a:spcAft>
              <a:buFont typeface="+mj-lt"/>
              <a:buAutoNum type="arabicPeriod"/>
              <a:defRPr/>
            </a:pPr>
            <a:r>
              <a:rPr lang="en-US" dirty="0"/>
              <a:t>PESTEL Analysis</a:t>
            </a:r>
          </a:p>
          <a:p>
            <a:pPr marL="285750" indent="-514350">
              <a:spcBef>
                <a:spcPct val="0"/>
              </a:spcBef>
              <a:spcAft>
                <a:spcPts val="600"/>
              </a:spcAft>
              <a:buFont typeface="+mj-lt"/>
              <a:buAutoNum type="arabicPeriod"/>
              <a:defRPr/>
            </a:pPr>
            <a:r>
              <a:rPr lang="en-US" dirty="0"/>
              <a:t>Marketing Strategies</a:t>
            </a:r>
          </a:p>
          <a:p>
            <a:pPr marL="285750" indent="-514350">
              <a:spcBef>
                <a:spcPct val="0"/>
              </a:spcBef>
              <a:spcAft>
                <a:spcPts val="600"/>
              </a:spcAft>
              <a:buFont typeface="+mj-lt"/>
              <a:buAutoNum type="arabicPeriod"/>
              <a:defRPr/>
            </a:pPr>
            <a:r>
              <a:rPr lang="en-US" dirty="0"/>
              <a:t>Funding Requirements and Allocation</a:t>
            </a:r>
          </a:p>
          <a:p>
            <a:pPr marL="285750" indent="-514350">
              <a:spcBef>
                <a:spcPct val="0"/>
              </a:spcBef>
              <a:spcAft>
                <a:spcPts val="600"/>
              </a:spcAft>
              <a:buFont typeface="+mj-lt"/>
              <a:buAutoNum type="arabicPeriod"/>
              <a:defRPr/>
            </a:pPr>
            <a:r>
              <a:rPr lang="en-US" dirty="0"/>
              <a:t>Conclusion </a:t>
            </a:r>
          </a:p>
          <a:p>
            <a:pPr marL="0">
              <a:spcBef>
                <a:spcPct val="0"/>
              </a:spcBef>
              <a:spcAft>
                <a:spcPts val="600"/>
              </a:spcAft>
              <a:defRPr/>
            </a:pPr>
            <a:endParaRPr lang="en-US" dirty="0"/>
          </a:p>
          <a:p>
            <a:pPr marL="0">
              <a:spcBef>
                <a:spcPct val="0"/>
              </a:spcBef>
              <a:spcAft>
                <a:spcPts val="600"/>
              </a:spcAft>
              <a:defRPr/>
            </a:pPr>
            <a:endParaRPr lang="en-US" dirty="0"/>
          </a:p>
          <a:p>
            <a:pPr marL="0">
              <a:spcBef>
                <a:spcPct val="0"/>
              </a:spcBef>
              <a:spcAft>
                <a:spcPts val="600"/>
              </a:spcAft>
              <a:defRPr/>
            </a:pPr>
            <a:endParaRPr lang="en-US" dirty="0"/>
          </a:p>
          <a:p>
            <a:pPr marL="0">
              <a:spcBef>
                <a:spcPct val="0"/>
              </a:spcBef>
              <a:spcAft>
                <a:spcPts val="600"/>
              </a:spcAft>
              <a:defRPr/>
            </a:pPr>
            <a:endParaRPr lang="en-US" dirty="0"/>
          </a:p>
          <a:p>
            <a:pPr marL="0">
              <a:spcBef>
                <a:spcPct val="0"/>
              </a:spcBef>
              <a:spcAft>
                <a:spcPts val="600"/>
              </a:spcAft>
              <a:defRPr/>
            </a:pPr>
            <a:endParaRPr lang="en-US" dirty="0"/>
          </a:p>
          <a:p>
            <a:pPr marL="0"/>
            <a:endParaRPr lang="en-US" dirty="0"/>
          </a:p>
        </p:txBody>
      </p:sp>
      <p:sp>
        <p:nvSpPr>
          <p:cNvPr id="2" name="Slide Number Placeholder 1">
            <a:extLst>
              <a:ext uri="{FF2B5EF4-FFF2-40B4-BE49-F238E27FC236}">
                <a16:creationId xmlns:a16="http://schemas.microsoft.com/office/drawing/2014/main" id="{D128B6A0-14B0-0AE4-0918-79BFF1325D4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EC73818-8A25-48BB-BD29-7DA87A852273}" type="slidenum">
              <a:rPr lang="en-US" smtClean="0"/>
              <a:pPr>
                <a:spcAft>
                  <a:spcPts val="600"/>
                </a:spcAft>
              </a:pPr>
              <a:t>2</a:t>
            </a:fld>
            <a:endParaRPr lang="en-US"/>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Sausages on a grill with smoke&#10;&#10;Description automatically generated">
            <a:extLst>
              <a:ext uri="{FF2B5EF4-FFF2-40B4-BE49-F238E27FC236}">
                <a16:creationId xmlns:a16="http://schemas.microsoft.com/office/drawing/2014/main" id="{F44F02E2-CB28-DF5C-9B06-DEDE7678E32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405" r="31334"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65"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7957E82-7305-647C-4919-676C7AE35DAB}"/>
              </a:ext>
            </a:extLst>
          </p:cNvPr>
          <p:cNvSpPr txBox="1"/>
          <p:nvPr/>
        </p:nvSpPr>
        <p:spPr>
          <a:xfrm>
            <a:off x="5827048" y="407987"/>
            <a:ext cx="5721484"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dirty="0">
                <a:latin typeface="Calibri (body)"/>
                <a:ea typeface="+mj-ea"/>
                <a:cs typeface="+mj-cs"/>
              </a:rPr>
              <a:t>Introduction</a:t>
            </a:r>
            <a:endParaRPr lang="en-US" sz="4400" dirty="0">
              <a:latin typeface="Calibri (body)"/>
              <a:ea typeface="+mj-ea"/>
              <a:cs typeface="+mj-cs"/>
            </a:endParaRPr>
          </a:p>
          <a:p>
            <a:pPr>
              <a:lnSpc>
                <a:spcPct val="90000"/>
              </a:lnSpc>
              <a:spcBef>
                <a:spcPct val="0"/>
              </a:spcBef>
              <a:spcAft>
                <a:spcPts val="600"/>
              </a:spcAft>
            </a:pPr>
            <a:endParaRPr lang="en-US" sz="4400" b="1" dirty="0">
              <a:latin typeface="+mj-lt"/>
              <a:ea typeface="+mj-ea"/>
              <a:cs typeface="+mj-cs"/>
            </a:endParaRPr>
          </a:p>
        </p:txBody>
      </p:sp>
      <p:sp>
        <p:nvSpPr>
          <p:cNvPr id="2" name="Slide Number Placeholder 1">
            <a:extLst>
              <a:ext uri="{FF2B5EF4-FFF2-40B4-BE49-F238E27FC236}">
                <a16:creationId xmlns:a16="http://schemas.microsoft.com/office/drawing/2014/main" id="{E7BADD64-A231-7EBF-116A-75D45A2D6DD4}"/>
              </a:ext>
            </a:extLst>
          </p:cNvPr>
          <p:cNvSpPr>
            <a:spLocks noGrp="1"/>
          </p:cNvSpPr>
          <p:nvPr>
            <p:ph type="sldNum" sz="quarter" idx="12"/>
          </p:nvPr>
        </p:nvSpPr>
        <p:spPr>
          <a:xfrm>
            <a:off x="10047382" y="6356350"/>
            <a:ext cx="1306417" cy="365125"/>
          </a:xfrm>
        </p:spPr>
        <p:txBody>
          <a:bodyPr vert="horz" lIns="91440" tIns="45720" rIns="91440" bIns="45720" rtlCol="0" anchor="ctr">
            <a:normAutofit/>
          </a:bodyPr>
          <a:lstStyle/>
          <a:p>
            <a:pPr>
              <a:spcAft>
                <a:spcPts val="600"/>
              </a:spcAft>
              <a:defRPr/>
            </a:pPr>
            <a:fld id="{2EC73818-8A25-48BB-BD29-7DA87A852273}" type="slidenum">
              <a:rPr lang="en-US" smtClean="0">
                <a:solidFill>
                  <a:prstClr val="black">
                    <a:tint val="75000"/>
                  </a:prstClr>
                </a:solidFill>
                <a:latin typeface="Calibri" panose="020F0502020204030204"/>
              </a:rPr>
              <a:pPr>
                <a:spcAft>
                  <a:spcPts val="600"/>
                </a:spcAft>
                <a:defRPr/>
              </a:pPr>
              <a:t>3</a:t>
            </a:fld>
            <a:endParaRPr lang="en-US">
              <a:solidFill>
                <a:prstClr val="black">
                  <a:tint val="75000"/>
                </a:prstClr>
              </a:solidFill>
              <a:latin typeface="Calibri" panose="020F0502020204030204"/>
            </a:endParaRPr>
          </a:p>
        </p:txBody>
      </p:sp>
      <p:graphicFrame>
        <p:nvGraphicFramePr>
          <p:cNvPr id="29" name="Content Placeholder 2">
            <a:extLst>
              <a:ext uri="{FF2B5EF4-FFF2-40B4-BE49-F238E27FC236}">
                <a16:creationId xmlns:a16="http://schemas.microsoft.com/office/drawing/2014/main" id="{990665BE-35A5-4FE9-5330-F3CB934FC0D8}"/>
              </a:ext>
            </a:extLst>
          </p:cNvPr>
          <p:cNvGraphicFramePr>
            <a:graphicFrameLocks noGrp="1"/>
          </p:cNvGraphicFramePr>
          <p:nvPr>
            <p:ph idx="1"/>
            <p:extLst>
              <p:ext uri="{D42A27DB-BD31-4B8C-83A1-F6EECF244321}">
                <p14:modId xmlns:p14="http://schemas.microsoft.com/office/powerpoint/2010/main" val="3999442551"/>
              </p:ext>
            </p:extLst>
          </p:nvPr>
        </p:nvGraphicFramePr>
        <p:xfrm>
          <a:off x="5297913" y="1220421"/>
          <a:ext cx="6055886" cy="49994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plate of rice and beans&#10;&#10;Description automatically generated">
            <a:extLst>
              <a:ext uri="{FF2B5EF4-FFF2-40B4-BE49-F238E27FC236}">
                <a16:creationId xmlns:a16="http://schemas.microsoft.com/office/drawing/2014/main" id="{A132F916-F81A-0A66-7EA0-DC64BFC8FBC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9631" r="23108"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47"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A16EA78-2872-4151-ACDE-85DE92917660}"/>
              </a:ext>
            </a:extLst>
          </p:cNvPr>
          <p:cNvSpPr txBox="1"/>
          <p:nvPr/>
        </p:nvSpPr>
        <p:spPr>
          <a:xfrm>
            <a:off x="5714150" y="542924"/>
            <a:ext cx="5721484" cy="13255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dirty="0">
                <a:latin typeface="Calibri (body)"/>
                <a:ea typeface="+mj-ea"/>
                <a:cs typeface="+mj-cs"/>
              </a:rPr>
              <a:t>Overview of the Business Idea</a:t>
            </a: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5827048" y="1868487"/>
            <a:ext cx="5721484" cy="4351338"/>
          </a:xfrm>
        </p:spPr>
        <p:txBody>
          <a:bodyPr vert="horz" lIns="91440" tIns="45720" rIns="91440" bIns="45720" rtlCol="0">
            <a:normAutofit/>
          </a:bodyPr>
          <a:lstStyle/>
          <a:p>
            <a:endParaRPr lang="en-US" sz="1800" dirty="0"/>
          </a:p>
          <a:p>
            <a:r>
              <a:rPr lang="en-US" sz="1800" dirty="0"/>
              <a:t>El Fogón Nica is a proposed restaurant in London offering authentic Nicaraguan food.
The menu will include grilled chicken, beef, pork, sausages, gallo pinto, fried plantains, tortillas, salad, and pickled onions.
The restaurant will provide fresh food, traditional flavours, and a welcoming environment.
El Fogón Nica will target both the Latin American community and local customers interested in new cultural food experiences.</a:t>
            </a:r>
          </a:p>
          <a:p>
            <a:r>
              <a:rPr lang="en-US" sz="1800" dirty="0"/>
              <a:t>This business meets a market need because there are very few restaurants in London offering authentic Nicaraguan cuisine.</a:t>
            </a:r>
          </a:p>
        </p:txBody>
      </p:sp>
      <p:sp>
        <p:nvSpPr>
          <p:cNvPr id="2" name="Slide Number Placeholder 1">
            <a:extLst>
              <a:ext uri="{FF2B5EF4-FFF2-40B4-BE49-F238E27FC236}">
                <a16:creationId xmlns:a16="http://schemas.microsoft.com/office/drawing/2014/main" id="{0CF3D8C6-7034-541E-44E1-21340A684AB8}"/>
              </a:ext>
            </a:extLst>
          </p:cNvPr>
          <p:cNvSpPr>
            <a:spLocks noGrp="1"/>
          </p:cNvSpPr>
          <p:nvPr>
            <p:ph type="sldNum" sz="quarter" idx="12"/>
          </p:nvPr>
        </p:nvSpPr>
        <p:spPr>
          <a:xfrm>
            <a:off x="10047382" y="6356350"/>
            <a:ext cx="1306417" cy="365125"/>
          </a:xfrm>
        </p:spPr>
        <p:txBody>
          <a:bodyPr vert="horz" lIns="91440" tIns="45720" rIns="91440" bIns="45720" rtlCol="0" anchor="ctr">
            <a:normAutofit/>
          </a:bodyPr>
          <a:lstStyle/>
          <a:p>
            <a:pPr>
              <a:spcAft>
                <a:spcPts val="600"/>
              </a:spcAft>
              <a:defRPr/>
            </a:pPr>
            <a:fld id="{2EC73818-8A25-48BB-BD29-7DA87A852273}" type="slidenum">
              <a:rPr lang="en-US" smtClean="0">
                <a:solidFill>
                  <a:prstClr val="black">
                    <a:tint val="75000"/>
                  </a:prstClr>
                </a:solidFill>
                <a:latin typeface="Calibri" panose="020F0502020204030204"/>
              </a:rPr>
              <a:pPr>
                <a:spcAft>
                  <a:spcPts val="600"/>
                </a:spcAft>
                <a:defRPr/>
              </a:pPr>
              <a:t>4</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1120690" y="852391"/>
            <a:ext cx="10515600" cy="4351338"/>
          </a:xfrm>
        </p:spPr>
        <p:txBody>
          <a:bodyPr vert="horz" lIns="91440" tIns="45720" rIns="91440" bIns="45720" rtlCol="0">
            <a:normAutofit fontScale="92500"/>
          </a:bodyPr>
          <a:lstStyle/>
          <a:p>
            <a:pPr marL="0" indent="0">
              <a:spcBef>
                <a:spcPct val="0"/>
              </a:spcBef>
              <a:buNone/>
            </a:pPr>
            <a:r>
              <a:rPr lang="en-US" sz="4000" b="1" dirty="0">
                <a:latin typeface="Calibri (body)"/>
              </a:rPr>
              <a:t>Legal Structure</a:t>
            </a:r>
          </a:p>
          <a:p>
            <a:pPr marL="0" indent="0">
              <a:buNone/>
            </a:pPr>
            <a:endParaRPr lang="en-US" sz="2600" dirty="0"/>
          </a:p>
          <a:p>
            <a:r>
              <a:rPr lang="en-US" dirty="0"/>
              <a:t>El Fogón Nica will operate as a Sole Trader business.</a:t>
            </a:r>
          </a:p>
          <a:p>
            <a:r>
              <a:rPr lang="en-US" dirty="0"/>
              <a:t>This legal structure is simple and low-cost to set up.
It gives the owner full control over decisions, profits, and daily operations.</a:t>
            </a:r>
          </a:p>
          <a:p>
            <a:r>
              <a:rPr lang="en-US" dirty="0"/>
              <a:t>A Sole Trader structure is suitable because the business will start on a small scale with limited staff.</a:t>
            </a:r>
          </a:p>
          <a:p>
            <a:r>
              <a:rPr lang="en-US" dirty="0"/>
              <a:t>It also allows the business to grow gradually before considering becoming a Limited Company in the future.</a:t>
            </a:r>
          </a:p>
        </p:txBody>
      </p:sp>
      <p:sp>
        <p:nvSpPr>
          <p:cNvPr id="2" name="Slide Number Placeholder 1">
            <a:extLst>
              <a:ext uri="{FF2B5EF4-FFF2-40B4-BE49-F238E27FC236}">
                <a16:creationId xmlns:a16="http://schemas.microsoft.com/office/drawing/2014/main" id="{6D383669-23FE-DB85-25A5-EBFA2AFFCF9C}"/>
              </a:ext>
            </a:extLst>
          </p:cNvPr>
          <p:cNvSpPr>
            <a:spLocks noGrp="1"/>
          </p:cNvSpPr>
          <p:nvPr>
            <p:ph type="sldNum" sz="quarter" idx="12"/>
          </p:nvPr>
        </p:nvSpPr>
        <p:spPr>
          <a:xfrm>
            <a:off x="8610600" y="6356352"/>
            <a:ext cx="2743200" cy="365125"/>
          </a:xfrm>
        </p:spPr>
        <p:txBody>
          <a:bodyPr vert="horz" lIns="91440" tIns="45720" rIns="91440" bIns="45720" rtlCol="0" anchor="ctr">
            <a:normAutofit/>
          </a:bodyPr>
          <a:lstStyle/>
          <a:p>
            <a:pPr>
              <a:spcAft>
                <a:spcPts val="600"/>
              </a:spcAft>
            </a:pPr>
            <a:fld id="{2EC73818-8A25-48BB-BD29-7DA87A852273}" type="slidenum">
              <a:rPr lang="en-US" smtClean="0"/>
              <a:pPr>
                <a:spcAft>
                  <a:spcPts val="600"/>
                </a:spcAft>
              </a:pPr>
              <a:t>5</a:t>
            </a:fld>
            <a:endParaRPr lang="en-US"/>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9D8421-5285-F268-14F0-0F194D7B9891}"/>
              </a:ext>
            </a:extLst>
          </p:cNvPr>
          <p:cNvSpPr>
            <a:spLocks noGrp="1"/>
          </p:cNvSpPr>
          <p:nvPr>
            <p:ph type="title"/>
          </p:nvPr>
        </p:nvSpPr>
        <p:spPr>
          <a:xfrm>
            <a:off x="838200" y="365127"/>
            <a:ext cx="10515600" cy="1325563"/>
          </a:xfrm>
        </p:spPr>
        <p:txBody>
          <a:bodyPr>
            <a:normAutofit/>
          </a:bodyPr>
          <a:lstStyle/>
          <a:p>
            <a:r>
              <a:rPr lang="es-LA" b="1" dirty="0">
                <a:latin typeface="Calibri" panose="020F0502020204030204"/>
                <a:ea typeface="+mn-ea"/>
                <a:cs typeface="+mn-cs"/>
              </a:rPr>
              <a:t>Management Structure</a:t>
            </a:r>
            <a:endParaRPr lang="en-GB" dirty="0"/>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5AD700-1FBC-66CC-267B-679C8ED66CAD}"/>
              </a:ext>
            </a:extLst>
          </p:cNvPr>
          <p:cNvSpPr>
            <a:spLocks noGrp="1"/>
          </p:cNvSpPr>
          <p:nvPr>
            <p:ph idx="1"/>
          </p:nvPr>
        </p:nvSpPr>
        <p:spPr>
          <a:xfrm>
            <a:off x="838200" y="1519084"/>
            <a:ext cx="10515600" cy="4747572"/>
          </a:xfrm>
        </p:spPr>
        <p:txBody>
          <a:bodyPr>
            <a:normAutofit fontScale="47500" lnSpcReduction="20000"/>
          </a:bodyPr>
          <a:lstStyle/>
          <a:p>
            <a:pPr marL="0" indent="0">
              <a:buNone/>
              <a:defRPr/>
            </a:pPr>
            <a:r>
              <a:rPr lang="es-LA" sz="5100" dirty="0">
                <a:solidFill>
                  <a:schemeClr val="accent6">
                    <a:lumMod val="75000"/>
                  </a:schemeClr>
                </a:solidFill>
                <a:latin typeface="Calibri (body)"/>
                <a:cs typeface="Arial" panose="020B0604020202020204" pitchFamily="34" charset="0"/>
              </a:rPr>
              <a:t>Owner / General Manager</a:t>
            </a:r>
            <a:endParaRPr lang="en-GB" sz="5100" dirty="0">
              <a:solidFill>
                <a:schemeClr val="accent6">
                  <a:lumMod val="75000"/>
                </a:schemeClr>
              </a:solidFill>
              <a:latin typeface="Calibri (body)"/>
              <a:cs typeface="Arial" panose="020B0604020202020204" pitchFamily="34" charset="0"/>
            </a:endParaRPr>
          </a:p>
          <a:p>
            <a:pPr marL="0" indent="0">
              <a:buNone/>
              <a:defRPr/>
            </a:pPr>
            <a:r>
              <a:rPr lang="en-GB" sz="5100" dirty="0">
                <a:latin typeface="Calibri (body)"/>
                <a:cs typeface="Arial" panose="020B0604020202020204" pitchFamily="34" charset="0"/>
              </a:rPr>
              <a:t>- </a:t>
            </a:r>
            <a:r>
              <a:rPr lang="es-LA" sz="5100" dirty="0">
                <a:latin typeface="Calibri (body)"/>
                <a:cs typeface="Arial" panose="020B0604020202020204" pitchFamily="34" charset="0"/>
              </a:rPr>
              <a:t>Responsible for finance, purchasing, marketing, and overall business operations</a:t>
            </a:r>
            <a:endParaRPr lang="en-GB" sz="5100" dirty="0">
              <a:latin typeface="Calibri (body)"/>
              <a:cs typeface="Arial" panose="020B0604020202020204" pitchFamily="34" charset="0"/>
            </a:endParaRPr>
          </a:p>
          <a:p>
            <a:pPr>
              <a:defRPr/>
            </a:pPr>
            <a:endParaRPr lang="en-GB" sz="5100" dirty="0">
              <a:latin typeface="Calibri (body)"/>
              <a:cs typeface="Arial" panose="020B0604020202020204" pitchFamily="34" charset="0"/>
            </a:endParaRPr>
          </a:p>
          <a:p>
            <a:pPr marL="0" indent="0">
              <a:buNone/>
              <a:defRPr/>
            </a:pPr>
            <a:r>
              <a:rPr lang="es-LA" sz="5100" dirty="0">
                <a:solidFill>
                  <a:schemeClr val="accent6">
                    <a:lumMod val="75000"/>
                  </a:schemeClr>
                </a:solidFill>
                <a:latin typeface="Calibri (body)"/>
                <a:cs typeface="Arial" panose="020B0604020202020204" pitchFamily="34" charset="0"/>
              </a:rPr>
              <a:t>Head Chef</a:t>
            </a:r>
            <a:r>
              <a:rPr lang="es-LA" sz="5100" dirty="0">
                <a:latin typeface="Calibri (body)"/>
                <a:cs typeface="Arial" panose="020B0604020202020204" pitchFamily="34" charset="0"/>
              </a:rPr>
              <a:t>
</a:t>
            </a:r>
            <a:r>
              <a:rPr lang="en-GB" sz="5100" dirty="0">
                <a:latin typeface="Calibri (body)"/>
                <a:cs typeface="Arial" panose="020B0604020202020204" pitchFamily="34" charset="0"/>
              </a:rPr>
              <a:t>- </a:t>
            </a:r>
            <a:r>
              <a:rPr lang="es-LA" sz="5100" dirty="0">
                <a:latin typeface="Calibri (body)"/>
                <a:cs typeface="Arial" panose="020B0604020202020204" pitchFamily="34" charset="0"/>
              </a:rPr>
              <a:t>Responsible for food preparation, menu quality, hygiene, and kitchen staff.</a:t>
            </a:r>
            <a:endParaRPr lang="en-GB" sz="5100" dirty="0">
              <a:latin typeface="Calibri (body)"/>
              <a:cs typeface="Arial" panose="020B0604020202020204" pitchFamily="34" charset="0"/>
            </a:endParaRPr>
          </a:p>
          <a:p>
            <a:pPr marL="0" indent="0">
              <a:buNone/>
              <a:defRPr/>
            </a:pPr>
            <a:endParaRPr lang="en-GB" sz="5100" dirty="0">
              <a:latin typeface="Calibri (body)"/>
              <a:cs typeface="Arial" panose="020B0604020202020204" pitchFamily="34" charset="0"/>
            </a:endParaRPr>
          </a:p>
          <a:p>
            <a:pPr marL="0" indent="0">
              <a:buNone/>
              <a:defRPr/>
            </a:pPr>
            <a:r>
              <a:rPr lang="es-LA" sz="5100" dirty="0">
                <a:latin typeface="Calibri (body)"/>
                <a:cs typeface="Arial" panose="020B0604020202020204" pitchFamily="34" charset="0"/>
              </a:rPr>
              <a:t> </a:t>
            </a:r>
            <a:r>
              <a:rPr lang="es-LA" sz="5100" dirty="0">
                <a:solidFill>
                  <a:schemeClr val="accent6">
                    <a:lumMod val="75000"/>
                  </a:schemeClr>
                </a:solidFill>
                <a:latin typeface="Calibri (body)"/>
                <a:cs typeface="Arial" panose="020B0604020202020204" pitchFamily="34" charset="0"/>
              </a:rPr>
              <a:t>Kitchen Assistant</a:t>
            </a:r>
            <a:r>
              <a:rPr lang="es-LA" sz="5100" dirty="0">
                <a:latin typeface="Calibri (body)"/>
                <a:cs typeface="Arial" panose="020B0604020202020204" pitchFamily="34" charset="0"/>
              </a:rPr>
              <a:t>
 </a:t>
            </a:r>
            <a:r>
              <a:rPr lang="en-GB" sz="5100" dirty="0">
                <a:latin typeface="Calibri (body)"/>
                <a:cs typeface="Arial" panose="020B0604020202020204" pitchFamily="34" charset="0"/>
              </a:rPr>
              <a:t>- </a:t>
            </a:r>
            <a:r>
              <a:rPr lang="es-LA" sz="5100" dirty="0">
                <a:latin typeface="Calibri (body)"/>
                <a:cs typeface="Arial" panose="020B0604020202020204" pitchFamily="34" charset="0"/>
              </a:rPr>
              <a:t>Supports the Head Chef with food preparation and cleaning.
</a:t>
            </a:r>
            <a:r>
              <a:rPr lang="es-LA" sz="5100" dirty="0">
                <a:solidFill>
                  <a:schemeClr val="accent6">
                    <a:lumMod val="75000"/>
                  </a:schemeClr>
                </a:solidFill>
                <a:latin typeface="Calibri (body)"/>
                <a:cs typeface="Arial" panose="020B0604020202020204" pitchFamily="34" charset="0"/>
              </a:rPr>
              <a:t>Front of House Staff</a:t>
            </a:r>
            <a:r>
              <a:rPr lang="es-LA" sz="5100" dirty="0">
                <a:latin typeface="Calibri (body)"/>
                <a:cs typeface="Arial" panose="020B0604020202020204" pitchFamily="34" charset="0"/>
              </a:rPr>
              <a:t>
 </a:t>
            </a:r>
            <a:r>
              <a:rPr lang="en-GB" sz="5100" dirty="0">
                <a:latin typeface="Calibri (body)"/>
                <a:cs typeface="Arial" panose="020B0604020202020204" pitchFamily="34" charset="0"/>
              </a:rPr>
              <a:t>- </a:t>
            </a:r>
            <a:r>
              <a:rPr lang="es-LA" sz="5100" dirty="0">
                <a:latin typeface="Calibri (body)"/>
                <a:cs typeface="Arial" panose="020B0604020202020204" pitchFamily="34" charset="0"/>
              </a:rPr>
              <a:t>Responsible for customer service, taking orders, serving food, and handling </a:t>
            </a:r>
            <a:r>
              <a:rPr lang="en-GB" sz="5100" dirty="0">
                <a:latin typeface="Calibri (body)"/>
                <a:cs typeface="Arial" panose="020B0604020202020204" pitchFamily="34" charset="0"/>
              </a:rPr>
              <a:t>   </a:t>
            </a:r>
            <a:r>
              <a:rPr lang="es-LA" sz="5100" dirty="0">
                <a:latin typeface="Calibri (body)"/>
                <a:cs typeface="Arial" panose="020B0604020202020204" pitchFamily="34" charset="0"/>
              </a:rPr>
              <a:t>payments.</a:t>
            </a:r>
            <a:endParaRPr lang="en-GB" sz="5100" dirty="0">
              <a:latin typeface="Calibri (body)"/>
              <a:cs typeface="Arial" panose="020B0604020202020204" pitchFamily="34" charset="0"/>
            </a:endParaRPr>
          </a:p>
          <a:p>
            <a:endParaRPr lang="en-GB" sz="1800" dirty="0"/>
          </a:p>
        </p:txBody>
      </p:sp>
      <p:sp>
        <p:nvSpPr>
          <p:cNvPr id="4" name="Slide Number Placeholder 3">
            <a:extLst>
              <a:ext uri="{FF2B5EF4-FFF2-40B4-BE49-F238E27FC236}">
                <a16:creationId xmlns:a16="http://schemas.microsoft.com/office/drawing/2014/main" id="{256BC345-154D-FC45-2C7B-E30B37F30569}"/>
              </a:ext>
            </a:extLst>
          </p:cNvPr>
          <p:cNvSpPr>
            <a:spLocks noGrp="1"/>
          </p:cNvSpPr>
          <p:nvPr>
            <p:ph type="sldNum" sz="quarter" idx="12"/>
          </p:nvPr>
        </p:nvSpPr>
        <p:spPr>
          <a:xfrm>
            <a:off x="8610600" y="6356352"/>
            <a:ext cx="2743200" cy="365125"/>
          </a:xfrm>
        </p:spPr>
        <p:txBody>
          <a:bodyPr>
            <a:normAutofit/>
          </a:bodyPr>
          <a:lstStyle/>
          <a:p>
            <a:pPr>
              <a:spcAft>
                <a:spcPts val="600"/>
              </a:spcAft>
            </a:pPr>
            <a:fld id="{2EC73818-8A25-48BB-BD29-7DA87A852273}" type="slidenum">
              <a:rPr lang="en-GB" smtClean="0"/>
              <a:pPr>
                <a:spcAft>
                  <a:spcPts val="600"/>
                </a:spcAft>
              </a:pPr>
              <a:t>6</a:t>
            </a:fld>
            <a:endParaRPr lang="en-GB" dirty="0"/>
          </a:p>
        </p:txBody>
      </p:sp>
    </p:spTree>
    <p:extLst>
      <p:ext uri="{BB962C8B-B14F-4D97-AF65-F5344CB8AC3E}">
        <p14:creationId xmlns:p14="http://schemas.microsoft.com/office/powerpoint/2010/main" val="3250753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C3F65BB1-9206-4D7F-97F9-47DCC7DC6334}" type="slidenum">
              <a:rPr lang="en-US" smtClean="0"/>
              <a:pPr>
                <a:spcAft>
                  <a:spcPts val="600"/>
                </a:spcAft>
              </a:pPr>
              <a:t>7</a:t>
            </a:fld>
            <a:endParaRPr lang="en-US"/>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ctr"/>
            <a:r>
              <a:rPr lang="en-GB" dirty="0">
                <a:latin typeface="+mn-lt"/>
              </a:rPr>
              <a:t>Organisational chart of El Fogón Nica </a:t>
            </a:r>
          </a:p>
        </p:txBody>
      </p:sp>
      <p:graphicFrame>
        <p:nvGraphicFramePr>
          <p:cNvPr id="7" name="Content Placeholder 6">
            <a:extLst>
              <a:ext uri="{FF2B5EF4-FFF2-40B4-BE49-F238E27FC236}">
                <a16:creationId xmlns:a16="http://schemas.microsoft.com/office/drawing/2014/main" id="{4381C68F-BEAB-51B8-F04A-FDE169A99F69}"/>
              </a:ext>
            </a:extLst>
          </p:cNvPr>
          <p:cNvGraphicFramePr>
            <a:graphicFrameLocks noGrp="1"/>
          </p:cNvGraphicFramePr>
          <p:nvPr>
            <p:ph idx="1"/>
            <p:extLst>
              <p:ext uri="{D42A27DB-BD31-4B8C-83A1-F6EECF244321}">
                <p14:modId xmlns:p14="http://schemas.microsoft.com/office/powerpoint/2010/main" val="444867047"/>
              </p:ext>
            </p:extLst>
          </p:nvPr>
        </p:nvGraphicFramePr>
        <p:xfrm>
          <a:off x="423531" y="1487248"/>
          <a:ext cx="1012396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6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374609" y="-398403"/>
            <a:ext cx="4368602" cy="195684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dirty="0">
                <a:latin typeface="Calibri (body)"/>
                <a:ea typeface="+mj-ea"/>
                <a:cs typeface="+mj-cs"/>
              </a:rPr>
              <a:t>PESTEL Analysis</a:t>
            </a:r>
          </a:p>
        </p:txBody>
      </p:sp>
      <p:sp>
        <p:nvSpPr>
          <p:cNvPr id="7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F53D1B46-F3E9-DC45-E46D-DA3D58AAC16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489" r="21072"/>
          <a:stretch>
            <a:fillRect/>
          </a:stretch>
        </p:blipFill>
        <p:spPr>
          <a:xfrm>
            <a:off x="6824546" y="10"/>
            <a:ext cx="536593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Slide Number Placeholder 1">
            <a:extLst>
              <a:ext uri="{FF2B5EF4-FFF2-40B4-BE49-F238E27FC236}">
                <a16:creationId xmlns:a16="http://schemas.microsoft.com/office/drawing/2014/main" id="{01BD08D5-8DE2-8D37-0AE9-DD9764EDE1D8}"/>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a:spcAft>
                <a:spcPts val="600"/>
              </a:spcAft>
              <a:defRPr/>
            </a:pPr>
            <a:fld id="{2EC73818-8A25-48BB-BD29-7DA87A852273}" type="slidenum">
              <a:rPr lang="en-US">
                <a:solidFill>
                  <a:srgbClr val="FFFFFF"/>
                </a:solidFill>
                <a:latin typeface="Calibri" panose="020F0502020204030204"/>
              </a:rPr>
              <a:pPr>
                <a:spcAft>
                  <a:spcPts val="600"/>
                </a:spcAft>
                <a:defRPr/>
              </a:pPr>
              <a:t>8</a:t>
            </a:fld>
            <a:endParaRPr lang="en-US">
              <a:solidFill>
                <a:srgbClr val="FFFFFF"/>
              </a:solidFill>
              <a:latin typeface="Calibri" panose="020F0502020204030204"/>
            </a:endParaRPr>
          </a:p>
        </p:txBody>
      </p:sp>
      <p:graphicFrame>
        <p:nvGraphicFramePr>
          <p:cNvPr id="5" name="Diagram 4">
            <a:extLst>
              <a:ext uri="{FF2B5EF4-FFF2-40B4-BE49-F238E27FC236}">
                <a16:creationId xmlns:a16="http://schemas.microsoft.com/office/drawing/2014/main" id="{AD9FFF7E-56DA-ED22-0648-EACBD69A68A5}"/>
              </a:ext>
            </a:extLst>
          </p:cNvPr>
          <p:cNvGraphicFramePr/>
          <p:nvPr>
            <p:extLst>
              <p:ext uri="{D42A27DB-BD31-4B8C-83A1-F6EECF244321}">
                <p14:modId xmlns:p14="http://schemas.microsoft.com/office/powerpoint/2010/main" val="2180560336"/>
              </p:ext>
            </p:extLst>
          </p:nvPr>
        </p:nvGraphicFramePr>
        <p:xfrm>
          <a:off x="418854" y="1676622"/>
          <a:ext cx="6291662" cy="467972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365125"/>
            <a:ext cx="5558489" cy="13255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kern="1200" dirty="0">
                <a:solidFill>
                  <a:schemeClr val="tx1"/>
                </a:solidFill>
                <a:latin typeface="Calibri (body)"/>
                <a:ea typeface="+mj-ea"/>
                <a:cs typeface="+mj-cs"/>
              </a:rPr>
              <a:t>Marketing Strategies</a:t>
            </a:r>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522098" y="1825625"/>
            <a:ext cx="6379530" cy="4530725"/>
          </a:xfrm>
        </p:spPr>
        <p:txBody>
          <a:bodyPr vert="horz" lIns="91440" tIns="45720" rIns="91440" bIns="45720" rtlCol="0">
            <a:normAutofit fontScale="92500" lnSpcReduction="10000"/>
          </a:bodyPr>
          <a:lstStyle/>
          <a:p>
            <a:r>
              <a:rPr lang="en-GB" sz="2000" dirty="0"/>
              <a:t>El Fogón Nica will target the Latin American community living in London, especially people from Nicaragua and Central America.</a:t>
            </a:r>
          </a:p>
          <a:p>
            <a:r>
              <a:rPr lang="en-GB" sz="2000" dirty="0"/>
              <a:t>The business will also target local British customers who are interested in trying new international cuisines.</a:t>
            </a:r>
          </a:p>
          <a:p>
            <a:r>
              <a:rPr lang="en-GB" sz="2000" dirty="0"/>
              <a:t>Main customer segments will include families, workers, students, and people looking for affordable and traditional meals.</a:t>
            </a:r>
          </a:p>
          <a:p>
            <a:r>
              <a:rPr lang="en-GB" sz="2000" dirty="0"/>
              <a:t>A unique selling point of El Fogón Nica is that there are very few restaurants in London offering authentic Nicaraguan food.</a:t>
            </a:r>
          </a:p>
          <a:p>
            <a:r>
              <a:rPr lang="en-GB" sz="2000" dirty="0"/>
              <a:t>The restaurant will offer fresh grilled food, traditional side dishes, good prices, and a welcoming atmosphere.</a:t>
            </a:r>
          </a:p>
          <a:p>
            <a:r>
              <a:rPr lang="en-GB" sz="2000" dirty="0"/>
              <a:t>Marketing strategies will include Instagram, Facebook, Google reviews, flyers, promotions, and partnerships with local Latin shops and events.</a:t>
            </a:r>
            <a:endParaRPr lang="en-US" sz="2000" dirty="0"/>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 name="Slide Number Placeholder 1">
            <a:extLst>
              <a:ext uri="{FF2B5EF4-FFF2-40B4-BE49-F238E27FC236}">
                <a16:creationId xmlns:a16="http://schemas.microsoft.com/office/drawing/2014/main" id="{3A49DDCC-E84B-768A-A92B-482B9708A45D}"/>
              </a:ext>
            </a:extLst>
          </p:cNvPr>
          <p:cNvSpPr>
            <a:spLocks noGrp="1"/>
          </p:cNvSpPr>
          <p:nvPr>
            <p:ph type="sldNum" sz="quarter" idx="12"/>
          </p:nvPr>
        </p:nvSpPr>
        <p:spPr>
          <a:xfrm>
            <a:off x="9780104" y="6356350"/>
            <a:ext cx="1573696" cy="365125"/>
          </a:xfrm>
        </p:spPr>
        <p:txBody>
          <a:bodyPr vert="horz" lIns="91440" tIns="45720" rIns="91440" bIns="45720" rtlCol="0" anchor="ctr">
            <a:normAutofit/>
          </a:bodyPr>
          <a:lstStyle/>
          <a:p>
            <a:pPr>
              <a:spcAft>
                <a:spcPts val="600"/>
              </a:spcAft>
            </a:pPr>
            <a:fld id="{2EC73818-8A25-48BB-BD29-7DA87A852273}" type="slidenum">
              <a:rPr lang="en-US" smtClean="0"/>
              <a:pPr>
                <a:spcAft>
                  <a:spcPts val="600"/>
                </a:spcAft>
              </a:pPr>
              <a:t>9</a:t>
            </a:fld>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200" b="1" kern="1200" dirty="0">
                <a:solidFill>
                  <a:schemeClr val="tx1"/>
                </a:solidFill>
                <a:latin typeface="+mj-lt"/>
                <a:ea typeface="+mj-ea"/>
                <a:cs typeface="+mj-cs"/>
              </a:rPr>
              <a:t>Funding Requirements and Allocation</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000" dirty="0"/>
              <a:t>El Fogón Nica will require approximately £40,500 in total funding.</a:t>
            </a:r>
          </a:p>
          <a:p>
            <a:r>
              <a:rPr lang="en-US" sz="2000" dirty="0"/>
              <a:t>Startup costs will include rent deposit, kitchen equipment, furniture, </a:t>
            </a:r>
            <a:r>
              <a:rPr lang="en-US" sz="2000" dirty="0" err="1"/>
              <a:t>licences</a:t>
            </a:r>
            <a:r>
              <a:rPr lang="en-US" sz="2000" dirty="0"/>
              <a:t>, decoration, uniforms, and marketing materials.</a:t>
            </a:r>
          </a:p>
          <a:p>
            <a:r>
              <a:rPr lang="en-US" sz="2000" dirty="0"/>
              <a:t>Fixed costs will include rent, staff salaries, utilities, insurance, internet, and business rates.</a:t>
            </a:r>
          </a:p>
          <a:p>
            <a:r>
              <a:rPr lang="en-US" sz="2000" dirty="0"/>
              <a:t>Variable costs will include meat, vegetables, drinks, packaging, cleaning products, and delivery costs.</a:t>
            </a:r>
          </a:p>
          <a:p>
            <a:r>
              <a:rPr lang="en-US" sz="2000" dirty="0"/>
              <a:t>Monthly income is expected to increase gradually during the first six months as the restaurant becomes more </a:t>
            </a:r>
            <a:r>
              <a:rPr lang="en-US" sz="2000" dirty="0" err="1"/>
              <a:t>recognised</a:t>
            </a:r>
            <a:r>
              <a:rPr lang="en-US" sz="2000" dirty="0"/>
              <a:t>.</a:t>
            </a:r>
          </a:p>
          <a:p>
            <a:r>
              <a:rPr lang="en-US" sz="2000" dirty="0"/>
              <a:t>The business is expected to reach break-even within the first 12 months of operation.</a:t>
            </a:r>
          </a:p>
          <a:p>
            <a:r>
              <a:rPr lang="en-US" sz="2000" dirty="0"/>
              <a:t>Funding sources will include personal savings, family support, and a small business loan or government funding scheme.</a:t>
            </a:r>
          </a:p>
        </p:txBody>
      </p:sp>
      <p:sp>
        <p:nvSpPr>
          <p:cNvPr id="5" name="Slide Number Placeholder 4">
            <a:extLst>
              <a:ext uri="{FF2B5EF4-FFF2-40B4-BE49-F238E27FC236}">
                <a16:creationId xmlns:a16="http://schemas.microsoft.com/office/drawing/2014/main" id="{2A7122DF-835A-5699-FECF-4B089CB997D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EC73818-8A25-48BB-BD29-7DA87A852273}" type="slidenum">
              <a:rPr lang="en-US" smtClean="0"/>
              <a:pPr>
                <a:spcAft>
                  <a:spcPts val="600"/>
                </a:spcAft>
              </a:pPr>
              <a:t>10</a:t>
            </a:fld>
            <a:endParaRPr lang="en-US"/>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Slide Number Placeholder 1">
            <a:extLst>
              <a:ext uri="{FF2B5EF4-FFF2-40B4-BE49-F238E27FC236}">
                <a16:creationId xmlns:a16="http://schemas.microsoft.com/office/drawing/2014/main" id="{196F19B4-CE98-01BC-DC1F-BE880847A72F}"/>
              </a:ext>
            </a:extLst>
          </p:cNvPr>
          <p:cNvSpPr>
            <a:spLocks noGrp="1"/>
          </p:cNvSpPr>
          <p:nvPr>
            <p:ph type="sldNum" sz="quarter" idx="12"/>
          </p:nvPr>
        </p:nvSpPr>
        <p:spPr/>
        <p:txBody>
          <a:bodyPr/>
          <a:lstStyle/>
          <a:p>
            <a:fld id="{2EC73818-8A25-48BB-BD29-7DA87A852273}" type="slidenum">
              <a:rPr lang="en-GB" smtClean="0"/>
              <a:t>11</a:t>
            </a:fld>
            <a:endParaRPr lang="en-GB"/>
          </a:p>
        </p:txBody>
      </p:sp>
      <p:graphicFrame>
        <p:nvGraphicFramePr>
          <p:cNvPr id="10" name="Content Placeholder 9">
            <a:extLst>
              <a:ext uri="{FF2B5EF4-FFF2-40B4-BE49-F238E27FC236}">
                <a16:creationId xmlns:a16="http://schemas.microsoft.com/office/drawing/2014/main" id="{B1EAA621-7EE1-E04F-D91D-96757E975A51}"/>
              </a:ext>
            </a:extLst>
          </p:cNvPr>
          <p:cNvGraphicFramePr>
            <a:graphicFrameLocks noGrp="1"/>
          </p:cNvGraphicFramePr>
          <p:nvPr>
            <p:ph idx="1"/>
            <p:extLst>
              <p:ext uri="{D42A27DB-BD31-4B8C-83A1-F6EECF244321}">
                <p14:modId xmlns:p14="http://schemas.microsoft.com/office/powerpoint/2010/main" val="2851669422"/>
              </p:ext>
            </p:extLst>
          </p:nvPr>
        </p:nvGraphicFramePr>
        <p:xfrm>
          <a:off x="671829" y="206476"/>
          <a:ext cx="5102942" cy="6564969"/>
        </p:xfrm>
        <a:graphic>
          <a:graphicData uri="http://schemas.openxmlformats.org/drawingml/2006/table">
            <a:tbl>
              <a:tblPr firstRow="1" bandRow="1">
                <a:tableStyleId>{5C22544A-7EE6-4342-B048-85BDC9FD1C3A}</a:tableStyleId>
              </a:tblPr>
              <a:tblGrid>
                <a:gridCol w="3111910">
                  <a:extLst>
                    <a:ext uri="{9D8B030D-6E8A-4147-A177-3AD203B41FA5}">
                      <a16:colId xmlns:a16="http://schemas.microsoft.com/office/drawing/2014/main" val="4280001176"/>
                    </a:ext>
                  </a:extLst>
                </a:gridCol>
                <a:gridCol w="1991032">
                  <a:extLst>
                    <a:ext uri="{9D8B030D-6E8A-4147-A177-3AD203B41FA5}">
                      <a16:colId xmlns:a16="http://schemas.microsoft.com/office/drawing/2014/main" val="3782403715"/>
                    </a:ext>
                  </a:extLst>
                </a:gridCol>
              </a:tblGrid>
              <a:tr h="492709">
                <a:tc>
                  <a:txBody>
                    <a:bodyPr/>
                    <a:lstStyle/>
                    <a:p>
                      <a:r>
                        <a:rPr lang="en-GB" dirty="0"/>
                        <a:t>Startup costs</a:t>
                      </a:r>
                    </a:p>
                  </a:txBody>
                  <a:tcPr/>
                </a:tc>
                <a:tc>
                  <a:txBody>
                    <a:bodyPr/>
                    <a:lstStyle/>
                    <a:p>
                      <a:r>
                        <a:rPr lang="en-GB" dirty="0"/>
                        <a:t>Estimated Amount (£)</a:t>
                      </a:r>
                    </a:p>
                  </a:txBody>
                  <a:tcPr/>
                </a:tc>
                <a:extLst>
                  <a:ext uri="{0D108BD9-81ED-4DB2-BD59-A6C34878D82A}">
                    <a16:rowId xmlns:a16="http://schemas.microsoft.com/office/drawing/2014/main" val="3981067999"/>
                  </a:ext>
                </a:extLst>
              </a:tr>
              <a:tr h="492709">
                <a:tc>
                  <a:txBody>
                    <a:bodyPr/>
                    <a:lstStyle/>
                    <a:p>
                      <a:r>
                        <a:rPr lang="en-GB" dirty="0"/>
                        <a:t>Deposit (rent)</a:t>
                      </a:r>
                    </a:p>
                  </a:txBody>
                  <a:tcPr/>
                </a:tc>
                <a:tc>
                  <a:txBody>
                    <a:bodyPr/>
                    <a:lstStyle/>
                    <a:p>
                      <a:pPr marL="0" algn="r" defTabSz="914400" rtl="0" eaLnBrk="1" fontAlgn="ctr" latinLnBrk="0" hangingPunct="1"/>
                      <a:r>
                        <a:rPr lang="en-GB" sz="1800" u="none" strike="noStrike" dirty="0">
                          <a:effectLst/>
                        </a:rPr>
                        <a:t>£</a:t>
                      </a:r>
                      <a:r>
                        <a:rPr lang="en-GB" sz="1800" u="none" strike="noStrike" kern="1200" dirty="0">
                          <a:solidFill>
                            <a:schemeClr val="dk1"/>
                          </a:solidFill>
                          <a:effectLst/>
                          <a:latin typeface="+mn-lt"/>
                          <a:ea typeface="+mn-ea"/>
                          <a:cs typeface="+mn-cs"/>
                        </a:rPr>
                        <a:t>9,000</a:t>
                      </a:r>
                    </a:p>
                  </a:txBody>
                  <a:tcPr/>
                </a:tc>
                <a:extLst>
                  <a:ext uri="{0D108BD9-81ED-4DB2-BD59-A6C34878D82A}">
                    <a16:rowId xmlns:a16="http://schemas.microsoft.com/office/drawing/2014/main" val="3782649124"/>
                  </a:ext>
                </a:extLst>
              </a:tr>
              <a:tr h="492709">
                <a:tc>
                  <a:txBody>
                    <a:bodyPr/>
                    <a:lstStyle/>
                    <a:p>
                      <a:r>
                        <a:rPr lang="en-GB" dirty="0"/>
                        <a:t>Initial rent (first month)</a:t>
                      </a:r>
                    </a:p>
                  </a:txBody>
                  <a:tcPr/>
                </a:tc>
                <a:tc>
                  <a:txBody>
                    <a:bodyPr/>
                    <a:lstStyle/>
                    <a:p>
                      <a:pPr marL="0" algn="r" defTabSz="914400" rtl="0" eaLnBrk="1" fontAlgn="ctr" latinLnBrk="0" hangingPunct="1"/>
                      <a:r>
                        <a:rPr lang="en-GB" sz="1800" u="none" strike="noStrike" dirty="0">
                          <a:effectLst/>
                        </a:rPr>
                        <a:t>£</a:t>
                      </a:r>
                      <a:r>
                        <a:rPr lang="en-GB" sz="1800" u="none" strike="noStrike" kern="1200" dirty="0">
                          <a:solidFill>
                            <a:schemeClr val="dk1"/>
                          </a:solidFill>
                          <a:effectLst/>
                          <a:latin typeface="+mn-lt"/>
                          <a:ea typeface="+mn-ea"/>
                          <a:cs typeface="+mn-cs"/>
                        </a:rPr>
                        <a:t>3,000</a:t>
                      </a:r>
                    </a:p>
                  </a:txBody>
                  <a:tcPr/>
                </a:tc>
                <a:extLst>
                  <a:ext uri="{0D108BD9-81ED-4DB2-BD59-A6C34878D82A}">
                    <a16:rowId xmlns:a16="http://schemas.microsoft.com/office/drawing/2014/main" val="3957858775"/>
                  </a:ext>
                </a:extLst>
              </a:tr>
              <a:tr h="492709">
                <a:tc>
                  <a:txBody>
                    <a:bodyPr/>
                    <a:lstStyle/>
                    <a:p>
                      <a:r>
                        <a:rPr lang="en-GB" dirty="0"/>
                        <a:t>Licenses and legal fees</a:t>
                      </a:r>
                    </a:p>
                  </a:txBody>
                  <a:tcPr/>
                </a:tc>
                <a:tc>
                  <a:txBody>
                    <a:bodyPr/>
                    <a:lstStyle/>
                    <a:p>
                      <a:pPr marL="0" algn="r" defTabSz="914400" rtl="0" eaLnBrk="1" fontAlgn="ctr" latinLnBrk="0" hangingPunct="1"/>
                      <a:r>
                        <a:rPr lang="en-GB" sz="1800" u="none" strike="noStrike" dirty="0">
                          <a:effectLst/>
                        </a:rPr>
                        <a:t>£</a:t>
                      </a:r>
                      <a:r>
                        <a:rPr lang="en-GB" sz="1800" u="none" strike="noStrike" kern="1200" dirty="0">
                          <a:solidFill>
                            <a:schemeClr val="dk1"/>
                          </a:solidFill>
                          <a:effectLst/>
                          <a:latin typeface="+mn-lt"/>
                          <a:ea typeface="+mn-ea"/>
                          <a:cs typeface="+mn-cs"/>
                        </a:rPr>
                        <a:t>1,500</a:t>
                      </a:r>
                    </a:p>
                  </a:txBody>
                  <a:tcPr/>
                </a:tc>
                <a:extLst>
                  <a:ext uri="{0D108BD9-81ED-4DB2-BD59-A6C34878D82A}">
                    <a16:rowId xmlns:a16="http://schemas.microsoft.com/office/drawing/2014/main" val="3904283306"/>
                  </a:ext>
                </a:extLst>
              </a:tr>
              <a:tr h="492709">
                <a:tc>
                  <a:txBody>
                    <a:bodyPr/>
                    <a:lstStyle/>
                    <a:p>
                      <a:r>
                        <a:rPr lang="en-GB" dirty="0"/>
                        <a:t>Kitchen equipment</a:t>
                      </a:r>
                    </a:p>
                  </a:txBody>
                  <a:tcPr/>
                </a:tc>
                <a:tc>
                  <a:txBody>
                    <a:bodyPr/>
                    <a:lstStyle/>
                    <a:p>
                      <a:pPr marL="0" algn="r" defTabSz="914400" rtl="0" eaLnBrk="1" fontAlgn="ctr" latinLnBrk="0" hangingPunct="1"/>
                      <a:r>
                        <a:rPr lang="en-GB" sz="1800" u="none" strike="noStrike" dirty="0">
                          <a:effectLst/>
                        </a:rPr>
                        <a:t>£</a:t>
                      </a:r>
                      <a:r>
                        <a:rPr lang="en-GB" sz="1800" u="none" strike="noStrike" kern="1200" dirty="0">
                          <a:solidFill>
                            <a:schemeClr val="dk1"/>
                          </a:solidFill>
                          <a:effectLst/>
                          <a:latin typeface="+mn-lt"/>
                          <a:ea typeface="+mn-ea"/>
                          <a:cs typeface="+mn-cs"/>
                        </a:rPr>
                        <a:t>15,000</a:t>
                      </a:r>
                    </a:p>
                  </a:txBody>
                  <a:tcPr/>
                </a:tc>
                <a:extLst>
                  <a:ext uri="{0D108BD9-81ED-4DB2-BD59-A6C34878D82A}">
                    <a16:rowId xmlns:a16="http://schemas.microsoft.com/office/drawing/2014/main" val="367196808"/>
                  </a:ext>
                </a:extLst>
              </a:tr>
              <a:tr h="492709">
                <a:tc>
                  <a:txBody>
                    <a:bodyPr/>
                    <a:lstStyle/>
                    <a:p>
                      <a:r>
                        <a:rPr lang="en-GB" dirty="0"/>
                        <a:t>Furniture and decoration</a:t>
                      </a:r>
                    </a:p>
                  </a:txBody>
                  <a:tcPr/>
                </a:tc>
                <a:tc>
                  <a:txBody>
                    <a:bodyPr/>
                    <a:lstStyle/>
                    <a:p>
                      <a:pPr marL="0" algn="r" defTabSz="914400" rtl="0" eaLnBrk="1" fontAlgn="ctr" latinLnBrk="0" hangingPunct="1"/>
                      <a:r>
                        <a:rPr lang="en-GB" sz="1800" u="none" strike="noStrike" dirty="0">
                          <a:effectLst/>
                        </a:rPr>
                        <a:t>£</a:t>
                      </a:r>
                      <a:r>
                        <a:rPr lang="en-GB" sz="1800" u="none" strike="noStrike" kern="1200" dirty="0">
                          <a:solidFill>
                            <a:schemeClr val="dk1"/>
                          </a:solidFill>
                          <a:effectLst/>
                          <a:latin typeface="+mn-lt"/>
                          <a:ea typeface="+mn-ea"/>
                          <a:cs typeface="+mn-cs"/>
                        </a:rPr>
                        <a:t>5,000</a:t>
                      </a:r>
                    </a:p>
                  </a:txBody>
                  <a:tcPr/>
                </a:tc>
                <a:extLst>
                  <a:ext uri="{0D108BD9-81ED-4DB2-BD59-A6C34878D82A}">
                    <a16:rowId xmlns:a16="http://schemas.microsoft.com/office/drawing/2014/main" val="160655413"/>
                  </a:ext>
                </a:extLst>
              </a:tr>
              <a:tr h="850428">
                <a:tc>
                  <a:txBody>
                    <a:bodyPr/>
                    <a:lstStyle/>
                    <a:p>
                      <a:r>
                        <a:rPr lang="en-GB" dirty="0"/>
                        <a:t>Initial inventory (ingredients)</a:t>
                      </a:r>
                    </a:p>
                  </a:txBody>
                  <a:tcPr/>
                </a:tc>
                <a:tc>
                  <a:txBody>
                    <a:bodyPr/>
                    <a:lstStyle/>
                    <a:p>
                      <a:pPr marL="0" algn="r" defTabSz="914400" rtl="0" eaLnBrk="1" fontAlgn="ctr" latinLnBrk="0" hangingPunct="1"/>
                      <a:r>
                        <a:rPr lang="en-GB" sz="1800" u="none" strike="noStrike" dirty="0">
                          <a:effectLst/>
                        </a:rPr>
                        <a:t>£</a:t>
                      </a:r>
                      <a:r>
                        <a:rPr lang="en-GB" sz="1800" u="none" strike="noStrike" kern="1200" dirty="0">
                          <a:solidFill>
                            <a:schemeClr val="dk1"/>
                          </a:solidFill>
                          <a:effectLst/>
                          <a:latin typeface="+mn-lt"/>
                          <a:ea typeface="+mn-ea"/>
                          <a:cs typeface="+mn-cs"/>
                        </a:rPr>
                        <a:t>2,000</a:t>
                      </a:r>
                    </a:p>
                  </a:txBody>
                  <a:tcPr/>
                </a:tc>
                <a:extLst>
                  <a:ext uri="{0D108BD9-81ED-4DB2-BD59-A6C34878D82A}">
                    <a16:rowId xmlns:a16="http://schemas.microsoft.com/office/drawing/2014/main" val="1609098668"/>
                  </a:ext>
                </a:extLst>
              </a:tr>
              <a:tr h="492709">
                <a:tc>
                  <a:txBody>
                    <a:bodyPr/>
                    <a:lstStyle/>
                    <a:p>
                      <a:r>
                        <a:rPr lang="en-GB" dirty="0"/>
                        <a:t>Initial marketing</a:t>
                      </a:r>
                    </a:p>
                  </a:txBody>
                  <a:tcPr/>
                </a:tc>
                <a:tc>
                  <a:txBody>
                    <a:bodyPr/>
                    <a:lstStyle/>
                    <a:p>
                      <a:pPr marL="0" algn="r" defTabSz="914400" rtl="0" eaLnBrk="1" fontAlgn="ctr" latinLnBrk="0" hangingPunct="1"/>
                      <a:r>
                        <a:rPr lang="en-GB" sz="1800" u="none" strike="noStrike" dirty="0">
                          <a:effectLst/>
                        </a:rPr>
                        <a:t>£</a:t>
                      </a:r>
                      <a:r>
                        <a:rPr lang="en-GB" sz="1800" u="none" strike="noStrike" kern="1200" dirty="0">
                          <a:solidFill>
                            <a:schemeClr val="dk1"/>
                          </a:solidFill>
                          <a:effectLst/>
                          <a:latin typeface="+mn-lt"/>
                          <a:ea typeface="+mn-ea"/>
                          <a:cs typeface="+mn-cs"/>
                        </a:rPr>
                        <a:t>1,500</a:t>
                      </a:r>
                    </a:p>
                  </a:txBody>
                  <a:tcPr/>
                </a:tc>
                <a:extLst>
                  <a:ext uri="{0D108BD9-81ED-4DB2-BD59-A6C34878D82A}">
                    <a16:rowId xmlns:a16="http://schemas.microsoft.com/office/drawing/2014/main" val="3617952892"/>
                  </a:ext>
                </a:extLst>
              </a:tr>
              <a:tr h="0">
                <a:tc>
                  <a:txBody>
                    <a:bodyPr/>
                    <a:lstStyle/>
                    <a:p>
                      <a:r>
                        <a:rPr lang="en-GB" dirty="0"/>
                        <a:t>Miscellaneous (maintenance, contingency)</a:t>
                      </a:r>
                    </a:p>
                  </a:txBody>
                  <a:tcPr/>
                </a:tc>
                <a:tc>
                  <a:txBody>
                    <a:bodyPr/>
                    <a:lstStyle/>
                    <a:p>
                      <a:pPr marL="0" algn="r" defTabSz="914400" rtl="0" eaLnBrk="1" fontAlgn="ctr" latinLnBrk="0" hangingPunct="1"/>
                      <a:r>
                        <a:rPr lang="en-GB" sz="1800" u="none" strike="noStrike" dirty="0">
                          <a:effectLst/>
                        </a:rPr>
                        <a:t>£</a:t>
                      </a:r>
                      <a:r>
                        <a:rPr lang="en-GB" sz="1800" u="none" strike="noStrike" kern="1200" dirty="0">
                          <a:solidFill>
                            <a:schemeClr val="dk1"/>
                          </a:solidFill>
                          <a:effectLst/>
                          <a:latin typeface="+mn-lt"/>
                          <a:ea typeface="+mn-ea"/>
                          <a:cs typeface="+mn-cs"/>
                        </a:rPr>
                        <a:t>1,500</a:t>
                      </a:r>
                    </a:p>
                  </a:txBody>
                  <a:tcPr/>
                </a:tc>
                <a:extLst>
                  <a:ext uri="{0D108BD9-81ED-4DB2-BD59-A6C34878D82A}">
                    <a16:rowId xmlns:a16="http://schemas.microsoft.com/office/drawing/2014/main" val="471122515"/>
                  </a:ext>
                </a:extLst>
              </a:tr>
              <a:tr h="492709">
                <a:tc>
                  <a:txBody>
                    <a:bodyPr/>
                    <a:lstStyle/>
                    <a:p>
                      <a:r>
                        <a:rPr lang="en-GB" dirty="0"/>
                        <a:t>Business insurance</a:t>
                      </a:r>
                    </a:p>
                  </a:txBody>
                  <a:tcPr/>
                </a:tc>
                <a:tc>
                  <a:txBody>
                    <a:bodyPr/>
                    <a:lstStyle/>
                    <a:p>
                      <a:pPr marL="0" algn="r" defTabSz="914400" rtl="0" eaLnBrk="1" fontAlgn="ctr" latinLnBrk="0" hangingPunct="1"/>
                      <a:r>
                        <a:rPr lang="en-GB" sz="1800" u="none" strike="noStrike" dirty="0">
                          <a:effectLst/>
                        </a:rPr>
                        <a:t>£</a:t>
                      </a:r>
                      <a:r>
                        <a:rPr lang="en-GB" sz="1800" u="none" strike="noStrike" kern="1200" dirty="0">
                          <a:solidFill>
                            <a:schemeClr val="dk1"/>
                          </a:solidFill>
                          <a:effectLst/>
                          <a:latin typeface="+mn-lt"/>
                          <a:ea typeface="+mn-ea"/>
                          <a:cs typeface="+mn-cs"/>
                        </a:rPr>
                        <a:t>1,000</a:t>
                      </a:r>
                    </a:p>
                  </a:txBody>
                  <a:tcPr/>
                </a:tc>
                <a:extLst>
                  <a:ext uri="{0D108BD9-81ED-4DB2-BD59-A6C34878D82A}">
                    <a16:rowId xmlns:a16="http://schemas.microsoft.com/office/drawing/2014/main" val="538394694"/>
                  </a:ext>
                </a:extLst>
              </a:tr>
              <a:tr h="492709">
                <a:tc>
                  <a:txBody>
                    <a:bodyPr/>
                    <a:lstStyle/>
                    <a:p>
                      <a:r>
                        <a:rPr lang="en-GB" dirty="0"/>
                        <a:t>POS system</a:t>
                      </a:r>
                    </a:p>
                  </a:txBody>
                  <a:tcPr/>
                </a:tc>
                <a:tc>
                  <a:txBody>
                    <a:bodyPr/>
                    <a:lstStyle/>
                    <a:p>
                      <a:pPr marL="0" algn="r" defTabSz="914400" rtl="0" eaLnBrk="1" fontAlgn="ctr" latinLnBrk="0" hangingPunct="1"/>
                      <a:r>
                        <a:rPr lang="en-GB" sz="1800" u="none" strike="noStrike" dirty="0">
                          <a:effectLst/>
                        </a:rPr>
                        <a:t>£</a:t>
                      </a:r>
                      <a:r>
                        <a:rPr lang="en-GB" sz="1800" u="none" strike="noStrike" kern="1200" dirty="0">
                          <a:solidFill>
                            <a:schemeClr val="dk1"/>
                          </a:solidFill>
                          <a:effectLst/>
                          <a:latin typeface="+mn-lt"/>
                          <a:ea typeface="+mn-ea"/>
                          <a:cs typeface="+mn-cs"/>
                        </a:rPr>
                        <a:t>1,000</a:t>
                      </a:r>
                    </a:p>
                  </a:txBody>
                  <a:tcPr/>
                </a:tc>
                <a:extLst>
                  <a:ext uri="{0D108BD9-81ED-4DB2-BD59-A6C34878D82A}">
                    <a16:rowId xmlns:a16="http://schemas.microsoft.com/office/drawing/2014/main" val="1080951889"/>
                  </a:ext>
                </a:extLst>
              </a:tr>
              <a:tr h="492709">
                <a:tc>
                  <a:txBody>
                    <a:bodyPr/>
                    <a:lstStyle/>
                    <a:p>
                      <a:r>
                        <a:rPr lang="en-GB" dirty="0"/>
                        <a:t>Total cost </a:t>
                      </a:r>
                    </a:p>
                  </a:txBody>
                  <a:tcPr>
                    <a:solidFill>
                      <a:srgbClr val="FFC000"/>
                    </a:solidFill>
                  </a:tcPr>
                </a:tc>
                <a:tc>
                  <a:txBody>
                    <a:bodyPr/>
                    <a:lstStyle/>
                    <a:p>
                      <a:pPr algn="r"/>
                      <a:r>
                        <a:rPr lang="en-GB" sz="1800" u="none" strike="noStrike" dirty="0">
                          <a:effectLst/>
                        </a:rPr>
                        <a:t>£</a:t>
                      </a:r>
                      <a:r>
                        <a:rPr lang="en-GB" sz="1800" dirty="0"/>
                        <a:t>40,500</a:t>
                      </a:r>
                    </a:p>
                  </a:txBody>
                  <a:tcPr>
                    <a:solidFill>
                      <a:srgbClr val="FFC000"/>
                    </a:solidFill>
                  </a:tcPr>
                </a:tc>
                <a:extLst>
                  <a:ext uri="{0D108BD9-81ED-4DB2-BD59-A6C34878D82A}">
                    <a16:rowId xmlns:a16="http://schemas.microsoft.com/office/drawing/2014/main" val="404883987"/>
                  </a:ext>
                </a:extLst>
              </a:tr>
            </a:tbl>
          </a:graphicData>
        </a:graphic>
      </p:graphicFrame>
      <p:graphicFrame>
        <p:nvGraphicFramePr>
          <p:cNvPr id="13" name="Table 12">
            <a:extLst>
              <a:ext uri="{FF2B5EF4-FFF2-40B4-BE49-F238E27FC236}">
                <a16:creationId xmlns:a16="http://schemas.microsoft.com/office/drawing/2014/main" id="{3278D0A3-2C8C-AC9C-4B0B-A93A59D1338C}"/>
              </a:ext>
            </a:extLst>
          </p:cNvPr>
          <p:cNvGraphicFramePr>
            <a:graphicFrameLocks noGrp="1"/>
          </p:cNvGraphicFramePr>
          <p:nvPr>
            <p:extLst>
              <p:ext uri="{D42A27DB-BD31-4B8C-83A1-F6EECF244321}">
                <p14:modId xmlns:p14="http://schemas.microsoft.com/office/powerpoint/2010/main" val="3494247283"/>
              </p:ext>
            </p:extLst>
          </p:nvPr>
        </p:nvGraphicFramePr>
        <p:xfrm>
          <a:off x="6612971" y="206476"/>
          <a:ext cx="4896817" cy="6406083"/>
        </p:xfrm>
        <a:graphic>
          <a:graphicData uri="http://schemas.openxmlformats.org/drawingml/2006/table">
            <a:tbl>
              <a:tblPr firstRow="1" lastRow="1" bandRow="1">
                <a:tableStyleId>{21E4AEA4-8DFA-4A89-87EB-49C32662AFE0}</a:tableStyleId>
              </a:tblPr>
              <a:tblGrid>
                <a:gridCol w="3055551">
                  <a:extLst>
                    <a:ext uri="{9D8B030D-6E8A-4147-A177-3AD203B41FA5}">
                      <a16:colId xmlns:a16="http://schemas.microsoft.com/office/drawing/2014/main" val="934348200"/>
                    </a:ext>
                  </a:extLst>
                </a:gridCol>
                <a:gridCol w="1841266">
                  <a:extLst>
                    <a:ext uri="{9D8B030D-6E8A-4147-A177-3AD203B41FA5}">
                      <a16:colId xmlns:a16="http://schemas.microsoft.com/office/drawing/2014/main" val="4057013388"/>
                    </a:ext>
                  </a:extLst>
                </a:gridCol>
              </a:tblGrid>
              <a:tr h="531808">
                <a:tc>
                  <a:txBody>
                    <a:bodyPr/>
                    <a:lstStyle/>
                    <a:p>
                      <a:pPr algn="l" fontAlgn="b">
                        <a:buNone/>
                      </a:pPr>
                      <a:r>
                        <a:rPr lang="en-GB" sz="1800" b="1" u="none" strike="noStrike" dirty="0">
                          <a:solidFill>
                            <a:schemeClr val="bg1"/>
                          </a:solidFill>
                          <a:effectLst/>
                        </a:rPr>
                        <a:t>Fixed Costs</a:t>
                      </a:r>
                      <a:endParaRPr lang="en-GB" sz="1800" b="1" i="0" u="none" strike="noStrike" dirty="0">
                        <a:solidFill>
                          <a:schemeClr val="bg1"/>
                        </a:solidFill>
                        <a:effectLst/>
                        <a:latin typeface="Aptos Narrow" panose="020B0004020202020204" pitchFamily="34" charset="0"/>
                      </a:endParaRPr>
                    </a:p>
                  </a:txBody>
                  <a:tcPr marL="9525" marR="9525" marT="9525" marB="0" anchor="b"/>
                </a:tc>
                <a:tc>
                  <a:txBody>
                    <a:bodyPr/>
                    <a:lstStyle/>
                    <a:p>
                      <a:pPr algn="l" fontAlgn="b">
                        <a:buNone/>
                      </a:pPr>
                      <a:r>
                        <a:rPr lang="en-GB" sz="1800" b="1" u="none" strike="noStrike" dirty="0">
                          <a:solidFill>
                            <a:schemeClr val="bg1"/>
                          </a:solidFill>
                          <a:effectLst/>
                        </a:rPr>
                        <a:t>Monthly Cost (£)</a:t>
                      </a:r>
                      <a:endParaRPr lang="en-GB" sz="1800" b="1" i="0" u="none" strike="noStrike" dirty="0">
                        <a:solidFill>
                          <a:schemeClr val="bg1"/>
                        </a:solidFill>
                        <a:effectLst/>
                        <a:latin typeface="Aptos Narrow" panose="020B0004020202020204" pitchFamily="34" charset="0"/>
                      </a:endParaRPr>
                    </a:p>
                  </a:txBody>
                  <a:tcPr marL="9525" marR="9525" marT="9525" marB="0" anchor="b"/>
                </a:tc>
                <a:extLst>
                  <a:ext uri="{0D108BD9-81ED-4DB2-BD59-A6C34878D82A}">
                    <a16:rowId xmlns:a16="http://schemas.microsoft.com/office/drawing/2014/main" val="1681304995"/>
                  </a:ext>
                </a:extLst>
              </a:tr>
              <a:tr h="526837">
                <a:tc>
                  <a:txBody>
                    <a:bodyPr/>
                    <a:lstStyle/>
                    <a:p>
                      <a:pPr algn="l" fontAlgn="b">
                        <a:buNone/>
                      </a:pPr>
                      <a:r>
                        <a:rPr lang="en-GB" sz="1800" b="0" u="none" strike="noStrike" dirty="0">
                          <a:solidFill>
                            <a:srgbClr val="000000"/>
                          </a:solidFill>
                          <a:effectLst/>
                        </a:rPr>
                        <a:t>Rent</a:t>
                      </a:r>
                      <a:endParaRPr lang="en-GB" sz="1800" b="0" i="0" u="none" strike="noStrike" dirty="0">
                        <a:solidFill>
                          <a:srgbClr val="000000"/>
                        </a:solidFill>
                        <a:effectLst/>
                        <a:latin typeface="Aptos Narrow" panose="020B0004020202020204" pitchFamily="34" charset="0"/>
                      </a:endParaRPr>
                    </a:p>
                  </a:txBody>
                  <a:tcPr marL="9525" marR="9525" marT="9525" marB="0" anchor="b"/>
                </a:tc>
                <a:tc>
                  <a:txBody>
                    <a:bodyPr/>
                    <a:lstStyle/>
                    <a:p>
                      <a:pPr algn="r" fontAlgn="b">
                        <a:buNone/>
                      </a:pPr>
                      <a:r>
                        <a:rPr lang="en-GB" sz="1800" b="0" u="none" strike="noStrike" dirty="0">
                          <a:solidFill>
                            <a:srgbClr val="000000"/>
                          </a:solidFill>
                          <a:effectLst/>
                        </a:rPr>
                        <a:t> £    3,000 </a:t>
                      </a:r>
                      <a:endParaRPr lang="en-GB" sz="1800" b="0" i="0" u="none" strike="noStrike" dirty="0">
                        <a:solidFill>
                          <a:srgbClr val="000000"/>
                        </a:solidFill>
                        <a:effectLst/>
                        <a:latin typeface="Aptos Narrow" panose="020B0004020202020204" pitchFamily="34" charset="0"/>
                      </a:endParaRPr>
                    </a:p>
                  </a:txBody>
                  <a:tcPr marL="514350" marR="9525" marT="9525" marB="0" anchor="b"/>
                </a:tc>
                <a:extLst>
                  <a:ext uri="{0D108BD9-81ED-4DB2-BD59-A6C34878D82A}">
                    <a16:rowId xmlns:a16="http://schemas.microsoft.com/office/drawing/2014/main" val="2608036760"/>
                  </a:ext>
                </a:extLst>
              </a:tr>
              <a:tr h="531808">
                <a:tc>
                  <a:txBody>
                    <a:bodyPr/>
                    <a:lstStyle/>
                    <a:p>
                      <a:pPr algn="l" fontAlgn="b">
                        <a:buNone/>
                      </a:pPr>
                      <a:r>
                        <a:rPr lang="en-GB" sz="1800" b="0" u="none" strike="noStrike" dirty="0">
                          <a:solidFill>
                            <a:srgbClr val="000000"/>
                          </a:solidFill>
                          <a:effectLst/>
                        </a:rPr>
                        <a:t>Staff Salaries</a:t>
                      </a:r>
                      <a:endParaRPr lang="en-GB" sz="1800" b="0" i="0" u="none" strike="noStrike" dirty="0">
                        <a:solidFill>
                          <a:srgbClr val="000000"/>
                        </a:solidFill>
                        <a:effectLst/>
                        <a:latin typeface="Aptos Narrow" panose="020B0004020202020204" pitchFamily="34" charset="0"/>
                      </a:endParaRPr>
                    </a:p>
                  </a:txBody>
                  <a:tcPr marL="9525" marR="9525" marT="9525" marB="0" anchor="b"/>
                </a:tc>
                <a:tc>
                  <a:txBody>
                    <a:bodyPr/>
                    <a:lstStyle/>
                    <a:p>
                      <a:pPr algn="r" fontAlgn="b">
                        <a:buNone/>
                      </a:pPr>
                      <a:r>
                        <a:rPr lang="en-GB" sz="1800" b="0" u="none" strike="noStrike" dirty="0">
                          <a:solidFill>
                            <a:srgbClr val="000000"/>
                          </a:solidFill>
                          <a:effectLst/>
                        </a:rPr>
                        <a:t> £    7,500 </a:t>
                      </a:r>
                      <a:endParaRPr lang="en-GB" sz="1800" b="0" i="0" u="none" strike="noStrike" dirty="0">
                        <a:solidFill>
                          <a:srgbClr val="000000"/>
                        </a:solidFill>
                        <a:effectLst/>
                        <a:latin typeface="Aptos Narrow" panose="020B0004020202020204" pitchFamily="34" charset="0"/>
                      </a:endParaRPr>
                    </a:p>
                  </a:txBody>
                  <a:tcPr marL="514350" marR="9525" marT="9525" marB="0" anchor="b"/>
                </a:tc>
                <a:extLst>
                  <a:ext uri="{0D108BD9-81ED-4DB2-BD59-A6C34878D82A}">
                    <a16:rowId xmlns:a16="http://schemas.microsoft.com/office/drawing/2014/main" val="3119825034"/>
                  </a:ext>
                </a:extLst>
              </a:tr>
              <a:tr h="531808">
                <a:tc>
                  <a:txBody>
                    <a:bodyPr/>
                    <a:lstStyle/>
                    <a:p>
                      <a:pPr algn="l" fontAlgn="b">
                        <a:buNone/>
                      </a:pPr>
                      <a:r>
                        <a:rPr lang="en-GB" sz="1800" b="0" u="none" strike="noStrike" dirty="0">
                          <a:solidFill>
                            <a:srgbClr val="000000"/>
                          </a:solidFill>
                          <a:effectLst/>
                        </a:rPr>
                        <a:t>Utilities (gas, water, electricity)</a:t>
                      </a:r>
                      <a:endParaRPr lang="en-GB" sz="1800" b="0" i="0" u="none" strike="noStrike" dirty="0">
                        <a:solidFill>
                          <a:srgbClr val="000000"/>
                        </a:solidFill>
                        <a:effectLst/>
                        <a:latin typeface="Aptos Narrow" panose="020B0004020202020204" pitchFamily="34" charset="0"/>
                      </a:endParaRPr>
                    </a:p>
                  </a:txBody>
                  <a:tcPr marL="9525" marR="9525" marT="9525" marB="0" anchor="b"/>
                </a:tc>
                <a:tc>
                  <a:txBody>
                    <a:bodyPr/>
                    <a:lstStyle/>
                    <a:p>
                      <a:pPr algn="r" fontAlgn="b">
                        <a:buNone/>
                      </a:pPr>
                      <a:r>
                        <a:rPr lang="en-GB" sz="1800" b="0" u="none" strike="noStrike" dirty="0">
                          <a:solidFill>
                            <a:srgbClr val="000000"/>
                          </a:solidFill>
                          <a:effectLst/>
                        </a:rPr>
                        <a:t> £        600 </a:t>
                      </a:r>
                      <a:endParaRPr lang="en-GB" sz="1800" b="0" i="0" u="none" strike="noStrike" dirty="0">
                        <a:solidFill>
                          <a:srgbClr val="000000"/>
                        </a:solidFill>
                        <a:effectLst/>
                        <a:latin typeface="Aptos Narrow" panose="020B0004020202020204" pitchFamily="34" charset="0"/>
                      </a:endParaRPr>
                    </a:p>
                  </a:txBody>
                  <a:tcPr marL="514350" marR="9525" marT="9525" marB="0" anchor="b"/>
                </a:tc>
                <a:extLst>
                  <a:ext uri="{0D108BD9-81ED-4DB2-BD59-A6C34878D82A}">
                    <a16:rowId xmlns:a16="http://schemas.microsoft.com/office/drawing/2014/main" val="3796692265"/>
                  </a:ext>
                </a:extLst>
              </a:tr>
              <a:tr h="531808">
                <a:tc>
                  <a:txBody>
                    <a:bodyPr/>
                    <a:lstStyle/>
                    <a:p>
                      <a:pPr algn="l" fontAlgn="b">
                        <a:buNone/>
                      </a:pPr>
                      <a:r>
                        <a:rPr lang="en-GB" sz="1800" b="0" u="none" strike="noStrike" dirty="0">
                          <a:solidFill>
                            <a:srgbClr val="000000"/>
                          </a:solidFill>
                          <a:effectLst/>
                        </a:rPr>
                        <a:t>Internet and Phone</a:t>
                      </a:r>
                      <a:endParaRPr lang="en-GB" sz="1800" b="0" i="0" u="none" strike="noStrike" dirty="0">
                        <a:solidFill>
                          <a:srgbClr val="000000"/>
                        </a:solidFill>
                        <a:effectLst/>
                        <a:latin typeface="Aptos Narrow" panose="020B0004020202020204" pitchFamily="34" charset="0"/>
                      </a:endParaRPr>
                    </a:p>
                  </a:txBody>
                  <a:tcPr marL="9525" marR="9525" marT="9525" marB="0" anchor="b"/>
                </a:tc>
                <a:tc>
                  <a:txBody>
                    <a:bodyPr/>
                    <a:lstStyle/>
                    <a:p>
                      <a:pPr algn="r" fontAlgn="b">
                        <a:buNone/>
                      </a:pPr>
                      <a:r>
                        <a:rPr lang="en-GB" sz="1800" b="0" u="none" strike="noStrike" dirty="0">
                          <a:solidFill>
                            <a:srgbClr val="000000"/>
                          </a:solidFill>
                          <a:effectLst/>
                        </a:rPr>
                        <a:t> £        100 </a:t>
                      </a:r>
                      <a:endParaRPr lang="en-GB" sz="1800" b="0" i="0" u="none" strike="noStrike" dirty="0">
                        <a:solidFill>
                          <a:srgbClr val="000000"/>
                        </a:solidFill>
                        <a:effectLst/>
                        <a:latin typeface="Aptos Narrow" panose="020B0004020202020204" pitchFamily="34" charset="0"/>
                      </a:endParaRPr>
                    </a:p>
                  </a:txBody>
                  <a:tcPr marL="514350" marR="9525" marT="9525" marB="0" anchor="b"/>
                </a:tc>
                <a:extLst>
                  <a:ext uri="{0D108BD9-81ED-4DB2-BD59-A6C34878D82A}">
                    <a16:rowId xmlns:a16="http://schemas.microsoft.com/office/drawing/2014/main" val="2985890524"/>
                  </a:ext>
                </a:extLst>
              </a:tr>
              <a:tr h="531808">
                <a:tc>
                  <a:txBody>
                    <a:bodyPr/>
                    <a:lstStyle/>
                    <a:p>
                      <a:pPr algn="l" fontAlgn="b">
                        <a:buNone/>
                      </a:pPr>
                      <a:r>
                        <a:rPr lang="en-GB" sz="1800" b="0" u="none" strike="noStrike" dirty="0">
                          <a:solidFill>
                            <a:srgbClr val="000000"/>
                          </a:solidFill>
                          <a:effectLst/>
                        </a:rPr>
                        <a:t>Business Insurance</a:t>
                      </a:r>
                      <a:endParaRPr lang="en-GB" sz="1800" b="0" i="0" u="none" strike="noStrike" dirty="0">
                        <a:solidFill>
                          <a:srgbClr val="000000"/>
                        </a:solidFill>
                        <a:effectLst/>
                        <a:latin typeface="Aptos Narrow" panose="020B0004020202020204" pitchFamily="34" charset="0"/>
                      </a:endParaRPr>
                    </a:p>
                  </a:txBody>
                  <a:tcPr marL="9525" marR="9525" marT="9525" marB="0" anchor="b"/>
                </a:tc>
                <a:tc>
                  <a:txBody>
                    <a:bodyPr/>
                    <a:lstStyle/>
                    <a:p>
                      <a:pPr algn="r" fontAlgn="b">
                        <a:buNone/>
                      </a:pPr>
                      <a:r>
                        <a:rPr lang="en-GB" sz="1800" b="0" u="none" strike="noStrike" dirty="0">
                          <a:solidFill>
                            <a:srgbClr val="000000"/>
                          </a:solidFill>
                          <a:effectLst/>
                        </a:rPr>
                        <a:t> £        150 </a:t>
                      </a:r>
                      <a:endParaRPr lang="en-GB" sz="1800" b="0" i="0" u="none" strike="noStrike" dirty="0">
                        <a:solidFill>
                          <a:srgbClr val="000000"/>
                        </a:solidFill>
                        <a:effectLst/>
                        <a:latin typeface="Aptos Narrow" panose="020B0004020202020204" pitchFamily="34" charset="0"/>
                      </a:endParaRPr>
                    </a:p>
                  </a:txBody>
                  <a:tcPr marL="514350" marR="9525" marT="9525" marB="0" anchor="b"/>
                </a:tc>
                <a:extLst>
                  <a:ext uri="{0D108BD9-81ED-4DB2-BD59-A6C34878D82A}">
                    <a16:rowId xmlns:a16="http://schemas.microsoft.com/office/drawing/2014/main" val="3081656297"/>
                  </a:ext>
                </a:extLst>
              </a:tr>
              <a:tr h="531808">
                <a:tc>
                  <a:txBody>
                    <a:bodyPr/>
                    <a:lstStyle/>
                    <a:p>
                      <a:pPr algn="l" fontAlgn="b">
                        <a:buNone/>
                      </a:pPr>
                      <a:r>
                        <a:rPr lang="en-GB" sz="1800" b="0" u="none" strike="noStrike">
                          <a:solidFill>
                            <a:srgbClr val="000000"/>
                          </a:solidFill>
                          <a:effectLst/>
                        </a:rPr>
                        <a:t>Business Rates</a:t>
                      </a:r>
                      <a:endParaRPr lang="en-GB" sz="1800" b="0" i="0" u="none" strike="noStrike">
                        <a:solidFill>
                          <a:srgbClr val="000000"/>
                        </a:solidFill>
                        <a:effectLst/>
                        <a:latin typeface="Aptos Narrow" panose="020B0004020202020204" pitchFamily="34" charset="0"/>
                      </a:endParaRPr>
                    </a:p>
                  </a:txBody>
                  <a:tcPr marL="9525" marR="9525" marT="9525" marB="0" anchor="b"/>
                </a:tc>
                <a:tc>
                  <a:txBody>
                    <a:bodyPr/>
                    <a:lstStyle/>
                    <a:p>
                      <a:pPr algn="r" fontAlgn="b">
                        <a:buNone/>
                      </a:pPr>
                      <a:r>
                        <a:rPr lang="en-GB" sz="1800" b="0" u="none" strike="noStrike" dirty="0">
                          <a:solidFill>
                            <a:srgbClr val="000000"/>
                          </a:solidFill>
                          <a:effectLst/>
                        </a:rPr>
                        <a:t> £        400</a:t>
                      </a:r>
                      <a:endParaRPr lang="en-GB" sz="1800" b="0" i="0" u="none" strike="noStrike" dirty="0">
                        <a:solidFill>
                          <a:srgbClr val="000000"/>
                        </a:solidFill>
                        <a:effectLst/>
                        <a:latin typeface="Aptos Narrow" panose="020B0004020202020204" pitchFamily="34" charset="0"/>
                      </a:endParaRPr>
                    </a:p>
                  </a:txBody>
                  <a:tcPr marL="514350" marR="9525" marT="9525" marB="0" anchor="b"/>
                </a:tc>
                <a:extLst>
                  <a:ext uri="{0D108BD9-81ED-4DB2-BD59-A6C34878D82A}">
                    <a16:rowId xmlns:a16="http://schemas.microsoft.com/office/drawing/2014/main" val="1593746881"/>
                  </a:ext>
                </a:extLst>
              </a:tr>
              <a:tr h="531808">
                <a:tc>
                  <a:txBody>
                    <a:bodyPr/>
                    <a:lstStyle/>
                    <a:p>
                      <a:pPr algn="l" fontAlgn="b">
                        <a:buNone/>
                      </a:pPr>
                      <a:r>
                        <a:rPr lang="en-GB" sz="1800" b="0" u="none" strike="noStrike" dirty="0">
                          <a:solidFill>
                            <a:srgbClr val="000000"/>
                          </a:solidFill>
                          <a:effectLst/>
                        </a:rPr>
                        <a:t>Marketing and Advertising</a:t>
                      </a:r>
                      <a:endParaRPr lang="en-GB" sz="1800" b="0" i="0" u="none" strike="noStrike" dirty="0">
                        <a:solidFill>
                          <a:srgbClr val="000000"/>
                        </a:solidFill>
                        <a:effectLst/>
                        <a:latin typeface="Aptos Narrow" panose="020B0004020202020204" pitchFamily="34" charset="0"/>
                      </a:endParaRPr>
                    </a:p>
                  </a:txBody>
                  <a:tcPr marL="9525" marR="9525" marT="9525" marB="0" anchor="b"/>
                </a:tc>
                <a:tc>
                  <a:txBody>
                    <a:bodyPr/>
                    <a:lstStyle/>
                    <a:p>
                      <a:pPr algn="r" fontAlgn="b">
                        <a:buNone/>
                      </a:pPr>
                      <a:r>
                        <a:rPr lang="en-GB" sz="1800" b="0" u="none" strike="noStrike" dirty="0">
                          <a:solidFill>
                            <a:srgbClr val="000000"/>
                          </a:solidFill>
                          <a:effectLst/>
                        </a:rPr>
                        <a:t> £        300</a:t>
                      </a:r>
                      <a:endParaRPr lang="en-GB" sz="1800" b="0" i="0" u="none" strike="noStrike" dirty="0">
                        <a:solidFill>
                          <a:srgbClr val="000000"/>
                        </a:solidFill>
                        <a:effectLst/>
                        <a:latin typeface="Aptos Narrow" panose="020B0004020202020204" pitchFamily="34" charset="0"/>
                      </a:endParaRPr>
                    </a:p>
                  </a:txBody>
                  <a:tcPr marL="514350" marR="9525" marT="9525" marB="0" anchor="b"/>
                </a:tc>
                <a:extLst>
                  <a:ext uri="{0D108BD9-81ED-4DB2-BD59-A6C34878D82A}">
                    <a16:rowId xmlns:a16="http://schemas.microsoft.com/office/drawing/2014/main" val="4018494885"/>
                  </a:ext>
                </a:extLst>
              </a:tr>
              <a:tr h="531808">
                <a:tc>
                  <a:txBody>
                    <a:bodyPr/>
                    <a:lstStyle/>
                    <a:p>
                      <a:pPr algn="l" fontAlgn="b">
                        <a:buNone/>
                      </a:pPr>
                      <a:r>
                        <a:rPr lang="en-GB" sz="1800" b="0" u="none" strike="noStrike">
                          <a:solidFill>
                            <a:srgbClr val="000000"/>
                          </a:solidFill>
                          <a:effectLst/>
                        </a:rPr>
                        <a:t>Accounting Services</a:t>
                      </a:r>
                      <a:endParaRPr lang="en-GB" sz="1800" b="0" i="0" u="none" strike="noStrike">
                        <a:solidFill>
                          <a:srgbClr val="000000"/>
                        </a:solidFill>
                        <a:effectLst/>
                        <a:latin typeface="Aptos Narrow" panose="020B0004020202020204" pitchFamily="34" charset="0"/>
                      </a:endParaRPr>
                    </a:p>
                  </a:txBody>
                  <a:tcPr marL="9525" marR="9525" marT="9525" marB="0" anchor="b"/>
                </a:tc>
                <a:tc>
                  <a:txBody>
                    <a:bodyPr/>
                    <a:lstStyle/>
                    <a:p>
                      <a:pPr algn="r" fontAlgn="b">
                        <a:buNone/>
                      </a:pPr>
                      <a:r>
                        <a:rPr lang="en-GB" sz="1800" b="0" u="none" strike="noStrike" dirty="0">
                          <a:solidFill>
                            <a:srgbClr val="000000"/>
                          </a:solidFill>
                          <a:effectLst/>
                        </a:rPr>
                        <a:t> £        150 </a:t>
                      </a:r>
                      <a:endParaRPr lang="en-GB" sz="1800" b="0" i="0" u="none" strike="noStrike" dirty="0">
                        <a:solidFill>
                          <a:srgbClr val="000000"/>
                        </a:solidFill>
                        <a:effectLst/>
                        <a:latin typeface="Aptos Narrow" panose="020B0004020202020204" pitchFamily="34" charset="0"/>
                      </a:endParaRPr>
                    </a:p>
                  </a:txBody>
                  <a:tcPr marL="514350" marR="9525" marT="9525" marB="0" anchor="b"/>
                </a:tc>
                <a:extLst>
                  <a:ext uri="{0D108BD9-81ED-4DB2-BD59-A6C34878D82A}">
                    <a16:rowId xmlns:a16="http://schemas.microsoft.com/office/drawing/2014/main" val="3075826800"/>
                  </a:ext>
                </a:extLst>
              </a:tr>
              <a:tr h="561166">
                <a:tc>
                  <a:txBody>
                    <a:bodyPr/>
                    <a:lstStyle/>
                    <a:p>
                      <a:pPr algn="l" fontAlgn="b">
                        <a:buNone/>
                      </a:pPr>
                      <a:r>
                        <a:rPr lang="en-GB" sz="1800" b="0" u="none" strike="noStrike" dirty="0">
                          <a:solidFill>
                            <a:srgbClr val="000000"/>
                          </a:solidFill>
                          <a:effectLst/>
                        </a:rPr>
                        <a:t>Equipment Maintenance</a:t>
                      </a:r>
                      <a:endParaRPr lang="en-GB" sz="1800" b="0" i="0" u="none" strike="noStrike" dirty="0">
                        <a:solidFill>
                          <a:srgbClr val="000000"/>
                        </a:solidFill>
                        <a:effectLst/>
                        <a:latin typeface="Aptos Narrow" panose="020B0004020202020204" pitchFamily="34" charset="0"/>
                      </a:endParaRPr>
                    </a:p>
                  </a:txBody>
                  <a:tcPr marL="9525" marR="9525" marT="9525" marB="0" anchor="b"/>
                </a:tc>
                <a:tc>
                  <a:txBody>
                    <a:bodyPr/>
                    <a:lstStyle/>
                    <a:p>
                      <a:pPr algn="r" fontAlgn="b">
                        <a:buNone/>
                      </a:pPr>
                      <a:r>
                        <a:rPr lang="en-GB" sz="1800" b="0" u="none" strike="noStrike" dirty="0">
                          <a:solidFill>
                            <a:srgbClr val="000000"/>
                          </a:solidFill>
                          <a:effectLst/>
                        </a:rPr>
                        <a:t> £        200 </a:t>
                      </a:r>
                      <a:endParaRPr lang="en-GB" sz="1800" b="0" i="0" u="none" strike="noStrike" dirty="0">
                        <a:solidFill>
                          <a:srgbClr val="000000"/>
                        </a:solidFill>
                        <a:effectLst/>
                        <a:latin typeface="Aptos Narrow" panose="020B0004020202020204" pitchFamily="34" charset="0"/>
                      </a:endParaRPr>
                    </a:p>
                  </a:txBody>
                  <a:tcPr marL="514350" marR="9525" marT="9525" marB="0" anchor="b"/>
                </a:tc>
                <a:extLst>
                  <a:ext uri="{0D108BD9-81ED-4DB2-BD59-A6C34878D82A}">
                    <a16:rowId xmlns:a16="http://schemas.microsoft.com/office/drawing/2014/main" val="2848483325"/>
                  </a:ext>
                </a:extLst>
              </a:tr>
              <a:tr h="531808">
                <a:tc>
                  <a:txBody>
                    <a:bodyPr/>
                    <a:lstStyle/>
                    <a:p>
                      <a:pPr algn="l" fontAlgn="b">
                        <a:buNone/>
                      </a:pPr>
                      <a:r>
                        <a:rPr lang="en-GB" sz="1800" b="0" u="none" strike="noStrike" dirty="0">
                          <a:solidFill>
                            <a:srgbClr val="000000"/>
                          </a:solidFill>
                          <a:effectLst/>
                        </a:rPr>
                        <a:t>Cleaning and Waste Collection</a:t>
                      </a:r>
                      <a:endParaRPr lang="en-GB" sz="1800" b="0" i="0" u="none" strike="noStrike" dirty="0">
                        <a:solidFill>
                          <a:srgbClr val="000000"/>
                        </a:solidFill>
                        <a:effectLst/>
                        <a:latin typeface="Aptos Narrow" panose="020B0004020202020204" pitchFamily="34" charset="0"/>
                      </a:endParaRPr>
                    </a:p>
                  </a:txBody>
                  <a:tcPr marL="9525" marR="9525" marT="9525" marB="0" anchor="b"/>
                </a:tc>
                <a:tc>
                  <a:txBody>
                    <a:bodyPr/>
                    <a:lstStyle/>
                    <a:p>
                      <a:pPr algn="r" fontAlgn="b">
                        <a:buNone/>
                      </a:pPr>
                      <a:r>
                        <a:rPr lang="en-GB" sz="1800" b="0" u="none" strike="noStrike" dirty="0">
                          <a:solidFill>
                            <a:srgbClr val="000000"/>
                          </a:solidFill>
                          <a:effectLst/>
                        </a:rPr>
                        <a:t> £        250 </a:t>
                      </a:r>
                      <a:endParaRPr lang="en-GB" sz="1800" b="0" i="0" u="none" strike="noStrike" dirty="0">
                        <a:solidFill>
                          <a:srgbClr val="000000"/>
                        </a:solidFill>
                        <a:effectLst/>
                        <a:latin typeface="Aptos Narrow" panose="020B0004020202020204" pitchFamily="34" charset="0"/>
                      </a:endParaRPr>
                    </a:p>
                  </a:txBody>
                  <a:tcPr marL="514350" marR="9525" marT="9525" marB="0" anchor="b"/>
                </a:tc>
                <a:extLst>
                  <a:ext uri="{0D108BD9-81ED-4DB2-BD59-A6C34878D82A}">
                    <a16:rowId xmlns:a16="http://schemas.microsoft.com/office/drawing/2014/main" val="827698343"/>
                  </a:ext>
                </a:extLst>
              </a:tr>
              <a:tr h="531808">
                <a:tc>
                  <a:txBody>
                    <a:bodyPr/>
                    <a:lstStyle/>
                    <a:p>
                      <a:pPr algn="l" fontAlgn="b">
                        <a:buNone/>
                      </a:pPr>
                      <a:r>
                        <a:rPr lang="en-GB" sz="1800" b="0" u="none" strike="noStrike" dirty="0">
                          <a:solidFill>
                            <a:srgbClr val="000000"/>
                          </a:solidFill>
                          <a:effectLst/>
                        </a:rPr>
                        <a:t>Total Fixed Costs</a:t>
                      </a:r>
                      <a:endParaRPr lang="en-GB" sz="1800" b="0" i="0" u="none" strike="noStrike" dirty="0">
                        <a:solidFill>
                          <a:srgbClr val="000000"/>
                        </a:solidFill>
                        <a:effectLst/>
                        <a:latin typeface="Aptos Narrow" panose="020B0004020202020204" pitchFamily="34" charset="0"/>
                      </a:endParaRPr>
                    </a:p>
                  </a:txBody>
                  <a:tcPr marL="9525" marR="9525" marT="9525" marB="0" anchor="b"/>
                </a:tc>
                <a:tc>
                  <a:txBody>
                    <a:bodyPr/>
                    <a:lstStyle/>
                    <a:p>
                      <a:pPr algn="r" fontAlgn="b">
                        <a:buNone/>
                      </a:pPr>
                      <a:r>
                        <a:rPr lang="en-GB" sz="1800" b="0" u="none" strike="noStrike" dirty="0">
                          <a:solidFill>
                            <a:srgbClr val="000000"/>
                          </a:solidFill>
                          <a:effectLst/>
                        </a:rPr>
                        <a:t> £  12,650</a:t>
                      </a:r>
                      <a:endParaRPr lang="en-GB" sz="1800" b="0" i="0" u="none" strike="noStrike" dirty="0">
                        <a:solidFill>
                          <a:srgbClr val="000000"/>
                        </a:solidFill>
                        <a:effectLst/>
                        <a:latin typeface="Aptos Narrow" panose="020B0004020202020204" pitchFamily="34" charset="0"/>
                      </a:endParaRPr>
                    </a:p>
                  </a:txBody>
                  <a:tcPr marL="514350" marR="9525" marT="9525" marB="0" anchor="b"/>
                </a:tc>
                <a:extLst>
                  <a:ext uri="{0D108BD9-81ED-4DB2-BD59-A6C34878D82A}">
                    <a16:rowId xmlns:a16="http://schemas.microsoft.com/office/drawing/2014/main" val="680940779"/>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Freeform: Shape 3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4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Slide Number Placeholder 1">
            <a:extLst>
              <a:ext uri="{FF2B5EF4-FFF2-40B4-BE49-F238E27FC236}">
                <a16:creationId xmlns:a16="http://schemas.microsoft.com/office/drawing/2014/main" id="{26B6319D-AB80-D67F-42B1-44D5F0FDE37A}"/>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2EC73818-8A25-48BB-BD29-7DA87A852273}" type="slidenum">
              <a:rPr lang="en-US" smtClean="0"/>
              <a:pPr>
                <a:spcAft>
                  <a:spcPts val="600"/>
                </a:spcAft>
              </a:pPr>
              <a:t>12</a:t>
            </a:fld>
            <a:endParaRPr lang="en-US"/>
          </a:p>
        </p:txBody>
      </p:sp>
      <p:sp>
        <p:nvSpPr>
          <p:cNvPr id="54" name="Isosceles Triangle 5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Isosceles Triangle 5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28328EBB-10F0-A94C-ED7F-A307A60D4C9C}"/>
              </a:ext>
            </a:extLst>
          </p:cNvPr>
          <p:cNvGraphicFramePr>
            <a:graphicFrameLocks noGrp="1"/>
          </p:cNvGraphicFramePr>
          <p:nvPr>
            <p:extLst>
              <p:ext uri="{D42A27DB-BD31-4B8C-83A1-F6EECF244321}">
                <p14:modId xmlns:p14="http://schemas.microsoft.com/office/powerpoint/2010/main" val="3756626850"/>
              </p:ext>
            </p:extLst>
          </p:nvPr>
        </p:nvGraphicFramePr>
        <p:xfrm>
          <a:off x="643467" y="970569"/>
          <a:ext cx="10905072" cy="4916864"/>
        </p:xfrm>
        <a:graphic>
          <a:graphicData uri="http://schemas.openxmlformats.org/drawingml/2006/table">
            <a:tbl>
              <a:tblPr firstRow="1" firstCol="1" lastRow="1" bandRow="1">
                <a:tableStyleId>{10A1B5D5-9B99-4C35-A422-299274C87663}</a:tableStyleId>
              </a:tblPr>
              <a:tblGrid>
                <a:gridCol w="2975585">
                  <a:extLst>
                    <a:ext uri="{9D8B030D-6E8A-4147-A177-3AD203B41FA5}">
                      <a16:colId xmlns:a16="http://schemas.microsoft.com/office/drawing/2014/main" val="2446047720"/>
                    </a:ext>
                  </a:extLst>
                </a:gridCol>
                <a:gridCol w="2166179">
                  <a:extLst>
                    <a:ext uri="{9D8B030D-6E8A-4147-A177-3AD203B41FA5}">
                      <a16:colId xmlns:a16="http://schemas.microsoft.com/office/drawing/2014/main" val="2092649087"/>
                    </a:ext>
                  </a:extLst>
                </a:gridCol>
                <a:gridCol w="1256612">
                  <a:extLst>
                    <a:ext uri="{9D8B030D-6E8A-4147-A177-3AD203B41FA5}">
                      <a16:colId xmlns:a16="http://schemas.microsoft.com/office/drawing/2014/main" val="2029039601"/>
                    </a:ext>
                  </a:extLst>
                </a:gridCol>
                <a:gridCol w="1126674">
                  <a:extLst>
                    <a:ext uri="{9D8B030D-6E8A-4147-A177-3AD203B41FA5}">
                      <a16:colId xmlns:a16="http://schemas.microsoft.com/office/drawing/2014/main" val="2505517554"/>
                    </a:ext>
                  </a:extLst>
                </a:gridCol>
                <a:gridCol w="1126674">
                  <a:extLst>
                    <a:ext uri="{9D8B030D-6E8A-4147-A177-3AD203B41FA5}">
                      <a16:colId xmlns:a16="http://schemas.microsoft.com/office/drawing/2014/main" val="1576863660"/>
                    </a:ext>
                  </a:extLst>
                </a:gridCol>
                <a:gridCol w="1126674">
                  <a:extLst>
                    <a:ext uri="{9D8B030D-6E8A-4147-A177-3AD203B41FA5}">
                      <a16:colId xmlns:a16="http://schemas.microsoft.com/office/drawing/2014/main" val="2867470524"/>
                    </a:ext>
                  </a:extLst>
                </a:gridCol>
                <a:gridCol w="1126674">
                  <a:extLst>
                    <a:ext uri="{9D8B030D-6E8A-4147-A177-3AD203B41FA5}">
                      <a16:colId xmlns:a16="http://schemas.microsoft.com/office/drawing/2014/main" val="3690712690"/>
                    </a:ext>
                  </a:extLst>
                </a:gridCol>
              </a:tblGrid>
              <a:tr h="364477">
                <a:tc>
                  <a:txBody>
                    <a:bodyPr/>
                    <a:lstStyle/>
                    <a:p>
                      <a:pPr algn="l" fontAlgn="t">
                        <a:buNone/>
                      </a:pPr>
                      <a:r>
                        <a:rPr lang="en-GB" sz="1900" u="none" strike="noStrike">
                          <a:effectLst/>
                        </a:rPr>
                        <a:t>Variable Costs</a:t>
                      </a:r>
                      <a:endParaRPr lang="en-GB" sz="1900" b="1" i="0" u="none" strike="noStrike">
                        <a:solidFill>
                          <a:srgbClr val="FFFFFF"/>
                        </a:solidFill>
                        <a:effectLst/>
                        <a:latin typeface="Aptos Narrow" panose="020B0004020202020204" pitchFamily="34" charset="0"/>
                      </a:endParaRPr>
                    </a:p>
                  </a:txBody>
                  <a:tcPr marL="16242" marR="16242" marT="16242" marB="0"/>
                </a:tc>
                <a:tc>
                  <a:txBody>
                    <a:bodyPr/>
                    <a:lstStyle/>
                    <a:p>
                      <a:pPr algn="l" fontAlgn="t">
                        <a:buNone/>
                      </a:pPr>
                      <a:r>
                        <a:rPr lang="en-GB" sz="1900" u="none" strike="noStrike" dirty="0">
                          <a:effectLst/>
                        </a:rPr>
                        <a:t>Jan</a:t>
                      </a:r>
                      <a:endParaRPr lang="en-GB" sz="1900" b="1" i="0" u="none" strike="noStrike" dirty="0">
                        <a:solidFill>
                          <a:srgbClr val="FFFFFF"/>
                        </a:solidFill>
                        <a:effectLst/>
                        <a:latin typeface="Aptos Narrow" panose="020B0004020202020204" pitchFamily="34" charset="0"/>
                      </a:endParaRPr>
                    </a:p>
                  </a:txBody>
                  <a:tcPr marL="16242" marR="16242" marT="16242" marB="0"/>
                </a:tc>
                <a:tc>
                  <a:txBody>
                    <a:bodyPr/>
                    <a:lstStyle/>
                    <a:p>
                      <a:pPr algn="l" fontAlgn="t">
                        <a:buNone/>
                      </a:pPr>
                      <a:r>
                        <a:rPr lang="en-GB" sz="1900" u="none" strike="noStrike">
                          <a:effectLst/>
                        </a:rPr>
                        <a:t>Feb</a:t>
                      </a:r>
                      <a:endParaRPr lang="en-GB" sz="1900" b="1" i="0" u="none" strike="noStrike">
                        <a:solidFill>
                          <a:srgbClr val="FFFFFF"/>
                        </a:solidFill>
                        <a:effectLst/>
                        <a:latin typeface="Aptos Narrow" panose="020B0004020202020204" pitchFamily="34" charset="0"/>
                      </a:endParaRPr>
                    </a:p>
                  </a:txBody>
                  <a:tcPr marL="16242" marR="16242" marT="16242" marB="0"/>
                </a:tc>
                <a:tc>
                  <a:txBody>
                    <a:bodyPr/>
                    <a:lstStyle/>
                    <a:p>
                      <a:pPr algn="l" fontAlgn="t">
                        <a:buNone/>
                      </a:pPr>
                      <a:r>
                        <a:rPr lang="en-GB" sz="1900" u="none" strike="noStrike">
                          <a:effectLst/>
                        </a:rPr>
                        <a:t>Mar</a:t>
                      </a:r>
                      <a:endParaRPr lang="en-GB" sz="1900" b="1" i="0" u="none" strike="noStrike">
                        <a:solidFill>
                          <a:srgbClr val="FFFFFF"/>
                        </a:solidFill>
                        <a:effectLst/>
                        <a:latin typeface="Aptos Narrow" panose="020B0004020202020204" pitchFamily="34" charset="0"/>
                      </a:endParaRPr>
                    </a:p>
                  </a:txBody>
                  <a:tcPr marL="16242" marR="16242" marT="16242" marB="0"/>
                </a:tc>
                <a:tc>
                  <a:txBody>
                    <a:bodyPr/>
                    <a:lstStyle/>
                    <a:p>
                      <a:pPr algn="l" fontAlgn="t">
                        <a:buNone/>
                      </a:pPr>
                      <a:r>
                        <a:rPr lang="en-GB" sz="1900" u="none" strike="noStrike">
                          <a:effectLst/>
                        </a:rPr>
                        <a:t>Apr</a:t>
                      </a:r>
                      <a:endParaRPr lang="en-GB" sz="1900" b="1" i="0" u="none" strike="noStrike">
                        <a:solidFill>
                          <a:srgbClr val="FFFFFF"/>
                        </a:solidFill>
                        <a:effectLst/>
                        <a:latin typeface="Aptos Narrow" panose="020B0004020202020204" pitchFamily="34" charset="0"/>
                      </a:endParaRPr>
                    </a:p>
                  </a:txBody>
                  <a:tcPr marL="16242" marR="16242" marT="16242" marB="0"/>
                </a:tc>
                <a:tc>
                  <a:txBody>
                    <a:bodyPr/>
                    <a:lstStyle/>
                    <a:p>
                      <a:pPr algn="l" fontAlgn="t">
                        <a:buNone/>
                      </a:pPr>
                      <a:r>
                        <a:rPr lang="en-GB" sz="1900" u="none" strike="noStrike">
                          <a:effectLst/>
                        </a:rPr>
                        <a:t>May</a:t>
                      </a:r>
                      <a:endParaRPr lang="en-GB" sz="1900" b="1" i="0" u="none" strike="noStrike">
                        <a:solidFill>
                          <a:srgbClr val="FFFFFF"/>
                        </a:solidFill>
                        <a:effectLst/>
                        <a:latin typeface="Aptos Narrow" panose="020B0004020202020204" pitchFamily="34" charset="0"/>
                      </a:endParaRPr>
                    </a:p>
                  </a:txBody>
                  <a:tcPr marL="16242" marR="16242" marT="16242" marB="0"/>
                </a:tc>
                <a:tc>
                  <a:txBody>
                    <a:bodyPr/>
                    <a:lstStyle/>
                    <a:p>
                      <a:pPr algn="l" fontAlgn="t">
                        <a:buNone/>
                      </a:pPr>
                      <a:r>
                        <a:rPr lang="en-GB" sz="1900" u="none" strike="noStrike">
                          <a:effectLst/>
                        </a:rPr>
                        <a:t>June</a:t>
                      </a:r>
                      <a:endParaRPr lang="en-GB" sz="1900" b="1" i="0" u="none" strike="noStrike">
                        <a:solidFill>
                          <a:srgbClr val="FFFFFF"/>
                        </a:solidFill>
                        <a:effectLst/>
                        <a:latin typeface="Aptos Narrow" panose="020B0004020202020204" pitchFamily="34" charset="0"/>
                      </a:endParaRPr>
                    </a:p>
                  </a:txBody>
                  <a:tcPr marL="16242" marR="16242" marT="16242" marB="0"/>
                </a:tc>
                <a:extLst>
                  <a:ext uri="{0D108BD9-81ED-4DB2-BD59-A6C34878D82A}">
                    <a16:rowId xmlns:a16="http://schemas.microsoft.com/office/drawing/2014/main" val="329470762"/>
                  </a:ext>
                </a:extLst>
              </a:tr>
              <a:tr h="650341">
                <a:tc>
                  <a:txBody>
                    <a:bodyPr/>
                    <a:lstStyle/>
                    <a:p>
                      <a:pPr algn="l" fontAlgn="t">
                        <a:buNone/>
                      </a:pPr>
                      <a:r>
                        <a:rPr lang="en-GB" sz="1600" u="none" strike="noStrike">
                          <a:effectLst/>
                        </a:rPr>
                        <a:t>Raw materials (meat, rice, vegetables, tortillas)</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£1200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1,400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1,600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1,800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2,000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2,200 </a:t>
                      </a:r>
                      <a:endParaRPr lang="en-GB" sz="1600" b="0" i="0" u="none" strike="noStrike">
                        <a:solidFill>
                          <a:srgbClr val="000000"/>
                        </a:solidFill>
                        <a:effectLst/>
                        <a:latin typeface="Aptos Narrow" panose="020B0004020202020204" pitchFamily="34" charset="0"/>
                      </a:endParaRPr>
                    </a:p>
                  </a:txBody>
                  <a:tcPr marL="16242" marR="16242" marT="16242" marB="0"/>
                </a:tc>
                <a:extLst>
                  <a:ext uri="{0D108BD9-81ED-4DB2-BD59-A6C34878D82A}">
                    <a16:rowId xmlns:a16="http://schemas.microsoft.com/office/drawing/2014/main" val="2517555795"/>
                  </a:ext>
                </a:extLst>
              </a:tr>
              <a:tr h="650341">
                <a:tc>
                  <a:txBody>
                    <a:bodyPr/>
                    <a:lstStyle/>
                    <a:p>
                      <a:pPr algn="l" fontAlgn="t">
                        <a:buNone/>
                      </a:pPr>
                      <a:r>
                        <a:rPr lang="en-GB" sz="1600" u="none" strike="noStrike">
                          <a:effectLst/>
                        </a:rPr>
                        <a:t>Electricity and gas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£350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400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450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500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550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600 </a:t>
                      </a:r>
                      <a:endParaRPr lang="en-GB" sz="1600" b="0" i="0" u="none" strike="noStrike">
                        <a:solidFill>
                          <a:srgbClr val="000000"/>
                        </a:solidFill>
                        <a:effectLst/>
                        <a:latin typeface="Aptos Narrow" panose="020B0004020202020204" pitchFamily="34" charset="0"/>
                      </a:endParaRPr>
                    </a:p>
                  </a:txBody>
                  <a:tcPr marL="16242" marR="16242" marT="16242" marB="0"/>
                </a:tc>
                <a:extLst>
                  <a:ext uri="{0D108BD9-81ED-4DB2-BD59-A6C34878D82A}">
                    <a16:rowId xmlns:a16="http://schemas.microsoft.com/office/drawing/2014/main" val="760951218"/>
                  </a:ext>
                </a:extLst>
              </a:tr>
              <a:tr h="650341">
                <a:tc>
                  <a:txBody>
                    <a:bodyPr/>
                    <a:lstStyle/>
                    <a:p>
                      <a:pPr algn="l" fontAlgn="t">
                        <a:buNone/>
                      </a:pPr>
                      <a:r>
                        <a:rPr lang="en-GB" sz="1600" u="none" strike="noStrike">
                          <a:effectLst/>
                        </a:rPr>
                        <a:t>Hourly paid staff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£800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900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1,000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1,100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1,200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1,300 </a:t>
                      </a:r>
                      <a:endParaRPr lang="en-GB" sz="1600" b="0" i="0" u="none" strike="noStrike">
                        <a:solidFill>
                          <a:srgbClr val="000000"/>
                        </a:solidFill>
                        <a:effectLst/>
                        <a:latin typeface="Aptos Narrow" panose="020B0004020202020204" pitchFamily="34" charset="0"/>
                      </a:endParaRPr>
                    </a:p>
                  </a:txBody>
                  <a:tcPr marL="16242" marR="16242" marT="16242" marB="0"/>
                </a:tc>
                <a:extLst>
                  <a:ext uri="{0D108BD9-81ED-4DB2-BD59-A6C34878D82A}">
                    <a16:rowId xmlns:a16="http://schemas.microsoft.com/office/drawing/2014/main" val="1642528075"/>
                  </a:ext>
                </a:extLst>
              </a:tr>
              <a:tr h="650341">
                <a:tc>
                  <a:txBody>
                    <a:bodyPr/>
                    <a:lstStyle/>
                    <a:p>
                      <a:pPr algn="l" fontAlgn="t">
                        <a:buNone/>
                      </a:pPr>
                      <a:r>
                        <a:rPr lang="en-GB" sz="1600" u="none" strike="noStrike">
                          <a:effectLst/>
                        </a:rPr>
                        <a:t>Packaging and takeaway supplies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£150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180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200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220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250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280 </a:t>
                      </a:r>
                      <a:endParaRPr lang="en-GB" sz="1600" b="0" i="0" u="none" strike="noStrike">
                        <a:solidFill>
                          <a:srgbClr val="000000"/>
                        </a:solidFill>
                        <a:effectLst/>
                        <a:latin typeface="Aptos Narrow" panose="020B0004020202020204" pitchFamily="34" charset="0"/>
                      </a:endParaRPr>
                    </a:p>
                  </a:txBody>
                  <a:tcPr marL="16242" marR="16242" marT="16242" marB="0"/>
                </a:tc>
                <a:extLst>
                  <a:ext uri="{0D108BD9-81ED-4DB2-BD59-A6C34878D82A}">
                    <a16:rowId xmlns:a16="http://schemas.microsoft.com/office/drawing/2014/main" val="741915183"/>
                  </a:ext>
                </a:extLst>
              </a:tr>
              <a:tr h="650341">
                <a:tc>
                  <a:txBody>
                    <a:bodyPr/>
                    <a:lstStyle/>
                    <a:p>
                      <a:pPr algn="l" fontAlgn="t">
                        <a:buNone/>
                      </a:pPr>
                      <a:r>
                        <a:rPr lang="en-GB" sz="1600" u="none" strike="noStrike">
                          <a:effectLst/>
                        </a:rPr>
                        <a:t>Cleaning supplies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£80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90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110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120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130 </a:t>
                      </a:r>
                      <a:endParaRPr lang="en-GB" sz="1600" b="0" i="0" u="none" strike="noStrike">
                        <a:solidFill>
                          <a:srgbClr val="000000"/>
                        </a:solidFill>
                        <a:effectLst/>
                        <a:latin typeface="Aptos Narrow" panose="020B0004020202020204" pitchFamily="34" charset="0"/>
                      </a:endParaRPr>
                    </a:p>
                  </a:txBody>
                  <a:tcPr marL="16242" marR="16242" marT="16242" marB="0"/>
                </a:tc>
                <a:extLst>
                  <a:ext uri="{0D108BD9-81ED-4DB2-BD59-A6C34878D82A}">
                    <a16:rowId xmlns:a16="http://schemas.microsoft.com/office/drawing/2014/main" val="1062787379"/>
                  </a:ext>
                </a:extLst>
              </a:tr>
              <a:tr h="650341">
                <a:tc>
                  <a:txBody>
                    <a:bodyPr/>
                    <a:lstStyle/>
                    <a:p>
                      <a:pPr algn="l" fontAlgn="t">
                        <a:buNone/>
                      </a:pPr>
                      <a:r>
                        <a:rPr lang="en-GB" sz="1600" u="none" strike="noStrike">
                          <a:effectLst/>
                        </a:rPr>
                        <a:t>Delivery costs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£120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150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180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220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dirty="0">
                          <a:effectLst/>
                        </a:rPr>
                        <a:t> £            250 </a:t>
                      </a:r>
                      <a:endParaRPr lang="en-GB" sz="1600" b="0" i="0" u="none" strike="noStrike" dirty="0">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300 </a:t>
                      </a:r>
                      <a:endParaRPr lang="en-GB" sz="1600" b="0" i="0" u="none" strike="noStrike">
                        <a:solidFill>
                          <a:srgbClr val="000000"/>
                        </a:solidFill>
                        <a:effectLst/>
                        <a:latin typeface="Aptos Narrow" panose="020B0004020202020204" pitchFamily="34" charset="0"/>
                      </a:endParaRPr>
                    </a:p>
                  </a:txBody>
                  <a:tcPr marL="16242" marR="16242" marT="16242" marB="0"/>
                </a:tc>
                <a:extLst>
                  <a:ext uri="{0D108BD9-81ED-4DB2-BD59-A6C34878D82A}">
                    <a16:rowId xmlns:a16="http://schemas.microsoft.com/office/drawing/2014/main" val="2914547988"/>
                  </a:ext>
                </a:extLst>
              </a:tr>
              <a:tr h="650341">
                <a:tc>
                  <a:txBody>
                    <a:bodyPr/>
                    <a:lstStyle/>
                    <a:p>
                      <a:pPr algn="l" fontAlgn="t">
                        <a:buNone/>
                      </a:pPr>
                      <a:r>
                        <a:rPr lang="en-GB" sz="1600" u="none" strike="noStrike">
                          <a:effectLst/>
                        </a:rPr>
                        <a:t>Total variable costs</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2,700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3,120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3,530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3,950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a:effectLst/>
                        </a:rPr>
                        <a:t> £        4,370 </a:t>
                      </a:r>
                      <a:endParaRPr lang="en-GB" sz="1600" b="0" i="0" u="none" strike="noStrike">
                        <a:solidFill>
                          <a:srgbClr val="000000"/>
                        </a:solidFill>
                        <a:effectLst/>
                        <a:latin typeface="Aptos Narrow" panose="020B0004020202020204" pitchFamily="34" charset="0"/>
                      </a:endParaRPr>
                    </a:p>
                  </a:txBody>
                  <a:tcPr marL="16242" marR="16242" marT="16242" marB="0"/>
                </a:tc>
                <a:tc>
                  <a:txBody>
                    <a:bodyPr/>
                    <a:lstStyle/>
                    <a:p>
                      <a:pPr algn="l" fontAlgn="t">
                        <a:buNone/>
                      </a:pPr>
                      <a:r>
                        <a:rPr lang="en-GB" sz="1600" u="none" strike="noStrike" dirty="0">
                          <a:effectLst/>
                        </a:rPr>
                        <a:t> £        4,810 </a:t>
                      </a:r>
                      <a:endParaRPr lang="en-GB" sz="1600" b="0" i="0" u="none" strike="noStrike" dirty="0">
                        <a:solidFill>
                          <a:srgbClr val="000000"/>
                        </a:solidFill>
                        <a:effectLst/>
                        <a:latin typeface="Aptos Narrow" panose="020B0004020202020204" pitchFamily="34" charset="0"/>
                      </a:endParaRPr>
                    </a:p>
                  </a:txBody>
                  <a:tcPr marL="16242" marR="16242" marT="16242" marB="0"/>
                </a:tc>
                <a:extLst>
                  <a:ext uri="{0D108BD9-81ED-4DB2-BD59-A6C34878D82A}">
                    <a16:rowId xmlns:a16="http://schemas.microsoft.com/office/drawing/2014/main" val="2324652358"/>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C59AB4C8-9178-4F7A-8404-6890510B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B48ED22E-60CB-C575-C560-F579BE600A27}"/>
              </a:ext>
            </a:extLst>
          </p:cNvPr>
          <p:cNvSpPr txBox="1"/>
          <p:nvPr/>
        </p:nvSpPr>
        <p:spPr>
          <a:xfrm>
            <a:off x="638881" y="457201"/>
            <a:ext cx="10909640" cy="183265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100" b="1" kern="1200" dirty="0">
                <a:solidFill>
                  <a:schemeClr val="tx1"/>
                </a:solidFill>
                <a:latin typeface="+mj-lt"/>
                <a:ea typeface="+mj-ea"/>
                <a:cs typeface="+mj-cs"/>
              </a:rPr>
              <a:t>Investment capital needed = £31,500</a:t>
            </a:r>
          </a:p>
        </p:txBody>
      </p:sp>
      <p:sp>
        <p:nvSpPr>
          <p:cNvPr id="30" name="sketch line">
            <a:extLst>
              <a:ext uri="{FF2B5EF4-FFF2-40B4-BE49-F238E27FC236}">
                <a16:creationId xmlns:a16="http://schemas.microsoft.com/office/drawing/2014/main" id="{4CFDFB37-4BC7-42C6-915D-A6609139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2343912"/>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BD6B1200-A3CA-B129-2247-17343B7A47C6}"/>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EC73818-8A25-48BB-BD29-7DA87A852273}" type="slidenum">
              <a:rPr lang="en-US" smtClean="0"/>
              <a:pPr>
                <a:spcAft>
                  <a:spcPts val="600"/>
                </a:spcAft>
              </a:pPr>
              <a:t>13</a:t>
            </a:fld>
            <a:endParaRPr lang="en-US"/>
          </a:p>
        </p:txBody>
      </p:sp>
      <p:sp>
        <p:nvSpPr>
          <p:cNvPr id="8" name="TextBox 7">
            <a:extLst>
              <a:ext uri="{FF2B5EF4-FFF2-40B4-BE49-F238E27FC236}">
                <a16:creationId xmlns:a16="http://schemas.microsoft.com/office/drawing/2014/main" id="{C895F13B-A6A0-47E2-82A6-F316CAD0016A}"/>
              </a:ext>
            </a:extLst>
          </p:cNvPr>
          <p:cNvSpPr txBox="1"/>
          <p:nvPr/>
        </p:nvSpPr>
        <p:spPr>
          <a:xfrm>
            <a:off x="4654295" y="502920"/>
            <a:ext cx="6894576" cy="146304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200" dirty="0"/>
          </a:p>
        </p:txBody>
      </p:sp>
      <p:graphicFrame>
        <p:nvGraphicFramePr>
          <p:cNvPr id="3" name="Table 2">
            <a:extLst>
              <a:ext uri="{FF2B5EF4-FFF2-40B4-BE49-F238E27FC236}">
                <a16:creationId xmlns:a16="http://schemas.microsoft.com/office/drawing/2014/main" id="{5AB6B529-C26F-A5C7-1EF3-1F47346CD1DD}"/>
              </a:ext>
            </a:extLst>
          </p:cNvPr>
          <p:cNvGraphicFramePr>
            <a:graphicFrameLocks noGrp="1"/>
          </p:cNvGraphicFramePr>
          <p:nvPr>
            <p:extLst>
              <p:ext uri="{D42A27DB-BD31-4B8C-83A1-F6EECF244321}">
                <p14:modId xmlns:p14="http://schemas.microsoft.com/office/powerpoint/2010/main" val="119900144"/>
              </p:ext>
            </p:extLst>
          </p:nvPr>
        </p:nvGraphicFramePr>
        <p:xfrm>
          <a:off x="1027862" y="3124200"/>
          <a:ext cx="10133229" cy="3102869"/>
        </p:xfrm>
        <a:graphic>
          <a:graphicData uri="http://schemas.openxmlformats.org/drawingml/2006/table">
            <a:tbl>
              <a:tblPr firstRow="1" bandRow="1">
                <a:tableStyleId>{00A15C55-8517-42AA-B614-E9B94910E393}</a:tableStyleId>
              </a:tblPr>
              <a:tblGrid>
                <a:gridCol w="2003215">
                  <a:extLst>
                    <a:ext uri="{9D8B030D-6E8A-4147-A177-3AD203B41FA5}">
                      <a16:colId xmlns:a16="http://schemas.microsoft.com/office/drawing/2014/main" val="410657539"/>
                    </a:ext>
                  </a:extLst>
                </a:gridCol>
                <a:gridCol w="1935209">
                  <a:extLst>
                    <a:ext uri="{9D8B030D-6E8A-4147-A177-3AD203B41FA5}">
                      <a16:colId xmlns:a16="http://schemas.microsoft.com/office/drawing/2014/main" val="3005694996"/>
                    </a:ext>
                  </a:extLst>
                </a:gridCol>
                <a:gridCol w="1231830">
                  <a:extLst>
                    <a:ext uri="{9D8B030D-6E8A-4147-A177-3AD203B41FA5}">
                      <a16:colId xmlns:a16="http://schemas.microsoft.com/office/drawing/2014/main" val="2882640416"/>
                    </a:ext>
                  </a:extLst>
                </a:gridCol>
                <a:gridCol w="1231830">
                  <a:extLst>
                    <a:ext uri="{9D8B030D-6E8A-4147-A177-3AD203B41FA5}">
                      <a16:colId xmlns:a16="http://schemas.microsoft.com/office/drawing/2014/main" val="2285933329"/>
                    </a:ext>
                  </a:extLst>
                </a:gridCol>
                <a:gridCol w="1243715">
                  <a:extLst>
                    <a:ext uri="{9D8B030D-6E8A-4147-A177-3AD203B41FA5}">
                      <a16:colId xmlns:a16="http://schemas.microsoft.com/office/drawing/2014/main" val="3223749707"/>
                    </a:ext>
                  </a:extLst>
                </a:gridCol>
                <a:gridCol w="1243715">
                  <a:extLst>
                    <a:ext uri="{9D8B030D-6E8A-4147-A177-3AD203B41FA5}">
                      <a16:colId xmlns:a16="http://schemas.microsoft.com/office/drawing/2014/main" val="3677130415"/>
                    </a:ext>
                  </a:extLst>
                </a:gridCol>
                <a:gridCol w="1243715">
                  <a:extLst>
                    <a:ext uri="{9D8B030D-6E8A-4147-A177-3AD203B41FA5}">
                      <a16:colId xmlns:a16="http://schemas.microsoft.com/office/drawing/2014/main" val="2548398360"/>
                    </a:ext>
                  </a:extLst>
                </a:gridCol>
              </a:tblGrid>
              <a:tr h="304059">
                <a:tc>
                  <a:txBody>
                    <a:bodyPr/>
                    <a:lstStyle/>
                    <a:p>
                      <a:pPr algn="l" fontAlgn="b">
                        <a:buNone/>
                      </a:pPr>
                      <a:endParaRPr lang="en-GB" sz="1700" b="1" i="0" u="none" strike="noStrike">
                        <a:solidFill>
                          <a:srgbClr val="FFFFFF"/>
                        </a:solidFill>
                        <a:effectLst/>
                        <a:latin typeface="Aptos Narrow" panose="020B0004020202020204" pitchFamily="34" charset="0"/>
                      </a:endParaRPr>
                    </a:p>
                  </a:txBody>
                  <a:tcPr marL="14263" marR="14263" marT="14263" marB="0" anchor="b"/>
                </a:tc>
                <a:tc>
                  <a:txBody>
                    <a:bodyPr/>
                    <a:lstStyle/>
                    <a:p>
                      <a:pPr algn="l" fontAlgn="b">
                        <a:buNone/>
                      </a:pPr>
                      <a:r>
                        <a:rPr lang="en-GB" sz="1700" u="none" strike="noStrike">
                          <a:effectLst/>
                        </a:rPr>
                        <a:t>Jan</a:t>
                      </a:r>
                      <a:endParaRPr lang="en-GB" sz="1700" b="1" i="0" u="none" strike="noStrike">
                        <a:solidFill>
                          <a:srgbClr val="FFFFFF"/>
                        </a:solidFill>
                        <a:effectLst/>
                        <a:latin typeface="Aptos Narrow" panose="020B0004020202020204" pitchFamily="34" charset="0"/>
                      </a:endParaRPr>
                    </a:p>
                  </a:txBody>
                  <a:tcPr marL="14263" marR="14263" marT="14263" marB="0" anchor="b"/>
                </a:tc>
                <a:tc>
                  <a:txBody>
                    <a:bodyPr/>
                    <a:lstStyle/>
                    <a:p>
                      <a:pPr algn="l" fontAlgn="b">
                        <a:buNone/>
                      </a:pPr>
                      <a:r>
                        <a:rPr lang="en-GB" sz="1700" u="none" strike="noStrike">
                          <a:effectLst/>
                        </a:rPr>
                        <a:t>Feb</a:t>
                      </a:r>
                      <a:endParaRPr lang="en-GB" sz="1700" b="1" i="0" u="none" strike="noStrike">
                        <a:solidFill>
                          <a:srgbClr val="FFFFFF"/>
                        </a:solidFill>
                        <a:effectLst/>
                        <a:latin typeface="Aptos Narrow" panose="020B0004020202020204" pitchFamily="34" charset="0"/>
                      </a:endParaRPr>
                    </a:p>
                  </a:txBody>
                  <a:tcPr marL="14263" marR="14263" marT="14263" marB="0" anchor="b"/>
                </a:tc>
                <a:tc>
                  <a:txBody>
                    <a:bodyPr/>
                    <a:lstStyle/>
                    <a:p>
                      <a:pPr algn="l" fontAlgn="b">
                        <a:buNone/>
                      </a:pPr>
                      <a:r>
                        <a:rPr lang="en-GB" sz="1700" u="none" strike="noStrike">
                          <a:effectLst/>
                        </a:rPr>
                        <a:t>Mar</a:t>
                      </a:r>
                      <a:endParaRPr lang="en-GB" sz="1700" b="1" i="0" u="none" strike="noStrike">
                        <a:solidFill>
                          <a:srgbClr val="FFFFFF"/>
                        </a:solidFill>
                        <a:effectLst/>
                        <a:latin typeface="Aptos Narrow" panose="020B0004020202020204" pitchFamily="34" charset="0"/>
                      </a:endParaRPr>
                    </a:p>
                  </a:txBody>
                  <a:tcPr marL="14263" marR="14263" marT="14263" marB="0" anchor="b"/>
                </a:tc>
                <a:tc>
                  <a:txBody>
                    <a:bodyPr/>
                    <a:lstStyle/>
                    <a:p>
                      <a:pPr algn="l" fontAlgn="b">
                        <a:buNone/>
                      </a:pPr>
                      <a:r>
                        <a:rPr lang="en-GB" sz="1700" u="none" strike="noStrike">
                          <a:effectLst/>
                        </a:rPr>
                        <a:t>Apr</a:t>
                      </a:r>
                      <a:endParaRPr lang="en-GB" sz="1700" b="1" i="0" u="none" strike="noStrike">
                        <a:solidFill>
                          <a:srgbClr val="FFFFFF"/>
                        </a:solidFill>
                        <a:effectLst/>
                        <a:latin typeface="Aptos Narrow" panose="020B0004020202020204" pitchFamily="34" charset="0"/>
                      </a:endParaRPr>
                    </a:p>
                  </a:txBody>
                  <a:tcPr marL="14263" marR="14263" marT="14263" marB="0" anchor="b"/>
                </a:tc>
                <a:tc>
                  <a:txBody>
                    <a:bodyPr/>
                    <a:lstStyle/>
                    <a:p>
                      <a:pPr algn="l" fontAlgn="b">
                        <a:buNone/>
                      </a:pPr>
                      <a:r>
                        <a:rPr lang="en-GB" sz="1700" u="none" strike="noStrike">
                          <a:effectLst/>
                        </a:rPr>
                        <a:t>May</a:t>
                      </a:r>
                      <a:endParaRPr lang="en-GB" sz="1700" b="1" i="0" u="none" strike="noStrike">
                        <a:solidFill>
                          <a:srgbClr val="FFFFFF"/>
                        </a:solidFill>
                        <a:effectLst/>
                        <a:latin typeface="Aptos Narrow" panose="020B0004020202020204" pitchFamily="34" charset="0"/>
                      </a:endParaRPr>
                    </a:p>
                  </a:txBody>
                  <a:tcPr marL="14263" marR="14263" marT="14263" marB="0" anchor="b"/>
                </a:tc>
                <a:tc>
                  <a:txBody>
                    <a:bodyPr/>
                    <a:lstStyle/>
                    <a:p>
                      <a:pPr algn="l" fontAlgn="b">
                        <a:buNone/>
                      </a:pPr>
                      <a:r>
                        <a:rPr lang="en-GB" sz="1700" u="none" strike="noStrike" dirty="0">
                          <a:effectLst/>
                        </a:rPr>
                        <a:t>Jun</a:t>
                      </a:r>
                      <a:endParaRPr lang="en-GB" sz="1700" b="1" i="0" u="none" strike="noStrike" dirty="0">
                        <a:solidFill>
                          <a:srgbClr val="FFFFFF"/>
                        </a:solidFill>
                        <a:effectLst/>
                        <a:latin typeface="Aptos Narrow" panose="020B0004020202020204" pitchFamily="34" charset="0"/>
                      </a:endParaRPr>
                    </a:p>
                  </a:txBody>
                  <a:tcPr marL="14263" marR="14263" marT="14263" marB="0" anchor="b"/>
                </a:tc>
                <a:extLst>
                  <a:ext uri="{0D108BD9-81ED-4DB2-BD59-A6C34878D82A}">
                    <a16:rowId xmlns:a16="http://schemas.microsoft.com/office/drawing/2014/main" val="2809742240"/>
                  </a:ext>
                </a:extLst>
              </a:tr>
              <a:tr h="559762">
                <a:tc>
                  <a:txBody>
                    <a:bodyPr/>
                    <a:lstStyle/>
                    <a:p>
                      <a:pPr algn="l" fontAlgn="b">
                        <a:buNone/>
                      </a:pPr>
                      <a:r>
                        <a:rPr lang="en-GB" sz="1700" u="none" strike="noStrike">
                          <a:effectLst/>
                        </a:rPr>
                        <a:t>Fixed</a:t>
                      </a:r>
                      <a:endParaRPr lang="en-GB" sz="1700" b="0" i="0" u="none" strike="noStrike">
                        <a:solidFill>
                          <a:srgbClr val="000000"/>
                        </a:solidFill>
                        <a:effectLst/>
                        <a:latin typeface="Aptos Narrow" panose="020B0004020202020204" pitchFamily="34" charset="0"/>
                      </a:endParaRPr>
                    </a:p>
                  </a:txBody>
                  <a:tcPr marL="14263" marR="14263" marT="14263" marB="0" anchor="b"/>
                </a:tc>
                <a:tc>
                  <a:txBody>
                    <a:bodyPr/>
                    <a:lstStyle/>
                    <a:p>
                      <a:pPr algn="l" fontAlgn="t">
                        <a:buNone/>
                      </a:pPr>
                      <a:r>
                        <a:rPr lang="en-GB" sz="1700" u="none" strike="noStrike" dirty="0">
                          <a:effectLst/>
                        </a:rPr>
                        <a:t> £                            5,550 </a:t>
                      </a:r>
                      <a:endParaRPr lang="en-GB" sz="1700" b="0" i="0" u="none" strike="noStrike" dirty="0">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5,550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5,550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5,550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5,550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5,550 </a:t>
                      </a:r>
                      <a:endParaRPr lang="en-GB" sz="1700" b="0" i="0" u="none" strike="noStrike">
                        <a:solidFill>
                          <a:srgbClr val="000000"/>
                        </a:solidFill>
                        <a:effectLst/>
                        <a:latin typeface="Aptos Narrow" panose="020B0004020202020204" pitchFamily="34" charset="0"/>
                      </a:endParaRPr>
                    </a:p>
                  </a:txBody>
                  <a:tcPr marL="14263" marR="14263" marT="14263" marB="0"/>
                </a:tc>
                <a:extLst>
                  <a:ext uri="{0D108BD9-81ED-4DB2-BD59-A6C34878D82A}">
                    <a16:rowId xmlns:a16="http://schemas.microsoft.com/office/drawing/2014/main" val="2229085701"/>
                  </a:ext>
                </a:extLst>
              </a:tr>
              <a:tr h="559762">
                <a:tc>
                  <a:txBody>
                    <a:bodyPr/>
                    <a:lstStyle/>
                    <a:p>
                      <a:pPr algn="l" fontAlgn="b">
                        <a:buNone/>
                      </a:pPr>
                      <a:r>
                        <a:rPr lang="en-GB" sz="1700" u="none" strike="noStrike">
                          <a:effectLst/>
                        </a:rPr>
                        <a:t>Variable cost</a:t>
                      </a:r>
                      <a:endParaRPr lang="en-GB" sz="1700" b="0" i="0" u="none" strike="noStrike">
                        <a:solidFill>
                          <a:srgbClr val="000000"/>
                        </a:solidFill>
                        <a:effectLst/>
                        <a:latin typeface="Aptos Narrow" panose="020B0004020202020204" pitchFamily="34" charset="0"/>
                      </a:endParaRPr>
                    </a:p>
                  </a:txBody>
                  <a:tcPr marL="14263" marR="14263" marT="14263" marB="0" anchor="b"/>
                </a:tc>
                <a:tc>
                  <a:txBody>
                    <a:bodyPr/>
                    <a:lstStyle/>
                    <a:p>
                      <a:pPr algn="l" fontAlgn="t">
                        <a:buNone/>
                      </a:pPr>
                      <a:r>
                        <a:rPr lang="en-GB" sz="1700" u="none" strike="noStrike">
                          <a:effectLst/>
                        </a:rPr>
                        <a:t> £                            2,700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3,120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3,530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3,950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4,370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4,810 </a:t>
                      </a:r>
                      <a:endParaRPr lang="en-GB" sz="1700" b="0" i="0" u="none" strike="noStrike">
                        <a:solidFill>
                          <a:srgbClr val="000000"/>
                        </a:solidFill>
                        <a:effectLst/>
                        <a:latin typeface="Aptos Narrow" panose="020B0004020202020204" pitchFamily="34" charset="0"/>
                      </a:endParaRPr>
                    </a:p>
                  </a:txBody>
                  <a:tcPr marL="14263" marR="14263" marT="14263" marB="0"/>
                </a:tc>
                <a:extLst>
                  <a:ext uri="{0D108BD9-81ED-4DB2-BD59-A6C34878D82A}">
                    <a16:rowId xmlns:a16="http://schemas.microsoft.com/office/drawing/2014/main" val="2899980231"/>
                  </a:ext>
                </a:extLst>
              </a:tr>
              <a:tr h="559762">
                <a:tc>
                  <a:txBody>
                    <a:bodyPr/>
                    <a:lstStyle/>
                    <a:p>
                      <a:pPr algn="l" fontAlgn="b">
                        <a:buNone/>
                      </a:pPr>
                      <a:r>
                        <a:rPr lang="en-GB" sz="1700" u="none" strike="noStrike">
                          <a:effectLst/>
                        </a:rPr>
                        <a:t>Total cost</a:t>
                      </a:r>
                      <a:endParaRPr lang="en-GB" sz="1700" b="0" i="0" u="none" strike="noStrike">
                        <a:solidFill>
                          <a:srgbClr val="000000"/>
                        </a:solidFill>
                        <a:effectLst/>
                        <a:latin typeface="Aptos Narrow" panose="020B0004020202020204" pitchFamily="34" charset="0"/>
                      </a:endParaRPr>
                    </a:p>
                  </a:txBody>
                  <a:tcPr marL="14263" marR="14263" marT="14263" marB="0" anchor="b"/>
                </a:tc>
                <a:tc>
                  <a:txBody>
                    <a:bodyPr/>
                    <a:lstStyle/>
                    <a:p>
                      <a:pPr algn="l" fontAlgn="t">
                        <a:buNone/>
                      </a:pPr>
                      <a:r>
                        <a:rPr lang="en-GB" sz="1700" u="none" strike="noStrike">
                          <a:effectLst/>
                        </a:rPr>
                        <a:t> £                            8,250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8,670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9,080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9,500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9,920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10,360 </a:t>
                      </a:r>
                      <a:endParaRPr lang="en-GB" sz="1700" b="0" i="0" u="none" strike="noStrike">
                        <a:solidFill>
                          <a:srgbClr val="000000"/>
                        </a:solidFill>
                        <a:effectLst/>
                        <a:latin typeface="Aptos Narrow" panose="020B0004020202020204" pitchFamily="34" charset="0"/>
                      </a:endParaRPr>
                    </a:p>
                  </a:txBody>
                  <a:tcPr marL="14263" marR="14263" marT="14263" marB="0"/>
                </a:tc>
                <a:extLst>
                  <a:ext uri="{0D108BD9-81ED-4DB2-BD59-A6C34878D82A}">
                    <a16:rowId xmlns:a16="http://schemas.microsoft.com/office/drawing/2014/main" val="813087478"/>
                  </a:ext>
                </a:extLst>
              </a:tr>
              <a:tr h="559762">
                <a:tc>
                  <a:txBody>
                    <a:bodyPr/>
                    <a:lstStyle/>
                    <a:p>
                      <a:pPr algn="l" fontAlgn="b">
                        <a:buNone/>
                      </a:pPr>
                      <a:r>
                        <a:rPr lang="en-GB" sz="1700" u="none" strike="noStrike">
                          <a:effectLst/>
                        </a:rPr>
                        <a:t>Revenue</a:t>
                      </a:r>
                      <a:endParaRPr lang="en-GB" sz="1700" b="0" i="0" u="none" strike="noStrike">
                        <a:solidFill>
                          <a:srgbClr val="000000"/>
                        </a:solidFill>
                        <a:effectLst/>
                        <a:latin typeface="Aptos Narrow" panose="020B0004020202020204" pitchFamily="34" charset="0"/>
                      </a:endParaRPr>
                    </a:p>
                  </a:txBody>
                  <a:tcPr marL="14263" marR="14263" marT="14263" marB="0" anchor="b"/>
                </a:tc>
                <a:tc>
                  <a:txBody>
                    <a:bodyPr/>
                    <a:lstStyle/>
                    <a:p>
                      <a:pPr algn="l" fontAlgn="t">
                        <a:buNone/>
                      </a:pPr>
                      <a:r>
                        <a:rPr lang="en-GB" sz="1700" u="none" strike="noStrike">
                          <a:effectLst/>
                        </a:rPr>
                        <a:t> £                            5,000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6,500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8,000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10,500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12,000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13,500 </a:t>
                      </a:r>
                      <a:endParaRPr lang="en-GB" sz="1700" b="0" i="0" u="none" strike="noStrike">
                        <a:solidFill>
                          <a:srgbClr val="000000"/>
                        </a:solidFill>
                        <a:effectLst/>
                        <a:latin typeface="Aptos Narrow" panose="020B0004020202020204" pitchFamily="34" charset="0"/>
                      </a:endParaRPr>
                    </a:p>
                  </a:txBody>
                  <a:tcPr marL="14263" marR="14263" marT="14263" marB="0"/>
                </a:tc>
                <a:extLst>
                  <a:ext uri="{0D108BD9-81ED-4DB2-BD59-A6C34878D82A}">
                    <a16:rowId xmlns:a16="http://schemas.microsoft.com/office/drawing/2014/main" val="3111155876"/>
                  </a:ext>
                </a:extLst>
              </a:tr>
              <a:tr h="559762">
                <a:tc>
                  <a:txBody>
                    <a:bodyPr/>
                    <a:lstStyle/>
                    <a:p>
                      <a:pPr algn="l" fontAlgn="b">
                        <a:buNone/>
                      </a:pPr>
                      <a:r>
                        <a:rPr lang="en-GB" sz="1700" u="none" strike="noStrike">
                          <a:effectLst/>
                        </a:rPr>
                        <a:t>Profit/loss</a:t>
                      </a:r>
                      <a:endParaRPr lang="en-GB" sz="1700" b="0" i="0" u="none" strike="noStrike">
                        <a:solidFill>
                          <a:srgbClr val="000000"/>
                        </a:solidFill>
                        <a:effectLst/>
                        <a:latin typeface="Aptos Narrow" panose="020B0004020202020204" pitchFamily="34" charset="0"/>
                      </a:endParaRPr>
                    </a:p>
                  </a:txBody>
                  <a:tcPr marL="14263" marR="14263" marT="14263" marB="0" anchor="b"/>
                </a:tc>
                <a:tc>
                  <a:txBody>
                    <a:bodyPr/>
                    <a:lstStyle/>
                    <a:p>
                      <a:pPr algn="l" fontAlgn="t">
                        <a:buNone/>
                      </a:pPr>
                      <a:r>
                        <a:rPr lang="en-GB" sz="1700" u="none" strike="noStrike">
                          <a:effectLst/>
                        </a:rPr>
                        <a:t>-£                            3,250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2,170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1,080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1,000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a:effectLst/>
                        </a:rPr>
                        <a:t> £        2,080 </a:t>
                      </a:r>
                      <a:endParaRPr lang="en-GB" sz="1700" b="0" i="0" u="none" strike="noStrike">
                        <a:solidFill>
                          <a:srgbClr val="000000"/>
                        </a:solidFill>
                        <a:effectLst/>
                        <a:latin typeface="Aptos Narrow" panose="020B0004020202020204" pitchFamily="34" charset="0"/>
                      </a:endParaRPr>
                    </a:p>
                  </a:txBody>
                  <a:tcPr marL="14263" marR="14263" marT="14263" marB="0"/>
                </a:tc>
                <a:tc>
                  <a:txBody>
                    <a:bodyPr/>
                    <a:lstStyle/>
                    <a:p>
                      <a:pPr algn="l" fontAlgn="t">
                        <a:buNone/>
                      </a:pPr>
                      <a:r>
                        <a:rPr lang="en-GB" sz="1700" u="none" strike="noStrike" dirty="0">
                          <a:effectLst/>
                        </a:rPr>
                        <a:t> £        3,140 </a:t>
                      </a:r>
                      <a:endParaRPr lang="en-GB" sz="1700" b="0" i="0" u="none" strike="noStrike" dirty="0">
                        <a:solidFill>
                          <a:srgbClr val="000000"/>
                        </a:solidFill>
                        <a:effectLst/>
                        <a:latin typeface="Aptos Narrow" panose="020B0004020202020204" pitchFamily="34" charset="0"/>
                      </a:endParaRPr>
                    </a:p>
                  </a:txBody>
                  <a:tcPr marL="14263" marR="14263" marT="14263" marB="0"/>
                </a:tc>
                <a:extLst>
                  <a:ext uri="{0D108BD9-81ED-4DB2-BD59-A6C34878D82A}">
                    <a16:rowId xmlns:a16="http://schemas.microsoft.com/office/drawing/2014/main" val="1210546329"/>
                  </a:ext>
                </a:extLst>
              </a:tr>
            </a:tbl>
          </a:graphicData>
        </a:graphic>
      </p:graphicFrame>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B412C-DCC7-C8A9-52A7-48E585745D37}"/>
              </a:ext>
            </a:extLst>
          </p:cNvPr>
          <p:cNvSpPr>
            <a:spLocks noGrp="1"/>
          </p:cNvSpPr>
          <p:nvPr>
            <p:ph type="title"/>
          </p:nvPr>
        </p:nvSpPr>
        <p:spPr>
          <a:xfrm>
            <a:off x="572493" y="238539"/>
            <a:ext cx="11018520" cy="1434415"/>
          </a:xfrm>
        </p:spPr>
        <p:txBody>
          <a:bodyPr anchor="b">
            <a:normAutofit/>
          </a:bodyPr>
          <a:lstStyle/>
          <a:p>
            <a:pPr algn="ctr"/>
            <a:r>
              <a:rPr lang="en-GB" sz="5400" dirty="0">
                <a:latin typeface="Calibri (body)"/>
              </a:rPr>
              <a:t>Conclusion</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1F9DA0-7383-2648-E9D3-5A94F6010F4D}"/>
              </a:ext>
            </a:extLst>
          </p:cNvPr>
          <p:cNvSpPr>
            <a:spLocks noGrp="1"/>
          </p:cNvSpPr>
          <p:nvPr>
            <p:ph idx="1"/>
          </p:nvPr>
        </p:nvSpPr>
        <p:spPr>
          <a:xfrm>
            <a:off x="572493" y="2071316"/>
            <a:ext cx="6713552" cy="4119172"/>
          </a:xfrm>
        </p:spPr>
        <p:txBody>
          <a:bodyPr anchor="t">
            <a:normAutofit fontScale="92500"/>
          </a:bodyPr>
          <a:lstStyle/>
          <a:p>
            <a:pPr marL="0" indent="0">
              <a:buNone/>
            </a:pPr>
            <a:r>
              <a:rPr lang="en-GB" sz="2200" dirty="0">
                <a:latin typeface="Calibri (body)"/>
              </a:rPr>
              <a:t>In conclusion, El Fogón Nica has strong potential to succeed in the London market by offering authentic Nicaraguan food, affordable prices, and a unique cultural experience that is currently missing from many Latin restaurants.</a:t>
            </a:r>
          </a:p>
          <a:p>
            <a:pPr marL="0" indent="0">
              <a:buNone/>
            </a:pPr>
            <a:r>
              <a:rPr lang="en-GB" sz="2200" dirty="0">
                <a:latin typeface="Calibri (body)"/>
              </a:rPr>
              <a:t>The business is supported by clear marketing strategies, realistic financial forecasts, and a growing demand for traditional Latin American cuisine in areas such as Elephant &amp; Castle. Although the business may face some challenges during the first months, the forecast shows that it can reach profitability within a short period of time.</a:t>
            </a:r>
          </a:p>
          <a:p>
            <a:pPr marL="0" indent="0">
              <a:buNone/>
            </a:pPr>
            <a:r>
              <a:rPr lang="en-GB" sz="2200" dirty="0">
                <a:latin typeface="Calibri (body)"/>
              </a:rPr>
              <a:t>With the right investment and management, El Fogón Nica can become a successful and recognised restaurant in London.</a:t>
            </a:r>
          </a:p>
        </p:txBody>
      </p:sp>
      <p:pic>
        <p:nvPicPr>
          <p:cNvPr id="7" name="Picture 6">
            <a:extLst>
              <a:ext uri="{FF2B5EF4-FFF2-40B4-BE49-F238E27FC236}">
                <a16:creationId xmlns:a16="http://schemas.microsoft.com/office/drawing/2014/main" id="{7A586ABF-E9E1-EF02-041B-68846B6CA1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524" r="8514" b="3"/>
          <a:stretch>
            <a:fillRect/>
          </a:stretch>
        </p:blipFill>
        <p:spPr>
          <a:xfrm>
            <a:off x="7675658" y="2093976"/>
            <a:ext cx="3941064" cy="4096512"/>
          </a:xfrm>
          <a:prstGeom prst="rect">
            <a:avLst/>
          </a:prstGeom>
        </p:spPr>
      </p:pic>
      <p:sp>
        <p:nvSpPr>
          <p:cNvPr id="4" name="Slide Number Placeholder 3">
            <a:extLst>
              <a:ext uri="{FF2B5EF4-FFF2-40B4-BE49-F238E27FC236}">
                <a16:creationId xmlns:a16="http://schemas.microsoft.com/office/drawing/2014/main" id="{0E887FC0-7CD6-D69E-A8FB-ECDC359F1CE6}"/>
              </a:ext>
            </a:extLst>
          </p:cNvPr>
          <p:cNvSpPr>
            <a:spLocks noGrp="1"/>
          </p:cNvSpPr>
          <p:nvPr>
            <p:ph type="sldNum" sz="quarter" idx="12"/>
          </p:nvPr>
        </p:nvSpPr>
        <p:spPr>
          <a:xfrm>
            <a:off x="8610600" y="6356350"/>
            <a:ext cx="2743200" cy="365125"/>
          </a:xfrm>
        </p:spPr>
        <p:txBody>
          <a:bodyPr>
            <a:normAutofit/>
          </a:bodyPr>
          <a:lstStyle/>
          <a:p>
            <a:pPr>
              <a:spcAft>
                <a:spcPts val="600"/>
              </a:spcAft>
            </a:pPr>
            <a:fld id="{2EC73818-8A25-48BB-BD29-7DA87A852273}" type="slidenum">
              <a:rPr lang="en-GB"/>
              <a:pPr>
                <a:spcAft>
                  <a:spcPts val="600"/>
                </a:spcAft>
              </a:pPr>
              <a:t>14</a:t>
            </a:fld>
            <a:endParaRPr lang="en-GB"/>
          </a:p>
        </p:txBody>
      </p:sp>
    </p:spTree>
    <p:extLst>
      <p:ext uri="{BB962C8B-B14F-4D97-AF65-F5344CB8AC3E}">
        <p14:creationId xmlns:p14="http://schemas.microsoft.com/office/powerpoint/2010/main" val="7273263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alphaModFix amt="50000"/>
            <a:extLst>
              <a:ext uri="{28A0092B-C50C-407E-A947-70E740481C1C}">
                <a14:useLocalDpi xmlns:a14="http://schemas.microsoft.com/office/drawing/2010/main" val="0"/>
              </a:ext>
            </a:extLst>
          </a:blip>
          <a:srcRect l="25"/>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Questions? </a:t>
            </a:r>
          </a:p>
        </p:txBody>
      </p:sp>
      <p:sp>
        <p:nvSpPr>
          <p:cNvPr id="1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233F3292-8128-56C3-8749-B400ADF9ABA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EC73818-8A25-48BB-BD29-7DA87A852273}" type="slidenum">
              <a:rPr lang="en-US">
                <a:solidFill>
                  <a:srgbClr val="FFFFFF"/>
                </a:solidFill>
                <a:latin typeface="Calibri" panose="020F0502020204030204"/>
              </a:rPr>
              <a:pPr>
                <a:spcAft>
                  <a:spcPts val="600"/>
                </a:spcAft>
                <a:defRPr/>
              </a:pPr>
              <a:t>15</a:t>
            </a:fld>
            <a:endParaRPr lang="en-US">
              <a:solidFill>
                <a:srgbClr val="FFFFFF"/>
              </a:solidFill>
              <a:latin typeface="Calibri" panose="020F0502020204030204"/>
            </a:endParaRPr>
          </a:p>
        </p:txBody>
      </p:sp>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9ff26fbaa7455c8652cf8e63985fe72b">
  <xsd:schema xmlns:xsd="http://www.w3.org/2001/XMLSchema" xmlns:xs="http://www.w3.org/2001/XMLSchema" xmlns:p="http://schemas.microsoft.com/office/2006/metadata/properties" xmlns:ns3="04d956d8-1ffd-4dba-87ce-03f615e16f58" targetNamespace="http://schemas.microsoft.com/office/2006/metadata/properties" ma:root="true" ma:fieldsID="f60465372723b5c90c3a5376a2248003"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C768B6A2-8AC5-44D0-8468-4550979742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063518-96C7-4A6E-8EC9-A2249E8DA1F2}">
  <ds:schemaRefs>
    <ds:schemaRef ds:uri="http://schemas.microsoft.com/sharepoint/v3/contenttype/forms"/>
  </ds:schemaRefs>
</ds:datastoreItem>
</file>

<file path=customXml/itemProps3.xml><?xml version="1.0" encoding="utf-8"?>
<ds:datastoreItem xmlns:ds="http://schemas.openxmlformats.org/officeDocument/2006/customXml" ds:itemID="{ABFEC14E-F8A0-4A18-9E59-4A1A8974F098}">
  <ds:schemaRefs>
    <ds:schemaRef ds:uri="http://www.w3.org/XML/1998/namespace"/>
    <ds:schemaRef ds:uri="04d956d8-1ffd-4dba-87ce-03f615e16f58"/>
    <ds:schemaRef ds:uri="http://purl.org/dc/terms/"/>
    <ds:schemaRef ds:uri="http://schemas.microsoft.com/office/2006/metadata/propertie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64</TotalTime>
  <Words>2208</Words>
  <Application>Microsoft Office PowerPoint</Application>
  <PresentationFormat>Widescreen</PresentationFormat>
  <Paragraphs>305</Paragraphs>
  <Slides>15</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Amasis MT Pro Black</vt:lpstr>
      <vt:lpstr>Aptos</vt:lpstr>
      <vt:lpstr>Aptos Narrow</vt:lpstr>
      <vt:lpstr>Arial</vt:lpstr>
      <vt:lpstr>Arial Black</vt:lpstr>
      <vt:lpstr>Calibri</vt:lpstr>
      <vt:lpstr>Calibri (body)</vt:lpstr>
      <vt:lpstr>Calibri Light</vt:lpstr>
      <vt:lpstr>Söhne</vt:lpstr>
      <vt:lpstr>Office Theme</vt:lpstr>
      <vt:lpstr>Business Plan </vt:lpstr>
      <vt:lpstr>PowerPoint Presentation</vt:lpstr>
      <vt:lpstr>PowerPoint Presentation</vt:lpstr>
      <vt:lpstr>PowerPoint Presentation</vt:lpstr>
      <vt:lpstr>PowerPoint Presentation</vt:lpstr>
      <vt:lpstr>Management Structure</vt:lpstr>
      <vt:lpstr>Organisational chart of El Fogón Nica </vt:lpstr>
      <vt:lpstr>PowerPoint Presentation</vt:lpstr>
      <vt:lpstr>PowerPoint Presentation</vt:lpstr>
      <vt:lpstr>PowerPoint Presentation</vt:lpstr>
      <vt:lpstr>PowerPoint Presentation</vt:lpstr>
      <vt:lpstr>PowerPoint Presentation</vt:lpstr>
      <vt:lpstr>PowerPoint Presentation</vt:lpstr>
      <vt:lpstr>Conclusion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Hazel Javiera Robleto Lacayo (2439869)</cp:lastModifiedBy>
  <cp:revision>4</cp:revision>
  <dcterms:created xsi:type="dcterms:W3CDTF">2023-07-31T07:37:43Z</dcterms:created>
  <dcterms:modified xsi:type="dcterms:W3CDTF">2026-04-19T19:58:19Z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