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0"/>
  </p:notesMasterIdLst>
  <p:sldIdLst>
    <p:sldId id="256" r:id="rId2"/>
    <p:sldId id="284" r:id="rId3"/>
    <p:sldId id="269" r:id="rId4"/>
    <p:sldId id="299" r:id="rId5"/>
    <p:sldId id="311" r:id="rId6"/>
    <p:sldId id="301" r:id="rId7"/>
    <p:sldId id="304" r:id="rId8"/>
    <p:sldId id="306" r:id="rId9"/>
    <p:sldId id="307" r:id="rId10"/>
    <p:sldId id="312" r:id="rId11"/>
    <p:sldId id="313" r:id="rId12"/>
    <p:sldId id="314" r:id="rId13"/>
    <p:sldId id="303" r:id="rId14"/>
    <p:sldId id="309" r:id="rId15"/>
    <p:sldId id="310" r:id="rId16"/>
    <p:sldId id="298" r:id="rId17"/>
    <p:sldId id="264" r:id="rId18"/>
    <p:sldId id="26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249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BF594-4C07-4B24-BD6E-38EA3BB7828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68CFEE-8C2C-49E1-8BDF-85CD2EEEC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382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115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10/16/2025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10/16/2025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10/16/2025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10/16/2025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librarysearch.uwtsd.ac.uk/discovery/search?vid=44WHELF_UWTSD:44WHELF_UWTSD_VU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library@uwtsd.ac.uk" TargetMode="External"/><Relationship Id="rId2" Type="http://schemas.openxmlformats.org/officeDocument/2006/relationships/hyperlink" Target="https://digitalservices.uwtsd.ac.uk/library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intranet.uwtsd.ac.uk/departments/library-and-learning-resources/academic-and-infoskills/finding-and-using-informatio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.worldcat.org/" TargetMode="External"/><Relationship Id="rId2" Type="http://schemas.openxmlformats.org/officeDocument/2006/relationships/hyperlink" Target="https://access.sconul.ac.uk/sconul-acces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academic-and-infoskills" TargetMode="External"/><Relationship Id="rId2" Type="http://schemas.openxmlformats.org/officeDocument/2006/relationships/hyperlink" Target="https://intranet.uwtsd.ac.uk/departments/library-and-learning-resources/getting-started-guid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tranet.uwtsd.ac.uk/departments/library-and-learning-resources/need-more" TargetMode="External"/><Relationship Id="rId5" Type="http://schemas.openxmlformats.org/officeDocument/2006/relationships/hyperlink" Target="https://www.youtube.com/watch?v=Cw_PGuyIg5Q" TargetMode="External"/><Relationship Id="rId4" Type="http://schemas.openxmlformats.org/officeDocument/2006/relationships/hyperlink" Target="https://digitalskills.uwtsd.ac.uk/students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4400" dirty="0"/>
              <a:t>HPFY3001: Academic Survival Skills</a:t>
            </a:r>
            <a:br>
              <a:rPr lang="en-GB" sz="4400" dirty="0"/>
            </a:br>
            <a:br>
              <a:rPr lang="en-GB" sz="4400" dirty="0"/>
            </a:br>
            <a:r>
              <a:rPr lang="en-GB" sz="4400" dirty="0"/>
              <a:t>Session 3: Library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sz="3200" dirty="0"/>
              <a:t>Dr Rhian Elinor Keyse</a:t>
            </a:r>
          </a:p>
          <a:p>
            <a:r>
              <a:rPr lang="en-GB" sz="3200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76A230-CDE3-2F54-606F-F67D979255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FE70-71EC-7D1A-3EDE-4D413DCAE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9D8D4-D3D0-53AA-9F41-5CD69C34D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Organising your time</a:t>
            </a:r>
          </a:p>
        </p:txBody>
      </p:sp>
    </p:spTree>
    <p:extLst>
      <p:ext uri="{BB962C8B-B14F-4D97-AF65-F5344CB8AC3E}">
        <p14:creationId xmlns:p14="http://schemas.microsoft.com/office/powerpoint/2010/main" val="3293141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Using the library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Using Moodle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062C4-30CC-5C67-6C7C-9E5535BC2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71" y="115710"/>
            <a:ext cx="4606456" cy="1154711"/>
          </a:xfrm>
        </p:spPr>
        <p:txBody>
          <a:bodyPr>
            <a:normAutofit/>
          </a:bodyPr>
          <a:lstStyle/>
          <a:p>
            <a:r>
              <a:rPr lang="en-GB" dirty="0"/>
              <a:t>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040A5-42C9-F67D-E021-8FE01C793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042" y="1270422"/>
            <a:ext cx="5440392" cy="5325910"/>
          </a:xfrm>
        </p:spPr>
        <p:txBody>
          <a:bodyPr anchor="t">
            <a:normAutofit fontScale="70000" lnSpcReduction="20000"/>
          </a:bodyPr>
          <a:lstStyle/>
          <a:p>
            <a:pPr>
              <a:lnSpc>
                <a:spcPct val="100000"/>
              </a:lnSpc>
            </a:pPr>
            <a:r>
              <a:rPr lang="en-GB" sz="4500" dirty="0"/>
              <a:t>Hopefully you’re all familiar with where it is!</a:t>
            </a:r>
          </a:p>
          <a:p>
            <a:pPr>
              <a:lnSpc>
                <a:spcPct val="100000"/>
              </a:lnSpc>
            </a:pPr>
            <a:r>
              <a:rPr lang="en-GB" sz="4500" dirty="0"/>
              <a:t>Individual tours (about 30 mins) bookable through Library website</a:t>
            </a:r>
          </a:p>
          <a:p>
            <a:pPr>
              <a:lnSpc>
                <a:spcPct val="100000"/>
              </a:lnSpc>
            </a:pPr>
            <a:r>
              <a:rPr lang="en-GB" sz="4500" dirty="0"/>
              <a:t>Library catalogue: </a:t>
            </a:r>
            <a:r>
              <a:rPr lang="en-GB" sz="4500" dirty="0">
                <a:hlinkClick r:id="rId2"/>
              </a:rPr>
              <a:t>Ex Libris Discovery (uwtsd.ac.uk)</a:t>
            </a:r>
            <a:endParaRPr lang="en-GB" sz="4500" dirty="0"/>
          </a:p>
          <a:p>
            <a:pPr>
              <a:lnSpc>
                <a:spcPct val="100000"/>
              </a:lnSpc>
            </a:pPr>
            <a:r>
              <a:rPr lang="en-GB" sz="4500" b="1" dirty="0"/>
              <a:t>Term-time opening: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4500" dirty="0"/>
              <a:t>Monday to Friday: 8.30 am to 12 midnight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4500" dirty="0"/>
              <a:t>Saturdays and Sundays: Midday to 9 pm.</a:t>
            </a:r>
          </a:p>
          <a:p>
            <a:pPr>
              <a:lnSpc>
                <a:spcPct val="100000"/>
              </a:lnSpc>
            </a:pPr>
            <a:endParaRPr lang="en-GB" sz="4500" dirty="0"/>
          </a:p>
          <a:p>
            <a:pPr>
              <a:lnSpc>
                <a:spcPct val="100000"/>
              </a:lnSpc>
            </a:pPr>
            <a:endParaRPr lang="en-GB" sz="1600" dirty="0"/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61D9DC-F48D-03AA-2A6C-AFABB64BE7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013" r="15222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606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E16F9A-4FB1-A514-7DCD-D6A26E9FC1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B410A6-1168-8712-1FB8-C53D13A93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r>
              <a:rPr lang="en-GB" dirty="0"/>
              <a:t>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59C67-5C15-B799-469B-F4113BA63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1966686"/>
            <a:ext cx="4594537" cy="4506685"/>
          </a:xfrm>
        </p:spPr>
        <p:txBody>
          <a:bodyPr anchor="t">
            <a:normAutofit lnSpcReduction="10000"/>
          </a:bodyPr>
          <a:lstStyle/>
          <a:p>
            <a:r>
              <a:rPr lang="en-GB" sz="3000" dirty="0"/>
              <a:t>Library website: </a:t>
            </a:r>
            <a:r>
              <a:rPr lang="en-GB" sz="3000" dirty="0">
                <a:hlinkClick r:id="rId2"/>
              </a:rPr>
              <a:t>Library &amp; Learning Services at UWTSD</a:t>
            </a:r>
            <a:endParaRPr lang="en-GB" sz="3000" dirty="0"/>
          </a:p>
          <a:p>
            <a:r>
              <a:rPr lang="en-GB" sz="3000" dirty="0"/>
              <a:t>Email: </a:t>
            </a:r>
            <a:r>
              <a:rPr lang="en-GB" sz="3000" dirty="0">
                <a:hlinkClick r:id="rId3"/>
              </a:rPr>
              <a:t>library@uwtsd.ac.uk</a:t>
            </a:r>
            <a:endParaRPr lang="en-GB" sz="3000" dirty="0"/>
          </a:p>
          <a:p>
            <a:r>
              <a:rPr lang="en-GB" sz="3000" dirty="0"/>
              <a:t>Library chat (in Library working hours) – accessible from Library website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B002D9-DFE2-9D69-4BFF-2B474AAE19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013" r="15222"/>
          <a:stretch>
            <a:fillRect/>
          </a:stretch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12022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BF829-875E-F88E-E1A4-8002C403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Finding items in 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DBF7-B1BA-A1E8-60B4-4B8D662CE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4"/>
            <a:ext cx="5588281" cy="4080367"/>
          </a:xfrm>
        </p:spPr>
        <p:txBody>
          <a:bodyPr anchor="t"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Physical and electronic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Starting point for both is the library catalogue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Search catalogue: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Book title/Author – if you are looking for a specific item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Subject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Key words – get specific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EA5BD-6CE7-1601-7EC2-4865820E5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95" r="25466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99148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0CDD1-AF94-5FE2-6BD4-6F084241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Finding items in 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06290-978D-15FD-FCB5-34E4DB512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Library catalogue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Searching by book title/author or by journal article title/author</a:t>
            </a:r>
          </a:p>
        </p:txBody>
      </p:sp>
      <p:pic>
        <p:nvPicPr>
          <p:cNvPr id="5" name="Picture 4" descr="Books on a shelf">
            <a:extLst>
              <a:ext uri="{FF2B5EF4-FFF2-40B4-BE49-F238E27FC236}">
                <a16:creationId xmlns:a16="http://schemas.microsoft.com/office/drawing/2014/main" id="{43F981FB-61ED-1E7F-70A5-A83E369989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83" r="18696" b="-1"/>
          <a:stretch>
            <a:fillRect/>
          </a:stretch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9522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CE380-49E3-DFE9-72AB-68CADEF51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Finding items in 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552D8-5AD7-1026-E521-F89B0245E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4"/>
            <a:ext cx="5355276" cy="4110405"/>
          </a:xfrm>
        </p:spPr>
        <p:txBody>
          <a:bodyPr anchor="t"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/>
              <a:t>But what if you want to search for information on a topic and don’t have a specific book in mind?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/>
              <a:t>You’ll need to do a literature search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Define what you’re looking for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Decide where to look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Develop a strategy</a:t>
            </a:r>
          </a:p>
          <a:p>
            <a:endParaRPr lang="en-GB" dirty="0"/>
          </a:p>
        </p:txBody>
      </p:sp>
      <p:pic>
        <p:nvPicPr>
          <p:cNvPr id="5" name="Picture 4" descr="Stack of multicolored books">
            <a:extLst>
              <a:ext uri="{FF2B5EF4-FFF2-40B4-BE49-F238E27FC236}">
                <a16:creationId xmlns:a16="http://schemas.microsoft.com/office/drawing/2014/main" id="{3F248EF9-0BCC-62B5-6D33-B9D4DC1AD5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31" r="30316" b="-1"/>
          <a:stretch>
            <a:fillRect/>
          </a:stretch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0630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98A6D-F97D-3087-5C38-795687C7F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F8E3B-F104-5FDA-108B-14C5DEC02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83347"/>
            <a:ext cx="10972800" cy="4259391"/>
          </a:xfrm>
        </p:spPr>
        <p:txBody>
          <a:bodyPr>
            <a:normAutofit/>
          </a:bodyPr>
          <a:lstStyle/>
          <a:p>
            <a:r>
              <a:rPr lang="en-GB" sz="4400" dirty="0"/>
              <a:t>You have been set the following essay question:</a:t>
            </a:r>
          </a:p>
          <a:p>
            <a:r>
              <a:rPr lang="en-GB" sz="4400" dirty="0"/>
              <a:t>Does the gender of politicians affect how they are portrayed in the press?</a:t>
            </a:r>
          </a:p>
          <a:p>
            <a:r>
              <a:rPr lang="en-GB" sz="4400" dirty="0"/>
              <a:t>What keywords might you use?</a:t>
            </a:r>
          </a:p>
        </p:txBody>
      </p:sp>
    </p:spTree>
    <p:extLst>
      <p:ext uri="{BB962C8B-B14F-4D97-AF65-F5344CB8AC3E}">
        <p14:creationId xmlns:p14="http://schemas.microsoft.com/office/powerpoint/2010/main" val="35679898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5B485F-1534-E605-AA99-61FFB488B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DD226-E4C2-F85A-A6EA-062F33337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29EED-08AD-515A-6289-3A8AD3E0E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83347"/>
            <a:ext cx="10972800" cy="4259391"/>
          </a:xfrm>
        </p:spPr>
        <p:txBody>
          <a:bodyPr>
            <a:normAutofit fontScale="85000" lnSpcReduction="10000"/>
          </a:bodyPr>
          <a:lstStyle/>
          <a:p>
            <a:r>
              <a:rPr lang="en-GB" sz="2800" dirty="0"/>
              <a:t>You have been set the following essay question:</a:t>
            </a:r>
          </a:p>
          <a:p>
            <a:r>
              <a:rPr lang="en-GB" sz="2800" dirty="0"/>
              <a:t>Does the gender of politicians affect how they are portrayed in the press?</a:t>
            </a:r>
          </a:p>
          <a:p>
            <a:r>
              <a:rPr lang="en-GB" sz="2800" dirty="0"/>
              <a:t>What keywords might you use?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Identify the most important terms in the essay title e.g. gender, politicians, press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Think of alternative terms e.g. women instead of gender, media instead of press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Perhaps broaden your search to find literature on the wider topic – e.g. gender and media, politics and media</a:t>
            </a:r>
          </a:p>
        </p:txBody>
      </p:sp>
    </p:spTree>
    <p:extLst>
      <p:ext uri="{BB962C8B-B14F-4D97-AF65-F5344CB8AC3E}">
        <p14:creationId xmlns:p14="http://schemas.microsoft.com/office/powerpoint/2010/main" val="2203630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8F6E9-0C99-50B5-839C-F9EFFC702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Bibliographic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11A52-EE27-3C57-5861-64EF7E43F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155767"/>
            <a:ext cx="5588281" cy="4435864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3200" dirty="0"/>
              <a:t>Keep a note of the bibliographic information for anything that you use in your research -  you will need to reference these appropriately in your work.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29AB15-438D-2310-B2C3-B4D9C88861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90" r="2" b="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24424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659"/>
    </mc:Choice>
    <mc:Fallback xmlns="">
      <p:transition spd="slow" advTm="117659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71752-93D8-A043-DCA7-1EBCF92934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BE5D8-B8BB-3DF0-6441-FFC9979A0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Bibliographic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A2130-37B6-7DE1-9705-DBC4A2091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155767"/>
            <a:ext cx="5588281" cy="4435864"/>
          </a:xfrm>
        </p:spPr>
        <p:txBody>
          <a:bodyPr anchor="t">
            <a:normAutofit fontScale="85000" lnSpcReduction="10000"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Author’s surname and first name or initials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Date of publication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Title of book/article/essay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of journal (if a journal article) or book (if an edited collection)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Volume and Issue numbers (if a journal article)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and location of publisher (if a book)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Page numbers (page range for the item if an article or essay, and specific page numbers for the parts you’re referencing)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A1F12F-4CF2-24C4-6687-F4E9DC5D0B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90" r="2" b="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81371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659"/>
    </mc:Choice>
    <mc:Fallback>
      <p:transition spd="slow" advTm="117659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5687A-5963-C086-A80F-36BF7A97E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on library searches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ACEE0-2606-32D4-9B58-C24A36C5C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Pre-class activity was to try the library course on searching for information: </a:t>
            </a:r>
            <a:r>
              <a:rPr lang="en-GB" sz="3200" dirty="0">
                <a:hlinkClick r:id="rId2"/>
              </a:rPr>
              <a:t>Finding and Using Information | UWTSD Intranet</a:t>
            </a:r>
            <a:endParaRPr lang="en-GB" sz="3200" dirty="0"/>
          </a:p>
          <a:p>
            <a:r>
              <a:rPr lang="en-GB" sz="3200" dirty="0"/>
              <a:t>How did you find it? </a:t>
            </a:r>
          </a:p>
          <a:p>
            <a:r>
              <a:rPr lang="en-GB" sz="3200" dirty="0"/>
              <a:t>What did you learn?</a:t>
            </a:r>
          </a:p>
        </p:txBody>
      </p:sp>
    </p:spTree>
    <p:extLst>
      <p:ext uri="{BB962C8B-B14F-4D97-AF65-F5344CB8AC3E}">
        <p14:creationId xmlns:p14="http://schemas.microsoft.com/office/powerpoint/2010/main" val="283224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0954E-0A4F-3DA6-0763-BB094E7F4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SCONUL Access Scheme/</a:t>
            </a:r>
            <a:r>
              <a:rPr lang="en-GB" dirty="0" err="1"/>
              <a:t>WorldCat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5CF7D-566E-A2B9-9B66-C2672BA4A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06203"/>
            <a:ext cx="10972800" cy="4577625"/>
          </a:xfrm>
        </p:spPr>
        <p:txBody>
          <a:bodyPr>
            <a:normAutofit fontScale="85000" lnSpcReduction="10000"/>
          </a:bodyPr>
          <a:lstStyle/>
          <a:p>
            <a:r>
              <a:rPr lang="en-GB" sz="3100" dirty="0">
                <a:hlinkClick r:id="rId2"/>
              </a:rPr>
              <a:t>SCONUL Access | SCONUL</a:t>
            </a:r>
            <a:endParaRPr lang="en-GB" sz="3100" dirty="0"/>
          </a:p>
          <a:p>
            <a:r>
              <a:rPr lang="en-GB" sz="3100" dirty="0"/>
              <a:t>A scheme allowing university library users to use study spaces or books and journals at other libraries which belong to the scheme – some libraries will let you borrow books too!</a:t>
            </a:r>
          </a:p>
          <a:p>
            <a:r>
              <a:rPr lang="en-GB" sz="3100" dirty="0"/>
              <a:t>Access to 160 libraries across the UK – hopefully one near you!</a:t>
            </a:r>
          </a:p>
          <a:p>
            <a:r>
              <a:rPr lang="en-GB" sz="3100" dirty="0">
                <a:hlinkClick r:id="rId3"/>
              </a:rPr>
              <a:t>WorldCat.org</a:t>
            </a:r>
            <a:endParaRPr lang="en-GB" sz="3100" dirty="0"/>
          </a:p>
          <a:p>
            <a:r>
              <a:rPr lang="en-GB" sz="3100" dirty="0"/>
              <a:t>Catalogue connecting thousands of libraries worldwide</a:t>
            </a:r>
          </a:p>
          <a:p>
            <a:r>
              <a:rPr lang="en-GB" sz="3100" dirty="0"/>
              <a:t>Can search for items by distance from your postcode</a:t>
            </a:r>
          </a:p>
          <a:p>
            <a:r>
              <a:rPr lang="en-GB" sz="3100" dirty="0"/>
              <a:t>Useful for bibliographic information if this isn’t on the library catalogue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6193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A8E9-4E3F-3102-972C-6E2BB2198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useful library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FBB2D-E133-72EE-D16E-7FC599462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600" dirty="0">
                <a:hlinkClick r:id="rId2"/>
              </a:rPr>
              <a:t>Getting Started Guides | UWTSD Intranet</a:t>
            </a:r>
            <a:r>
              <a:rPr lang="en-GB" sz="2600" dirty="0"/>
              <a:t> – Guide to the library for each subject/discipline</a:t>
            </a:r>
          </a:p>
          <a:p>
            <a:r>
              <a:rPr lang="en-GB" sz="2600" dirty="0">
                <a:hlinkClick r:id="rId3"/>
              </a:rPr>
              <a:t>Academic and </a:t>
            </a:r>
            <a:r>
              <a:rPr lang="en-GB" sz="2600" dirty="0" err="1">
                <a:hlinkClick r:id="rId3"/>
              </a:rPr>
              <a:t>InfoSkills</a:t>
            </a:r>
            <a:r>
              <a:rPr lang="en-GB" sz="2600" dirty="0">
                <a:hlinkClick r:id="rId3"/>
              </a:rPr>
              <a:t> | UWTSD Intranet</a:t>
            </a:r>
            <a:r>
              <a:rPr lang="en-GB" sz="2600" dirty="0"/>
              <a:t> – Short Moodle courses on important research/library skills</a:t>
            </a:r>
          </a:p>
          <a:p>
            <a:r>
              <a:rPr lang="en-GB" sz="2600" dirty="0">
                <a:hlinkClick r:id="rId4"/>
              </a:rPr>
              <a:t>Digital skills for Students - The </a:t>
            </a:r>
            <a:r>
              <a:rPr lang="en-GB" sz="2600" dirty="0" err="1">
                <a:hlinkClick r:id="rId4"/>
              </a:rPr>
              <a:t>DigiCentre</a:t>
            </a:r>
            <a:r>
              <a:rPr lang="en-GB" sz="2600" dirty="0">
                <a:hlinkClick r:id="rId4"/>
              </a:rPr>
              <a:t> UWTSD</a:t>
            </a:r>
            <a:r>
              <a:rPr lang="en-GB" sz="2600" dirty="0"/>
              <a:t> – Assess your own digital skills, identify areas for improvement, and undertake short Moodle courses to boost your confidence and skills.</a:t>
            </a:r>
          </a:p>
          <a:p>
            <a:r>
              <a:rPr lang="en-GB" sz="2600" dirty="0">
                <a:hlinkClick r:id="rId5"/>
              </a:rPr>
              <a:t>Getting Started with UWTSD Library 2021 (youtube.com)</a:t>
            </a:r>
            <a:r>
              <a:rPr lang="en-GB" sz="2600" dirty="0"/>
              <a:t> – Video guide to UWTSD Library</a:t>
            </a:r>
          </a:p>
          <a:p>
            <a:r>
              <a:rPr lang="en-GB" sz="2600" dirty="0">
                <a:hlinkClick r:id="rId6"/>
              </a:rPr>
              <a:t>Need More? | UWTSD Intranet</a:t>
            </a:r>
            <a:r>
              <a:rPr lang="en-GB" sz="2600" dirty="0"/>
              <a:t> – Library FAQs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997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2EAA8-35DB-2DE4-8003-F8226F4F9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58201-A681-A477-3F5A-99019EBDBE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Virtual learning environment.</a:t>
            </a:r>
          </a:p>
          <a:p>
            <a:r>
              <a:rPr lang="en-GB" sz="3200" dirty="0"/>
              <a:t>Hopefully you’ve had a good look around it by now!</a:t>
            </a:r>
          </a:p>
          <a:p>
            <a:r>
              <a:rPr lang="en-GB" sz="3200" dirty="0"/>
              <a:t>Contains learning resources for your modules – could be lecture recordings, lists of online resources, lecture slides and handouts, module handbooks.</a:t>
            </a:r>
          </a:p>
          <a:p>
            <a:r>
              <a:rPr lang="en-GB" sz="3200" dirty="0"/>
              <a:t>It’s also where you submit your assignments and coursework.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5454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Next time: 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We’ll be meeting on </a:t>
            </a:r>
            <a:r>
              <a:rPr lang="en-GB" sz="3200" b="1" dirty="0"/>
              <a:t>Friday  24 October at our usual time of 10am.</a:t>
            </a:r>
          </a:p>
          <a:p>
            <a:r>
              <a:rPr lang="en-GB" sz="3200" dirty="0"/>
              <a:t>Pre-class exercise: Collect the bibliographic information for 3 academic sources of your choice.</a:t>
            </a:r>
          </a:p>
          <a:p>
            <a:r>
              <a:rPr lang="en-GB" sz="3200" dirty="0"/>
              <a:t>Please 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771</Words>
  <Application>Microsoft Office PowerPoint</Application>
  <PresentationFormat>Widescreen</PresentationFormat>
  <Paragraphs>86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Arial</vt:lpstr>
      <vt:lpstr>Avenir Next LT Pro</vt:lpstr>
      <vt:lpstr>Posterama</vt:lpstr>
      <vt:lpstr>SplashVTI</vt:lpstr>
      <vt:lpstr>HPFY3001: Academic Survival Skills  Session 3: Library Skills</vt:lpstr>
      <vt:lpstr>Last session - review</vt:lpstr>
      <vt:lpstr>In this session:</vt:lpstr>
      <vt:lpstr>The Library</vt:lpstr>
      <vt:lpstr>The Library</vt:lpstr>
      <vt:lpstr>Finding items in the library</vt:lpstr>
      <vt:lpstr>Finding items in the library</vt:lpstr>
      <vt:lpstr>Finding items in the library</vt:lpstr>
      <vt:lpstr>Scenario</vt:lpstr>
      <vt:lpstr>Scenario</vt:lpstr>
      <vt:lpstr>Bibliographic information</vt:lpstr>
      <vt:lpstr>Bibliographic information</vt:lpstr>
      <vt:lpstr>More on library searches</vt:lpstr>
      <vt:lpstr>SCONUL Access Scheme/WorldCat</vt:lpstr>
      <vt:lpstr>Other useful library resources</vt:lpstr>
      <vt:lpstr>Moodle</vt:lpstr>
      <vt:lpstr>Over to you: any questions?</vt:lpstr>
      <vt:lpstr>Next time: Referencing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6</cp:revision>
  <dcterms:created xsi:type="dcterms:W3CDTF">2024-09-11T12:44:55Z</dcterms:created>
  <dcterms:modified xsi:type="dcterms:W3CDTF">2025-10-16T16:34:49Z</dcterms:modified>
</cp:coreProperties>
</file>