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8288000" cy="10287000"/>
  <p:notesSz cx="6858000" cy="9144000"/>
  <p:embeddedFontLst>
    <p:embeddedFont>
      <p:font typeface="Canva Sans" panose="020B0604020202020204" charset="0"/>
      <p:regular r:id="rId16"/>
    </p:embeddedFont>
    <p:embeddedFont>
      <p:font typeface="Canva Sans Bold" panose="020B0604020202020204" charset="0"/>
      <p:regular r:id="rId17"/>
    </p:embeddedFont>
    <p:embeddedFont>
      <p:font typeface="Canva Sans Italics" panose="020B0604020202020204" charset="0"/>
      <p:regular r:id="rId18"/>
    </p:embeddedFont>
    <p:embeddedFont>
      <p:font typeface="Glacial Indifference" panose="020B0604020202020204" charset="0"/>
      <p:regular r:id="rId19"/>
    </p:embeddedFont>
    <p:embeddedFont>
      <p:font typeface="League Spartan" panose="020B0604020202020204" charset="0"/>
      <p:regular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39" d="100"/>
          <a:sy n="39" d="100"/>
        </p:scale>
        <p:origin x="940" y="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EE0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778525" y="2057400"/>
            <a:ext cx="6172200" cy="6172200"/>
          </a:xfrm>
          <a:custGeom>
            <a:avLst/>
            <a:gdLst/>
            <a:ahLst/>
            <a:cxnLst/>
            <a:rect l="l" t="t" r="r" b="b"/>
            <a:pathLst>
              <a:path w="6172200" h="6172200">
                <a:moveTo>
                  <a:pt x="0" y="0"/>
                </a:moveTo>
                <a:lnTo>
                  <a:pt x="6172200" y="0"/>
                </a:lnTo>
                <a:lnTo>
                  <a:pt x="6172200" y="6172200"/>
                </a:lnTo>
                <a:lnTo>
                  <a:pt x="0" y="61722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343407" y="2047875"/>
            <a:ext cx="7800593" cy="69080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498"/>
              </a:lnSpc>
            </a:pPr>
            <a:r>
              <a:rPr lang="en-US" sz="5326">
                <a:solidFill>
                  <a:srgbClr val="BE626E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THERAPY AND THE MENSTRUAL CYCLE</a:t>
            </a:r>
          </a:p>
          <a:p>
            <a:pPr algn="l">
              <a:lnSpc>
                <a:spcPts val="3513"/>
              </a:lnSpc>
            </a:pPr>
            <a:endParaRPr lang="en-US" sz="5326">
              <a:solidFill>
                <a:srgbClr val="BE626E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algn="l">
              <a:lnSpc>
                <a:spcPts val="6913"/>
              </a:lnSpc>
            </a:pPr>
            <a:r>
              <a:rPr lang="en-US" sz="5666">
                <a:solidFill>
                  <a:srgbClr val="BE626E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A Qualitative Investigation Into the Experiences of Those With PMDD</a:t>
            </a:r>
          </a:p>
          <a:p>
            <a:pPr algn="l">
              <a:lnSpc>
                <a:spcPts val="6913"/>
              </a:lnSpc>
            </a:pPr>
            <a:endParaRPr lang="en-US" sz="5666">
              <a:solidFill>
                <a:srgbClr val="BE626E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algn="l">
              <a:lnSpc>
                <a:spcPts val="3595"/>
              </a:lnSpc>
            </a:pPr>
            <a:r>
              <a:rPr lang="en-US" sz="2946">
                <a:solidFill>
                  <a:srgbClr val="BE626E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Katie Wagstaffe (2103398)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EE0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19116" y="-182735"/>
            <a:ext cx="9263116" cy="10652470"/>
            <a:chOff x="0" y="0"/>
            <a:chExt cx="12350821" cy="14203293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rcRect l="26996" r="15067"/>
            <a:stretch>
              <a:fillRect/>
            </a:stretch>
          </p:blipFill>
          <p:spPr>
            <a:xfrm flipH="1">
              <a:off x="0" y="0"/>
              <a:ext cx="12350821" cy="14203293"/>
            </a:xfrm>
            <a:prstGeom prst="rect">
              <a:avLst/>
            </a:prstGeom>
          </p:spPr>
        </p:pic>
      </p:grpSp>
      <p:sp>
        <p:nvSpPr>
          <p:cNvPr id="4" name="TextBox 4"/>
          <p:cNvSpPr txBox="1"/>
          <p:nvPr/>
        </p:nvSpPr>
        <p:spPr>
          <a:xfrm>
            <a:off x="9766712" y="1028700"/>
            <a:ext cx="8521288" cy="14049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19"/>
              </a:lnSpc>
            </a:pPr>
            <a:r>
              <a:rPr lang="en-US" sz="4599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What is Premenstrual Dysphoric Disorder (PMDD)?</a:t>
            </a:r>
          </a:p>
          <a:p>
            <a:pPr algn="l">
              <a:lnSpc>
                <a:spcPts val="5519"/>
              </a:lnSpc>
            </a:pPr>
            <a:endParaRPr lang="en-US" sz="4599">
              <a:solidFill>
                <a:srgbClr val="000000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marL="734058" lvl="1" indent="-367029" algn="l">
              <a:lnSpc>
                <a:spcPts val="407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Cyclical hormone-based mood disorder</a:t>
            </a:r>
          </a:p>
          <a:p>
            <a:pPr algn="l">
              <a:lnSpc>
                <a:spcPts val="4079"/>
              </a:lnSpc>
            </a:pPr>
            <a:endParaRPr lang="en-US" sz="3399">
              <a:solidFill>
                <a:srgbClr val="000000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marL="734058" lvl="1" indent="-367029" algn="l">
              <a:lnSpc>
                <a:spcPts val="407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Abnormal sensitivity to normal fluctuation of hormones</a:t>
            </a:r>
          </a:p>
          <a:p>
            <a:pPr algn="l">
              <a:lnSpc>
                <a:spcPts val="4079"/>
              </a:lnSpc>
            </a:pPr>
            <a:endParaRPr lang="en-US" sz="3399">
              <a:solidFill>
                <a:srgbClr val="000000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marL="734058" lvl="1" indent="-367029" algn="l">
              <a:lnSpc>
                <a:spcPts val="407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1-2 weeks before period</a:t>
            </a:r>
          </a:p>
          <a:p>
            <a:pPr algn="l">
              <a:lnSpc>
                <a:spcPts val="4079"/>
              </a:lnSpc>
            </a:pPr>
            <a:endParaRPr lang="en-US" sz="3399">
              <a:solidFill>
                <a:srgbClr val="000000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marL="734058" lvl="1" indent="-367029" algn="l">
              <a:lnSpc>
                <a:spcPts val="407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Symptoms such as suicidal thoughts and intense cramps</a:t>
            </a:r>
          </a:p>
          <a:p>
            <a:pPr algn="l">
              <a:lnSpc>
                <a:spcPts val="4439"/>
              </a:lnSpc>
            </a:pPr>
            <a:endParaRPr lang="en-US" sz="3399">
              <a:solidFill>
                <a:srgbClr val="000000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algn="l">
              <a:lnSpc>
                <a:spcPts val="2880"/>
              </a:lnSpc>
            </a:pPr>
            <a:r>
              <a:rPr lang="en-US" sz="240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[1]</a:t>
            </a:r>
          </a:p>
          <a:p>
            <a:pPr algn="l">
              <a:lnSpc>
                <a:spcPts val="4439"/>
              </a:lnSpc>
            </a:pPr>
            <a:endParaRPr lang="en-US" sz="2400">
              <a:solidFill>
                <a:srgbClr val="000000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algn="l">
              <a:lnSpc>
                <a:spcPts val="5519"/>
              </a:lnSpc>
            </a:pPr>
            <a:endParaRPr lang="en-US" sz="2400">
              <a:solidFill>
                <a:srgbClr val="000000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algn="l">
              <a:lnSpc>
                <a:spcPts val="3719"/>
              </a:lnSpc>
            </a:pPr>
            <a:endParaRPr lang="en-US" sz="2400">
              <a:solidFill>
                <a:srgbClr val="000000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algn="l">
              <a:lnSpc>
                <a:spcPts val="5519"/>
              </a:lnSpc>
            </a:pPr>
            <a:endParaRPr lang="en-US" sz="2400">
              <a:solidFill>
                <a:srgbClr val="000000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algn="l">
              <a:lnSpc>
                <a:spcPts val="5519"/>
              </a:lnSpc>
            </a:pPr>
            <a:endParaRPr lang="en-US" sz="2400">
              <a:solidFill>
                <a:srgbClr val="000000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algn="l">
              <a:lnSpc>
                <a:spcPts val="5519"/>
              </a:lnSpc>
            </a:pPr>
            <a:endParaRPr lang="en-US" sz="2400">
              <a:solidFill>
                <a:srgbClr val="000000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algn="l">
              <a:lnSpc>
                <a:spcPts val="5519"/>
              </a:lnSpc>
            </a:pPr>
            <a:endParaRPr lang="en-US" sz="2400">
              <a:solidFill>
                <a:srgbClr val="000000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algn="l">
              <a:lnSpc>
                <a:spcPts val="5519"/>
              </a:lnSpc>
            </a:pPr>
            <a:endParaRPr lang="en-US" sz="2400">
              <a:solidFill>
                <a:srgbClr val="000000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EE0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144000" y="0"/>
            <a:ext cx="9144000" cy="10287000"/>
            <a:chOff x="0" y="0"/>
            <a:chExt cx="12192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rcRect l="13350" t="12677" r="7252" b="27774"/>
            <a:stretch>
              <a:fillRect/>
            </a:stretch>
          </p:blipFill>
          <p:spPr>
            <a:xfrm>
              <a:off x="0" y="0"/>
              <a:ext cx="12192000" cy="13716000"/>
            </a:xfrm>
            <a:prstGeom prst="rect">
              <a:avLst/>
            </a:prstGeom>
          </p:spPr>
        </p:pic>
      </p:grpSp>
      <p:grpSp>
        <p:nvGrpSpPr>
          <p:cNvPr id="4" name="Group 4"/>
          <p:cNvGrpSpPr/>
          <p:nvPr/>
        </p:nvGrpSpPr>
        <p:grpSpPr>
          <a:xfrm>
            <a:off x="1028700" y="3244853"/>
            <a:ext cx="9278624" cy="1415388"/>
            <a:chOff x="0" y="0"/>
            <a:chExt cx="12371499" cy="1887184"/>
          </a:xfrm>
        </p:grpSpPr>
        <p:sp>
          <p:nvSpPr>
            <p:cNvPr id="5" name="AutoShape 5"/>
            <p:cNvSpPr/>
            <p:nvPr/>
          </p:nvSpPr>
          <p:spPr>
            <a:xfrm>
              <a:off x="0" y="0"/>
              <a:ext cx="12371499" cy="1887184"/>
            </a:xfrm>
            <a:prstGeom prst="rect">
              <a:avLst/>
            </a:pr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640284" y="732960"/>
              <a:ext cx="11382252" cy="4467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745"/>
                </a:lnSpc>
              </a:pPr>
              <a:r>
                <a:rPr lang="en-US" sz="2095">
                  <a:solidFill>
                    <a:srgbClr val="BE626E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Aim 1: To identify how people with PMDD experience therapy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357407" y="341633"/>
            <a:ext cx="8570820" cy="6934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490"/>
              </a:lnSpc>
              <a:spcBef>
                <a:spcPct val="0"/>
              </a:spcBef>
            </a:pPr>
            <a:r>
              <a:rPr lang="en-US" sz="4500">
                <a:solidFill>
                  <a:srgbClr val="2B2B2B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Research Question and Aims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1028700" y="8431476"/>
            <a:ext cx="9278624" cy="1415388"/>
            <a:chOff x="0" y="0"/>
            <a:chExt cx="12371499" cy="1887184"/>
          </a:xfrm>
        </p:grpSpPr>
        <p:sp>
          <p:nvSpPr>
            <p:cNvPr id="9" name="AutoShape 9"/>
            <p:cNvSpPr/>
            <p:nvPr/>
          </p:nvSpPr>
          <p:spPr>
            <a:xfrm>
              <a:off x="0" y="0"/>
              <a:ext cx="12371499" cy="1887184"/>
            </a:xfrm>
            <a:prstGeom prst="rect">
              <a:avLst/>
            </a:pr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640284" y="504360"/>
              <a:ext cx="11382252" cy="9039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745"/>
                </a:lnSpc>
              </a:pPr>
              <a:r>
                <a:rPr lang="en-US" sz="2095">
                  <a:solidFill>
                    <a:srgbClr val="BE626E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Aim 4: To identify how people with PMDD experience the therapeutic relationship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028700" y="4972050"/>
            <a:ext cx="9278624" cy="1415388"/>
            <a:chOff x="0" y="0"/>
            <a:chExt cx="12371499" cy="1887184"/>
          </a:xfrm>
        </p:grpSpPr>
        <p:sp>
          <p:nvSpPr>
            <p:cNvPr id="12" name="AutoShape 12"/>
            <p:cNvSpPr/>
            <p:nvPr/>
          </p:nvSpPr>
          <p:spPr>
            <a:xfrm>
              <a:off x="0" y="0"/>
              <a:ext cx="12371499" cy="1887184"/>
            </a:xfrm>
            <a:prstGeom prst="rect">
              <a:avLst/>
            </a:pr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640284" y="504360"/>
              <a:ext cx="11731215" cy="9039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745"/>
                </a:lnSpc>
              </a:pPr>
              <a:r>
                <a:rPr lang="en-US" sz="2095">
                  <a:solidFill>
                    <a:srgbClr val="BE626E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Aim 2: To identify what people with PMDD find helpful or unhelpful in managing their symptoms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028700" y="6701763"/>
            <a:ext cx="9278624" cy="1415388"/>
            <a:chOff x="0" y="0"/>
            <a:chExt cx="12371499" cy="1887184"/>
          </a:xfrm>
        </p:grpSpPr>
        <p:sp>
          <p:nvSpPr>
            <p:cNvPr id="15" name="AutoShape 15"/>
            <p:cNvSpPr/>
            <p:nvPr/>
          </p:nvSpPr>
          <p:spPr>
            <a:xfrm>
              <a:off x="0" y="0"/>
              <a:ext cx="12371499" cy="1887184"/>
            </a:xfrm>
            <a:prstGeom prst="rect">
              <a:avLst/>
            </a:pr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40284" y="504360"/>
              <a:ext cx="11382252" cy="9039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745"/>
                </a:lnSpc>
              </a:pPr>
              <a:r>
                <a:rPr lang="en-US" sz="2095">
                  <a:solidFill>
                    <a:srgbClr val="BE626E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Aim 3: To identify how therapists can best support clients with PMDD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028700" y="1343690"/>
            <a:ext cx="9278624" cy="1533961"/>
            <a:chOff x="0" y="0"/>
            <a:chExt cx="12371499" cy="2045281"/>
          </a:xfrm>
        </p:grpSpPr>
        <p:sp>
          <p:nvSpPr>
            <p:cNvPr id="18" name="AutoShape 18"/>
            <p:cNvSpPr/>
            <p:nvPr/>
          </p:nvSpPr>
          <p:spPr>
            <a:xfrm>
              <a:off x="0" y="0"/>
              <a:ext cx="12371499" cy="2045281"/>
            </a:xfrm>
            <a:prstGeom prst="rect">
              <a:avLst/>
            </a:pr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494624" y="556383"/>
              <a:ext cx="11382252" cy="9039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745"/>
                </a:lnSpc>
              </a:pPr>
              <a:r>
                <a:rPr lang="en-US" sz="2095">
                  <a:solidFill>
                    <a:srgbClr val="BE626E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Research Question: How do people with PMDD experience therapy</a:t>
              </a:r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4D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144000" y="-213774"/>
            <a:ext cx="9396888" cy="10765849"/>
            <a:chOff x="0" y="0"/>
            <a:chExt cx="12529185" cy="14354465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rcRect l="5067" t="21986" b="5550"/>
            <a:stretch>
              <a:fillRect/>
            </a:stretch>
          </p:blipFill>
          <p:spPr>
            <a:xfrm>
              <a:off x="0" y="0"/>
              <a:ext cx="12529185" cy="14354465"/>
            </a:xfrm>
            <a:prstGeom prst="rect">
              <a:avLst/>
            </a:prstGeom>
          </p:spPr>
        </p:pic>
      </p:grpSp>
      <p:grpSp>
        <p:nvGrpSpPr>
          <p:cNvPr id="4" name="Group 4"/>
          <p:cNvGrpSpPr/>
          <p:nvPr/>
        </p:nvGrpSpPr>
        <p:grpSpPr>
          <a:xfrm>
            <a:off x="1912011" y="1028700"/>
            <a:ext cx="5803151" cy="2077330"/>
            <a:chOff x="0" y="0"/>
            <a:chExt cx="1528402" cy="547116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528402" cy="547116"/>
            </a:xfrm>
            <a:custGeom>
              <a:avLst/>
              <a:gdLst/>
              <a:ahLst/>
              <a:cxnLst/>
              <a:rect l="l" t="t" r="r" b="b"/>
              <a:pathLst>
                <a:path w="1528402" h="547116">
                  <a:moveTo>
                    <a:pt x="764201" y="0"/>
                  </a:moveTo>
                  <a:cubicBezTo>
                    <a:pt x="342144" y="0"/>
                    <a:pt x="0" y="122476"/>
                    <a:pt x="0" y="273558"/>
                  </a:cubicBezTo>
                  <a:cubicBezTo>
                    <a:pt x="0" y="424640"/>
                    <a:pt x="342144" y="547116"/>
                    <a:pt x="764201" y="547116"/>
                  </a:cubicBezTo>
                  <a:cubicBezTo>
                    <a:pt x="1186257" y="547116"/>
                    <a:pt x="1528402" y="424640"/>
                    <a:pt x="1528402" y="273558"/>
                  </a:cubicBezTo>
                  <a:cubicBezTo>
                    <a:pt x="1528402" y="122476"/>
                    <a:pt x="1186257" y="0"/>
                    <a:pt x="764201" y="0"/>
                  </a:cubicBezTo>
                  <a:close/>
                </a:path>
              </a:pathLst>
            </a:custGeom>
            <a:ln w="19050" cap="sq">
              <a:solidFill>
                <a:srgbClr val="3D3C3C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143288" y="194167"/>
              <a:ext cx="1241827" cy="301656"/>
            </a:xfrm>
            <a:prstGeom prst="rect">
              <a:avLst/>
            </a:prstGeom>
          </p:spPr>
          <p:txBody>
            <a:bodyPr lIns="0" tIns="0" rIns="0" bIns="0" rtlCol="0" anchor="b"/>
            <a:lstStyle/>
            <a:p>
              <a:pPr algn="ctr">
                <a:lnSpc>
                  <a:spcPts val="4400"/>
                </a:lnSpc>
              </a:pPr>
              <a:r>
                <a:rPr lang="en-US" sz="5000">
                  <a:solidFill>
                    <a:srgbClr val="3D3C3C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Reflexive Motivation</a:t>
              </a:r>
            </a:p>
          </p:txBody>
        </p:sp>
      </p:grpSp>
      <p:sp>
        <p:nvSpPr>
          <p:cNvPr id="7" name="Freeform 7"/>
          <p:cNvSpPr/>
          <p:nvPr/>
        </p:nvSpPr>
        <p:spPr>
          <a:xfrm rot="-5400000">
            <a:off x="722508" y="3578516"/>
            <a:ext cx="678976" cy="678976"/>
          </a:xfrm>
          <a:custGeom>
            <a:avLst/>
            <a:gdLst/>
            <a:ahLst/>
            <a:cxnLst/>
            <a:rect l="l" t="t" r="r" b="b"/>
            <a:pathLst>
              <a:path w="678976" h="678976">
                <a:moveTo>
                  <a:pt x="0" y="0"/>
                </a:moveTo>
                <a:lnTo>
                  <a:pt x="678976" y="0"/>
                </a:lnTo>
                <a:lnTo>
                  <a:pt x="678976" y="678976"/>
                </a:lnTo>
                <a:lnTo>
                  <a:pt x="0" y="67897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-5400000">
            <a:off x="689212" y="4881326"/>
            <a:ext cx="678976" cy="678976"/>
          </a:xfrm>
          <a:custGeom>
            <a:avLst/>
            <a:gdLst/>
            <a:ahLst/>
            <a:cxnLst/>
            <a:rect l="l" t="t" r="r" b="b"/>
            <a:pathLst>
              <a:path w="678976" h="678976">
                <a:moveTo>
                  <a:pt x="0" y="0"/>
                </a:moveTo>
                <a:lnTo>
                  <a:pt x="678976" y="0"/>
                </a:lnTo>
                <a:lnTo>
                  <a:pt x="678976" y="678976"/>
                </a:lnTo>
                <a:lnTo>
                  <a:pt x="0" y="67897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-5400000">
            <a:off x="722508" y="6601541"/>
            <a:ext cx="678976" cy="678976"/>
          </a:xfrm>
          <a:custGeom>
            <a:avLst/>
            <a:gdLst/>
            <a:ahLst/>
            <a:cxnLst/>
            <a:rect l="l" t="t" r="r" b="b"/>
            <a:pathLst>
              <a:path w="678976" h="678976">
                <a:moveTo>
                  <a:pt x="0" y="0"/>
                </a:moveTo>
                <a:lnTo>
                  <a:pt x="678976" y="0"/>
                </a:lnTo>
                <a:lnTo>
                  <a:pt x="678976" y="678975"/>
                </a:lnTo>
                <a:lnTo>
                  <a:pt x="0" y="67897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1912011" y="3530891"/>
            <a:ext cx="6634385" cy="8248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60"/>
              </a:lnSpc>
            </a:pPr>
            <a:r>
              <a:rPr lang="en-US" sz="2400">
                <a:solidFill>
                  <a:srgbClr val="3D3C3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Personal experience with PCOS and not understanding my own menstrual cycle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912011" y="4833701"/>
            <a:ext cx="6634385" cy="12439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60"/>
              </a:lnSpc>
            </a:pPr>
            <a:r>
              <a:rPr lang="en-US" sz="2400">
                <a:solidFill>
                  <a:srgbClr val="3D3C3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Work clients who struggled to manage co-occuring conditions alongside PMDD (e.g., ADHD, PCOS)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912011" y="6553916"/>
            <a:ext cx="6634385" cy="12439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60"/>
              </a:lnSpc>
            </a:pPr>
            <a:r>
              <a:rPr lang="en-US" sz="2400">
                <a:solidFill>
                  <a:srgbClr val="3D3C3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Work clients who were struggling with their mental health around their period and did not understand why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912011" y="8176812"/>
            <a:ext cx="6634385" cy="12439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60"/>
              </a:lnSpc>
            </a:pPr>
            <a:r>
              <a:rPr lang="en-US" sz="2400">
                <a:solidFill>
                  <a:srgbClr val="3D3C3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Lack of general awareness and education around the menstrual cycle, PMDD, and other conditions</a:t>
            </a:r>
          </a:p>
        </p:txBody>
      </p:sp>
      <p:sp>
        <p:nvSpPr>
          <p:cNvPr id="14" name="Freeform 14"/>
          <p:cNvSpPr/>
          <p:nvPr/>
        </p:nvSpPr>
        <p:spPr>
          <a:xfrm rot="-5400000">
            <a:off x="722508" y="8224437"/>
            <a:ext cx="678976" cy="678976"/>
          </a:xfrm>
          <a:custGeom>
            <a:avLst/>
            <a:gdLst/>
            <a:ahLst/>
            <a:cxnLst/>
            <a:rect l="l" t="t" r="r" b="b"/>
            <a:pathLst>
              <a:path w="678976" h="678976">
                <a:moveTo>
                  <a:pt x="0" y="0"/>
                </a:moveTo>
                <a:lnTo>
                  <a:pt x="678976" y="0"/>
                </a:lnTo>
                <a:lnTo>
                  <a:pt x="678976" y="678976"/>
                </a:lnTo>
                <a:lnTo>
                  <a:pt x="0" y="67897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9E9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543613" y="2868187"/>
            <a:ext cx="8265835" cy="867402"/>
            <a:chOff x="0" y="0"/>
            <a:chExt cx="1903659" cy="19976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03659" cy="199767"/>
            </a:xfrm>
            <a:custGeom>
              <a:avLst/>
              <a:gdLst/>
              <a:ahLst/>
              <a:cxnLst/>
              <a:rect l="l" t="t" r="r" b="b"/>
              <a:pathLst>
                <a:path w="1903659" h="199767">
                  <a:moveTo>
                    <a:pt x="93662" y="0"/>
                  </a:moveTo>
                  <a:lnTo>
                    <a:pt x="1809997" y="0"/>
                  </a:lnTo>
                  <a:cubicBezTo>
                    <a:pt x="1834838" y="0"/>
                    <a:pt x="1858661" y="9868"/>
                    <a:pt x="1876226" y="27433"/>
                  </a:cubicBezTo>
                  <a:cubicBezTo>
                    <a:pt x="1893791" y="44998"/>
                    <a:pt x="1903659" y="68821"/>
                    <a:pt x="1903659" y="93662"/>
                  </a:cubicBezTo>
                  <a:lnTo>
                    <a:pt x="1903659" y="106105"/>
                  </a:lnTo>
                  <a:cubicBezTo>
                    <a:pt x="1903659" y="130946"/>
                    <a:pt x="1893791" y="154769"/>
                    <a:pt x="1876226" y="172334"/>
                  </a:cubicBezTo>
                  <a:cubicBezTo>
                    <a:pt x="1858661" y="189899"/>
                    <a:pt x="1834838" y="199767"/>
                    <a:pt x="1809997" y="199767"/>
                  </a:cubicBezTo>
                  <a:lnTo>
                    <a:pt x="93662" y="199767"/>
                  </a:lnTo>
                  <a:cubicBezTo>
                    <a:pt x="68821" y="199767"/>
                    <a:pt x="44998" y="189899"/>
                    <a:pt x="27433" y="172334"/>
                  </a:cubicBezTo>
                  <a:cubicBezTo>
                    <a:pt x="9868" y="154769"/>
                    <a:pt x="0" y="130946"/>
                    <a:pt x="0" y="106105"/>
                  </a:cubicBezTo>
                  <a:lnTo>
                    <a:pt x="0" y="93662"/>
                  </a:lnTo>
                  <a:cubicBezTo>
                    <a:pt x="0" y="68821"/>
                    <a:pt x="9868" y="44998"/>
                    <a:pt x="27433" y="27433"/>
                  </a:cubicBezTo>
                  <a:cubicBezTo>
                    <a:pt x="44998" y="9868"/>
                    <a:pt x="68821" y="0"/>
                    <a:pt x="93662" y="0"/>
                  </a:cubicBezTo>
                  <a:close/>
                </a:path>
              </a:pathLst>
            </a:custGeom>
            <a:solidFill>
              <a:srgbClr val="F5F2EF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28575"/>
              <a:ext cx="1903659" cy="228342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3120"/>
                </a:lnSpc>
              </a:pPr>
              <a:r>
                <a:rPr lang="en-US" sz="2400">
                  <a:solidFill>
                    <a:srgbClr val="3D3C3C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Gaslightling and gender bias [2;3]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4543613" y="4249940"/>
            <a:ext cx="8265835" cy="863103"/>
            <a:chOff x="0" y="0"/>
            <a:chExt cx="1903659" cy="19877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903659" cy="198777"/>
            </a:xfrm>
            <a:custGeom>
              <a:avLst/>
              <a:gdLst/>
              <a:ahLst/>
              <a:cxnLst/>
              <a:rect l="l" t="t" r="r" b="b"/>
              <a:pathLst>
                <a:path w="1903659" h="198777">
                  <a:moveTo>
                    <a:pt x="93662" y="0"/>
                  </a:moveTo>
                  <a:lnTo>
                    <a:pt x="1809997" y="0"/>
                  </a:lnTo>
                  <a:cubicBezTo>
                    <a:pt x="1834838" y="0"/>
                    <a:pt x="1858661" y="9868"/>
                    <a:pt x="1876226" y="27433"/>
                  </a:cubicBezTo>
                  <a:cubicBezTo>
                    <a:pt x="1893791" y="44998"/>
                    <a:pt x="1903659" y="68821"/>
                    <a:pt x="1903659" y="93662"/>
                  </a:cubicBezTo>
                  <a:lnTo>
                    <a:pt x="1903659" y="105115"/>
                  </a:lnTo>
                  <a:cubicBezTo>
                    <a:pt x="1903659" y="129956"/>
                    <a:pt x="1893791" y="153779"/>
                    <a:pt x="1876226" y="171344"/>
                  </a:cubicBezTo>
                  <a:cubicBezTo>
                    <a:pt x="1858661" y="188909"/>
                    <a:pt x="1834838" y="198777"/>
                    <a:pt x="1809997" y="198777"/>
                  </a:cubicBezTo>
                  <a:lnTo>
                    <a:pt x="93662" y="198777"/>
                  </a:lnTo>
                  <a:cubicBezTo>
                    <a:pt x="68821" y="198777"/>
                    <a:pt x="44998" y="188909"/>
                    <a:pt x="27433" y="171344"/>
                  </a:cubicBezTo>
                  <a:cubicBezTo>
                    <a:pt x="9868" y="153779"/>
                    <a:pt x="0" y="129956"/>
                    <a:pt x="0" y="105115"/>
                  </a:cubicBezTo>
                  <a:lnTo>
                    <a:pt x="0" y="93662"/>
                  </a:lnTo>
                  <a:cubicBezTo>
                    <a:pt x="0" y="68821"/>
                    <a:pt x="9868" y="44998"/>
                    <a:pt x="27433" y="27433"/>
                  </a:cubicBezTo>
                  <a:cubicBezTo>
                    <a:pt x="44998" y="9868"/>
                    <a:pt x="68821" y="0"/>
                    <a:pt x="93662" y="0"/>
                  </a:cubicBezTo>
                  <a:close/>
                </a:path>
              </a:pathLst>
            </a:custGeom>
            <a:solidFill>
              <a:srgbClr val="F5F2EF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28575"/>
              <a:ext cx="1903659" cy="227352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3120"/>
                </a:lnSpc>
              </a:pPr>
              <a:r>
                <a:rPr lang="en-US" sz="2400">
                  <a:solidFill>
                    <a:srgbClr val="3D3C3C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Discourse, stigma and cultural norms [4;5]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543613" y="5627393"/>
            <a:ext cx="8265835" cy="867402"/>
            <a:chOff x="0" y="0"/>
            <a:chExt cx="1903659" cy="199767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903659" cy="199767"/>
            </a:xfrm>
            <a:custGeom>
              <a:avLst/>
              <a:gdLst/>
              <a:ahLst/>
              <a:cxnLst/>
              <a:rect l="l" t="t" r="r" b="b"/>
              <a:pathLst>
                <a:path w="1903659" h="199767">
                  <a:moveTo>
                    <a:pt x="93662" y="0"/>
                  </a:moveTo>
                  <a:lnTo>
                    <a:pt x="1809997" y="0"/>
                  </a:lnTo>
                  <a:cubicBezTo>
                    <a:pt x="1834838" y="0"/>
                    <a:pt x="1858661" y="9868"/>
                    <a:pt x="1876226" y="27433"/>
                  </a:cubicBezTo>
                  <a:cubicBezTo>
                    <a:pt x="1893791" y="44998"/>
                    <a:pt x="1903659" y="68821"/>
                    <a:pt x="1903659" y="93662"/>
                  </a:cubicBezTo>
                  <a:lnTo>
                    <a:pt x="1903659" y="106105"/>
                  </a:lnTo>
                  <a:cubicBezTo>
                    <a:pt x="1903659" y="130946"/>
                    <a:pt x="1893791" y="154769"/>
                    <a:pt x="1876226" y="172334"/>
                  </a:cubicBezTo>
                  <a:cubicBezTo>
                    <a:pt x="1858661" y="189899"/>
                    <a:pt x="1834838" y="199767"/>
                    <a:pt x="1809997" y="199767"/>
                  </a:cubicBezTo>
                  <a:lnTo>
                    <a:pt x="93662" y="199767"/>
                  </a:lnTo>
                  <a:cubicBezTo>
                    <a:pt x="68821" y="199767"/>
                    <a:pt x="44998" y="189899"/>
                    <a:pt x="27433" y="172334"/>
                  </a:cubicBezTo>
                  <a:cubicBezTo>
                    <a:pt x="9868" y="154769"/>
                    <a:pt x="0" y="130946"/>
                    <a:pt x="0" y="106105"/>
                  </a:cubicBezTo>
                  <a:lnTo>
                    <a:pt x="0" y="93662"/>
                  </a:lnTo>
                  <a:cubicBezTo>
                    <a:pt x="0" y="68821"/>
                    <a:pt x="9868" y="44998"/>
                    <a:pt x="27433" y="27433"/>
                  </a:cubicBezTo>
                  <a:cubicBezTo>
                    <a:pt x="44998" y="9868"/>
                    <a:pt x="68821" y="0"/>
                    <a:pt x="93662" y="0"/>
                  </a:cubicBezTo>
                  <a:close/>
                </a:path>
              </a:pathLst>
            </a:custGeom>
            <a:solidFill>
              <a:srgbClr val="F5F2EF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28575"/>
              <a:ext cx="1903659" cy="228342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3120"/>
                </a:lnSpc>
              </a:pPr>
              <a:r>
                <a:rPr lang="en-US" sz="2400">
                  <a:solidFill>
                    <a:srgbClr val="3D3C3C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Increased suicide risk and pathology [6;5]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4628521" y="546679"/>
            <a:ext cx="8056778" cy="1604479"/>
            <a:chOff x="0" y="0"/>
            <a:chExt cx="1966251" cy="391572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966251" cy="391572"/>
            </a:xfrm>
            <a:custGeom>
              <a:avLst/>
              <a:gdLst/>
              <a:ahLst/>
              <a:cxnLst/>
              <a:rect l="l" t="t" r="r" b="b"/>
              <a:pathLst>
                <a:path w="1966251" h="391572">
                  <a:moveTo>
                    <a:pt x="983126" y="0"/>
                  </a:moveTo>
                  <a:cubicBezTo>
                    <a:pt x="440160" y="0"/>
                    <a:pt x="0" y="87656"/>
                    <a:pt x="0" y="195786"/>
                  </a:cubicBezTo>
                  <a:cubicBezTo>
                    <a:pt x="0" y="303916"/>
                    <a:pt x="440160" y="391572"/>
                    <a:pt x="983126" y="391572"/>
                  </a:cubicBezTo>
                  <a:cubicBezTo>
                    <a:pt x="1526091" y="391572"/>
                    <a:pt x="1966251" y="303916"/>
                    <a:pt x="1966251" y="195786"/>
                  </a:cubicBezTo>
                  <a:cubicBezTo>
                    <a:pt x="1966251" y="87656"/>
                    <a:pt x="1526091" y="0"/>
                    <a:pt x="983126" y="0"/>
                  </a:cubicBezTo>
                  <a:close/>
                </a:path>
              </a:pathLst>
            </a:custGeom>
            <a:ln w="19050" cap="sq">
              <a:solidFill>
                <a:srgbClr val="3D3C3C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184336" y="-68065"/>
              <a:ext cx="1597579" cy="422927"/>
            </a:xfrm>
            <a:prstGeom prst="rect">
              <a:avLst/>
            </a:prstGeom>
          </p:spPr>
          <p:txBody>
            <a:bodyPr lIns="0" tIns="0" rIns="0" bIns="0" rtlCol="0" anchor="b"/>
            <a:lstStyle/>
            <a:p>
              <a:pPr algn="ctr">
                <a:lnSpc>
                  <a:spcPts val="7000"/>
                </a:lnSpc>
              </a:pPr>
              <a:r>
                <a:rPr lang="en-US" sz="5000">
                  <a:solidFill>
                    <a:srgbClr val="3D3C3C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Literature on PMDD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4543613" y="7009145"/>
            <a:ext cx="8265835" cy="867402"/>
            <a:chOff x="0" y="0"/>
            <a:chExt cx="1903659" cy="199767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903659" cy="199767"/>
            </a:xfrm>
            <a:custGeom>
              <a:avLst/>
              <a:gdLst/>
              <a:ahLst/>
              <a:cxnLst/>
              <a:rect l="l" t="t" r="r" b="b"/>
              <a:pathLst>
                <a:path w="1903659" h="199767">
                  <a:moveTo>
                    <a:pt x="93662" y="0"/>
                  </a:moveTo>
                  <a:lnTo>
                    <a:pt x="1809997" y="0"/>
                  </a:lnTo>
                  <a:cubicBezTo>
                    <a:pt x="1834838" y="0"/>
                    <a:pt x="1858661" y="9868"/>
                    <a:pt x="1876226" y="27433"/>
                  </a:cubicBezTo>
                  <a:cubicBezTo>
                    <a:pt x="1893791" y="44998"/>
                    <a:pt x="1903659" y="68821"/>
                    <a:pt x="1903659" y="93662"/>
                  </a:cubicBezTo>
                  <a:lnTo>
                    <a:pt x="1903659" y="106105"/>
                  </a:lnTo>
                  <a:cubicBezTo>
                    <a:pt x="1903659" y="130946"/>
                    <a:pt x="1893791" y="154769"/>
                    <a:pt x="1876226" y="172334"/>
                  </a:cubicBezTo>
                  <a:cubicBezTo>
                    <a:pt x="1858661" y="189899"/>
                    <a:pt x="1834838" y="199767"/>
                    <a:pt x="1809997" y="199767"/>
                  </a:cubicBezTo>
                  <a:lnTo>
                    <a:pt x="93662" y="199767"/>
                  </a:lnTo>
                  <a:cubicBezTo>
                    <a:pt x="68821" y="199767"/>
                    <a:pt x="44998" y="189899"/>
                    <a:pt x="27433" y="172334"/>
                  </a:cubicBezTo>
                  <a:cubicBezTo>
                    <a:pt x="9868" y="154769"/>
                    <a:pt x="0" y="130946"/>
                    <a:pt x="0" y="106105"/>
                  </a:cubicBezTo>
                  <a:lnTo>
                    <a:pt x="0" y="93662"/>
                  </a:lnTo>
                  <a:cubicBezTo>
                    <a:pt x="0" y="68821"/>
                    <a:pt x="9868" y="44998"/>
                    <a:pt x="27433" y="27433"/>
                  </a:cubicBezTo>
                  <a:cubicBezTo>
                    <a:pt x="44998" y="9868"/>
                    <a:pt x="68821" y="0"/>
                    <a:pt x="93662" y="0"/>
                  </a:cubicBezTo>
                  <a:close/>
                </a:path>
              </a:pathLst>
            </a:custGeom>
            <a:solidFill>
              <a:srgbClr val="F5F2EF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28575"/>
              <a:ext cx="1903659" cy="228342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3120"/>
                </a:lnSpc>
              </a:pPr>
              <a:r>
                <a:rPr lang="en-US" sz="2400">
                  <a:solidFill>
                    <a:srgbClr val="3D3C3C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Suppressed trauma [7;8]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3613" y="8390898"/>
            <a:ext cx="8265835" cy="867402"/>
            <a:chOff x="0" y="0"/>
            <a:chExt cx="1903659" cy="199767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1903659" cy="199767"/>
            </a:xfrm>
            <a:custGeom>
              <a:avLst/>
              <a:gdLst/>
              <a:ahLst/>
              <a:cxnLst/>
              <a:rect l="l" t="t" r="r" b="b"/>
              <a:pathLst>
                <a:path w="1903659" h="199767">
                  <a:moveTo>
                    <a:pt x="93662" y="0"/>
                  </a:moveTo>
                  <a:lnTo>
                    <a:pt x="1809997" y="0"/>
                  </a:lnTo>
                  <a:cubicBezTo>
                    <a:pt x="1834838" y="0"/>
                    <a:pt x="1858661" y="9868"/>
                    <a:pt x="1876226" y="27433"/>
                  </a:cubicBezTo>
                  <a:cubicBezTo>
                    <a:pt x="1893791" y="44998"/>
                    <a:pt x="1903659" y="68821"/>
                    <a:pt x="1903659" y="93662"/>
                  </a:cubicBezTo>
                  <a:lnTo>
                    <a:pt x="1903659" y="106105"/>
                  </a:lnTo>
                  <a:cubicBezTo>
                    <a:pt x="1903659" y="130946"/>
                    <a:pt x="1893791" y="154769"/>
                    <a:pt x="1876226" y="172334"/>
                  </a:cubicBezTo>
                  <a:cubicBezTo>
                    <a:pt x="1858661" y="189899"/>
                    <a:pt x="1834838" y="199767"/>
                    <a:pt x="1809997" y="199767"/>
                  </a:cubicBezTo>
                  <a:lnTo>
                    <a:pt x="93662" y="199767"/>
                  </a:lnTo>
                  <a:cubicBezTo>
                    <a:pt x="68821" y="199767"/>
                    <a:pt x="44998" y="189899"/>
                    <a:pt x="27433" y="172334"/>
                  </a:cubicBezTo>
                  <a:cubicBezTo>
                    <a:pt x="9868" y="154769"/>
                    <a:pt x="0" y="130946"/>
                    <a:pt x="0" y="106105"/>
                  </a:cubicBezTo>
                  <a:lnTo>
                    <a:pt x="0" y="93662"/>
                  </a:lnTo>
                  <a:cubicBezTo>
                    <a:pt x="0" y="68821"/>
                    <a:pt x="9868" y="44998"/>
                    <a:pt x="27433" y="27433"/>
                  </a:cubicBezTo>
                  <a:cubicBezTo>
                    <a:pt x="44998" y="9868"/>
                    <a:pt x="68821" y="0"/>
                    <a:pt x="93662" y="0"/>
                  </a:cubicBezTo>
                  <a:close/>
                </a:path>
              </a:pathLst>
            </a:custGeom>
            <a:solidFill>
              <a:srgbClr val="F5F2EF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28575"/>
              <a:ext cx="1903659" cy="228342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3120"/>
                </a:lnSpc>
              </a:pPr>
              <a:r>
                <a:rPr lang="en-US" sz="2400">
                  <a:solidFill>
                    <a:srgbClr val="3D3C3C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Lack of satisfaction during therapy [9]</a:t>
              </a: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7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242425" y="661894"/>
            <a:ext cx="5803151" cy="2491545"/>
            <a:chOff x="0" y="0"/>
            <a:chExt cx="1416255" cy="60806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416255" cy="608060"/>
            </a:xfrm>
            <a:custGeom>
              <a:avLst/>
              <a:gdLst/>
              <a:ahLst/>
              <a:cxnLst/>
              <a:rect l="l" t="t" r="r" b="b"/>
              <a:pathLst>
                <a:path w="1416255" h="608060">
                  <a:moveTo>
                    <a:pt x="708128" y="0"/>
                  </a:moveTo>
                  <a:cubicBezTo>
                    <a:pt x="317039" y="0"/>
                    <a:pt x="0" y="136119"/>
                    <a:pt x="0" y="304030"/>
                  </a:cubicBezTo>
                  <a:cubicBezTo>
                    <a:pt x="0" y="471941"/>
                    <a:pt x="317039" y="608060"/>
                    <a:pt x="708128" y="608060"/>
                  </a:cubicBezTo>
                  <a:cubicBezTo>
                    <a:pt x="1099215" y="608060"/>
                    <a:pt x="1416255" y="471941"/>
                    <a:pt x="1416255" y="304030"/>
                  </a:cubicBezTo>
                  <a:cubicBezTo>
                    <a:pt x="1416255" y="136119"/>
                    <a:pt x="1099215" y="0"/>
                    <a:pt x="708128" y="0"/>
                  </a:cubicBezTo>
                  <a:close/>
                </a:path>
              </a:pathLst>
            </a:custGeom>
            <a:ln w="19050" cap="sq">
              <a:solidFill>
                <a:srgbClr val="3D3C3C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32774" y="-47769"/>
              <a:ext cx="1150707" cy="59882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7000"/>
                </a:lnSpc>
              </a:pPr>
              <a:r>
                <a:rPr lang="en-US" sz="5000">
                  <a:solidFill>
                    <a:srgbClr val="3D3C3C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Gaps in Research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904027" y="3705888"/>
            <a:ext cx="6609352" cy="2373183"/>
            <a:chOff x="0" y="0"/>
            <a:chExt cx="1740735" cy="62503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740735" cy="625036"/>
            </a:xfrm>
            <a:custGeom>
              <a:avLst/>
              <a:gdLst/>
              <a:ahLst/>
              <a:cxnLst/>
              <a:rect l="l" t="t" r="r" b="b"/>
              <a:pathLst>
                <a:path w="1740735" h="625036">
                  <a:moveTo>
                    <a:pt x="59739" y="0"/>
                  </a:moveTo>
                  <a:lnTo>
                    <a:pt x="1680996" y="0"/>
                  </a:lnTo>
                  <a:cubicBezTo>
                    <a:pt x="1713989" y="0"/>
                    <a:pt x="1740735" y="26746"/>
                    <a:pt x="1740735" y="59739"/>
                  </a:cubicBezTo>
                  <a:lnTo>
                    <a:pt x="1740735" y="565297"/>
                  </a:lnTo>
                  <a:cubicBezTo>
                    <a:pt x="1740735" y="598290"/>
                    <a:pt x="1713989" y="625036"/>
                    <a:pt x="1680996" y="625036"/>
                  </a:cubicBezTo>
                  <a:lnTo>
                    <a:pt x="59739" y="625036"/>
                  </a:lnTo>
                  <a:cubicBezTo>
                    <a:pt x="43895" y="625036"/>
                    <a:pt x="28701" y="618742"/>
                    <a:pt x="17497" y="607539"/>
                  </a:cubicBezTo>
                  <a:cubicBezTo>
                    <a:pt x="6294" y="596335"/>
                    <a:pt x="0" y="581140"/>
                    <a:pt x="0" y="565297"/>
                  </a:cubicBezTo>
                  <a:lnTo>
                    <a:pt x="0" y="59739"/>
                  </a:lnTo>
                  <a:cubicBezTo>
                    <a:pt x="0" y="43895"/>
                    <a:pt x="6294" y="28701"/>
                    <a:pt x="17497" y="17497"/>
                  </a:cubicBezTo>
                  <a:cubicBezTo>
                    <a:pt x="28701" y="6294"/>
                    <a:pt x="43895" y="0"/>
                    <a:pt x="59739" y="0"/>
                  </a:cubicBezTo>
                  <a:close/>
                </a:path>
              </a:pathLst>
            </a:custGeom>
            <a:solidFill>
              <a:srgbClr val="F5F2EF"/>
            </a:solidFill>
            <a:ln w="47625" cap="rnd">
              <a:solidFill>
                <a:srgbClr val="F5F2E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740735" cy="663136"/>
            </a:xfrm>
            <a:prstGeom prst="rect">
              <a:avLst/>
            </a:prstGeom>
          </p:spPr>
          <p:txBody>
            <a:bodyPr lIns="50800" tIns="50800" rIns="50800" bIns="50800" rtlCol="0" anchor="t"/>
            <a:lstStyle/>
            <a:p>
              <a:pPr algn="ctr">
                <a:lnSpc>
                  <a:spcPts val="1874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2139048" y="3969981"/>
            <a:ext cx="6139311" cy="2818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420"/>
              </a:lnSpc>
            </a:pPr>
            <a:r>
              <a:rPr lang="en-US" sz="2200" spc="-44">
                <a:solidFill>
                  <a:srgbClr val="3D3C3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Gender and suicide risk</a:t>
            </a:r>
          </a:p>
          <a:p>
            <a:pPr algn="l">
              <a:lnSpc>
                <a:spcPts val="2420"/>
              </a:lnSpc>
            </a:pPr>
            <a:endParaRPr lang="en-US" sz="2200" spc="-44">
              <a:solidFill>
                <a:srgbClr val="3D3C3C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marL="474984" lvl="1" indent="-237492" algn="l">
              <a:lnSpc>
                <a:spcPts val="2420"/>
              </a:lnSpc>
              <a:buFont typeface="Arial"/>
              <a:buChar char="•"/>
            </a:pPr>
            <a:r>
              <a:rPr lang="en-US" sz="2200" spc="-44">
                <a:solidFill>
                  <a:srgbClr val="3D3C3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Underlying demands causing female suicide</a:t>
            </a:r>
          </a:p>
          <a:p>
            <a:pPr marL="474984" lvl="1" indent="-237492" algn="l">
              <a:lnSpc>
                <a:spcPts val="2860"/>
              </a:lnSpc>
              <a:buFont typeface="Arial"/>
              <a:buChar char="•"/>
            </a:pPr>
            <a:r>
              <a:rPr lang="en-US" sz="2200" spc="-44">
                <a:solidFill>
                  <a:srgbClr val="3D3C3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Women more likely to attempt suicide</a:t>
            </a:r>
          </a:p>
          <a:p>
            <a:pPr marL="474984" lvl="1" indent="-237492" algn="l">
              <a:lnSpc>
                <a:spcPts val="2420"/>
              </a:lnSpc>
              <a:buFont typeface="Arial"/>
              <a:buChar char="•"/>
            </a:pPr>
            <a:r>
              <a:rPr lang="en-US" sz="2200" spc="-44">
                <a:solidFill>
                  <a:srgbClr val="3D3C3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Women with PMDD at higher risk</a:t>
            </a:r>
          </a:p>
          <a:p>
            <a:pPr algn="l">
              <a:lnSpc>
                <a:spcPts val="2420"/>
              </a:lnSpc>
            </a:pPr>
            <a:endParaRPr lang="en-US" sz="2200" spc="-44">
              <a:solidFill>
                <a:srgbClr val="3D3C3C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algn="l">
              <a:lnSpc>
                <a:spcPts val="2420"/>
              </a:lnSpc>
            </a:pPr>
            <a:endParaRPr lang="en-US" sz="2200" spc="-44">
              <a:solidFill>
                <a:srgbClr val="3D3C3C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algn="l">
              <a:lnSpc>
                <a:spcPts val="2420"/>
              </a:lnSpc>
            </a:pPr>
            <a:endParaRPr lang="en-US" sz="2200" spc="-44">
              <a:solidFill>
                <a:srgbClr val="3D3C3C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1904027" y="6631339"/>
            <a:ext cx="6609352" cy="2373183"/>
            <a:chOff x="0" y="0"/>
            <a:chExt cx="1740735" cy="625036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740735" cy="625036"/>
            </a:xfrm>
            <a:custGeom>
              <a:avLst/>
              <a:gdLst/>
              <a:ahLst/>
              <a:cxnLst/>
              <a:rect l="l" t="t" r="r" b="b"/>
              <a:pathLst>
                <a:path w="1740735" h="625036">
                  <a:moveTo>
                    <a:pt x="59739" y="0"/>
                  </a:moveTo>
                  <a:lnTo>
                    <a:pt x="1680996" y="0"/>
                  </a:lnTo>
                  <a:cubicBezTo>
                    <a:pt x="1713989" y="0"/>
                    <a:pt x="1740735" y="26746"/>
                    <a:pt x="1740735" y="59739"/>
                  </a:cubicBezTo>
                  <a:lnTo>
                    <a:pt x="1740735" y="565297"/>
                  </a:lnTo>
                  <a:cubicBezTo>
                    <a:pt x="1740735" y="598290"/>
                    <a:pt x="1713989" y="625036"/>
                    <a:pt x="1680996" y="625036"/>
                  </a:cubicBezTo>
                  <a:lnTo>
                    <a:pt x="59739" y="625036"/>
                  </a:lnTo>
                  <a:cubicBezTo>
                    <a:pt x="43895" y="625036"/>
                    <a:pt x="28701" y="618742"/>
                    <a:pt x="17497" y="607539"/>
                  </a:cubicBezTo>
                  <a:cubicBezTo>
                    <a:pt x="6294" y="596335"/>
                    <a:pt x="0" y="581140"/>
                    <a:pt x="0" y="565297"/>
                  </a:cubicBezTo>
                  <a:lnTo>
                    <a:pt x="0" y="59739"/>
                  </a:lnTo>
                  <a:cubicBezTo>
                    <a:pt x="0" y="43895"/>
                    <a:pt x="6294" y="28701"/>
                    <a:pt x="17497" y="17497"/>
                  </a:cubicBezTo>
                  <a:cubicBezTo>
                    <a:pt x="28701" y="6294"/>
                    <a:pt x="43895" y="0"/>
                    <a:pt x="59739" y="0"/>
                  </a:cubicBezTo>
                  <a:close/>
                </a:path>
              </a:pathLst>
            </a:custGeom>
            <a:solidFill>
              <a:srgbClr val="F5F2EF"/>
            </a:solidFill>
            <a:ln w="47625" cap="rnd">
              <a:solidFill>
                <a:srgbClr val="F5F2E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38100"/>
              <a:ext cx="1740735" cy="663136"/>
            </a:xfrm>
            <a:prstGeom prst="rect">
              <a:avLst/>
            </a:prstGeom>
          </p:spPr>
          <p:txBody>
            <a:bodyPr lIns="50800" tIns="50800" rIns="50800" bIns="50800" rtlCol="0" anchor="t"/>
            <a:lstStyle/>
            <a:p>
              <a:pPr algn="ctr">
                <a:lnSpc>
                  <a:spcPts val="1874"/>
                </a:lnSpc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2139048" y="6899085"/>
            <a:ext cx="6139311" cy="15424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420"/>
              </a:lnSpc>
            </a:pPr>
            <a:r>
              <a:rPr lang="en-US" sz="2200" spc="-44">
                <a:solidFill>
                  <a:srgbClr val="3D3C3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Intersectionality in research</a:t>
            </a:r>
          </a:p>
          <a:p>
            <a:pPr algn="l">
              <a:lnSpc>
                <a:spcPts val="2420"/>
              </a:lnSpc>
            </a:pPr>
            <a:endParaRPr lang="en-US" sz="2200" spc="-44">
              <a:solidFill>
                <a:srgbClr val="3D3C3C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marL="474984" lvl="1" indent="-237492" algn="l">
              <a:lnSpc>
                <a:spcPts val="2420"/>
              </a:lnSpc>
              <a:buFont typeface="Arial"/>
              <a:buChar char="•"/>
            </a:pPr>
            <a:r>
              <a:rPr lang="en-US" sz="2200" spc="-44">
                <a:solidFill>
                  <a:srgbClr val="3D3C3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Generalising data does not accurately represent women affected by PMDD</a:t>
            </a:r>
          </a:p>
          <a:p>
            <a:pPr algn="l">
              <a:lnSpc>
                <a:spcPts val="2420"/>
              </a:lnSpc>
            </a:pPr>
            <a:endParaRPr lang="en-US" sz="2200" spc="-44">
              <a:solidFill>
                <a:srgbClr val="3D3C3C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</p:txBody>
      </p:sp>
      <p:grpSp>
        <p:nvGrpSpPr>
          <p:cNvPr id="13" name="Group 13"/>
          <p:cNvGrpSpPr/>
          <p:nvPr/>
        </p:nvGrpSpPr>
        <p:grpSpPr>
          <a:xfrm>
            <a:off x="9772226" y="3705888"/>
            <a:ext cx="6609352" cy="2373183"/>
            <a:chOff x="0" y="0"/>
            <a:chExt cx="1740735" cy="625036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740735" cy="625036"/>
            </a:xfrm>
            <a:custGeom>
              <a:avLst/>
              <a:gdLst/>
              <a:ahLst/>
              <a:cxnLst/>
              <a:rect l="l" t="t" r="r" b="b"/>
              <a:pathLst>
                <a:path w="1740735" h="625036">
                  <a:moveTo>
                    <a:pt x="59739" y="0"/>
                  </a:moveTo>
                  <a:lnTo>
                    <a:pt x="1680996" y="0"/>
                  </a:lnTo>
                  <a:cubicBezTo>
                    <a:pt x="1713989" y="0"/>
                    <a:pt x="1740735" y="26746"/>
                    <a:pt x="1740735" y="59739"/>
                  </a:cubicBezTo>
                  <a:lnTo>
                    <a:pt x="1740735" y="565297"/>
                  </a:lnTo>
                  <a:cubicBezTo>
                    <a:pt x="1740735" y="598290"/>
                    <a:pt x="1713989" y="625036"/>
                    <a:pt x="1680996" y="625036"/>
                  </a:cubicBezTo>
                  <a:lnTo>
                    <a:pt x="59739" y="625036"/>
                  </a:lnTo>
                  <a:cubicBezTo>
                    <a:pt x="43895" y="625036"/>
                    <a:pt x="28701" y="618742"/>
                    <a:pt x="17497" y="607539"/>
                  </a:cubicBezTo>
                  <a:cubicBezTo>
                    <a:pt x="6294" y="596335"/>
                    <a:pt x="0" y="581140"/>
                    <a:pt x="0" y="565297"/>
                  </a:cubicBezTo>
                  <a:lnTo>
                    <a:pt x="0" y="59739"/>
                  </a:lnTo>
                  <a:cubicBezTo>
                    <a:pt x="0" y="43895"/>
                    <a:pt x="6294" y="28701"/>
                    <a:pt x="17497" y="17497"/>
                  </a:cubicBezTo>
                  <a:cubicBezTo>
                    <a:pt x="28701" y="6294"/>
                    <a:pt x="43895" y="0"/>
                    <a:pt x="59739" y="0"/>
                  </a:cubicBezTo>
                  <a:close/>
                </a:path>
              </a:pathLst>
            </a:custGeom>
            <a:solidFill>
              <a:srgbClr val="F5F2EF"/>
            </a:solidFill>
            <a:ln w="47625" cap="rnd">
              <a:solidFill>
                <a:srgbClr val="F5F2E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1740735" cy="663136"/>
            </a:xfrm>
            <a:prstGeom prst="rect">
              <a:avLst/>
            </a:prstGeom>
          </p:spPr>
          <p:txBody>
            <a:bodyPr lIns="50800" tIns="50800" rIns="50800" bIns="50800" rtlCol="0" anchor="t"/>
            <a:lstStyle/>
            <a:p>
              <a:pPr algn="ctr">
                <a:lnSpc>
                  <a:spcPts val="1874"/>
                </a:lnSpc>
              </a:pPr>
              <a:endParaRPr/>
            </a:p>
          </p:txBody>
        </p:sp>
      </p:grpSp>
      <p:sp>
        <p:nvSpPr>
          <p:cNvPr id="16" name="TextBox 16"/>
          <p:cNvSpPr txBox="1"/>
          <p:nvPr/>
        </p:nvSpPr>
        <p:spPr>
          <a:xfrm>
            <a:off x="10019710" y="3969981"/>
            <a:ext cx="6361868" cy="12376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420"/>
              </a:lnSpc>
            </a:pPr>
            <a:r>
              <a:rPr lang="en-US" sz="2200" spc="-44">
                <a:solidFill>
                  <a:srgbClr val="3D3C3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Sex-specific health differences</a:t>
            </a:r>
          </a:p>
          <a:p>
            <a:pPr algn="l">
              <a:lnSpc>
                <a:spcPts val="2420"/>
              </a:lnSpc>
            </a:pPr>
            <a:endParaRPr lang="en-US" sz="2200" spc="-44">
              <a:solidFill>
                <a:srgbClr val="3D3C3C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marL="474984" lvl="1" indent="-237492" algn="l">
              <a:lnSpc>
                <a:spcPts val="2420"/>
              </a:lnSpc>
              <a:buFont typeface="Arial"/>
              <a:buChar char="•"/>
            </a:pPr>
            <a:r>
              <a:rPr lang="en-US" sz="2200" spc="-44">
                <a:solidFill>
                  <a:srgbClr val="3D3C3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Research mainly conducted by men and focused on men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9772226" y="6631339"/>
            <a:ext cx="6609352" cy="2373183"/>
            <a:chOff x="0" y="0"/>
            <a:chExt cx="1740735" cy="625036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1740735" cy="625036"/>
            </a:xfrm>
            <a:custGeom>
              <a:avLst/>
              <a:gdLst/>
              <a:ahLst/>
              <a:cxnLst/>
              <a:rect l="l" t="t" r="r" b="b"/>
              <a:pathLst>
                <a:path w="1740735" h="625036">
                  <a:moveTo>
                    <a:pt x="59739" y="0"/>
                  </a:moveTo>
                  <a:lnTo>
                    <a:pt x="1680996" y="0"/>
                  </a:lnTo>
                  <a:cubicBezTo>
                    <a:pt x="1713989" y="0"/>
                    <a:pt x="1740735" y="26746"/>
                    <a:pt x="1740735" y="59739"/>
                  </a:cubicBezTo>
                  <a:lnTo>
                    <a:pt x="1740735" y="565297"/>
                  </a:lnTo>
                  <a:cubicBezTo>
                    <a:pt x="1740735" y="598290"/>
                    <a:pt x="1713989" y="625036"/>
                    <a:pt x="1680996" y="625036"/>
                  </a:cubicBezTo>
                  <a:lnTo>
                    <a:pt x="59739" y="625036"/>
                  </a:lnTo>
                  <a:cubicBezTo>
                    <a:pt x="43895" y="625036"/>
                    <a:pt x="28701" y="618742"/>
                    <a:pt x="17497" y="607539"/>
                  </a:cubicBezTo>
                  <a:cubicBezTo>
                    <a:pt x="6294" y="596335"/>
                    <a:pt x="0" y="581140"/>
                    <a:pt x="0" y="565297"/>
                  </a:cubicBezTo>
                  <a:lnTo>
                    <a:pt x="0" y="59739"/>
                  </a:lnTo>
                  <a:cubicBezTo>
                    <a:pt x="0" y="43895"/>
                    <a:pt x="6294" y="28701"/>
                    <a:pt x="17497" y="17497"/>
                  </a:cubicBezTo>
                  <a:cubicBezTo>
                    <a:pt x="28701" y="6294"/>
                    <a:pt x="43895" y="0"/>
                    <a:pt x="59739" y="0"/>
                  </a:cubicBezTo>
                  <a:close/>
                </a:path>
              </a:pathLst>
            </a:custGeom>
            <a:solidFill>
              <a:srgbClr val="F5F2EF"/>
            </a:solidFill>
            <a:ln w="47625" cap="rnd">
              <a:solidFill>
                <a:srgbClr val="F5F2E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38100"/>
              <a:ext cx="1740735" cy="663136"/>
            </a:xfrm>
            <a:prstGeom prst="rect">
              <a:avLst/>
            </a:prstGeom>
          </p:spPr>
          <p:txBody>
            <a:bodyPr lIns="50800" tIns="50800" rIns="50800" bIns="50800" rtlCol="0" anchor="t"/>
            <a:lstStyle/>
            <a:p>
              <a:pPr algn="ctr">
                <a:lnSpc>
                  <a:spcPts val="1874"/>
                </a:lnSpc>
              </a:pPr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10019710" y="6899085"/>
            <a:ext cx="6361868" cy="15424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420"/>
              </a:lnSpc>
            </a:pPr>
            <a:r>
              <a:rPr lang="en-US" sz="2200" spc="-44">
                <a:solidFill>
                  <a:srgbClr val="3D3C3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Therapy and PMDD</a:t>
            </a:r>
          </a:p>
          <a:p>
            <a:pPr algn="l">
              <a:lnSpc>
                <a:spcPts val="2420"/>
              </a:lnSpc>
            </a:pPr>
            <a:endParaRPr lang="en-US" sz="2200" spc="-44">
              <a:solidFill>
                <a:srgbClr val="3D3C3C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marL="474984" lvl="1" indent="-237492" algn="l">
              <a:lnSpc>
                <a:spcPts val="2420"/>
              </a:lnSpc>
              <a:buFont typeface="Arial"/>
              <a:buChar char="•"/>
            </a:pPr>
            <a:r>
              <a:rPr lang="en-US" sz="2200" spc="-44">
                <a:solidFill>
                  <a:srgbClr val="3D3C3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PMDD being discussed in therapy</a:t>
            </a:r>
          </a:p>
          <a:p>
            <a:pPr marL="474984" lvl="1" indent="-237492" algn="l">
              <a:lnSpc>
                <a:spcPts val="2420"/>
              </a:lnSpc>
              <a:buFont typeface="Arial"/>
              <a:buChar char="•"/>
            </a:pPr>
            <a:r>
              <a:rPr lang="en-US" sz="2200" spc="-44">
                <a:solidFill>
                  <a:srgbClr val="3D3C3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Effectiveness of PCT</a:t>
            </a:r>
          </a:p>
          <a:p>
            <a:pPr marL="474984" lvl="1" indent="-237492" algn="l">
              <a:lnSpc>
                <a:spcPts val="2420"/>
              </a:lnSpc>
              <a:buFont typeface="Arial"/>
              <a:buChar char="•"/>
            </a:pPr>
            <a:r>
              <a:rPr lang="en-US" sz="2200" spc="-44">
                <a:solidFill>
                  <a:srgbClr val="3D3C3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What elements cause positive change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6381579" y="9471158"/>
            <a:ext cx="1074158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420"/>
              </a:lnSpc>
            </a:pPr>
            <a:r>
              <a:rPr lang="en-US" sz="2200" spc="-44">
                <a:solidFill>
                  <a:srgbClr val="3D3C3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[10,11]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2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59396" y="1028700"/>
            <a:ext cx="5803151" cy="1911930"/>
            <a:chOff x="0" y="0"/>
            <a:chExt cx="1416255" cy="46660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416255" cy="466605"/>
            </a:xfrm>
            <a:custGeom>
              <a:avLst/>
              <a:gdLst/>
              <a:ahLst/>
              <a:cxnLst/>
              <a:rect l="l" t="t" r="r" b="b"/>
              <a:pathLst>
                <a:path w="1416255" h="466605">
                  <a:moveTo>
                    <a:pt x="708128" y="0"/>
                  </a:moveTo>
                  <a:cubicBezTo>
                    <a:pt x="317039" y="0"/>
                    <a:pt x="0" y="104453"/>
                    <a:pt x="0" y="233303"/>
                  </a:cubicBezTo>
                  <a:cubicBezTo>
                    <a:pt x="0" y="362152"/>
                    <a:pt x="317039" y="466605"/>
                    <a:pt x="708128" y="466605"/>
                  </a:cubicBezTo>
                  <a:cubicBezTo>
                    <a:pt x="1099215" y="466605"/>
                    <a:pt x="1416255" y="362152"/>
                    <a:pt x="1416255" y="233303"/>
                  </a:cubicBezTo>
                  <a:cubicBezTo>
                    <a:pt x="1416255" y="104453"/>
                    <a:pt x="1099215" y="0"/>
                    <a:pt x="708128" y="0"/>
                  </a:cubicBezTo>
                  <a:close/>
                </a:path>
              </a:pathLst>
            </a:custGeom>
            <a:ln w="19050" cap="sq">
              <a:solidFill>
                <a:srgbClr val="3D3C3C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32774" y="186619"/>
              <a:ext cx="1150707" cy="236242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4400"/>
                </a:lnSpc>
              </a:pPr>
              <a:r>
                <a:rPr lang="en-US" sz="5000">
                  <a:solidFill>
                    <a:srgbClr val="3D3C3C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Methodology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144000" y="-213774"/>
            <a:ext cx="9396888" cy="10765849"/>
            <a:chOff x="0" y="0"/>
            <a:chExt cx="12529185" cy="14354465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t="18001" r="8445" b="12114"/>
            <a:stretch>
              <a:fillRect/>
            </a:stretch>
          </p:blipFill>
          <p:spPr>
            <a:xfrm flipH="1">
              <a:off x="0" y="0"/>
              <a:ext cx="12529185" cy="14354465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659396" y="3705888"/>
            <a:ext cx="5803151" cy="767344"/>
            <a:chOff x="0" y="0"/>
            <a:chExt cx="1336492" cy="176723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336492" cy="176723"/>
            </a:xfrm>
            <a:custGeom>
              <a:avLst/>
              <a:gdLst/>
              <a:ahLst/>
              <a:cxnLst/>
              <a:rect l="l" t="t" r="r" b="b"/>
              <a:pathLst>
                <a:path w="1336492" h="176723">
                  <a:moveTo>
                    <a:pt x="88361" y="0"/>
                  </a:moveTo>
                  <a:lnTo>
                    <a:pt x="1248130" y="0"/>
                  </a:lnTo>
                  <a:cubicBezTo>
                    <a:pt x="1296931" y="0"/>
                    <a:pt x="1336492" y="39561"/>
                    <a:pt x="1336492" y="88361"/>
                  </a:cubicBezTo>
                  <a:lnTo>
                    <a:pt x="1336492" y="88361"/>
                  </a:lnTo>
                  <a:cubicBezTo>
                    <a:pt x="1336492" y="137162"/>
                    <a:pt x="1296931" y="176723"/>
                    <a:pt x="1248130" y="176723"/>
                  </a:cubicBezTo>
                  <a:lnTo>
                    <a:pt x="88361" y="176723"/>
                  </a:lnTo>
                  <a:cubicBezTo>
                    <a:pt x="39561" y="176723"/>
                    <a:pt x="0" y="137162"/>
                    <a:pt x="0" y="88361"/>
                  </a:cubicBezTo>
                  <a:lnTo>
                    <a:pt x="0" y="88361"/>
                  </a:lnTo>
                  <a:cubicBezTo>
                    <a:pt x="0" y="39561"/>
                    <a:pt x="39561" y="0"/>
                    <a:pt x="88361" y="0"/>
                  </a:cubicBezTo>
                  <a:close/>
                </a:path>
              </a:pathLst>
            </a:custGeom>
            <a:solidFill>
              <a:srgbClr val="FFB4C9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28575"/>
              <a:ext cx="1336492" cy="205298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3120"/>
                </a:lnSpc>
              </a:pPr>
              <a:r>
                <a:rPr lang="en-US" sz="2400">
                  <a:solidFill>
                    <a:srgbClr val="3D3C3C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Interpretivist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659396" y="5881402"/>
            <a:ext cx="5803151" cy="767344"/>
            <a:chOff x="0" y="0"/>
            <a:chExt cx="1336492" cy="176723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336492" cy="176723"/>
            </a:xfrm>
            <a:custGeom>
              <a:avLst/>
              <a:gdLst/>
              <a:ahLst/>
              <a:cxnLst/>
              <a:rect l="l" t="t" r="r" b="b"/>
              <a:pathLst>
                <a:path w="1336492" h="176723">
                  <a:moveTo>
                    <a:pt x="88361" y="0"/>
                  </a:moveTo>
                  <a:lnTo>
                    <a:pt x="1248130" y="0"/>
                  </a:lnTo>
                  <a:cubicBezTo>
                    <a:pt x="1296931" y="0"/>
                    <a:pt x="1336492" y="39561"/>
                    <a:pt x="1336492" y="88361"/>
                  </a:cubicBezTo>
                  <a:lnTo>
                    <a:pt x="1336492" y="88361"/>
                  </a:lnTo>
                  <a:cubicBezTo>
                    <a:pt x="1336492" y="137162"/>
                    <a:pt x="1296931" y="176723"/>
                    <a:pt x="1248130" y="176723"/>
                  </a:cubicBezTo>
                  <a:lnTo>
                    <a:pt x="88361" y="176723"/>
                  </a:lnTo>
                  <a:cubicBezTo>
                    <a:pt x="39561" y="176723"/>
                    <a:pt x="0" y="137162"/>
                    <a:pt x="0" y="88361"/>
                  </a:cubicBezTo>
                  <a:lnTo>
                    <a:pt x="0" y="88361"/>
                  </a:lnTo>
                  <a:cubicBezTo>
                    <a:pt x="0" y="39561"/>
                    <a:pt x="39561" y="0"/>
                    <a:pt x="88361" y="0"/>
                  </a:cubicBezTo>
                  <a:close/>
                </a:path>
              </a:pathLst>
            </a:custGeom>
            <a:solidFill>
              <a:srgbClr val="FFB4C9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28575"/>
              <a:ext cx="1336492" cy="205298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3120"/>
                </a:lnSpc>
              </a:pPr>
              <a:r>
                <a:rPr lang="en-US" sz="2400">
                  <a:solidFill>
                    <a:srgbClr val="3D3C3C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Thematic Analysis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659396" y="8058446"/>
            <a:ext cx="5803151" cy="767344"/>
            <a:chOff x="0" y="0"/>
            <a:chExt cx="1336492" cy="176723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336492" cy="176723"/>
            </a:xfrm>
            <a:custGeom>
              <a:avLst/>
              <a:gdLst/>
              <a:ahLst/>
              <a:cxnLst/>
              <a:rect l="l" t="t" r="r" b="b"/>
              <a:pathLst>
                <a:path w="1336492" h="176723">
                  <a:moveTo>
                    <a:pt x="88361" y="0"/>
                  </a:moveTo>
                  <a:lnTo>
                    <a:pt x="1248130" y="0"/>
                  </a:lnTo>
                  <a:cubicBezTo>
                    <a:pt x="1296931" y="0"/>
                    <a:pt x="1336492" y="39561"/>
                    <a:pt x="1336492" y="88361"/>
                  </a:cubicBezTo>
                  <a:lnTo>
                    <a:pt x="1336492" y="88361"/>
                  </a:lnTo>
                  <a:cubicBezTo>
                    <a:pt x="1336492" y="137162"/>
                    <a:pt x="1296931" y="176723"/>
                    <a:pt x="1248130" y="176723"/>
                  </a:cubicBezTo>
                  <a:lnTo>
                    <a:pt x="88361" y="176723"/>
                  </a:lnTo>
                  <a:cubicBezTo>
                    <a:pt x="39561" y="176723"/>
                    <a:pt x="0" y="137162"/>
                    <a:pt x="0" y="88361"/>
                  </a:cubicBezTo>
                  <a:lnTo>
                    <a:pt x="0" y="88361"/>
                  </a:lnTo>
                  <a:cubicBezTo>
                    <a:pt x="0" y="39561"/>
                    <a:pt x="39561" y="0"/>
                    <a:pt x="88361" y="0"/>
                  </a:cubicBezTo>
                  <a:close/>
                </a:path>
              </a:pathLst>
            </a:custGeom>
            <a:solidFill>
              <a:srgbClr val="FFB4C9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28575"/>
              <a:ext cx="1336492" cy="205298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3120"/>
                </a:lnSpc>
              </a:pPr>
              <a:r>
                <a:rPr lang="en-US" sz="2400">
                  <a:solidFill>
                    <a:srgbClr val="3D3C3C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Critical feminist lens</a:t>
              </a:r>
            </a:p>
          </p:txBody>
        </p:sp>
      </p:grpSp>
      <p:sp>
        <p:nvSpPr>
          <p:cNvPr id="16" name="TextBox 16"/>
          <p:cNvSpPr txBox="1"/>
          <p:nvPr/>
        </p:nvSpPr>
        <p:spPr>
          <a:xfrm>
            <a:off x="448307" y="4707255"/>
            <a:ext cx="8225327" cy="8248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60"/>
              </a:lnSpc>
            </a:pPr>
            <a:r>
              <a:rPr lang="en-US" sz="240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Looking at meanings made from participant’s life experiences seperate to those of the researcher [12]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24564" y="9063915"/>
            <a:ext cx="7872813" cy="8248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60"/>
              </a:lnSpc>
            </a:pPr>
            <a:r>
              <a:rPr lang="en-US" sz="240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Acknowledges the role of power and how issues affect participants intersectionally [14]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24564" y="6953546"/>
            <a:ext cx="7872813" cy="8248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60"/>
              </a:lnSpc>
            </a:pPr>
            <a:r>
              <a:rPr lang="en-US" sz="240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Interpreting common themes that arise from participants’ experiences [13]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E626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06018" y="2727090"/>
            <a:ext cx="3934380" cy="693213"/>
            <a:chOff x="0" y="0"/>
            <a:chExt cx="906105" cy="15965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906105" cy="159650"/>
            </a:xfrm>
            <a:custGeom>
              <a:avLst/>
              <a:gdLst/>
              <a:ahLst/>
              <a:cxnLst/>
              <a:rect l="l" t="t" r="r" b="b"/>
              <a:pathLst>
                <a:path w="906105" h="159650">
                  <a:moveTo>
                    <a:pt x="79825" y="0"/>
                  </a:moveTo>
                  <a:lnTo>
                    <a:pt x="826280" y="0"/>
                  </a:lnTo>
                  <a:cubicBezTo>
                    <a:pt x="870366" y="0"/>
                    <a:pt x="906105" y="35739"/>
                    <a:pt x="906105" y="79825"/>
                  </a:cubicBezTo>
                  <a:lnTo>
                    <a:pt x="906105" y="79825"/>
                  </a:lnTo>
                  <a:cubicBezTo>
                    <a:pt x="906105" y="100996"/>
                    <a:pt x="897695" y="121300"/>
                    <a:pt x="882725" y="136270"/>
                  </a:cubicBezTo>
                  <a:cubicBezTo>
                    <a:pt x="867755" y="151240"/>
                    <a:pt x="847451" y="159650"/>
                    <a:pt x="826280" y="159650"/>
                  </a:cubicBezTo>
                  <a:lnTo>
                    <a:pt x="79825" y="159650"/>
                  </a:lnTo>
                  <a:cubicBezTo>
                    <a:pt x="58654" y="159650"/>
                    <a:pt x="38350" y="151240"/>
                    <a:pt x="23380" y="136270"/>
                  </a:cubicBezTo>
                  <a:cubicBezTo>
                    <a:pt x="8410" y="121300"/>
                    <a:pt x="0" y="100996"/>
                    <a:pt x="0" y="79825"/>
                  </a:cubicBezTo>
                  <a:lnTo>
                    <a:pt x="0" y="79825"/>
                  </a:lnTo>
                  <a:cubicBezTo>
                    <a:pt x="0" y="58654"/>
                    <a:pt x="8410" y="38350"/>
                    <a:pt x="23380" y="23380"/>
                  </a:cubicBezTo>
                  <a:cubicBezTo>
                    <a:pt x="38350" y="8410"/>
                    <a:pt x="58654" y="0"/>
                    <a:pt x="79825" y="0"/>
                  </a:cubicBezTo>
                  <a:close/>
                </a:path>
              </a:pathLst>
            </a:custGeom>
            <a:solidFill>
              <a:srgbClr val="FFB4C9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28575"/>
              <a:ext cx="906105" cy="18822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3120"/>
                </a:lnSpc>
              </a:pPr>
              <a:r>
                <a:rPr lang="en-US" sz="2400" i="1">
                  <a:solidFill>
                    <a:srgbClr val="3D3C3C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Method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050193" y="2727090"/>
            <a:ext cx="3934380" cy="693213"/>
            <a:chOff x="0" y="0"/>
            <a:chExt cx="906105" cy="15965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906105" cy="159650"/>
            </a:xfrm>
            <a:custGeom>
              <a:avLst/>
              <a:gdLst/>
              <a:ahLst/>
              <a:cxnLst/>
              <a:rect l="l" t="t" r="r" b="b"/>
              <a:pathLst>
                <a:path w="906105" h="159650">
                  <a:moveTo>
                    <a:pt x="79825" y="0"/>
                  </a:moveTo>
                  <a:lnTo>
                    <a:pt x="826280" y="0"/>
                  </a:lnTo>
                  <a:cubicBezTo>
                    <a:pt x="870366" y="0"/>
                    <a:pt x="906105" y="35739"/>
                    <a:pt x="906105" y="79825"/>
                  </a:cubicBezTo>
                  <a:lnTo>
                    <a:pt x="906105" y="79825"/>
                  </a:lnTo>
                  <a:cubicBezTo>
                    <a:pt x="906105" y="100996"/>
                    <a:pt x="897695" y="121300"/>
                    <a:pt x="882725" y="136270"/>
                  </a:cubicBezTo>
                  <a:cubicBezTo>
                    <a:pt x="867755" y="151240"/>
                    <a:pt x="847451" y="159650"/>
                    <a:pt x="826280" y="159650"/>
                  </a:cubicBezTo>
                  <a:lnTo>
                    <a:pt x="79825" y="159650"/>
                  </a:lnTo>
                  <a:cubicBezTo>
                    <a:pt x="58654" y="159650"/>
                    <a:pt x="38350" y="151240"/>
                    <a:pt x="23380" y="136270"/>
                  </a:cubicBezTo>
                  <a:cubicBezTo>
                    <a:pt x="8410" y="121300"/>
                    <a:pt x="0" y="100996"/>
                    <a:pt x="0" y="79825"/>
                  </a:cubicBezTo>
                  <a:lnTo>
                    <a:pt x="0" y="79825"/>
                  </a:lnTo>
                  <a:cubicBezTo>
                    <a:pt x="0" y="58654"/>
                    <a:pt x="8410" y="38350"/>
                    <a:pt x="23380" y="23380"/>
                  </a:cubicBezTo>
                  <a:cubicBezTo>
                    <a:pt x="38350" y="8410"/>
                    <a:pt x="58654" y="0"/>
                    <a:pt x="79825" y="0"/>
                  </a:cubicBezTo>
                  <a:close/>
                </a:path>
              </a:pathLst>
            </a:custGeom>
            <a:solidFill>
              <a:srgbClr val="FFB4C9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28575"/>
              <a:ext cx="906105" cy="18822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3120"/>
                </a:lnSpc>
              </a:pPr>
              <a:r>
                <a:rPr lang="en-US" sz="2400">
                  <a:solidFill>
                    <a:srgbClr val="3D3C3C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Sample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9294367" y="2727090"/>
            <a:ext cx="3934380" cy="693213"/>
            <a:chOff x="0" y="0"/>
            <a:chExt cx="906105" cy="15965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906105" cy="159650"/>
            </a:xfrm>
            <a:custGeom>
              <a:avLst/>
              <a:gdLst/>
              <a:ahLst/>
              <a:cxnLst/>
              <a:rect l="l" t="t" r="r" b="b"/>
              <a:pathLst>
                <a:path w="906105" h="159650">
                  <a:moveTo>
                    <a:pt x="79825" y="0"/>
                  </a:moveTo>
                  <a:lnTo>
                    <a:pt x="826280" y="0"/>
                  </a:lnTo>
                  <a:cubicBezTo>
                    <a:pt x="870366" y="0"/>
                    <a:pt x="906105" y="35739"/>
                    <a:pt x="906105" y="79825"/>
                  </a:cubicBezTo>
                  <a:lnTo>
                    <a:pt x="906105" y="79825"/>
                  </a:lnTo>
                  <a:cubicBezTo>
                    <a:pt x="906105" y="100996"/>
                    <a:pt x="897695" y="121300"/>
                    <a:pt x="882725" y="136270"/>
                  </a:cubicBezTo>
                  <a:cubicBezTo>
                    <a:pt x="867755" y="151240"/>
                    <a:pt x="847451" y="159650"/>
                    <a:pt x="826280" y="159650"/>
                  </a:cubicBezTo>
                  <a:lnTo>
                    <a:pt x="79825" y="159650"/>
                  </a:lnTo>
                  <a:cubicBezTo>
                    <a:pt x="58654" y="159650"/>
                    <a:pt x="38350" y="151240"/>
                    <a:pt x="23380" y="136270"/>
                  </a:cubicBezTo>
                  <a:cubicBezTo>
                    <a:pt x="8410" y="121300"/>
                    <a:pt x="0" y="100996"/>
                    <a:pt x="0" y="79825"/>
                  </a:cubicBezTo>
                  <a:lnTo>
                    <a:pt x="0" y="79825"/>
                  </a:lnTo>
                  <a:cubicBezTo>
                    <a:pt x="0" y="58654"/>
                    <a:pt x="8410" y="38350"/>
                    <a:pt x="23380" y="23380"/>
                  </a:cubicBezTo>
                  <a:cubicBezTo>
                    <a:pt x="38350" y="8410"/>
                    <a:pt x="58654" y="0"/>
                    <a:pt x="79825" y="0"/>
                  </a:cubicBezTo>
                  <a:close/>
                </a:path>
              </a:pathLst>
            </a:custGeom>
            <a:solidFill>
              <a:srgbClr val="FFB4C9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28575"/>
              <a:ext cx="906105" cy="18822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3120"/>
                </a:lnSpc>
              </a:pPr>
              <a:r>
                <a:rPr lang="en-US" sz="2400">
                  <a:solidFill>
                    <a:srgbClr val="3D3C3C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Recruitment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3538542" y="2727090"/>
            <a:ext cx="3934380" cy="693213"/>
            <a:chOff x="0" y="0"/>
            <a:chExt cx="906105" cy="15965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906105" cy="159650"/>
            </a:xfrm>
            <a:custGeom>
              <a:avLst/>
              <a:gdLst/>
              <a:ahLst/>
              <a:cxnLst/>
              <a:rect l="l" t="t" r="r" b="b"/>
              <a:pathLst>
                <a:path w="906105" h="159650">
                  <a:moveTo>
                    <a:pt x="79825" y="0"/>
                  </a:moveTo>
                  <a:lnTo>
                    <a:pt x="826280" y="0"/>
                  </a:lnTo>
                  <a:cubicBezTo>
                    <a:pt x="870366" y="0"/>
                    <a:pt x="906105" y="35739"/>
                    <a:pt x="906105" y="79825"/>
                  </a:cubicBezTo>
                  <a:lnTo>
                    <a:pt x="906105" y="79825"/>
                  </a:lnTo>
                  <a:cubicBezTo>
                    <a:pt x="906105" y="100996"/>
                    <a:pt x="897695" y="121300"/>
                    <a:pt x="882725" y="136270"/>
                  </a:cubicBezTo>
                  <a:cubicBezTo>
                    <a:pt x="867755" y="151240"/>
                    <a:pt x="847451" y="159650"/>
                    <a:pt x="826280" y="159650"/>
                  </a:cubicBezTo>
                  <a:lnTo>
                    <a:pt x="79825" y="159650"/>
                  </a:lnTo>
                  <a:cubicBezTo>
                    <a:pt x="58654" y="159650"/>
                    <a:pt x="38350" y="151240"/>
                    <a:pt x="23380" y="136270"/>
                  </a:cubicBezTo>
                  <a:cubicBezTo>
                    <a:pt x="8410" y="121300"/>
                    <a:pt x="0" y="100996"/>
                    <a:pt x="0" y="79825"/>
                  </a:cubicBezTo>
                  <a:lnTo>
                    <a:pt x="0" y="79825"/>
                  </a:lnTo>
                  <a:cubicBezTo>
                    <a:pt x="0" y="58654"/>
                    <a:pt x="8410" y="38350"/>
                    <a:pt x="23380" y="23380"/>
                  </a:cubicBezTo>
                  <a:cubicBezTo>
                    <a:pt x="38350" y="8410"/>
                    <a:pt x="58654" y="0"/>
                    <a:pt x="79825" y="0"/>
                  </a:cubicBezTo>
                  <a:close/>
                </a:path>
              </a:pathLst>
            </a:custGeom>
            <a:solidFill>
              <a:srgbClr val="FFB4C9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28575"/>
              <a:ext cx="906105" cy="18822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3120"/>
                </a:lnSpc>
              </a:pPr>
              <a:r>
                <a:rPr lang="en-US" sz="2400">
                  <a:solidFill>
                    <a:srgbClr val="3D3C3C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Data Analysis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06018" y="3677187"/>
            <a:ext cx="3934380" cy="6060608"/>
            <a:chOff x="0" y="0"/>
            <a:chExt cx="1036215" cy="159621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036215" cy="1596210"/>
            </a:xfrm>
            <a:custGeom>
              <a:avLst/>
              <a:gdLst/>
              <a:ahLst/>
              <a:cxnLst/>
              <a:rect l="l" t="t" r="r" b="b"/>
              <a:pathLst>
                <a:path w="1036215" h="1596210">
                  <a:moveTo>
                    <a:pt x="100356" y="0"/>
                  </a:moveTo>
                  <a:lnTo>
                    <a:pt x="935859" y="0"/>
                  </a:lnTo>
                  <a:cubicBezTo>
                    <a:pt x="962475" y="0"/>
                    <a:pt x="988001" y="10573"/>
                    <a:pt x="1006822" y="29394"/>
                  </a:cubicBezTo>
                  <a:cubicBezTo>
                    <a:pt x="1025642" y="48214"/>
                    <a:pt x="1036215" y="73740"/>
                    <a:pt x="1036215" y="100356"/>
                  </a:cubicBezTo>
                  <a:lnTo>
                    <a:pt x="1036215" y="1495854"/>
                  </a:lnTo>
                  <a:cubicBezTo>
                    <a:pt x="1036215" y="1522470"/>
                    <a:pt x="1025642" y="1547996"/>
                    <a:pt x="1006822" y="1566816"/>
                  </a:cubicBezTo>
                  <a:cubicBezTo>
                    <a:pt x="988001" y="1585636"/>
                    <a:pt x="962475" y="1596210"/>
                    <a:pt x="935859" y="1596210"/>
                  </a:cubicBezTo>
                  <a:lnTo>
                    <a:pt x="100356" y="1596210"/>
                  </a:lnTo>
                  <a:cubicBezTo>
                    <a:pt x="73740" y="1596210"/>
                    <a:pt x="48214" y="1585636"/>
                    <a:pt x="29394" y="1566816"/>
                  </a:cubicBezTo>
                  <a:cubicBezTo>
                    <a:pt x="10573" y="1547996"/>
                    <a:pt x="0" y="1522470"/>
                    <a:pt x="0" y="1495854"/>
                  </a:cubicBezTo>
                  <a:lnTo>
                    <a:pt x="0" y="100356"/>
                  </a:lnTo>
                  <a:cubicBezTo>
                    <a:pt x="0" y="73740"/>
                    <a:pt x="10573" y="48214"/>
                    <a:pt x="29394" y="29394"/>
                  </a:cubicBezTo>
                  <a:cubicBezTo>
                    <a:pt x="48214" y="10573"/>
                    <a:pt x="73740" y="0"/>
                    <a:pt x="100356" y="0"/>
                  </a:cubicBezTo>
                  <a:close/>
                </a:path>
              </a:pathLst>
            </a:custGeom>
            <a:solidFill>
              <a:srgbClr val="F5F2EF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38100"/>
              <a:ext cx="1036215" cy="16343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74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112210" y="3931553"/>
            <a:ext cx="3308315" cy="41351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40"/>
              </a:lnSpc>
            </a:pPr>
            <a:r>
              <a:rPr lang="en-US" sz="2400">
                <a:solidFill>
                  <a:srgbClr val="3D3C3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Semi-structured interviews</a:t>
            </a:r>
          </a:p>
          <a:p>
            <a:pPr algn="l">
              <a:lnSpc>
                <a:spcPts val="2530"/>
              </a:lnSpc>
            </a:pPr>
            <a:endParaRPr lang="en-US" sz="2400">
              <a:solidFill>
                <a:srgbClr val="3D3C3C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marL="496571" lvl="1" indent="-248285" algn="l">
              <a:lnSpc>
                <a:spcPts val="2530"/>
              </a:lnSpc>
              <a:buFont typeface="Arial"/>
              <a:buChar char="•"/>
            </a:pPr>
            <a:r>
              <a:rPr lang="en-US" sz="2300">
                <a:solidFill>
                  <a:srgbClr val="3D3C3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Flexibility of coding and questions [15]</a:t>
            </a:r>
          </a:p>
          <a:p>
            <a:pPr algn="l">
              <a:lnSpc>
                <a:spcPts val="2530"/>
              </a:lnSpc>
            </a:pPr>
            <a:endParaRPr lang="en-US" sz="2300">
              <a:solidFill>
                <a:srgbClr val="3D3C3C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marL="496571" lvl="1" indent="-248285" algn="l">
              <a:lnSpc>
                <a:spcPts val="2530"/>
              </a:lnSpc>
              <a:buFont typeface="Arial"/>
              <a:buChar char="•"/>
            </a:pPr>
            <a:r>
              <a:rPr lang="en-US" sz="2300">
                <a:solidFill>
                  <a:srgbClr val="3D3C3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Eliminates bias [16]</a:t>
            </a:r>
          </a:p>
          <a:p>
            <a:pPr algn="l">
              <a:lnSpc>
                <a:spcPts val="2530"/>
              </a:lnSpc>
            </a:pPr>
            <a:endParaRPr lang="en-US" sz="2300">
              <a:solidFill>
                <a:srgbClr val="3D3C3C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marL="496571" lvl="1" indent="-248285" algn="l">
              <a:lnSpc>
                <a:spcPts val="2530"/>
              </a:lnSpc>
              <a:buFont typeface="Arial"/>
              <a:buChar char="•"/>
            </a:pPr>
            <a:r>
              <a:rPr lang="en-US" sz="2300">
                <a:solidFill>
                  <a:srgbClr val="3D3C3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More depth than quantitative surveys [17]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5050193" y="3677187"/>
            <a:ext cx="3934380" cy="6060608"/>
            <a:chOff x="0" y="0"/>
            <a:chExt cx="1036215" cy="159621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036215" cy="1596210"/>
            </a:xfrm>
            <a:custGeom>
              <a:avLst/>
              <a:gdLst/>
              <a:ahLst/>
              <a:cxnLst/>
              <a:rect l="l" t="t" r="r" b="b"/>
              <a:pathLst>
                <a:path w="1036215" h="1596210">
                  <a:moveTo>
                    <a:pt x="100356" y="0"/>
                  </a:moveTo>
                  <a:lnTo>
                    <a:pt x="935859" y="0"/>
                  </a:lnTo>
                  <a:cubicBezTo>
                    <a:pt x="962475" y="0"/>
                    <a:pt x="988001" y="10573"/>
                    <a:pt x="1006822" y="29394"/>
                  </a:cubicBezTo>
                  <a:cubicBezTo>
                    <a:pt x="1025642" y="48214"/>
                    <a:pt x="1036215" y="73740"/>
                    <a:pt x="1036215" y="100356"/>
                  </a:cubicBezTo>
                  <a:lnTo>
                    <a:pt x="1036215" y="1495854"/>
                  </a:lnTo>
                  <a:cubicBezTo>
                    <a:pt x="1036215" y="1522470"/>
                    <a:pt x="1025642" y="1547996"/>
                    <a:pt x="1006822" y="1566816"/>
                  </a:cubicBezTo>
                  <a:cubicBezTo>
                    <a:pt x="988001" y="1585636"/>
                    <a:pt x="962475" y="1596210"/>
                    <a:pt x="935859" y="1596210"/>
                  </a:cubicBezTo>
                  <a:lnTo>
                    <a:pt x="100356" y="1596210"/>
                  </a:lnTo>
                  <a:cubicBezTo>
                    <a:pt x="73740" y="1596210"/>
                    <a:pt x="48214" y="1585636"/>
                    <a:pt x="29394" y="1566816"/>
                  </a:cubicBezTo>
                  <a:cubicBezTo>
                    <a:pt x="10573" y="1547996"/>
                    <a:pt x="0" y="1522470"/>
                    <a:pt x="0" y="1495854"/>
                  </a:cubicBezTo>
                  <a:lnTo>
                    <a:pt x="0" y="100356"/>
                  </a:lnTo>
                  <a:cubicBezTo>
                    <a:pt x="0" y="73740"/>
                    <a:pt x="10573" y="48214"/>
                    <a:pt x="29394" y="29394"/>
                  </a:cubicBezTo>
                  <a:cubicBezTo>
                    <a:pt x="48214" y="10573"/>
                    <a:pt x="73740" y="0"/>
                    <a:pt x="100356" y="0"/>
                  </a:cubicBezTo>
                  <a:close/>
                </a:path>
              </a:pathLst>
            </a:custGeom>
            <a:solidFill>
              <a:srgbClr val="F5F2EF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-38100"/>
              <a:ext cx="1036215" cy="16343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74"/>
                </a:lnSpc>
              </a:pPr>
              <a:endParaRPr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5050193" y="3931553"/>
            <a:ext cx="3784821" cy="47250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96571" lvl="1" indent="-248285" algn="l">
              <a:lnSpc>
                <a:spcPts val="2530"/>
              </a:lnSpc>
              <a:buFont typeface="Arial"/>
              <a:buChar char="•"/>
            </a:pPr>
            <a:r>
              <a:rPr lang="en-US" sz="2300">
                <a:solidFill>
                  <a:srgbClr val="3D3C3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People 18+ who menstruate</a:t>
            </a:r>
          </a:p>
          <a:p>
            <a:pPr algn="l">
              <a:lnSpc>
                <a:spcPts val="2530"/>
              </a:lnSpc>
            </a:pPr>
            <a:endParaRPr lang="en-US" sz="2300">
              <a:solidFill>
                <a:srgbClr val="3D3C3C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marL="496571" lvl="1" indent="-248285" algn="l">
              <a:lnSpc>
                <a:spcPts val="2530"/>
              </a:lnSpc>
              <a:buFont typeface="Arial"/>
              <a:buChar char="•"/>
            </a:pPr>
            <a:r>
              <a:rPr lang="en-US" sz="2300">
                <a:solidFill>
                  <a:srgbClr val="3D3C3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Diagnosed with PMDD or think they have PMDD</a:t>
            </a:r>
          </a:p>
          <a:p>
            <a:pPr algn="l">
              <a:lnSpc>
                <a:spcPts val="2530"/>
              </a:lnSpc>
            </a:pPr>
            <a:endParaRPr lang="en-US" sz="2300">
              <a:solidFill>
                <a:srgbClr val="3D3C3C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marL="496571" lvl="1" indent="-248285" algn="l">
              <a:lnSpc>
                <a:spcPts val="2530"/>
              </a:lnSpc>
              <a:buFont typeface="Arial"/>
              <a:buChar char="•"/>
            </a:pPr>
            <a:r>
              <a:rPr lang="en-US" sz="2300">
                <a:solidFill>
                  <a:srgbClr val="3D3C3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In therapy or have been in therapy</a:t>
            </a:r>
          </a:p>
          <a:p>
            <a:pPr algn="l">
              <a:lnSpc>
                <a:spcPts val="2530"/>
              </a:lnSpc>
            </a:pPr>
            <a:endParaRPr lang="en-US" sz="2300">
              <a:solidFill>
                <a:srgbClr val="3D3C3C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marL="496571" lvl="1" indent="-248285" algn="l">
              <a:lnSpc>
                <a:spcPts val="2530"/>
              </a:lnSpc>
              <a:buFont typeface="Arial"/>
              <a:buChar char="•"/>
            </a:pPr>
            <a:r>
              <a:rPr lang="en-US" sz="2300">
                <a:solidFill>
                  <a:srgbClr val="3D3C3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Not experiencing menopause</a:t>
            </a:r>
          </a:p>
          <a:p>
            <a:pPr algn="l">
              <a:lnSpc>
                <a:spcPts val="2530"/>
              </a:lnSpc>
            </a:pPr>
            <a:endParaRPr lang="en-US" sz="2300">
              <a:solidFill>
                <a:srgbClr val="3D3C3C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marL="496571" lvl="1" indent="-248285" algn="l">
              <a:lnSpc>
                <a:spcPts val="2530"/>
              </a:lnSpc>
              <a:buFont typeface="Arial"/>
              <a:buChar char="•"/>
            </a:pPr>
            <a:r>
              <a:rPr lang="en-US" sz="2300">
                <a:solidFill>
                  <a:srgbClr val="3D3C3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Looking for 6-8 participants [18]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9298897" y="3677187"/>
            <a:ext cx="3929850" cy="6060608"/>
            <a:chOff x="0" y="0"/>
            <a:chExt cx="1035022" cy="1596210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1035022" cy="1596210"/>
            </a:xfrm>
            <a:custGeom>
              <a:avLst/>
              <a:gdLst/>
              <a:ahLst/>
              <a:cxnLst/>
              <a:rect l="l" t="t" r="r" b="b"/>
              <a:pathLst>
                <a:path w="1035022" h="1596210">
                  <a:moveTo>
                    <a:pt x="100472" y="0"/>
                  </a:moveTo>
                  <a:lnTo>
                    <a:pt x="934551" y="0"/>
                  </a:lnTo>
                  <a:cubicBezTo>
                    <a:pt x="990040" y="0"/>
                    <a:pt x="1035022" y="44983"/>
                    <a:pt x="1035022" y="100472"/>
                  </a:cubicBezTo>
                  <a:lnTo>
                    <a:pt x="1035022" y="1495738"/>
                  </a:lnTo>
                  <a:cubicBezTo>
                    <a:pt x="1035022" y="1522385"/>
                    <a:pt x="1024437" y="1547940"/>
                    <a:pt x="1005595" y="1566782"/>
                  </a:cubicBezTo>
                  <a:cubicBezTo>
                    <a:pt x="986753" y="1585624"/>
                    <a:pt x="961197" y="1596210"/>
                    <a:pt x="934551" y="1596210"/>
                  </a:cubicBezTo>
                  <a:lnTo>
                    <a:pt x="100472" y="1596210"/>
                  </a:lnTo>
                  <a:cubicBezTo>
                    <a:pt x="73825" y="1596210"/>
                    <a:pt x="48269" y="1585624"/>
                    <a:pt x="29427" y="1566782"/>
                  </a:cubicBezTo>
                  <a:cubicBezTo>
                    <a:pt x="10585" y="1547940"/>
                    <a:pt x="0" y="1522385"/>
                    <a:pt x="0" y="1495738"/>
                  </a:cubicBezTo>
                  <a:lnTo>
                    <a:pt x="0" y="100472"/>
                  </a:lnTo>
                  <a:cubicBezTo>
                    <a:pt x="0" y="73825"/>
                    <a:pt x="10585" y="48269"/>
                    <a:pt x="29427" y="29427"/>
                  </a:cubicBezTo>
                  <a:cubicBezTo>
                    <a:pt x="48269" y="10585"/>
                    <a:pt x="73825" y="0"/>
                    <a:pt x="100472" y="0"/>
                  </a:cubicBezTo>
                  <a:close/>
                </a:path>
              </a:pathLst>
            </a:custGeom>
            <a:solidFill>
              <a:srgbClr val="F5F2EF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0" y="-38100"/>
              <a:ext cx="1035022" cy="16343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74"/>
                </a:lnSpc>
              </a:pPr>
              <a:endParaRPr/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9458325" y="3888726"/>
            <a:ext cx="3615525" cy="5189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20"/>
              </a:lnSpc>
            </a:pPr>
            <a:r>
              <a:rPr lang="en-US" sz="2300">
                <a:solidFill>
                  <a:srgbClr val="3D3C3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Purposive recruitment</a:t>
            </a:r>
          </a:p>
          <a:p>
            <a:pPr algn="l">
              <a:lnSpc>
                <a:spcPts val="3220"/>
              </a:lnSpc>
            </a:pPr>
            <a:endParaRPr lang="en-US" sz="2300">
              <a:solidFill>
                <a:srgbClr val="3D3C3C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marL="496571" lvl="1" indent="-248285" algn="l">
              <a:lnSpc>
                <a:spcPts val="3220"/>
              </a:lnSpc>
              <a:buFont typeface="Arial"/>
              <a:buChar char="•"/>
            </a:pPr>
            <a:r>
              <a:rPr lang="en-US" sz="2300">
                <a:solidFill>
                  <a:srgbClr val="3D3C3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Hard to find people with PMDD [19]</a:t>
            </a:r>
          </a:p>
          <a:p>
            <a:pPr algn="l">
              <a:lnSpc>
                <a:spcPts val="3220"/>
              </a:lnSpc>
            </a:pPr>
            <a:endParaRPr lang="en-US" sz="2300">
              <a:solidFill>
                <a:srgbClr val="3D3C3C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marL="496571" lvl="1" indent="-248285" algn="l">
              <a:lnSpc>
                <a:spcPts val="3220"/>
              </a:lnSpc>
              <a:buFont typeface="Arial"/>
              <a:buChar char="•"/>
            </a:pPr>
            <a:r>
              <a:rPr lang="en-US" sz="2300">
                <a:solidFill>
                  <a:srgbClr val="3D3C3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In person and online support groups (i.e., Facebook</a:t>
            </a:r>
          </a:p>
          <a:p>
            <a:pPr algn="l">
              <a:lnSpc>
                <a:spcPts val="3220"/>
              </a:lnSpc>
            </a:pPr>
            <a:endParaRPr lang="en-US" sz="2300">
              <a:solidFill>
                <a:srgbClr val="3D3C3C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marL="496571" lvl="1" indent="-248285" algn="l">
              <a:lnSpc>
                <a:spcPts val="3220"/>
              </a:lnSpc>
              <a:buFont typeface="Arial"/>
              <a:buChar char="•"/>
            </a:pPr>
            <a:r>
              <a:rPr lang="en-US" sz="2300">
                <a:solidFill>
                  <a:srgbClr val="3D3C3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Connections within UWTSD</a:t>
            </a:r>
          </a:p>
          <a:p>
            <a:pPr algn="l">
              <a:lnSpc>
                <a:spcPts val="3220"/>
              </a:lnSpc>
            </a:pPr>
            <a:endParaRPr lang="en-US" sz="2300">
              <a:solidFill>
                <a:srgbClr val="3D3C3C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algn="l">
              <a:lnSpc>
                <a:spcPts val="3220"/>
              </a:lnSpc>
            </a:pPr>
            <a:endParaRPr lang="en-US" sz="2300">
              <a:solidFill>
                <a:srgbClr val="3D3C3C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13547602" y="3677187"/>
            <a:ext cx="3934380" cy="6060608"/>
            <a:chOff x="0" y="0"/>
            <a:chExt cx="1036215" cy="1596210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1036215" cy="1596210"/>
            </a:xfrm>
            <a:custGeom>
              <a:avLst/>
              <a:gdLst/>
              <a:ahLst/>
              <a:cxnLst/>
              <a:rect l="l" t="t" r="r" b="b"/>
              <a:pathLst>
                <a:path w="1036215" h="1596210">
                  <a:moveTo>
                    <a:pt x="100356" y="0"/>
                  </a:moveTo>
                  <a:lnTo>
                    <a:pt x="935859" y="0"/>
                  </a:lnTo>
                  <a:cubicBezTo>
                    <a:pt x="962475" y="0"/>
                    <a:pt x="988001" y="10573"/>
                    <a:pt x="1006822" y="29394"/>
                  </a:cubicBezTo>
                  <a:cubicBezTo>
                    <a:pt x="1025642" y="48214"/>
                    <a:pt x="1036215" y="73740"/>
                    <a:pt x="1036215" y="100356"/>
                  </a:cubicBezTo>
                  <a:lnTo>
                    <a:pt x="1036215" y="1495854"/>
                  </a:lnTo>
                  <a:cubicBezTo>
                    <a:pt x="1036215" y="1522470"/>
                    <a:pt x="1025642" y="1547996"/>
                    <a:pt x="1006822" y="1566816"/>
                  </a:cubicBezTo>
                  <a:cubicBezTo>
                    <a:pt x="988001" y="1585636"/>
                    <a:pt x="962475" y="1596210"/>
                    <a:pt x="935859" y="1596210"/>
                  </a:cubicBezTo>
                  <a:lnTo>
                    <a:pt x="100356" y="1596210"/>
                  </a:lnTo>
                  <a:cubicBezTo>
                    <a:pt x="73740" y="1596210"/>
                    <a:pt x="48214" y="1585636"/>
                    <a:pt x="29394" y="1566816"/>
                  </a:cubicBezTo>
                  <a:cubicBezTo>
                    <a:pt x="10573" y="1547996"/>
                    <a:pt x="0" y="1522470"/>
                    <a:pt x="0" y="1495854"/>
                  </a:cubicBezTo>
                  <a:lnTo>
                    <a:pt x="0" y="100356"/>
                  </a:lnTo>
                  <a:cubicBezTo>
                    <a:pt x="0" y="73740"/>
                    <a:pt x="10573" y="48214"/>
                    <a:pt x="29394" y="29394"/>
                  </a:cubicBezTo>
                  <a:cubicBezTo>
                    <a:pt x="48214" y="10573"/>
                    <a:pt x="73740" y="0"/>
                    <a:pt x="100356" y="0"/>
                  </a:cubicBezTo>
                  <a:close/>
                </a:path>
              </a:pathLst>
            </a:custGeom>
            <a:solidFill>
              <a:srgbClr val="F5F2EF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0" y="-38100"/>
              <a:ext cx="1036215" cy="16343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74"/>
                </a:lnSpc>
              </a:pPr>
              <a:endParaRPr/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3861927" y="3864878"/>
            <a:ext cx="3308315" cy="3989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20"/>
              </a:lnSpc>
            </a:pPr>
            <a:r>
              <a:rPr lang="en-US" sz="2300">
                <a:solidFill>
                  <a:srgbClr val="3D3C3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Thematic Analysis [13]</a:t>
            </a:r>
          </a:p>
          <a:p>
            <a:pPr algn="l">
              <a:lnSpc>
                <a:spcPts val="3220"/>
              </a:lnSpc>
            </a:pPr>
            <a:endParaRPr lang="en-US" sz="2300">
              <a:solidFill>
                <a:srgbClr val="3D3C3C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algn="l">
              <a:lnSpc>
                <a:spcPts val="3220"/>
              </a:lnSpc>
            </a:pPr>
            <a:endParaRPr lang="en-US" sz="2300">
              <a:solidFill>
                <a:srgbClr val="3D3C3C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marL="496571" lvl="1" indent="-248285" algn="l">
              <a:lnSpc>
                <a:spcPts val="3220"/>
              </a:lnSpc>
              <a:buFont typeface="Arial"/>
              <a:buChar char="•"/>
            </a:pPr>
            <a:r>
              <a:rPr lang="en-US" sz="2300">
                <a:solidFill>
                  <a:srgbClr val="3D3C3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Can identify common themes [13]</a:t>
            </a:r>
          </a:p>
          <a:p>
            <a:pPr algn="l">
              <a:lnSpc>
                <a:spcPts val="3220"/>
              </a:lnSpc>
            </a:pPr>
            <a:endParaRPr lang="en-US" sz="2300">
              <a:solidFill>
                <a:srgbClr val="3D3C3C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marL="496571" lvl="1" indent="-248285" algn="l">
              <a:lnSpc>
                <a:spcPts val="3220"/>
              </a:lnSpc>
              <a:buFont typeface="Arial"/>
              <a:buChar char="•"/>
            </a:pPr>
            <a:r>
              <a:rPr lang="en-US" sz="2300">
                <a:solidFill>
                  <a:srgbClr val="3D3C3C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Flexible coding [15]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541184" y="665246"/>
            <a:ext cx="5205631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>
                <a:solidFill>
                  <a:srgbClr val="F5F2E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Methods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EE0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762000" y="418337"/>
            <a:ext cx="16681202" cy="156654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Example Interview Questions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8700" y="2493072"/>
            <a:ext cx="16414502" cy="75209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60"/>
              </a:lnSpc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1) What does PMDD mean to you?</a:t>
            </a:r>
          </a:p>
          <a:p>
            <a:pPr algn="l">
              <a:lnSpc>
                <a:spcPts val="3360"/>
              </a:lnSpc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2) What symptoms of PMDD do you struggle with the most?</a:t>
            </a:r>
          </a:p>
          <a:p>
            <a:pPr algn="l">
              <a:lnSpc>
                <a:spcPts val="3360"/>
              </a:lnSpc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3) How do you experience therapy and the therapeutic relationship as someone with PMDD?</a:t>
            </a:r>
          </a:p>
          <a:p>
            <a:pPr algn="l">
              <a:lnSpc>
                <a:spcPts val="3360"/>
              </a:lnSpc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4) How comfortable do you and your therapist feel about discussing PMDD related issues with each other (i.e., menstrual cycles, periods, mental health)?</a:t>
            </a:r>
          </a:p>
          <a:p>
            <a:pPr algn="l">
              <a:lnSpc>
                <a:spcPts val="3360"/>
              </a:lnSpc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5) How does therapy help you to understand or manage your PMDD symptoms?</a:t>
            </a:r>
          </a:p>
          <a:p>
            <a:pPr algn="l">
              <a:lnSpc>
                <a:spcPts val="3360"/>
              </a:lnSpc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6) Has your therapist made any adaptations to your therapy to accommodate your PMDD, if so what adaptations did they make and was this helpful?</a:t>
            </a:r>
          </a:p>
          <a:p>
            <a:pPr algn="l">
              <a:lnSpc>
                <a:spcPts val="3360"/>
              </a:lnSpc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7) Are there any elements that were integrated or that you would like to see integrated into your therapy, such as CBT, psychoeducation or reproductive education, menstrual cycle tracking etc.?</a:t>
            </a:r>
          </a:p>
          <a:p>
            <a:pPr algn="l">
              <a:lnSpc>
                <a:spcPts val="3360"/>
              </a:lnSpc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8) Has safety planning been a part of your therapy, if so how helpful has this been for you?</a:t>
            </a:r>
          </a:p>
          <a:p>
            <a:pPr algn="l">
              <a:lnSpc>
                <a:spcPts val="3360"/>
              </a:lnSpc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9) Are there any other types of treatment or specific therapeutic modalities that you think is effective for treating PMDD?</a:t>
            </a:r>
          </a:p>
          <a:p>
            <a:pPr algn="l">
              <a:lnSpc>
                <a:spcPts val="3360"/>
              </a:lnSpc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10) What do you think your therapist could do to improve your therapy?</a:t>
            </a:r>
          </a:p>
          <a:p>
            <a:pPr algn="l">
              <a:lnSpc>
                <a:spcPts val="3360"/>
              </a:lnSpc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11) What do you think is important for trainee and qualified therapists to know about people with PMDD?</a:t>
            </a:r>
          </a:p>
          <a:p>
            <a:pPr algn="l">
              <a:lnSpc>
                <a:spcPts val="3360"/>
              </a:lnSpc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12) What training and further learning do you think therapists should undertake to support people with PMDD?</a:t>
            </a:r>
          </a:p>
          <a:p>
            <a:pPr algn="l">
              <a:lnSpc>
                <a:spcPts val="3360"/>
              </a:lnSpc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13) What are the barriers to accessing therapy as someone with PMDD?</a:t>
            </a:r>
          </a:p>
          <a:p>
            <a:pPr algn="l">
              <a:lnSpc>
                <a:spcPts val="3360"/>
              </a:lnSpc>
            </a:pPr>
            <a:endParaRPr lang="en-US" sz="24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2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588242" y="3330080"/>
            <a:ext cx="5087636" cy="3645889"/>
            <a:chOff x="0" y="0"/>
            <a:chExt cx="812800" cy="58246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582467"/>
            </a:xfrm>
            <a:custGeom>
              <a:avLst/>
              <a:gdLst/>
              <a:ahLst/>
              <a:cxnLst/>
              <a:rect l="l" t="t" r="r" b="b"/>
              <a:pathLst>
                <a:path w="812800" h="582467">
                  <a:moveTo>
                    <a:pt x="406400" y="0"/>
                  </a:moveTo>
                  <a:cubicBezTo>
                    <a:pt x="181951" y="0"/>
                    <a:pt x="0" y="130390"/>
                    <a:pt x="0" y="291233"/>
                  </a:cubicBezTo>
                  <a:cubicBezTo>
                    <a:pt x="0" y="452077"/>
                    <a:pt x="181951" y="582467"/>
                    <a:pt x="406400" y="582467"/>
                  </a:cubicBezTo>
                  <a:cubicBezTo>
                    <a:pt x="630849" y="582467"/>
                    <a:pt x="812800" y="452077"/>
                    <a:pt x="812800" y="291233"/>
                  </a:cubicBezTo>
                  <a:cubicBezTo>
                    <a:pt x="812800" y="130390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  <a:ln w="1905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76200" y="73656"/>
              <a:ext cx="660400" cy="4542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8134327" y="1409023"/>
            <a:ext cx="2019347" cy="2111484"/>
          </a:xfrm>
          <a:custGeom>
            <a:avLst/>
            <a:gdLst/>
            <a:ahLst/>
            <a:cxnLst/>
            <a:rect l="l" t="t" r="r" b="b"/>
            <a:pathLst>
              <a:path w="2019347" h="2111484">
                <a:moveTo>
                  <a:pt x="0" y="0"/>
                </a:moveTo>
                <a:lnTo>
                  <a:pt x="2019346" y="0"/>
                </a:lnTo>
                <a:lnTo>
                  <a:pt x="2019346" y="2111484"/>
                </a:lnTo>
                <a:lnTo>
                  <a:pt x="0" y="211148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6645392" y="4524875"/>
            <a:ext cx="5001911" cy="1334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5198"/>
              </a:lnSpc>
            </a:pPr>
            <a:r>
              <a:rPr lang="en-US" sz="4950" spc="-247">
                <a:solidFill>
                  <a:srgbClr val="2E2E2E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Ethical Considerations</a:t>
            </a:r>
          </a:p>
        </p:txBody>
      </p:sp>
      <p:sp>
        <p:nvSpPr>
          <p:cNvPr id="7" name="Freeform 7"/>
          <p:cNvSpPr/>
          <p:nvPr/>
        </p:nvSpPr>
        <p:spPr>
          <a:xfrm>
            <a:off x="5623104" y="1812852"/>
            <a:ext cx="965138" cy="3340173"/>
          </a:xfrm>
          <a:custGeom>
            <a:avLst/>
            <a:gdLst/>
            <a:ahLst/>
            <a:cxnLst/>
            <a:rect l="l" t="t" r="r" b="b"/>
            <a:pathLst>
              <a:path w="965138" h="3340173">
                <a:moveTo>
                  <a:pt x="965138" y="3340173"/>
                </a:moveTo>
                <a:lnTo>
                  <a:pt x="965138" y="1898686"/>
                </a:lnTo>
                <a:cubicBezTo>
                  <a:pt x="965138" y="1772434"/>
                  <a:pt x="862790" y="1670086"/>
                  <a:pt x="736538" y="1670086"/>
                </a:cubicBezTo>
                <a:lnTo>
                  <a:pt x="228600" y="1670086"/>
                </a:lnTo>
                <a:cubicBezTo>
                  <a:pt x="167972" y="1670086"/>
                  <a:pt x="109826" y="1646002"/>
                  <a:pt x="66955" y="1603131"/>
                </a:cubicBezTo>
                <a:cubicBezTo>
                  <a:pt x="24085" y="1560260"/>
                  <a:pt x="0" y="1502115"/>
                  <a:pt x="0" y="1441486"/>
                </a:cubicBezTo>
                <a:lnTo>
                  <a:pt x="0" y="0"/>
                </a:lnTo>
              </a:path>
            </a:pathLst>
          </a:custGeom>
          <a:ln w="19050" cap="rnd">
            <a:solidFill>
              <a:srgbClr val="2E2E2E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5619723" y="5153025"/>
            <a:ext cx="484260" cy="0"/>
          </a:xfrm>
          <a:custGeom>
            <a:avLst/>
            <a:gdLst/>
            <a:ahLst/>
            <a:cxnLst/>
            <a:rect l="l" t="t" r="r" b="b"/>
            <a:pathLst>
              <a:path w="484260">
                <a:moveTo>
                  <a:pt x="484259" y="0"/>
                </a:moveTo>
                <a:lnTo>
                  <a:pt x="0" y="0"/>
                </a:lnTo>
              </a:path>
            </a:pathLst>
          </a:custGeom>
          <a:ln w="19050" cap="rnd">
            <a:solidFill>
              <a:srgbClr val="2E2E2E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5563214" y="5153025"/>
            <a:ext cx="1025028" cy="3237599"/>
          </a:xfrm>
          <a:custGeom>
            <a:avLst/>
            <a:gdLst/>
            <a:ahLst/>
            <a:cxnLst/>
            <a:rect l="l" t="t" r="r" b="b"/>
            <a:pathLst>
              <a:path w="1025028" h="3237599">
                <a:moveTo>
                  <a:pt x="1025028" y="0"/>
                </a:moveTo>
                <a:lnTo>
                  <a:pt x="783658" y="0"/>
                </a:lnTo>
                <a:cubicBezTo>
                  <a:pt x="657406" y="0"/>
                  <a:pt x="555058" y="102348"/>
                  <a:pt x="555058" y="228600"/>
                </a:cubicBezTo>
                <a:lnTo>
                  <a:pt x="555058" y="3008999"/>
                </a:lnTo>
                <a:cubicBezTo>
                  <a:pt x="555058" y="3135250"/>
                  <a:pt x="452710" y="3237599"/>
                  <a:pt x="326458" y="3237599"/>
                </a:cubicBezTo>
                <a:lnTo>
                  <a:pt x="0" y="3237599"/>
                </a:lnTo>
              </a:path>
            </a:pathLst>
          </a:custGeom>
          <a:ln w="19050" cap="rnd">
            <a:solidFill>
              <a:srgbClr val="2E2E2E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1675877" y="1847508"/>
            <a:ext cx="942975" cy="3305517"/>
          </a:xfrm>
          <a:custGeom>
            <a:avLst/>
            <a:gdLst/>
            <a:ahLst/>
            <a:cxnLst/>
            <a:rect l="l" t="t" r="r" b="b"/>
            <a:pathLst>
              <a:path w="942975" h="3305517">
                <a:moveTo>
                  <a:pt x="0" y="3305517"/>
                </a:moveTo>
                <a:lnTo>
                  <a:pt x="0" y="1881359"/>
                </a:lnTo>
                <a:cubicBezTo>
                  <a:pt x="0" y="1820730"/>
                  <a:pt x="24085" y="1762585"/>
                  <a:pt x="66956" y="1719714"/>
                </a:cubicBezTo>
                <a:cubicBezTo>
                  <a:pt x="109826" y="1676843"/>
                  <a:pt x="167971" y="1652759"/>
                  <a:pt x="228600" y="1652759"/>
                </a:cubicBezTo>
                <a:lnTo>
                  <a:pt x="714375" y="1652759"/>
                </a:lnTo>
                <a:cubicBezTo>
                  <a:pt x="775004" y="1652759"/>
                  <a:pt x="833149" y="1628674"/>
                  <a:pt x="876020" y="1585803"/>
                </a:cubicBezTo>
                <a:cubicBezTo>
                  <a:pt x="918891" y="1542932"/>
                  <a:pt x="942975" y="1484787"/>
                  <a:pt x="942975" y="1424159"/>
                </a:cubicBezTo>
                <a:lnTo>
                  <a:pt x="942975" y="0"/>
                </a:lnTo>
              </a:path>
            </a:pathLst>
          </a:custGeom>
          <a:ln w="19050" cap="rnd">
            <a:solidFill>
              <a:srgbClr val="2E2E2E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2161652" y="5153025"/>
            <a:ext cx="485775" cy="0"/>
          </a:xfrm>
          <a:custGeom>
            <a:avLst/>
            <a:gdLst/>
            <a:ahLst/>
            <a:cxnLst/>
            <a:rect l="l" t="t" r="r" b="b"/>
            <a:pathLst>
              <a:path w="485775">
                <a:moveTo>
                  <a:pt x="0" y="0"/>
                </a:moveTo>
                <a:lnTo>
                  <a:pt x="485775" y="0"/>
                </a:lnTo>
              </a:path>
            </a:pathLst>
          </a:custGeom>
          <a:ln w="19050" cap="rnd">
            <a:solidFill>
              <a:srgbClr val="2E2E2E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1675877" y="5153025"/>
            <a:ext cx="1064940" cy="3800196"/>
          </a:xfrm>
          <a:custGeom>
            <a:avLst/>
            <a:gdLst/>
            <a:ahLst/>
            <a:cxnLst/>
            <a:rect l="l" t="t" r="r" b="b"/>
            <a:pathLst>
              <a:path w="1064940" h="3800196">
                <a:moveTo>
                  <a:pt x="0" y="0"/>
                </a:moveTo>
                <a:lnTo>
                  <a:pt x="0" y="1671498"/>
                </a:lnTo>
                <a:cubicBezTo>
                  <a:pt x="0" y="1732127"/>
                  <a:pt x="24085" y="1790272"/>
                  <a:pt x="66956" y="1833142"/>
                </a:cubicBezTo>
                <a:cubicBezTo>
                  <a:pt x="109826" y="1876013"/>
                  <a:pt x="167971" y="1900098"/>
                  <a:pt x="228600" y="1900098"/>
                </a:cubicBezTo>
                <a:lnTo>
                  <a:pt x="836340" y="1900098"/>
                </a:lnTo>
                <a:cubicBezTo>
                  <a:pt x="962592" y="1900098"/>
                  <a:pt x="1064940" y="2002446"/>
                  <a:pt x="1064940" y="2128698"/>
                </a:cubicBezTo>
                <a:lnTo>
                  <a:pt x="1064940" y="3800196"/>
                </a:lnTo>
              </a:path>
            </a:pathLst>
          </a:custGeom>
          <a:ln w="19050" cap="rnd">
            <a:solidFill>
              <a:srgbClr val="2E2E2E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13" name="Group 13"/>
          <p:cNvGrpSpPr/>
          <p:nvPr/>
        </p:nvGrpSpPr>
        <p:grpSpPr>
          <a:xfrm>
            <a:off x="494115" y="558036"/>
            <a:ext cx="5154186" cy="1701973"/>
            <a:chOff x="0" y="0"/>
            <a:chExt cx="6872248" cy="2269298"/>
          </a:xfrm>
        </p:grpSpPr>
        <p:grpSp>
          <p:nvGrpSpPr>
            <p:cNvPr id="14" name="Group 14"/>
            <p:cNvGrpSpPr/>
            <p:nvPr/>
          </p:nvGrpSpPr>
          <p:grpSpPr>
            <a:xfrm>
              <a:off x="0" y="0"/>
              <a:ext cx="6872248" cy="2269298"/>
              <a:chOff x="0" y="0"/>
              <a:chExt cx="1357481" cy="448256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1357481" cy="448256"/>
              </a:xfrm>
              <a:custGeom>
                <a:avLst/>
                <a:gdLst/>
                <a:ahLst/>
                <a:cxnLst/>
                <a:rect l="l" t="t" r="r" b="b"/>
                <a:pathLst>
                  <a:path w="1357481" h="448256">
                    <a:moveTo>
                      <a:pt x="52572" y="0"/>
                    </a:moveTo>
                    <a:lnTo>
                      <a:pt x="1304909" y="0"/>
                    </a:lnTo>
                    <a:cubicBezTo>
                      <a:pt x="1318852" y="0"/>
                      <a:pt x="1332224" y="5539"/>
                      <a:pt x="1342083" y="15398"/>
                    </a:cubicBezTo>
                    <a:cubicBezTo>
                      <a:pt x="1351942" y="25257"/>
                      <a:pt x="1357481" y="38629"/>
                      <a:pt x="1357481" y="52572"/>
                    </a:cubicBezTo>
                    <a:lnTo>
                      <a:pt x="1357481" y="395684"/>
                    </a:lnTo>
                    <a:cubicBezTo>
                      <a:pt x="1357481" y="409627"/>
                      <a:pt x="1351942" y="422999"/>
                      <a:pt x="1342083" y="432858"/>
                    </a:cubicBezTo>
                    <a:cubicBezTo>
                      <a:pt x="1332224" y="442718"/>
                      <a:pt x="1318852" y="448256"/>
                      <a:pt x="1304909" y="448256"/>
                    </a:cubicBezTo>
                    <a:lnTo>
                      <a:pt x="52572" y="448256"/>
                    </a:lnTo>
                    <a:cubicBezTo>
                      <a:pt x="38629" y="448256"/>
                      <a:pt x="25257" y="442718"/>
                      <a:pt x="15398" y="432858"/>
                    </a:cubicBezTo>
                    <a:cubicBezTo>
                      <a:pt x="5539" y="422999"/>
                      <a:pt x="0" y="409627"/>
                      <a:pt x="0" y="395684"/>
                    </a:cubicBezTo>
                    <a:lnTo>
                      <a:pt x="0" y="52572"/>
                    </a:lnTo>
                    <a:cubicBezTo>
                      <a:pt x="0" y="38629"/>
                      <a:pt x="5539" y="25257"/>
                      <a:pt x="15398" y="15398"/>
                    </a:cubicBezTo>
                    <a:cubicBezTo>
                      <a:pt x="25257" y="5539"/>
                      <a:pt x="38629" y="0"/>
                      <a:pt x="52572" y="0"/>
                    </a:cubicBezTo>
                    <a:close/>
                  </a:path>
                </a:pathLst>
              </a:custGeom>
              <a:solidFill>
                <a:srgbClr val="EF7F88"/>
              </a:solidFill>
              <a:ln w="28575" cap="rnd">
                <a:solidFill>
                  <a:srgbClr val="EF7F88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TextBox 16"/>
              <p:cNvSpPr txBox="1"/>
              <p:nvPr/>
            </p:nvSpPr>
            <p:spPr>
              <a:xfrm>
                <a:off x="0" y="28575"/>
                <a:ext cx="1357481" cy="41968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3051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17" name="TextBox 17"/>
            <p:cNvSpPr txBox="1"/>
            <p:nvPr/>
          </p:nvSpPr>
          <p:spPr>
            <a:xfrm>
              <a:off x="963209" y="285653"/>
              <a:ext cx="4945831" cy="4560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567"/>
                </a:lnSpc>
              </a:pPr>
              <a:r>
                <a:rPr lang="en-US" sz="2399" spc="-71">
                  <a:solidFill>
                    <a:srgbClr val="2E2E2E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Informed Consent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993045"/>
              <a:ext cx="4945831" cy="108394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518160" lvl="1" indent="-259080" algn="l">
                <a:lnSpc>
                  <a:spcPts val="3359"/>
                </a:lnSpc>
                <a:spcBef>
                  <a:spcPct val="0"/>
                </a:spcBef>
                <a:buFont typeface="Arial"/>
                <a:buChar char="•"/>
              </a:pPr>
              <a:r>
                <a:rPr lang="en-US" sz="2400">
                  <a:solidFill>
                    <a:srgbClr val="2E2E2E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Information sheet</a:t>
              </a:r>
            </a:p>
            <a:p>
              <a:pPr marL="518160" lvl="1" indent="-259080" algn="l">
                <a:lnSpc>
                  <a:spcPts val="3359"/>
                </a:lnSpc>
                <a:spcBef>
                  <a:spcPct val="0"/>
                </a:spcBef>
                <a:buFont typeface="Arial"/>
                <a:buChar char="•"/>
              </a:pPr>
              <a:r>
                <a:rPr lang="en-US" sz="2400">
                  <a:solidFill>
                    <a:srgbClr val="2E2E2E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Consent form</a:t>
              </a:r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12618852" y="558036"/>
            <a:ext cx="5253584" cy="2818692"/>
            <a:chOff x="0" y="0"/>
            <a:chExt cx="7004778" cy="3758256"/>
          </a:xfrm>
        </p:grpSpPr>
        <p:grpSp>
          <p:nvGrpSpPr>
            <p:cNvPr id="20" name="Group 20"/>
            <p:cNvGrpSpPr/>
            <p:nvPr/>
          </p:nvGrpSpPr>
          <p:grpSpPr>
            <a:xfrm>
              <a:off x="41320" y="0"/>
              <a:ext cx="6963458" cy="3423916"/>
              <a:chOff x="0" y="0"/>
              <a:chExt cx="1375498" cy="676329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1375498" cy="676329"/>
              </a:xfrm>
              <a:custGeom>
                <a:avLst/>
                <a:gdLst/>
                <a:ahLst/>
                <a:cxnLst/>
                <a:rect l="l" t="t" r="r" b="b"/>
                <a:pathLst>
                  <a:path w="1375498" h="676329">
                    <a:moveTo>
                      <a:pt x="51884" y="0"/>
                    </a:moveTo>
                    <a:lnTo>
                      <a:pt x="1323614" y="0"/>
                    </a:lnTo>
                    <a:cubicBezTo>
                      <a:pt x="1337375" y="0"/>
                      <a:pt x="1350571" y="5466"/>
                      <a:pt x="1360301" y="15196"/>
                    </a:cubicBezTo>
                    <a:cubicBezTo>
                      <a:pt x="1370031" y="24926"/>
                      <a:pt x="1375498" y="38123"/>
                      <a:pt x="1375498" y="51884"/>
                    </a:cubicBezTo>
                    <a:lnTo>
                      <a:pt x="1375498" y="624445"/>
                    </a:lnTo>
                    <a:cubicBezTo>
                      <a:pt x="1375498" y="638206"/>
                      <a:pt x="1370031" y="651403"/>
                      <a:pt x="1360301" y="661133"/>
                    </a:cubicBezTo>
                    <a:cubicBezTo>
                      <a:pt x="1350571" y="670863"/>
                      <a:pt x="1337375" y="676329"/>
                      <a:pt x="1323614" y="676329"/>
                    </a:cubicBezTo>
                    <a:lnTo>
                      <a:pt x="51884" y="676329"/>
                    </a:lnTo>
                    <a:cubicBezTo>
                      <a:pt x="38123" y="676329"/>
                      <a:pt x="24926" y="670863"/>
                      <a:pt x="15196" y="661133"/>
                    </a:cubicBezTo>
                    <a:cubicBezTo>
                      <a:pt x="5466" y="651403"/>
                      <a:pt x="0" y="638206"/>
                      <a:pt x="0" y="624445"/>
                    </a:cubicBezTo>
                    <a:lnTo>
                      <a:pt x="0" y="51884"/>
                    </a:lnTo>
                    <a:cubicBezTo>
                      <a:pt x="0" y="38123"/>
                      <a:pt x="5466" y="24926"/>
                      <a:pt x="15196" y="15196"/>
                    </a:cubicBezTo>
                    <a:cubicBezTo>
                      <a:pt x="24926" y="5466"/>
                      <a:pt x="38123" y="0"/>
                      <a:pt x="51884" y="0"/>
                    </a:cubicBezTo>
                    <a:close/>
                  </a:path>
                </a:pathLst>
              </a:custGeom>
              <a:solidFill>
                <a:srgbClr val="FFC1C6"/>
              </a:solidFill>
              <a:ln w="28575" cap="rnd">
                <a:solidFill>
                  <a:srgbClr val="FFC1C6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TextBox 22"/>
              <p:cNvSpPr txBox="1"/>
              <p:nvPr/>
            </p:nvSpPr>
            <p:spPr>
              <a:xfrm>
                <a:off x="0" y="28575"/>
                <a:ext cx="1375498" cy="64775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3051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23" name="TextBox 23"/>
            <p:cNvSpPr txBox="1"/>
            <p:nvPr/>
          </p:nvSpPr>
          <p:spPr>
            <a:xfrm>
              <a:off x="570485" y="307157"/>
              <a:ext cx="5905129" cy="42845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460"/>
                </a:lnSpc>
              </a:pPr>
              <a:r>
                <a:rPr lang="en-US" sz="2299" spc="-68">
                  <a:solidFill>
                    <a:srgbClr val="2E2E2E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Risk/ Distress/ Safeguarding</a:t>
              </a:r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0" y="997910"/>
              <a:ext cx="6490731" cy="276034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518155" lvl="1" indent="-259078" algn="l">
                <a:lnSpc>
                  <a:spcPts val="3359"/>
                </a:lnSpc>
                <a:spcBef>
                  <a:spcPct val="0"/>
                </a:spcBef>
                <a:buFont typeface="Arial"/>
                <a:buChar char="•"/>
              </a:pPr>
              <a:r>
                <a:rPr lang="en-US" sz="2399" u="none" strike="noStrike">
                  <a:solidFill>
                    <a:srgbClr val="2E2E2E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Support during data collection</a:t>
              </a:r>
            </a:p>
            <a:p>
              <a:pPr marL="518155" lvl="1" indent="-259078" algn="l">
                <a:lnSpc>
                  <a:spcPts val="3359"/>
                </a:lnSpc>
                <a:spcBef>
                  <a:spcPct val="0"/>
                </a:spcBef>
                <a:buFont typeface="Arial"/>
                <a:buChar char="•"/>
              </a:pPr>
              <a:r>
                <a:rPr lang="en-US" sz="2399" u="none" strike="noStrike">
                  <a:solidFill>
                    <a:srgbClr val="2E2E2E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Therapeutic skills in action</a:t>
              </a:r>
            </a:p>
            <a:p>
              <a:pPr marL="518155" lvl="1" indent="-259078" algn="l">
                <a:lnSpc>
                  <a:spcPts val="3359"/>
                </a:lnSpc>
                <a:spcBef>
                  <a:spcPct val="0"/>
                </a:spcBef>
                <a:buFont typeface="Arial"/>
                <a:buChar char="•"/>
              </a:pPr>
              <a:r>
                <a:rPr lang="en-US" sz="2399" u="none" strike="noStrike">
                  <a:solidFill>
                    <a:srgbClr val="2E2E2E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Debrief sheet</a:t>
              </a:r>
            </a:p>
            <a:p>
              <a:pPr marL="0" lvl="0" indent="0" algn="l">
                <a:lnSpc>
                  <a:spcPts val="3359"/>
                </a:lnSpc>
                <a:spcBef>
                  <a:spcPct val="0"/>
                </a:spcBef>
              </a:pPr>
              <a:endParaRPr lang="en-US" sz="2399" u="none" strike="noStrike">
                <a:solidFill>
                  <a:srgbClr val="2E2E2E"/>
                </a:solidFill>
                <a:latin typeface="League Spartan"/>
                <a:ea typeface="League Spartan"/>
                <a:cs typeface="League Spartan"/>
                <a:sym typeface="League Spartan"/>
              </a:endParaRP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437927" y="3356174"/>
            <a:ext cx="5154186" cy="2502776"/>
            <a:chOff x="0" y="0"/>
            <a:chExt cx="6872248" cy="3337034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6872248" cy="3337034"/>
              <a:chOff x="0" y="0"/>
              <a:chExt cx="1357481" cy="659167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1357481" cy="659167"/>
              </a:xfrm>
              <a:custGeom>
                <a:avLst/>
                <a:gdLst/>
                <a:ahLst/>
                <a:cxnLst/>
                <a:rect l="l" t="t" r="r" b="b"/>
                <a:pathLst>
                  <a:path w="1357481" h="659167">
                    <a:moveTo>
                      <a:pt x="52572" y="0"/>
                    </a:moveTo>
                    <a:lnTo>
                      <a:pt x="1304909" y="0"/>
                    </a:lnTo>
                    <a:cubicBezTo>
                      <a:pt x="1318852" y="0"/>
                      <a:pt x="1332224" y="5539"/>
                      <a:pt x="1342083" y="15398"/>
                    </a:cubicBezTo>
                    <a:cubicBezTo>
                      <a:pt x="1351942" y="25257"/>
                      <a:pt x="1357481" y="38629"/>
                      <a:pt x="1357481" y="52572"/>
                    </a:cubicBezTo>
                    <a:lnTo>
                      <a:pt x="1357481" y="606595"/>
                    </a:lnTo>
                    <a:cubicBezTo>
                      <a:pt x="1357481" y="620538"/>
                      <a:pt x="1351942" y="633910"/>
                      <a:pt x="1342083" y="643769"/>
                    </a:cubicBezTo>
                    <a:cubicBezTo>
                      <a:pt x="1332224" y="653628"/>
                      <a:pt x="1318852" y="659167"/>
                      <a:pt x="1304909" y="659167"/>
                    </a:cubicBezTo>
                    <a:lnTo>
                      <a:pt x="52572" y="659167"/>
                    </a:lnTo>
                    <a:cubicBezTo>
                      <a:pt x="38629" y="659167"/>
                      <a:pt x="25257" y="653628"/>
                      <a:pt x="15398" y="643769"/>
                    </a:cubicBezTo>
                    <a:cubicBezTo>
                      <a:pt x="5539" y="633910"/>
                      <a:pt x="0" y="620538"/>
                      <a:pt x="0" y="606595"/>
                    </a:cubicBezTo>
                    <a:lnTo>
                      <a:pt x="0" y="52572"/>
                    </a:lnTo>
                    <a:cubicBezTo>
                      <a:pt x="0" y="38629"/>
                      <a:pt x="5539" y="25257"/>
                      <a:pt x="15398" y="15398"/>
                    </a:cubicBezTo>
                    <a:cubicBezTo>
                      <a:pt x="25257" y="5539"/>
                      <a:pt x="38629" y="0"/>
                      <a:pt x="52572" y="0"/>
                    </a:cubicBezTo>
                    <a:close/>
                  </a:path>
                </a:pathLst>
              </a:custGeom>
              <a:solidFill>
                <a:srgbClr val="F79BA3"/>
              </a:solidFill>
              <a:ln w="28575" cap="rnd">
                <a:solidFill>
                  <a:srgbClr val="F79BA3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28575"/>
                <a:ext cx="1357481" cy="630592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3051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29" name="TextBox 29"/>
            <p:cNvSpPr txBox="1"/>
            <p:nvPr/>
          </p:nvSpPr>
          <p:spPr>
            <a:xfrm>
              <a:off x="531819" y="285653"/>
              <a:ext cx="5808610" cy="4560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567"/>
                </a:lnSpc>
              </a:pPr>
              <a:r>
                <a:rPr lang="en-US" sz="2399" spc="-71">
                  <a:solidFill>
                    <a:srgbClr val="2E2E2E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Confidentiality/ Anonymity</a:t>
              </a:r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4508" y="956839"/>
              <a:ext cx="6478548" cy="220154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518155" lvl="1" indent="-259078" algn="l">
                <a:lnSpc>
                  <a:spcPts val="3359"/>
                </a:lnSpc>
                <a:buFont typeface="Arial"/>
                <a:buChar char="•"/>
              </a:pPr>
              <a:r>
                <a:rPr lang="en-US" sz="2399">
                  <a:solidFill>
                    <a:srgbClr val="2E2E2E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Using</a:t>
              </a:r>
              <a:r>
                <a:rPr lang="en-US" sz="2399" u="none" strike="noStrike">
                  <a:solidFill>
                    <a:srgbClr val="2E2E2E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 pseudonyms or codes (e.g., P1, P2), removing addresses and identifiable information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2647427" y="4145703"/>
            <a:ext cx="5244059" cy="2833793"/>
            <a:chOff x="0" y="0"/>
            <a:chExt cx="6992078" cy="3778391"/>
          </a:xfrm>
        </p:grpSpPr>
        <p:grpSp>
          <p:nvGrpSpPr>
            <p:cNvPr id="32" name="Group 32"/>
            <p:cNvGrpSpPr/>
            <p:nvPr/>
          </p:nvGrpSpPr>
          <p:grpSpPr>
            <a:xfrm>
              <a:off x="28620" y="0"/>
              <a:ext cx="6963458" cy="3778391"/>
              <a:chOff x="0" y="0"/>
              <a:chExt cx="1375498" cy="746349"/>
            </a:xfrm>
          </p:grpSpPr>
          <p:sp>
            <p:nvSpPr>
              <p:cNvPr id="33" name="Freeform 33"/>
              <p:cNvSpPr/>
              <p:nvPr/>
            </p:nvSpPr>
            <p:spPr>
              <a:xfrm>
                <a:off x="0" y="0"/>
                <a:ext cx="1375498" cy="746349"/>
              </a:xfrm>
              <a:custGeom>
                <a:avLst/>
                <a:gdLst/>
                <a:ahLst/>
                <a:cxnLst/>
                <a:rect l="l" t="t" r="r" b="b"/>
                <a:pathLst>
                  <a:path w="1375498" h="746349">
                    <a:moveTo>
                      <a:pt x="51884" y="0"/>
                    </a:moveTo>
                    <a:lnTo>
                      <a:pt x="1323614" y="0"/>
                    </a:lnTo>
                    <a:cubicBezTo>
                      <a:pt x="1337375" y="0"/>
                      <a:pt x="1350571" y="5466"/>
                      <a:pt x="1360301" y="15196"/>
                    </a:cubicBezTo>
                    <a:cubicBezTo>
                      <a:pt x="1370031" y="24926"/>
                      <a:pt x="1375498" y="38123"/>
                      <a:pt x="1375498" y="51884"/>
                    </a:cubicBezTo>
                    <a:lnTo>
                      <a:pt x="1375498" y="694465"/>
                    </a:lnTo>
                    <a:cubicBezTo>
                      <a:pt x="1375498" y="708226"/>
                      <a:pt x="1370031" y="721422"/>
                      <a:pt x="1360301" y="731153"/>
                    </a:cubicBezTo>
                    <a:cubicBezTo>
                      <a:pt x="1350571" y="740883"/>
                      <a:pt x="1337375" y="746349"/>
                      <a:pt x="1323614" y="746349"/>
                    </a:cubicBezTo>
                    <a:lnTo>
                      <a:pt x="51884" y="746349"/>
                    </a:lnTo>
                    <a:cubicBezTo>
                      <a:pt x="38123" y="746349"/>
                      <a:pt x="24926" y="740883"/>
                      <a:pt x="15196" y="731153"/>
                    </a:cubicBezTo>
                    <a:cubicBezTo>
                      <a:pt x="5466" y="721422"/>
                      <a:pt x="0" y="708226"/>
                      <a:pt x="0" y="694465"/>
                    </a:cubicBezTo>
                    <a:lnTo>
                      <a:pt x="0" y="51884"/>
                    </a:lnTo>
                    <a:cubicBezTo>
                      <a:pt x="0" y="38123"/>
                      <a:pt x="5466" y="24926"/>
                      <a:pt x="15196" y="15196"/>
                    </a:cubicBezTo>
                    <a:cubicBezTo>
                      <a:pt x="24926" y="5466"/>
                      <a:pt x="38123" y="0"/>
                      <a:pt x="51884" y="0"/>
                    </a:cubicBezTo>
                    <a:close/>
                  </a:path>
                </a:pathLst>
              </a:custGeom>
              <a:solidFill>
                <a:srgbClr val="F79BA3"/>
              </a:solidFill>
              <a:ln w="28575" cap="rnd">
                <a:solidFill>
                  <a:srgbClr val="F79BA3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" name="TextBox 34"/>
              <p:cNvSpPr txBox="1"/>
              <p:nvPr/>
            </p:nvSpPr>
            <p:spPr>
              <a:xfrm>
                <a:off x="0" y="28575"/>
                <a:ext cx="1375498" cy="71777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3051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35" name="TextBox 35"/>
            <p:cNvSpPr txBox="1"/>
            <p:nvPr/>
          </p:nvSpPr>
          <p:spPr>
            <a:xfrm>
              <a:off x="91185" y="220643"/>
              <a:ext cx="6838328" cy="4560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567"/>
                </a:lnSpc>
              </a:pPr>
              <a:r>
                <a:rPr lang="en-US" sz="2399" spc="-71">
                  <a:solidFill>
                    <a:srgbClr val="2E2E2E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Data Protection and Declaration</a:t>
              </a:r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0" y="870374"/>
              <a:ext cx="6727095" cy="276034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518155" lvl="1" indent="-259078" algn="l">
                <a:lnSpc>
                  <a:spcPts val="3359"/>
                </a:lnSpc>
                <a:buFont typeface="Arial"/>
                <a:buChar char="•"/>
              </a:pPr>
              <a:r>
                <a:rPr lang="en-US" sz="2399">
                  <a:solidFill>
                    <a:srgbClr val="2E2E2E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St</a:t>
              </a:r>
              <a:r>
                <a:rPr lang="en-US" sz="2399" u="none" strike="noStrike">
                  <a:solidFill>
                    <a:srgbClr val="2E2E2E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ore data on the university’s one drive which is password protected and retained in accordance with GDPR (2025) [20]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342364" y="6955115"/>
            <a:ext cx="5268800" cy="3182829"/>
            <a:chOff x="0" y="0"/>
            <a:chExt cx="7025067" cy="4243773"/>
          </a:xfrm>
        </p:grpSpPr>
        <p:grpSp>
          <p:nvGrpSpPr>
            <p:cNvPr id="38" name="Group 38"/>
            <p:cNvGrpSpPr/>
            <p:nvPr/>
          </p:nvGrpSpPr>
          <p:grpSpPr>
            <a:xfrm>
              <a:off x="152818" y="0"/>
              <a:ext cx="6872248" cy="3895392"/>
              <a:chOff x="0" y="0"/>
              <a:chExt cx="1357481" cy="769460"/>
            </a:xfrm>
          </p:grpSpPr>
          <p:sp>
            <p:nvSpPr>
              <p:cNvPr id="39" name="Freeform 39"/>
              <p:cNvSpPr/>
              <p:nvPr/>
            </p:nvSpPr>
            <p:spPr>
              <a:xfrm>
                <a:off x="0" y="0"/>
                <a:ext cx="1357481" cy="769460"/>
              </a:xfrm>
              <a:custGeom>
                <a:avLst/>
                <a:gdLst/>
                <a:ahLst/>
                <a:cxnLst/>
                <a:rect l="l" t="t" r="r" b="b"/>
                <a:pathLst>
                  <a:path w="1357481" h="769460">
                    <a:moveTo>
                      <a:pt x="52572" y="0"/>
                    </a:moveTo>
                    <a:lnTo>
                      <a:pt x="1304909" y="0"/>
                    </a:lnTo>
                    <a:cubicBezTo>
                      <a:pt x="1318852" y="0"/>
                      <a:pt x="1332224" y="5539"/>
                      <a:pt x="1342083" y="15398"/>
                    </a:cubicBezTo>
                    <a:cubicBezTo>
                      <a:pt x="1351942" y="25257"/>
                      <a:pt x="1357481" y="38629"/>
                      <a:pt x="1357481" y="52572"/>
                    </a:cubicBezTo>
                    <a:lnTo>
                      <a:pt x="1357481" y="716888"/>
                    </a:lnTo>
                    <a:cubicBezTo>
                      <a:pt x="1357481" y="730831"/>
                      <a:pt x="1351942" y="744203"/>
                      <a:pt x="1342083" y="754062"/>
                    </a:cubicBezTo>
                    <a:cubicBezTo>
                      <a:pt x="1332224" y="763921"/>
                      <a:pt x="1318852" y="769460"/>
                      <a:pt x="1304909" y="769460"/>
                    </a:cubicBezTo>
                    <a:lnTo>
                      <a:pt x="52572" y="769460"/>
                    </a:lnTo>
                    <a:cubicBezTo>
                      <a:pt x="38629" y="769460"/>
                      <a:pt x="25257" y="763921"/>
                      <a:pt x="15398" y="754062"/>
                    </a:cubicBezTo>
                    <a:cubicBezTo>
                      <a:pt x="5539" y="744203"/>
                      <a:pt x="0" y="730831"/>
                      <a:pt x="0" y="716888"/>
                    </a:cubicBezTo>
                    <a:lnTo>
                      <a:pt x="0" y="52572"/>
                    </a:lnTo>
                    <a:cubicBezTo>
                      <a:pt x="0" y="38629"/>
                      <a:pt x="5539" y="25257"/>
                      <a:pt x="15398" y="15398"/>
                    </a:cubicBezTo>
                    <a:cubicBezTo>
                      <a:pt x="25257" y="5539"/>
                      <a:pt x="38629" y="0"/>
                      <a:pt x="52572" y="0"/>
                    </a:cubicBezTo>
                    <a:close/>
                  </a:path>
                </a:pathLst>
              </a:custGeom>
              <a:solidFill>
                <a:srgbClr val="FFC1C6"/>
              </a:solidFill>
              <a:ln w="28575" cap="rnd">
                <a:solidFill>
                  <a:srgbClr val="FFC1C6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TextBox 40"/>
              <p:cNvSpPr txBox="1"/>
              <p:nvPr/>
            </p:nvSpPr>
            <p:spPr>
              <a:xfrm>
                <a:off x="0" y="28575"/>
                <a:ext cx="1357481" cy="74088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3051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1" name="TextBox 41"/>
            <p:cNvSpPr txBox="1"/>
            <p:nvPr/>
          </p:nvSpPr>
          <p:spPr>
            <a:xfrm>
              <a:off x="1116027" y="285653"/>
              <a:ext cx="4945831" cy="42845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460"/>
                </a:lnSpc>
              </a:pPr>
              <a:r>
                <a:rPr lang="en-US" sz="2299" spc="-68">
                  <a:solidFill>
                    <a:srgbClr val="2E2E2E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Right to Withdraw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0" y="924627"/>
              <a:ext cx="6807010" cy="331914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518155" lvl="1" indent="-259078" algn="l">
                <a:lnSpc>
                  <a:spcPts val="3359"/>
                </a:lnSpc>
                <a:spcBef>
                  <a:spcPct val="0"/>
                </a:spcBef>
                <a:buFont typeface="Arial"/>
                <a:buChar char="•"/>
              </a:pPr>
              <a:r>
                <a:rPr lang="en-US" sz="2399">
                  <a:solidFill>
                    <a:srgbClr val="2E2E2E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R</a:t>
              </a:r>
              <a:r>
                <a:rPr lang="en-US" sz="2399" u="none" strike="noStrike">
                  <a:solidFill>
                    <a:srgbClr val="2E2E2E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emind participants of RTW at beginning, middle and end of interviews</a:t>
              </a:r>
            </a:p>
            <a:p>
              <a:pPr marL="518155" lvl="1" indent="-259078" algn="l">
                <a:lnSpc>
                  <a:spcPts val="3359"/>
                </a:lnSpc>
                <a:spcBef>
                  <a:spcPct val="0"/>
                </a:spcBef>
                <a:buFont typeface="Arial"/>
                <a:buChar char="•"/>
              </a:pPr>
              <a:r>
                <a:rPr lang="en-US" sz="2399" u="none" strike="noStrike">
                  <a:solidFill>
                    <a:srgbClr val="2E2E2E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1 week window to withdraw data after interviews</a:t>
              </a:r>
            </a:p>
            <a:p>
              <a:pPr marL="0" lvl="0" indent="0" algn="l">
                <a:lnSpc>
                  <a:spcPts val="3359"/>
                </a:lnSpc>
                <a:spcBef>
                  <a:spcPct val="0"/>
                </a:spcBef>
              </a:pPr>
              <a:endParaRPr lang="en-US" sz="2399" u="none" strike="noStrike">
                <a:solidFill>
                  <a:srgbClr val="2E2E2E"/>
                </a:solidFill>
                <a:latin typeface="League Spartan"/>
                <a:ea typeface="League Spartan"/>
                <a:cs typeface="League Spartan"/>
                <a:sym typeface="League Spartan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12668893" y="8050988"/>
            <a:ext cx="5222593" cy="2236012"/>
            <a:chOff x="0" y="0"/>
            <a:chExt cx="6963458" cy="298135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6963458" cy="2539493"/>
              <a:chOff x="0" y="0"/>
              <a:chExt cx="1375498" cy="501628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1375498" cy="501628"/>
              </a:xfrm>
              <a:custGeom>
                <a:avLst/>
                <a:gdLst/>
                <a:ahLst/>
                <a:cxnLst/>
                <a:rect l="l" t="t" r="r" b="b"/>
                <a:pathLst>
                  <a:path w="1375498" h="501628">
                    <a:moveTo>
                      <a:pt x="51884" y="0"/>
                    </a:moveTo>
                    <a:lnTo>
                      <a:pt x="1323614" y="0"/>
                    </a:lnTo>
                    <a:cubicBezTo>
                      <a:pt x="1337375" y="0"/>
                      <a:pt x="1350571" y="5466"/>
                      <a:pt x="1360301" y="15196"/>
                    </a:cubicBezTo>
                    <a:cubicBezTo>
                      <a:pt x="1370031" y="24926"/>
                      <a:pt x="1375498" y="38123"/>
                      <a:pt x="1375498" y="51884"/>
                    </a:cubicBezTo>
                    <a:lnTo>
                      <a:pt x="1375498" y="449745"/>
                    </a:lnTo>
                    <a:cubicBezTo>
                      <a:pt x="1375498" y="463505"/>
                      <a:pt x="1370031" y="476702"/>
                      <a:pt x="1360301" y="486432"/>
                    </a:cubicBezTo>
                    <a:cubicBezTo>
                      <a:pt x="1350571" y="496162"/>
                      <a:pt x="1337375" y="501628"/>
                      <a:pt x="1323614" y="501628"/>
                    </a:cubicBezTo>
                    <a:lnTo>
                      <a:pt x="51884" y="501628"/>
                    </a:lnTo>
                    <a:cubicBezTo>
                      <a:pt x="38123" y="501628"/>
                      <a:pt x="24926" y="496162"/>
                      <a:pt x="15196" y="486432"/>
                    </a:cubicBezTo>
                    <a:cubicBezTo>
                      <a:pt x="5466" y="476702"/>
                      <a:pt x="0" y="463505"/>
                      <a:pt x="0" y="449745"/>
                    </a:cubicBezTo>
                    <a:lnTo>
                      <a:pt x="0" y="51884"/>
                    </a:lnTo>
                    <a:cubicBezTo>
                      <a:pt x="0" y="38123"/>
                      <a:pt x="5466" y="24926"/>
                      <a:pt x="15196" y="15196"/>
                    </a:cubicBezTo>
                    <a:cubicBezTo>
                      <a:pt x="24926" y="5466"/>
                      <a:pt x="38123" y="0"/>
                      <a:pt x="51884" y="0"/>
                    </a:cubicBezTo>
                    <a:close/>
                  </a:path>
                </a:pathLst>
              </a:custGeom>
              <a:solidFill>
                <a:srgbClr val="EF7F88"/>
              </a:solidFill>
              <a:ln w="28575" cap="rnd">
                <a:solidFill>
                  <a:srgbClr val="EF7F88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TextBox 46"/>
              <p:cNvSpPr txBox="1"/>
              <p:nvPr/>
            </p:nvSpPr>
            <p:spPr>
              <a:xfrm>
                <a:off x="0" y="28575"/>
                <a:ext cx="1375498" cy="47305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3051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7" name="TextBox 47"/>
            <p:cNvSpPr txBox="1"/>
            <p:nvPr/>
          </p:nvSpPr>
          <p:spPr>
            <a:xfrm>
              <a:off x="503764" y="231673"/>
              <a:ext cx="5839133" cy="456451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lvl="0" indent="0" algn="ctr">
                <a:lnSpc>
                  <a:spcPts val="2567"/>
                </a:lnSpc>
              </a:pPr>
              <a:r>
                <a:rPr lang="en-US" sz="2399" spc="-71" dirty="0">
                  <a:solidFill>
                    <a:srgbClr val="2E2E2E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Maintaining Trustworthiness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0" y="779804"/>
              <a:ext cx="5722335" cy="220154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518155" lvl="1" indent="-259078" algn="l">
                <a:lnSpc>
                  <a:spcPts val="3359"/>
                </a:lnSpc>
                <a:spcBef>
                  <a:spcPct val="0"/>
                </a:spcBef>
                <a:buFont typeface="Arial"/>
                <a:buChar char="•"/>
              </a:pPr>
              <a:r>
                <a:rPr lang="en-US" sz="2399">
                  <a:solidFill>
                    <a:srgbClr val="2E2E2E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A</a:t>
              </a:r>
              <a:r>
                <a:rPr lang="en-US" sz="2399" u="none" strike="noStrike">
                  <a:solidFill>
                    <a:srgbClr val="2E2E2E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udit trail</a:t>
              </a:r>
            </a:p>
            <a:p>
              <a:pPr marL="518155" lvl="1" indent="-259078" algn="l">
                <a:lnSpc>
                  <a:spcPts val="3359"/>
                </a:lnSpc>
                <a:spcBef>
                  <a:spcPct val="0"/>
                </a:spcBef>
                <a:buFont typeface="Arial"/>
                <a:buChar char="•"/>
              </a:pPr>
              <a:r>
                <a:rPr lang="en-US" sz="2399" u="none" strike="noStrike">
                  <a:solidFill>
                    <a:srgbClr val="2E2E2E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Member check</a:t>
              </a:r>
            </a:p>
            <a:p>
              <a:pPr marL="518155" lvl="1" indent="-259078" algn="l">
                <a:lnSpc>
                  <a:spcPts val="3359"/>
                </a:lnSpc>
                <a:spcBef>
                  <a:spcPct val="0"/>
                </a:spcBef>
                <a:buFont typeface="Arial"/>
                <a:buChar char="•"/>
              </a:pPr>
              <a:r>
                <a:rPr lang="en-US" sz="2399" u="none" strike="noStrike">
                  <a:solidFill>
                    <a:srgbClr val="2E2E2E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Research Supervision</a:t>
              </a:r>
            </a:p>
            <a:p>
              <a:pPr marL="0" lvl="0" indent="0" algn="ctr">
                <a:lnSpc>
                  <a:spcPts val="3359"/>
                </a:lnSpc>
                <a:spcBef>
                  <a:spcPct val="0"/>
                </a:spcBef>
              </a:pPr>
              <a:endParaRPr lang="en-US" sz="2399" u="none" strike="noStrike">
                <a:solidFill>
                  <a:srgbClr val="2E2E2E"/>
                </a:solidFill>
                <a:latin typeface="League Spartan"/>
                <a:ea typeface="League Spartan"/>
                <a:cs typeface="League Spartan"/>
                <a:sym typeface="League Spartan"/>
              </a:endParaRPr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2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967743" y="1350047"/>
            <a:ext cx="5750837" cy="8360257"/>
          </a:xfrm>
          <a:custGeom>
            <a:avLst/>
            <a:gdLst/>
            <a:ahLst/>
            <a:cxnLst/>
            <a:rect l="l" t="t" r="r" b="b"/>
            <a:pathLst>
              <a:path w="5750837" h="8360257">
                <a:moveTo>
                  <a:pt x="0" y="0"/>
                </a:moveTo>
                <a:lnTo>
                  <a:pt x="5750838" y="0"/>
                </a:lnTo>
                <a:lnTo>
                  <a:pt x="5750838" y="8360257"/>
                </a:lnTo>
                <a:lnTo>
                  <a:pt x="0" y="836025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45723" t="-35729" r="-142412" b="-1445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0" y="31890"/>
            <a:ext cx="5681993" cy="7446693"/>
          </a:xfrm>
          <a:custGeom>
            <a:avLst/>
            <a:gdLst/>
            <a:ahLst/>
            <a:cxnLst/>
            <a:rect l="l" t="t" r="r" b="b"/>
            <a:pathLst>
              <a:path w="5681993" h="7446693">
                <a:moveTo>
                  <a:pt x="0" y="0"/>
                </a:moveTo>
                <a:lnTo>
                  <a:pt x="5681993" y="0"/>
                </a:lnTo>
                <a:lnTo>
                  <a:pt x="5681993" y="7446693"/>
                </a:lnTo>
                <a:lnTo>
                  <a:pt x="0" y="744669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145085" t="-40467" r="-140697" b="-2511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2007793" y="4095827"/>
            <a:ext cx="6280207" cy="6191173"/>
          </a:xfrm>
          <a:custGeom>
            <a:avLst/>
            <a:gdLst/>
            <a:ahLst/>
            <a:cxnLst/>
            <a:rect l="l" t="t" r="r" b="b"/>
            <a:pathLst>
              <a:path w="6280207" h="6191173">
                <a:moveTo>
                  <a:pt x="0" y="0"/>
                </a:moveTo>
                <a:lnTo>
                  <a:pt x="6280207" y="0"/>
                </a:lnTo>
                <a:lnTo>
                  <a:pt x="6280207" y="6191173"/>
                </a:lnTo>
                <a:lnTo>
                  <a:pt x="0" y="619117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02489" t="-41839" r="-95864" b="-28398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9144000" cy="10287000"/>
            <a:chOff x="0" y="0"/>
            <a:chExt cx="12192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rcRect l="4118" t="13450" b="14638"/>
            <a:stretch>
              <a:fillRect/>
            </a:stretch>
          </p:blipFill>
          <p:spPr>
            <a:xfrm>
              <a:off x="0" y="0"/>
              <a:ext cx="12192000" cy="13716000"/>
            </a:xfrm>
            <a:prstGeom prst="rect">
              <a:avLst/>
            </a:prstGeom>
          </p:spPr>
        </p:pic>
      </p:grpSp>
      <p:grpSp>
        <p:nvGrpSpPr>
          <p:cNvPr id="4" name="Group 4"/>
          <p:cNvGrpSpPr/>
          <p:nvPr/>
        </p:nvGrpSpPr>
        <p:grpSpPr>
          <a:xfrm>
            <a:off x="9827617" y="1028700"/>
            <a:ext cx="6928040" cy="3489470"/>
            <a:chOff x="0" y="0"/>
            <a:chExt cx="9237387" cy="4652627"/>
          </a:xfrm>
        </p:grpSpPr>
        <p:sp>
          <p:nvSpPr>
            <p:cNvPr id="5" name="TextBox 5"/>
            <p:cNvSpPr txBox="1"/>
            <p:nvPr/>
          </p:nvSpPr>
          <p:spPr>
            <a:xfrm>
              <a:off x="0" y="-9525"/>
              <a:ext cx="9237387" cy="92138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5490"/>
                </a:lnSpc>
                <a:spcBef>
                  <a:spcPct val="0"/>
                </a:spcBef>
              </a:pPr>
              <a:r>
                <a:rPr lang="en-US" sz="4500">
                  <a:solidFill>
                    <a:srgbClr val="2B2B2B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Summary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1250424"/>
              <a:ext cx="8144657" cy="340220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518158" lvl="1" indent="-259079" algn="l">
                <a:lnSpc>
                  <a:spcPts val="3431"/>
                </a:lnSpc>
                <a:buFont typeface="Arial"/>
                <a:buChar char="•"/>
              </a:pPr>
              <a:r>
                <a:rPr lang="en-US" sz="2399" spc="81">
                  <a:solidFill>
                    <a:srgbClr val="545454"/>
                  </a:solidFill>
                  <a:latin typeface="Glacial Indifference"/>
                  <a:ea typeface="Glacial Indifference"/>
                  <a:cs typeface="Glacial Indifference"/>
                  <a:sym typeface="Glacial Indifference"/>
                </a:rPr>
                <a:t>Looking at how people with PMDD experience therapy</a:t>
              </a:r>
            </a:p>
            <a:p>
              <a:pPr marL="518158" lvl="1" indent="-259079" algn="l">
                <a:lnSpc>
                  <a:spcPts val="3431"/>
                </a:lnSpc>
                <a:buFont typeface="Arial"/>
                <a:buChar char="•"/>
              </a:pPr>
              <a:r>
                <a:rPr lang="en-US" sz="2399" spc="81">
                  <a:solidFill>
                    <a:srgbClr val="545454"/>
                  </a:solidFill>
                  <a:latin typeface="Glacial Indifference"/>
                  <a:ea typeface="Glacial Indifference"/>
                  <a:cs typeface="Glacial Indifference"/>
                  <a:sym typeface="Glacial Indifference"/>
                </a:rPr>
                <a:t>Interpretivist approach</a:t>
              </a:r>
            </a:p>
            <a:p>
              <a:pPr marL="518158" lvl="1" indent="-259079" algn="l">
                <a:lnSpc>
                  <a:spcPts val="3431"/>
                </a:lnSpc>
                <a:buFont typeface="Arial"/>
                <a:buChar char="•"/>
              </a:pPr>
              <a:r>
                <a:rPr lang="en-US" sz="2399" spc="81">
                  <a:solidFill>
                    <a:srgbClr val="545454"/>
                  </a:solidFill>
                  <a:latin typeface="Glacial Indifference"/>
                  <a:ea typeface="Glacial Indifference"/>
                  <a:cs typeface="Glacial Indifference"/>
                  <a:sym typeface="Glacial Indifference"/>
                </a:rPr>
                <a:t>Critical feminist lens</a:t>
              </a:r>
            </a:p>
            <a:p>
              <a:pPr marL="518158" lvl="1" indent="-259079" algn="l">
                <a:lnSpc>
                  <a:spcPts val="3431"/>
                </a:lnSpc>
                <a:buFont typeface="Arial"/>
                <a:buChar char="•"/>
              </a:pPr>
              <a:r>
                <a:rPr lang="en-US" sz="2399" spc="81">
                  <a:solidFill>
                    <a:srgbClr val="545454"/>
                  </a:solidFill>
                  <a:latin typeface="Glacial Indifference"/>
                  <a:ea typeface="Glacial Indifference"/>
                  <a:cs typeface="Glacial Indifference"/>
                  <a:sym typeface="Glacial Indifference"/>
                </a:rPr>
                <a:t>Conducting semi-structured interviews</a:t>
              </a:r>
            </a:p>
            <a:p>
              <a:pPr marL="518158" lvl="1" indent="-259079" algn="l">
                <a:lnSpc>
                  <a:spcPts val="3431"/>
                </a:lnSpc>
                <a:buFont typeface="Arial"/>
                <a:buChar char="•"/>
              </a:pPr>
              <a:r>
                <a:rPr lang="en-US" sz="2399" spc="81">
                  <a:solidFill>
                    <a:srgbClr val="545454"/>
                  </a:solidFill>
                  <a:latin typeface="Glacial Indifference"/>
                  <a:ea typeface="Glacial Indifference"/>
                  <a:cs typeface="Glacial Indifference"/>
                  <a:sym typeface="Glacial Indifference"/>
                </a:rPr>
                <a:t>Thematic analysis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9827617" y="5768830"/>
            <a:ext cx="6928040" cy="3756170"/>
            <a:chOff x="0" y="0"/>
            <a:chExt cx="9237387" cy="5008227"/>
          </a:xfrm>
        </p:grpSpPr>
        <p:sp>
          <p:nvSpPr>
            <p:cNvPr id="8" name="TextBox 8"/>
            <p:cNvSpPr txBox="1"/>
            <p:nvPr/>
          </p:nvSpPr>
          <p:spPr>
            <a:xfrm>
              <a:off x="0" y="-9525"/>
              <a:ext cx="9237387" cy="184848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5490"/>
                </a:lnSpc>
                <a:spcBef>
                  <a:spcPct val="0"/>
                </a:spcBef>
              </a:pPr>
              <a:r>
                <a:rPr lang="en-US" sz="4500">
                  <a:solidFill>
                    <a:srgbClr val="2B2B2B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Why is this study important?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2177524"/>
              <a:ext cx="9237387" cy="283070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518158" lvl="1" indent="-259079" algn="l">
                <a:lnSpc>
                  <a:spcPts val="3431"/>
                </a:lnSpc>
                <a:buFont typeface="Arial"/>
                <a:buChar char="•"/>
              </a:pPr>
              <a:r>
                <a:rPr lang="en-US" sz="2399" spc="81">
                  <a:solidFill>
                    <a:srgbClr val="545454"/>
                  </a:solidFill>
                  <a:latin typeface="Glacial Indifference"/>
                  <a:ea typeface="Glacial Indifference"/>
                  <a:cs typeface="Glacial Indifference"/>
                  <a:sym typeface="Glacial Indifference"/>
                </a:rPr>
                <a:t>To address the gap in knowledge about womens health</a:t>
              </a:r>
            </a:p>
            <a:p>
              <a:pPr marL="518158" lvl="1" indent="-259079" algn="l">
                <a:lnSpc>
                  <a:spcPts val="3431"/>
                </a:lnSpc>
                <a:buFont typeface="Arial"/>
                <a:buChar char="•"/>
              </a:pPr>
              <a:r>
                <a:rPr lang="en-US" sz="2399" spc="81">
                  <a:solidFill>
                    <a:srgbClr val="545454"/>
                  </a:solidFill>
                  <a:latin typeface="Glacial Indifference"/>
                  <a:ea typeface="Glacial Indifference"/>
                  <a:cs typeface="Glacial Indifference"/>
                  <a:sym typeface="Glacial Indifference"/>
                </a:rPr>
                <a:t>To inform therapists and prepare trainees</a:t>
              </a:r>
            </a:p>
            <a:p>
              <a:pPr marL="518158" lvl="1" indent="-259079" algn="l">
                <a:lnSpc>
                  <a:spcPts val="3431"/>
                </a:lnSpc>
                <a:buFont typeface="Arial"/>
                <a:buChar char="•"/>
              </a:pPr>
              <a:r>
                <a:rPr lang="en-US" sz="2399" spc="81">
                  <a:solidFill>
                    <a:srgbClr val="545454"/>
                  </a:solidFill>
                  <a:latin typeface="Glacial Indifference"/>
                  <a:ea typeface="Glacial Indifference"/>
                  <a:cs typeface="Glacial Indifference"/>
                  <a:sym typeface="Glacial Indifference"/>
                </a:rPr>
                <a:t>To reduce stigma</a:t>
              </a:r>
            </a:p>
            <a:p>
              <a:pPr marL="518158" lvl="1" indent="-259079" algn="l">
                <a:lnSpc>
                  <a:spcPts val="3431"/>
                </a:lnSpc>
                <a:buFont typeface="Arial"/>
                <a:buChar char="•"/>
              </a:pPr>
              <a:r>
                <a:rPr lang="en-US" sz="2399" spc="81">
                  <a:solidFill>
                    <a:srgbClr val="545454"/>
                  </a:solidFill>
                  <a:latin typeface="Glacial Indifference"/>
                  <a:ea typeface="Glacial Indifference"/>
                  <a:cs typeface="Glacial Indifference"/>
                  <a:sym typeface="Glacial Indifference"/>
                </a:rPr>
                <a:t>To inform person centred therapy</a:t>
              </a:r>
            </a:p>
          </p:txBody>
        </p:sp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E626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47092" y="548005"/>
            <a:ext cx="17261344" cy="104546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References</a:t>
            </a:r>
          </a:p>
          <a:p>
            <a:pPr algn="l">
              <a:lnSpc>
                <a:spcPts val="3359"/>
              </a:lnSpc>
            </a:pPr>
            <a:endParaRPr lang="en-US" sz="2400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[1] IAPMD. (n.d.). ‘What is PMDD?’. https://www.iapmd.org/pmdd</a:t>
            </a:r>
          </a:p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[2] Nayak, A., Wood, S.N. and Hantsoo, L. (2025). ‘Barriers to diagnosis and treatment for premenstrual dysphoric disorder (PMDD): A scoping review’. </a:t>
            </a:r>
            <a:r>
              <a:rPr lang="en-US" sz="2400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Reproductive Sciences</a:t>
            </a: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32(6), pp.1757-1767.</a:t>
            </a:r>
          </a:p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[3] Chan, K., Rubtsova, A.A. and Clark, C.J. (2023). ‘Exploring diagnosis and treatment of premenstrual dysphoric disorder in the US healthcare system: A qualitative investigation’. </a:t>
            </a:r>
            <a:r>
              <a:rPr lang="en-US" sz="2400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BMC Women's Health</a:t>
            </a: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23(1), p.272.</a:t>
            </a:r>
          </a:p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[4] Nordlander, A. (2018). ‘Agency, resistance and embodiment in the context of PMS: A qualitative study’.</a:t>
            </a:r>
          </a:p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[5] Ussher, J.M. (2008). ‘Challenging the positioning of premenstrual change as PMS: The impact of a psychological intervention on women's self-policing’. </a:t>
            </a:r>
            <a:r>
              <a:rPr lang="en-US" sz="2400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Qualitative Research in Psychology</a:t>
            </a: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5(1), pp.33-44.</a:t>
            </a:r>
          </a:p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[6] Ussher, J.M. and Perz, J. (2020). ‘</a:t>
            </a:r>
            <a:r>
              <a:rPr lang="en-US" sz="2400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Resisting the mantle of the monstrous feminine: Women’s construction and experience of premenstrual embodiment’</a:t>
            </a: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The Palgrave handbook of critical menstruation studies, pp.215-231.</a:t>
            </a:r>
          </a:p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[7] Polat, H. (2025). ‘Exploring the lived experience of moderate to severe premenstrual symptoms in women with histories of emotional maltreatment: A thematic and art-based inquiry’.</a:t>
            </a:r>
          </a:p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[8] Dehnavi, S.I., Mortazavi, S.S., Ramezani, M.A., Gharraee, B. and Ashouri, A. (2024). ‘Identification of emotion schemes in women with premenstrual dysphoric disorder (PMDD) using an emotion-focused therapy (EFT) approach: A qualitative study’. J</a:t>
            </a:r>
            <a:r>
              <a:rPr lang="en-US" sz="2400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ournal of Education and Health Promotion</a:t>
            </a: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13(1), p.309.</a:t>
            </a:r>
          </a:p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[9] Anderlik, M., Eifert, J., Gander, M., Buchheim, A. and Karabatsiakis, A. (2026). ‘Menstrual cycle dynamics and their impact on psychotherapy: Insights from a mixed‐methods study’. </a:t>
            </a:r>
            <a:r>
              <a:rPr lang="en-US" sz="2400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Clinical Psychology &amp; Psychotherapy</a:t>
            </a: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33(1), p.e70237.</a:t>
            </a:r>
          </a:p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[10] Buys, M.E. (2026). ‘Psychotherapy modalities for premenstrual change: A systematic review’. </a:t>
            </a:r>
            <a:r>
              <a:rPr lang="en-US" sz="2400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Women &amp; Therapy</a:t>
            </a: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49(1), pp.31-68.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E626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14996" y="535519"/>
            <a:ext cx="17458008" cy="83591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11] Islas-Preciado, D., Ramos-Lira, L. and Estrada-Camarena, E. (2025). ‘Unveiling the burden of premenstrual dysphoric disorder: A narrative review to call for gender perspective and intersectional approaches’. </a:t>
            </a:r>
            <a:r>
              <a:rPr lang="en-US" sz="2399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Frontiers in Psychiatry</a:t>
            </a: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15, p.1458114.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[12] Alharahsheh, H.H. and Pius, A. (2020). ‘A review of key paradigms: Positivism VS interpretivism’. </a:t>
            </a:r>
            <a:r>
              <a:rPr lang="en-US" sz="2399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Global Academic</a:t>
            </a: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99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Journal of Humanities and Social Sciences</a:t>
            </a: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2(3), pp.39-43.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[13] Braun, V. and Clarke, V. (2006). ‘Using thematic analysis in psychology’. </a:t>
            </a:r>
            <a:r>
              <a:rPr lang="en-US" sz="2399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Qualitative Research in Psychology</a:t>
            </a: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3(2), pp. 77–101. doi: 10.1191/1478088706qp063oa.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[14] Crenshaw, K.W. (2013). ‘Mapping the margins: Intersectionality, identity politics, and violence against women of color’. In The public nature of private violence (pp. 93-118). Routledge.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[15] Kakilla, C. (2021). ‘Strengths and weaknesses of semi-structured interviews in qualitative research: A critical essay’.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[16] Bergelson, I., Tracy, C. and Takacs, E. (2022). ‘Best practices for reducing bias in the interview process’. </a:t>
            </a:r>
            <a:r>
              <a:rPr lang="en-US" sz="2399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Current Urology</a:t>
            </a: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99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Reports</a:t>
            </a: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23(11), pp.319-325.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[17] Einola, K. and Alvesson, M. (2021). ‘Behind the numbers: Questioning questionnaires’. </a:t>
            </a:r>
            <a:r>
              <a:rPr lang="en-US" sz="2399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Journal of Management Inquiry</a:t>
            </a: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30(1), pp.102-114.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[18] Fugard, A.J. and Potts, H.W. (2015). ‘Supporting thinking on sample sizes for thematic analyses: A quantitative tool’. </a:t>
            </a:r>
            <a:r>
              <a:rPr lang="en-US" sz="2399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International Journal of Social Research Methodology</a:t>
            </a: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18(6), pp.669-684.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[19] Shaghaghi, A., Bhopal, R.S. and Sheikh, A. (2011). ‘Approaches to recruiting ‘hard-to-reach’populations into research: A review of the literature’. </a:t>
            </a:r>
            <a:r>
              <a:rPr lang="en-US" sz="2399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Health Promotion Perspectives</a:t>
            </a: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1(2), p.86.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sz="2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[20] Data (Use and Access) Act. (2025). ‘Data protection and privacy changes’. https://www.gov.uk/guidance/data-use-and-access-act-2025-data-protection-and-privacy-changes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1690</Words>
  <Application>Microsoft Office PowerPoint</Application>
  <PresentationFormat>Custom</PresentationFormat>
  <Paragraphs>166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Canva Sans Italics</vt:lpstr>
      <vt:lpstr>Calibri</vt:lpstr>
      <vt:lpstr>Canva Sans Bold</vt:lpstr>
      <vt:lpstr>League Spartan</vt:lpstr>
      <vt:lpstr>Canva Sans</vt:lpstr>
      <vt:lpstr>Arial</vt:lpstr>
      <vt:lpstr>Glacial Indifference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Empowering</dc:title>
  <dc:creator>Katie Wagstaffe</dc:creator>
  <cp:lastModifiedBy>Katie Wagstaffe</cp:lastModifiedBy>
  <cp:revision>2</cp:revision>
  <dcterms:created xsi:type="dcterms:W3CDTF">2006-08-16T00:00:00Z</dcterms:created>
  <dcterms:modified xsi:type="dcterms:W3CDTF">2026-05-05T02:16:49Z</dcterms:modified>
  <dc:identifier>DAHIIetqtK0</dc:identifier>
</cp:coreProperties>
</file>