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7"/>
  </p:notesMasterIdLst>
  <p:handoutMasterIdLst>
    <p:handoutMasterId r:id="rId38"/>
  </p:handoutMasterIdLst>
  <p:sldIdLst>
    <p:sldId id="256" r:id="rId5"/>
    <p:sldId id="257" r:id="rId6"/>
    <p:sldId id="258" r:id="rId7"/>
    <p:sldId id="260" r:id="rId8"/>
    <p:sldId id="308" r:id="rId9"/>
    <p:sldId id="261" r:id="rId10"/>
    <p:sldId id="262" r:id="rId11"/>
    <p:sldId id="263" r:id="rId12"/>
    <p:sldId id="264" r:id="rId13"/>
    <p:sldId id="265" r:id="rId14"/>
    <p:sldId id="268" r:id="rId15"/>
    <p:sldId id="266" r:id="rId16"/>
    <p:sldId id="267" r:id="rId17"/>
    <p:sldId id="309" r:id="rId18"/>
    <p:sldId id="269" r:id="rId19"/>
    <p:sldId id="271" r:id="rId20"/>
    <p:sldId id="272" r:id="rId21"/>
    <p:sldId id="273" r:id="rId22"/>
    <p:sldId id="274" r:id="rId23"/>
    <p:sldId id="277" r:id="rId24"/>
    <p:sldId id="310" r:id="rId25"/>
    <p:sldId id="278" r:id="rId26"/>
    <p:sldId id="279" r:id="rId27"/>
    <p:sldId id="281" r:id="rId28"/>
    <p:sldId id="294" r:id="rId29"/>
    <p:sldId id="282" r:id="rId30"/>
    <p:sldId id="285" r:id="rId31"/>
    <p:sldId id="286" r:id="rId32"/>
    <p:sldId id="287" r:id="rId33"/>
    <p:sldId id="288" r:id="rId34"/>
    <p:sldId id="289" r:id="rId35"/>
    <p:sldId id="296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66" autoAdjust="0"/>
    <p:restoredTop sz="65362" autoAdjust="0"/>
  </p:normalViewPr>
  <p:slideViewPr>
    <p:cSldViewPr>
      <p:cViewPr varScale="1">
        <p:scale>
          <a:sx n="47" d="100"/>
          <a:sy n="47" d="100"/>
        </p:scale>
        <p:origin x="1224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EC83BD-CDA3-4611-89FE-DD208469ADCB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FA9686-C038-4682-9590-FA441132885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713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1B1ABB-E222-4BE5-99F1-9FD156E85AC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009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3996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9926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1391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2434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7857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4685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2664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1563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693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3509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Barriers can be categorised.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8142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7098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99644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62833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3907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in for a reference point.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12603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55475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72634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27887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reference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3457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26544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56933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82683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60720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41505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FA9686-C038-4682-9590-FA4411328854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5743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lickr.com/photos/lightmatter/95600250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sa/3.0/" TargetMode="External"/><Relationship Id="rId2" Type="http://schemas.openxmlformats.org/officeDocument/2006/relationships/hyperlink" Target="http://iteachkinderkids.blogspot.com/2012/02/l-is-for-laugh.html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leadershipfreak.wordpress.com/2012/05/18/5-reasons-we-argue-when-we-agree/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dirty="0">
                <a:solidFill>
                  <a:schemeClr val="bg1"/>
                </a:solidFill>
              </a:rPr>
            </a:br>
            <a:r>
              <a:rPr lang="en-GB" altLang="en-US" dirty="0">
                <a:solidFill>
                  <a:schemeClr val="bg1"/>
                </a:solidFill>
              </a:rPr>
              <a:t>Module: BMSK4002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500" b="1" dirty="0">
                <a:solidFill>
                  <a:schemeClr val="bg1"/>
                </a:solidFill>
              </a:rPr>
              <a:t>Effective Team Working and Communication</a:t>
            </a:r>
            <a:br>
              <a:rPr lang="en-GB" sz="3500" b="1" dirty="0">
                <a:solidFill>
                  <a:schemeClr val="bg1"/>
                </a:solidFill>
              </a:rPr>
            </a:br>
            <a:br>
              <a:rPr lang="en-GB" altLang="en-US" sz="1700" dirty="0">
                <a:solidFill>
                  <a:schemeClr val="bg1"/>
                </a:solidFill>
              </a:rPr>
            </a:br>
            <a:r>
              <a:rPr lang="en-GB" altLang="en-US" sz="2200" b="1" dirty="0">
                <a:solidFill>
                  <a:schemeClr val="bg1"/>
                </a:solidFill>
              </a:rPr>
              <a:t>Lecture 6</a:t>
            </a:r>
            <a:br>
              <a:rPr lang="en-GB" altLang="en-US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Structure of Lecture 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is communication?</a:t>
            </a:r>
          </a:p>
          <a:p>
            <a:r>
              <a:rPr lang="en-GB" dirty="0"/>
              <a:t>Elements of Communication</a:t>
            </a:r>
          </a:p>
          <a:p>
            <a:r>
              <a:rPr lang="en-GB" dirty="0"/>
              <a:t>Non-verbal communication</a:t>
            </a:r>
          </a:p>
          <a:p>
            <a:r>
              <a:rPr lang="en-GB" dirty="0"/>
              <a:t>Barriers to communication</a:t>
            </a:r>
          </a:p>
          <a:p>
            <a:r>
              <a:rPr lang="en-GB" dirty="0"/>
              <a:t>Listening</a:t>
            </a:r>
          </a:p>
          <a:p>
            <a:r>
              <a:rPr lang="en-GB" dirty="0"/>
              <a:t>Communication styles</a:t>
            </a:r>
          </a:p>
          <a:p>
            <a:r>
              <a:rPr lang="en-GB" dirty="0"/>
              <a:t>Difficult communications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5B64E-F6B7-4DEB-AFCD-276C46119B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2951E-0AA1-4C2F-825D-96F53A6629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definition: “Communication is the transactional use of symbols, influenced, guided, and understood in the context of relationships” </a:t>
            </a:r>
            <a:r>
              <a:rPr lang="en-GB" sz="2000" dirty="0"/>
              <a:t>Duck, S &amp; McMahan, D.T, (2015), p.5</a:t>
            </a:r>
          </a:p>
        </p:txBody>
      </p:sp>
    </p:spTree>
    <p:extLst>
      <p:ext uri="{BB962C8B-B14F-4D97-AF65-F5344CB8AC3E}">
        <p14:creationId xmlns:p14="http://schemas.microsoft.com/office/powerpoint/2010/main" val="42723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2" name="Rectangle: Rounded Corners 1351">
            <a:extLst>
              <a:ext uri="{FF2B5EF4-FFF2-40B4-BE49-F238E27FC236}">
                <a16:creationId xmlns:a16="http://schemas.microsoft.com/office/drawing/2014/main" id="{79A94FDB-F200-42F2-B580-6F263C7C8C68}"/>
              </a:ext>
            </a:extLst>
          </p:cNvPr>
          <p:cNvSpPr/>
          <p:nvPr/>
        </p:nvSpPr>
        <p:spPr>
          <a:xfrm>
            <a:off x="774700" y="793190"/>
            <a:ext cx="3168370" cy="548967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Develop criteria to evaluate your own communication skills</a:t>
            </a:r>
          </a:p>
        </p:txBody>
      </p:sp>
      <p:sp>
        <p:nvSpPr>
          <p:cNvPr id="2144" name="Rectangle: Rounded Corners 2143">
            <a:extLst>
              <a:ext uri="{FF2B5EF4-FFF2-40B4-BE49-F238E27FC236}">
                <a16:creationId xmlns:a16="http://schemas.microsoft.com/office/drawing/2014/main" id="{F3AFF94A-3025-4820-AD05-5A61A84B52E0}"/>
              </a:ext>
            </a:extLst>
          </p:cNvPr>
          <p:cNvSpPr/>
          <p:nvPr/>
        </p:nvSpPr>
        <p:spPr>
          <a:xfrm>
            <a:off x="3412836" y="2424952"/>
            <a:ext cx="2325988" cy="115741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bg2">
                    <a:lumMod val="10000"/>
                  </a:schemeClr>
                </a:solidFill>
              </a:rPr>
              <a:t>Management Communication Skills</a:t>
            </a:r>
          </a:p>
        </p:txBody>
      </p:sp>
      <p:sp>
        <p:nvSpPr>
          <p:cNvPr id="2145" name="Rectangle: Rounded Corners 2144">
            <a:extLst>
              <a:ext uri="{FF2B5EF4-FFF2-40B4-BE49-F238E27FC236}">
                <a16:creationId xmlns:a16="http://schemas.microsoft.com/office/drawing/2014/main" id="{69C801E8-A037-4851-A303-00BFFB3CF2E9}"/>
              </a:ext>
            </a:extLst>
          </p:cNvPr>
          <p:cNvSpPr/>
          <p:nvPr/>
        </p:nvSpPr>
        <p:spPr>
          <a:xfrm>
            <a:off x="259528" y="1751452"/>
            <a:ext cx="2601899" cy="856293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Be able to develop effective communication skills as a reflective manager</a:t>
            </a:r>
          </a:p>
        </p:txBody>
      </p:sp>
      <p:sp>
        <p:nvSpPr>
          <p:cNvPr id="2146" name="Rectangle: Rounded Corners 2145">
            <a:extLst>
              <a:ext uri="{FF2B5EF4-FFF2-40B4-BE49-F238E27FC236}">
                <a16:creationId xmlns:a16="http://schemas.microsoft.com/office/drawing/2014/main" id="{5BF88DCB-8061-46D6-AAFB-209E94064FFA}"/>
              </a:ext>
            </a:extLst>
          </p:cNvPr>
          <p:cNvSpPr/>
          <p:nvPr/>
        </p:nvSpPr>
        <p:spPr>
          <a:xfrm>
            <a:off x="130819" y="3083274"/>
            <a:ext cx="2882965" cy="711025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Collect, analyse &amp; evaluate feedback on communication skills</a:t>
            </a:r>
          </a:p>
        </p:txBody>
      </p:sp>
      <p:sp>
        <p:nvSpPr>
          <p:cNvPr id="2148" name="Rectangle: Rounded Corners 2147">
            <a:extLst>
              <a:ext uri="{FF2B5EF4-FFF2-40B4-BE49-F238E27FC236}">
                <a16:creationId xmlns:a16="http://schemas.microsoft.com/office/drawing/2014/main" id="{A5B51FDD-81D5-4F16-A816-D7C6EA3E0192}"/>
              </a:ext>
            </a:extLst>
          </p:cNvPr>
          <p:cNvSpPr/>
          <p:nvPr/>
        </p:nvSpPr>
        <p:spPr>
          <a:xfrm>
            <a:off x="5738824" y="4988778"/>
            <a:ext cx="3104820" cy="664181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Prepare visual aids to support briefings/presentations</a:t>
            </a:r>
          </a:p>
        </p:txBody>
      </p:sp>
      <p:sp>
        <p:nvSpPr>
          <p:cNvPr id="2149" name="Rectangle: Rounded Corners 2148">
            <a:extLst>
              <a:ext uri="{FF2B5EF4-FFF2-40B4-BE49-F238E27FC236}">
                <a16:creationId xmlns:a16="http://schemas.microsoft.com/office/drawing/2014/main" id="{3582AD34-E424-4FC3-A61E-FE9FCF204C6E}"/>
              </a:ext>
            </a:extLst>
          </p:cNvPr>
          <p:cNvSpPr/>
          <p:nvPr/>
        </p:nvSpPr>
        <p:spPr>
          <a:xfrm>
            <a:off x="2358861" y="3937980"/>
            <a:ext cx="4426278" cy="83855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Prepare and deliver a short, 10 minute presentation demonstrating key points of your report</a:t>
            </a:r>
          </a:p>
        </p:txBody>
      </p:sp>
      <p:sp>
        <p:nvSpPr>
          <p:cNvPr id="2150" name="Rectangle: Rounded Corners 2149">
            <a:extLst>
              <a:ext uri="{FF2B5EF4-FFF2-40B4-BE49-F238E27FC236}">
                <a16:creationId xmlns:a16="http://schemas.microsoft.com/office/drawing/2014/main" id="{537CB8B1-1DCF-4869-936A-2DE41B48CEF1}"/>
              </a:ext>
            </a:extLst>
          </p:cNvPr>
          <p:cNvSpPr/>
          <p:nvPr/>
        </p:nvSpPr>
        <p:spPr>
          <a:xfrm>
            <a:off x="6142037" y="2524918"/>
            <a:ext cx="2448272" cy="95747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Understand the importance of effective communication in management</a:t>
            </a:r>
          </a:p>
        </p:txBody>
      </p:sp>
      <p:sp>
        <p:nvSpPr>
          <p:cNvPr id="2151" name="Rectangle: Rounded Corners 2150">
            <a:extLst>
              <a:ext uri="{FF2B5EF4-FFF2-40B4-BE49-F238E27FC236}">
                <a16:creationId xmlns:a16="http://schemas.microsoft.com/office/drawing/2014/main" id="{3F9115CD-CBDA-48E0-A364-3F5A1CA38781}"/>
              </a:ext>
            </a:extLst>
          </p:cNvPr>
          <p:cNvSpPr/>
          <p:nvPr/>
        </p:nvSpPr>
        <p:spPr>
          <a:xfrm>
            <a:off x="7217622" y="3862604"/>
            <a:ext cx="1926378" cy="5489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Verbal &amp; written communication</a:t>
            </a:r>
          </a:p>
        </p:txBody>
      </p:sp>
      <p:sp>
        <p:nvSpPr>
          <p:cNvPr id="2152" name="Rectangle: Rounded Corners 2151">
            <a:extLst>
              <a:ext uri="{FF2B5EF4-FFF2-40B4-BE49-F238E27FC236}">
                <a16:creationId xmlns:a16="http://schemas.microsoft.com/office/drawing/2014/main" id="{69413F91-E58B-437A-812E-1B30E201A0A4}"/>
              </a:ext>
            </a:extLst>
          </p:cNvPr>
          <p:cNvSpPr/>
          <p:nvPr/>
        </p:nvSpPr>
        <p:spPr>
          <a:xfrm>
            <a:off x="7136603" y="1630632"/>
            <a:ext cx="1926378" cy="5489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Communication theories &amp; models</a:t>
            </a:r>
          </a:p>
        </p:txBody>
      </p:sp>
      <p:sp>
        <p:nvSpPr>
          <p:cNvPr id="2153" name="Rectangle: Rounded Corners 2152">
            <a:extLst>
              <a:ext uri="{FF2B5EF4-FFF2-40B4-BE49-F238E27FC236}">
                <a16:creationId xmlns:a16="http://schemas.microsoft.com/office/drawing/2014/main" id="{ED7E03A9-5507-41D7-BED7-B7E1A3CE20DA}"/>
              </a:ext>
            </a:extLst>
          </p:cNvPr>
          <p:cNvSpPr/>
          <p:nvPr/>
        </p:nvSpPr>
        <p:spPr>
          <a:xfrm>
            <a:off x="4858761" y="807948"/>
            <a:ext cx="1926378" cy="5489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Tone, language &amp; formality</a:t>
            </a:r>
          </a:p>
        </p:txBody>
      </p:sp>
      <p:sp>
        <p:nvSpPr>
          <p:cNvPr id="1357" name="TextBox 1356">
            <a:extLst>
              <a:ext uri="{FF2B5EF4-FFF2-40B4-BE49-F238E27FC236}">
                <a16:creationId xmlns:a16="http://schemas.microsoft.com/office/drawing/2014/main" id="{6382E3B9-A2FB-451B-9E9D-B096836FDF86}"/>
              </a:ext>
            </a:extLst>
          </p:cNvPr>
          <p:cNvSpPr txBox="1"/>
          <p:nvPr/>
        </p:nvSpPr>
        <p:spPr>
          <a:xfrm>
            <a:off x="623884" y="154230"/>
            <a:ext cx="8520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BMSK4002 Topic Areas To Consider &amp; Research</a:t>
            </a:r>
          </a:p>
        </p:txBody>
      </p:sp>
      <p:cxnSp>
        <p:nvCxnSpPr>
          <p:cNvPr id="1360" name="Straight Arrow Connector 1359">
            <a:extLst>
              <a:ext uri="{FF2B5EF4-FFF2-40B4-BE49-F238E27FC236}">
                <a16:creationId xmlns:a16="http://schemas.microsoft.com/office/drawing/2014/main" id="{76668895-F063-4713-A9AA-4D562F4B117B}"/>
              </a:ext>
            </a:extLst>
          </p:cNvPr>
          <p:cNvCxnSpPr>
            <a:stCxn id="2144" idx="3"/>
            <a:endCxn id="2150" idx="1"/>
          </p:cNvCxnSpPr>
          <p:nvPr/>
        </p:nvCxnSpPr>
        <p:spPr>
          <a:xfrm>
            <a:off x="5738824" y="3003657"/>
            <a:ext cx="403213" cy="1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4" name="Straight Arrow Connector 2153">
            <a:extLst>
              <a:ext uri="{FF2B5EF4-FFF2-40B4-BE49-F238E27FC236}">
                <a16:creationId xmlns:a16="http://schemas.microsoft.com/office/drawing/2014/main" id="{656CC75B-9E78-455F-8FFF-B8D3EBD3DC0F}"/>
              </a:ext>
            </a:extLst>
          </p:cNvPr>
          <p:cNvCxnSpPr>
            <a:cxnSpLocks/>
            <a:endCxn id="2145" idx="3"/>
          </p:cNvCxnSpPr>
          <p:nvPr/>
        </p:nvCxnSpPr>
        <p:spPr>
          <a:xfrm flipH="1" flipV="1">
            <a:off x="2861427" y="2179599"/>
            <a:ext cx="559374" cy="293600"/>
          </a:xfrm>
          <a:prstGeom prst="straightConnector1">
            <a:avLst/>
          </a:prstGeom>
          <a:ln w="5715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5" name="Straight Arrow Connector 2154">
            <a:extLst>
              <a:ext uri="{FF2B5EF4-FFF2-40B4-BE49-F238E27FC236}">
                <a16:creationId xmlns:a16="http://schemas.microsoft.com/office/drawing/2014/main" id="{0392F438-00B9-4344-AA95-7285CADD48D4}"/>
              </a:ext>
            </a:extLst>
          </p:cNvPr>
          <p:cNvCxnSpPr>
            <a:cxnSpLocks/>
          </p:cNvCxnSpPr>
          <p:nvPr/>
        </p:nvCxnSpPr>
        <p:spPr>
          <a:xfrm>
            <a:off x="1572301" y="2630930"/>
            <a:ext cx="0" cy="452344"/>
          </a:xfrm>
          <a:prstGeom prst="straightConnector1">
            <a:avLst/>
          </a:prstGeom>
          <a:ln w="5715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6" name="Straight Arrow Connector 2155">
            <a:extLst>
              <a:ext uri="{FF2B5EF4-FFF2-40B4-BE49-F238E27FC236}">
                <a16:creationId xmlns:a16="http://schemas.microsoft.com/office/drawing/2014/main" id="{83F5A2B1-5FBB-4D79-B948-C76B13B669B5}"/>
              </a:ext>
            </a:extLst>
          </p:cNvPr>
          <p:cNvCxnSpPr>
            <a:cxnSpLocks/>
          </p:cNvCxnSpPr>
          <p:nvPr/>
        </p:nvCxnSpPr>
        <p:spPr>
          <a:xfrm flipH="1" flipV="1">
            <a:off x="1560477" y="1306799"/>
            <a:ext cx="1" cy="413033"/>
          </a:xfrm>
          <a:prstGeom prst="straightConnector1">
            <a:avLst/>
          </a:prstGeom>
          <a:ln w="5715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7" name="Straight Arrow Connector 2156">
            <a:extLst>
              <a:ext uri="{FF2B5EF4-FFF2-40B4-BE49-F238E27FC236}">
                <a16:creationId xmlns:a16="http://schemas.microsoft.com/office/drawing/2014/main" id="{C5E00003-BFCF-4661-9B3D-F29B10FC3A64}"/>
              </a:ext>
            </a:extLst>
          </p:cNvPr>
          <p:cNvCxnSpPr>
            <a:cxnSpLocks/>
          </p:cNvCxnSpPr>
          <p:nvPr/>
        </p:nvCxnSpPr>
        <p:spPr>
          <a:xfrm flipV="1">
            <a:off x="7675048" y="2180004"/>
            <a:ext cx="351464" cy="31370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9" name="Straight Arrow Connector 2158">
            <a:extLst>
              <a:ext uri="{FF2B5EF4-FFF2-40B4-BE49-F238E27FC236}">
                <a16:creationId xmlns:a16="http://schemas.microsoft.com/office/drawing/2014/main" id="{BFB31FD5-4307-417F-A23E-12B457CE05EB}"/>
              </a:ext>
            </a:extLst>
          </p:cNvPr>
          <p:cNvCxnSpPr>
            <a:cxnSpLocks/>
          </p:cNvCxnSpPr>
          <p:nvPr/>
        </p:nvCxnSpPr>
        <p:spPr>
          <a:xfrm flipH="1" flipV="1">
            <a:off x="6045658" y="1376523"/>
            <a:ext cx="977582" cy="1132584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2" name="Straight Arrow Connector 2161">
            <a:extLst>
              <a:ext uri="{FF2B5EF4-FFF2-40B4-BE49-F238E27FC236}">
                <a16:creationId xmlns:a16="http://schemas.microsoft.com/office/drawing/2014/main" id="{9CB8C540-D50D-4FE1-B92D-2254BE7A88A0}"/>
              </a:ext>
            </a:extLst>
          </p:cNvPr>
          <p:cNvCxnSpPr>
            <a:cxnSpLocks/>
          </p:cNvCxnSpPr>
          <p:nvPr/>
        </p:nvCxnSpPr>
        <p:spPr>
          <a:xfrm>
            <a:off x="7684155" y="3499838"/>
            <a:ext cx="415637" cy="346955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6" name="Straight Arrow Connector 2165">
            <a:extLst>
              <a:ext uri="{FF2B5EF4-FFF2-40B4-BE49-F238E27FC236}">
                <a16:creationId xmlns:a16="http://schemas.microsoft.com/office/drawing/2014/main" id="{D34B8BE9-36DD-4402-88FF-9A914163DDC2}"/>
              </a:ext>
            </a:extLst>
          </p:cNvPr>
          <p:cNvCxnSpPr>
            <a:cxnSpLocks/>
            <a:endCxn id="2149" idx="0"/>
          </p:cNvCxnSpPr>
          <p:nvPr/>
        </p:nvCxnSpPr>
        <p:spPr>
          <a:xfrm>
            <a:off x="4572000" y="3582362"/>
            <a:ext cx="0" cy="355618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9" name="Straight Arrow Connector 2168">
            <a:extLst>
              <a:ext uri="{FF2B5EF4-FFF2-40B4-BE49-F238E27FC236}">
                <a16:creationId xmlns:a16="http://schemas.microsoft.com/office/drawing/2014/main" id="{A869270E-093F-4964-81C0-19A929385341}"/>
              </a:ext>
            </a:extLst>
          </p:cNvPr>
          <p:cNvCxnSpPr>
            <a:cxnSpLocks/>
            <a:endCxn id="2148" idx="1"/>
          </p:cNvCxnSpPr>
          <p:nvPr/>
        </p:nvCxnSpPr>
        <p:spPr>
          <a:xfrm>
            <a:off x="4657154" y="4813576"/>
            <a:ext cx="1081670" cy="50729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8966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29050-45F7-4780-A7A5-A186233EC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Elements of Communication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BAE8B8-C5E6-4C00-9A79-CE4538923A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528" y="4320003"/>
            <a:ext cx="2879725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dirty="0">
                <a:solidFill>
                  <a:srgbClr val="002060"/>
                </a:solidFill>
                <a:latin typeface="+mj-lt"/>
              </a:rPr>
              <a:t>This includes the vocal variety, quality, rate and vocalised pauses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7C2B11-DDA9-4416-91A1-4326FF51A3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51920" y="4221088"/>
            <a:ext cx="2881312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dirty="0">
                <a:solidFill>
                  <a:srgbClr val="002060"/>
                </a:solidFill>
                <a:latin typeface="+mj-lt"/>
              </a:rPr>
              <a:t>This includes eye contact, posture, gestures &amp; facial expression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955009-3839-4AE5-8A58-F0B715F2B9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5273" y="4329505"/>
            <a:ext cx="208724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dirty="0">
                <a:solidFill>
                  <a:srgbClr val="002060"/>
                </a:solidFill>
                <a:latin typeface="+mj-lt"/>
              </a:rPr>
              <a:t>This is what the person says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3153533-B7E7-4372-B2DD-27BC31DD1EAA}"/>
              </a:ext>
            </a:extLst>
          </p:cNvPr>
          <p:cNvSpPr/>
          <p:nvPr/>
        </p:nvSpPr>
        <p:spPr>
          <a:xfrm>
            <a:off x="611560" y="1556792"/>
            <a:ext cx="1656184" cy="1368152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1. Vocal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573ED-C0AE-4A50-96F7-6AAF45297A8E}"/>
              </a:ext>
            </a:extLst>
          </p:cNvPr>
          <p:cNvSpPr/>
          <p:nvPr/>
        </p:nvSpPr>
        <p:spPr>
          <a:xfrm>
            <a:off x="3851920" y="1556792"/>
            <a:ext cx="1656184" cy="1368152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2. Visual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7EB376E-50BE-42DB-9037-4579441629B2}"/>
              </a:ext>
            </a:extLst>
          </p:cNvPr>
          <p:cNvSpPr/>
          <p:nvPr/>
        </p:nvSpPr>
        <p:spPr>
          <a:xfrm>
            <a:off x="7015273" y="1556792"/>
            <a:ext cx="1656184" cy="1368152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3. Verbal</a:t>
            </a:r>
          </a:p>
        </p:txBody>
      </p:sp>
      <p:pic>
        <p:nvPicPr>
          <p:cNvPr id="12" name="Graphic 11" descr="Radio microphone">
            <a:extLst>
              <a:ext uri="{FF2B5EF4-FFF2-40B4-BE49-F238E27FC236}">
                <a16:creationId xmlns:a16="http://schemas.microsoft.com/office/drawing/2014/main" id="{62046C73-16E6-4DA7-8213-5D977E70A4F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5184" y="3123072"/>
            <a:ext cx="914400" cy="914400"/>
          </a:xfrm>
          <a:prstGeom prst="rect">
            <a:avLst/>
          </a:prstGeom>
        </p:spPr>
      </p:pic>
      <p:pic>
        <p:nvPicPr>
          <p:cNvPr id="14" name="Graphic 13" descr="Eye">
            <a:extLst>
              <a:ext uri="{FF2B5EF4-FFF2-40B4-BE49-F238E27FC236}">
                <a16:creationId xmlns:a16="http://schemas.microsoft.com/office/drawing/2014/main" id="{0B5C57E6-B063-4106-A7BF-DD5D83D06E1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948047" y="3088539"/>
            <a:ext cx="914400" cy="914400"/>
          </a:xfrm>
          <a:prstGeom prst="rect">
            <a:avLst/>
          </a:prstGeom>
        </p:spPr>
      </p:pic>
      <p:pic>
        <p:nvPicPr>
          <p:cNvPr id="16" name="Graphic 15" descr="Newspaper">
            <a:extLst>
              <a:ext uri="{FF2B5EF4-FFF2-40B4-BE49-F238E27FC236}">
                <a16:creationId xmlns:a16="http://schemas.microsoft.com/office/drawing/2014/main" id="{83F39728-3247-48E7-9BEE-3389A7E860B9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015273" y="3123072"/>
            <a:ext cx="914400" cy="9144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F88E70F-76FD-446F-8F32-76FEEC6D0A35}"/>
              </a:ext>
            </a:extLst>
          </p:cNvPr>
          <p:cNvSpPr txBox="1"/>
          <p:nvPr/>
        </p:nvSpPr>
        <p:spPr>
          <a:xfrm>
            <a:off x="1669584" y="3329586"/>
            <a:ext cx="914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The Voice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6DEFE5-401E-4663-8889-5CB20701F077}"/>
              </a:ext>
            </a:extLst>
          </p:cNvPr>
          <p:cNvSpPr txBox="1"/>
          <p:nvPr/>
        </p:nvSpPr>
        <p:spPr>
          <a:xfrm>
            <a:off x="5024520" y="3329586"/>
            <a:ext cx="914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The look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62DACCE-5763-48DF-8935-CED53AF869DD}"/>
              </a:ext>
            </a:extLst>
          </p:cNvPr>
          <p:cNvSpPr txBox="1"/>
          <p:nvPr/>
        </p:nvSpPr>
        <p:spPr>
          <a:xfrm>
            <a:off x="8091746" y="3329586"/>
            <a:ext cx="9893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The Words</a:t>
            </a:r>
          </a:p>
        </p:txBody>
      </p:sp>
    </p:spTree>
    <p:extLst>
      <p:ext uri="{BB962C8B-B14F-4D97-AF65-F5344CB8AC3E}">
        <p14:creationId xmlns:p14="http://schemas.microsoft.com/office/powerpoint/2010/main" val="2983994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 animBg="1"/>
      <p:bldP spid="9" grpId="0" animBg="1"/>
      <p:bldP spid="10" grpId="0" animBg="1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8442B-495A-4DF6-8272-F0D6438E4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Good communication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66DB8A4-AFFC-4C4D-8FDA-43987849E0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921500" y="1844824"/>
            <a:ext cx="1765300" cy="205898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38BB2F5-572E-4E62-A172-E359738E9BB0}"/>
              </a:ext>
            </a:extLst>
          </p:cNvPr>
          <p:cNvSpPr/>
          <p:nvPr/>
        </p:nvSpPr>
        <p:spPr>
          <a:xfrm>
            <a:off x="107504" y="1556793"/>
            <a:ext cx="8496944" cy="393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altLang="en-US" sz="2800" b="1" dirty="0">
                <a:latin typeface="+mj-lt"/>
                <a:cs typeface="Arial" panose="020B0604020202020204" pitchFamily="34" charset="0"/>
              </a:rPr>
              <a:t>What forms of communication are there?</a:t>
            </a:r>
          </a:p>
          <a:p>
            <a:pPr>
              <a:lnSpc>
                <a:spcPct val="90000"/>
              </a:lnSpc>
              <a:defRPr/>
            </a:pPr>
            <a:endParaRPr lang="en-GB" altLang="en-US" sz="1000" dirty="0">
              <a:latin typeface="+mj-lt"/>
              <a:cs typeface="Arial" panose="020B0604020202020204" pitchFamily="34" charset="0"/>
            </a:endParaRPr>
          </a:p>
          <a:p>
            <a:pPr marL="800100" lvl="1" indent="-3429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+mj-lt"/>
                <a:cs typeface="Arial" panose="020B0604020202020204" pitchFamily="34" charset="0"/>
              </a:rPr>
              <a:t>Face to Face</a:t>
            </a:r>
          </a:p>
          <a:p>
            <a:pPr marL="800100" lvl="1" indent="-3429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+mj-lt"/>
                <a:cs typeface="Arial" panose="020B0604020202020204" pitchFamily="34" charset="0"/>
              </a:rPr>
              <a:t>Phone</a:t>
            </a:r>
          </a:p>
          <a:p>
            <a:pPr marL="800100" lvl="1" indent="-3429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+mj-lt"/>
                <a:cs typeface="Arial" panose="020B0604020202020204" pitchFamily="34" charset="0"/>
              </a:rPr>
              <a:t>Written</a:t>
            </a:r>
          </a:p>
          <a:p>
            <a:pPr marL="800100" lvl="1" indent="-3429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sz="2000" dirty="0">
                <a:latin typeface="+mj-lt"/>
                <a:cs typeface="Arial" panose="020B0604020202020204" pitchFamily="34" charset="0"/>
              </a:rPr>
              <a:t>Email/Electronic (social media, etc.) </a:t>
            </a:r>
          </a:p>
          <a:p>
            <a:pPr lvl="1">
              <a:lnSpc>
                <a:spcPct val="90000"/>
              </a:lnSpc>
              <a:defRPr/>
            </a:pPr>
            <a:endParaRPr lang="en-GB" altLang="en-US" sz="2000" dirty="0">
              <a:latin typeface="+mj-lt"/>
              <a:cs typeface="Arial" panose="020B0604020202020204" pitchFamily="34" charset="0"/>
            </a:endParaRPr>
          </a:p>
          <a:p>
            <a:pPr marL="800100" lvl="1" indent="-3429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endParaRPr lang="en-GB" altLang="en-US" sz="800" dirty="0">
              <a:latin typeface="+mj-lt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sz="2800" b="1" dirty="0">
                <a:latin typeface="+mj-lt"/>
                <a:cs typeface="Arial" panose="020B0604020202020204" pitchFamily="34" charset="0"/>
              </a:rPr>
              <a:t>Exercise: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altLang="en-US" sz="2800" dirty="0">
                <a:latin typeface="+mj-lt"/>
                <a:cs typeface="Arial" panose="020B0604020202020204" pitchFamily="34" charset="0"/>
              </a:rPr>
              <a:t>What is a good communicator?</a:t>
            </a:r>
            <a:endParaRPr lang="en-GB" altLang="en-US" sz="600" dirty="0">
              <a:latin typeface="+mj-lt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  <a:defRPr/>
            </a:pPr>
            <a:r>
              <a:rPr lang="en-GB" altLang="en-US" sz="2800" dirty="0">
                <a:latin typeface="+mj-lt"/>
                <a:cs typeface="Arial" panose="020B0604020202020204" pitchFamily="34" charset="0"/>
              </a:rPr>
              <a:t>Do you think you are a good communicator?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altLang="en-US" sz="2800" dirty="0">
                <a:latin typeface="+mj-lt"/>
                <a:cs typeface="Arial" panose="020B0604020202020204" pitchFamily="34" charset="0"/>
              </a:rPr>
              <a:t>Do your staff/friends/colleagues/manager?</a:t>
            </a:r>
          </a:p>
          <a:p>
            <a:pPr>
              <a:defRPr/>
            </a:pPr>
            <a:endParaRPr lang="en-GB" altLang="en-US" sz="600" dirty="0">
              <a:latin typeface="+mj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1503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86EAC-D423-4834-93D1-AAC5217B4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Communication Hippo</a:t>
            </a:r>
          </a:p>
        </p:txBody>
      </p:sp>
      <p:pic>
        <p:nvPicPr>
          <p:cNvPr id="4" name="Picture 4" descr="Picture">
            <a:extLst>
              <a:ext uri="{FF2B5EF4-FFF2-40B4-BE49-F238E27FC236}">
                <a16:creationId xmlns:a16="http://schemas.microsoft.com/office/drawing/2014/main" id="{44DF3C94-69C4-40C7-9EB8-8352759D639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112963"/>
            <a:ext cx="3508375" cy="2119313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Line 6">
            <a:extLst>
              <a:ext uri="{FF2B5EF4-FFF2-40B4-BE49-F238E27FC236}">
                <a16:creationId xmlns:a16="http://schemas.microsoft.com/office/drawing/2014/main" id="{F4ECDD96-697C-48BC-8CEB-F5962D8E3AFB}"/>
              </a:ext>
            </a:extLst>
          </p:cNvPr>
          <p:cNvSpPr>
            <a:spLocks noChangeShapeType="1"/>
          </p:cNvSpPr>
          <p:nvPr/>
        </p:nvSpPr>
        <p:spPr bwMode="auto">
          <a:xfrm>
            <a:off x="457200" y="2792413"/>
            <a:ext cx="8137525" cy="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" name="Text Box 7">
            <a:extLst>
              <a:ext uri="{FF2B5EF4-FFF2-40B4-BE49-F238E27FC236}">
                <a16:creationId xmlns:a16="http://schemas.microsoft.com/office/drawing/2014/main" id="{447EA3EF-EA29-40F9-9DC0-55E1DF1B37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13187" y="3079751"/>
            <a:ext cx="4248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7" name="Text Box 8">
            <a:extLst>
              <a:ext uri="{FF2B5EF4-FFF2-40B4-BE49-F238E27FC236}">
                <a16:creationId xmlns:a16="http://schemas.microsoft.com/office/drawing/2014/main" id="{B895419B-BB38-48F0-A440-22CAB24B7D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39277" y="3008313"/>
            <a:ext cx="2051050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  <a:latin typeface="+mj-lt"/>
              </a:rPr>
              <a:t>Thoughts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  <a:latin typeface="+mj-lt"/>
              </a:rPr>
              <a:t>Motives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  <a:latin typeface="+mj-lt"/>
              </a:rPr>
              <a:t>Attitudes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  <a:latin typeface="+mj-lt"/>
              </a:rPr>
              <a:t>Feelings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  <a:latin typeface="+mj-lt"/>
              </a:rPr>
              <a:t>Emotions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en-GB" altLang="en-US" sz="2400" b="1" dirty="0">
                <a:solidFill>
                  <a:srgbClr val="0070C0"/>
                </a:solidFill>
                <a:latin typeface="+mj-lt"/>
              </a:rPr>
              <a:t>Values</a:t>
            </a:r>
            <a:endParaRPr lang="en-US" altLang="en-US" sz="2400" b="1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8" name="Text Box 9">
            <a:extLst>
              <a:ext uri="{FF2B5EF4-FFF2-40B4-BE49-F238E27FC236}">
                <a16:creationId xmlns:a16="http://schemas.microsoft.com/office/drawing/2014/main" id="{4CA6BCEB-84EB-4D6E-A998-6E94A81E90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493838"/>
            <a:ext cx="7921625" cy="431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US" altLang="en-US" sz="2800" b="1" dirty="0">
                <a:latin typeface="+mn-lt"/>
              </a:rPr>
              <a:t>Behaviour</a:t>
            </a:r>
            <a:r>
              <a:rPr lang="en-US" altLang="en-US" sz="2800" dirty="0">
                <a:latin typeface="+mn-lt"/>
              </a:rPr>
              <a:t> – What you see on the surface</a:t>
            </a:r>
          </a:p>
        </p:txBody>
      </p:sp>
      <p:sp>
        <p:nvSpPr>
          <p:cNvPr id="9" name="Text Box 10">
            <a:extLst>
              <a:ext uri="{FF2B5EF4-FFF2-40B4-BE49-F238E27FC236}">
                <a16:creationId xmlns:a16="http://schemas.microsoft.com/office/drawing/2014/main" id="{88B7897C-C10C-4384-BF61-7997AE4A5F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30523" y="3471864"/>
            <a:ext cx="2343805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400" b="1" dirty="0">
                <a:latin typeface="+mj-lt"/>
              </a:rPr>
              <a:t>What's going on below the surface?</a:t>
            </a:r>
            <a:endParaRPr lang="en-US" altLang="en-US" sz="2400" b="1" dirty="0">
              <a:latin typeface="+mj-lt"/>
            </a:endParaRPr>
          </a:p>
        </p:txBody>
      </p:sp>
      <p:sp>
        <p:nvSpPr>
          <p:cNvPr id="10" name="Text Box 11">
            <a:extLst>
              <a:ext uri="{FF2B5EF4-FFF2-40B4-BE49-F238E27FC236}">
                <a16:creationId xmlns:a16="http://schemas.microsoft.com/office/drawing/2014/main" id="{3652DEFB-F984-4835-A6B1-95D486AC8A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00192" y="3632402"/>
            <a:ext cx="72072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4400" b="1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568139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46D70-009A-4234-B408-B85859310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Non Verbal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2031F-4B26-438B-8FF1-24CFD694B6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Forming impressions – perceptions</a:t>
            </a:r>
          </a:p>
          <a:p>
            <a:r>
              <a:rPr lang="en-GB" dirty="0"/>
              <a:t>Words, Tones and Gestures</a:t>
            </a:r>
          </a:p>
          <a:p>
            <a:r>
              <a:rPr lang="en-GB" dirty="0"/>
              <a:t>What impact or difference can it really make?</a:t>
            </a:r>
          </a:p>
        </p:txBody>
      </p:sp>
    </p:spTree>
    <p:extLst>
      <p:ext uri="{BB962C8B-B14F-4D97-AF65-F5344CB8AC3E}">
        <p14:creationId xmlns:p14="http://schemas.microsoft.com/office/powerpoint/2010/main" val="3464000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0A8B8-0492-4A8E-A123-1A203B99E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Percentage of communication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880A4C-3BF7-494E-AE3C-4C8790932089}"/>
              </a:ext>
            </a:extLst>
          </p:cNvPr>
          <p:cNvSpPr txBox="1"/>
          <p:nvPr/>
        </p:nvSpPr>
        <p:spPr>
          <a:xfrm>
            <a:off x="457199" y="1556792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Words/What is said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1F78A6-AB59-4C23-9028-2BEBAF3006C3}"/>
              </a:ext>
            </a:extLst>
          </p:cNvPr>
          <p:cNvSpPr txBox="1"/>
          <p:nvPr/>
        </p:nvSpPr>
        <p:spPr>
          <a:xfrm>
            <a:off x="483920" y="2484185"/>
            <a:ext cx="2647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Voice or tone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468B74-3149-4F2E-B3D0-5D720D814858}"/>
              </a:ext>
            </a:extLst>
          </p:cNvPr>
          <p:cNvSpPr txBox="1"/>
          <p:nvPr/>
        </p:nvSpPr>
        <p:spPr>
          <a:xfrm>
            <a:off x="483920" y="3411578"/>
            <a:ext cx="2647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Gestures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EF5AF5-AC4E-4F0D-899D-DB42893242F4}"/>
              </a:ext>
            </a:extLst>
          </p:cNvPr>
          <p:cNvSpPr txBox="1"/>
          <p:nvPr/>
        </p:nvSpPr>
        <p:spPr>
          <a:xfrm>
            <a:off x="5436096" y="1594535"/>
            <a:ext cx="367240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7%</a:t>
            </a:r>
          </a:p>
          <a:p>
            <a:endParaRPr lang="en-GB" sz="3200" dirty="0"/>
          </a:p>
          <a:p>
            <a:r>
              <a:rPr lang="en-GB" sz="3200" dirty="0"/>
              <a:t>38%</a:t>
            </a:r>
          </a:p>
          <a:p>
            <a:endParaRPr lang="en-GB" sz="3200" dirty="0"/>
          </a:p>
          <a:p>
            <a:r>
              <a:rPr lang="en-GB" sz="3200" dirty="0"/>
              <a:t>55%</a:t>
            </a:r>
          </a:p>
        </p:txBody>
      </p:sp>
    </p:spTree>
    <p:extLst>
      <p:ext uri="{BB962C8B-B14F-4D97-AF65-F5344CB8AC3E}">
        <p14:creationId xmlns:p14="http://schemas.microsoft.com/office/powerpoint/2010/main" val="3490049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5F398-043E-4FD0-97DD-E00E56333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Barriers to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3BE02-FF34-4B28-8D47-7599343943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Exercise: What barriers to communication can you think of?</a:t>
            </a:r>
            <a:endParaRPr lang="en-GB" b="1" i="1" dirty="0">
              <a:solidFill>
                <a:srgbClr val="0070C0"/>
              </a:solidFill>
            </a:endParaRP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DA736CF0-BA75-4985-9F60-D32CDABE79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746127"/>
            <a:ext cx="2166905" cy="1625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9525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9FD44-D34E-4613-9407-CED5B0AD9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Communication Barriers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4A89C1-BDBD-4F3E-8061-72A4D5F7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888" y="1268760"/>
            <a:ext cx="7869560" cy="3917032"/>
          </a:xfrm>
        </p:spPr>
        <p:txBody>
          <a:bodyPr>
            <a:noAutofit/>
          </a:bodyPr>
          <a:lstStyle/>
          <a:p>
            <a:r>
              <a:rPr lang="en-GB" altLang="en-US" sz="2400" dirty="0">
                <a:latin typeface="+mj-lt"/>
                <a:cs typeface="Arial" charset="0"/>
              </a:rPr>
              <a:t>The choice of words or language which a sender uses (called 'encoding the message’)</a:t>
            </a:r>
          </a:p>
          <a:p>
            <a:r>
              <a:rPr lang="en-GB" altLang="en-US" sz="2400" dirty="0">
                <a:latin typeface="+mj-lt"/>
                <a:cs typeface="Arial" charset="0"/>
              </a:rPr>
              <a:t>Misreading body language, tone, and other non-verbal forms of communication </a:t>
            </a:r>
          </a:p>
          <a:p>
            <a:r>
              <a:rPr lang="en-GB" altLang="en-US" sz="2400" dirty="0">
                <a:latin typeface="+mj-lt"/>
                <a:cs typeface="Arial" charset="0"/>
              </a:rPr>
              <a:t>Ignoring non-verbal language </a:t>
            </a:r>
          </a:p>
          <a:p>
            <a:r>
              <a:rPr lang="en-GB" altLang="en-US" sz="2400" dirty="0">
                <a:latin typeface="+mj-lt"/>
                <a:cs typeface="Arial" charset="0"/>
              </a:rPr>
              <a:t>Selective hearing </a:t>
            </a:r>
          </a:p>
          <a:p>
            <a:r>
              <a:rPr lang="en-GB" altLang="en-US" sz="2400" dirty="0">
                <a:latin typeface="+mj-lt"/>
                <a:cs typeface="Arial" charset="0"/>
              </a:rPr>
              <a:t>Hesitation to be candid </a:t>
            </a:r>
          </a:p>
          <a:p>
            <a:r>
              <a:rPr lang="en-GB" altLang="en-US" sz="2400" dirty="0">
                <a:latin typeface="+mj-lt"/>
                <a:cs typeface="Arial" charset="0"/>
              </a:rPr>
              <a:t>Distrust </a:t>
            </a:r>
          </a:p>
          <a:p>
            <a:r>
              <a:rPr lang="en-GB" altLang="en-US" sz="2400" dirty="0">
                <a:latin typeface="+mj-lt"/>
                <a:cs typeface="Arial" charset="0"/>
              </a:rPr>
              <a:t>Value judgment </a:t>
            </a:r>
          </a:p>
          <a:p>
            <a:r>
              <a:rPr lang="en-GB" altLang="en-US" sz="2400" dirty="0">
                <a:latin typeface="+mj-lt"/>
                <a:cs typeface="Arial" charset="0"/>
              </a:rPr>
              <a:t>Power struggles</a:t>
            </a:r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69301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211DA-9084-4D03-A9EB-1356BCA94A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cs typeface="Arial" panose="020B0604020202020204" pitchFamily="34" charset="0"/>
              </a:rPr>
              <a:t>Categories of communication barriers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CA221-0E02-43FF-9821-4ADED62B5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417638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US" altLang="en-US" dirty="0">
                <a:latin typeface="+mj-lt"/>
                <a:cs typeface="Arial" charset="0"/>
              </a:rPr>
              <a:t>Environmental </a:t>
            </a:r>
          </a:p>
          <a:p>
            <a:r>
              <a:rPr lang="en-US" altLang="en-US" dirty="0">
                <a:latin typeface="+mj-lt"/>
                <a:cs typeface="Arial" charset="0"/>
              </a:rPr>
              <a:t>Linguistic </a:t>
            </a:r>
          </a:p>
          <a:p>
            <a:r>
              <a:rPr lang="en-US" altLang="en-US" dirty="0">
                <a:latin typeface="+mj-lt"/>
                <a:cs typeface="Arial" charset="0"/>
              </a:rPr>
              <a:t>Psychological</a:t>
            </a:r>
          </a:p>
          <a:p>
            <a:r>
              <a:rPr lang="en-US" altLang="en-US" dirty="0">
                <a:latin typeface="+mj-lt"/>
                <a:cs typeface="Arial" charset="0"/>
              </a:rPr>
              <a:t>Physiological</a:t>
            </a:r>
          </a:p>
          <a:p>
            <a:r>
              <a:rPr lang="en-US" altLang="en-US" dirty="0">
                <a:latin typeface="+mj-lt"/>
                <a:cs typeface="Arial" charset="0"/>
              </a:rPr>
              <a:t>Perceptual</a:t>
            </a:r>
          </a:p>
          <a:p>
            <a:r>
              <a:rPr lang="en-US" altLang="en-US" dirty="0">
                <a:latin typeface="+mj-lt"/>
                <a:cs typeface="Arial" charset="0"/>
              </a:rPr>
              <a:t>Content</a:t>
            </a:r>
          </a:p>
          <a:p>
            <a:r>
              <a:rPr lang="en-US" altLang="en-US" dirty="0">
                <a:latin typeface="+mj-lt"/>
                <a:cs typeface="Arial" charset="0"/>
              </a:rPr>
              <a:t>Personal</a:t>
            </a:r>
            <a:endParaRPr lang="en-GB" dirty="0">
              <a:latin typeface="+mj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AB3830-5673-46C8-A450-0CF5D7309A8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954240" y="2564904"/>
            <a:ext cx="4189760" cy="1332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155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EBF87-9194-48A7-B84A-06B6FA286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Barriers To Communication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C23EB2-E774-4DE4-8396-78B202466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54887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altLang="en-US" sz="4100" dirty="0">
                <a:latin typeface="+mj-lt"/>
                <a:cs typeface="Arial" charset="0"/>
              </a:rPr>
              <a:t>Exercise:</a:t>
            </a:r>
          </a:p>
          <a:p>
            <a:r>
              <a:rPr lang="en-GB" altLang="en-US" sz="4100" dirty="0">
                <a:latin typeface="+mj-lt"/>
                <a:cs typeface="Arial" charset="0"/>
              </a:rPr>
              <a:t>Choose 5 barriers that you have identified</a:t>
            </a:r>
          </a:p>
          <a:p>
            <a:r>
              <a:rPr lang="en-GB" altLang="en-US" sz="4100" dirty="0">
                <a:latin typeface="+mj-lt"/>
                <a:cs typeface="Arial" charset="0"/>
              </a:rPr>
              <a:t>Categorise them</a:t>
            </a:r>
          </a:p>
          <a:p>
            <a:r>
              <a:rPr lang="en-GB" altLang="en-US" sz="4100" dirty="0">
                <a:latin typeface="+mj-lt"/>
                <a:cs typeface="Arial" charset="0"/>
              </a:rPr>
              <a:t>Devise a solution to improve or remove those barriers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215805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Covey’s Circle of Influence/Circle of Concern model 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48446" y="1749654"/>
            <a:ext cx="6635922" cy="3623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D9901-7B6D-4E30-85F8-AD249741F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Communication Barriers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232B9-5540-40AA-8267-BE4FDF012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dirty="0">
                <a:latin typeface="+mj-lt"/>
                <a:cs typeface="Arial" charset="0"/>
              </a:rPr>
              <a:t>Unreliable transmission </a:t>
            </a:r>
            <a:endParaRPr lang="en-GB" altLang="en-US" sz="1400" dirty="0">
              <a:latin typeface="+mj-lt"/>
              <a:cs typeface="Arial" charset="0"/>
            </a:endParaRPr>
          </a:p>
          <a:p>
            <a:r>
              <a:rPr lang="en-GB" altLang="en-US" dirty="0">
                <a:latin typeface="+mj-lt"/>
                <a:cs typeface="Arial" charset="0"/>
              </a:rPr>
              <a:t>Defensiveness (a typical barrier in a work situation, especially when negative information or criticism is involved)</a:t>
            </a:r>
            <a:endParaRPr lang="en-GB" altLang="en-US" sz="1400" dirty="0">
              <a:latin typeface="+mj-lt"/>
              <a:cs typeface="Arial" charset="0"/>
            </a:endParaRPr>
          </a:p>
          <a:p>
            <a:r>
              <a:rPr lang="en-GB" altLang="en-US" dirty="0">
                <a:latin typeface="+mj-lt"/>
                <a:cs typeface="Arial" charset="0"/>
              </a:rPr>
              <a:t>Distorted perception (How we perceive communication is affected by experiences)</a:t>
            </a:r>
            <a:endParaRPr lang="en-GB" altLang="en-US" sz="1400" dirty="0">
              <a:latin typeface="+mj-lt"/>
              <a:cs typeface="Arial" charset="0"/>
            </a:endParaRPr>
          </a:p>
          <a:p>
            <a:r>
              <a:rPr lang="en-GB" altLang="en-US" dirty="0">
                <a:latin typeface="+mj-lt"/>
                <a:cs typeface="Arial" charset="0"/>
              </a:rPr>
              <a:t>Perception is also affected by the organisational relationship two people have</a:t>
            </a: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64237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99D83-F6CB-4CE5-93D6-53826F5838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Listening</a:t>
            </a:r>
          </a:p>
        </p:txBody>
      </p:sp>
      <p:sp>
        <p:nvSpPr>
          <p:cNvPr id="4" name="AutoShape 9">
            <a:extLst>
              <a:ext uri="{FF2B5EF4-FFF2-40B4-BE49-F238E27FC236}">
                <a16:creationId xmlns:a16="http://schemas.microsoft.com/office/drawing/2014/main" id="{4BDD67B7-0077-4FDC-8283-8757E946C9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95936" y="1772444"/>
            <a:ext cx="5040560" cy="3240732"/>
          </a:xfrm>
          <a:prstGeom prst="triangle">
            <a:avLst>
              <a:gd name="adj" fmla="val 50000"/>
            </a:avLst>
          </a:prstGeom>
          <a:solidFill>
            <a:schemeClr val="accent5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altLang="en-US" dirty="0">
              <a:latin typeface="Tahoma" pitchFamily="34" charset="0"/>
            </a:endParaRPr>
          </a:p>
        </p:txBody>
      </p:sp>
      <p:sp>
        <p:nvSpPr>
          <p:cNvPr id="5" name="Text Box 4">
            <a:extLst>
              <a:ext uri="{FF2B5EF4-FFF2-40B4-BE49-F238E27FC236}">
                <a16:creationId xmlns:a16="http://schemas.microsoft.com/office/drawing/2014/main" id="{4008F16E-9331-450B-A564-90285ADA49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00042" y="4437584"/>
            <a:ext cx="39608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rgbClr val="FF0000"/>
                </a:solidFill>
              </a:rPr>
              <a:t>   Ignore</a:t>
            </a:r>
            <a:endParaRPr lang="en-US" altLang="en-US" sz="2000" b="1" dirty="0">
              <a:solidFill>
                <a:srgbClr val="FF0000"/>
              </a:solidFill>
            </a:endParaRPr>
          </a:p>
        </p:txBody>
      </p:sp>
      <p:sp>
        <p:nvSpPr>
          <p:cNvPr id="6" name="Text Box 8">
            <a:extLst>
              <a:ext uri="{FF2B5EF4-FFF2-40B4-BE49-F238E27FC236}">
                <a16:creationId xmlns:a16="http://schemas.microsoft.com/office/drawing/2014/main" id="{9003B796-CF22-4BC7-8629-993F177D92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95330" y="4005784"/>
            <a:ext cx="342106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rgbClr val="FFC000"/>
                </a:solidFill>
              </a:rPr>
              <a:t>Pretend</a:t>
            </a:r>
            <a:endParaRPr lang="en-US" altLang="en-US" sz="2000" b="1" dirty="0">
              <a:solidFill>
                <a:srgbClr val="FFC000"/>
              </a:solidFill>
            </a:endParaRPr>
          </a:p>
        </p:txBody>
      </p:sp>
      <p:sp>
        <p:nvSpPr>
          <p:cNvPr id="7" name="Text Box 7">
            <a:extLst>
              <a:ext uri="{FF2B5EF4-FFF2-40B4-BE49-F238E27FC236}">
                <a16:creationId xmlns:a16="http://schemas.microsoft.com/office/drawing/2014/main" id="{B17FBF22-0381-4338-816D-04B6A89434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76305" y="3500959"/>
            <a:ext cx="29527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/>
              <a:t>  </a:t>
            </a:r>
            <a:r>
              <a:rPr lang="en-GB" altLang="en-US" sz="2000" b="1" dirty="0">
                <a:solidFill>
                  <a:srgbClr val="FFFF00"/>
                </a:solidFill>
              </a:rPr>
              <a:t>Selective</a:t>
            </a:r>
            <a:endParaRPr lang="en-US" altLang="en-US" sz="2000" b="1" dirty="0">
              <a:solidFill>
                <a:srgbClr val="FFFF00"/>
              </a:solidFill>
            </a:endParaRPr>
          </a:p>
        </p:txBody>
      </p:sp>
      <p:sp>
        <p:nvSpPr>
          <p:cNvPr id="8" name="Text Box 6">
            <a:extLst>
              <a:ext uri="{FF2B5EF4-FFF2-40B4-BE49-F238E27FC236}">
                <a16:creationId xmlns:a16="http://schemas.microsoft.com/office/drawing/2014/main" id="{DE00C05A-CDAD-4CB4-B4FF-4F253AB433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63642" y="2997721"/>
            <a:ext cx="24479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rgbClr val="92D050"/>
                </a:solidFill>
              </a:rPr>
              <a:t>Active</a:t>
            </a:r>
            <a:endParaRPr lang="en-US" altLang="en-US" sz="2000" b="1" dirty="0">
              <a:solidFill>
                <a:srgbClr val="92D050"/>
              </a:solidFill>
            </a:endParaRPr>
          </a:p>
        </p:txBody>
      </p:sp>
      <p:sp>
        <p:nvSpPr>
          <p:cNvPr id="9" name="Text Box 5">
            <a:extLst>
              <a:ext uri="{FF2B5EF4-FFF2-40B4-BE49-F238E27FC236}">
                <a16:creationId xmlns:a16="http://schemas.microsoft.com/office/drawing/2014/main" id="{56310A54-16B1-4A30-8DB6-0F54B2911D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24005" y="2564334"/>
            <a:ext cx="17287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rgbClr val="00B050"/>
                </a:solidFill>
              </a:rPr>
              <a:t>Empathetic</a:t>
            </a:r>
            <a:r>
              <a:rPr lang="en-US" altLang="en-US" dirty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10" name="Line 10">
            <a:extLst>
              <a:ext uri="{FF2B5EF4-FFF2-40B4-BE49-F238E27FC236}">
                <a16:creationId xmlns:a16="http://schemas.microsoft.com/office/drawing/2014/main" id="{8B6AD08A-42C8-45DF-8A08-BD1E28BA41E3}"/>
              </a:ext>
            </a:extLst>
          </p:cNvPr>
          <p:cNvSpPr>
            <a:spLocks noChangeShapeType="1"/>
          </p:cNvSpPr>
          <p:nvPr/>
        </p:nvSpPr>
        <p:spPr bwMode="auto">
          <a:xfrm>
            <a:off x="1979092" y="2708796"/>
            <a:ext cx="374491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" name="Line 11">
            <a:extLst>
              <a:ext uri="{FF2B5EF4-FFF2-40B4-BE49-F238E27FC236}">
                <a16:creationId xmlns:a16="http://schemas.microsoft.com/office/drawing/2014/main" id="{CE6B5DB1-F513-428A-A108-7365928B2D60}"/>
              </a:ext>
            </a:extLst>
          </p:cNvPr>
          <p:cNvSpPr>
            <a:spLocks noChangeShapeType="1"/>
          </p:cNvSpPr>
          <p:nvPr/>
        </p:nvSpPr>
        <p:spPr bwMode="auto">
          <a:xfrm>
            <a:off x="1907655" y="3213621"/>
            <a:ext cx="38163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" name="Line 12">
            <a:extLst>
              <a:ext uri="{FF2B5EF4-FFF2-40B4-BE49-F238E27FC236}">
                <a16:creationId xmlns:a16="http://schemas.microsoft.com/office/drawing/2014/main" id="{2B4B21D0-511B-4E6D-A6FC-F40749A860E6}"/>
              </a:ext>
            </a:extLst>
          </p:cNvPr>
          <p:cNvSpPr>
            <a:spLocks noChangeShapeType="1"/>
          </p:cNvSpPr>
          <p:nvPr/>
        </p:nvSpPr>
        <p:spPr bwMode="auto">
          <a:xfrm>
            <a:off x="1907655" y="3716859"/>
            <a:ext cx="38163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" name="Line 13">
            <a:extLst>
              <a:ext uri="{FF2B5EF4-FFF2-40B4-BE49-F238E27FC236}">
                <a16:creationId xmlns:a16="http://schemas.microsoft.com/office/drawing/2014/main" id="{6359925C-2596-4EE6-BD46-8529219C5777}"/>
              </a:ext>
            </a:extLst>
          </p:cNvPr>
          <p:cNvSpPr>
            <a:spLocks noChangeShapeType="1"/>
          </p:cNvSpPr>
          <p:nvPr/>
        </p:nvSpPr>
        <p:spPr bwMode="auto">
          <a:xfrm>
            <a:off x="1907655" y="4148659"/>
            <a:ext cx="38163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Line 14">
            <a:extLst>
              <a:ext uri="{FF2B5EF4-FFF2-40B4-BE49-F238E27FC236}">
                <a16:creationId xmlns:a16="http://schemas.microsoft.com/office/drawing/2014/main" id="{27C6AE9F-E255-44A7-8823-2CB03C3E2D2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908449" y="4580459"/>
            <a:ext cx="3815556" cy="669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Text Box 15">
            <a:extLst>
              <a:ext uri="{FF2B5EF4-FFF2-40B4-BE49-F238E27FC236}">
                <a16:creationId xmlns:a16="http://schemas.microsoft.com/office/drawing/2014/main" id="{F3B485D9-738F-4D75-909B-D9035917D0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592" y="2492896"/>
            <a:ext cx="29527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 dirty="0"/>
              <a:t>Level 5</a:t>
            </a:r>
            <a:endParaRPr lang="en-US" altLang="en-US" sz="2000" b="1" dirty="0"/>
          </a:p>
        </p:txBody>
      </p:sp>
      <p:sp>
        <p:nvSpPr>
          <p:cNvPr id="16" name="Text Box 16">
            <a:extLst>
              <a:ext uri="{FF2B5EF4-FFF2-40B4-BE49-F238E27FC236}">
                <a16:creationId xmlns:a16="http://schemas.microsoft.com/office/drawing/2014/main" id="{693A6313-586E-4F36-92A0-FCFB264412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592" y="2997721"/>
            <a:ext cx="29527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/>
              <a:t>Level 4</a:t>
            </a:r>
            <a:endParaRPr lang="en-US" altLang="en-US" sz="2000" b="1"/>
          </a:p>
        </p:txBody>
      </p:sp>
      <p:sp>
        <p:nvSpPr>
          <p:cNvPr id="17" name="Text Box 17">
            <a:extLst>
              <a:ext uri="{FF2B5EF4-FFF2-40B4-BE49-F238E27FC236}">
                <a16:creationId xmlns:a16="http://schemas.microsoft.com/office/drawing/2014/main" id="{AB6F088A-E59C-4380-BFF8-020322D504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592" y="3500959"/>
            <a:ext cx="29527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/>
              <a:t>Level 3</a:t>
            </a:r>
            <a:endParaRPr lang="en-US" altLang="en-US" sz="2000" b="1"/>
          </a:p>
        </p:txBody>
      </p:sp>
      <p:sp>
        <p:nvSpPr>
          <p:cNvPr id="18" name="Text Box 18">
            <a:extLst>
              <a:ext uri="{FF2B5EF4-FFF2-40B4-BE49-F238E27FC236}">
                <a16:creationId xmlns:a16="http://schemas.microsoft.com/office/drawing/2014/main" id="{DD198EC9-185C-4649-A7FD-A0DF273C81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592" y="3932759"/>
            <a:ext cx="28813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/>
              <a:t>Level 2</a:t>
            </a:r>
            <a:endParaRPr lang="en-US" altLang="en-US" sz="2000" b="1"/>
          </a:p>
        </p:txBody>
      </p:sp>
      <p:sp>
        <p:nvSpPr>
          <p:cNvPr id="19" name="Text Box 19">
            <a:extLst>
              <a:ext uri="{FF2B5EF4-FFF2-40B4-BE49-F238E27FC236}">
                <a16:creationId xmlns:a16="http://schemas.microsoft.com/office/drawing/2014/main" id="{79FC9DE7-5BAF-4C4A-86D3-1C9951778A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592" y="4364559"/>
            <a:ext cx="29527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="1"/>
              <a:t>Level 1</a:t>
            </a:r>
            <a:endParaRPr lang="en-US" altLang="en-US" sz="2000" b="1"/>
          </a:p>
        </p:txBody>
      </p:sp>
    </p:spTree>
    <p:extLst>
      <p:ext uri="{BB962C8B-B14F-4D97-AF65-F5344CB8AC3E}">
        <p14:creationId xmlns:p14="http://schemas.microsoft.com/office/powerpoint/2010/main" val="1340022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37522-3439-4582-B0AE-11F44525AB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Listening: Exercise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BB831-5870-4DDD-A3D7-A7BFD9A526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+mj-lt"/>
                <a:cs typeface="Arial" charset="0"/>
              </a:rPr>
              <a:t>Listen to the following statement being read out</a:t>
            </a: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+mj-lt"/>
                <a:cs typeface="Arial" charset="0"/>
              </a:rPr>
              <a:t>You will only hear it once</a:t>
            </a: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+mj-lt"/>
                <a:cs typeface="Arial" charset="0"/>
              </a:rPr>
              <a:t>You will be given 10 statements and must decide if they are:</a:t>
            </a:r>
          </a:p>
          <a:p>
            <a:pPr marL="0" indent="0">
              <a:buFont typeface="Arial" charset="0"/>
              <a:buNone/>
            </a:pPr>
            <a:endParaRPr lang="en-GB" altLang="en-US" sz="1200" dirty="0">
              <a:latin typeface="+mj-lt"/>
              <a:cs typeface="Arial" charset="0"/>
            </a:endParaRPr>
          </a:p>
          <a:p>
            <a:pPr marL="914400" lvl="2" indent="0">
              <a:buFont typeface="Arial" charset="0"/>
              <a:buNone/>
            </a:pPr>
            <a:r>
              <a:rPr lang="en-GB" altLang="en-US" sz="2800" dirty="0">
                <a:latin typeface="+mj-lt"/>
                <a:cs typeface="Arial" charset="0"/>
              </a:rPr>
              <a:t>True (</a:t>
            </a:r>
            <a:r>
              <a:rPr lang="en-GB" altLang="en-US" sz="2800" b="1" dirty="0">
                <a:latin typeface="+mj-lt"/>
                <a:cs typeface="Arial" charset="0"/>
              </a:rPr>
              <a:t>T</a:t>
            </a:r>
            <a:r>
              <a:rPr lang="en-GB" altLang="en-US" sz="2800" dirty="0">
                <a:latin typeface="+mj-lt"/>
                <a:cs typeface="Arial" charset="0"/>
              </a:rPr>
              <a:t>)</a:t>
            </a:r>
          </a:p>
          <a:p>
            <a:pPr marL="914400" lvl="2" indent="0">
              <a:buFont typeface="Arial" charset="0"/>
              <a:buNone/>
            </a:pPr>
            <a:endParaRPr lang="en-GB" altLang="en-US" sz="400" dirty="0">
              <a:latin typeface="+mj-lt"/>
              <a:cs typeface="Arial" charset="0"/>
            </a:endParaRPr>
          </a:p>
          <a:p>
            <a:pPr marL="914400" lvl="2" indent="0">
              <a:buFont typeface="Arial" charset="0"/>
              <a:buNone/>
            </a:pPr>
            <a:r>
              <a:rPr lang="en-GB" altLang="en-US" sz="2800" dirty="0">
                <a:latin typeface="+mj-lt"/>
                <a:cs typeface="Arial" charset="0"/>
              </a:rPr>
              <a:t>False (</a:t>
            </a:r>
            <a:r>
              <a:rPr lang="en-GB" altLang="en-US" sz="2800" b="1" dirty="0">
                <a:latin typeface="+mj-lt"/>
                <a:cs typeface="Arial" charset="0"/>
              </a:rPr>
              <a:t>F</a:t>
            </a:r>
            <a:r>
              <a:rPr lang="en-GB" altLang="en-US" sz="2800" dirty="0">
                <a:latin typeface="+mj-lt"/>
                <a:cs typeface="Arial" charset="0"/>
              </a:rPr>
              <a:t>)</a:t>
            </a:r>
          </a:p>
          <a:p>
            <a:endParaRPr lang="en-GB" dirty="0">
              <a:latin typeface="+mj-lt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2B5DC41C-ADF9-4FDC-9FDC-75A05CF0C2F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106665"/>
            <a:ext cx="3290937" cy="2602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7670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2B34C-D19A-4D6D-952C-963932215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Story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6B0C5-87F9-45E4-8514-19757EC0C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altLang="en-US" dirty="0"/>
              <a:t>A businessman had just turned off the lights in the store when a man appeared and demanded  money. The owner opened a cash register. The contents of the cash register were scooped up, and the man sped away. A member of the police force was notified promptly about the story.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28113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33522-EE77-4C4A-8F38-ABF6640B0B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332656"/>
            <a:ext cx="8229600" cy="5184576"/>
          </a:xfrm>
        </p:spPr>
        <p:txBody>
          <a:bodyPr>
            <a:noAutofit/>
          </a:bodyPr>
          <a:lstStyle/>
          <a:p>
            <a:pPr algn="just">
              <a:buFont typeface="+mj-lt"/>
              <a:buAutoNum type="arabicPeriod"/>
              <a:defRPr/>
            </a:pPr>
            <a:r>
              <a:rPr lang="en-GB" sz="1800" dirty="0"/>
              <a:t>A man appeared after the owner had turned off his store lights. </a:t>
            </a:r>
          </a:p>
          <a:p>
            <a:pPr algn="just">
              <a:buFont typeface="+mj-lt"/>
              <a:buAutoNum type="arabicPeriod"/>
              <a:defRPr/>
            </a:pPr>
            <a:r>
              <a:rPr lang="en-GB" sz="1800" dirty="0"/>
              <a:t>A man did not demand money</a:t>
            </a:r>
          </a:p>
          <a:p>
            <a:pPr algn="just">
              <a:buFont typeface="+mj-lt"/>
              <a:buAutoNum type="arabicPeriod"/>
              <a:defRPr/>
            </a:pPr>
            <a:r>
              <a:rPr lang="en-GB" sz="1800" dirty="0"/>
              <a:t>The man who opened the cash register was the owner.</a:t>
            </a:r>
          </a:p>
          <a:p>
            <a:pPr algn="just">
              <a:buFont typeface="+mj-lt"/>
              <a:buAutoNum type="arabicPeriod"/>
              <a:defRPr/>
            </a:pPr>
            <a:r>
              <a:rPr lang="en-GB" sz="1800" dirty="0"/>
              <a:t>The store owner scooped up the contents of the cash register and ran away. </a:t>
            </a:r>
          </a:p>
          <a:p>
            <a:pPr algn="just">
              <a:buFont typeface="+mj-lt"/>
              <a:buAutoNum type="arabicPeriod"/>
              <a:defRPr/>
            </a:pPr>
            <a:r>
              <a:rPr lang="en-GB" sz="1800" dirty="0"/>
              <a:t>Someone opened a cash register. </a:t>
            </a:r>
          </a:p>
          <a:p>
            <a:pPr algn="just">
              <a:buFont typeface="+mj-lt"/>
              <a:buAutoNum type="arabicPeriod"/>
              <a:defRPr/>
            </a:pPr>
            <a:r>
              <a:rPr lang="en-GB" sz="1800" dirty="0"/>
              <a:t>After the man who demanded the money scooped up the contents of the cash register, he ran away. </a:t>
            </a:r>
          </a:p>
          <a:p>
            <a:pPr algn="just">
              <a:buFont typeface="+mj-lt"/>
              <a:buAutoNum type="arabicPeriod"/>
            </a:pPr>
            <a:r>
              <a:rPr lang="en-GB" altLang="en-US" sz="1800" dirty="0"/>
              <a:t>While the cash register contained money, the story does not state how much.</a:t>
            </a:r>
          </a:p>
          <a:p>
            <a:pPr algn="just">
              <a:buFont typeface="+mj-lt"/>
              <a:buAutoNum type="arabicPeriod"/>
            </a:pPr>
            <a:r>
              <a:rPr lang="en-GB" altLang="en-US" sz="1800" dirty="0"/>
              <a:t>The robber demanded money of the owner. </a:t>
            </a:r>
          </a:p>
          <a:p>
            <a:pPr algn="just">
              <a:buFont typeface="+mj-lt"/>
              <a:buAutoNum type="arabicPeriod"/>
            </a:pPr>
            <a:r>
              <a:rPr lang="en-GB" altLang="en-US" sz="1800" dirty="0"/>
              <a:t>The story concerns a series of events in which only three persons are referred to: the owner of the store, a man who demanded money and a member of the police force.</a:t>
            </a:r>
          </a:p>
          <a:p>
            <a:pPr algn="just">
              <a:buFont typeface="+mj-lt"/>
              <a:buAutoNum type="arabicPeriod"/>
            </a:pPr>
            <a:r>
              <a:rPr lang="en-GB" altLang="en-US" sz="1800" dirty="0"/>
              <a:t>The following events in the story are true: someone demanded money, a cash register was opened, its contents were scooped up, and a man dashed out of the store. 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68375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6EEB1A4-152A-418E-8A25-0CE80C68E8D8}"/>
              </a:ext>
            </a:extLst>
          </p:cNvPr>
          <p:cNvSpPr/>
          <p:nvPr/>
        </p:nvSpPr>
        <p:spPr>
          <a:xfrm>
            <a:off x="287524" y="260648"/>
            <a:ext cx="8568952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400" dirty="0"/>
              <a:t>A man appeared after the owner had turned off his store lights. </a:t>
            </a:r>
          </a:p>
          <a:p>
            <a:pPr>
              <a:defRPr/>
            </a:pPr>
            <a:r>
              <a:rPr lang="en-GB" sz="2400" b="1" dirty="0"/>
              <a:t>F </a:t>
            </a:r>
            <a:r>
              <a:rPr lang="en-GB" sz="2400" i="1" dirty="0">
                <a:solidFill>
                  <a:srgbClr val="FF0000"/>
                </a:solidFill>
              </a:rPr>
              <a:t>“A businessman had just turned off the lights in the store” </a:t>
            </a:r>
          </a:p>
          <a:p>
            <a:pPr>
              <a:defRPr/>
            </a:pPr>
            <a:endParaRPr lang="en-GB" sz="2400" i="1" dirty="0">
              <a:solidFill>
                <a:srgbClr val="FF0000"/>
              </a:solidFill>
            </a:endParaRPr>
          </a:p>
          <a:p>
            <a:pPr>
              <a:defRPr/>
            </a:pPr>
            <a:r>
              <a:rPr lang="en-GB" sz="2400" dirty="0"/>
              <a:t>A man did not demand money. </a:t>
            </a:r>
          </a:p>
          <a:p>
            <a:pPr>
              <a:defRPr/>
            </a:pPr>
            <a:r>
              <a:rPr lang="en-GB" sz="2400" b="1" dirty="0"/>
              <a:t>F</a:t>
            </a:r>
            <a:r>
              <a:rPr lang="en-GB" sz="2400" dirty="0"/>
              <a:t>    </a:t>
            </a:r>
            <a:r>
              <a:rPr lang="en-GB" sz="2400" i="1" dirty="0">
                <a:solidFill>
                  <a:srgbClr val="FF0000"/>
                </a:solidFill>
              </a:rPr>
              <a:t>“A man appeared and demanded  money”</a:t>
            </a:r>
            <a:endParaRPr lang="en-GB" altLang="en-US" sz="2400" i="1" dirty="0">
              <a:solidFill>
                <a:srgbClr val="FF0000"/>
              </a:solidFill>
            </a:endParaRPr>
          </a:p>
          <a:p>
            <a:endParaRPr lang="en-GB" altLang="en-US" sz="2400" dirty="0"/>
          </a:p>
          <a:p>
            <a:r>
              <a:rPr lang="en-GB" altLang="en-US" sz="2400" dirty="0"/>
              <a:t>The man who opened the cash register was the owner.  </a:t>
            </a:r>
          </a:p>
          <a:p>
            <a:r>
              <a:rPr lang="en-GB" altLang="en-US" sz="2400" b="1" dirty="0"/>
              <a:t>F</a:t>
            </a:r>
            <a:r>
              <a:rPr lang="en-GB" altLang="en-US" sz="2400" dirty="0"/>
              <a:t>   </a:t>
            </a:r>
            <a:r>
              <a:rPr lang="en-GB" altLang="en-US" sz="2400" i="1" dirty="0">
                <a:solidFill>
                  <a:srgbClr val="FF0000"/>
                </a:solidFill>
              </a:rPr>
              <a:t>“The owner opened </a:t>
            </a:r>
            <a:r>
              <a:rPr lang="en-GB" altLang="en-US" sz="2400" b="1" i="1" u="sng" dirty="0">
                <a:solidFill>
                  <a:srgbClr val="FF0000"/>
                </a:solidFill>
              </a:rPr>
              <a:t>a</a:t>
            </a:r>
            <a:r>
              <a:rPr lang="en-GB" altLang="en-US" sz="2400" i="1" dirty="0">
                <a:solidFill>
                  <a:srgbClr val="FF0000"/>
                </a:solidFill>
              </a:rPr>
              <a:t> cash register”</a:t>
            </a:r>
            <a:endParaRPr lang="en-GB" altLang="en-US" sz="700" dirty="0"/>
          </a:p>
          <a:p>
            <a:endParaRPr lang="en-GB" altLang="en-US" sz="2400" dirty="0"/>
          </a:p>
          <a:p>
            <a:r>
              <a:rPr lang="en-GB" altLang="en-US" sz="2400" dirty="0"/>
              <a:t>The store owner scooped up the contents of the cash register and ran away. </a:t>
            </a:r>
          </a:p>
          <a:p>
            <a:r>
              <a:rPr lang="en-GB" altLang="en-US" sz="2400" b="1" dirty="0"/>
              <a:t>F  </a:t>
            </a:r>
            <a:r>
              <a:rPr lang="en-GB" altLang="en-US" sz="2400" i="1" dirty="0">
                <a:solidFill>
                  <a:srgbClr val="FF0000"/>
                </a:solidFill>
              </a:rPr>
              <a:t>“The contents of the cash register were scooped up, and the man </a:t>
            </a:r>
            <a:r>
              <a:rPr lang="en-GB" altLang="en-US" sz="2400" b="1" i="1" u="sng" dirty="0">
                <a:solidFill>
                  <a:srgbClr val="FF0000"/>
                </a:solidFill>
              </a:rPr>
              <a:t>sped</a:t>
            </a:r>
            <a:r>
              <a:rPr lang="en-GB" altLang="en-US" sz="2400" i="1" dirty="0">
                <a:solidFill>
                  <a:srgbClr val="FF0000"/>
                </a:solidFill>
              </a:rPr>
              <a:t> away”</a:t>
            </a:r>
            <a:endParaRPr lang="en-GB" altLang="en-US" sz="700" dirty="0"/>
          </a:p>
          <a:p>
            <a:pPr marL="342900" indent="-342900">
              <a:buFont typeface="+mj-lt"/>
              <a:buAutoNum type="arabicPeriod"/>
            </a:pPr>
            <a:endParaRPr lang="en-GB" altLang="en-US" i="1" dirty="0">
              <a:solidFill>
                <a:srgbClr val="FF0000"/>
              </a:solidFill>
            </a:endParaRPr>
          </a:p>
          <a:p>
            <a:endParaRPr lang="en-GB" altLang="en-US" b="1" i="1" dirty="0">
              <a:solidFill>
                <a:srgbClr val="FF0000"/>
              </a:solidFill>
            </a:endParaRPr>
          </a:p>
          <a:p>
            <a:pPr marL="342900" indent="-342900">
              <a:buFont typeface="+mj-lt"/>
              <a:buAutoNum type="arabicPeriod"/>
            </a:pPr>
            <a:endParaRPr lang="en-GB" altLang="en-US" dirty="0"/>
          </a:p>
          <a:p>
            <a:pPr marL="342900" indent="-342900">
              <a:buFont typeface="+mj-lt"/>
              <a:buAutoNum type="arabicPeriod"/>
              <a:defRPr/>
            </a:pPr>
            <a:endParaRPr lang="en-GB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635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C03FC-1528-4A0F-8394-F307CEC4E4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18457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altLang="en-US" sz="3600" dirty="0"/>
              <a:t>Someone opened a cash register.</a:t>
            </a:r>
          </a:p>
          <a:p>
            <a:pPr marL="0" indent="0">
              <a:buNone/>
            </a:pPr>
            <a:r>
              <a:rPr lang="en-GB" altLang="en-US" sz="3600" b="1" dirty="0"/>
              <a:t>T</a:t>
            </a:r>
          </a:p>
          <a:p>
            <a:pPr marL="0" indent="0">
              <a:buNone/>
            </a:pPr>
            <a:endParaRPr lang="en-GB" altLang="en-US" sz="3600" dirty="0"/>
          </a:p>
          <a:p>
            <a:pPr marL="0" indent="0">
              <a:buNone/>
            </a:pPr>
            <a:r>
              <a:rPr lang="en-GB" altLang="en-US" sz="3600" dirty="0"/>
              <a:t>After the man who demanded the money scooped up the contents of the cash register, he ran away.   </a:t>
            </a:r>
            <a:r>
              <a:rPr lang="en-GB" altLang="en-US" sz="3600" b="1" dirty="0"/>
              <a:t>  </a:t>
            </a:r>
          </a:p>
          <a:p>
            <a:pPr marL="0" indent="0">
              <a:buNone/>
            </a:pPr>
            <a:r>
              <a:rPr lang="en-GB" altLang="en-US" sz="3600" b="1" dirty="0"/>
              <a:t>F</a:t>
            </a:r>
            <a:r>
              <a:rPr lang="en-GB" altLang="en-US" sz="3600" dirty="0"/>
              <a:t>    </a:t>
            </a:r>
            <a:r>
              <a:rPr lang="en-GB" altLang="en-US" sz="3600" i="1" dirty="0">
                <a:solidFill>
                  <a:srgbClr val="FF0000"/>
                </a:solidFill>
              </a:rPr>
              <a:t>“The contents of the cash register were scooped up, and the man sped away”.</a:t>
            </a:r>
          </a:p>
          <a:p>
            <a:pPr marL="0" indent="0">
              <a:buNone/>
            </a:pPr>
            <a:endParaRPr lang="en-GB" altLang="en-US" sz="3600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altLang="en-US" sz="3600" dirty="0"/>
              <a:t>While the cash register contained money, the story does not state how much. </a:t>
            </a:r>
          </a:p>
          <a:p>
            <a:pPr marL="0" indent="0">
              <a:buNone/>
            </a:pPr>
            <a:r>
              <a:rPr lang="en-GB" altLang="en-US" sz="3600" b="1" dirty="0"/>
              <a:t>F  “</a:t>
            </a:r>
            <a:r>
              <a:rPr lang="en-GB" altLang="en-US" sz="3600" i="1" dirty="0">
                <a:solidFill>
                  <a:srgbClr val="FF0000"/>
                </a:solidFill>
              </a:rPr>
              <a:t>The contents of the cash register were scooped up” </a:t>
            </a:r>
          </a:p>
          <a:p>
            <a:pPr marL="0" indent="0">
              <a:buNone/>
            </a:pPr>
            <a:endParaRPr lang="en-GB" altLang="en-US" sz="3600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altLang="en-US" sz="3600" dirty="0"/>
              <a:t>The robber demanded money of the owner</a:t>
            </a:r>
          </a:p>
          <a:p>
            <a:pPr marL="0" indent="0">
              <a:buNone/>
            </a:pPr>
            <a:r>
              <a:rPr lang="en-GB" altLang="en-US" sz="3600" b="1" dirty="0"/>
              <a:t>F</a:t>
            </a:r>
            <a:r>
              <a:rPr lang="en-GB" altLang="en-US" sz="3600" dirty="0"/>
              <a:t>    </a:t>
            </a:r>
            <a:r>
              <a:rPr lang="en-GB" altLang="en-US" sz="3600" i="1" dirty="0">
                <a:solidFill>
                  <a:srgbClr val="FF0000"/>
                </a:solidFill>
              </a:rPr>
              <a:t>“a man appeared and demanded  money”</a:t>
            </a:r>
            <a:r>
              <a:rPr lang="en-GB" altLang="en-US" sz="1600" i="1" dirty="0">
                <a:solidFill>
                  <a:srgbClr val="FF0000"/>
                </a:solidFill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6995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990EE-DCDA-4161-924C-6BECA93E50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404664"/>
            <a:ext cx="8219256" cy="504056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altLang="en-US" dirty="0"/>
              <a:t>The story concerns a series of events in which only three persons are referred to: the owner of the store, a man who demanded money and a member of the police force</a:t>
            </a:r>
          </a:p>
          <a:p>
            <a:pPr marL="0" indent="0">
              <a:buNone/>
            </a:pPr>
            <a:r>
              <a:rPr lang="en-GB" altLang="en-US" b="1" dirty="0"/>
              <a:t>F</a:t>
            </a:r>
            <a:r>
              <a:rPr lang="en-GB" altLang="en-US" dirty="0"/>
              <a:t>  </a:t>
            </a:r>
            <a:r>
              <a:rPr lang="en-GB" altLang="en-US" i="1" dirty="0">
                <a:solidFill>
                  <a:srgbClr val="FF0000"/>
                </a:solidFill>
              </a:rPr>
              <a:t>“A businessman … a man … The owner … the man sped away…. A member of the police force”</a:t>
            </a: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dirty="0"/>
              <a:t>The following events in the story are true: someone demanded money, a cash register was opened, its contents were scooped up, and a man dashed out of the store  </a:t>
            </a:r>
          </a:p>
          <a:p>
            <a:pPr marL="0" indent="0">
              <a:buNone/>
            </a:pPr>
            <a:r>
              <a:rPr lang="en-GB" altLang="en-US" b="1" dirty="0"/>
              <a:t>F     </a:t>
            </a:r>
            <a:r>
              <a:rPr lang="en-GB" altLang="en-US" i="1" dirty="0">
                <a:solidFill>
                  <a:srgbClr val="FF0000"/>
                </a:solidFill>
              </a:rPr>
              <a:t>“the man sped away!”</a:t>
            </a:r>
          </a:p>
          <a:p>
            <a:pPr marL="0" indent="0">
              <a:buNone/>
            </a:pPr>
            <a:endParaRPr lang="en-GB" altLang="en-US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altLang="en-US" b="1" i="1" dirty="0">
              <a:solidFill>
                <a:srgbClr val="FF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34832-DD5E-436C-B018-677A0447B63C}"/>
              </a:ext>
            </a:extLst>
          </p:cNvPr>
          <p:cNvSpPr txBox="1"/>
          <p:nvPr/>
        </p:nvSpPr>
        <p:spPr>
          <a:xfrm>
            <a:off x="2406650" y="6057900"/>
            <a:ext cx="43307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2" tooltip="http://iteachkinderkids.blogspot.com/2012/02/l-is-for-laugh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3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744135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C2C8D-83B0-4A7A-B7FE-45C096434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Key Points - Listening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BC689-4795-4073-93A1-807008E598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latin typeface="+mj-lt"/>
                <a:cs typeface="Arial" charset="0"/>
              </a:rPr>
              <a:t>Pause before responding - replay what has been said</a:t>
            </a:r>
            <a:endParaRPr lang="en-GB" altLang="en-US" sz="1400" dirty="0">
              <a:latin typeface="+mj-lt"/>
              <a:cs typeface="Arial" charset="0"/>
            </a:endParaRPr>
          </a:p>
          <a:p>
            <a:r>
              <a:rPr lang="en-GB" altLang="en-US" dirty="0">
                <a:latin typeface="+mj-lt"/>
                <a:cs typeface="Arial" charset="0"/>
              </a:rPr>
              <a:t>Concentrate on what’s being said, not on your next question</a:t>
            </a:r>
            <a:endParaRPr lang="en-GB" altLang="en-US" sz="1400" dirty="0">
              <a:latin typeface="+mj-lt"/>
              <a:cs typeface="Arial" charset="0"/>
            </a:endParaRPr>
          </a:p>
          <a:p>
            <a:r>
              <a:rPr lang="en-GB" altLang="en-US" dirty="0">
                <a:latin typeface="+mj-lt"/>
                <a:cs typeface="Arial" charset="0"/>
              </a:rPr>
              <a:t>Test understanding/clarify</a:t>
            </a:r>
            <a:endParaRPr lang="en-GB" altLang="en-US" sz="1400" dirty="0">
              <a:latin typeface="+mj-lt"/>
              <a:cs typeface="Arial" charset="0"/>
            </a:endParaRPr>
          </a:p>
          <a:p>
            <a:r>
              <a:rPr lang="en-GB" altLang="en-US" dirty="0">
                <a:latin typeface="+mj-lt"/>
                <a:cs typeface="Arial" charset="0"/>
              </a:rPr>
              <a:t>Encourage the flow of information</a:t>
            </a:r>
            <a:endParaRPr lang="en-GB" altLang="en-US" sz="1400" dirty="0">
              <a:latin typeface="+mj-lt"/>
              <a:cs typeface="Arial" charset="0"/>
            </a:endParaRPr>
          </a:p>
          <a:p>
            <a:r>
              <a:rPr lang="en-GB" altLang="en-US" dirty="0">
                <a:latin typeface="+mj-lt"/>
                <a:cs typeface="Arial" charset="0"/>
              </a:rPr>
              <a:t>Avoid interrupting</a:t>
            </a:r>
            <a:endParaRPr lang="en-US" altLang="en-US" dirty="0">
              <a:latin typeface="+mj-lt"/>
              <a:cs typeface="Arial" charset="0"/>
            </a:endParaRPr>
          </a:p>
          <a:p>
            <a:endParaRPr lang="en-GB" dirty="0">
              <a:latin typeface="+mj-lt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A49B234-C5FC-41C1-AF86-5817890A71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236296" y="3420145"/>
            <a:ext cx="1751012" cy="2097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8537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02873-CBA9-47D0-842C-328D3EBDE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Communication Styles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D57D3-B120-4781-AA07-C946F4AD3B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06906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Font typeface="Arial" charset="0"/>
              <a:buNone/>
            </a:pPr>
            <a:r>
              <a:rPr lang="en-GB" altLang="en-US" dirty="0">
                <a:latin typeface="+mj-lt"/>
                <a:cs typeface="Arial" charset="0"/>
              </a:rPr>
              <a:t>You should have completed a Communication Styles questionnaire as prep work:</a:t>
            </a:r>
          </a:p>
          <a:p>
            <a:r>
              <a:rPr lang="en-GB" altLang="en-US" dirty="0">
                <a:latin typeface="+mj-lt"/>
                <a:cs typeface="Arial" charset="0"/>
              </a:rPr>
              <a:t>Aggressive</a:t>
            </a:r>
          </a:p>
          <a:p>
            <a:r>
              <a:rPr lang="en-GB" altLang="en-US" dirty="0">
                <a:latin typeface="+mj-lt"/>
                <a:cs typeface="Arial" charset="0"/>
              </a:rPr>
              <a:t>Passive Aggressive</a:t>
            </a:r>
          </a:p>
          <a:p>
            <a:r>
              <a:rPr lang="en-GB" altLang="en-US" dirty="0">
                <a:latin typeface="+mj-lt"/>
                <a:cs typeface="Arial" charset="0"/>
              </a:rPr>
              <a:t>Passive</a:t>
            </a:r>
          </a:p>
          <a:p>
            <a:r>
              <a:rPr lang="en-GB" altLang="en-US" dirty="0">
                <a:latin typeface="+mj-lt"/>
                <a:cs typeface="Arial" charset="0"/>
              </a:rPr>
              <a:t>Assertive</a:t>
            </a:r>
          </a:p>
          <a:p>
            <a:pPr marL="0" indent="0">
              <a:buFont typeface="Arial" charset="0"/>
              <a:buNone/>
            </a:pPr>
            <a:endParaRPr lang="en-GB" altLang="en-US" sz="1400" dirty="0">
              <a:latin typeface="+mj-lt"/>
              <a:cs typeface="Arial" charset="0"/>
            </a:endParaRPr>
          </a:p>
          <a:p>
            <a:endParaRPr lang="en-GB" altLang="en-US" sz="1400" dirty="0">
              <a:latin typeface="+mj-lt"/>
              <a:cs typeface="Arial" charset="0"/>
            </a:endParaRPr>
          </a:p>
          <a:p>
            <a:r>
              <a:rPr lang="en-GB" altLang="en-US" dirty="0">
                <a:latin typeface="+mj-lt"/>
                <a:cs typeface="Arial" charset="0"/>
              </a:rPr>
              <a:t>What are the implications for each of you?</a:t>
            </a:r>
          </a:p>
          <a:p>
            <a:pPr marL="0" indent="0" algn="ctr">
              <a:buNone/>
            </a:pPr>
            <a:endParaRPr lang="en-GB" altLang="en-US" dirty="0">
              <a:latin typeface="+mj-lt"/>
              <a:cs typeface="Arial" charset="0"/>
            </a:endParaRP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277028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98AE327-A26E-4D59-B60F-86757AC15AF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38367"/>
            <a:ext cx="8064896" cy="5322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2189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71458-9D14-447E-B873-133D4BD7C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Forms of Communication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F2F78-FA72-4246-9101-99A2AFB15B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Arial" charset="0"/>
              </a:rPr>
              <a:t>Sight</a:t>
            </a:r>
          </a:p>
          <a:p>
            <a:pPr>
              <a:buFont typeface="+mj-lt"/>
              <a:buAutoNum type="arabicPeriod"/>
            </a:pPr>
            <a:endParaRPr lang="en-GB" altLang="en-US" sz="1400" dirty="0">
              <a:latin typeface="+mj-lt"/>
              <a:cs typeface="Arial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Arial" charset="0"/>
              </a:rPr>
              <a:t>Sound</a:t>
            </a:r>
          </a:p>
          <a:p>
            <a:pPr>
              <a:buFont typeface="+mj-lt"/>
              <a:buAutoNum type="arabicPeriod"/>
            </a:pPr>
            <a:endParaRPr lang="en-GB" altLang="en-US" sz="1400" dirty="0">
              <a:latin typeface="+mj-lt"/>
              <a:cs typeface="Arial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Arial" charset="0"/>
              </a:rPr>
              <a:t>Smell</a:t>
            </a:r>
          </a:p>
          <a:p>
            <a:pPr>
              <a:buFont typeface="+mj-lt"/>
              <a:buAutoNum type="arabicPeriod"/>
            </a:pPr>
            <a:endParaRPr lang="en-GB" altLang="en-US" sz="1400" dirty="0">
              <a:latin typeface="+mj-lt"/>
              <a:cs typeface="Arial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Arial" charset="0"/>
              </a:rPr>
              <a:t>Touch</a:t>
            </a:r>
          </a:p>
          <a:p>
            <a:pPr>
              <a:buFont typeface="+mj-lt"/>
              <a:buAutoNum type="arabicPeriod"/>
            </a:pPr>
            <a:endParaRPr lang="en-GB" altLang="en-US" sz="1400" dirty="0">
              <a:latin typeface="+mj-lt"/>
              <a:cs typeface="Arial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Arial" charset="0"/>
              </a:rPr>
              <a:t>Taste</a:t>
            </a:r>
          </a:p>
          <a:p>
            <a:endParaRPr lang="en-GB" dirty="0">
              <a:latin typeface="+mj-lt"/>
            </a:endParaRPr>
          </a:p>
        </p:txBody>
      </p:sp>
      <p:pic>
        <p:nvPicPr>
          <p:cNvPr id="4" name="Picture 5" descr="3_Monkeys">
            <a:extLst>
              <a:ext uri="{FF2B5EF4-FFF2-40B4-BE49-F238E27FC236}">
                <a16:creationId xmlns:a16="http://schemas.microsoft.com/office/drawing/2014/main" id="{45DC3372-01CE-4E8E-86AA-56CFCED339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83968" y="2227598"/>
            <a:ext cx="4679950" cy="2662237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9653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46D3F-B03B-4309-B018-34FC8C922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cs typeface="Arial" panose="020B0604020202020204" pitchFamily="34" charset="0"/>
              </a:rPr>
              <a:t>Dealing with Difficult Communication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FCCC9-77CA-46EC-B97D-53D3AB63CC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latin typeface="+mj-lt"/>
                <a:cs typeface="Arial" charset="0"/>
              </a:rPr>
              <a:t>Aggression</a:t>
            </a:r>
            <a:endParaRPr lang="en-GB" altLang="en-US" sz="1400" dirty="0">
              <a:latin typeface="+mj-lt"/>
              <a:cs typeface="Arial" charset="0"/>
            </a:endParaRPr>
          </a:p>
          <a:p>
            <a:r>
              <a:rPr lang="en-GB" altLang="en-US" dirty="0">
                <a:latin typeface="+mj-lt"/>
                <a:cs typeface="Arial" charset="0"/>
              </a:rPr>
              <a:t>Face to face</a:t>
            </a:r>
            <a:endParaRPr lang="en-GB" altLang="en-US" sz="1400" dirty="0">
              <a:latin typeface="+mj-lt"/>
              <a:cs typeface="Arial" charset="0"/>
            </a:endParaRPr>
          </a:p>
          <a:p>
            <a:r>
              <a:rPr lang="en-GB" altLang="en-US" dirty="0">
                <a:latin typeface="+mj-lt"/>
                <a:cs typeface="Arial" charset="0"/>
              </a:rPr>
              <a:t>Via the phone</a:t>
            </a:r>
            <a:endParaRPr lang="en-GB" altLang="en-US" sz="1400" dirty="0">
              <a:latin typeface="+mj-lt"/>
              <a:cs typeface="Arial" charset="0"/>
            </a:endParaRPr>
          </a:p>
          <a:p>
            <a:r>
              <a:rPr lang="en-GB" altLang="en-US" dirty="0">
                <a:latin typeface="+mj-lt"/>
                <a:cs typeface="Arial" charset="0"/>
              </a:rPr>
              <a:t>Giving bad news</a:t>
            </a:r>
            <a:endParaRPr lang="en-GB" dirty="0">
              <a:latin typeface="+mj-lt"/>
            </a:endParaRPr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9B54ADB5-D344-4093-86A5-17588A3F15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92080" y="1507349"/>
            <a:ext cx="3235371" cy="3843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6720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D282B19-97FB-4B99-AB9A-5DCB705A0EC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172533" y="3068960"/>
            <a:ext cx="3886977" cy="256540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50752D-2B76-4403-8467-D44D84C1D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Aggression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92F3B-148A-4EE5-B554-86C6E2E969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343891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GB" altLang="en-US" dirty="0">
                <a:latin typeface="+mj-lt"/>
                <a:cs typeface="Arial" charset="0"/>
              </a:rPr>
              <a:t>Be straight forward and get to the point</a:t>
            </a:r>
          </a:p>
          <a:p>
            <a:r>
              <a:rPr lang="en-GB" altLang="en-US" dirty="0">
                <a:latin typeface="+mj-lt"/>
                <a:cs typeface="Arial" charset="0"/>
              </a:rPr>
              <a:t>Be honest about what is relevant</a:t>
            </a:r>
          </a:p>
          <a:p>
            <a:r>
              <a:rPr lang="en-GB" altLang="en-US" dirty="0">
                <a:latin typeface="+mj-lt"/>
                <a:cs typeface="Arial" charset="0"/>
              </a:rPr>
              <a:t>Respond, don’t react – keep your emotions in check</a:t>
            </a:r>
          </a:p>
          <a:p>
            <a:r>
              <a:rPr lang="en-GB" altLang="en-US" dirty="0">
                <a:latin typeface="+mj-lt"/>
                <a:cs typeface="Arial" charset="0"/>
              </a:rPr>
              <a:t>Listen to what is being said</a:t>
            </a:r>
          </a:p>
          <a:p>
            <a:r>
              <a:rPr lang="en-GB" altLang="en-US" dirty="0">
                <a:latin typeface="+mj-lt"/>
                <a:cs typeface="Arial" charset="0"/>
              </a:rPr>
              <a:t>Stick to your bottom line</a:t>
            </a:r>
          </a:p>
          <a:p>
            <a:r>
              <a:rPr lang="en-GB" altLang="en-US" b="1" i="1" dirty="0">
                <a:solidFill>
                  <a:srgbClr val="00B050"/>
                </a:solidFill>
                <a:latin typeface="+mj-lt"/>
                <a:cs typeface="Arial" charset="0"/>
              </a:rPr>
              <a:t>Assertive communication</a:t>
            </a:r>
            <a:endParaRPr lang="en-US" altLang="en-US" b="1" i="1" dirty="0">
              <a:solidFill>
                <a:srgbClr val="00B050"/>
              </a:solidFill>
              <a:latin typeface="+mj-lt"/>
              <a:cs typeface="Arial" charset="0"/>
            </a:endParaRP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7304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442DD-77E5-4815-BD37-6F572C0D0F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Face to Face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288E6-2CBB-431C-8780-A3EF51484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185" y="1484784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GB" altLang="en-US" dirty="0">
                <a:latin typeface="+mj-lt"/>
                <a:cs typeface="Arial" charset="0"/>
              </a:rPr>
              <a:t>Give clear objectives of the meeting</a:t>
            </a:r>
          </a:p>
          <a:p>
            <a:r>
              <a:rPr lang="en-GB" altLang="en-US" dirty="0">
                <a:latin typeface="+mj-lt"/>
                <a:cs typeface="Arial" charset="0"/>
              </a:rPr>
              <a:t>Set context of discussion positively</a:t>
            </a:r>
          </a:p>
          <a:p>
            <a:r>
              <a:rPr lang="en-GB" altLang="en-US" dirty="0">
                <a:latin typeface="+mj-lt"/>
                <a:cs typeface="Arial" charset="0"/>
              </a:rPr>
              <a:t>Explain facts &amp; impact of not resolving matter</a:t>
            </a:r>
          </a:p>
          <a:p>
            <a:r>
              <a:rPr lang="en-GB" altLang="en-US" dirty="0">
                <a:latin typeface="+mj-lt"/>
                <a:cs typeface="Arial" charset="0"/>
              </a:rPr>
              <a:t>Use open questions</a:t>
            </a:r>
          </a:p>
          <a:p>
            <a:r>
              <a:rPr lang="en-GB" altLang="en-US" dirty="0">
                <a:latin typeface="+mj-lt"/>
                <a:cs typeface="Arial" charset="0"/>
              </a:rPr>
              <a:t>Break discussion into clear steps</a:t>
            </a:r>
          </a:p>
          <a:p>
            <a:r>
              <a:rPr lang="en-US" altLang="en-US" dirty="0">
                <a:latin typeface="+mj-lt"/>
                <a:cs typeface="Arial" charset="0"/>
              </a:rPr>
              <a:t>Be aware of non-verbal communication</a:t>
            </a: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78713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7307A-2825-443E-AA8A-15E46B174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Via the Phone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41F89-0CC8-47D1-84AF-6C18F30362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3917032"/>
          </a:xfrm>
        </p:spPr>
        <p:txBody>
          <a:bodyPr/>
          <a:lstStyle/>
          <a:p>
            <a:endParaRPr lang="en-GB" altLang="en-US" dirty="0">
              <a:latin typeface="+mj-lt"/>
              <a:cs typeface="Arial" charset="0"/>
            </a:endParaRPr>
          </a:p>
          <a:p>
            <a:r>
              <a:rPr lang="en-GB" altLang="en-US" dirty="0">
                <a:latin typeface="+mj-lt"/>
                <a:cs typeface="Arial" charset="0"/>
              </a:rPr>
              <a:t>Pause &amp; Listen</a:t>
            </a:r>
          </a:p>
          <a:p>
            <a:r>
              <a:rPr lang="en-GB" altLang="en-US" dirty="0">
                <a:latin typeface="+mj-lt"/>
                <a:cs typeface="Arial" charset="0"/>
              </a:rPr>
              <a:t>Clarify</a:t>
            </a:r>
          </a:p>
          <a:p>
            <a:r>
              <a:rPr lang="en-GB" altLang="en-US" dirty="0">
                <a:latin typeface="+mj-lt"/>
                <a:cs typeface="Arial" charset="0"/>
              </a:rPr>
              <a:t>Reassure &amp; Summarise</a:t>
            </a:r>
          </a:p>
          <a:p>
            <a:r>
              <a:rPr lang="en-GB" altLang="en-US" dirty="0">
                <a:latin typeface="+mj-lt"/>
                <a:cs typeface="Arial" charset="0"/>
              </a:rPr>
              <a:t>Offer Solution</a:t>
            </a:r>
          </a:p>
          <a:p>
            <a:r>
              <a:rPr lang="en-GB" altLang="en-US" dirty="0">
                <a:latin typeface="+mj-lt"/>
                <a:cs typeface="Arial" charset="0"/>
              </a:rPr>
              <a:t>Confirm Agreement of Solution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19049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67B61-C2B7-408C-8923-CCB18776A3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Giving Bad News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5F4E5-81BB-4803-BD7F-C43703E89D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68760"/>
            <a:ext cx="8640960" cy="4320479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altLang="en-US" dirty="0">
                <a:latin typeface="+mj-lt"/>
                <a:cs typeface="Arial" charset="0"/>
              </a:rPr>
              <a:t>Pause between sentences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altLang="en-US" dirty="0">
                <a:latin typeface="+mj-lt"/>
                <a:cs typeface="Arial" charset="0"/>
              </a:rPr>
              <a:t>Explain what you can do, and not what you cannot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altLang="en-US" dirty="0">
                <a:latin typeface="+mj-lt"/>
                <a:cs typeface="Arial" charset="0"/>
              </a:rPr>
              <a:t>Brief reason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altLang="en-US" dirty="0">
                <a:latin typeface="+mj-lt"/>
                <a:cs typeface="Arial" charset="0"/>
              </a:rPr>
              <a:t>A brief rationale for not being able, or willing, to accede to the request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altLang="en-US" dirty="0">
                <a:latin typeface="+mj-lt"/>
                <a:cs typeface="Arial" charset="0"/>
              </a:rPr>
              <a:t>Use positive language throughout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altLang="en-US" dirty="0">
                <a:latin typeface="+mj-lt"/>
                <a:cs typeface="Arial" charset="0"/>
              </a:rPr>
              <a:t>Polite refusal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altLang="en-US" dirty="0">
                <a:latin typeface="+mj-lt"/>
                <a:cs typeface="Arial" charset="0"/>
              </a:rPr>
              <a:t>An offer of cooperation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altLang="en-US" dirty="0">
                <a:latin typeface="+mj-lt"/>
                <a:cs typeface="Arial" charset="0"/>
              </a:rPr>
              <a:t>Say if you are willing to help in some other way, or at some other time</a:t>
            </a:r>
            <a:endParaRPr lang="en-GB" dirty="0">
              <a:latin typeface="+mj-lt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64818CC-AFF9-41CD-81BB-F42C6904E8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69476" y="887760"/>
            <a:ext cx="1493838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7988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9A813-CAD0-4C35-B64E-3139A4F56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5D42A-B64A-46F3-AEFC-460F1DF4C2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is communication?</a:t>
            </a:r>
          </a:p>
          <a:p>
            <a:r>
              <a:rPr lang="en-GB" dirty="0"/>
              <a:t>Elements of Communication</a:t>
            </a:r>
          </a:p>
          <a:p>
            <a:r>
              <a:rPr lang="en-GB" dirty="0"/>
              <a:t>Non-verbal communication</a:t>
            </a:r>
          </a:p>
          <a:p>
            <a:r>
              <a:rPr lang="en-GB" dirty="0"/>
              <a:t>Barriers to communication</a:t>
            </a:r>
          </a:p>
          <a:p>
            <a:r>
              <a:rPr lang="en-GB" dirty="0"/>
              <a:t>Listening</a:t>
            </a:r>
          </a:p>
          <a:p>
            <a:r>
              <a:rPr lang="en-GB" dirty="0"/>
              <a:t>Communication styles</a:t>
            </a:r>
          </a:p>
          <a:p>
            <a:r>
              <a:rPr lang="en-GB" dirty="0"/>
              <a:t>Difficult communications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529066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9" ma:contentTypeDescription="Create a new document." ma:contentTypeScope="" ma:versionID="142fd32927fab01806cdd50cf4adbc7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c36eac7e71a9b171dd4dade9fcdf8e4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6324477-CCAC-42DF-8ABD-84053944C38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purl.org/dc/dcmitype/"/>
    <ds:schemaRef ds:uri="f66716c4-314f-46c1-b01e-5a44c61897d8"/>
    <ds:schemaRef ds:uri="http://schemas.microsoft.com/office/2006/metadata/properties"/>
    <ds:schemaRef ds:uri="http://purl.org/dc/elements/1.1/"/>
    <ds:schemaRef ds:uri="a908d394-d138-480e-87a3-ff44c37f991a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2074</TotalTime>
  <Words>1329</Words>
  <Application>Microsoft Office PowerPoint</Application>
  <PresentationFormat>On-screen Show (4:3)</PresentationFormat>
  <Paragraphs>259</Paragraphs>
  <Slides>32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Myriad Pro</vt:lpstr>
      <vt:lpstr>Tahoma</vt:lpstr>
      <vt:lpstr>20140311PresentationUWTSDTemplate</vt:lpstr>
      <vt:lpstr>CertHE Skills for the Workplace Module: BMSK4002</vt:lpstr>
      <vt:lpstr>Structure of Lecture 6</vt:lpstr>
      <vt:lpstr>What is Communication?</vt:lpstr>
      <vt:lpstr>PowerPoint Presentation</vt:lpstr>
      <vt:lpstr>The Elements of Communication</vt:lpstr>
      <vt:lpstr>Good communication</vt:lpstr>
      <vt:lpstr>Communication Hippo</vt:lpstr>
      <vt:lpstr>Non Verbal Communication</vt:lpstr>
      <vt:lpstr>Percentage of communication</vt:lpstr>
      <vt:lpstr>Barriers to Communication</vt:lpstr>
      <vt:lpstr>Communication Barriers</vt:lpstr>
      <vt:lpstr>Categories of communication barriers</vt:lpstr>
      <vt:lpstr>Barriers To Communication</vt:lpstr>
      <vt:lpstr>Covey’s Circle of Influence/Circle of Concern model </vt:lpstr>
      <vt:lpstr>Communication Barriers</vt:lpstr>
      <vt:lpstr>Listening</vt:lpstr>
      <vt:lpstr>Listening: Exercise</vt:lpstr>
      <vt:lpstr>The Story</vt:lpstr>
      <vt:lpstr>PowerPoint Presentation</vt:lpstr>
      <vt:lpstr>PowerPoint Presentation</vt:lpstr>
      <vt:lpstr>PowerPoint Presentation</vt:lpstr>
      <vt:lpstr>PowerPoint Presentation</vt:lpstr>
      <vt:lpstr>Key Points - Listening</vt:lpstr>
      <vt:lpstr>Communication Styles</vt:lpstr>
      <vt:lpstr>PowerPoint Presentation</vt:lpstr>
      <vt:lpstr>Forms of Communication</vt:lpstr>
      <vt:lpstr>Dealing with Difficult Communication</vt:lpstr>
      <vt:lpstr>Aggression</vt:lpstr>
      <vt:lpstr>Face to Face</vt:lpstr>
      <vt:lpstr>Via the Phone</vt:lpstr>
      <vt:lpstr>Giving Bad News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Rachel Cook</cp:lastModifiedBy>
  <cp:revision>47</cp:revision>
  <dcterms:created xsi:type="dcterms:W3CDTF">2015-04-14T15:21:28Z</dcterms:created>
  <dcterms:modified xsi:type="dcterms:W3CDTF">2019-09-25T11:19:28Z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