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4825" r:id="rId3"/>
    <p:sldId id="4788" r:id="rId4"/>
    <p:sldId id="259" r:id="rId5"/>
    <p:sldId id="4904" r:id="rId6"/>
    <p:sldId id="4882" r:id="rId7"/>
    <p:sldId id="4905" r:id="rId8"/>
    <p:sldId id="4906" r:id="rId9"/>
    <p:sldId id="4907" r:id="rId10"/>
    <p:sldId id="4908" r:id="rId11"/>
    <p:sldId id="4909" r:id="rId12"/>
    <p:sldId id="4910" r:id="rId13"/>
    <p:sldId id="4911" r:id="rId14"/>
    <p:sldId id="4912" r:id="rId15"/>
    <p:sldId id="4913" r:id="rId16"/>
    <p:sldId id="4914" r:id="rId17"/>
    <p:sldId id="4915" r:id="rId18"/>
    <p:sldId id="4930" r:id="rId19"/>
    <p:sldId id="4916" r:id="rId20"/>
    <p:sldId id="4793" r:id="rId21"/>
    <p:sldId id="4917" r:id="rId22"/>
    <p:sldId id="4919" r:id="rId23"/>
    <p:sldId id="4920" r:id="rId24"/>
    <p:sldId id="4921" r:id="rId25"/>
    <p:sldId id="4922" r:id="rId26"/>
    <p:sldId id="4923" r:id="rId27"/>
    <p:sldId id="4918" r:id="rId28"/>
    <p:sldId id="4924" r:id="rId29"/>
    <p:sldId id="4925" r:id="rId30"/>
    <p:sldId id="4926" r:id="rId31"/>
    <p:sldId id="4931" r:id="rId32"/>
    <p:sldId id="4927" r:id="rId33"/>
    <p:sldId id="4932" r:id="rId34"/>
    <p:sldId id="4928" r:id="rId35"/>
    <p:sldId id="4868" r:id="rId36"/>
    <p:sldId id="4902" r:id="rId37"/>
    <p:sldId id="4934" r:id="rId38"/>
    <p:sldId id="4933" r:id="rId39"/>
    <p:sldId id="4929" r:id="rId40"/>
    <p:sldId id="487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38117-228A-401F-9EB5-1AE384A8DA18}" v="9" dt="2025-05-19T15:51:55.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155" autoAdjust="0"/>
  </p:normalViewPr>
  <p:slideViewPr>
    <p:cSldViewPr snapToGrid="0">
      <p:cViewPr varScale="1">
        <p:scale>
          <a:sx n="80" d="100"/>
          <a:sy n="80" d="100"/>
        </p:scale>
        <p:origin x="17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FB138117-228A-401F-9EB5-1AE384A8DA18}"/>
    <pc:docChg chg="custSel addSld delSld modSld sldOrd">
      <pc:chgData name="Jessica Newport" userId="dede3334-717e-4998-a1ad-2432f5a188d4" providerId="ADAL" clId="{FB138117-228A-401F-9EB5-1AE384A8DA18}" dt="2025-05-19T15:54:25.079" v="3289" actId="33524"/>
      <pc:docMkLst>
        <pc:docMk/>
      </pc:docMkLst>
      <pc:sldChg chg="modSp mod">
        <pc:chgData name="Jessica Newport" userId="dede3334-717e-4998-a1ad-2432f5a188d4" providerId="ADAL" clId="{FB138117-228A-401F-9EB5-1AE384A8DA18}" dt="2025-05-19T15:29:55.785" v="1740" actId="5793"/>
        <pc:sldMkLst>
          <pc:docMk/>
          <pc:sldMk cId="2028203790" sldId="4825"/>
        </pc:sldMkLst>
        <pc:spChg chg="mod">
          <ac:chgData name="Jessica Newport" userId="dede3334-717e-4998-a1ad-2432f5a188d4" providerId="ADAL" clId="{FB138117-228A-401F-9EB5-1AE384A8DA18}" dt="2025-05-19T15:29:55.785" v="1740" actId="5793"/>
          <ac:spMkLst>
            <pc:docMk/>
            <pc:sldMk cId="2028203790" sldId="4825"/>
            <ac:spMk id="3" creationId="{71BA46EE-FFE5-E1AC-6846-9B8845F2A44A}"/>
          </ac:spMkLst>
        </pc:spChg>
      </pc:sldChg>
      <pc:sldChg chg="addSp delSp modSp mod modNotesTx">
        <pc:chgData name="Jessica Newport" userId="dede3334-717e-4998-a1ad-2432f5a188d4" providerId="ADAL" clId="{FB138117-228A-401F-9EB5-1AE384A8DA18}" dt="2025-05-19T15:46:56.972" v="2972" actId="207"/>
        <pc:sldMkLst>
          <pc:docMk/>
          <pc:sldMk cId="237910151" sldId="4868"/>
        </pc:sldMkLst>
        <pc:spChg chg="add mod">
          <ac:chgData name="Jessica Newport" userId="dede3334-717e-4998-a1ad-2432f5a188d4" providerId="ADAL" clId="{FB138117-228A-401F-9EB5-1AE384A8DA18}" dt="2025-05-19T15:46:04.965" v="2951" actId="1076"/>
          <ac:spMkLst>
            <pc:docMk/>
            <pc:sldMk cId="237910151" sldId="4868"/>
            <ac:spMk id="2" creationId="{1DA0CD85-816F-0F74-8336-7C5F073DDAB3}"/>
          </ac:spMkLst>
        </pc:spChg>
        <pc:spChg chg="add mod">
          <ac:chgData name="Jessica Newport" userId="dede3334-717e-4998-a1ad-2432f5a188d4" providerId="ADAL" clId="{FB138117-228A-401F-9EB5-1AE384A8DA18}" dt="2025-05-19T15:46:02.510" v="2950" actId="1076"/>
          <ac:spMkLst>
            <pc:docMk/>
            <pc:sldMk cId="237910151" sldId="4868"/>
            <ac:spMk id="3" creationId="{FDA55A66-2329-D596-85CC-468A0EC5BC88}"/>
          </ac:spMkLst>
        </pc:spChg>
        <pc:spChg chg="add mod">
          <ac:chgData name="Jessica Newport" userId="dede3334-717e-4998-a1ad-2432f5a188d4" providerId="ADAL" clId="{FB138117-228A-401F-9EB5-1AE384A8DA18}" dt="2025-05-19T15:46:00.189" v="2949" actId="1076"/>
          <ac:spMkLst>
            <pc:docMk/>
            <pc:sldMk cId="237910151" sldId="4868"/>
            <ac:spMk id="4" creationId="{D561B963-E3D4-6F92-CF63-E738DF99E70D}"/>
          </ac:spMkLst>
        </pc:spChg>
        <pc:spChg chg="del mod">
          <ac:chgData name="Jessica Newport" userId="dede3334-717e-4998-a1ad-2432f5a188d4" providerId="ADAL" clId="{FB138117-228A-401F-9EB5-1AE384A8DA18}" dt="2025-05-19T15:44:48.905" v="2931" actId="478"/>
          <ac:spMkLst>
            <pc:docMk/>
            <pc:sldMk cId="237910151" sldId="4868"/>
            <ac:spMk id="5" creationId="{D9A89A7C-AC98-CDF5-E5F3-62FF4765AEF1}"/>
          </ac:spMkLst>
        </pc:spChg>
        <pc:spChg chg="add mod">
          <ac:chgData name="Jessica Newport" userId="dede3334-717e-4998-a1ad-2432f5a188d4" providerId="ADAL" clId="{FB138117-228A-401F-9EB5-1AE384A8DA18}" dt="2025-05-19T15:46:56.972" v="2972" actId="207"/>
          <ac:spMkLst>
            <pc:docMk/>
            <pc:sldMk cId="237910151" sldId="4868"/>
            <ac:spMk id="6" creationId="{CBD38440-2F59-C309-2525-2B33013EFD2F}"/>
          </ac:spMkLst>
        </pc:spChg>
      </pc:sldChg>
      <pc:sldChg chg="modSp mod">
        <pc:chgData name="Jessica Newport" userId="dede3334-717e-4998-a1ad-2432f5a188d4" providerId="ADAL" clId="{FB138117-228A-401F-9EB5-1AE384A8DA18}" dt="2025-05-19T15:53:36.618" v="3288" actId="114"/>
        <pc:sldMkLst>
          <pc:docMk/>
          <pc:sldMk cId="2630165580" sldId="4873"/>
        </pc:sldMkLst>
        <pc:spChg chg="mod">
          <ac:chgData name="Jessica Newport" userId="dede3334-717e-4998-a1ad-2432f5a188d4" providerId="ADAL" clId="{FB138117-228A-401F-9EB5-1AE384A8DA18}" dt="2025-05-19T15:53:36.618" v="3288" actId="114"/>
          <ac:spMkLst>
            <pc:docMk/>
            <pc:sldMk cId="2630165580" sldId="4873"/>
            <ac:spMk id="5" creationId="{314115BB-22F5-03EB-9262-0FAA6494A2FA}"/>
          </ac:spMkLst>
        </pc:spChg>
      </pc:sldChg>
      <pc:sldChg chg="add modNotesTx">
        <pc:chgData name="Jessica Newport" userId="dede3334-717e-4998-a1ad-2432f5a188d4" providerId="ADAL" clId="{FB138117-228A-401F-9EB5-1AE384A8DA18}" dt="2025-05-19T15:47:35.714" v="3039" actId="20577"/>
        <pc:sldMkLst>
          <pc:docMk/>
          <pc:sldMk cId="2959436629" sldId="4902"/>
        </pc:sldMkLst>
      </pc:sldChg>
      <pc:sldChg chg="modNotesTx">
        <pc:chgData name="Jessica Newport" userId="dede3334-717e-4998-a1ad-2432f5a188d4" providerId="ADAL" clId="{FB138117-228A-401F-9EB5-1AE384A8DA18}" dt="2025-05-19T13:27:50.230" v="0" actId="33524"/>
        <pc:sldMkLst>
          <pc:docMk/>
          <pc:sldMk cId="508025445" sldId="4907"/>
        </pc:sldMkLst>
      </pc:sldChg>
      <pc:sldChg chg="modNotesTx">
        <pc:chgData name="Jessica Newport" userId="dede3334-717e-4998-a1ad-2432f5a188d4" providerId="ADAL" clId="{FB138117-228A-401F-9EB5-1AE384A8DA18}" dt="2025-05-19T13:36:11.294" v="374" actId="20577"/>
        <pc:sldMkLst>
          <pc:docMk/>
          <pc:sldMk cId="4010911916" sldId="4910"/>
        </pc:sldMkLst>
      </pc:sldChg>
      <pc:sldChg chg="modNotesTx">
        <pc:chgData name="Jessica Newport" userId="dede3334-717e-4998-a1ad-2432f5a188d4" providerId="ADAL" clId="{FB138117-228A-401F-9EB5-1AE384A8DA18}" dt="2025-05-19T13:36:51.857" v="481" actId="20577"/>
        <pc:sldMkLst>
          <pc:docMk/>
          <pc:sldMk cId="1891881590" sldId="4911"/>
        </pc:sldMkLst>
      </pc:sldChg>
      <pc:sldChg chg="modNotesTx">
        <pc:chgData name="Jessica Newport" userId="dede3334-717e-4998-a1ad-2432f5a188d4" providerId="ADAL" clId="{FB138117-228A-401F-9EB5-1AE384A8DA18}" dt="2025-05-19T13:38:37.907" v="483" actId="33524"/>
        <pc:sldMkLst>
          <pc:docMk/>
          <pc:sldMk cId="2984986076" sldId="4912"/>
        </pc:sldMkLst>
      </pc:sldChg>
      <pc:sldChg chg="modNotesTx">
        <pc:chgData name="Jessica Newport" userId="dede3334-717e-4998-a1ad-2432f5a188d4" providerId="ADAL" clId="{FB138117-228A-401F-9EB5-1AE384A8DA18}" dt="2025-05-19T13:40:19.160" v="576" actId="20577"/>
        <pc:sldMkLst>
          <pc:docMk/>
          <pc:sldMk cId="1541866146" sldId="4914"/>
        </pc:sldMkLst>
      </pc:sldChg>
      <pc:sldChg chg="modSp mod modNotesTx">
        <pc:chgData name="Jessica Newport" userId="dede3334-717e-4998-a1ad-2432f5a188d4" providerId="ADAL" clId="{FB138117-228A-401F-9EB5-1AE384A8DA18}" dt="2025-05-19T13:43:33.758" v="600" actId="115"/>
        <pc:sldMkLst>
          <pc:docMk/>
          <pc:sldMk cId="1582774570" sldId="4915"/>
        </pc:sldMkLst>
        <pc:spChg chg="mod">
          <ac:chgData name="Jessica Newport" userId="dede3334-717e-4998-a1ad-2432f5a188d4" providerId="ADAL" clId="{FB138117-228A-401F-9EB5-1AE384A8DA18}" dt="2025-05-19T13:43:33.758" v="600" actId="115"/>
          <ac:spMkLst>
            <pc:docMk/>
            <pc:sldMk cId="1582774570" sldId="4915"/>
            <ac:spMk id="2" creationId="{D47C1193-99D1-6197-B6C3-9E4E6D8064F6}"/>
          </ac:spMkLst>
        </pc:spChg>
        <pc:picChg chg="mod">
          <ac:chgData name="Jessica Newport" userId="dede3334-717e-4998-a1ad-2432f5a188d4" providerId="ADAL" clId="{FB138117-228A-401F-9EB5-1AE384A8DA18}" dt="2025-05-19T13:43:09.228" v="595" actId="1076"/>
          <ac:picMkLst>
            <pc:docMk/>
            <pc:sldMk cId="1582774570" sldId="4915"/>
            <ac:picMk id="5" creationId="{F3F14766-163D-7B66-4CB6-9A263CAD6DD7}"/>
          </ac:picMkLst>
        </pc:picChg>
      </pc:sldChg>
      <pc:sldChg chg="modSp mod modNotesTx">
        <pc:chgData name="Jessica Newport" userId="dede3334-717e-4998-a1ad-2432f5a188d4" providerId="ADAL" clId="{FB138117-228A-401F-9EB5-1AE384A8DA18}" dt="2025-05-19T13:49:40.741" v="777" actId="1076"/>
        <pc:sldMkLst>
          <pc:docMk/>
          <pc:sldMk cId="2996486100" sldId="4916"/>
        </pc:sldMkLst>
        <pc:spChg chg="mod">
          <ac:chgData name="Jessica Newport" userId="dede3334-717e-4998-a1ad-2432f5a188d4" providerId="ADAL" clId="{FB138117-228A-401F-9EB5-1AE384A8DA18}" dt="2025-05-19T13:49:40.741" v="777" actId="1076"/>
          <ac:spMkLst>
            <pc:docMk/>
            <pc:sldMk cId="2996486100" sldId="4916"/>
            <ac:spMk id="3" creationId="{8D577D3F-4F9A-AC9F-AA89-131369D72E5B}"/>
          </ac:spMkLst>
        </pc:spChg>
        <pc:spChg chg="mod">
          <ac:chgData name="Jessica Newport" userId="dede3334-717e-4998-a1ad-2432f5a188d4" providerId="ADAL" clId="{FB138117-228A-401F-9EB5-1AE384A8DA18}" dt="2025-05-19T13:48:28.409" v="762" actId="1076"/>
          <ac:spMkLst>
            <pc:docMk/>
            <pc:sldMk cId="2996486100" sldId="4916"/>
            <ac:spMk id="4" creationId="{CA760B88-DB98-E05B-5BCB-7E85274D1D41}"/>
          </ac:spMkLst>
        </pc:spChg>
        <pc:spChg chg="mod">
          <ac:chgData name="Jessica Newport" userId="dede3334-717e-4998-a1ad-2432f5a188d4" providerId="ADAL" clId="{FB138117-228A-401F-9EB5-1AE384A8DA18}" dt="2025-05-19T13:48:52.828" v="763" actId="207"/>
          <ac:spMkLst>
            <pc:docMk/>
            <pc:sldMk cId="2996486100" sldId="4916"/>
            <ac:spMk id="6" creationId="{11C2C9FD-456D-6A3A-B6CC-BC5EB8898F0F}"/>
          </ac:spMkLst>
        </pc:spChg>
      </pc:sldChg>
      <pc:sldChg chg="addSp delSp modSp mod modNotesTx">
        <pc:chgData name="Jessica Newport" userId="dede3334-717e-4998-a1ad-2432f5a188d4" providerId="ADAL" clId="{FB138117-228A-401F-9EB5-1AE384A8DA18}" dt="2025-05-19T13:53:47.022" v="996" actId="20577"/>
        <pc:sldMkLst>
          <pc:docMk/>
          <pc:sldMk cId="2634723118" sldId="4919"/>
        </pc:sldMkLst>
        <pc:spChg chg="add mod">
          <ac:chgData name="Jessica Newport" userId="dede3334-717e-4998-a1ad-2432f5a188d4" providerId="ADAL" clId="{FB138117-228A-401F-9EB5-1AE384A8DA18}" dt="2025-05-19T13:53:29.176" v="993" actId="207"/>
          <ac:spMkLst>
            <pc:docMk/>
            <pc:sldMk cId="2634723118" sldId="4919"/>
            <ac:spMk id="4" creationId="{F12959FB-23D1-C08F-EA99-75E200970A8F}"/>
          </ac:spMkLst>
        </pc:spChg>
        <pc:spChg chg="add mod">
          <ac:chgData name="Jessica Newport" userId="dede3334-717e-4998-a1ad-2432f5a188d4" providerId="ADAL" clId="{FB138117-228A-401F-9EB5-1AE384A8DA18}" dt="2025-05-19T13:53:26.025" v="992" actId="207"/>
          <ac:spMkLst>
            <pc:docMk/>
            <pc:sldMk cId="2634723118" sldId="4919"/>
            <ac:spMk id="6" creationId="{F78124B9-F193-0C83-2606-6723D4DF033C}"/>
          </ac:spMkLst>
        </pc:spChg>
        <pc:spChg chg="add mod">
          <ac:chgData name="Jessica Newport" userId="dede3334-717e-4998-a1ad-2432f5a188d4" providerId="ADAL" clId="{FB138117-228A-401F-9EB5-1AE384A8DA18}" dt="2025-05-19T13:53:37.781" v="995" actId="207"/>
          <ac:spMkLst>
            <pc:docMk/>
            <pc:sldMk cId="2634723118" sldId="4919"/>
            <ac:spMk id="7" creationId="{07EBBD74-E2F3-1316-A5B3-7FD7038F9D25}"/>
          </ac:spMkLst>
        </pc:spChg>
        <pc:graphicFrameChg chg="del mod modGraphic">
          <ac:chgData name="Jessica Newport" userId="dede3334-717e-4998-a1ad-2432f5a188d4" providerId="ADAL" clId="{FB138117-228A-401F-9EB5-1AE384A8DA18}" dt="2025-05-19T13:51:06.335" v="784" actId="478"/>
          <ac:graphicFrameMkLst>
            <pc:docMk/>
            <pc:sldMk cId="2634723118" sldId="4919"/>
            <ac:graphicFrameMk id="2" creationId="{63F81860-93B4-A473-E36D-AC0E8441593D}"/>
          </ac:graphicFrameMkLst>
        </pc:graphicFrameChg>
      </pc:sldChg>
      <pc:sldChg chg="modSp mod">
        <pc:chgData name="Jessica Newport" userId="dede3334-717e-4998-a1ad-2432f5a188d4" providerId="ADAL" clId="{FB138117-228A-401F-9EB5-1AE384A8DA18}" dt="2025-05-19T13:54:02.495" v="1005" actId="20577"/>
        <pc:sldMkLst>
          <pc:docMk/>
          <pc:sldMk cId="4134063451" sldId="4920"/>
        </pc:sldMkLst>
        <pc:graphicFrameChg chg="modGraphic">
          <ac:chgData name="Jessica Newport" userId="dede3334-717e-4998-a1ad-2432f5a188d4" providerId="ADAL" clId="{FB138117-228A-401F-9EB5-1AE384A8DA18}" dt="2025-05-19T13:54:02.495" v="1005" actId="20577"/>
          <ac:graphicFrameMkLst>
            <pc:docMk/>
            <pc:sldMk cId="4134063451" sldId="4920"/>
            <ac:graphicFrameMk id="2" creationId="{98521F61-2826-8747-0E4F-939B17A37916}"/>
          </ac:graphicFrameMkLst>
        </pc:graphicFrameChg>
      </pc:sldChg>
      <pc:sldChg chg="modSp mod modNotesTx">
        <pc:chgData name="Jessica Newport" userId="dede3334-717e-4998-a1ad-2432f5a188d4" providerId="ADAL" clId="{FB138117-228A-401F-9EB5-1AE384A8DA18}" dt="2025-05-19T13:55:28.649" v="1008" actId="33524"/>
        <pc:sldMkLst>
          <pc:docMk/>
          <pc:sldMk cId="3530683507" sldId="4921"/>
        </pc:sldMkLst>
        <pc:picChg chg="mod">
          <ac:chgData name="Jessica Newport" userId="dede3334-717e-4998-a1ad-2432f5a188d4" providerId="ADAL" clId="{FB138117-228A-401F-9EB5-1AE384A8DA18}" dt="2025-05-19T13:55:14.194" v="1007" actId="1076"/>
          <ac:picMkLst>
            <pc:docMk/>
            <pc:sldMk cId="3530683507" sldId="4921"/>
            <ac:picMk id="5" creationId="{3EA9BAA4-8BE7-2171-C9F4-4AE73E8AAB2A}"/>
          </ac:picMkLst>
        </pc:picChg>
      </pc:sldChg>
      <pc:sldChg chg="modSp mod modNotesTx">
        <pc:chgData name="Jessica Newport" userId="dede3334-717e-4998-a1ad-2432f5a188d4" providerId="ADAL" clId="{FB138117-228A-401F-9EB5-1AE384A8DA18}" dt="2025-05-19T13:57:13.708" v="1012" actId="33524"/>
        <pc:sldMkLst>
          <pc:docMk/>
          <pc:sldMk cId="4280254803" sldId="4922"/>
        </pc:sldMkLst>
        <pc:graphicFrameChg chg="modGraphic">
          <ac:chgData name="Jessica Newport" userId="dede3334-717e-4998-a1ad-2432f5a188d4" providerId="ADAL" clId="{FB138117-228A-401F-9EB5-1AE384A8DA18}" dt="2025-05-19T13:55:58.340" v="1009" actId="12"/>
          <ac:graphicFrameMkLst>
            <pc:docMk/>
            <pc:sldMk cId="4280254803" sldId="4922"/>
            <ac:graphicFrameMk id="2" creationId="{76BB23C4-4204-C181-AFD5-B84A9AA64C30}"/>
          </ac:graphicFrameMkLst>
        </pc:graphicFrameChg>
        <pc:picChg chg="mod">
          <ac:chgData name="Jessica Newport" userId="dede3334-717e-4998-a1ad-2432f5a188d4" providerId="ADAL" clId="{FB138117-228A-401F-9EB5-1AE384A8DA18}" dt="2025-05-19T13:56:06.284" v="1010" actId="1076"/>
          <ac:picMkLst>
            <pc:docMk/>
            <pc:sldMk cId="4280254803" sldId="4922"/>
            <ac:picMk id="5" creationId="{C129B0A9-C699-C86A-F4AF-128B10B48A84}"/>
          </ac:picMkLst>
        </pc:picChg>
      </pc:sldChg>
      <pc:sldChg chg="modNotesTx">
        <pc:chgData name="Jessica Newport" userId="dede3334-717e-4998-a1ad-2432f5a188d4" providerId="ADAL" clId="{FB138117-228A-401F-9EB5-1AE384A8DA18}" dt="2025-05-19T15:17:49.700" v="1240" actId="20577"/>
        <pc:sldMkLst>
          <pc:docMk/>
          <pc:sldMk cId="3144770362" sldId="4923"/>
        </pc:sldMkLst>
      </pc:sldChg>
      <pc:sldChg chg="modSp mod">
        <pc:chgData name="Jessica Newport" userId="dede3334-717e-4998-a1ad-2432f5a188d4" providerId="ADAL" clId="{FB138117-228A-401F-9EB5-1AE384A8DA18}" dt="2025-05-19T15:18:28.641" v="1261" actId="20577"/>
        <pc:sldMkLst>
          <pc:docMk/>
          <pc:sldMk cId="59141706" sldId="4924"/>
        </pc:sldMkLst>
        <pc:spChg chg="mod">
          <ac:chgData name="Jessica Newport" userId="dede3334-717e-4998-a1ad-2432f5a188d4" providerId="ADAL" clId="{FB138117-228A-401F-9EB5-1AE384A8DA18}" dt="2025-05-19T15:18:28.641" v="1261" actId="20577"/>
          <ac:spMkLst>
            <pc:docMk/>
            <pc:sldMk cId="59141706" sldId="4924"/>
            <ac:spMk id="4" creationId="{D6F95ECC-F799-D3AB-4CB4-B47C350EE4B3}"/>
          </ac:spMkLst>
        </pc:spChg>
      </pc:sldChg>
      <pc:sldChg chg="modSp mod">
        <pc:chgData name="Jessica Newport" userId="dede3334-717e-4998-a1ad-2432f5a188d4" providerId="ADAL" clId="{FB138117-228A-401F-9EB5-1AE384A8DA18}" dt="2025-05-19T15:19:08.663" v="1268" actId="5793"/>
        <pc:sldMkLst>
          <pc:docMk/>
          <pc:sldMk cId="402097987" sldId="4925"/>
        </pc:sldMkLst>
        <pc:spChg chg="mod">
          <ac:chgData name="Jessica Newport" userId="dede3334-717e-4998-a1ad-2432f5a188d4" providerId="ADAL" clId="{FB138117-228A-401F-9EB5-1AE384A8DA18}" dt="2025-05-19T15:19:08.663" v="1268" actId="5793"/>
          <ac:spMkLst>
            <pc:docMk/>
            <pc:sldMk cId="402097987" sldId="4925"/>
            <ac:spMk id="4" creationId="{A09867A7-E786-7D7F-41BB-7F4E678D2C69}"/>
          </ac:spMkLst>
        </pc:spChg>
      </pc:sldChg>
      <pc:sldChg chg="modSp mod modNotesTx">
        <pc:chgData name="Jessica Newport" userId="dede3334-717e-4998-a1ad-2432f5a188d4" providerId="ADAL" clId="{FB138117-228A-401F-9EB5-1AE384A8DA18}" dt="2025-05-19T15:22:39.610" v="1377" actId="20577"/>
        <pc:sldMkLst>
          <pc:docMk/>
          <pc:sldMk cId="2550845663" sldId="4926"/>
        </pc:sldMkLst>
        <pc:spChg chg="mod">
          <ac:chgData name="Jessica Newport" userId="dede3334-717e-4998-a1ad-2432f5a188d4" providerId="ADAL" clId="{FB138117-228A-401F-9EB5-1AE384A8DA18}" dt="2025-05-19T15:21:10.115" v="1294" actId="1076"/>
          <ac:spMkLst>
            <pc:docMk/>
            <pc:sldMk cId="2550845663" sldId="4926"/>
            <ac:spMk id="4" creationId="{FD0720DF-8016-6FBF-EB6B-8A31AB07FBF1}"/>
          </ac:spMkLst>
        </pc:spChg>
      </pc:sldChg>
      <pc:sldChg chg="modSp mod modNotesTx">
        <pc:chgData name="Jessica Newport" userId="dede3334-717e-4998-a1ad-2432f5a188d4" providerId="ADAL" clId="{FB138117-228A-401F-9EB5-1AE384A8DA18}" dt="2025-05-19T15:24:31.801" v="1408" actId="20577"/>
        <pc:sldMkLst>
          <pc:docMk/>
          <pc:sldMk cId="629114971" sldId="4927"/>
        </pc:sldMkLst>
        <pc:spChg chg="mod">
          <ac:chgData name="Jessica Newport" userId="dede3334-717e-4998-a1ad-2432f5a188d4" providerId="ADAL" clId="{FB138117-228A-401F-9EB5-1AE384A8DA18}" dt="2025-05-19T15:23:51.612" v="1406" actId="1076"/>
          <ac:spMkLst>
            <pc:docMk/>
            <pc:sldMk cId="629114971" sldId="4927"/>
            <ac:spMk id="3" creationId="{9E261C7A-9696-7E5A-9066-C81543363EE2}"/>
          </ac:spMkLst>
        </pc:spChg>
        <pc:spChg chg="mod">
          <ac:chgData name="Jessica Newport" userId="dede3334-717e-4998-a1ad-2432f5a188d4" providerId="ADAL" clId="{FB138117-228A-401F-9EB5-1AE384A8DA18}" dt="2025-05-19T15:23:57.331" v="1407" actId="1076"/>
          <ac:spMkLst>
            <pc:docMk/>
            <pc:sldMk cId="629114971" sldId="4927"/>
            <ac:spMk id="4" creationId="{7ECC1623-3610-673A-D54B-884FF12EC6CF}"/>
          </ac:spMkLst>
        </pc:spChg>
      </pc:sldChg>
      <pc:sldChg chg="modNotesTx">
        <pc:chgData name="Jessica Newport" userId="dede3334-717e-4998-a1ad-2432f5a188d4" providerId="ADAL" clId="{FB138117-228A-401F-9EB5-1AE384A8DA18}" dt="2025-05-19T15:42:22.829" v="2699" actId="20577"/>
        <pc:sldMkLst>
          <pc:docMk/>
          <pc:sldMk cId="3347403044" sldId="4928"/>
        </pc:sldMkLst>
      </pc:sldChg>
      <pc:sldChg chg="modSp add mod modNotesTx">
        <pc:chgData name="Jessica Newport" userId="dede3334-717e-4998-a1ad-2432f5a188d4" providerId="ADAL" clId="{FB138117-228A-401F-9EB5-1AE384A8DA18}" dt="2025-05-19T13:45:35.293" v="609" actId="1076"/>
        <pc:sldMkLst>
          <pc:docMk/>
          <pc:sldMk cId="1635098811" sldId="4930"/>
        </pc:sldMkLst>
        <pc:spChg chg="mod">
          <ac:chgData name="Jessica Newport" userId="dede3334-717e-4998-a1ad-2432f5a188d4" providerId="ADAL" clId="{FB138117-228A-401F-9EB5-1AE384A8DA18}" dt="2025-05-19T13:44:18.484" v="604" actId="115"/>
          <ac:spMkLst>
            <pc:docMk/>
            <pc:sldMk cId="1635098811" sldId="4930"/>
            <ac:spMk id="2" creationId="{C9BC12AA-D144-2067-B2F0-24BF24B6302C}"/>
          </ac:spMkLst>
        </pc:spChg>
        <pc:picChg chg="mod">
          <ac:chgData name="Jessica Newport" userId="dede3334-717e-4998-a1ad-2432f5a188d4" providerId="ADAL" clId="{FB138117-228A-401F-9EB5-1AE384A8DA18}" dt="2025-05-19T13:45:35.293" v="609" actId="1076"/>
          <ac:picMkLst>
            <pc:docMk/>
            <pc:sldMk cId="1635098811" sldId="4930"/>
            <ac:picMk id="5" creationId="{85ECE6A9-431B-B014-8778-41F90B84699F}"/>
          </ac:picMkLst>
        </pc:picChg>
      </pc:sldChg>
      <pc:sldChg chg="modSp add mod">
        <pc:chgData name="Jessica Newport" userId="dede3334-717e-4998-a1ad-2432f5a188d4" providerId="ADAL" clId="{FB138117-228A-401F-9EB5-1AE384A8DA18}" dt="2025-05-19T15:21:29.801" v="1303" actId="1076"/>
        <pc:sldMkLst>
          <pc:docMk/>
          <pc:sldMk cId="3304051785" sldId="4931"/>
        </pc:sldMkLst>
        <pc:spChg chg="mod">
          <ac:chgData name="Jessica Newport" userId="dede3334-717e-4998-a1ad-2432f5a188d4" providerId="ADAL" clId="{FB138117-228A-401F-9EB5-1AE384A8DA18}" dt="2025-05-19T15:21:29.801" v="1303" actId="1076"/>
          <ac:spMkLst>
            <pc:docMk/>
            <pc:sldMk cId="3304051785" sldId="4931"/>
            <ac:spMk id="4" creationId="{031F0C74-11FA-4720-CF28-C60E778B310F}"/>
          </ac:spMkLst>
        </pc:spChg>
      </pc:sldChg>
      <pc:sldChg chg="add ord modNotesTx">
        <pc:chgData name="Jessica Newport" userId="dede3334-717e-4998-a1ad-2432f5a188d4" providerId="ADAL" clId="{FB138117-228A-401F-9EB5-1AE384A8DA18}" dt="2025-05-19T15:32:35.965" v="1891" actId="20577"/>
        <pc:sldMkLst>
          <pc:docMk/>
          <pc:sldMk cId="1295881537" sldId="4932"/>
        </pc:sldMkLst>
      </pc:sldChg>
      <pc:sldChg chg="delSp modSp add del mod modNotesTx">
        <pc:chgData name="Jessica Newport" userId="dede3334-717e-4998-a1ad-2432f5a188d4" providerId="ADAL" clId="{FB138117-228A-401F-9EB5-1AE384A8DA18}" dt="2025-05-19T15:33:44.529" v="1897" actId="2696"/>
        <pc:sldMkLst>
          <pc:docMk/>
          <pc:sldMk cId="563242823" sldId="4933"/>
        </pc:sldMkLst>
        <pc:spChg chg="del mod">
          <ac:chgData name="Jessica Newport" userId="dede3334-717e-4998-a1ad-2432f5a188d4" providerId="ADAL" clId="{FB138117-228A-401F-9EB5-1AE384A8DA18}" dt="2025-05-19T15:33:00.518" v="1894" actId="478"/>
          <ac:spMkLst>
            <pc:docMk/>
            <pc:sldMk cId="563242823" sldId="4933"/>
            <ac:spMk id="5" creationId="{27B75F38-E3F0-6EFA-126C-0A40FCA44D7E}"/>
          </ac:spMkLst>
        </pc:spChg>
      </pc:sldChg>
      <pc:sldChg chg="modSp add mod modNotesTx">
        <pc:chgData name="Jessica Newport" userId="dede3334-717e-4998-a1ad-2432f5a188d4" providerId="ADAL" clId="{FB138117-228A-401F-9EB5-1AE384A8DA18}" dt="2025-05-19T15:35:26.686" v="2091" actId="20577"/>
        <pc:sldMkLst>
          <pc:docMk/>
          <pc:sldMk cId="3386733822" sldId="4933"/>
        </pc:sldMkLst>
        <pc:graphicFrameChg chg="modGraphic">
          <ac:chgData name="Jessica Newport" userId="dede3334-717e-4998-a1ad-2432f5a188d4" providerId="ADAL" clId="{FB138117-228A-401F-9EB5-1AE384A8DA18}" dt="2025-05-19T15:34:38.845" v="1930" actId="20577"/>
          <ac:graphicFrameMkLst>
            <pc:docMk/>
            <pc:sldMk cId="3386733822" sldId="4933"/>
            <ac:graphicFrameMk id="2" creationId="{9CD8BCD6-927A-AF63-D996-0E5673EC16E7}"/>
          </ac:graphicFrameMkLst>
        </pc:graphicFrameChg>
      </pc:sldChg>
      <pc:sldChg chg="addSp delSp modSp add mod ord modAnim modNotesTx">
        <pc:chgData name="Jessica Newport" userId="dede3334-717e-4998-a1ad-2432f5a188d4" providerId="ADAL" clId="{FB138117-228A-401F-9EB5-1AE384A8DA18}" dt="2025-05-19T15:54:25.079" v="3289" actId="33524"/>
        <pc:sldMkLst>
          <pc:docMk/>
          <pc:sldMk cId="2191284952" sldId="4934"/>
        </pc:sldMkLst>
        <pc:graphicFrameChg chg="del modGraphic">
          <ac:chgData name="Jessica Newport" userId="dede3334-717e-4998-a1ad-2432f5a188d4" providerId="ADAL" clId="{FB138117-228A-401F-9EB5-1AE384A8DA18}" dt="2025-05-19T15:51:20.372" v="3164" actId="478"/>
          <ac:graphicFrameMkLst>
            <pc:docMk/>
            <pc:sldMk cId="2191284952" sldId="4934"/>
            <ac:graphicFrameMk id="2" creationId="{345D25F7-52CE-87A2-28AC-2BF57EC9E47F}"/>
          </ac:graphicFrameMkLst>
        </pc:graphicFrameChg>
        <pc:picChg chg="add mod">
          <ac:chgData name="Jessica Newport" userId="dede3334-717e-4998-a1ad-2432f5a188d4" providerId="ADAL" clId="{FB138117-228A-401F-9EB5-1AE384A8DA18}" dt="2025-05-19T15:52:05.004" v="3168" actId="1076"/>
          <ac:picMkLst>
            <pc:docMk/>
            <pc:sldMk cId="2191284952" sldId="4934"/>
            <ac:picMk id="3" creationId="{17432F41-9C01-0E72-6F7D-31E35D892282}"/>
          </ac:picMkLst>
        </pc:picChg>
        <pc:picChg chg="del">
          <ac:chgData name="Jessica Newport" userId="dede3334-717e-4998-a1ad-2432f5a188d4" providerId="ADAL" clId="{FB138117-228A-401F-9EB5-1AE384A8DA18}" dt="2025-05-19T15:51:22.431" v="3165" actId="478"/>
          <ac:picMkLst>
            <pc:docMk/>
            <pc:sldMk cId="2191284952" sldId="4934"/>
            <ac:picMk id="5" creationId="{274C18F0-D4E1-4A43-64F8-CEA007E66E6F}"/>
          </ac:picMkLst>
        </pc:picChg>
      </pc:sldChg>
    </pc:docChg>
  </pc:docChgLst>
  <pc:docChgLst>
    <pc:chgData name="Jessica Newport" userId="dede3334-717e-4998-a1ad-2432f5a188d4" providerId="ADAL" clId="{BEAEB764-4C69-4D3D-B5F0-990EF972DAFC}"/>
    <pc:docChg chg="undo custSel addSld delSld modSld sldOrd">
      <pc:chgData name="Jessica Newport" userId="dede3334-717e-4998-a1ad-2432f5a188d4" providerId="ADAL" clId="{BEAEB764-4C69-4D3D-B5F0-990EF972DAFC}" dt="2025-02-11T21:01:04.859" v="18955" actId="2696"/>
      <pc:docMkLst>
        <pc:docMk/>
      </pc:docMkLst>
      <pc:sldChg chg="modSp mod">
        <pc:chgData name="Jessica Newport" userId="dede3334-717e-4998-a1ad-2432f5a188d4" providerId="ADAL" clId="{BEAEB764-4C69-4D3D-B5F0-990EF972DAFC}" dt="2025-01-28T16:07:01.790" v="27" actId="20577"/>
        <pc:sldMkLst>
          <pc:docMk/>
          <pc:sldMk cId="931301183" sldId="256"/>
        </pc:sldMkLst>
      </pc:sldChg>
      <pc:sldChg chg="addSp delSp modSp mod modNotesTx">
        <pc:chgData name="Jessica Newport" userId="dede3334-717e-4998-a1ad-2432f5a188d4" providerId="ADAL" clId="{BEAEB764-4C69-4D3D-B5F0-990EF972DAFC}" dt="2025-02-06T19:09:45.889" v="580" actId="20577"/>
        <pc:sldMkLst>
          <pc:docMk/>
          <pc:sldMk cId="3543543684" sldId="259"/>
        </pc:sldMkLst>
      </pc:sldChg>
      <pc:sldChg chg="modSp mod modAnim">
        <pc:chgData name="Jessica Newport" userId="dede3334-717e-4998-a1ad-2432f5a188d4" providerId="ADAL" clId="{BEAEB764-4C69-4D3D-B5F0-990EF972DAFC}" dt="2025-02-11T20:58:53.866" v="18954" actId="1076"/>
        <pc:sldMkLst>
          <pc:docMk/>
          <pc:sldMk cId="4228389427" sldId="4788"/>
        </pc:sldMkLst>
      </pc:sldChg>
      <pc:sldChg chg="modSp mod">
        <pc:chgData name="Jessica Newport" userId="dede3334-717e-4998-a1ad-2432f5a188d4" providerId="ADAL" clId="{BEAEB764-4C69-4D3D-B5F0-990EF972DAFC}" dt="2025-02-06T19:05:21.416" v="141" actId="20577"/>
        <pc:sldMkLst>
          <pc:docMk/>
          <pc:sldMk cId="2028203790" sldId="4825"/>
        </pc:sldMkLst>
      </pc:sldChg>
      <pc:sldChg chg="del">
        <pc:chgData name="Jessica Newport" userId="dede3334-717e-4998-a1ad-2432f5a188d4" providerId="ADAL" clId="{BEAEB764-4C69-4D3D-B5F0-990EF972DAFC}" dt="2025-02-11T21:01:04.859" v="18955" actId="2696"/>
        <pc:sldMkLst>
          <pc:docMk/>
          <pc:sldMk cId="3506051018" sldId="4859"/>
        </pc:sldMkLst>
      </pc:sldChg>
      <pc:sldChg chg="addSp delSp modSp mod modNotesTx">
        <pc:chgData name="Jessica Newport" userId="dede3334-717e-4998-a1ad-2432f5a188d4" providerId="ADAL" clId="{BEAEB764-4C69-4D3D-B5F0-990EF972DAFC}" dt="2025-02-11T20:47:14.007" v="18582" actId="255"/>
        <pc:sldMkLst>
          <pc:docMk/>
          <pc:sldMk cId="237910151" sldId="4868"/>
        </pc:sldMkLst>
      </pc:sldChg>
      <pc:sldChg chg="modSp mod">
        <pc:chgData name="Jessica Newport" userId="dede3334-717e-4998-a1ad-2432f5a188d4" providerId="ADAL" clId="{BEAEB764-4C69-4D3D-B5F0-990EF972DAFC}" dt="2025-02-11T20:58:37.530" v="18953" actId="1076"/>
        <pc:sldMkLst>
          <pc:docMk/>
          <pc:sldMk cId="2630165580" sldId="4873"/>
        </pc:sldMkLst>
      </pc:sldChg>
      <pc:sldChg chg="del">
        <pc:chgData name="Jessica Newport" userId="dede3334-717e-4998-a1ad-2432f5a188d4" providerId="ADAL" clId="{BEAEB764-4C69-4D3D-B5F0-990EF972DAFC}" dt="2025-02-06T19:10:47.626" v="610" actId="2696"/>
        <pc:sldMkLst>
          <pc:docMk/>
          <pc:sldMk cId="3032482708" sldId="4874"/>
        </pc:sldMkLst>
      </pc:sldChg>
      <pc:sldChg chg="del">
        <pc:chgData name="Jessica Newport" userId="dede3334-717e-4998-a1ad-2432f5a188d4" providerId="ADAL" clId="{BEAEB764-4C69-4D3D-B5F0-990EF972DAFC}" dt="2025-02-06T19:10:50.454" v="611" actId="2696"/>
        <pc:sldMkLst>
          <pc:docMk/>
          <pc:sldMk cId="3919770845" sldId="4875"/>
        </pc:sldMkLst>
      </pc:sldChg>
      <pc:sldChg chg="del">
        <pc:chgData name="Jessica Newport" userId="dede3334-717e-4998-a1ad-2432f5a188d4" providerId="ADAL" clId="{BEAEB764-4C69-4D3D-B5F0-990EF972DAFC}" dt="2025-02-06T19:11:09.142" v="617" actId="2696"/>
        <pc:sldMkLst>
          <pc:docMk/>
          <pc:sldMk cId="3092135252" sldId="4876"/>
        </pc:sldMkLst>
      </pc:sldChg>
      <pc:sldChg chg="del">
        <pc:chgData name="Jessica Newport" userId="dede3334-717e-4998-a1ad-2432f5a188d4" providerId="ADAL" clId="{BEAEB764-4C69-4D3D-B5F0-990EF972DAFC}" dt="2025-02-06T19:10:53.827" v="612" actId="2696"/>
        <pc:sldMkLst>
          <pc:docMk/>
          <pc:sldMk cId="3767472082" sldId="4877"/>
        </pc:sldMkLst>
      </pc:sldChg>
      <pc:sldChg chg="del">
        <pc:chgData name="Jessica Newport" userId="dede3334-717e-4998-a1ad-2432f5a188d4" providerId="ADAL" clId="{BEAEB764-4C69-4D3D-B5F0-990EF972DAFC}" dt="2025-02-06T19:10:56.849" v="613" actId="2696"/>
        <pc:sldMkLst>
          <pc:docMk/>
          <pc:sldMk cId="3576492570" sldId="4878"/>
        </pc:sldMkLst>
      </pc:sldChg>
      <pc:sldChg chg="del">
        <pc:chgData name="Jessica Newport" userId="dede3334-717e-4998-a1ad-2432f5a188d4" providerId="ADAL" clId="{BEAEB764-4C69-4D3D-B5F0-990EF972DAFC}" dt="2025-02-06T19:10:59.599" v="614" actId="2696"/>
        <pc:sldMkLst>
          <pc:docMk/>
          <pc:sldMk cId="4078953812" sldId="4879"/>
        </pc:sldMkLst>
      </pc:sldChg>
      <pc:sldChg chg="del">
        <pc:chgData name="Jessica Newport" userId="dede3334-717e-4998-a1ad-2432f5a188d4" providerId="ADAL" clId="{BEAEB764-4C69-4D3D-B5F0-990EF972DAFC}" dt="2025-02-06T19:11:02.666" v="615" actId="2696"/>
        <pc:sldMkLst>
          <pc:docMk/>
          <pc:sldMk cId="2328425567" sldId="4880"/>
        </pc:sldMkLst>
      </pc:sldChg>
      <pc:sldChg chg="del">
        <pc:chgData name="Jessica Newport" userId="dede3334-717e-4998-a1ad-2432f5a188d4" providerId="ADAL" clId="{BEAEB764-4C69-4D3D-B5F0-990EF972DAFC}" dt="2025-02-06T19:11:05.748" v="616" actId="2696"/>
        <pc:sldMkLst>
          <pc:docMk/>
          <pc:sldMk cId="2089641702" sldId="4881"/>
        </pc:sldMkLst>
      </pc:sldChg>
      <pc:sldChg chg="modSp mod ord">
        <pc:chgData name="Jessica Newport" userId="dede3334-717e-4998-a1ad-2432f5a188d4" providerId="ADAL" clId="{BEAEB764-4C69-4D3D-B5F0-990EF972DAFC}" dt="2025-02-06T19:10:33.137" v="606" actId="20577"/>
        <pc:sldMkLst>
          <pc:docMk/>
          <pc:sldMk cId="3848329552" sldId="4882"/>
        </pc:sldMkLst>
      </pc:sldChg>
      <pc:sldChg chg="del">
        <pc:chgData name="Jessica Newport" userId="dede3334-717e-4998-a1ad-2432f5a188d4" providerId="ADAL" clId="{BEAEB764-4C69-4D3D-B5F0-990EF972DAFC}" dt="2025-02-06T19:11:13.352" v="618" actId="2696"/>
        <pc:sldMkLst>
          <pc:docMk/>
          <pc:sldMk cId="424636652" sldId="4883"/>
        </pc:sldMkLst>
      </pc:sldChg>
      <pc:sldChg chg="del">
        <pc:chgData name="Jessica Newport" userId="dede3334-717e-4998-a1ad-2432f5a188d4" providerId="ADAL" clId="{BEAEB764-4C69-4D3D-B5F0-990EF972DAFC}" dt="2025-02-06T19:11:17.176" v="619" actId="2696"/>
        <pc:sldMkLst>
          <pc:docMk/>
          <pc:sldMk cId="1262388984" sldId="4884"/>
        </pc:sldMkLst>
      </pc:sldChg>
      <pc:sldChg chg="del">
        <pc:chgData name="Jessica Newport" userId="dede3334-717e-4998-a1ad-2432f5a188d4" providerId="ADAL" clId="{BEAEB764-4C69-4D3D-B5F0-990EF972DAFC}" dt="2025-02-06T19:11:20.352" v="620" actId="2696"/>
        <pc:sldMkLst>
          <pc:docMk/>
          <pc:sldMk cId="1129916490" sldId="4885"/>
        </pc:sldMkLst>
      </pc:sldChg>
      <pc:sldChg chg="del">
        <pc:chgData name="Jessica Newport" userId="dede3334-717e-4998-a1ad-2432f5a188d4" providerId="ADAL" clId="{BEAEB764-4C69-4D3D-B5F0-990EF972DAFC}" dt="2025-02-06T19:11:23.550" v="621" actId="2696"/>
        <pc:sldMkLst>
          <pc:docMk/>
          <pc:sldMk cId="578037864" sldId="4886"/>
        </pc:sldMkLst>
      </pc:sldChg>
      <pc:sldChg chg="del">
        <pc:chgData name="Jessica Newport" userId="dede3334-717e-4998-a1ad-2432f5a188d4" providerId="ADAL" clId="{BEAEB764-4C69-4D3D-B5F0-990EF972DAFC}" dt="2025-02-06T19:11:27.905" v="622" actId="2696"/>
        <pc:sldMkLst>
          <pc:docMk/>
          <pc:sldMk cId="166841954" sldId="4887"/>
        </pc:sldMkLst>
      </pc:sldChg>
      <pc:sldChg chg="del">
        <pc:chgData name="Jessica Newport" userId="dede3334-717e-4998-a1ad-2432f5a188d4" providerId="ADAL" clId="{BEAEB764-4C69-4D3D-B5F0-990EF972DAFC}" dt="2025-02-06T19:11:30.885" v="623" actId="2696"/>
        <pc:sldMkLst>
          <pc:docMk/>
          <pc:sldMk cId="3390321884" sldId="4888"/>
        </pc:sldMkLst>
      </pc:sldChg>
      <pc:sldChg chg="del">
        <pc:chgData name="Jessica Newport" userId="dede3334-717e-4998-a1ad-2432f5a188d4" providerId="ADAL" clId="{BEAEB764-4C69-4D3D-B5F0-990EF972DAFC}" dt="2025-02-06T19:11:35.815" v="624" actId="2696"/>
        <pc:sldMkLst>
          <pc:docMk/>
          <pc:sldMk cId="3732283393" sldId="4889"/>
        </pc:sldMkLst>
      </pc:sldChg>
      <pc:sldChg chg="del">
        <pc:chgData name="Jessica Newport" userId="dede3334-717e-4998-a1ad-2432f5a188d4" providerId="ADAL" clId="{BEAEB764-4C69-4D3D-B5F0-990EF972DAFC}" dt="2025-02-06T19:11:39.508" v="625" actId="2696"/>
        <pc:sldMkLst>
          <pc:docMk/>
          <pc:sldMk cId="1583979578" sldId="4890"/>
        </pc:sldMkLst>
      </pc:sldChg>
      <pc:sldChg chg="del">
        <pc:chgData name="Jessica Newport" userId="dede3334-717e-4998-a1ad-2432f5a188d4" providerId="ADAL" clId="{BEAEB764-4C69-4D3D-B5F0-990EF972DAFC}" dt="2025-02-06T19:11:45.647" v="627" actId="2696"/>
        <pc:sldMkLst>
          <pc:docMk/>
          <pc:sldMk cId="3097881274" sldId="4891"/>
        </pc:sldMkLst>
      </pc:sldChg>
      <pc:sldChg chg="del">
        <pc:chgData name="Jessica Newport" userId="dede3334-717e-4998-a1ad-2432f5a188d4" providerId="ADAL" clId="{BEAEB764-4C69-4D3D-B5F0-990EF972DAFC}" dt="2025-02-06T19:12:16.847" v="636" actId="2696"/>
        <pc:sldMkLst>
          <pc:docMk/>
          <pc:sldMk cId="3175255605" sldId="4893"/>
        </pc:sldMkLst>
      </pc:sldChg>
      <pc:sldChg chg="del">
        <pc:chgData name="Jessica Newport" userId="dede3334-717e-4998-a1ad-2432f5a188d4" providerId="ADAL" clId="{BEAEB764-4C69-4D3D-B5F0-990EF972DAFC}" dt="2025-02-06T19:11:42.277" v="626" actId="2696"/>
        <pc:sldMkLst>
          <pc:docMk/>
          <pc:sldMk cId="2279948042" sldId="4894"/>
        </pc:sldMkLst>
      </pc:sldChg>
      <pc:sldChg chg="del">
        <pc:chgData name="Jessica Newport" userId="dede3334-717e-4998-a1ad-2432f5a188d4" providerId="ADAL" clId="{BEAEB764-4C69-4D3D-B5F0-990EF972DAFC}" dt="2025-02-06T19:11:49.426" v="628" actId="2696"/>
        <pc:sldMkLst>
          <pc:docMk/>
          <pc:sldMk cId="1114465327" sldId="4895"/>
        </pc:sldMkLst>
      </pc:sldChg>
      <pc:sldChg chg="del">
        <pc:chgData name="Jessica Newport" userId="dede3334-717e-4998-a1ad-2432f5a188d4" providerId="ADAL" clId="{BEAEB764-4C69-4D3D-B5F0-990EF972DAFC}" dt="2025-02-06T19:11:52.819" v="629" actId="2696"/>
        <pc:sldMkLst>
          <pc:docMk/>
          <pc:sldMk cId="1645257428" sldId="4896"/>
        </pc:sldMkLst>
      </pc:sldChg>
      <pc:sldChg chg="del">
        <pc:chgData name="Jessica Newport" userId="dede3334-717e-4998-a1ad-2432f5a188d4" providerId="ADAL" clId="{BEAEB764-4C69-4D3D-B5F0-990EF972DAFC}" dt="2025-02-06T19:11:55.819" v="630" actId="2696"/>
        <pc:sldMkLst>
          <pc:docMk/>
          <pc:sldMk cId="2257585610" sldId="4897"/>
        </pc:sldMkLst>
      </pc:sldChg>
      <pc:sldChg chg="del">
        <pc:chgData name="Jessica Newport" userId="dede3334-717e-4998-a1ad-2432f5a188d4" providerId="ADAL" clId="{BEAEB764-4C69-4D3D-B5F0-990EF972DAFC}" dt="2025-02-06T19:11:58.871" v="631" actId="2696"/>
        <pc:sldMkLst>
          <pc:docMk/>
          <pc:sldMk cId="474728612" sldId="4898"/>
        </pc:sldMkLst>
      </pc:sldChg>
      <pc:sldChg chg="del">
        <pc:chgData name="Jessica Newport" userId="dede3334-717e-4998-a1ad-2432f5a188d4" providerId="ADAL" clId="{BEAEB764-4C69-4D3D-B5F0-990EF972DAFC}" dt="2025-02-06T19:12:02.409" v="632" actId="2696"/>
        <pc:sldMkLst>
          <pc:docMk/>
          <pc:sldMk cId="567497969" sldId="4899"/>
        </pc:sldMkLst>
      </pc:sldChg>
      <pc:sldChg chg="del">
        <pc:chgData name="Jessica Newport" userId="dede3334-717e-4998-a1ad-2432f5a188d4" providerId="ADAL" clId="{BEAEB764-4C69-4D3D-B5F0-990EF972DAFC}" dt="2025-02-06T19:12:13.292" v="635" actId="2696"/>
        <pc:sldMkLst>
          <pc:docMk/>
          <pc:sldMk cId="3710578039" sldId="4900"/>
        </pc:sldMkLst>
      </pc:sldChg>
      <pc:sldChg chg="del">
        <pc:chgData name="Jessica Newport" userId="dede3334-717e-4998-a1ad-2432f5a188d4" providerId="ADAL" clId="{BEAEB764-4C69-4D3D-B5F0-990EF972DAFC}" dt="2025-02-06T19:12:21.800" v="637" actId="2696"/>
        <pc:sldMkLst>
          <pc:docMk/>
          <pc:sldMk cId="1571497554" sldId="4901"/>
        </pc:sldMkLst>
      </pc:sldChg>
      <pc:sldChg chg="del">
        <pc:chgData name="Jessica Newport" userId="dede3334-717e-4998-a1ad-2432f5a188d4" providerId="ADAL" clId="{BEAEB764-4C69-4D3D-B5F0-990EF972DAFC}" dt="2025-02-06T19:12:05.873" v="633" actId="2696"/>
        <pc:sldMkLst>
          <pc:docMk/>
          <pc:sldMk cId="2959436629" sldId="4902"/>
        </pc:sldMkLst>
      </pc:sldChg>
      <pc:sldChg chg="del">
        <pc:chgData name="Jessica Newport" userId="dede3334-717e-4998-a1ad-2432f5a188d4" providerId="ADAL" clId="{BEAEB764-4C69-4D3D-B5F0-990EF972DAFC}" dt="2025-02-06T19:12:09.349" v="634" actId="2696"/>
        <pc:sldMkLst>
          <pc:docMk/>
          <pc:sldMk cId="1391405428" sldId="4903"/>
        </pc:sldMkLst>
      </pc:sldChg>
      <pc:sldChg chg="modSp add mod modNotesTx">
        <pc:chgData name="Jessica Newport" userId="dede3334-717e-4998-a1ad-2432f5a188d4" providerId="ADAL" clId="{BEAEB764-4C69-4D3D-B5F0-990EF972DAFC}" dt="2025-02-06T19:14:26.895" v="802" actId="20577"/>
        <pc:sldMkLst>
          <pc:docMk/>
          <pc:sldMk cId="1322665597" sldId="4904"/>
        </pc:sldMkLst>
      </pc:sldChg>
      <pc:sldChg chg="addSp delSp modSp add mod ord modNotesTx">
        <pc:chgData name="Jessica Newport" userId="dede3334-717e-4998-a1ad-2432f5a188d4" providerId="ADAL" clId="{BEAEB764-4C69-4D3D-B5F0-990EF972DAFC}" dt="2025-02-06T19:19:38.023" v="1097" actId="20577"/>
        <pc:sldMkLst>
          <pc:docMk/>
          <pc:sldMk cId="2763055047" sldId="4905"/>
        </pc:sldMkLst>
      </pc:sldChg>
      <pc:sldChg chg="modSp add mod modNotesTx">
        <pc:chgData name="Jessica Newport" userId="dede3334-717e-4998-a1ad-2432f5a188d4" providerId="ADAL" clId="{BEAEB764-4C69-4D3D-B5F0-990EF972DAFC}" dt="2025-02-06T19:23:42.330" v="1635" actId="33524"/>
        <pc:sldMkLst>
          <pc:docMk/>
          <pc:sldMk cId="529507167" sldId="4906"/>
        </pc:sldMkLst>
      </pc:sldChg>
      <pc:sldChg chg="modSp add mod modNotesTx">
        <pc:chgData name="Jessica Newport" userId="dede3334-717e-4998-a1ad-2432f5a188d4" providerId="ADAL" clId="{BEAEB764-4C69-4D3D-B5F0-990EF972DAFC}" dt="2025-02-06T19:27:43.774" v="2480" actId="20577"/>
        <pc:sldMkLst>
          <pc:docMk/>
          <pc:sldMk cId="508025445" sldId="4907"/>
        </pc:sldMkLst>
      </pc:sldChg>
      <pc:sldChg chg="modSp add mod modNotesTx">
        <pc:chgData name="Jessica Newport" userId="dede3334-717e-4998-a1ad-2432f5a188d4" providerId="ADAL" clId="{BEAEB764-4C69-4D3D-B5F0-990EF972DAFC}" dt="2025-02-06T19:30:36.337" v="2919" actId="20577"/>
        <pc:sldMkLst>
          <pc:docMk/>
          <pc:sldMk cId="1101206272" sldId="4908"/>
        </pc:sldMkLst>
      </pc:sldChg>
      <pc:sldChg chg="addSp delSp modSp add mod modNotesTx">
        <pc:chgData name="Jessica Newport" userId="dede3334-717e-4998-a1ad-2432f5a188d4" providerId="ADAL" clId="{BEAEB764-4C69-4D3D-B5F0-990EF972DAFC}" dt="2025-02-06T19:40:01.711" v="4165" actId="20577"/>
        <pc:sldMkLst>
          <pc:docMk/>
          <pc:sldMk cId="1299315615" sldId="4909"/>
        </pc:sldMkLst>
      </pc:sldChg>
      <pc:sldChg chg="addSp delSp modSp add mod modAnim modNotesTx">
        <pc:chgData name="Jessica Newport" userId="dede3334-717e-4998-a1ad-2432f5a188d4" providerId="ADAL" clId="{BEAEB764-4C69-4D3D-B5F0-990EF972DAFC}" dt="2025-02-06T20:04:10.244" v="4174" actId="1076"/>
        <pc:sldMkLst>
          <pc:docMk/>
          <pc:sldMk cId="4010911916" sldId="4910"/>
        </pc:sldMkLst>
      </pc:sldChg>
      <pc:sldChg chg="addSp delSp modSp add mod delAnim modNotesTx">
        <pc:chgData name="Jessica Newport" userId="dede3334-717e-4998-a1ad-2432f5a188d4" providerId="ADAL" clId="{BEAEB764-4C69-4D3D-B5F0-990EF972DAFC}" dt="2025-02-06T20:08:15.800" v="4660" actId="20577"/>
        <pc:sldMkLst>
          <pc:docMk/>
          <pc:sldMk cId="1891881590" sldId="4911"/>
        </pc:sldMkLst>
      </pc:sldChg>
      <pc:sldChg chg="addSp delSp modSp add mod modNotesTx">
        <pc:chgData name="Jessica Newport" userId="dede3334-717e-4998-a1ad-2432f5a188d4" providerId="ADAL" clId="{BEAEB764-4C69-4D3D-B5F0-990EF972DAFC}" dt="2025-02-06T20:32:07.454" v="6215" actId="1076"/>
        <pc:sldMkLst>
          <pc:docMk/>
          <pc:sldMk cId="2984986076" sldId="4912"/>
        </pc:sldMkLst>
      </pc:sldChg>
      <pc:sldChg chg="addSp delSp modSp add mod modNotesTx">
        <pc:chgData name="Jessica Newport" userId="dede3334-717e-4998-a1ad-2432f5a188d4" providerId="ADAL" clId="{BEAEB764-4C69-4D3D-B5F0-990EF972DAFC}" dt="2025-02-07T09:13:12.658" v="7146" actId="20577"/>
        <pc:sldMkLst>
          <pc:docMk/>
          <pc:sldMk cId="3616359197" sldId="4913"/>
        </pc:sldMkLst>
      </pc:sldChg>
      <pc:sldChg chg="addSp delSp modSp add mod modNotesTx">
        <pc:chgData name="Jessica Newport" userId="dede3334-717e-4998-a1ad-2432f5a188d4" providerId="ADAL" clId="{BEAEB764-4C69-4D3D-B5F0-990EF972DAFC}" dt="2025-02-07T09:22:46.022" v="8202" actId="20577"/>
        <pc:sldMkLst>
          <pc:docMk/>
          <pc:sldMk cId="1541866146" sldId="4914"/>
        </pc:sldMkLst>
      </pc:sldChg>
      <pc:sldChg chg="addSp delSp modSp add mod ord modNotesTx">
        <pc:chgData name="Jessica Newport" userId="dede3334-717e-4998-a1ad-2432f5a188d4" providerId="ADAL" clId="{BEAEB764-4C69-4D3D-B5F0-990EF972DAFC}" dt="2025-02-07T10:13:54.809" v="10540" actId="20577"/>
        <pc:sldMkLst>
          <pc:docMk/>
          <pc:sldMk cId="1582774570" sldId="4915"/>
        </pc:sldMkLst>
      </pc:sldChg>
      <pc:sldChg chg="addSp delSp modSp add mod modNotesTx">
        <pc:chgData name="Jessica Newport" userId="dede3334-717e-4998-a1ad-2432f5a188d4" providerId="ADAL" clId="{BEAEB764-4C69-4D3D-B5F0-990EF972DAFC}" dt="2025-02-07T11:26:31.989" v="11732" actId="20577"/>
        <pc:sldMkLst>
          <pc:docMk/>
          <pc:sldMk cId="2996486100" sldId="4916"/>
        </pc:sldMkLst>
      </pc:sldChg>
      <pc:sldChg chg="modSp add mod ord">
        <pc:chgData name="Jessica Newport" userId="dede3334-717e-4998-a1ad-2432f5a188d4" providerId="ADAL" clId="{BEAEB764-4C69-4D3D-B5F0-990EF972DAFC}" dt="2025-02-07T11:28:49.331" v="11751" actId="20577"/>
        <pc:sldMkLst>
          <pc:docMk/>
          <pc:sldMk cId="1322554631" sldId="4917"/>
        </pc:sldMkLst>
      </pc:sldChg>
      <pc:sldChg chg="modSp add mod ord">
        <pc:chgData name="Jessica Newport" userId="dede3334-717e-4998-a1ad-2432f5a188d4" providerId="ADAL" clId="{BEAEB764-4C69-4D3D-B5F0-990EF972DAFC}" dt="2025-02-07T11:29:10.344" v="11773" actId="20577"/>
        <pc:sldMkLst>
          <pc:docMk/>
          <pc:sldMk cId="3236692696" sldId="4918"/>
        </pc:sldMkLst>
      </pc:sldChg>
      <pc:sldChg chg="addSp delSp modSp add mod ord modNotesTx">
        <pc:chgData name="Jessica Newport" userId="dede3334-717e-4998-a1ad-2432f5a188d4" providerId="ADAL" clId="{BEAEB764-4C69-4D3D-B5F0-990EF972DAFC}" dt="2025-02-07T14:19:54.985" v="12022" actId="1076"/>
        <pc:sldMkLst>
          <pc:docMk/>
          <pc:sldMk cId="2634723118" sldId="4919"/>
        </pc:sldMkLst>
      </pc:sldChg>
      <pc:sldChg chg="modSp add mod modNotesTx">
        <pc:chgData name="Jessica Newport" userId="dede3334-717e-4998-a1ad-2432f5a188d4" providerId="ADAL" clId="{BEAEB764-4C69-4D3D-B5F0-990EF972DAFC}" dt="2025-02-07T14:25:19.783" v="13038" actId="1076"/>
        <pc:sldMkLst>
          <pc:docMk/>
          <pc:sldMk cId="4134063451" sldId="4920"/>
        </pc:sldMkLst>
      </pc:sldChg>
      <pc:sldChg chg="modSp add mod modNotesTx">
        <pc:chgData name="Jessica Newport" userId="dede3334-717e-4998-a1ad-2432f5a188d4" providerId="ADAL" clId="{BEAEB764-4C69-4D3D-B5F0-990EF972DAFC}" dt="2025-02-11T20:21:49.744" v="16425" actId="14100"/>
        <pc:sldMkLst>
          <pc:docMk/>
          <pc:sldMk cId="3530683507" sldId="4921"/>
        </pc:sldMkLst>
      </pc:sldChg>
      <pc:sldChg chg="modSp add mod modNotesTx">
        <pc:chgData name="Jessica Newport" userId="dede3334-717e-4998-a1ad-2432f5a188d4" providerId="ADAL" clId="{BEAEB764-4C69-4D3D-B5F0-990EF972DAFC}" dt="2025-02-07T20:01:21.996" v="14483" actId="20577"/>
        <pc:sldMkLst>
          <pc:docMk/>
          <pc:sldMk cId="4280254803" sldId="4922"/>
        </pc:sldMkLst>
      </pc:sldChg>
      <pc:sldChg chg="addSp delSp modSp add mod ord modAnim">
        <pc:chgData name="Jessica Newport" userId="dede3334-717e-4998-a1ad-2432f5a188d4" providerId="ADAL" clId="{BEAEB764-4C69-4D3D-B5F0-990EF972DAFC}" dt="2025-02-07T20:25:40.445" v="14492" actId="1076"/>
        <pc:sldMkLst>
          <pc:docMk/>
          <pc:sldMk cId="3144770362" sldId="4923"/>
        </pc:sldMkLst>
      </pc:sldChg>
      <pc:sldChg chg="modSp add mod ord modNotesTx">
        <pc:chgData name="Jessica Newport" userId="dede3334-717e-4998-a1ad-2432f5a188d4" providerId="ADAL" clId="{BEAEB764-4C69-4D3D-B5F0-990EF972DAFC}" dt="2025-02-07T20:42:14.405" v="14969" actId="5793"/>
        <pc:sldMkLst>
          <pc:docMk/>
          <pc:sldMk cId="59141706" sldId="4924"/>
        </pc:sldMkLst>
      </pc:sldChg>
      <pc:sldChg chg="delSp add del mod">
        <pc:chgData name="Jessica Newport" userId="dede3334-717e-4998-a1ad-2432f5a188d4" providerId="ADAL" clId="{BEAEB764-4C69-4D3D-B5F0-990EF972DAFC}" dt="2025-02-07T20:30:31.551" v="14695" actId="2696"/>
        <pc:sldMkLst>
          <pc:docMk/>
          <pc:sldMk cId="2657072114" sldId="4924"/>
        </pc:sldMkLst>
      </pc:sldChg>
      <pc:sldChg chg="modSp add mod modNotesTx">
        <pc:chgData name="Jessica Newport" userId="dede3334-717e-4998-a1ad-2432f5a188d4" providerId="ADAL" clId="{BEAEB764-4C69-4D3D-B5F0-990EF972DAFC}" dt="2025-02-07T20:56:52.480" v="15521" actId="1076"/>
        <pc:sldMkLst>
          <pc:docMk/>
          <pc:sldMk cId="402097987" sldId="4925"/>
        </pc:sldMkLst>
      </pc:sldChg>
      <pc:sldChg chg="modSp add mod modNotesTx">
        <pc:chgData name="Jessica Newport" userId="dede3334-717e-4998-a1ad-2432f5a188d4" providerId="ADAL" clId="{BEAEB764-4C69-4D3D-B5F0-990EF972DAFC}" dt="2025-02-07T21:00:17.763" v="15985" actId="207"/>
        <pc:sldMkLst>
          <pc:docMk/>
          <pc:sldMk cId="2550845663" sldId="4926"/>
        </pc:sldMkLst>
      </pc:sldChg>
      <pc:sldChg chg="modSp add mod modNotesTx">
        <pc:chgData name="Jessica Newport" userId="dede3334-717e-4998-a1ad-2432f5a188d4" providerId="ADAL" clId="{BEAEB764-4C69-4D3D-B5F0-990EF972DAFC}" dt="2025-02-07T21:03:30.544" v="16416" actId="1076"/>
        <pc:sldMkLst>
          <pc:docMk/>
          <pc:sldMk cId="629114971" sldId="4927"/>
        </pc:sldMkLst>
      </pc:sldChg>
      <pc:sldChg chg="addSp delSp modSp add mod modAnim modNotesTx">
        <pc:chgData name="Jessica Newport" userId="dede3334-717e-4998-a1ad-2432f5a188d4" providerId="ADAL" clId="{BEAEB764-4C69-4D3D-B5F0-990EF972DAFC}" dt="2025-02-11T20:38:41.255" v="16429" actId="1076"/>
        <pc:sldMkLst>
          <pc:docMk/>
          <pc:sldMk cId="3347403044" sldId="4928"/>
        </pc:sldMkLst>
      </pc:sldChg>
      <pc:sldChg chg="add">
        <pc:chgData name="Jessica Newport" userId="dede3334-717e-4998-a1ad-2432f5a188d4" providerId="ADAL" clId="{BEAEB764-4C69-4D3D-B5F0-990EF972DAFC}" dt="2025-02-11T20:38:52.462" v="16430" actId="2890"/>
        <pc:sldMkLst>
          <pc:docMk/>
          <pc:sldMk cId="3763662442" sldId="4929"/>
        </pc:sldMkLst>
      </pc:sldChg>
      <pc:sldMasterChg chg="delSldLayout">
        <pc:chgData name="Jessica Newport" userId="dede3334-717e-4998-a1ad-2432f5a188d4" providerId="ADAL" clId="{BEAEB764-4C69-4D3D-B5F0-990EF972DAFC}" dt="2025-02-11T21:01:04.859" v="18955" actId="2696"/>
        <pc:sldMasterMkLst>
          <pc:docMk/>
          <pc:sldMasterMk cId="700849449" sldId="2147483648"/>
        </pc:sldMasterMkLst>
        <pc:sldLayoutChg chg="del">
          <pc:chgData name="Jessica Newport" userId="dede3334-717e-4998-a1ad-2432f5a188d4" providerId="ADAL" clId="{BEAEB764-4C69-4D3D-B5F0-990EF972DAFC}" dt="2025-02-11T21:01:04.859" v="18955"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the talent, assess their skills and select the best person to meet the needs of your business.</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9B34C-D69A-BCD4-C6C8-6DD6ABACE0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DCE6E-FD71-EF8F-B811-3B575513EB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B6DEB6-5C8F-72D0-CE75-B50118D0D0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08472B-48FD-D4E5-0F98-3EC6008FE7FC}"/>
              </a:ext>
            </a:extLst>
          </p:cNvPr>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2532592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DA65A-3C8E-5768-5A13-4079E5255E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327FDE-2D95-DC15-AB5C-8AA18E1DF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C0BF95-D352-9696-8BED-A788AC69B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FBD60-814E-DA21-9019-38FE1DF22F63}"/>
              </a:ext>
            </a:extLst>
          </p:cNvPr>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429484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9E53F-6910-73AA-6B3D-59E34CCC80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C03FA-959C-4BB8-742C-DCBFB2F579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08B51C-1583-CDCD-DE0C-A1705D6AFBE6}"/>
              </a:ext>
            </a:extLst>
          </p:cNvPr>
          <p:cNvSpPr>
            <a:spLocks noGrp="1"/>
          </p:cNvSpPr>
          <p:nvPr>
            <p:ph type="body" idx="1"/>
          </p:nvPr>
        </p:nvSpPr>
        <p:spPr/>
        <p:txBody>
          <a:bodyPr/>
          <a:lstStyle/>
          <a:p>
            <a:r>
              <a:rPr lang="en-GB" dirty="0"/>
              <a:t>Analyse where there are staffing gaps</a:t>
            </a:r>
          </a:p>
          <a:p>
            <a:endParaRPr lang="en-GB" dirty="0"/>
          </a:p>
          <a:p>
            <a:r>
              <a:rPr lang="en-GB" dirty="0"/>
              <a:t>Define what the job requirements are – skills/responsibilities etc</a:t>
            </a:r>
          </a:p>
        </p:txBody>
      </p:sp>
      <p:sp>
        <p:nvSpPr>
          <p:cNvPr id="4" name="Slide Number Placeholder 3">
            <a:extLst>
              <a:ext uri="{FF2B5EF4-FFF2-40B4-BE49-F238E27FC236}">
                <a16:creationId xmlns:a16="http://schemas.microsoft.com/office/drawing/2014/main" id="{2D1FE529-51C6-6039-C1BE-715ECCC272E4}"/>
              </a:ext>
            </a:extLst>
          </p:cNvPr>
          <p:cNvSpPr>
            <a:spLocks noGrp="1"/>
          </p:cNvSpPr>
          <p:nvPr>
            <p:ph type="sldNum" sz="quarter" idx="5"/>
          </p:nvPr>
        </p:nvSpPr>
        <p:spPr/>
        <p:txBody>
          <a:bodyPr/>
          <a:lstStyle/>
          <a:p>
            <a:fld id="{EFB4D46B-BBE0-4474-A26D-45E0F7167BF9}" type="slidenum">
              <a:rPr lang="en-GB" smtClean="0"/>
              <a:t>7</a:t>
            </a:fld>
            <a:endParaRPr lang="en-GB" dirty="0"/>
          </a:p>
        </p:txBody>
      </p:sp>
    </p:spTree>
    <p:extLst>
      <p:ext uri="{BB962C8B-B14F-4D97-AF65-F5344CB8AC3E}">
        <p14:creationId xmlns:p14="http://schemas.microsoft.com/office/powerpoint/2010/main" val="3567892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2CAF4-AAB9-568B-7C03-662E952979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2D98EC-073B-F7C6-96C5-94D0FC6E80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EF44D-C264-F326-0687-D6D35837899F}"/>
              </a:ext>
            </a:extLst>
          </p:cNvPr>
          <p:cNvSpPr>
            <a:spLocks noGrp="1"/>
          </p:cNvSpPr>
          <p:nvPr>
            <p:ph type="body" idx="1"/>
          </p:nvPr>
        </p:nvSpPr>
        <p:spPr/>
        <p:txBody>
          <a:bodyPr/>
          <a:lstStyle/>
          <a:p>
            <a:r>
              <a:rPr lang="en-GB" dirty="0"/>
              <a:t>Consider what you need to enhance your business or improve areas. Identify the key skills and responsibilities that are required. Consider your current workforce – can you move staff members from one role to another? Do you need a new hire altogether? Compare to competitors – do they have certain team members that you will seek to replicate?</a:t>
            </a:r>
          </a:p>
        </p:txBody>
      </p:sp>
      <p:sp>
        <p:nvSpPr>
          <p:cNvPr id="4" name="Slide Number Placeholder 3">
            <a:extLst>
              <a:ext uri="{FF2B5EF4-FFF2-40B4-BE49-F238E27FC236}">
                <a16:creationId xmlns:a16="http://schemas.microsoft.com/office/drawing/2014/main" id="{D64DAA61-6D29-E3BE-5FB3-967A16C1288C}"/>
              </a:ext>
            </a:extLst>
          </p:cNvPr>
          <p:cNvSpPr>
            <a:spLocks noGrp="1"/>
          </p:cNvSpPr>
          <p:nvPr>
            <p:ph type="sldNum" sz="quarter" idx="5"/>
          </p:nvPr>
        </p:nvSpPr>
        <p:spPr/>
        <p:txBody>
          <a:bodyPr/>
          <a:lstStyle/>
          <a:p>
            <a:fld id="{EFB4D46B-BBE0-4474-A26D-45E0F7167BF9}" type="slidenum">
              <a:rPr lang="en-GB" smtClean="0"/>
              <a:t>8</a:t>
            </a:fld>
            <a:endParaRPr lang="en-GB" dirty="0"/>
          </a:p>
        </p:txBody>
      </p:sp>
    </p:spTree>
    <p:extLst>
      <p:ext uri="{BB962C8B-B14F-4D97-AF65-F5344CB8AC3E}">
        <p14:creationId xmlns:p14="http://schemas.microsoft.com/office/powerpoint/2010/main" val="473674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97024-5AA3-D240-3371-8E26BDB27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47836-0700-B3FC-D92B-BD76341940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48A2AA-2E29-F370-E593-370B52BA1FEA}"/>
              </a:ext>
            </a:extLst>
          </p:cNvPr>
          <p:cNvSpPr>
            <a:spLocks noGrp="1"/>
          </p:cNvSpPr>
          <p:nvPr>
            <p:ph type="body" idx="1"/>
          </p:nvPr>
        </p:nvSpPr>
        <p:spPr/>
        <p:txBody>
          <a:bodyPr/>
          <a:lstStyle/>
          <a:p>
            <a:r>
              <a:rPr lang="en-GB" dirty="0"/>
              <a:t>It may be that you don’t need additional staff, but the staff you currently have are not trained accurately. Perhaps you have a waiter that could work the bar as well, or host the door, but they need to be trained for this to happen as they are currently only experienced with waiting tables.</a:t>
            </a:r>
          </a:p>
          <a:p>
            <a:endParaRPr lang="en-GB" dirty="0"/>
          </a:p>
          <a:p>
            <a:r>
              <a:rPr lang="en-GB" dirty="0"/>
              <a:t>Have you considered restructuring? Perhaps you don’t need certain roles anymore and you can move staff around to fill gaps. This could reduce redundancy likelihood, and ensure your organisation is efficient and operating in an agile way.</a:t>
            </a:r>
          </a:p>
        </p:txBody>
      </p:sp>
      <p:sp>
        <p:nvSpPr>
          <p:cNvPr id="4" name="Slide Number Placeholder 3">
            <a:extLst>
              <a:ext uri="{FF2B5EF4-FFF2-40B4-BE49-F238E27FC236}">
                <a16:creationId xmlns:a16="http://schemas.microsoft.com/office/drawing/2014/main" id="{5F5F842B-CB1B-0136-53DE-01526D33A07D}"/>
              </a:ext>
            </a:extLst>
          </p:cNvPr>
          <p:cNvSpPr>
            <a:spLocks noGrp="1"/>
          </p:cNvSpPr>
          <p:nvPr>
            <p:ph type="sldNum" sz="quarter" idx="5"/>
          </p:nvPr>
        </p:nvSpPr>
        <p:spPr/>
        <p:txBody>
          <a:bodyPr/>
          <a:lstStyle/>
          <a:p>
            <a:fld id="{EFB4D46B-BBE0-4474-A26D-45E0F7167BF9}" type="slidenum">
              <a:rPr lang="en-GB" smtClean="0"/>
              <a:t>9</a:t>
            </a:fld>
            <a:endParaRPr lang="en-GB" dirty="0"/>
          </a:p>
        </p:txBody>
      </p:sp>
    </p:spTree>
    <p:extLst>
      <p:ext uri="{BB962C8B-B14F-4D97-AF65-F5344CB8AC3E}">
        <p14:creationId xmlns:p14="http://schemas.microsoft.com/office/powerpoint/2010/main" val="4158002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B36BD-7E9A-C6B2-F884-6BAB8C417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9A3985-D0FB-31D4-2DAB-802A5C98B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6F192F-A3D5-0A9A-7278-4B9BC0AC6CD1}"/>
              </a:ext>
            </a:extLst>
          </p:cNvPr>
          <p:cNvSpPr>
            <a:spLocks noGrp="1"/>
          </p:cNvSpPr>
          <p:nvPr>
            <p:ph type="body" idx="1"/>
          </p:nvPr>
        </p:nvSpPr>
        <p:spPr/>
        <p:txBody>
          <a:bodyPr/>
          <a:lstStyle/>
          <a:p>
            <a:r>
              <a:rPr lang="en-GB" dirty="0"/>
              <a:t>Your staff are the face of your business, and a crucial component of the customer journey. It is vital that the right person is hired, and that that person remains loyal to your organisation. This avoids ongoing disruption for the customers, and the rest of the staffing team.</a:t>
            </a:r>
          </a:p>
        </p:txBody>
      </p:sp>
      <p:sp>
        <p:nvSpPr>
          <p:cNvPr id="4" name="Slide Number Placeholder 3">
            <a:extLst>
              <a:ext uri="{FF2B5EF4-FFF2-40B4-BE49-F238E27FC236}">
                <a16:creationId xmlns:a16="http://schemas.microsoft.com/office/drawing/2014/main" id="{5968519F-442D-1E1C-BBF1-46283D8F0651}"/>
              </a:ext>
            </a:extLst>
          </p:cNvPr>
          <p:cNvSpPr>
            <a:spLocks noGrp="1"/>
          </p:cNvSpPr>
          <p:nvPr>
            <p:ph type="sldNum" sz="quarter" idx="5"/>
          </p:nvPr>
        </p:nvSpPr>
        <p:spPr/>
        <p:txBody>
          <a:bodyPr/>
          <a:lstStyle/>
          <a:p>
            <a:fld id="{EFB4D46B-BBE0-4474-A26D-45E0F7167BF9}" type="slidenum">
              <a:rPr lang="en-GB" smtClean="0"/>
              <a:t>10</a:t>
            </a:fld>
            <a:endParaRPr lang="en-GB" dirty="0"/>
          </a:p>
        </p:txBody>
      </p:sp>
    </p:spTree>
    <p:extLst>
      <p:ext uri="{BB962C8B-B14F-4D97-AF65-F5344CB8AC3E}">
        <p14:creationId xmlns:p14="http://schemas.microsoft.com/office/powerpoint/2010/main" val="4150277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5A7F2-E774-F2B3-13AE-E3889BBA82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FD4EF-E2A9-1798-964F-6D965A31A1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229A2-4CA3-1E36-A2FE-569ED91CDD77}"/>
              </a:ext>
            </a:extLst>
          </p:cNvPr>
          <p:cNvSpPr>
            <a:spLocks noGrp="1"/>
          </p:cNvSpPr>
          <p:nvPr>
            <p:ph type="body" idx="1"/>
          </p:nvPr>
        </p:nvSpPr>
        <p:spPr/>
        <p:txBody>
          <a:bodyPr/>
          <a:lstStyle/>
          <a:p>
            <a:r>
              <a:rPr lang="en-GB" dirty="0"/>
              <a:t>Plan – what are your business goals? Where are there gaps in your team? How many new recruits do you need? What will their role be? What skills and/or experience do they need, if any?</a:t>
            </a:r>
          </a:p>
          <a:p>
            <a:endParaRPr lang="en-GB" dirty="0"/>
          </a:p>
          <a:p>
            <a:r>
              <a:rPr lang="en-GB" dirty="0"/>
              <a:t>Advertise – create an engaging &amp; targeted job description. Post on career sites, websites, online job boards, social media. Consider recruitment agencies and industry contacts also.</a:t>
            </a:r>
          </a:p>
          <a:p>
            <a:endParaRPr lang="en-GB" dirty="0"/>
          </a:p>
          <a:p>
            <a:r>
              <a:rPr lang="en-GB" dirty="0"/>
              <a:t>Shortlist – review applications, consider telephone interviews to shortlist further, schedule interviews.</a:t>
            </a:r>
          </a:p>
          <a:p>
            <a:endParaRPr lang="en-GB" dirty="0"/>
          </a:p>
          <a:p>
            <a:r>
              <a:rPr lang="en-GB" dirty="0"/>
              <a:t>Interview – plan for these, prepare relevant questions &amp; have the relevant person or people interview the candidates, check references and conduct any required background checks (right to work, visas etc).</a:t>
            </a:r>
          </a:p>
          <a:p>
            <a:endParaRPr lang="en-GB" dirty="0"/>
          </a:p>
          <a:p>
            <a:r>
              <a:rPr lang="en-GB" dirty="0"/>
              <a:t>Hire – extend the job offer, explain pay, company benefits, terms of employment. Negotiate start date, prepare official paperwork (offer letter, employment contract).</a:t>
            </a:r>
          </a:p>
        </p:txBody>
      </p:sp>
      <p:sp>
        <p:nvSpPr>
          <p:cNvPr id="4" name="Slide Number Placeholder 3">
            <a:extLst>
              <a:ext uri="{FF2B5EF4-FFF2-40B4-BE49-F238E27FC236}">
                <a16:creationId xmlns:a16="http://schemas.microsoft.com/office/drawing/2014/main" id="{2F1BCCF9-6E7D-B49C-DADB-90CE16535B7D}"/>
              </a:ext>
            </a:extLst>
          </p:cNvPr>
          <p:cNvSpPr>
            <a:spLocks noGrp="1"/>
          </p:cNvSpPr>
          <p:nvPr>
            <p:ph type="sldNum" sz="quarter" idx="5"/>
          </p:nvPr>
        </p:nvSpPr>
        <p:spPr/>
        <p:txBody>
          <a:bodyPr/>
          <a:lstStyle/>
          <a:p>
            <a:fld id="{EFB4D46B-BBE0-4474-A26D-45E0F7167BF9}" type="slidenum">
              <a:rPr lang="en-GB" smtClean="0"/>
              <a:t>11</a:t>
            </a:fld>
            <a:endParaRPr lang="en-GB" dirty="0"/>
          </a:p>
        </p:txBody>
      </p:sp>
    </p:spTree>
    <p:extLst>
      <p:ext uri="{BB962C8B-B14F-4D97-AF65-F5344CB8AC3E}">
        <p14:creationId xmlns:p14="http://schemas.microsoft.com/office/powerpoint/2010/main" val="3873218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E30D5-6B07-81A1-CD28-5F6ED8DAD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23682B-1360-2B17-8E67-41AB980E6C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2E2EEA-9588-42A2-3548-CB73DF302C92}"/>
              </a:ext>
            </a:extLst>
          </p:cNvPr>
          <p:cNvSpPr>
            <a:spLocks noGrp="1"/>
          </p:cNvSpPr>
          <p:nvPr>
            <p:ph type="body" idx="1"/>
          </p:nvPr>
        </p:nvSpPr>
        <p:spPr/>
        <p:txBody>
          <a:bodyPr/>
          <a:lstStyle/>
          <a:p>
            <a:r>
              <a:rPr lang="en-GB" dirty="0"/>
              <a:t>Video – a perspective on hiring from the approach of getting to know the real person rather than only their past working experience and/or qualifications. Also covers honesty about the culture of your business and how this is beneficial to share during recruitment to ensure relevant candidates apply. Discussion to follow.</a:t>
            </a:r>
          </a:p>
        </p:txBody>
      </p:sp>
      <p:sp>
        <p:nvSpPr>
          <p:cNvPr id="4" name="Slide Number Placeholder 3">
            <a:extLst>
              <a:ext uri="{FF2B5EF4-FFF2-40B4-BE49-F238E27FC236}">
                <a16:creationId xmlns:a16="http://schemas.microsoft.com/office/drawing/2014/main" id="{46F8FC69-8B1A-29F7-4D32-8ED0366CFFF2}"/>
              </a:ext>
            </a:extLst>
          </p:cNvPr>
          <p:cNvSpPr>
            <a:spLocks noGrp="1"/>
          </p:cNvSpPr>
          <p:nvPr>
            <p:ph type="sldNum" sz="quarter" idx="5"/>
          </p:nvPr>
        </p:nvSpPr>
        <p:spPr/>
        <p:txBody>
          <a:bodyPr/>
          <a:lstStyle/>
          <a:p>
            <a:fld id="{EFB4D46B-BBE0-4474-A26D-45E0F7167BF9}" type="slidenum">
              <a:rPr lang="en-GB" smtClean="0"/>
              <a:t>12</a:t>
            </a:fld>
            <a:endParaRPr lang="en-GB" dirty="0"/>
          </a:p>
        </p:txBody>
      </p:sp>
    </p:spTree>
    <p:extLst>
      <p:ext uri="{BB962C8B-B14F-4D97-AF65-F5344CB8AC3E}">
        <p14:creationId xmlns:p14="http://schemas.microsoft.com/office/powerpoint/2010/main" val="1673572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E30D5-6B07-81A1-CD28-5F6ED8DAD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23682B-1360-2B17-8E67-41AB980E6C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2E2EEA-9588-42A2-3548-CB73DF302C92}"/>
              </a:ext>
            </a:extLst>
          </p:cNvPr>
          <p:cNvSpPr>
            <a:spLocks noGrp="1"/>
          </p:cNvSpPr>
          <p:nvPr>
            <p:ph type="body" idx="1"/>
          </p:nvPr>
        </p:nvSpPr>
        <p:spPr/>
        <p:txBody>
          <a:bodyPr/>
          <a:lstStyle/>
          <a:p>
            <a:r>
              <a:rPr lang="en-GB" dirty="0"/>
              <a:t>What do you think is most important? No right or wrong answer necessarily, just a chance to consider different thoughts and opinions.</a:t>
            </a:r>
          </a:p>
          <a:p>
            <a:endParaRPr lang="en-GB" dirty="0"/>
          </a:p>
          <a:p>
            <a:r>
              <a:rPr lang="en-GB" dirty="0"/>
              <a:t>Will it change depending on the job? Perhaps it is personality for front of house, experience for the kitchen and qualifications for admin such as finance or HR?</a:t>
            </a:r>
          </a:p>
          <a:p>
            <a:endParaRPr lang="en-GB" dirty="0"/>
          </a:p>
          <a:p>
            <a:endParaRPr lang="en-GB" dirty="0"/>
          </a:p>
        </p:txBody>
      </p:sp>
      <p:sp>
        <p:nvSpPr>
          <p:cNvPr id="4" name="Slide Number Placeholder 3">
            <a:extLst>
              <a:ext uri="{FF2B5EF4-FFF2-40B4-BE49-F238E27FC236}">
                <a16:creationId xmlns:a16="http://schemas.microsoft.com/office/drawing/2014/main" id="{46F8FC69-8B1A-29F7-4D32-8ED0366CFFF2}"/>
              </a:ext>
            </a:extLst>
          </p:cNvPr>
          <p:cNvSpPr>
            <a:spLocks noGrp="1"/>
          </p:cNvSpPr>
          <p:nvPr>
            <p:ph type="sldNum" sz="quarter" idx="5"/>
          </p:nvPr>
        </p:nvSpPr>
        <p:spPr/>
        <p:txBody>
          <a:bodyPr/>
          <a:lstStyle/>
          <a:p>
            <a:fld id="{EFB4D46B-BBE0-4474-A26D-45E0F7167BF9}" type="slidenum">
              <a:rPr lang="en-GB" smtClean="0"/>
              <a:t>13</a:t>
            </a:fld>
            <a:endParaRPr lang="en-GB" dirty="0"/>
          </a:p>
        </p:txBody>
      </p:sp>
    </p:spTree>
    <p:extLst>
      <p:ext uri="{BB962C8B-B14F-4D97-AF65-F5344CB8AC3E}">
        <p14:creationId xmlns:p14="http://schemas.microsoft.com/office/powerpoint/2010/main" val="20044477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7C562-C9DF-9CB3-CB8B-F33E1DD9F9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21B8A2-9011-B263-A8F4-144126CB93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FB182-8FD9-90F5-AB3C-618DB5927B5B}"/>
              </a:ext>
            </a:extLst>
          </p:cNvPr>
          <p:cNvSpPr>
            <a:spLocks noGrp="1"/>
          </p:cNvSpPr>
          <p:nvPr>
            <p:ph type="body" idx="1"/>
          </p:nvPr>
        </p:nvSpPr>
        <p:spPr/>
        <p:txBody>
          <a:bodyPr/>
          <a:lstStyle/>
          <a:p>
            <a:r>
              <a:rPr lang="en-GB" dirty="0"/>
              <a:t>Vague – make sure your job description is clearly defined – clear expectations, responsibilities and requirements</a:t>
            </a:r>
          </a:p>
          <a:p>
            <a:endParaRPr lang="en-GB" dirty="0"/>
          </a:p>
          <a:p>
            <a:r>
              <a:rPr lang="en-GB" dirty="0"/>
              <a:t>Wrong candidate – use the correct channels to advertise, make sure your company values are clearly communicated so the candidate will compliment your brand</a:t>
            </a:r>
          </a:p>
          <a:p>
            <a:endParaRPr lang="en-GB" dirty="0"/>
          </a:p>
          <a:p>
            <a:r>
              <a:rPr lang="en-GB" dirty="0"/>
              <a:t>Bias – avoid unconscious bias regarding gender, age, ethnicity, background. Have a clear evaluation criteria</a:t>
            </a:r>
          </a:p>
          <a:p>
            <a:endParaRPr lang="en-GB" dirty="0"/>
          </a:p>
          <a:p>
            <a:r>
              <a:rPr lang="en-GB" dirty="0"/>
              <a:t>Ineffective selection – don’t fixate on CV’s or specific interview questions – look beyond the surface and check references!</a:t>
            </a:r>
          </a:p>
          <a:p>
            <a:endParaRPr lang="en-GB" dirty="0"/>
          </a:p>
          <a:p>
            <a:r>
              <a:rPr lang="en-GB" dirty="0"/>
              <a:t>Hiring too quickly – don’t rush just to fill the position, utilise multiple interviews (phone, face to face) to ensure you hire the right candidate</a:t>
            </a:r>
          </a:p>
          <a:p>
            <a:endParaRPr lang="en-GB" dirty="0"/>
          </a:p>
          <a:p>
            <a:r>
              <a:rPr lang="en-GB" dirty="0"/>
              <a:t>Misplaced focus – does the candidate compliment your company culture? If a candidate will not fit in your work environment, then their skills/experience/qualifications mean nothing!</a:t>
            </a:r>
          </a:p>
          <a:p>
            <a:endParaRPr lang="en-GB" dirty="0"/>
          </a:p>
          <a:p>
            <a:r>
              <a:rPr lang="en-GB" dirty="0"/>
              <a:t>Do not underestimate communication skills, adaptability, teamwork, problem solving – these skills are equally important.</a:t>
            </a:r>
          </a:p>
          <a:p>
            <a:endParaRPr lang="en-GB" dirty="0"/>
          </a:p>
          <a:p>
            <a:r>
              <a:rPr lang="en-GB" dirty="0"/>
              <a:t>Bad recruitment experience – keep candidates informed and updated, be professional (they are assessing you at the same time as you assess them). Provide thoughtful feedback.</a:t>
            </a:r>
          </a:p>
          <a:p>
            <a:endParaRPr lang="en-GB" dirty="0"/>
          </a:p>
        </p:txBody>
      </p:sp>
      <p:sp>
        <p:nvSpPr>
          <p:cNvPr id="4" name="Slide Number Placeholder 3">
            <a:extLst>
              <a:ext uri="{FF2B5EF4-FFF2-40B4-BE49-F238E27FC236}">
                <a16:creationId xmlns:a16="http://schemas.microsoft.com/office/drawing/2014/main" id="{CB0EF089-54F4-344F-20A0-6768328C2273}"/>
              </a:ext>
            </a:extLst>
          </p:cNvPr>
          <p:cNvSpPr>
            <a:spLocks noGrp="1"/>
          </p:cNvSpPr>
          <p:nvPr>
            <p:ph type="sldNum" sz="quarter" idx="5"/>
          </p:nvPr>
        </p:nvSpPr>
        <p:spPr/>
        <p:txBody>
          <a:bodyPr/>
          <a:lstStyle/>
          <a:p>
            <a:fld id="{EFB4D46B-BBE0-4474-A26D-45E0F7167BF9}" type="slidenum">
              <a:rPr lang="en-GB" smtClean="0"/>
              <a:t>14</a:t>
            </a:fld>
            <a:endParaRPr lang="en-GB" dirty="0"/>
          </a:p>
        </p:txBody>
      </p:sp>
    </p:spTree>
    <p:extLst>
      <p:ext uri="{BB962C8B-B14F-4D97-AF65-F5344CB8AC3E}">
        <p14:creationId xmlns:p14="http://schemas.microsoft.com/office/powerpoint/2010/main" val="3678223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7CA28-8230-ADCC-FBFF-CBC05F8720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1EF3B1-A6E8-85B7-C503-98F65D100D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0DD2E5-3464-E265-4547-31B35383A7A6}"/>
              </a:ext>
            </a:extLst>
          </p:cNvPr>
          <p:cNvSpPr>
            <a:spLocks noGrp="1"/>
          </p:cNvSpPr>
          <p:nvPr>
            <p:ph type="body" idx="1"/>
          </p:nvPr>
        </p:nvSpPr>
        <p:spPr/>
        <p:txBody>
          <a:bodyPr/>
          <a:lstStyle/>
          <a:p>
            <a:r>
              <a:rPr lang="en-GB" dirty="0"/>
              <a:t>Talent acquisition is not just filling an obvious gap in your team. It involves deeper planning to ensure that the new team member will compliment your long-term goals. For example, you may hire based on future progression potential, or you may hire without experience so you can mould and develop in line with your brand standards, or you may identify a candidate with transferrable skills that you can utilise across your company rather than in just one area.</a:t>
            </a:r>
          </a:p>
          <a:p>
            <a:endParaRPr lang="en-GB" dirty="0"/>
          </a:p>
          <a:p>
            <a:r>
              <a:rPr lang="en-GB" dirty="0"/>
              <a:t>Acquisition is the first step towards long term team development to drive profits, increase market presence and ensure business sustainability.</a:t>
            </a:r>
          </a:p>
        </p:txBody>
      </p:sp>
      <p:sp>
        <p:nvSpPr>
          <p:cNvPr id="4" name="Slide Number Placeholder 3">
            <a:extLst>
              <a:ext uri="{FF2B5EF4-FFF2-40B4-BE49-F238E27FC236}">
                <a16:creationId xmlns:a16="http://schemas.microsoft.com/office/drawing/2014/main" id="{C119D6DB-C18B-FAB4-B1E3-52C544F71245}"/>
              </a:ext>
            </a:extLst>
          </p:cNvPr>
          <p:cNvSpPr>
            <a:spLocks noGrp="1"/>
          </p:cNvSpPr>
          <p:nvPr>
            <p:ph type="sldNum" sz="quarter" idx="5"/>
          </p:nvPr>
        </p:nvSpPr>
        <p:spPr/>
        <p:txBody>
          <a:bodyPr/>
          <a:lstStyle/>
          <a:p>
            <a:fld id="{EFB4D46B-BBE0-4474-A26D-45E0F7167BF9}" type="slidenum">
              <a:rPr lang="en-GB" smtClean="0"/>
              <a:t>15</a:t>
            </a:fld>
            <a:endParaRPr lang="en-GB" dirty="0"/>
          </a:p>
        </p:txBody>
      </p:sp>
    </p:spTree>
    <p:extLst>
      <p:ext uri="{BB962C8B-B14F-4D97-AF65-F5344CB8AC3E}">
        <p14:creationId xmlns:p14="http://schemas.microsoft.com/office/powerpoint/2010/main" val="15114343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9A47E-87B1-42C0-44C8-AAC2274114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15161-7DAD-C9A9-AC01-B2F6D4B97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BB7C2-F7D0-6936-D713-69E2A0A7BD31}"/>
              </a:ext>
            </a:extLst>
          </p:cNvPr>
          <p:cNvSpPr>
            <a:spLocks noGrp="1"/>
          </p:cNvSpPr>
          <p:nvPr>
            <p:ph type="body" idx="1"/>
          </p:nvPr>
        </p:nvSpPr>
        <p:spPr/>
        <p:txBody>
          <a:bodyPr/>
          <a:lstStyle/>
          <a:p>
            <a:r>
              <a:rPr lang="en-GB" dirty="0"/>
              <a:t>Differences between talent acquisition and recruitment. Pick out one or two to highlight.</a:t>
            </a:r>
          </a:p>
        </p:txBody>
      </p:sp>
      <p:sp>
        <p:nvSpPr>
          <p:cNvPr id="4" name="Slide Number Placeholder 3">
            <a:extLst>
              <a:ext uri="{FF2B5EF4-FFF2-40B4-BE49-F238E27FC236}">
                <a16:creationId xmlns:a16="http://schemas.microsoft.com/office/drawing/2014/main" id="{AD86CA27-384B-30B6-EDC5-75FB5D7ED5BE}"/>
              </a:ext>
            </a:extLst>
          </p:cNvPr>
          <p:cNvSpPr>
            <a:spLocks noGrp="1"/>
          </p:cNvSpPr>
          <p:nvPr>
            <p:ph type="sldNum" sz="quarter" idx="5"/>
          </p:nvPr>
        </p:nvSpPr>
        <p:spPr/>
        <p:txBody>
          <a:bodyPr/>
          <a:lstStyle/>
          <a:p>
            <a:fld id="{EFB4D46B-BBE0-4474-A26D-45E0F7167BF9}" type="slidenum">
              <a:rPr lang="en-GB" smtClean="0"/>
              <a:t>16</a:t>
            </a:fld>
            <a:endParaRPr lang="en-GB" dirty="0"/>
          </a:p>
        </p:txBody>
      </p:sp>
    </p:spTree>
    <p:extLst>
      <p:ext uri="{BB962C8B-B14F-4D97-AF65-F5344CB8AC3E}">
        <p14:creationId xmlns:p14="http://schemas.microsoft.com/office/powerpoint/2010/main" val="3448135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DB5E3-EE5A-6020-3E67-F5C58EABF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600BD1-9CC3-A6C4-0437-B269FF18DD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AFE5B-E586-D947-B733-6B0D2A0E7865}"/>
              </a:ext>
            </a:extLst>
          </p:cNvPr>
          <p:cNvSpPr>
            <a:spLocks noGrp="1"/>
          </p:cNvSpPr>
          <p:nvPr>
            <p:ph type="body" idx="1"/>
          </p:nvPr>
        </p:nvSpPr>
        <p:spPr/>
        <p:txBody>
          <a:bodyPr/>
          <a:lstStyle/>
          <a:p>
            <a:r>
              <a:rPr lang="en-GB" dirty="0"/>
              <a:t>Brand – build your brand for a positive overall company reputation that will attract the talent you want and need for your business. Use social media, company culture, employee feedback.</a:t>
            </a:r>
          </a:p>
          <a:p>
            <a:endParaRPr lang="en-GB" dirty="0"/>
          </a:p>
          <a:p>
            <a:r>
              <a:rPr lang="en-GB" dirty="0"/>
              <a:t>Planning – assess future needs in line with your growth targets and industry trends and predictions. Hire in line with business objectives.</a:t>
            </a:r>
          </a:p>
          <a:p>
            <a:endParaRPr lang="en-GB" dirty="0"/>
          </a:p>
          <a:p>
            <a:r>
              <a:rPr lang="en-GB" dirty="0"/>
              <a:t>Presence – use available sources for talent – online job boards, LinkedIn, career pages to broaden your reach. Let candidates know you are there!</a:t>
            </a:r>
          </a:p>
          <a:p>
            <a:endParaRPr lang="en-GB" dirty="0"/>
          </a:p>
          <a:p>
            <a:r>
              <a:rPr lang="en-GB" dirty="0"/>
              <a:t>Experience – make it straightforward for candidates, ensure your advertisements are accessible and engaging, be timely with communication and feedback to heighten the chance of retention.</a:t>
            </a:r>
          </a:p>
          <a:p>
            <a:endParaRPr lang="en-GB" dirty="0"/>
          </a:p>
        </p:txBody>
      </p:sp>
      <p:sp>
        <p:nvSpPr>
          <p:cNvPr id="4" name="Slide Number Placeholder 3">
            <a:extLst>
              <a:ext uri="{FF2B5EF4-FFF2-40B4-BE49-F238E27FC236}">
                <a16:creationId xmlns:a16="http://schemas.microsoft.com/office/drawing/2014/main" id="{385FEE67-7B98-660E-B4CB-5BAE10B13075}"/>
              </a:ext>
            </a:extLst>
          </p:cNvPr>
          <p:cNvSpPr>
            <a:spLocks noGrp="1"/>
          </p:cNvSpPr>
          <p:nvPr>
            <p:ph type="sldNum" sz="quarter" idx="5"/>
          </p:nvPr>
        </p:nvSpPr>
        <p:spPr/>
        <p:txBody>
          <a:bodyPr/>
          <a:lstStyle/>
          <a:p>
            <a:fld id="{EFB4D46B-BBE0-4474-A26D-45E0F7167BF9}" type="slidenum">
              <a:rPr lang="en-GB" smtClean="0"/>
              <a:t>17</a:t>
            </a:fld>
            <a:endParaRPr lang="en-GB" dirty="0"/>
          </a:p>
        </p:txBody>
      </p:sp>
    </p:spTree>
    <p:extLst>
      <p:ext uri="{BB962C8B-B14F-4D97-AF65-F5344CB8AC3E}">
        <p14:creationId xmlns:p14="http://schemas.microsoft.com/office/powerpoint/2010/main" val="2539442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E1D24-D4C4-65B0-3353-54B3D7142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B7631-A656-CE06-27C6-6C250DED3E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12CBA8-3C17-6129-43D4-4F11A177FB1E}"/>
              </a:ext>
            </a:extLst>
          </p:cNvPr>
          <p:cNvSpPr>
            <a:spLocks noGrp="1"/>
          </p:cNvSpPr>
          <p:nvPr>
            <p:ph type="body" idx="1"/>
          </p:nvPr>
        </p:nvSpPr>
        <p:spPr/>
        <p:txBody>
          <a:bodyPr/>
          <a:lstStyle/>
          <a:p>
            <a:endParaRPr lang="en-GB" dirty="0"/>
          </a:p>
          <a:p>
            <a:r>
              <a:rPr lang="en-GB" dirty="0"/>
              <a:t>Analytics – track hiring trends, improve decision-making and overall processes. Make use of metrics such as cost per hire, time per hire and rates of retention and/or development/promotion.</a:t>
            </a:r>
          </a:p>
          <a:p>
            <a:endParaRPr lang="en-GB" dirty="0"/>
          </a:p>
          <a:p>
            <a:r>
              <a:rPr lang="en-GB" dirty="0"/>
              <a:t>Unbiased – be diverse, structure interviews for consistency, screen resumes according to criteria, promote a working environment that champions difference and varying perspectives.</a:t>
            </a:r>
          </a:p>
          <a:p>
            <a:endParaRPr lang="en-GB" dirty="0"/>
          </a:p>
          <a:p>
            <a:r>
              <a:rPr lang="en-GB" dirty="0"/>
              <a:t>Talent pipeline – stay connected with past applicants and industry contacts – they may be suitable or helpful in the future! Maintain these relationships. Consider creating development programs to expand candidate capabilities.</a:t>
            </a:r>
          </a:p>
          <a:p>
            <a:endParaRPr lang="en-GB" dirty="0"/>
          </a:p>
          <a:p>
            <a:r>
              <a:rPr lang="en-GB" dirty="0"/>
              <a:t>Technology – implement systems to track applicants to help with the process, consider AI capabilities for screening resumes or chatbots to provide instant responses – this can save time but there is also the risk of a lack of personal connection so be wary! Consider initial interviews on a virtual platform to access a wider pool of talent.</a:t>
            </a:r>
          </a:p>
        </p:txBody>
      </p:sp>
      <p:sp>
        <p:nvSpPr>
          <p:cNvPr id="4" name="Slide Number Placeholder 3">
            <a:extLst>
              <a:ext uri="{FF2B5EF4-FFF2-40B4-BE49-F238E27FC236}">
                <a16:creationId xmlns:a16="http://schemas.microsoft.com/office/drawing/2014/main" id="{46AA28B8-677D-36E7-969E-C693864E2FC2}"/>
              </a:ext>
            </a:extLst>
          </p:cNvPr>
          <p:cNvSpPr>
            <a:spLocks noGrp="1"/>
          </p:cNvSpPr>
          <p:nvPr>
            <p:ph type="sldNum" sz="quarter" idx="5"/>
          </p:nvPr>
        </p:nvSpPr>
        <p:spPr/>
        <p:txBody>
          <a:bodyPr/>
          <a:lstStyle/>
          <a:p>
            <a:fld id="{EFB4D46B-BBE0-4474-A26D-45E0F7167BF9}" type="slidenum">
              <a:rPr lang="en-GB" smtClean="0"/>
              <a:t>18</a:t>
            </a:fld>
            <a:endParaRPr lang="en-GB" dirty="0"/>
          </a:p>
        </p:txBody>
      </p:sp>
    </p:spTree>
    <p:extLst>
      <p:ext uri="{BB962C8B-B14F-4D97-AF65-F5344CB8AC3E}">
        <p14:creationId xmlns:p14="http://schemas.microsoft.com/office/powerpoint/2010/main" val="24270742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5C6C7-D715-B0F8-C92B-FDA34B5F36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79F66-1DC8-91BA-3D41-BAAF91632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3CADEE-9FB1-E878-CC82-90B727E442DD}"/>
              </a:ext>
            </a:extLst>
          </p:cNvPr>
          <p:cNvSpPr>
            <a:spLocks noGrp="1"/>
          </p:cNvSpPr>
          <p:nvPr>
            <p:ph type="body" idx="1"/>
          </p:nvPr>
        </p:nvSpPr>
        <p:spPr/>
        <p:txBody>
          <a:bodyPr/>
          <a:lstStyle/>
          <a:p>
            <a:r>
              <a:rPr lang="en-GB" dirty="0"/>
              <a:t>Ask them to brainstorm in relation to their business plan concepts. How would they approach each element in their business? Discuss as a group.</a:t>
            </a:r>
          </a:p>
          <a:p>
            <a:endParaRPr lang="en-GB" dirty="0"/>
          </a:p>
          <a:p>
            <a:r>
              <a:rPr lang="en-GB" dirty="0"/>
              <a:t>Look for examples including the use of zero-hour contracts/seasonal staff (students in summertime)/incentives such as increased likelihood of tips during peak times</a:t>
            </a:r>
          </a:p>
          <a:p>
            <a:endParaRPr lang="en-GB" dirty="0"/>
          </a:p>
          <a:p>
            <a:r>
              <a:rPr lang="en-GB" dirty="0"/>
              <a:t>Key skills – work under pressure, flexibility, adaptability</a:t>
            </a:r>
          </a:p>
          <a:p>
            <a:endParaRPr lang="en-GB" dirty="0"/>
          </a:p>
          <a:p>
            <a:r>
              <a:rPr lang="en-GB" dirty="0"/>
              <a:t>Characteristics – friendly, professional, talkative, able to quickly build a rapport</a:t>
            </a:r>
          </a:p>
          <a:p>
            <a:endParaRPr lang="en-GB" dirty="0"/>
          </a:p>
          <a:p>
            <a:r>
              <a:rPr lang="en-GB" dirty="0"/>
              <a:t>Highlight the team (family mindset, in it together), options to manage work around home life – rota means they can make requests etc, progression opportunities – supervisor, manager etc</a:t>
            </a:r>
          </a:p>
          <a:p>
            <a:endParaRPr lang="en-GB" dirty="0"/>
          </a:p>
          <a:p>
            <a:r>
              <a:rPr lang="en-GB" dirty="0"/>
              <a:t>Trial shifts to understand if good fit, or if they should be somewhere else. Perhaps a kitchen team member would be better front of house?</a:t>
            </a:r>
          </a:p>
        </p:txBody>
      </p:sp>
      <p:sp>
        <p:nvSpPr>
          <p:cNvPr id="4" name="Slide Number Placeholder 3">
            <a:extLst>
              <a:ext uri="{FF2B5EF4-FFF2-40B4-BE49-F238E27FC236}">
                <a16:creationId xmlns:a16="http://schemas.microsoft.com/office/drawing/2014/main" id="{CC87FB02-7D6C-4464-8AE6-FC0FB515027E}"/>
              </a:ext>
            </a:extLst>
          </p:cNvPr>
          <p:cNvSpPr>
            <a:spLocks noGrp="1"/>
          </p:cNvSpPr>
          <p:nvPr>
            <p:ph type="sldNum" sz="quarter" idx="5"/>
          </p:nvPr>
        </p:nvSpPr>
        <p:spPr/>
        <p:txBody>
          <a:bodyPr/>
          <a:lstStyle/>
          <a:p>
            <a:fld id="{EFB4D46B-BBE0-4474-A26D-45E0F7167BF9}" type="slidenum">
              <a:rPr lang="en-GB" smtClean="0"/>
              <a:t>19</a:t>
            </a:fld>
            <a:endParaRPr lang="en-GB" dirty="0"/>
          </a:p>
        </p:txBody>
      </p:sp>
    </p:spTree>
    <p:extLst>
      <p:ext uri="{BB962C8B-B14F-4D97-AF65-F5344CB8AC3E}">
        <p14:creationId xmlns:p14="http://schemas.microsoft.com/office/powerpoint/2010/main" val="437989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20</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8B725-6F87-866F-3A98-87A61A65F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7546C-5A91-563F-DA70-3B56AFFC0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16FAF3-930D-57B2-050B-F151F78289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95FC43-D38A-5FC7-E8C7-F8E28C59131C}"/>
              </a:ext>
            </a:extLst>
          </p:cNvPr>
          <p:cNvSpPr>
            <a:spLocks noGrp="1"/>
          </p:cNvSpPr>
          <p:nvPr>
            <p:ph type="sldNum" sz="quarter" idx="5"/>
          </p:nvPr>
        </p:nvSpPr>
        <p:spPr/>
        <p:txBody>
          <a:bodyPr/>
          <a:lstStyle/>
          <a:p>
            <a:fld id="{EFB4D46B-BBE0-4474-A26D-45E0F7167BF9}" type="slidenum">
              <a:rPr lang="en-GB" smtClean="0"/>
              <a:t>21</a:t>
            </a:fld>
            <a:endParaRPr lang="en-GB" dirty="0"/>
          </a:p>
        </p:txBody>
      </p:sp>
    </p:spTree>
    <p:extLst>
      <p:ext uri="{BB962C8B-B14F-4D97-AF65-F5344CB8AC3E}">
        <p14:creationId xmlns:p14="http://schemas.microsoft.com/office/powerpoint/2010/main" val="2764214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0424-06C9-A3D8-0626-F7C4B0D8C1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B129B-A40F-21E0-E3DB-189E83E76C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520D28-C6A7-C1D7-EB61-9F08A5927B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34C38B-331D-98CD-BC6B-9A24D00DB3A4}"/>
              </a:ext>
            </a:extLst>
          </p:cNvPr>
          <p:cNvSpPr>
            <a:spLocks noGrp="1"/>
          </p:cNvSpPr>
          <p:nvPr>
            <p:ph type="sldNum" sz="quarter" idx="5"/>
          </p:nvPr>
        </p:nvSpPr>
        <p:spPr/>
        <p:txBody>
          <a:bodyPr/>
          <a:lstStyle/>
          <a:p>
            <a:fld id="{EFB4D46B-BBE0-4474-A26D-45E0F7167BF9}" type="slidenum">
              <a:rPr lang="en-GB" smtClean="0"/>
              <a:t>22</a:t>
            </a:fld>
            <a:endParaRPr lang="en-GB" dirty="0"/>
          </a:p>
        </p:txBody>
      </p:sp>
    </p:spTree>
    <p:extLst>
      <p:ext uri="{BB962C8B-B14F-4D97-AF65-F5344CB8AC3E}">
        <p14:creationId xmlns:p14="http://schemas.microsoft.com/office/powerpoint/2010/main" val="12698984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1B732-3067-7428-DF56-FFBC8CA3F3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973778-CDB7-DB6D-C4DB-9A86F501D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999D0C-6900-415F-25A3-D11B939761FE}"/>
              </a:ext>
            </a:extLst>
          </p:cNvPr>
          <p:cNvSpPr>
            <a:spLocks noGrp="1"/>
          </p:cNvSpPr>
          <p:nvPr>
            <p:ph type="body" idx="1"/>
          </p:nvPr>
        </p:nvSpPr>
        <p:spPr/>
        <p:txBody>
          <a:bodyPr/>
          <a:lstStyle/>
          <a:p>
            <a:r>
              <a:rPr lang="en-GB" dirty="0"/>
              <a:t>Pre-boarding – prior to start, send welcome email with all information relevant to their start. Include any documents that need to be completed prior to starting. Prepare by issuing uniform if applicable. Prepare in-house by briefing existing team, and setting up any systems (micros card, name tag, clocking in and out machine) etc. Assign a mentor if relevant and create a training plan</a:t>
            </a:r>
          </a:p>
          <a:p>
            <a:endParaRPr lang="en-GB" dirty="0"/>
          </a:p>
          <a:p>
            <a:r>
              <a:rPr lang="en-GB" dirty="0"/>
              <a:t>Day 1 – be warm and friendly, introduce them to the team, tour the environment and include relevant safety elements such as fire assembly point and location of first aid kit etc. Take time to explain the company culture, brand standards, values. Remind of key aspects including working hours, dress code, safety procedures, customer service expectations. Complete any outstanding paperwork</a:t>
            </a:r>
          </a:p>
          <a:p>
            <a:endParaRPr lang="en-GB" dirty="0"/>
          </a:p>
        </p:txBody>
      </p:sp>
      <p:sp>
        <p:nvSpPr>
          <p:cNvPr id="4" name="Slide Number Placeholder 3">
            <a:extLst>
              <a:ext uri="{FF2B5EF4-FFF2-40B4-BE49-F238E27FC236}">
                <a16:creationId xmlns:a16="http://schemas.microsoft.com/office/drawing/2014/main" id="{741E6FDD-158B-A0D0-90DE-A5E7EBA55D9C}"/>
              </a:ext>
            </a:extLst>
          </p:cNvPr>
          <p:cNvSpPr>
            <a:spLocks noGrp="1"/>
          </p:cNvSpPr>
          <p:nvPr>
            <p:ph type="sldNum" sz="quarter" idx="5"/>
          </p:nvPr>
        </p:nvSpPr>
        <p:spPr/>
        <p:txBody>
          <a:bodyPr/>
          <a:lstStyle/>
          <a:p>
            <a:fld id="{EFB4D46B-BBE0-4474-A26D-45E0F7167BF9}" type="slidenum">
              <a:rPr lang="en-GB" smtClean="0"/>
              <a:t>23</a:t>
            </a:fld>
            <a:endParaRPr lang="en-GB" dirty="0"/>
          </a:p>
        </p:txBody>
      </p:sp>
    </p:spTree>
    <p:extLst>
      <p:ext uri="{BB962C8B-B14F-4D97-AF65-F5344CB8AC3E}">
        <p14:creationId xmlns:p14="http://schemas.microsoft.com/office/powerpoint/2010/main" val="8551189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6C9F5-C2B8-2DF2-11EA-31AF5CE0D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67FEB-CC7F-1758-B6C9-2BA67D05B8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8F0ADD-BC3C-BE41-2461-4C70E9145CC3}"/>
              </a:ext>
            </a:extLst>
          </p:cNvPr>
          <p:cNvSpPr>
            <a:spLocks noGrp="1"/>
          </p:cNvSpPr>
          <p:nvPr>
            <p:ph type="body" idx="1"/>
          </p:nvPr>
        </p:nvSpPr>
        <p:spPr/>
        <p:txBody>
          <a:bodyPr/>
          <a:lstStyle/>
          <a:p>
            <a:r>
              <a:rPr lang="en-GB" dirty="0"/>
              <a:t>Training – ensure it is hands on and tailored to the role. For example – customer service, order sequence, menu, POS systems for waiting staff.</a:t>
            </a:r>
          </a:p>
          <a:p>
            <a:endParaRPr lang="en-GB" dirty="0"/>
          </a:p>
          <a:p>
            <a:r>
              <a:rPr lang="en-GB" dirty="0"/>
              <a:t>Assign somebody that the new starter can shadow, make sure this person is experienced in the role.</a:t>
            </a:r>
          </a:p>
          <a:p>
            <a:endParaRPr lang="en-GB" dirty="0"/>
          </a:p>
          <a:p>
            <a:r>
              <a:rPr lang="en-GB" dirty="0"/>
              <a:t>Provide relevant feedback and ensure the new starter can share their feedback also – encourage questions!</a:t>
            </a:r>
          </a:p>
          <a:p>
            <a:endParaRPr lang="en-GB" dirty="0"/>
          </a:p>
          <a:p>
            <a:r>
              <a:rPr lang="en-GB" dirty="0"/>
              <a:t>Probation – ensure there are regular reviews (30, 60, 90 days??) and ensure the feedback is constructive. Make sure that positive feedback is also included. Adapt training if required. Ensure that at the end of the probation period a clear plan for future development is established.</a:t>
            </a:r>
          </a:p>
        </p:txBody>
      </p:sp>
      <p:sp>
        <p:nvSpPr>
          <p:cNvPr id="4" name="Slide Number Placeholder 3">
            <a:extLst>
              <a:ext uri="{FF2B5EF4-FFF2-40B4-BE49-F238E27FC236}">
                <a16:creationId xmlns:a16="http://schemas.microsoft.com/office/drawing/2014/main" id="{3A4F4283-173D-9F1B-ADDA-52FC675D89EA}"/>
              </a:ext>
            </a:extLst>
          </p:cNvPr>
          <p:cNvSpPr>
            <a:spLocks noGrp="1"/>
          </p:cNvSpPr>
          <p:nvPr>
            <p:ph type="sldNum" sz="quarter" idx="5"/>
          </p:nvPr>
        </p:nvSpPr>
        <p:spPr/>
        <p:txBody>
          <a:bodyPr/>
          <a:lstStyle/>
          <a:p>
            <a:fld id="{EFB4D46B-BBE0-4474-A26D-45E0F7167BF9}" type="slidenum">
              <a:rPr lang="en-GB" smtClean="0"/>
              <a:t>24</a:t>
            </a:fld>
            <a:endParaRPr lang="en-GB" dirty="0"/>
          </a:p>
        </p:txBody>
      </p:sp>
    </p:spTree>
    <p:extLst>
      <p:ext uri="{BB962C8B-B14F-4D97-AF65-F5344CB8AC3E}">
        <p14:creationId xmlns:p14="http://schemas.microsoft.com/office/powerpoint/2010/main" val="2271058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E0B16-BC7C-BBAD-769F-56A6D14F18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204BB-E272-770A-EB27-71AF2EBC07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FF98C4-2219-B4E7-AB6D-057CF202132B}"/>
              </a:ext>
            </a:extLst>
          </p:cNvPr>
          <p:cNvSpPr>
            <a:spLocks noGrp="1"/>
          </p:cNvSpPr>
          <p:nvPr>
            <p:ph type="body" idx="1"/>
          </p:nvPr>
        </p:nvSpPr>
        <p:spPr/>
        <p:txBody>
          <a:bodyPr/>
          <a:lstStyle/>
          <a:p>
            <a:r>
              <a:rPr lang="en-GB" dirty="0"/>
              <a:t>Efficiency – employees adapt quickly and perform more efficiently.</a:t>
            </a:r>
          </a:p>
          <a:p>
            <a:endParaRPr lang="en-GB" dirty="0"/>
          </a:p>
          <a:p>
            <a:r>
              <a:rPr lang="en-GB" dirty="0"/>
              <a:t>Retention – job satisfaction is increased if made to feel welcome and supported straightaway.</a:t>
            </a:r>
          </a:p>
          <a:p>
            <a:endParaRPr lang="en-GB" dirty="0"/>
          </a:p>
          <a:p>
            <a:r>
              <a:rPr lang="en-GB" dirty="0"/>
              <a:t>Integration – new staff member feels welcome, and part of the team and existing team members feel comfortable and confident with their changing team.</a:t>
            </a:r>
          </a:p>
          <a:p>
            <a:endParaRPr lang="en-GB" dirty="0"/>
          </a:p>
          <a:p>
            <a:r>
              <a:rPr lang="en-GB" dirty="0"/>
              <a:t>Customer service – if an employee is trained well and supported, they will be loyal to the business and provide better customer service.</a:t>
            </a:r>
          </a:p>
        </p:txBody>
      </p:sp>
      <p:sp>
        <p:nvSpPr>
          <p:cNvPr id="4" name="Slide Number Placeholder 3">
            <a:extLst>
              <a:ext uri="{FF2B5EF4-FFF2-40B4-BE49-F238E27FC236}">
                <a16:creationId xmlns:a16="http://schemas.microsoft.com/office/drawing/2014/main" id="{C6D31C09-2960-68BC-1B37-54B3DBB2B068}"/>
              </a:ext>
            </a:extLst>
          </p:cNvPr>
          <p:cNvSpPr>
            <a:spLocks noGrp="1"/>
          </p:cNvSpPr>
          <p:nvPr>
            <p:ph type="sldNum" sz="quarter" idx="5"/>
          </p:nvPr>
        </p:nvSpPr>
        <p:spPr/>
        <p:txBody>
          <a:bodyPr/>
          <a:lstStyle/>
          <a:p>
            <a:fld id="{EFB4D46B-BBE0-4474-A26D-45E0F7167BF9}" type="slidenum">
              <a:rPr lang="en-GB" smtClean="0"/>
              <a:t>25</a:t>
            </a:fld>
            <a:endParaRPr lang="en-GB" dirty="0"/>
          </a:p>
        </p:txBody>
      </p:sp>
    </p:spTree>
    <p:extLst>
      <p:ext uri="{BB962C8B-B14F-4D97-AF65-F5344CB8AC3E}">
        <p14:creationId xmlns:p14="http://schemas.microsoft.com/office/powerpoint/2010/main" val="21558955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204E-78F4-B958-4A15-1E2E51D696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7BCA6-3B6F-3693-363F-B2FD3577C8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A36448-9BDF-96DE-8963-9A2B1EF2E961}"/>
              </a:ext>
            </a:extLst>
          </p:cNvPr>
          <p:cNvSpPr>
            <a:spLocks noGrp="1"/>
          </p:cNvSpPr>
          <p:nvPr>
            <p:ph type="body" idx="1"/>
          </p:nvPr>
        </p:nvSpPr>
        <p:spPr/>
        <p:txBody>
          <a:bodyPr/>
          <a:lstStyle/>
          <a:p>
            <a:r>
              <a:rPr lang="en-GB" dirty="0"/>
              <a:t>Examples of good versus bad onboarding. Ask them their thoughts afterwards, and whether they have any past experiences they can share of good or bad onboarding.</a:t>
            </a:r>
          </a:p>
        </p:txBody>
      </p:sp>
      <p:sp>
        <p:nvSpPr>
          <p:cNvPr id="4" name="Slide Number Placeholder 3">
            <a:extLst>
              <a:ext uri="{FF2B5EF4-FFF2-40B4-BE49-F238E27FC236}">
                <a16:creationId xmlns:a16="http://schemas.microsoft.com/office/drawing/2014/main" id="{4B407C72-8671-2AC0-6B10-096FFE193912}"/>
              </a:ext>
            </a:extLst>
          </p:cNvPr>
          <p:cNvSpPr>
            <a:spLocks noGrp="1"/>
          </p:cNvSpPr>
          <p:nvPr>
            <p:ph type="sldNum" sz="quarter" idx="5"/>
          </p:nvPr>
        </p:nvSpPr>
        <p:spPr/>
        <p:txBody>
          <a:bodyPr/>
          <a:lstStyle/>
          <a:p>
            <a:fld id="{EFB4D46B-BBE0-4474-A26D-45E0F7167BF9}" type="slidenum">
              <a:rPr lang="en-GB" smtClean="0"/>
              <a:t>26</a:t>
            </a:fld>
            <a:endParaRPr lang="en-GB" dirty="0"/>
          </a:p>
        </p:txBody>
      </p:sp>
    </p:spTree>
    <p:extLst>
      <p:ext uri="{BB962C8B-B14F-4D97-AF65-F5344CB8AC3E}">
        <p14:creationId xmlns:p14="http://schemas.microsoft.com/office/powerpoint/2010/main" val="15445512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13B75-C70D-E3F1-8087-6801663B79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814E5-B18E-62BD-DE1C-86D5D883FF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26051-E9A7-31F3-6ABA-40F9BCE006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E04407-1137-73B8-0952-0B76B53CC179}"/>
              </a:ext>
            </a:extLst>
          </p:cNvPr>
          <p:cNvSpPr>
            <a:spLocks noGrp="1"/>
          </p:cNvSpPr>
          <p:nvPr>
            <p:ph type="sldNum" sz="quarter" idx="5"/>
          </p:nvPr>
        </p:nvSpPr>
        <p:spPr/>
        <p:txBody>
          <a:bodyPr/>
          <a:lstStyle/>
          <a:p>
            <a:fld id="{EFB4D46B-BBE0-4474-A26D-45E0F7167BF9}" type="slidenum">
              <a:rPr lang="en-GB" smtClean="0"/>
              <a:t>27</a:t>
            </a:fld>
            <a:endParaRPr lang="en-GB" dirty="0"/>
          </a:p>
        </p:txBody>
      </p:sp>
    </p:spTree>
    <p:extLst>
      <p:ext uri="{BB962C8B-B14F-4D97-AF65-F5344CB8AC3E}">
        <p14:creationId xmlns:p14="http://schemas.microsoft.com/office/powerpoint/2010/main" val="3709698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43D00-6EAB-29F6-E1B1-745DCCAA40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1F97E-2400-5954-33B4-CACB81FCF0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452AFE-454A-4A9C-8B65-3A44590569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D4B96E-1BEC-1690-7350-F948A0723319}"/>
              </a:ext>
            </a:extLst>
          </p:cNvPr>
          <p:cNvSpPr>
            <a:spLocks noGrp="1"/>
          </p:cNvSpPr>
          <p:nvPr>
            <p:ph type="sldNum" sz="quarter" idx="5"/>
          </p:nvPr>
        </p:nvSpPr>
        <p:spPr/>
        <p:txBody>
          <a:bodyPr/>
          <a:lstStyle/>
          <a:p>
            <a:fld id="{EFB4D46B-BBE0-4474-A26D-45E0F7167BF9}" type="slidenum">
              <a:rPr lang="en-GB" smtClean="0"/>
              <a:t>28</a:t>
            </a:fld>
            <a:endParaRPr lang="en-GB" dirty="0"/>
          </a:p>
        </p:txBody>
      </p:sp>
    </p:spTree>
    <p:extLst>
      <p:ext uri="{BB962C8B-B14F-4D97-AF65-F5344CB8AC3E}">
        <p14:creationId xmlns:p14="http://schemas.microsoft.com/office/powerpoint/2010/main" val="18317484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E055B-49ED-2872-85C5-7726A5DBD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5B4511-F6CE-87CD-E862-A579E5C203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A64F79-4846-2CEA-0822-367A45A75B37}"/>
              </a:ext>
            </a:extLst>
          </p:cNvPr>
          <p:cNvSpPr>
            <a:spLocks noGrp="1"/>
          </p:cNvSpPr>
          <p:nvPr>
            <p:ph type="body" idx="1"/>
          </p:nvPr>
        </p:nvSpPr>
        <p:spPr/>
        <p:txBody>
          <a:bodyPr/>
          <a:lstStyle/>
          <a:p>
            <a:r>
              <a:rPr lang="en-GB" dirty="0"/>
              <a:t>Training materials – manuals, checklists, policies, customer service techniques, complaint handling and food safety.</a:t>
            </a:r>
          </a:p>
          <a:p>
            <a:endParaRPr lang="en-GB" dirty="0"/>
          </a:p>
          <a:p>
            <a:r>
              <a:rPr lang="en-GB" dirty="0"/>
              <a:t>Assign trainers – ensure experienced and knowledgeable staff members can provide hands on learning experiences.</a:t>
            </a:r>
          </a:p>
          <a:p>
            <a:endParaRPr lang="en-GB" dirty="0"/>
          </a:p>
          <a:p>
            <a:r>
              <a:rPr lang="en-GB" dirty="0"/>
              <a:t>Goals – identify key skills required (food handling, allergen, POS, cocktails etc).</a:t>
            </a:r>
          </a:p>
        </p:txBody>
      </p:sp>
      <p:sp>
        <p:nvSpPr>
          <p:cNvPr id="4" name="Slide Number Placeholder 3">
            <a:extLst>
              <a:ext uri="{FF2B5EF4-FFF2-40B4-BE49-F238E27FC236}">
                <a16:creationId xmlns:a16="http://schemas.microsoft.com/office/drawing/2014/main" id="{90FB29D2-B72E-2680-A0C6-DBBFF88C66C8}"/>
              </a:ext>
            </a:extLst>
          </p:cNvPr>
          <p:cNvSpPr>
            <a:spLocks noGrp="1"/>
          </p:cNvSpPr>
          <p:nvPr>
            <p:ph type="sldNum" sz="quarter" idx="5"/>
          </p:nvPr>
        </p:nvSpPr>
        <p:spPr/>
        <p:txBody>
          <a:bodyPr/>
          <a:lstStyle/>
          <a:p>
            <a:fld id="{EFB4D46B-BBE0-4474-A26D-45E0F7167BF9}" type="slidenum">
              <a:rPr lang="en-GB" smtClean="0"/>
              <a:t>29</a:t>
            </a:fld>
            <a:endParaRPr lang="en-GB" dirty="0"/>
          </a:p>
        </p:txBody>
      </p:sp>
    </p:spTree>
    <p:extLst>
      <p:ext uri="{BB962C8B-B14F-4D97-AF65-F5344CB8AC3E}">
        <p14:creationId xmlns:p14="http://schemas.microsoft.com/office/powerpoint/2010/main" val="35151058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1BAAC-8BF1-770A-180D-69E56586FC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2FA7E-8C17-7F28-B342-689B80B2A3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F8E119-7FC1-6E39-9D1A-FDD87A66B7F4}"/>
              </a:ext>
            </a:extLst>
          </p:cNvPr>
          <p:cNvSpPr>
            <a:spLocks noGrp="1"/>
          </p:cNvSpPr>
          <p:nvPr>
            <p:ph type="body" idx="1"/>
          </p:nvPr>
        </p:nvSpPr>
        <p:spPr/>
        <p:txBody>
          <a:bodyPr/>
          <a:lstStyle/>
          <a:p>
            <a:r>
              <a:rPr lang="en-GB" dirty="0"/>
              <a:t>Next two slides outline training procedures that should be included.</a:t>
            </a:r>
          </a:p>
        </p:txBody>
      </p:sp>
      <p:sp>
        <p:nvSpPr>
          <p:cNvPr id="4" name="Slide Number Placeholder 3">
            <a:extLst>
              <a:ext uri="{FF2B5EF4-FFF2-40B4-BE49-F238E27FC236}">
                <a16:creationId xmlns:a16="http://schemas.microsoft.com/office/drawing/2014/main" id="{02D0F17E-6FAD-55E5-55FC-57FEA325D485}"/>
              </a:ext>
            </a:extLst>
          </p:cNvPr>
          <p:cNvSpPr>
            <a:spLocks noGrp="1"/>
          </p:cNvSpPr>
          <p:nvPr>
            <p:ph type="sldNum" sz="quarter" idx="5"/>
          </p:nvPr>
        </p:nvSpPr>
        <p:spPr/>
        <p:txBody>
          <a:bodyPr/>
          <a:lstStyle/>
          <a:p>
            <a:fld id="{EFB4D46B-BBE0-4474-A26D-45E0F7167BF9}" type="slidenum">
              <a:rPr lang="en-GB" smtClean="0"/>
              <a:t>30</a:t>
            </a:fld>
            <a:endParaRPr lang="en-GB" dirty="0"/>
          </a:p>
        </p:txBody>
      </p:sp>
    </p:spTree>
    <p:extLst>
      <p:ext uri="{BB962C8B-B14F-4D97-AF65-F5344CB8AC3E}">
        <p14:creationId xmlns:p14="http://schemas.microsoft.com/office/powerpoint/2010/main" val="35194922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4C9FE-353C-FD8E-43DF-049DF6FAD0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36314-7A73-82A2-3DBA-A8D8FA8D50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4F45A6-F96A-A01E-1FA4-47C0E759B5E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7E6DA7-61DB-9741-64E0-F485F890F1B8}"/>
              </a:ext>
            </a:extLst>
          </p:cNvPr>
          <p:cNvSpPr>
            <a:spLocks noGrp="1"/>
          </p:cNvSpPr>
          <p:nvPr>
            <p:ph type="sldNum" sz="quarter" idx="5"/>
          </p:nvPr>
        </p:nvSpPr>
        <p:spPr/>
        <p:txBody>
          <a:bodyPr/>
          <a:lstStyle/>
          <a:p>
            <a:fld id="{EFB4D46B-BBE0-4474-A26D-45E0F7167BF9}" type="slidenum">
              <a:rPr lang="en-GB" smtClean="0"/>
              <a:t>31</a:t>
            </a:fld>
            <a:endParaRPr lang="en-GB" dirty="0"/>
          </a:p>
        </p:txBody>
      </p:sp>
    </p:spTree>
    <p:extLst>
      <p:ext uri="{BB962C8B-B14F-4D97-AF65-F5344CB8AC3E}">
        <p14:creationId xmlns:p14="http://schemas.microsoft.com/office/powerpoint/2010/main" val="6555526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FA6A9-6381-2A1C-E482-2889132FE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F05F0-66BA-BFEE-8901-655256FD3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B6E25F-C672-F96E-26C1-29774F943B04}"/>
              </a:ext>
            </a:extLst>
          </p:cNvPr>
          <p:cNvSpPr>
            <a:spLocks noGrp="1"/>
          </p:cNvSpPr>
          <p:nvPr>
            <p:ph type="body" idx="1"/>
          </p:nvPr>
        </p:nvSpPr>
        <p:spPr/>
        <p:txBody>
          <a:bodyPr/>
          <a:lstStyle/>
          <a:p>
            <a:r>
              <a:rPr lang="en-GB" dirty="0"/>
              <a:t>This will improve efficiency, customer service, staff and customer retention, and ensure heightened safety and compliance.</a:t>
            </a:r>
          </a:p>
        </p:txBody>
      </p:sp>
      <p:sp>
        <p:nvSpPr>
          <p:cNvPr id="4" name="Slide Number Placeholder 3">
            <a:extLst>
              <a:ext uri="{FF2B5EF4-FFF2-40B4-BE49-F238E27FC236}">
                <a16:creationId xmlns:a16="http://schemas.microsoft.com/office/drawing/2014/main" id="{86FE84AF-425D-0EED-14EA-0970946E1716}"/>
              </a:ext>
            </a:extLst>
          </p:cNvPr>
          <p:cNvSpPr>
            <a:spLocks noGrp="1"/>
          </p:cNvSpPr>
          <p:nvPr>
            <p:ph type="sldNum" sz="quarter" idx="5"/>
          </p:nvPr>
        </p:nvSpPr>
        <p:spPr/>
        <p:txBody>
          <a:bodyPr/>
          <a:lstStyle/>
          <a:p>
            <a:fld id="{EFB4D46B-BBE0-4474-A26D-45E0F7167BF9}" type="slidenum">
              <a:rPr lang="en-GB" smtClean="0"/>
              <a:t>32</a:t>
            </a:fld>
            <a:endParaRPr lang="en-GB" dirty="0"/>
          </a:p>
        </p:txBody>
      </p:sp>
    </p:spTree>
    <p:extLst>
      <p:ext uri="{BB962C8B-B14F-4D97-AF65-F5344CB8AC3E}">
        <p14:creationId xmlns:p14="http://schemas.microsoft.com/office/powerpoint/2010/main" val="103194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A264F-FB40-AF78-CBB1-1818A291F3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CB2D54-84FA-D109-B78A-DA762E319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625209-CEDB-DB66-BE36-E90E08C9A963}"/>
              </a:ext>
            </a:extLst>
          </p:cNvPr>
          <p:cNvSpPr>
            <a:spLocks noGrp="1"/>
          </p:cNvSpPr>
          <p:nvPr>
            <p:ph type="body" idx="1"/>
          </p:nvPr>
        </p:nvSpPr>
        <p:spPr/>
        <p:txBody>
          <a:bodyPr/>
          <a:lstStyle/>
          <a:p>
            <a:r>
              <a:rPr lang="en-GB" dirty="0"/>
              <a:t>After the break we will have a look at training in practice and how the topics discussed so far can transform the customer experience.</a:t>
            </a:r>
          </a:p>
        </p:txBody>
      </p:sp>
      <p:sp>
        <p:nvSpPr>
          <p:cNvPr id="4" name="Slide Number Placeholder 3">
            <a:extLst>
              <a:ext uri="{FF2B5EF4-FFF2-40B4-BE49-F238E27FC236}">
                <a16:creationId xmlns:a16="http://schemas.microsoft.com/office/drawing/2014/main" id="{EBB39F6C-30B7-B5F8-5F0E-1C854CFF77DA}"/>
              </a:ext>
            </a:extLst>
          </p:cNvPr>
          <p:cNvSpPr>
            <a:spLocks noGrp="1"/>
          </p:cNvSpPr>
          <p:nvPr>
            <p:ph type="sldNum" sz="quarter" idx="5"/>
          </p:nvPr>
        </p:nvSpPr>
        <p:spPr/>
        <p:txBody>
          <a:bodyPr/>
          <a:lstStyle/>
          <a:p>
            <a:fld id="{EFB4D46B-BBE0-4474-A26D-45E0F7167BF9}" type="slidenum">
              <a:rPr lang="en-GB" smtClean="0"/>
              <a:t>33</a:t>
            </a:fld>
            <a:endParaRPr lang="en-GB"/>
          </a:p>
        </p:txBody>
      </p:sp>
    </p:spTree>
    <p:extLst>
      <p:ext uri="{BB962C8B-B14F-4D97-AF65-F5344CB8AC3E}">
        <p14:creationId xmlns:p14="http://schemas.microsoft.com/office/powerpoint/2010/main" val="40159484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191B9-CB01-846B-557A-A71852BB60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F0963-868A-B54D-EDBE-B0465811A5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870186-D78F-202D-0D1E-C53430B7C642}"/>
              </a:ext>
            </a:extLst>
          </p:cNvPr>
          <p:cNvSpPr>
            <a:spLocks noGrp="1"/>
          </p:cNvSpPr>
          <p:nvPr>
            <p:ph type="body" idx="1"/>
          </p:nvPr>
        </p:nvSpPr>
        <p:spPr/>
        <p:txBody>
          <a:bodyPr/>
          <a:lstStyle/>
          <a:p>
            <a:r>
              <a:rPr lang="en-GB" dirty="0"/>
              <a:t>Watch closely – activity/discussion to follow.</a:t>
            </a:r>
          </a:p>
          <a:p>
            <a:endParaRPr lang="en-GB" dirty="0"/>
          </a:p>
          <a:p>
            <a:r>
              <a:rPr lang="en-GB" dirty="0"/>
              <a:t>As you watch consider three questions:</a:t>
            </a:r>
          </a:p>
          <a:p>
            <a:endParaRPr lang="en-GB" dirty="0"/>
          </a:p>
          <a:p>
            <a:pPr marL="228600" indent="-228600">
              <a:buAutoNum type="arabicPeriod"/>
            </a:pPr>
            <a:r>
              <a:rPr lang="en-GB" dirty="0"/>
              <a:t>What is the key point that the video is making?</a:t>
            </a:r>
          </a:p>
          <a:p>
            <a:pPr marL="228600" indent="-228600">
              <a:buAutoNum type="arabicPeriod"/>
            </a:pPr>
            <a:r>
              <a:rPr lang="en-GB" dirty="0"/>
              <a:t>How is this relevant to recruitment/talent acquisition/talent management</a:t>
            </a:r>
          </a:p>
          <a:p>
            <a:pPr marL="228600" indent="-228600">
              <a:buAutoNum type="arabicPeriod"/>
            </a:pPr>
            <a:r>
              <a:rPr lang="en-GB" dirty="0"/>
              <a:t>How may these front of house service techniques translate to back of house operations?</a:t>
            </a:r>
          </a:p>
          <a:p>
            <a:endParaRPr lang="en-GB" dirty="0"/>
          </a:p>
          <a:p>
            <a:r>
              <a:rPr lang="en-GB" dirty="0"/>
              <a:t>We will discuss thoughts afterwards.</a:t>
            </a:r>
          </a:p>
        </p:txBody>
      </p:sp>
      <p:sp>
        <p:nvSpPr>
          <p:cNvPr id="4" name="Slide Number Placeholder 3">
            <a:extLst>
              <a:ext uri="{FF2B5EF4-FFF2-40B4-BE49-F238E27FC236}">
                <a16:creationId xmlns:a16="http://schemas.microsoft.com/office/drawing/2014/main" id="{5D557704-6041-D78F-91B9-1A608DF5CB9E}"/>
              </a:ext>
            </a:extLst>
          </p:cNvPr>
          <p:cNvSpPr>
            <a:spLocks noGrp="1"/>
          </p:cNvSpPr>
          <p:nvPr>
            <p:ph type="sldNum" sz="quarter" idx="5"/>
          </p:nvPr>
        </p:nvSpPr>
        <p:spPr/>
        <p:txBody>
          <a:bodyPr/>
          <a:lstStyle/>
          <a:p>
            <a:fld id="{EFB4D46B-BBE0-4474-A26D-45E0F7167BF9}" type="slidenum">
              <a:rPr lang="en-GB" smtClean="0"/>
              <a:t>34</a:t>
            </a:fld>
            <a:endParaRPr lang="en-GB" dirty="0"/>
          </a:p>
        </p:txBody>
      </p:sp>
    </p:spTree>
    <p:extLst>
      <p:ext uri="{BB962C8B-B14F-4D97-AF65-F5344CB8AC3E}">
        <p14:creationId xmlns:p14="http://schemas.microsoft.com/office/powerpoint/2010/main" val="35421711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 is that you are selling an experience, not just providing an obvious service. In the video, the task of the barista is to provide coffee, but really, they are doing much more than that. She is bringing positivity and happiness through meaningful interactions, and she may just be providing some comfort in a time of difficulty.</a:t>
            </a:r>
          </a:p>
          <a:p>
            <a:endParaRPr lang="en-GB" dirty="0"/>
          </a:p>
          <a:p>
            <a:r>
              <a:rPr lang="en-GB" dirty="0"/>
              <a:t>Whatever the reason for the visit, a bad experience will absolutely ruin the moment for the customer.</a:t>
            </a:r>
          </a:p>
          <a:p>
            <a:endParaRPr lang="en-GB" dirty="0"/>
          </a:p>
          <a:p>
            <a:r>
              <a:rPr lang="en-GB" dirty="0"/>
              <a:t>Recruitment of the right staff is therefore crucial, and managing/developing this talent is key to ensure the momentum is maintained. Perhaps Lily the barista will always be this way irrelevant of management/leadership, but maybe her managers and leaders and their commitment to her development are part of the reason why she is providing such valuable customer service.</a:t>
            </a:r>
          </a:p>
          <a:p>
            <a:endParaRPr lang="en-GB" dirty="0"/>
          </a:p>
          <a:p>
            <a:r>
              <a:rPr lang="en-GB" dirty="0"/>
              <a:t>You as the recruiter are as fundamental to the process of recruitment as the applicants are. Make sure you attract the right people, and nurture them through effective training and development. He says he will never forget that cup of coffee but really, he will never forget Lily. Your people are vital!! He could overlook a bad coffee for a good barista, but would he overlook a bad barista if the coffee was good? Maybe, but it is far less likely!!</a:t>
            </a:r>
          </a:p>
          <a:p>
            <a:endParaRPr lang="en-GB" dirty="0"/>
          </a:p>
          <a:p>
            <a:r>
              <a:rPr lang="en-GB" dirty="0"/>
              <a:t>This is a front of house perspective, but how may it transfer to back of house? – this style of interaction is important between staff also to build bonds, increase teamwork and trust. Happier/meaningful interactions can promote trust and efficiency and promote a positive working environment/workplace culture. </a:t>
            </a:r>
          </a:p>
        </p:txBody>
      </p:sp>
      <p:sp>
        <p:nvSpPr>
          <p:cNvPr id="4" name="Slide Number Placeholder 3"/>
          <p:cNvSpPr>
            <a:spLocks noGrp="1"/>
          </p:cNvSpPr>
          <p:nvPr>
            <p:ph type="sldNum" sz="quarter" idx="5"/>
          </p:nvPr>
        </p:nvSpPr>
        <p:spPr/>
        <p:txBody>
          <a:bodyPr/>
          <a:lstStyle/>
          <a:p>
            <a:fld id="{24953D85-D4B4-4FA9-A353-DF8E4DAF69A1}" type="slidenum">
              <a:rPr lang="en-GB" smtClean="0"/>
              <a:t>35</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A98A4-5D37-F363-4739-FCE9045CB9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03874-5429-E69F-41AA-1DEA0E7172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0833CA-D417-754E-10C2-1FE5FA482E2A}"/>
              </a:ext>
            </a:extLst>
          </p:cNvPr>
          <p:cNvSpPr>
            <a:spLocks noGrp="1"/>
          </p:cNvSpPr>
          <p:nvPr>
            <p:ph type="body" idx="1"/>
          </p:nvPr>
        </p:nvSpPr>
        <p:spPr/>
        <p:txBody>
          <a:bodyPr/>
          <a:lstStyle/>
          <a:p>
            <a:r>
              <a:rPr lang="en-GB" dirty="0"/>
              <a:t>5 mins to ask and answer any assignment 1 related questions. </a:t>
            </a:r>
          </a:p>
        </p:txBody>
      </p:sp>
      <p:sp>
        <p:nvSpPr>
          <p:cNvPr id="4" name="Slide Number Placeholder 3">
            <a:extLst>
              <a:ext uri="{FF2B5EF4-FFF2-40B4-BE49-F238E27FC236}">
                <a16:creationId xmlns:a16="http://schemas.microsoft.com/office/drawing/2014/main" id="{196BB24A-B792-03CB-B20E-C7992F552B1E}"/>
              </a:ext>
            </a:extLst>
          </p:cNvPr>
          <p:cNvSpPr>
            <a:spLocks noGrp="1"/>
          </p:cNvSpPr>
          <p:nvPr>
            <p:ph type="sldNum" sz="quarter" idx="5"/>
          </p:nvPr>
        </p:nvSpPr>
        <p:spPr/>
        <p:txBody>
          <a:bodyPr/>
          <a:lstStyle/>
          <a:p>
            <a:fld id="{EFB4D46B-BBE0-4474-A26D-45E0F7167BF9}" type="slidenum">
              <a:rPr lang="en-GB" smtClean="0"/>
              <a:t>36</a:t>
            </a:fld>
            <a:endParaRPr lang="en-GB" dirty="0"/>
          </a:p>
        </p:txBody>
      </p:sp>
    </p:spTree>
    <p:extLst>
      <p:ext uri="{BB962C8B-B14F-4D97-AF65-F5344CB8AC3E}">
        <p14:creationId xmlns:p14="http://schemas.microsoft.com/office/powerpoint/2010/main" val="33121870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1844A-F66C-220A-E81C-BD4509D8B3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0CE412-5238-BC08-FE37-ABA1FC90DF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A4678B-8BF4-1109-EE14-5A7ABC52FFB9}"/>
              </a:ext>
            </a:extLst>
          </p:cNvPr>
          <p:cNvSpPr>
            <a:spLocks noGrp="1"/>
          </p:cNvSpPr>
          <p:nvPr>
            <p:ph type="body" idx="1"/>
          </p:nvPr>
        </p:nvSpPr>
        <p:spPr/>
        <p:txBody>
          <a:bodyPr/>
          <a:lstStyle/>
          <a:p>
            <a:r>
              <a:rPr lang="en-GB" dirty="0"/>
              <a:t>Tips on how to pitch an idea – show if there is enough time or ask them to watch in their own time if needed.</a:t>
            </a:r>
          </a:p>
        </p:txBody>
      </p:sp>
      <p:sp>
        <p:nvSpPr>
          <p:cNvPr id="4" name="Slide Number Placeholder 3">
            <a:extLst>
              <a:ext uri="{FF2B5EF4-FFF2-40B4-BE49-F238E27FC236}">
                <a16:creationId xmlns:a16="http://schemas.microsoft.com/office/drawing/2014/main" id="{07BDCE5C-4138-D139-CB0D-3DCFB8AB2BBB}"/>
              </a:ext>
            </a:extLst>
          </p:cNvPr>
          <p:cNvSpPr>
            <a:spLocks noGrp="1"/>
          </p:cNvSpPr>
          <p:nvPr>
            <p:ph type="sldNum" sz="quarter" idx="5"/>
          </p:nvPr>
        </p:nvSpPr>
        <p:spPr/>
        <p:txBody>
          <a:bodyPr/>
          <a:lstStyle/>
          <a:p>
            <a:fld id="{EFB4D46B-BBE0-4474-A26D-45E0F7167BF9}" type="slidenum">
              <a:rPr lang="en-GB" smtClean="0"/>
              <a:t>37</a:t>
            </a:fld>
            <a:endParaRPr lang="en-GB" dirty="0"/>
          </a:p>
        </p:txBody>
      </p:sp>
    </p:spTree>
    <p:extLst>
      <p:ext uri="{BB962C8B-B14F-4D97-AF65-F5344CB8AC3E}">
        <p14:creationId xmlns:p14="http://schemas.microsoft.com/office/powerpoint/2010/main" val="8973085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F8010-E8BD-8622-0737-8A5FB8332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B5D7C-E0FB-ABDD-27F6-1F900DE42E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876BB3-9E4E-F333-2094-4062DB3A8FBB}"/>
              </a:ext>
            </a:extLst>
          </p:cNvPr>
          <p:cNvSpPr>
            <a:spLocks noGrp="1"/>
          </p:cNvSpPr>
          <p:nvPr>
            <p:ph type="body" idx="1"/>
          </p:nvPr>
        </p:nvSpPr>
        <p:spPr/>
        <p:txBody>
          <a:bodyPr/>
          <a:lstStyle/>
          <a:p>
            <a:r>
              <a:rPr lang="en-GB" dirty="0"/>
              <a:t>5 mins to ask and answer any assignment 2 related questions. Are they confident with creating their slides? Are they confident with presenting to a group? </a:t>
            </a:r>
          </a:p>
        </p:txBody>
      </p:sp>
      <p:sp>
        <p:nvSpPr>
          <p:cNvPr id="4" name="Slide Number Placeholder 3">
            <a:extLst>
              <a:ext uri="{FF2B5EF4-FFF2-40B4-BE49-F238E27FC236}">
                <a16:creationId xmlns:a16="http://schemas.microsoft.com/office/drawing/2014/main" id="{1884D78E-9B05-ED3D-8136-0309042A964A}"/>
              </a:ext>
            </a:extLst>
          </p:cNvPr>
          <p:cNvSpPr>
            <a:spLocks noGrp="1"/>
          </p:cNvSpPr>
          <p:nvPr>
            <p:ph type="sldNum" sz="quarter" idx="5"/>
          </p:nvPr>
        </p:nvSpPr>
        <p:spPr/>
        <p:txBody>
          <a:bodyPr/>
          <a:lstStyle/>
          <a:p>
            <a:fld id="{EFB4D46B-BBE0-4474-A26D-45E0F7167BF9}" type="slidenum">
              <a:rPr lang="en-GB" smtClean="0"/>
              <a:t>38</a:t>
            </a:fld>
            <a:endParaRPr lang="en-GB" dirty="0"/>
          </a:p>
        </p:txBody>
      </p:sp>
    </p:spTree>
    <p:extLst>
      <p:ext uri="{BB962C8B-B14F-4D97-AF65-F5344CB8AC3E}">
        <p14:creationId xmlns:p14="http://schemas.microsoft.com/office/powerpoint/2010/main" val="41508764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83E55-47D0-0575-8CFF-1ECF75280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311A06-787F-148C-B641-41DB00F692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679290-6374-0AB6-58F5-BC270720AB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51BD92-ED8A-E792-89D6-81AB1DAF2340}"/>
              </a:ext>
            </a:extLst>
          </p:cNvPr>
          <p:cNvSpPr>
            <a:spLocks noGrp="1"/>
          </p:cNvSpPr>
          <p:nvPr>
            <p:ph type="sldNum" sz="quarter" idx="5"/>
          </p:nvPr>
        </p:nvSpPr>
        <p:spPr/>
        <p:txBody>
          <a:bodyPr/>
          <a:lstStyle/>
          <a:p>
            <a:fld id="{24953D85-D4B4-4FA9-A353-DF8E4DAF69A1}" type="slidenum">
              <a:rPr lang="en-GB" smtClean="0"/>
              <a:t>39</a:t>
            </a:fld>
            <a:endParaRPr lang="en-GB"/>
          </a:p>
        </p:txBody>
      </p:sp>
    </p:spTree>
    <p:extLst>
      <p:ext uri="{BB962C8B-B14F-4D97-AF65-F5344CB8AC3E}">
        <p14:creationId xmlns:p14="http://schemas.microsoft.com/office/powerpoint/2010/main" val="1831724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40</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19/05/2025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TulFqmYqEJc?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JQ6OkrH7d1s?feature=oembed" TargetMode="External"/><Relationship Id="rId4" Type="http://schemas.openxmlformats.org/officeDocument/2006/relationships/image" Target="../media/image1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qxrNCRhxgho?feature=oembed" TargetMode="External"/><Relationship Id="rId4" Type="http://schemas.openxmlformats.org/officeDocument/2006/relationships/image" Target="../media/image14.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l0hVIH3EnlQ?feature=oembed" TargetMode="External"/><Relationship Id="rId4" Type="http://schemas.openxmlformats.org/officeDocument/2006/relationships/image" Target="../media/image16.jpeg"/></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TulFqmYqEJc" TargetMode="External"/><Relationship Id="rId3" Type="http://schemas.openxmlformats.org/officeDocument/2006/relationships/hyperlink" Target="https://www.acas.org.uk/hiring-someone" TargetMode="External"/><Relationship Id="rId7" Type="http://schemas.openxmlformats.org/officeDocument/2006/relationships/hyperlink" Target="https://www.gov.uk/browse/employing-people/recruiting-hiring" TargetMode="Externa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hyperlink" Target="https://www.youtube.com/watch?v=qxrNCRhxgho" TargetMode="External"/><Relationship Id="rId5" Type="http://schemas.openxmlformats.org/officeDocument/2006/relationships/hyperlink" Target="https://www.cipd.org/uk/topics/recruitment/" TargetMode="External"/><Relationship Id="rId4" Type="http://schemas.openxmlformats.org/officeDocument/2006/relationships/hyperlink" Target="https://www.youtube.com/watch?v=JQ6OkrH7d1s" TargetMode="External"/><Relationship Id="rId9" Type="http://schemas.openxmlformats.org/officeDocument/2006/relationships/hyperlink" Target="https://www.youtube.com/watch?v=l0hVIH3Enl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323439"/>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5 – Recruitment and Onboarding</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1690688"/>
            <a:ext cx="10515600" cy="2923890"/>
          </a:xfrm>
        </p:spPr>
        <p:txBody>
          <a:bodyPr>
            <a:normAutofit fontScale="62500" lnSpcReduction="20000"/>
          </a:bodyPr>
          <a:lstStyle/>
          <a:p>
            <a:r>
              <a:rPr lang="en-GB" dirty="0"/>
              <a:t>Recruitment Procedures</a:t>
            </a:r>
          </a:p>
          <a:p>
            <a:endParaRPr lang="en-GB" dirty="0"/>
          </a:p>
          <a:p>
            <a:r>
              <a:rPr lang="en-GB" dirty="0"/>
              <a:t>How to advertise positions</a:t>
            </a:r>
          </a:p>
          <a:p>
            <a:endParaRPr lang="en-GB" dirty="0"/>
          </a:p>
          <a:p>
            <a:r>
              <a:rPr lang="en-GB" dirty="0"/>
              <a:t>Onboarding staff</a:t>
            </a:r>
          </a:p>
          <a:p>
            <a:endParaRPr lang="en-GB" dirty="0"/>
          </a:p>
          <a:p>
            <a:r>
              <a:rPr lang="en-GB" dirty="0"/>
              <a:t>Appropriate training procedures</a:t>
            </a:r>
          </a:p>
          <a:p>
            <a:pPr marL="0" indent="0">
              <a:buNone/>
            </a:pPr>
            <a:endParaRPr lang="en-GB" dirty="0"/>
          </a:p>
          <a:p>
            <a:r>
              <a:rPr lang="en-GB" dirty="0"/>
              <a:t>Assessment check-in &amp; presentation prep</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605591" y="2146111"/>
            <a:ext cx="4618856" cy="3917032"/>
          </a:xfrm>
        </p:spPr>
        <p:txBody>
          <a:bodyPr>
            <a:normAutofit/>
          </a:bodyPr>
          <a:lstStyle/>
          <a:p>
            <a:r>
              <a:rPr lang="en-GB" sz="2000" dirty="0">
                <a:latin typeface="Aptos" panose="020B0004020202020204" pitchFamily="34" charset="0"/>
              </a:rPr>
              <a:t>Budgeting and capital management</a:t>
            </a:r>
          </a:p>
          <a:p>
            <a:endParaRPr lang="en-GB" sz="2000" dirty="0">
              <a:latin typeface="Aptos" panose="020B0004020202020204" pitchFamily="34" charset="0"/>
            </a:endParaRPr>
          </a:p>
          <a:p>
            <a:r>
              <a:rPr lang="en-GB" sz="2000" dirty="0">
                <a:latin typeface="Aptos" panose="020B0004020202020204" pitchFamily="34" charset="0"/>
              </a:rPr>
              <a:t>Functional and master budgets</a:t>
            </a:r>
          </a:p>
          <a:p>
            <a:endParaRPr lang="en-GB" sz="2000" dirty="0">
              <a:latin typeface="Aptos" panose="020B0004020202020204" pitchFamily="34" charset="0"/>
            </a:endParaRPr>
          </a:p>
          <a:p>
            <a:r>
              <a:rPr lang="en-GB" sz="2000" dirty="0">
                <a:latin typeface="Aptos" panose="020B0004020202020204" pitchFamily="34" charset="0"/>
              </a:rPr>
              <a:t>Pre-opening requirements</a:t>
            </a: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Recruitment Overview</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2138202214"/>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Identifying a staffing need</a:t>
                      </a:r>
                    </a:p>
                    <a:p>
                      <a:pPr marL="0" indent="0">
                        <a:buFont typeface="+mj-lt"/>
                        <a:buNone/>
                      </a:pPr>
                      <a:endParaRPr lang="en-GB" sz="3600" dirty="0"/>
                    </a:p>
                    <a:p>
                      <a:pPr marL="0" indent="0">
                        <a:buFont typeface="+mj-lt"/>
                        <a:buNone/>
                      </a:pPr>
                      <a:r>
                        <a:rPr lang="en-GB" sz="3600" dirty="0"/>
                        <a:t>Attracting talent (candidates)</a:t>
                      </a:r>
                    </a:p>
                    <a:p>
                      <a:pPr marL="0" indent="0">
                        <a:buFont typeface="+mj-lt"/>
                        <a:buNone/>
                      </a:pPr>
                      <a:endParaRPr lang="en-GB" sz="3600" dirty="0"/>
                    </a:p>
                    <a:p>
                      <a:pPr marL="0" indent="0">
                        <a:buFont typeface="+mj-lt"/>
                        <a:buNone/>
                      </a:pPr>
                      <a:r>
                        <a:rPr lang="en-GB" sz="3600" dirty="0"/>
                        <a:t>Shortlisting &amp; interviewing</a:t>
                      </a:r>
                    </a:p>
                    <a:p>
                      <a:pPr marL="0" indent="0">
                        <a:buFont typeface="+mj-lt"/>
                        <a:buNone/>
                      </a:pPr>
                      <a:endParaRPr lang="en-GB" sz="3600" dirty="0"/>
                    </a:p>
                    <a:p>
                      <a:pPr marL="0" indent="0">
                        <a:buFont typeface="+mj-lt"/>
                        <a:buNone/>
                      </a:pPr>
                      <a:r>
                        <a:rPr lang="en-GB" sz="3600" dirty="0"/>
                        <a:t>Hiring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Colleagues huddle">
            <a:extLst>
              <a:ext uri="{FF2B5EF4-FFF2-40B4-BE49-F238E27FC236}">
                <a16:creationId xmlns:a16="http://schemas.microsoft.com/office/drawing/2014/main" id="{27B058D5-DB13-5D7C-15EC-105C61F0A1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009" y="1807872"/>
            <a:ext cx="4644980" cy="3429000"/>
          </a:xfrm>
          <a:prstGeom prst="rect">
            <a:avLst/>
          </a:prstGeom>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EAB58-D164-680E-0406-9426DA90E1A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31F922-E011-87AD-E768-43D95A8C7E1B}"/>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Onboarding Overview</a:t>
            </a:r>
          </a:p>
        </p:txBody>
      </p:sp>
      <p:graphicFrame>
        <p:nvGraphicFramePr>
          <p:cNvPr id="2" name="Table 1">
            <a:extLst>
              <a:ext uri="{FF2B5EF4-FFF2-40B4-BE49-F238E27FC236}">
                <a16:creationId xmlns:a16="http://schemas.microsoft.com/office/drawing/2014/main" id="{E503AF9F-188A-F9EE-2484-AE12D04BB7FF}"/>
              </a:ext>
            </a:extLst>
          </p:cNvPr>
          <p:cNvGraphicFramePr>
            <a:graphicFrameLocks noGrp="1"/>
          </p:cNvGraphicFramePr>
          <p:nvPr>
            <p:extLst>
              <p:ext uri="{D42A27DB-BD31-4B8C-83A1-F6EECF244321}">
                <p14:modId xmlns:p14="http://schemas.microsoft.com/office/powerpoint/2010/main" val="905163313"/>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r>
                        <a:rPr lang="en-GB" sz="3600" dirty="0"/>
                        <a:t>Providing knowledge, tools &amp; support to ensure new employees are productive &amp; engaged members of your organisation.</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Colleagues huddle">
            <a:extLst>
              <a:ext uri="{FF2B5EF4-FFF2-40B4-BE49-F238E27FC236}">
                <a16:creationId xmlns:a16="http://schemas.microsoft.com/office/drawing/2014/main" id="{E71A0074-00FB-8003-B816-E2F3034F5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009" y="1807872"/>
            <a:ext cx="4644980" cy="3429000"/>
          </a:xfrm>
          <a:prstGeom prst="rect">
            <a:avLst/>
          </a:prstGeom>
        </p:spPr>
      </p:pic>
    </p:spTree>
    <p:extLst>
      <p:ext uri="{BB962C8B-B14F-4D97-AF65-F5344CB8AC3E}">
        <p14:creationId xmlns:p14="http://schemas.microsoft.com/office/powerpoint/2010/main" val="1322665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0441-81C8-CB99-4E03-1F56E54F29B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06354C9-0609-E73D-D8F0-87938ED27F2A}"/>
              </a:ext>
            </a:extLst>
          </p:cNvPr>
          <p:cNvGraphicFramePr>
            <a:graphicFrameLocks noGrp="1"/>
          </p:cNvGraphicFramePr>
          <p:nvPr>
            <p:extLst>
              <p:ext uri="{D42A27DB-BD31-4B8C-83A1-F6EECF244321}">
                <p14:modId xmlns:p14="http://schemas.microsoft.com/office/powerpoint/2010/main" val="2711965693"/>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Recruitment Procedures</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848329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2611E-94DA-9893-0735-28F53D7F268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D75549-AA97-9501-C4E3-8F5A0517393A}"/>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Identifying what you need</a:t>
            </a:r>
          </a:p>
        </p:txBody>
      </p:sp>
      <p:graphicFrame>
        <p:nvGraphicFramePr>
          <p:cNvPr id="2" name="Table 1">
            <a:extLst>
              <a:ext uri="{FF2B5EF4-FFF2-40B4-BE49-F238E27FC236}">
                <a16:creationId xmlns:a16="http://schemas.microsoft.com/office/drawing/2014/main" id="{48B7411B-C959-DA6F-71F1-CDC8310F9113}"/>
              </a:ext>
            </a:extLst>
          </p:cNvPr>
          <p:cNvGraphicFramePr>
            <a:graphicFrameLocks noGrp="1"/>
          </p:cNvGraphicFramePr>
          <p:nvPr>
            <p:extLst>
              <p:ext uri="{D42A27DB-BD31-4B8C-83A1-F6EECF244321}">
                <p14:modId xmlns:p14="http://schemas.microsoft.com/office/powerpoint/2010/main" val="677045761"/>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endParaRPr lang="en-GB" sz="3600" dirty="0"/>
                    </a:p>
                    <a:p>
                      <a:pPr marL="0" indent="0">
                        <a:buFont typeface="+mj-lt"/>
                        <a:buNone/>
                      </a:pPr>
                      <a:endParaRPr lang="en-GB" sz="3600" dirty="0"/>
                    </a:p>
                    <a:p>
                      <a:pPr marL="0" indent="0" algn="ctr">
                        <a:buFont typeface="+mj-lt"/>
                        <a:buNone/>
                      </a:pPr>
                      <a:r>
                        <a:rPr lang="en-GB" sz="3600" dirty="0"/>
                        <a:t>ANALYSE &amp; DEFINE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A86E530A-8FA2-8501-3C1E-2B3064BA5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2763055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8488E-9053-F217-22A2-693A707836E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0EBDE0-A3F4-4AD6-A70B-0FA8C1D65AA1}"/>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Identifying what you need</a:t>
            </a:r>
          </a:p>
        </p:txBody>
      </p:sp>
      <p:graphicFrame>
        <p:nvGraphicFramePr>
          <p:cNvPr id="2" name="Table 1">
            <a:extLst>
              <a:ext uri="{FF2B5EF4-FFF2-40B4-BE49-F238E27FC236}">
                <a16:creationId xmlns:a16="http://schemas.microsoft.com/office/drawing/2014/main" id="{AFB62B87-EF55-9837-EFD3-5A8396B10981}"/>
              </a:ext>
            </a:extLst>
          </p:cNvPr>
          <p:cNvGraphicFramePr>
            <a:graphicFrameLocks noGrp="1"/>
          </p:cNvGraphicFramePr>
          <p:nvPr>
            <p:extLst>
              <p:ext uri="{D42A27DB-BD31-4B8C-83A1-F6EECF244321}">
                <p14:modId xmlns:p14="http://schemas.microsoft.com/office/powerpoint/2010/main" val="1691855948"/>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Consider strategic goals &amp; future opportunities</a:t>
                      </a:r>
                    </a:p>
                    <a:p>
                      <a:pPr marL="0" indent="0">
                        <a:buFont typeface="+mj-lt"/>
                        <a:buNone/>
                      </a:pPr>
                      <a:endParaRPr lang="en-GB" sz="3600" dirty="0"/>
                    </a:p>
                    <a:p>
                      <a:pPr marL="0" indent="0">
                        <a:buFont typeface="+mj-lt"/>
                        <a:buNone/>
                      </a:pPr>
                      <a:r>
                        <a:rPr lang="en-GB" sz="3600" dirty="0"/>
                        <a:t>What skills and roles will be needed?</a:t>
                      </a:r>
                    </a:p>
                    <a:p>
                      <a:pPr marL="0" indent="0">
                        <a:buFont typeface="+mj-lt"/>
                        <a:buNone/>
                      </a:pPr>
                      <a:endParaRPr lang="en-GB" sz="3600" dirty="0"/>
                    </a:p>
                    <a:p>
                      <a:pPr marL="0" indent="0">
                        <a:buFont typeface="+mj-lt"/>
                        <a:buNone/>
                      </a:pPr>
                      <a:r>
                        <a:rPr lang="en-GB" sz="3600" dirty="0"/>
                        <a:t>Audit the current team</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8292AB95-6120-9EFA-35E9-3E4729BC1F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529507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83CCE-653D-E979-F4F0-4F82053FD9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6863D6-DC52-5FAB-63EA-90E079BD5C2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Upskilling/Restructuring</a:t>
            </a:r>
          </a:p>
        </p:txBody>
      </p:sp>
      <p:graphicFrame>
        <p:nvGraphicFramePr>
          <p:cNvPr id="2" name="Table 1">
            <a:extLst>
              <a:ext uri="{FF2B5EF4-FFF2-40B4-BE49-F238E27FC236}">
                <a16:creationId xmlns:a16="http://schemas.microsoft.com/office/drawing/2014/main" id="{6817F6E8-3015-0143-78C6-3414003CA2C9}"/>
              </a:ext>
            </a:extLst>
          </p:cNvPr>
          <p:cNvGraphicFramePr>
            <a:graphicFrameLocks noGrp="1"/>
          </p:cNvGraphicFramePr>
          <p:nvPr>
            <p:extLst>
              <p:ext uri="{D42A27DB-BD31-4B8C-83A1-F6EECF244321}">
                <p14:modId xmlns:p14="http://schemas.microsoft.com/office/powerpoint/2010/main" val="2886884977"/>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r>
                        <a:rPr lang="en-GB" sz="3600" dirty="0"/>
                        <a:t>Can you use training measures to enable current staff to fill gaps?</a:t>
                      </a:r>
                    </a:p>
                    <a:p>
                      <a:pPr marL="0" indent="0">
                        <a:buFont typeface="+mj-lt"/>
                        <a:buNone/>
                      </a:pPr>
                      <a:endParaRPr lang="en-GB" sz="3600" dirty="0"/>
                    </a:p>
                    <a:p>
                      <a:pPr marL="0" indent="0">
                        <a:buFont typeface="+mj-lt"/>
                        <a:buNone/>
                      </a:pPr>
                      <a:r>
                        <a:rPr lang="en-GB" sz="3600" dirty="0"/>
                        <a:t>Can you restructure your team to cover the roles that are a priority?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80623382-EDD1-4200-F75B-F0FAC1A8AB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508025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4F46F-5433-A4E4-E552-D2A3F11F8A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09B6D1-D4A5-3E04-D4D0-13AE9E2B412A}"/>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Why is recruitment so important?</a:t>
            </a:r>
          </a:p>
        </p:txBody>
      </p:sp>
      <p:graphicFrame>
        <p:nvGraphicFramePr>
          <p:cNvPr id="2" name="Table 1">
            <a:extLst>
              <a:ext uri="{FF2B5EF4-FFF2-40B4-BE49-F238E27FC236}">
                <a16:creationId xmlns:a16="http://schemas.microsoft.com/office/drawing/2014/main" id="{BFB986DB-CFD6-A598-5595-374B2682F2AC}"/>
              </a:ext>
            </a:extLst>
          </p:cNvPr>
          <p:cNvGraphicFramePr>
            <a:graphicFrameLocks noGrp="1"/>
          </p:cNvGraphicFramePr>
          <p:nvPr>
            <p:extLst>
              <p:ext uri="{D42A27DB-BD31-4B8C-83A1-F6EECF244321}">
                <p14:modId xmlns:p14="http://schemas.microsoft.com/office/powerpoint/2010/main" val="3875948549"/>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endParaRPr lang="en-GB" sz="3600" dirty="0"/>
                    </a:p>
                    <a:p>
                      <a:pPr marL="0" indent="0">
                        <a:buFont typeface="+mj-lt"/>
                        <a:buNone/>
                      </a:pPr>
                      <a:r>
                        <a:rPr lang="en-GB" sz="3600" dirty="0"/>
                        <a:t>Critical to ensure the right talent is attracted, hired and retained!</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2278B526-55D2-17F2-D9FD-1DAD4B22F0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1866" y="1358721"/>
            <a:ext cx="3909526" cy="3909526"/>
          </a:xfrm>
          <a:prstGeom prst="rect">
            <a:avLst/>
          </a:prstGeom>
        </p:spPr>
      </p:pic>
    </p:spTree>
    <p:extLst>
      <p:ext uri="{BB962C8B-B14F-4D97-AF65-F5344CB8AC3E}">
        <p14:creationId xmlns:p14="http://schemas.microsoft.com/office/powerpoint/2010/main" val="1101206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B4C08-B562-A591-BA31-0516EFD5147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E65749-B36D-277C-DA3E-5FCA12024B16}"/>
              </a:ext>
            </a:extLst>
          </p:cNvPr>
          <p:cNvSpPr>
            <a:spLocks noGrp="1"/>
          </p:cNvSpPr>
          <p:nvPr>
            <p:ph type="title"/>
          </p:nvPr>
        </p:nvSpPr>
        <p:spPr>
          <a:xfrm>
            <a:off x="838200" y="-346585"/>
            <a:ext cx="10515600" cy="1325563"/>
          </a:xfrm>
        </p:spPr>
        <p:txBody>
          <a:bodyPr anchor="ctr">
            <a:normAutofit/>
          </a:bodyPr>
          <a:lstStyle/>
          <a:p>
            <a:r>
              <a:rPr lang="en-GB" sz="4800" b="1" dirty="0">
                <a:solidFill>
                  <a:srgbClr val="002060"/>
                </a:solidFill>
                <a:latin typeface="Aptos Light" panose="020B0004020202020204" pitchFamily="34" charset="0"/>
              </a:rPr>
              <a:t>The Process</a:t>
            </a:r>
          </a:p>
        </p:txBody>
      </p:sp>
      <p:graphicFrame>
        <p:nvGraphicFramePr>
          <p:cNvPr id="2" name="Table 1">
            <a:extLst>
              <a:ext uri="{FF2B5EF4-FFF2-40B4-BE49-F238E27FC236}">
                <a16:creationId xmlns:a16="http://schemas.microsoft.com/office/drawing/2014/main" id="{3050B68E-11C3-E08D-6E23-2C575E5F3BBF}"/>
              </a:ext>
            </a:extLst>
          </p:cNvPr>
          <p:cNvGraphicFramePr>
            <a:graphicFrameLocks noGrp="1"/>
          </p:cNvGraphicFramePr>
          <p:nvPr>
            <p:extLst>
              <p:ext uri="{D42A27DB-BD31-4B8C-83A1-F6EECF244321}">
                <p14:modId xmlns:p14="http://schemas.microsoft.com/office/powerpoint/2010/main" val="2186222319"/>
              </p:ext>
            </p:extLst>
          </p:nvPr>
        </p:nvGraphicFramePr>
        <p:xfrm>
          <a:off x="360608" y="622141"/>
          <a:ext cx="6800046" cy="502920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Plan – what do you need?</a:t>
                      </a:r>
                    </a:p>
                    <a:p>
                      <a:pPr marL="0" indent="0">
                        <a:buFont typeface="+mj-lt"/>
                        <a:buNone/>
                      </a:pPr>
                      <a:endParaRPr lang="en-GB" sz="3600" dirty="0"/>
                    </a:p>
                    <a:p>
                      <a:pPr marL="0" indent="0">
                        <a:buFont typeface="+mj-lt"/>
                        <a:buNone/>
                      </a:pPr>
                      <a:r>
                        <a:rPr lang="en-GB" sz="3600" dirty="0"/>
                        <a:t>Advertise – post the job!</a:t>
                      </a:r>
                    </a:p>
                    <a:p>
                      <a:pPr marL="0" indent="0">
                        <a:buFont typeface="+mj-lt"/>
                        <a:buNone/>
                      </a:pPr>
                      <a:endParaRPr lang="en-GB" sz="3600" dirty="0"/>
                    </a:p>
                    <a:p>
                      <a:pPr marL="0" indent="0">
                        <a:buFont typeface="+mj-lt"/>
                        <a:buNone/>
                      </a:pPr>
                      <a:r>
                        <a:rPr lang="en-GB" sz="3600" dirty="0"/>
                        <a:t>Shortlist – review applications.</a:t>
                      </a:r>
                    </a:p>
                    <a:p>
                      <a:pPr marL="0" indent="0">
                        <a:buFont typeface="+mj-lt"/>
                        <a:buNone/>
                      </a:pPr>
                      <a:endParaRPr lang="en-GB" sz="3600" dirty="0"/>
                    </a:p>
                    <a:p>
                      <a:pPr marL="0" indent="0">
                        <a:buFont typeface="+mj-lt"/>
                        <a:buNone/>
                      </a:pPr>
                      <a:r>
                        <a:rPr lang="en-GB" sz="3600" dirty="0"/>
                        <a:t>Interview – be prepared!</a:t>
                      </a:r>
                    </a:p>
                    <a:p>
                      <a:pPr marL="0" indent="0">
                        <a:buFont typeface="+mj-lt"/>
                        <a:buNone/>
                      </a:pPr>
                      <a:endParaRPr lang="en-GB" sz="3600" dirty="0"/>
                    </a:p>
                    <a:p>
                      <a:pPr marL="0" indent="0">
                        <a:buFont typeface="+mj-lt"/>
                        <a:buNone/>
                      </a:pPr>
                      <a:r>
                        <a:rPr lang="en-GB" sz="3600" dirty="0"/>
                        <a:t>Hire!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Steps against a white wall">
            <a:extLst>
              <a:ext uri="{FF2B5EF4-FFF2-40B4-BE49-F238E27FC236}">
                <a16:creationId xmlns:a16="http://schemas.microsoft.com/office/drawing/2014/main" id="{884193A9-6D62-92DB-B88A-A7550E093F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7120" y="1159834"/>
            <a:ext cx="4394272" cy="3953814"/>
          </a:xfrm>
          <a:prstGeom prst="rect">
            <a:avLst/>
          </a:prstGeom>
        </p:spPr>
      </p:pic>
    </p:spTree>
    <p:extLst>
      <p:ext uri="{BB962C8B-B14F-4D97-AF65-F5344CB8AC3E}">
        <p14:creationId xmlns:p14="http://schemas.microsoft.com/office/powerpoint/2010/main" val="1299315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7168B-DF4B-382C-33CE-B42B4D16165F}"/>
            </a:ext>
          </a:extLst>
        </p:cNvPr>
        <p:cNvGrpSpPr/>
        <p:nvPr/>
      </p:nvGrpSpPr>
      <p:grpSpPr>
        <a:xfrm>
          <a:off x="0" y="0"/>
          <a:ext cx="0" cy="0"/>
          <a:chOff x="0" y="0"/>
          <a:chExt cx="0" cy="0"/>
        </a:xfrm>
      </p:grpSpPr>
      <p:pic>
        <p:nvPicPr>
          <p:cNvPr id="7" name="Online Media 6" title="A Better Way to Hire | Simon Sinek">
            <a:hlinkClick r:id="" action="ppaction://media"/>
            <a:extLst>
              <a:ext uri="{FF2B5EF4-FFF2-40B4-BE49-F238E27FC236}">
                <a16:creationId xmlns:a16="http://schemas.microsoft.com/office/drawing/2014/main" id="{7A5485ED-41B0-66A6-A0B8-DB26D8D3794D}"/>
              </a:ext>
            </a:extLst>
          </p:cNvPr>
          <p:cNvPicPr>
            <a:picLocks noRot="1" noChangeAspect="1"/>
          </p:cNvPicPr>
          <p:nvPr>
            <a:videoFile r:link="rId1"/>
          </p:nvPr>
        </p:nvPicPr>
        <p:blipFill>
          <a:blip r:embed="rId4"/>
          <a:stretch>
            <a:fillRect/>
          </a:stretch>
        </p:blipFill>
        <p:spPr>
          <a:xfrm>
            <a:off x="2204276" y="629920"/>
            <a:ext cx="8253857" cy="4663440"/>
          </a:xfrm>
          <a:prstGeom prst="rect">
            <a:avLst/>
          </a:prstGeom>
        </p:spPr>
      </p:pic>
    </p:spTree>
    <p:extLst>
      <p:ext uri="{BB962C8B-B14F-4D97-AF65-F5344CB8AC3E}">
        <p14:creationId xmlns:p14="http://schemas.microsoft.com/office/powerpoint/2010/main" val="401091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7168B-DF4B-382C-33CE-B42B4D16165F}"/>
            </a:ext>
          </a:extLst>
        </p:cNvPr>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F1627A86-20FD-88A3-0EFB-C242D52A0C2F}"/>
              </a:ext>
            </a:extLst>
          </p:cNvPr>
          <p:cNvSpPr/>
          <p:nvPr/>
        </p:nvSpPr>
        <p:spPr>
          <a:xfrm>
            <a:off x="1016000" y="629920"/>
            <a:ext cx="9977120" cy="4267200"/>
          </a:xfrm>
          <a:prstGeom prst="wedgeRoundRectCallou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4000" dirty="0">
                <a:solidFill>
                  <a:schemeClr val="tx1"/>
                </a:solidFill>
              </a:rPr>
              <a:t>Let’s discuss…</a:t>
            </a:r>
          </a:p>
          <a:p>
            <a:pPr algn="ctr"/>
            <a:endParaRPr lang="en-GB" sz="4000" dirty="0">
              <a:solidFill>
                <a:schemeClr val="tx1"/>
              </a:solidFill>
            </a:endParaRPr>
          </a:p>
          <a:p>
            <a:pPr algn="ctr"/>
            <a:r>
              <a:rPr lang="en-GB" sz="4000" dirty="0">
                <a:solidFill>
                  <a:schemeClr val="tx1"/>
                </a:solidFill>
              </a:rPr>
              <a:t>Are you hiring based on personality, qualifications or experience?</a:t>
            </a:r>
          </a:p>
        </p:txBody>
      </p:sp>
    </p:spTree>
    <p:extLst>
      <p:ext uri="{BB962C8B-B14F-4D97-AF65-F5344CB8AC3E}">
        <p14:creationId xmlns:p14="http://schemas.microsoft.com/office/powerpoint/2010/main" val="1891881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66E68-9B8E-F361-9D33-CE7DAEDF28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B674E8-916C-3D97-549C-EDBC71F01C1B}"/>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What to watch out for!</a:t>
            </a:r>
          </a:p>
        </p:txBody>
      </p:sp>
      <p:sp>
        <p:nvSpPr>
          <p:cNvPr id="4" name="TextBox 3">
            <a:extLst>
              <a:ext uri="{FF2B5EF4-FFF2-40B4-BE49-F238E27FC236}">
                <a16:creationId xmlns:a16="http://schemas.microsoft.com/office/drawing/2014/main" id="{C467E444-E109-57F9-35AD-2A56BBA677FA}"/>
              </a:ext>
            </a:extLst>
          </p:cNvPr>
          <p:cNvSpPr txBox="1"/>
          <p:nvPr/>
        </p:nvSpPr>
        <p:spPr>
          <a:xfrm>
            <a:off x="365760" y="874973"/>
            <a:ext cx="7660640"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Vague job descriptions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Attracting the wrong candidate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Being biased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Ineffective selection processes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Hiring too quickly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Misplaced focus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 bad recruitment experience for the candidate</a:t>
            </a:r>
          </a:p>
        </p:txBody>
      </p:sp>
      <p:pic>
        <p:nvPicPr>
          <p:cNvPr id="6" name="Picture 5" descr="Puzzles in brain">
            <a:extLst>
              <a:ext uri="{FF2B5EF4-FFF2-40B4-BE49-F238E27FC236}">
                <a16:creationId xmlns:a16="http://schemas.microsoft.com/office/drawing/2014/main" id="{F12B4732-4256-9318-417F-C52CCECEAF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3191" y="764273"/>
            <a:ext cx="6643049" cy="4428699"/>
          </a:xfrm>
          <a:prstGeom prst="rect">
            <a:avLst/>
          </a:prstGeom>
        </p:spPr>
      </p:pic>
    </p:spTree>
    <p:extLst>
      <p:ext uri="{BB962C8B-B14F-4D97-AF65-F5344CB8AC3E}">
        <p14:creationId xmlns:p14="http://schemas.microsoft.com/office/powerpoint/2010/main" val="2984986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89219-6981-4D15-17B5-21BD9A134B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32DC97A-3C12-6A89-FB4B-C3ECDBC54E94}"/>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So, what is talent acquisition?</a:t>
            </a:r>
          </a:p>
        </p:txBody>
      </p:sp>
      <p:sp>
        <p:nvSpPr>
          <p:cNvPr id="4" name="TextBox 3">
            <a:extLst>
              <a:ext uri="{FF2B5EF4-FFF2-40B4-BE49-F238E27FC236}">
                <a16:creationId xmlns:a16="http://schemas.microsoft.com/office/drawing/2014/main" id="{6FEE69E2-707E-3A27-24A9-673FBFBFF18E}"/>
              </a:ext>
            </a:extLst>
          </p:cNvPr>
          <p:cNvSpPr txBox="1"/>
          <p:nvPr/>
        </p:nvSpPr>
        <p:spPr>
          <a:xfrm>
            <a:off x="365760" y="1089379"/>
            <a:ext cx="4970515" cy="4154984"/>
          </a:xfrm>
          <a:prstGeom prst="rect">
            <a:avLst/>
          </a:prstGeom>
          <a:noFill/>
        </p:spPr>
        <p:txBody>
          <a:bodyPr wrap="square" rtlCol="0">
            <a:spAutoFit/>
          </a:bodyPr>
          <a:lstStyle/>
          <a:p>
            <a:r>
              <a:rPr lang="en-GB" sz="2400" dirty="0"/>
              <a:t>The strategic process of:</a:t>
            </a:r>
          </a:p>
          <a:p>
            <a:endParaRPr lang="en-GB" sz="2400" dirty="0"/>
          </a:p>
          <a:p>
            <a:r>
              <a:rPr lang="en-GB" sz="2400" dirty="0"/>
              <a:t>Identifying/attracting/hiring skilled staff to meet the organisation’s </a:t>
            </a:r>
            <a:r>
              <a:rPr lang="en-GB" sz="2400" b="1" dirty="0"/>
              <a:t>long-term needs.</a:t>
            </a:r>
          </a:p>
          <a:p>
            <a:endParaRPr lang="en-GB" sz="2400" b="1" dirty="0"/>
          </a:p>
          <a:p>
            <a:r>
              <a:rPr lang="en-GB" sz="2400" dirty="0"/>
              <a:t>Focus is placed on:</a:t>
            </a:r>
          </a:p>
          <a:p>
            <a:endParaRPr lang="en-GB" sz="2400" dirty="0"/>
          </a:p>
          <a:p>
            <a:r>
              <a:rPr lang="en-GB" sz="2400" dirty="0"/>
              <a:t>Company branding/workforce planning/long-term talent pipelines</a:t>
            </a:r>
          </a:p>
          <a:p>
            <a:pPr marL="342900" indent="-342900">
              <a:buFont typeface="Arial" panose="020B0604020202020204" pitchFamily="34" charset="0"/>
              <a:buChar char="•"/>
            </a:pPr>
            <a:endParaRPr lang="en-GB" sz="2400" b="1" dirty="0"/>
          </a:p>
        </p:txBody>
      </p:sp>
      <p:pic>
        <p:nvPicPr>
          <p:cNvPr id="5" name="Picture 4" descr="Smiling work colleagues">
            <a:extLst>
              <a:ext uri="{FF2B5EF4-FFF2-40B4-BE49-F238E27FC236}">
                <a16:creationId xmlns:a16="http://schemas.microsoft.com/office/drawing/2014/main" id="{F68B890B-F96C-0D8B-596E-94FAC2FBF2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3616359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D473-9DC1-3297-9A1C-FB773327CEFD}"/>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A89D7B06-A927-D0BF-1105-543A205FDB72}"/>
              </a:ext>
            </a:extLst>
          </p:cNvPr>
          <p:cNvGraphicFramePr>
            <a:graphicFrameLocks noGrp="1"/>
          </p:cNvGraphicFramePr>
          <p:nvPr>
            <p:extLst>
              <p:ext uri="{D42A27DB-BD31-4B8C-83A1-F6EECF244321}">
                <p14:modId xmlns:p14="http://schemas.microsoft.com/office/powerpoint/2010/main" val="1336994424"/>
              </p:ext>
            </p:extLst>
          </p:nvPr>
        </p:nvGraphicFramePr>
        <p:xfrm>
          <a:off x="1897039" y="122830"/>
          <a:ext cx="8447964" cy="5581936"/>
        </p:xfrm>
        <a:graphic>
          <a:graphicData uri="http://schemas.openxmlformats.org/drawingml/2006/table">
            <a:tbl>
              <a:tblPr firstRow="1" bandRow="1">
                <a:tableStyleId>{00A15C55-8517-42AA-B614-E9B94910E393}</a:tableStyleId>
              </a:tblPr>
              <a:tblGrid>
                <a:gridCol w="4223982">
                  <a:extLst>
                    <a:ext uri="{9D8B030D-6E8A-4147-A177-3AD203B41FA5}">
                      <a16:colId xmlns:a16="http://schemas.microsoft.com/office/drawing/2014/main" val="1772755125"/>
                    </a:ext>
                  </a:extLst>
                </a:gridCol>
                <a:gridCol w="4223982">
                  <a:extLst>
                    <a:ext uri="{9D8B030D-6E8A-4147-A177-3AD203B41FA5}">
                      <a16:colId xmlns:a16="http://schemas.microsoft.com/office/drawing/2014/main" val="3542097965"/>
                    </a:ext>
                  </a:extLst>
                </a:gridCol>
              </a:tblGrid>
              <a:tr h="383331">
                <a:tc>
                  <a:txBody>
                    <a:bodyPr/>
                    <a:lstStyle/>
                    <a:p>
                      <a:pPr algn="ctr"/>
                      <a:r>
                        <a:rPr lang="en-GB" dirty="0"/>
                        <a:t>Talent acquisition</a:t>
                      </a:r>
                    </a:p>
                  </a:txBody>
                  <a:tcPr/>
                </a:tc>
                <a:tc>
                  <a:txBody>
                    <a:bodyPr/>
                    <a:lstStyle/>
                    <a:p>
                      <a:pPr algn="ctr"/>
                      <a:r>
                        <a:rPr lang="en-GB" dirty="0"/>
                        <a:t>Recruitment</a:t>
                      </a:r>
                    </a:p>
                  </a:txBody>
                  <a:tcPr/>
                </a:tc>
                <a:extLst>
                  <a:ext uri="{0D108BD9-81ED-4DB2-BD59-A6C34878D82A}">
                    <a16:rowId xmlns:a16="http://schemas.microsoft.com/office/drawing/2014/main" val="3984865063"/>
                  </a:ext>
                </a:extLst>
              </a:tr>
              <a:tr h="661641">
                <a:tc>
                  <a:txBody>
                    <a:bodyPr/>
                    <a:lstStyle/>
                    <a:p>
                      <a:pPr algn="ctr"/>
                      <a:r>
                        <a:rPr lang="en-GB" dirty="0"/>
                        <a:t>Long-term, strategic approach to finding talent</a:t>
                      </a:r>
                    </a:p>
                  </a:txBody>
                  <a:tcPr/>
                </a:tc>
                <a:tc>
                  <a:txBody>
                    <a:bodyPr/>
                    <a:lstStyle/>
                    <a:p>
                      <a:pPr algn="ctr"/>
                      <a:r>
                        <a:rPr lang="en-GB" dirty="0"/>
                        <a:t>Short-term to fill immediate job needs</a:t>
                      </a:r>
                    </a:p>
                  </a:txBody>
                  <a:tcPr/>
                </a:tc>
                <a:extLst>
                  <a:ext uri="{0D108BD9-81ED-4DB2-BD59-A6C34878D82A}">
                    <a16:rowId xmlns:a16="http://schemas.microsoft.com/office/drawing/2014/main" val="1988303098"/>
                  </a:ext>
                </a:extLst>
              </a:tr>
              <a:tr h="945200">
                <a:tc>
                  <a:txBody>
                    <a:bodyPr/>
                    <a:lstStyle/>
                    <a:p>
                      <a:pPr algn="ctr"/>
                      <a:r>
                        <a:rPr lang="en-GB" dirty="0"/>
                        <a:t>Focus on improving company brand &amp; bringing hiring in line with business strategy</a:t>
                      </a:r>
                    </a:p>
                  </a:txBody>
                  <a:tcPr/>
                </a:tc>
                <a:tc>
                  <a:txBody>
                    <a:bodyPr/>
                    <a:lstStyle/>
                    <a:p>
                      <a:pPr algn="ctr"/>
                      <a:r>
                        <a:rPr lang="en-GB" dirty="0"/>
                        <a:t>Focus on filling job openings with relevant candidates </a:t>
                      </a:r>
                    </a:p>
                  </a:txBody>
                  <a:tcPr/>
                </a:tc>
                <a:extLst>
                  <a:ext uri="{0D108BD9-81ED-4DB2-BD59-A6C34878D82A}">
                    <a16:rowId xmlns:a16="http://schemas.microsoft.com/office/drawing/2014/main" val="1472842504"/>
                  </a:ext>
                </a:extLst>
              </a:tr>
              <a:tr h="661641">
                <a:tc>
                  <a:txBody>
                    <a:bodyPr/>
                    <a:lstStyle/>
                    <a:p>
                      <a:pPr algn="ctr"/>
                      <a:r>
                        <a:rPr lang="en-GB" dirty="0"/>
                        <a:t>A proactive approach – looking ahead to future needs</a:t>
                      </a:r>
                    </a:p>
                  </a:txBody>
                  <a:tcPr/>
                </a:tc>
                <a:tc>
                  <a:txBody>
                    <a:bodyPr/>
                    <a:lstStyle/>
                    <a:p>
                      <a:pPr algn="ctr"/>
                      <a:r>
                        <a:rPr lang="en-GB" dirty="0"/>
                        <a:t>A reactive approach – the need is current &amp; the process is hoped to be swift</a:t>
                      </a:r>
                    </a:p>
                  </a:txBody>
                  <a:tcPr/>
                </a:tc>
                <a:extLst>
                  <a:ext uri="{0D108BD9-81ED-4DB2-BD59-A6C34878D82A}">
                    <a16:rowId xmlns:a16="http://schemas.microsoft.com/office/drawing/2014/main" val="263391631"/>
                  </a:ext>
                </a:extLst>
              </a:tr>
              <a:tr h="661641">
                <a:tc>
                  <a:txBody>
                    <a:bodyPr/>
                    <a:lstStyle/>
                    <a:p>
                      <a:pPr algn="ctr"/>
                      <a:r>
                        <a:rPr lang="en-GB" dirty="0"/>
                        <a:t>Concerned with workforce planning &amp; talent development</a:t>
                      </a:r>
                    </a:p>
                  </a:txBody>
                  <a:tcPr/>
                </a:tc>
                <a:tc>
                  <a:txBody>
                    <a:bodyPr/>
                    <a:lstStyle/>
                    <a:p>
                      <a:pPr algn="ctr"/>
                      <a:r>
                        <a:rPr lang="en-GB" dirty="0"/>
                        <a:t>Concerned with job posting, interviewing &amp; hiring</a:t>
                      </a:r>
                    </a:p>
                  </a:txBody>
                  <a:tcPr/>
                </a:tc>
                <a:extLst>
                  <a:ext uri="{0D108BD9-81ED-4DB2-BD59-A6C34878D82A}">
                    <a16:rowId xmlns:a16="http://schemas.microsoft.com/office/drawing/2014/main" val="2594904424"/>
                  </a:ext>
                </a:extLst>
              </a:tr>
              <a:tr h="945200">
                <a:tc>
                  <a:txBody>
                    <a:bodyPr/>
                    <a:lstStyle/>
                    <a:p>
                      <a:pPr algn="ctr"/>
                      <a:r>
                        <a:rPr lang="en-GB" dirty="0"/>
                        <a:t>No set timeframe – an ongoing process to protect and enhance the business in the long-term</a:t>
                      </a:r>
                    </a:p>
                  </a:txBody>
                  <a:tcPr/>
                </a:tc>
                <a:tc>
                  <a:txBody>
                    <a:bodyPr/>
                    <a:lstStyle/>
                    <a:p>
                      <a:pPr algn="ctr"/>
                      <a:r>
                        <a:rPr lang="en-GB" dirty="0"/>
                        <a:t>A short time-frame, with the aim to fill position(s) rapidly</a:t>
                      </a:r>
                    </a:p>
                  </a:txBody>
                  <a:tcPr/>
                </a:tc>
                <a:extLst>
                  <a:ext uri="{0D108BD9-81ED-4DB2-BD59-A6C34878D82A}">
                    <a16:rowId xmlns:a16="http://schemas.microsoft.com/office/drawing/2014/main" val="3529481374"/>
                  </a:ext>
                </a:extLst>
              </a:tr>
              <a:tr h="661641">
                <a:tc>
                  <a:txBody>
                    <a:bodyPr/>
                    <a:lstStyle/>
                    <a:p>
                      <a:pPr algn="ctr"/>
                      <a:r>
                        <a:rPr lang="en-GB" dirty="0"/>
                        <a:t>Aims to build long-term relationships with potential candidates (networking)</a:t>
                      </a:r>
                    </a:p>
                  </a:txBody>
                  <a:tcPr/>
                </a:tc>
                <a:tc>
                  <a:txBody>
                    <a:bodyPr/>
                    <a:lstStyle/>
                    <a:p>
                      <a:pPr algn="ctr"/>
                      <a:r>
                        <a:rPr lang="en-GB" dirty="0"/>
                        <a:t>Aims to encourage applications from those actively seeking a new role</a:t>
                      </a:r>
                    </a:p>
                  </a:txBody>
                  <a:tcPr/>
                </a:tc>
                <a:extLst>
                  <a:ext uri="{0D108BD9-81ED-4DB2-BD59-A6C34878D82A}">
                    <a16:rowId xmlns:a16="http://schemas.microsoft.com/office/drawing/2014/main" val="587066550"/>
                  </a:ext>
                </a:extLst>
              </a:tr>
              <a:tr h="661641">
                <a:tc>
                  <a:txBody>
                    <a:bodyPr/>
                    <a:lstStyle/>
                    <a:p>
                      <a:pPr algn="ctr"/>
                      <a:r>
                        <a:rPr lang="en-GB" dirty="0"/>
                        <a:t>Focus on quality, development &amp; retention</a:t>
                      </a:r>
                    </a:p>
                  </a:txBody>
                  <a:tcPr/>
                </a:tc>
                <a:tc>
                  <a:txBody>
                    <a:bodyPr/>
                    <a:lstStyle/>
                    <a:p>
                      <a:pPr algn="ctr"/>
                      <a:r>
                        <a:rPr lang="en-GB" dirty="0"/>
                        <a:t>Focus on speed of hire, cost of hire and immediate performance of candidates</a:t>
                      </a:r>
                    </a:p>
                  </a:txBody>
                  <a:tcPr/>
                </a:tc>
                <a:extLst>
                  <a:ext uri="{0D108BD9-81ED-4DB2-BD59-A6C34878D82A}">
                    <a16:rowId xmlns:a16="http://schemas.microsoft.com/office/drawing/2014/main" val="141695000"/>
                  </a:ext>
                </a:extLst>
              </a:tr>
            </a:tbl>
          </a:graphicData>
        </a:graphic>
      </p:graphicFrame>
    </p:spTree>
    <p:extLst>
      <p:ext uri="{BB962C8B-B14F-4D97-AF65-F5344CB8AC3E}">
        <p14:creationId xmlns:p14="http://schemas.microsoft.com/office/powerpoint/2010/main" val="1541866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F8FC0-1B3F-1848-4CDC-726D38995E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2EA1CE2-4287-D695-38CA-4C207B4AAA08}"/>
              </a:ext>
            </a:extLst>
          </p:cNvPr>
          <p:cNvSpPr txBox="1"/>
          <p:nvPr/>
        </p:nvSpPr>
        <p:spPr>
          <a:xfrm>
            <a:off x="375920" y="66063"/>
            <a:ext cx="11440160" cy="923330"/>
          </a:xfrm>
          <a:prstGeom prst="rect">
            <a:avLst/>
          </a:prstGeom>
          <a:noFill/>
        </p:spPr>
        <p:txBody>
          <a:bodyPr wrap="square" rtlCol="0">
            <a:spAutoFit/>
          </a:bodyPr>
          <a:lstStyle/>
          <a:p>
            <a:r>
              <a:rPr lang="en-GB" sz="5400" dirty="0">
                <a:solidFill>
                  <a:schemeClr val="accent1"/>
                </a:solidFill>
              </a:rPr>
              <a:t>A strong talent acquisition strategy</a:t>
            </a:r>
          </a:p>
        </p:txBody>
      </p:sp>
      <p:pic>
        <p:nvPicPr>
          <p:cNvPr id="5" name="Picture 4" descr="Smiling work colleagues">
            <a:extLst>
              <a:ext uri="{FF2B5EF4-FFF2-40B4-BE49-F238E27FC236}">
                <a16:creationId xmlns:a16="http://schemas.microsoft.com/office/drawing/2014/main" id="{F3F14766-163D-7B66-4CB6-9A263CAD6D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902" y="1862884"/>
            <a:ext cx="4693678" cy="3132232"/>
          </a:xfrm>
          <a:prstGeom prst="rect">
            <a:avLst/>
          </a:prstGeom>
        </p:spPr>
      </p:pic>
      <p:sp>
        <p:nvSpPr>
          <p:cNvPr id="2" name="TextBox 1">
            <a:extLst>
              <a:ext uri="{FF2B5EF4-FFF2-40B4-BE49-F238E27FC236}">
                <a16:creationId xmlns:a16="http://schemas.microsoft.com/office/drawing/2014/main" id="{D47C1193-99D1-6197-B6C3-9E4E6D8064F6}"/>
              </a:ext>
            </a:extLst>
          </p:cNvPr>
          <p:cNvSpPr txBox="1"/>
          <p:nvPr/>
        </p:nvSpPr>
        <p:spPr>
          <a:xfrm>
            <a:off x="177420" y="1659285"/>
            <a:ext cx="7151427" cy="3539430"/>
          </a:xfrm>
          <a:prstGeom prst="rect">
            <a:avLst/>
          </a:prstGeom>
          <a:noFill/>
        </p:spPr>
        <p:txBody>
          <a:bodyPr wrap="square" rtlCol="0">
            <a:spAutoFit/>
          </a:bodyPr>
          <a:lstStyle/>
          <a:p>
            <a:pPr marL="285750" indent="-285750">
              <a:buFont typeface="Arial" panose="020B0604020202020204" pitchFamily="34" charset="0"/>
              <a:buChar char="•"/>
            </a:pPr>
            <a:r>
              <a:rPr lang="en-GB" sz="2800" u="sng" dirty="0"/>
              <a:t>Brand</a:t>
            </a:r>
            <a:r>
              <a:rPr lang="en-GB" sz="2800" dirty="0"/>
              <a:t> – positive reputation</a:t>
            </a:r>
          </a:p>
          <a:p>
            <a:endParaRPr lang="en-GB" sz="2800" dirty="0"/>
          </a:p>
          <a:p>
            <a:pPr marL="285750" indent="-285750">
              <a:buFont typeface="Arial" panose="020B0604020202020204" pitchFamily="34" charset="0"/>
              <a:buChar char="•"/>
            </a:pPr>
            <a:r>
              <a:rPr lang="en-GB" sz="2800" u="sng" dirty="0"/>
              <a:t>Planning</a:t>
            </a:r>
            <a:r>
              <a:rPr lang="en-GB" sz="2800" dirty="0"/>
              <a:t> – forecast trends &amp; growth potential</a:t>
            </a:r>
          </a:p>
          <a:p>
            <a:endParaRPr lang="en-GB" sz="2800" dirty="0"/>
          </a:p>
          <a:p>
            <a:pPr marL="285750" indent="-285750">
              <a:buFont typeface="Arial" panose="020B0604020202020204" pitchFamily="34" charset="0"/>
              <a:buChar char="•"/>
            </a:pPr>
            <a:r>
              <a:rPr lang="en-GB" sz="2800" u="sng" dirty="0"/>
              <a:t>Presence</a:t>
            </a:r>
            <a:r>
              <a:rPr lang="en-GB" sz="2800" dirty="0"/>
              <a:t> – online networking opportunities</a:t>
            </a:r>
          </a:p>
          <a:p>
            <a:endParaRPr lang="en-GB" sz="2800" dirty="0"/>
          </a:p>
          <a:p>
            <a:pPr marL="285750" indent="-285750">
              <a:buFont typeface="Arial" panose="020B0604020202020204" pitchFamily="34" charset="0"/>
              <a:buChar char="•"/>
            </a:pPr>
            <a:r>
              <a:rPr lang="en-GB" sz="2800" u="sng" dirty="0"/>
              <a:t>Experience</a:t>
            </a:r>
            <a:r>
              <a:rPr lang="en-GB" sz="2800" dirty="0"/>
              <a:t> – straightforward, accessible, engaging</a:t>
            </a:r>
          </a:p>
        </p:txBody>
      </p:sp>
    </p:spTree>
    <p:extLst>
      <p:ext uri="{BB962C8B-B14F-4D97-AF65-F5344CB8AC3E}">
        <p14:creationId xmlns:p14="http://schemas.microsoft.com/office/powerpoint/2010/main" val="1582774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2863B-A031-4717-0E7C-1B20566B43C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A9426D9-45F2-0C20-5D7F-59FB66B4FA17}"/>
              </a:ext>
            </a:extLst>
          </p:cNvPr>
          <p:cNvSpPr txBox="1"/>
          <p:nvPr/>
        </p:nvSpPr>
        <p:spPr>
          <a:xfrm>
            <a:off x="375920" y="66063"/>
            <a:ext cx="11440160" cy="923330"/>
          </a:xfrm>
          <a:prstGeom prst="rect">
            <a:avLst/>
          </a:prstGeom>
          <a:noFill/>
        </p:spPr>
        <p:txBody>
          <a:bodyPr wrap="square" rtlCol="0">
            <a:spAutoFit/>
          </a:bodyPr>
          <a:lstStyle/>
          <a:p>
            <a:r>
              <a:rPr lang="en-GB" sz="5400" dirty="0">
                <a:solidFill>
                  <a:schemeClr val="accent1"/>
                </a:solidFill>
              </a:rPr>
              <a:t>A strong talent acquisition strategy</a:t>
            </a:r>
          </a:p>
        </p:txBody>
      </p:sp>
      <p:pic>
        <p:nvPicPr>
          <p:cNvPr id="5" name="Picture 4" descr="Smiling work colleagues">
            <a:extLst>
              <a:ext uri="{FF2B5EF4-FFF2-40B4-BE49-F238E27FC236}">
                <a16:creationId xmlns:a16="http://schemas.microsoft.com/office/drawing/2014/main" id="{85ECE6A9-431B-B014-8778-41F90B846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8847" y="1862884"/>
            <a:ext cx="4693678" cy="3132232"/>
          </a:xfrm>
          <a:prstGeom prst="rect">
            <a:avLst/>
          </a:prstGeom>
        </p:spPr>
      </p:pic>
      <p:sp>
        <p:nvSpPr>
          <p:cNvPr id="2" name="TextBox 1">
            <a:extLst>
              <a:ext uri="{FF2B5EF4-FFF2-40B4-BE49-F238E27FC236}">
                <a16:creationId xmlns:a16="http://schemas.microsoft.com/office/drawing/2014/main" id="{C9BC12AA-D144-2067-B2F0-24BF24B6302C}"/>
              </a:ext>
            </a:extLst>
          </p:cNvPr>
          <p:cNvSpPr txBox="1"/>
          <p:nvPr/>
        </p:nvSpPr>
        <p:spPr>
          <a:xfrm>
            <a:off x="177420" y="1723320"/>
            <a:ext cx="7151427" cy="3539430"/>
          </a:xfrm>
          <a:prstGeom prst="rect">
            <a:avLst/>
          </a:prstGeom>
          <a:noFill/>
        </p:spPr>
        <p:txBody>
          <a:bodyPr wrap="square" rtlCol="0">
            <a:spAutoFit/>
          </a:bodyPr>
          <a:lstStyle/>
          <a:p>
            <a:pPr marL="285750" indent="-285750">
              <a:buFont typeface="Arial" panose="020B0604020202020204" pitchFamily="34" charset="0"/>
              <a:buChar char="•"/>
            </a:pPr>
            <a:r>
              <a:rPr lang="en-GB" sz="2800" u="sng" dirty="0"/>
              <a:t>Analytics</a:t>
            </a:r>
            <a:r>
              <a:rPr lang="en-GB" sz="2800" dirty="0"/>
              <a:t> – AI or HR programs to track trends</a:t>
            </a:r>
          </a:p>
          <a:p>
            <a:endParaRPr lang="en-GB" sz="2800" dirty="0"/>
          </a:p>
          <a:p>
            <a:pPr marL="285750" indent="-285750">
              <a:buFont typeface="Arial" panose="020B0604020202020204" pitchFamily="34" charset="0"/>
              <a:buChar char="•"/>
            </a:pPr>
            <a:r>
              <a:rPr lang="en-GB" sz="2800" u="sng" dirty="0"/>
              <a:t>Unbiased</a:t>
            </a:r>
            <a:r>
              <a:rPr lang="en-GB" sz="2800" dirty="0"/>
              <a:t> – inclusive, structured process</a:t>
            </a:r>
          </a:p>
          <a:p>
            <a:endParaRPr lang="en-GB" sz="2800" dirty="0"/>
          </a:p>
          <a:p>
            <a:pPr marL="285750" indent="-285750">
              <a:buFont typeface="Arial" panose="020B0604020202020204" pitchFamily="34" charset="0"/>
              <a:buChar char="•"/>
            </a:pPr>
            <a:r>
              <a:rPr lang="en-GB" sz="2800" u="sng" dirty="0"/>
              <a:t>Talent pipeline </a:t>
            </a:r>
            <a:r>
              <a:rPr lang="en-GB" sz="2800" dirty="0"/>
              <a:t>– maintain contact</a:t>
            </a:r>
          </a:p>
          <a:p>
            <a:endParaRPr lang="en-GB" sz="2800" dirty="0"/>
          </a:p>
          <a:p>
            <a:pPr marL="285750" indent="-285750">
              <a:buFont typeface="Arial" panose="020B0604020202020204" pitchFamily="34" charset="0"/>
              <a:buChar char="•"/>
            </a:pPr>
            <a:r>
              <a:rPr lang="en-GB" sz="2800" u="sng" dirty="0"/>
              <a:t>Technology</a:t>
            </a:r>
            <a:r>
              <a:rPr lang="en-GB" sz="2800" dirty="0"/>
              <a:t> – track applicants, AI (screening resumes), virtual interviews</a:t>
            </a:r>
          </a:p>
        </p:txBody>
      </p:sp>
    </p:spTree>
    <p:extLst>
      <p:ext uri="{BB962C8B-B14F-4D97-AF65-F5344CB8AC3E}">
        <p14:creationId xmlns:p14="http://schemas.microsoft.com/office/powerpoint/2010/main" val="163509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62F98-7F1F-D391-ED3B-6EF9B61C836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577D3F-4F9A-AC9F-AA89-131369D72E5B}"/>
              </a:ext>
            </a:extLst>
          </p:cNvPr>
          <p:cNvSpPr txBox="1"/>
          <p:nvPr/>
        </p:nvSpPr>
        <p:spPr>
          <a:xfrm>
            <a:off x="2048309" y="204424"/>
            <a:ext cx="11816080" cy="830997"/>
          </a:xfrm>
          <a:prstGeom prst="rect">
            <a:avLst/>
          </a:prstGeom>
          <a:noFill/>
        </p:spPr>
        <p:txBody>
          <a:bodyPr wrap="square" rtlCol="0">
            <a:spAutoFit/>
          </a:bodyPr>
          <a:lstStyle/>
          <a:p>
            <a:r>
              <a:rPr lang="en-GB" sz="4800" dirty="0">
                <a:solidFill>
                  <a:schemeClr val="accent1"/>
                </a:solidFill>
              </a:rPr>
              <a:t>Talent acquisition for restaurants</a:t>
            </a:r>
          </a:p>
        </p:txBody>
      </p:sp>
      <p:sp>
        <p:nvSpPr>
          <p:cNvPr id="4" name="TextBox 3">
            <a:extLst>
              <a:ext uri="{FF2B5EF4-FFF2-40B4-BE49-F238E27FC236}">
                <a16:creationId xmlns:a16="http://schemas.microsoft.com/office/drawing/2014/main" id="{CA760B88-DB98-E05B-5BCB-7E85274D1D41}"/>
              </a:ext>
            </a:extLst>
          </p:cNvPr>
          <p:cNvSpPr txBox="1"/>
          <p:nvPr/>
        </p:nvSpPr>
        <p:spPr>
          <a:xfrm>
            <a:off x="375920" y="1443841"/>
            <a:ext cx="4250671" cy="3970318"/>
          </a:xfrm>
          <a:prstGeom prst="rect">
            <a:avLst/>
          </a:prstGeom>
          <a:noFill/>
        </p:spPr>
        <p:txBody>
          <a:bodyPr wrap="square" rtlCol="0">
            <a:spAutoFit/>
          </a:bodyPr>
          <a:lstStyle/>
          <a:p>
            <a:pPr marL="285750" indent="-285750">
              <a:buFont typeface="Arial" panose="020B0604020202020204" pitchFamily="34" charset="0"/>
              <a:buChar char="•"/>
            </a:pPr>
            <a:r>
              <a:rPr lang="en-GB" dirty="0"/>
              <a:t>Identify key roles – chefs, waiting staff, bartenders, host, kitchen team, management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Analyse peak hours, seasonal variations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Confirm key skills and characteristics required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Promote teamwork, flexible working, incentives, promotion opportunities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Consider trial shifts as part of recruitment</a:t>
            </a:r>
          </a:p>
        </p:txBody>
      </p:sp>
      <p:sp>
        <p:nvSpPr>
          <p:cNvPr id="6" name="Rectangle 5">
            <a:extLst>
              <a:ext uri="{FF2B5EF4-FFF2-40B4-BE49-F238E27FC236}">
                <a16:creationId xmlns:a16="http://schemas.microsoft.com/office/drawing/2014/main" id="{11C2C9FD-456D-6A3A-B6CC-BC5EB8898F0F}"/>
              </a:ext>
            </a:extLst>
          </p:cNvPr>
          <p:cNvSpPr/>
          <p:nvPr/>
        </p:nvSpPr>
        <p:spPr>
          <a:xfrm>
            <a:off x="5111120" y="2743718"/>
            <a:ext cx="6299353"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solidFill>
                  <a:schemeClr val="accent6"/>
                </a:solidFill>
                <a:effectLst>
                  <a:outerShdw dist="38100" dir="2640000" algn="bl" rotWithShape="0">
                    <a:schemeClr val="accent1"/>
                  </a:outerShdw>
                </a:effectLst>
              </a:rPr>
              <a:t>What are your ideas?</a:t>
            </a:r>
          </a:p>
        </p:txBody>
      </p:sp>
    </p:spTree>
    <p:extLst>
      <p:ext uri="{BB962C8B-B14F-4D97-AF65-F5344CB8AC3E}">
        <p14:creationId xmlns:p14="http://schemas.microsoft.com/office/powerpoint/2010/main" val="2996486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5E7F3-C0EE-CEE2-EEAB-8AF80C0CBB66}"/>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D0174B5-FFEF-753D-0599-84424B536DCA}"/>
              </a:ext>
            </a:extLst>
          </p:cNvPr>
          <p:cNvGraphicFramePr>
            <a:graphicFrameLocks noGrp="1"/>
          </p:cNvGraphicFramePr>
          <p:nvPr>
            <p:extLst>
              <p:ext uri="{D42A27DB-BD31-4B8C-83A1-F6EECF244321}">
                <p14:modId xmlns:p14="http://schemas.microsoft.com/office/powerpoint/2010/main" val="541047584"/>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Onboarding Staff</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1322554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49CA2-5E3E-2E46-A5C9-95C4CC62FE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FD12E3-A4B6-496A-80F1-8E2A433631BE}"/>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What is onboarding?</a:t>
            </a:r>
          </a:p>
        </p:txBody>
      </p:sp>
      <p:pic>
        <p:nvPicPr>
          <p:cNvPr id="5" name="Picture 4" descr="Person holding out hand">
            <a:extLst>
              <a:ext uri="{FF2B5EF4-FFF2-40B4-BE49-F238E27FC236}">
                <a16:creationId xmlns:a16="http://schemas.microsoft.com/office/drawing/2014/main" id="{10C63DF7-5621-BE31-94CF-C8D26A863D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
        <p:nvSpPr>
          <p:cNvPr id="4" name="Oval 3">
            <a:extLst>
              <a:ext uri="{FF2B5EF4-FFF2-40B4-BE49-F238E27FC236}">
                <a16:creationId xmlns:a16="http://schemas.microsoft.com/office/drawing/2014/main" id="{F12959FB-23D1-C08F-EA99-75E200970A8F}"/>
              </a:ext>
            </a:extLst>
          </p:cNvPr>
          <p:cNvSpPr/>
          <p:nvPr/>
        </p:nvSpPr>
        <p:spPr>
          <a:xfrm>
            <a:off x="203672" y="837924"/>
            <a:ext cx="3068052" cy="2451333"/>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process of integrating new employees</a:t>
            </a:r>
          </a:p>
        </p:txBody>
      </p:sp>
      <p:sp>
        <p:nvSpPr>
          <p:cNvPr id="6" name="Oval 5">
            <a:extLst>
              <a:ext uri="{FF2B5EF4-FFF2-40B4-BE49-F238E27FC236}">
                <a16:creationId xmlns:a16="http://schemas.microsoft.com/office/drawing/2014/main" id="{F78124B9-F193-0C83-2606-6723D4DF033C}"/>
              </a:ext>
            </a:extLst>
          </p:cNvPr>
          <p:cNvSpPr/>
          <p:nvPr/>
        </p:nvSpPr>
        <p:spPr>
          <a:xfrm>
            <a:off x="3947728" y="1492264"/>
            <a:ext cx="3218029" cy="2451333"/>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Helps new starters to understand their role, the company culture, and job expectations</a:t>
            </a:r>
          </a:p>
        </p:txBody>
      </p:sp>
      <p:sp>
        <p:nvSpPr>
          <p:cNvPr id="7" name="Oval 6">
            <a:extLst>
              <a:ext uri="{FF2B5EF4-FFF2-40B4-BE49-F238E27FC236}">
                <a16:creationId xmlns:a16="http://schemas.microsoft.com/office/drawing/2014/main" id="{07EBBD74-E2F3-1316-A5B3-7FD7038F9D25}"/>
              </a:ext>
            </a:extLst>
          </p:cNvPr>
          <p:cNvSpPr/>
          <p:nvPr/>
        </p:nvSpPr>
        <p:spPr>
          <a:xfrm>
            <a:off x="998621" y="3343895"/>
            <a:ext cx="3643755" cy="2400097"/>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Ensures engagement, performance and retention</a:t>
            </a:r>
          </a:p>
        </p:txBody>
      </p:sp>
    </p:spTree>
    <p:extLst>
      <p:ext uri="{BB962C8B-B14F-4D97-AF65-F5344CB8AC3E}">
        <p14:creationId xmlns:p14="http://schemas.microsoft.com/office/powerpoint/2010/main" val="2634723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DCC4A-6DDC-50C6-F2E0-9FA0D513C9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275394-3905-324A-2E01-DCF02E0F29D3}"/>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Key Components</a:t>
            </a:r>
          </a:p>
        </p:txBody>
      </p:sp>
      <p:graphicFrame>
        <p:nvGraphicFramePr>
          <p:cNvPr id="2" name="Table 1">
            <a:extLst>
              <a:ext uri="{FF2B5EF4-FFF2-40B4-BE49-F238E27FC236}">
                <a16:creationId xmlns:a16="http://schemas.microsoft.com/office/drawing/2014/main" id="{98521F61-2826-8747-0E4F-939B17A37916}"/>
              </a:ext>
            </a:extLst>
          </p:cNvPr>
          <p:cNvGraphicFramePr>
            <a:graphicFrameLocks noGrp="1"/>
          </p:cNvGraphicFramePr>
          <p:nvPr>
            <p:extLst>
              <p:ext uri="{D42A27DB-BD31-4B8C-83A1-F6EECF244321}">
                <p14:modId xmlns:p14="http://schemas.microsoft.com/office/powerpoint/2010/main" val="2346904518"/>
              </p:ext>
            </p:extLst>
          </p:nvPr>
        </p:nvGraphicFramePr>
        <p:xfrm>
          <a:off x="415200" y="1091820"/>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Pre-boarding – relevant documentation, uniform, mentor, training plan</a:t>
                      </a:r>
                    </a:p>
                    <a:p>
                      <a:pPr marL="0" indent="0">
                        <a:buFont typeface="+mj-lt"/>
                        <a:buNone/>
                      </a:pPr>
                      <a:endParaRPr lang="en-GB" sz="3600" dirty="0"/>
                    </a:p>
                    <a:p>
                      <a:pPr marL="0" indent="0">
                        <a:buFont typeface="+mj-lt"/>
                        <a:buNone/>
                      </a:pPr>
                      <a:r>
                        <a:rPr lang="en-GB" sz="3600" dirty="0"/>
                        <a:t>Day 1 – welcome/introductions, tour, paperwork</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DC3E5932-DFDC-9898-F062-D97EB59449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Tree>
    <p:extLst>
      <p:ext uri="{BB962C8B-B14F-4D97-AF65-F5344CB8AC3E}">
        <p14:creationId xmlns:p14="http://schemas.microsoft.com/office/powerpoint/2010/main" val="4134063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13F81-50B3-B4AA-371F-DDE3BABA49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0A8C60-9650-866D-7BD0-5628F4BEA6D0}"/>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Key Components</a:t>
            </a:r>
          </a:p>
        </p:txBody>
      </p:sp>
      <p:graphicFrame>
        <p:nvGraphicFramePr>
          <p:cNvPr id="2" name="Table 1">
            <a:extLst>
              <a:ext uri="{FF2B5EF4-FFF2-40B4-BE49-F238E27FC236}">
                <a16:creationId xmlns:a16="http://schemas.microsoft.com/office/drawing/2014/main" id="{BC15F036-B415-AF30-5B22-47B83DE63C8D}"/>
              </a:ext>
            </a:extLst>
          </p:cNvPr>
          <p:cNvGraphicFramePr>
            <a:graphicFrameLocks noGrp="1"/>
          </p:cNvGraphicFramePr>
          <p:nvPr>
            <p:extLst>
              <p:ext uri="{D42A27DB-BD31-4B8C-83A1-F6EECF244321}">
                <p14:modId xmlns:p14="http://schemas.microsoft.com/office/powerpoint/2010/main" val="1001776757"/>
              </p:ext>
            </p:extLst>
          </p:nvPr>
        </p:nvGraphicFramePr>
        <p:xfrm>
          <a:off x="415200" y="1091820"/>
          <a:ext cx="6800046" cy="448056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875965">
                <a:tc>
                  <a:txBody>
                    <a:bodyPr/>
                    <a:lstStyle/>
                    <a:p>
                      <a:pPr marL="0" indent="0">
                        <a:buFont typeface="+mj-lt"/>
                        <a:buNone/>
                      </a:pPr>
                      <a:endParaRPr lang="en-GB" sz="3600" dirty="0"/>
                    </a:p>
                    <a:p>
                      <a:pPr marL="0" indent="0">
                        <a:buFont typeface="+mj-lt"/>
                        <a:buNone/>
                      </a:pPr>
                      <a:r>
                        <a:rPr lang="en-GB" sz="3600" dirty="0"/>
                        <a:t>Training – hands on, relevant, with feedback</a:t>
                      </a:r>
                    </a:p>
                    <a:p>
                      <a:pPr marL="0" indent="0">
                        <a:buFont typeface="+mj-lt"/>
                        <a:buNone/>
                      </a:pPr>
                      <a:endParaRPr lang="en-GB" sz="3600" dirty="0"/>
                    </a:p>
                    <a:p>
                      <a:pPr marL="0" indent="0">
                        <a:buFont typeface="+mj-lt"/>
                        <a:buNone/>
                      </a:pPr>
                      <a:r>
                        <a:rPr lang="en-GB" sz="3600" dirty="0"/>
                        <a:t>Probation – review and evaluate progress</a:t>
                      </a:r>
                    </a:p>
                    <a:p>
                      <a:pPr marL="0" indent="0">
                        <a:buFont typeface="+mj-lt"/>
                        <a:buNone/>
                      </a:pPr>
                      <a:endParaRPr lang="en-GB" sz="3600" dirty="0"/>
                    </a:p>
                    <a:p>
                      <a:pPr marL="0" indent="0">
                        <a:buFont typeface="+mj-lt"/>
                        <a:buNone/>
                      </a:pPr>
                      <a:endParaRPr lang="en-GB" sz="36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3EA9BAA4-8BE7-2171-C9F4-4AE73E8AAB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0206" y="1394117"/>
            <a:ext cx="4597422" cy="3875965"/>
          </a:xfrm>
          <a:prstGeom prst="rect">
            <a:avLst/>
          </a:prstGeom>
        </p:spPr>
      </p:pic>
    </p:spTree>
    <p:extLst>
      <p:ext uri="{BB962C8B-B14F-4D97-AF65-F5344CB8AC3E}">
        <p14:creationId xmlns:p14="http://schemas.microsoft.com/office/powerpoint/2010/main" val="35306835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A0119-5E53-5BF3-9363-90F7A59B15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41314-E1D9-59C4-4420-17FE540A72C3}"/>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Why is onboarding so important?</a:t>
            </a:r>
          </a:p>
        </p:txBody>
      </p:sp>
      <p:graphicFrame>
        <p:nvGraphicFramePr>
          <p:cNvPr id="2" name="Table 1">
            <a:extLst>
              <a:ext uri="{FF2B5EF4-FFF2-40B4-BE49-F238E27FC236}">
                <a16:creationId xmlns:a16="http://schemas.microsoft.com/office/drawing/2014/main" id="{76BB23C4-4204-C181-AFD5-B84A9AA64C30}"/>
              </a:ext>
            </a:extLst>
          </p:cNvPr>
          <p:cNvGraphicFramePr>
            <a:graphicFrameLocks noGrp="1"/>
          </p:cNvGraphicFramePr>
          <p:nvPr>
            <p:extLst>
              <p:ext uri="{D42A27DB-BD31-4B8C-83A1-F6EECF244321}">
                <p14:modId xmlns:p14="http://schemas.microsoft.com/office/powerpoint/2010/main" val="491245012"/>
              </p:ext>
            </p:extLst>
          </p:nvPr>
        </p:nvGraphicFramePr>
        <p:xfrm>
          <a:off x="415200" y="1091820"/>
          <a:ext cx="6800046" cy="448056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571500" indent="-571500">
                        <a:buFont typeface="Arial" panose="020B0604020202020204" pitchFamily="34" charset="0"/>
                        <a:buChar char="•"/>
                      </a:pPr>
                      <a:r>
                        <a:rPr lang="en-GB" sz="3600" dirty="0"/>
                        <a:t>Promotes efficiency</a:t>
                      </a:r>
                    </a:p>
                    <a:p>
                      <a:pPr marL="571500" indent="-571500">
                        <a:buFont typeface="Arial" panose="020B0604020202020204" pitchFamily="34" charset="0"/>
                        <a:buChar char="•"/>
                      </a:pPr>
                      <a:endParaRPr lang="en-GB" sz="3600" dirty="0"/>
                    </a:p>
                    <a:p>
                      <a:pPr marL="571500" indent="-571500">
                        <a:buFont typeface="Arial" panose="020B0604020202020204" pitchFamily="34" charset="0"/>
                        <a:buChar char="•"/>
                      </a:pPr>
                      <a:r>
                        <a:rPr lang="en-GB" sz="3600" dirty="0"/>
                        <a:t>Increases retention</a:t>
                      </a:r>
                    </a:p>
                    <a:p>
                      <a:pPr marL="571500" indent="-571500">
                        <a:buFont typeface="Arial" panose="020B0604020202020204" pitchFamily="34" charset="0"/>
                        <a:buChar char="•"/>
                      </a:pPr>
                      <a:endParaRPr lang="en-GB" sz="3600" dirty="0"/>
                    </a:p>
                    <a:p>
                      <a:pPr marL="571500" indent="-571500">
                        <a:buFont typeface="Arial" panose="020B0604020202020204" pitchFamily="34" charset="0"/>
                        <a:buChar char="•"/>
                      </a:pPr>
                      <a:r>
                        <a:rPr lang="en-GB" sz="3600" dirty="0"/>
                        <a:t>Improves integration</a:t>
                      </a:r>
                    </a:p>
                    <a:p>
                      <a:pPr marL="571500" indent="-571500">
                        <a:buFont typeface="Arial" panose="020B0604020202020204" pitchFamily="34" charset="0"/>
                        <a:buChar char="•"/>
                      </a:pPr>
                      <a:endParaRPr lang="en-GB" sz="3600" dirty="0"/>
                    </a:p>
                    <a:p>
                      <a:pPr marL="571500" indent="-571500">
                        <a:buFont typeface="Arial" panose="020B0604020202020204" pitchFamily="34" charset="0"/>
                        <a:buChar char="•"/>
                      </a:pPr>
                      <a:r>
                        <a:rPr lang="en-GB" sz="3600" dirty="0"/>
                        <a:t>Improves customer service</a:t>
                      </a:r>
                    </a:p>
                    <a:p>
                      <a:pPr marL="0" indent="0">
                        <a:buFont typeface="+mj-lt"/>
                        <a:buNone/>
                      </a:pPr>
                      <a:endParaRPr lang="en-GB" sz="36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C129B0A9-C699-C86A-F4AF-128B10B48A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8174" y="1394117"/>
            <a:ext cx="4597422" cy="3875965"/>
          </a:xfrm>
          <a:prstGeom prst="rect">
            <a:avLst/>
          </a:prstGeom>
        </p:spPr>
      </p:pic>
    </p:spTree>
    <p:extLst>
      <p:ext uri="{BB962C8B-B14F-4D97-AF65-F5344CB8AC3E}">
        <p14:creationId xmlns:p14="http://schemas.microsoft.com/office/powerpoint/2010/main" val="4280254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D4433-9539-7EAB-BAA7-AF71053E6E00}"/>
            </a:ext>
          </a:extLst>
        </p:cNvPr>
        <p:cNvGrpSpPr/>
        <p:nvPr/>
      </p:nvGrpSpPr>
      <p:grpSpPr>
        <a:xfrm>
          <a:off x="0" y="0"/>
          <a:ext cx="0" cy="0"/>
          <a:chOff x="0" y="0"/>
          <a:chExt cx="0" cy="0"/>
        </a:xfrm>
      </p:grpSpPr>
      <p:pic>
        <p:nvPicPr>
          <p:cNvPr id="5" name="Online Media 4" title="Good VS Bad OnBoarding">
            <a:hlinkClick r:id="" action="ppaction://media"/>
            <a:extLst>
              <a:ext uri="{FF2B5EF4-FFF2-40B4-BE49-F238E27FC236}">
                <a16:creationId xmlns:a16="http://schemas.microsoft.com/office/drawing/2014/main" id="{F3BC0566-2F18-CE04-EB2D-388C13CE89CF}"/>
              </a:ext>
            </a:extLst>
          </p:cNvPr>
          <p:cNvPicPr>
            <a:picLocks noRot="1" noChangeAspect="1"/>
          </p:cNvPicPr>
          <p:nvPr>
            <a:videoFile r:link="rId1"/>
          </p:nvPr>
        </p:nvPicPr>
        <p:blipFill>
          <a:blip r:embed="rId4"/>
          <a:stretch>
            <a:fillRect/>
          </a:stretch>
        </p:blipFill>
        <p:spPr>
          <a:xfrm>
            <a:off x="1897039" y="564309"/>
            <a:ext cx="8602947" cy="4860676"/>
          </a:xfrm>
          <a:prstGeom prst="rect">
            <a:avLst/>
          </a:prstGeom>
        </p:spPr>
      </p:pic>
    </p:spTree>
    <p:extLst>
      <p:ext uri="{BB962C8B-B14F-4D97-AF65-F5344CB8AC3E}">
        <p14:creationId xmlns:p14="http://schemas.microsoft.com/office/powerpoint/2010/main" val="314477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979F9-7CC0-D76B-3E26-9D70CD66D9E3}"/>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83BDD91-5935-8406-65C0-4B1E3D9D51E4}"/>
              </a:ext>
            </a:extLst>
          </p:cNvPr>
          <p:cNvGraphicFramePr>
            <a:graphicFrameLocks noGrp="1"/>
          </p:cNvGraphicFramePr>
          <p:nvPr>
            <p:extLst>
              <p:ext uri="{D42A27DB-BD31-4B8C-83A1-F6EECF244321}">
                <p14:modId xmlns:p14="http://schemas.microsoft.com/office/powerpoint/2010/main" val="1326714200"/>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Training Procedures</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236692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85030-9102-EADD-0391-64302C35CCD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EBB62E-02BF-BC6A-AEB5-42ACB0F9D70D}"/>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An overview</a:t>
            </a:r>
          </a:p>
        </p:txBody>
      </p:sp>
      <p:sp>
        <p:nvSpPr>
          <p:cNvPr id="4" name="TextBox 3">
            <a:extLst>
              <a:ext uri="{FF2B5EF4-FFF2-40B4-BE49-F238E27FC236}">
                <a16:creationId xmlns:a16="http://schemas.microsoft.com/office/drawing/2014/main" id="{D6F95ECC-F799-D3AB-4CB4-B47C350EE4B3}"/>
              </a:ext>
            </a:extLst>
          </p:cNvPr>
          <p:cNvSpPr txBox="1"/>
          <p:nvPr/>
        </p:nvSpPr>
        <p:spPr>
          <a:xfrm>
            <a:off x="365760" y="1089379"/>
            <a:ext cx="4970515" cy="3785652"/>
          </a:xfrm>
          <a:prstGeom prst="rect">
            <a:avLst/>
          </a:prstGeom>
          <a:noFill/>
        </p:spPr>
        <p:txBody>
          <a:bodyPr wrap="square" rtlCol="0">
            <a:spAutoFit/>
          </a:bodyPr>
          <a:lstStyle/>
          <a:p>
            <a:pPr marL="342900" indent="-342900">
              <a:buFont typeface="Arial" panose="020B0604020202020204" pitchFamily="34" charset="0"/>
              <a:buChar char="•"/>
            </a:pPr>
            <a:r>
              <a:rPr lang="en-GB" sz="2400" b="1" dirty="0"/>
              <a:t>Structured steps to develop employees' skills.</a:t>
            </a:r>
          </a:p>
          <a:p>
            <a:endParaRPr lang="en-GB" sz="2400" b="1" dirty="0"/>
          </a:p>
          <a:p>
            <a:pPr marL="342900" indent="-342900">
              <a:buFont typeface="Arial" panose="020B0604020202020204" pitchFamily="34" charset="0"/>
              <a:buChar char="•"/>
            </a:pPr>
            <a:r>
              <a:rPr lang="en-GB" sz="2400" b="1" dirty="0"/>
              <a:t>Designed to improve performance and ensure business objectives are met.</a:t>
            </a:r>
          </a:p>
          <a:p>
            <a:endParaRPr lang="en-GB" sz="2400" b="1" dirty="0"/>
          </a:p>
          <a:p>
            <a:pPr marL="342900" indent="-342900">
              <a:buFont typeface="Arial" panose="020B0604020202020204" pitchFamily="34" charset="0"/>
              <a:buChar char="•"/>
            </a:pPr>
            <a:r>
              <a:rPr lang="en-GB" sz="2400" b="1" dirty="0"/>
              <a:t>Crucial to enhance productivity, increase job satisfaction and promote employee retention.</a:t>
            </a:r>
          </a:p>
        </p:txBody>
      </p:sp>
      <p:pic>
        <p:nvPicPr>
          <p:cNvPr id="5" name="Picture 4" descr="Smiling work colleagues">
            <a:extLst>
              <a:ext uri="{FF2B5EF4-FFF2-40B4-BE49-F238E27FC236}">
                <a16:creationId xmlns:a16="http://schemas.microsoft.com/office/drawing/2014/main" id="{CB5A7CE2-5D18-B231-23FA-B9FD59F694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591417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775B8-D88D-AE2E-0D3D-5A50BE58E4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F7A1CDA-8821-90B5-942B-4C1373A9DD39}"/>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Restaurant training procedures</a:t>
            </a:r>
          </a:p>
        </p:txBody>
      </p:sp>
      <p:sp>
        <p:nvSpPr>
          <p:cNvPr id="4" name="TextBox 3">
            <a:extLst>
              <a:ext uri="{FF2B5EF4-FFF2-40B4-BE49-F238E27FC236}">
                <a16:creationId xmlns:a16="http://schemas.microsoft.com/office/drawing/2014/main" id="{A09867A7-E786-7D7F-41BB-7F4E678D2C69}"/>
              </a:ext>
            </a:extLst>
          </p:cNvPr>
          <p:cNvSpPr txBox="1"/>
          <p:nvPr/>
        </p:nvSpPr>
        <p:spPr>
          <a:xfrm>
            <a:off x="365760" y="1771767"/>
            <a:ext cx="4970515" cy="3046988"/>
          </a:xfrm>
          <a:prstGeom prst="rect">
            <a:avLst/>
          </a:prstGeom>
          <a:noFill/>
        </p:spPr>
        <p:txBody>
          <a:bodyPr wrap="square" rtlCol="0">
            <a:spAutoFit/>
          </a:bodyPr>
          <a:lstStyle/>
          <a:p>
            <a:r>
              <a:rPr lang="en-GB" sz="2400" b="1" dirty="0"/>
              <a:t>Crucial to ensure excellent service, food safety and overall efficiency.</a:t>
            </a:r>
          </a:p>
          <a:p>
            <a:endParaRPr lang="en-GB" sz="2400" b="1" dirty="0"/>
          </a:p>
          <a:p>
            <a:pPr marL="342900" indent="-342900">
              <a:buFont typeface="Arial" panose="020B0604020202020204" pitchFamily="34" charset="0"/>
              <a:buChar char="•"/>
            </a:pPr>
            <a:r>
              <a:rPr lang="en-GB" sz="2400" b="1" dirty="0"/>
              <a:t>Compile training materials</a:t>
            </a:r>
          </a:p>
          <a:p>
            <a:endParaRPr lang="en-GB" sz="2400" b="1" dirty="0"/>
          </a:p>
          <a:p>
            <a:pPr marL="342900" indent="-342900">
              <a:buFont typeface="Arial" panose="020B0604020202020204" pitchFamily="34" charset="0"/>
              <a:buChar char="•"/>
            </a:pPr>
            <a:r>
              <a:rPr lang="en-GB" sz="2400" b="1" dirty="0"/>
              <a:t>Assign trainers</a:t>
            </a:r>
          </a:p>
          <a:p>
            <a:endParaRPr lang="en-GB" sz="2400" b="1" dirty="0"/>
          </a:p>
          <a:p>
            <a:pPr marL="342900" indent="-342900">
              <a:buFont typeface="Arial" panose="020B0604020202020204" pitchFamily="34" charset="0"/>
              <a:buChar char="•"/>
            </a:pPr>
            <a:r>
              <a:rPr lang="en-GB" sz="2400" b="1" dirty="0"/>
              <a:t>Set goals</a:t>
            </a:r>
          </a:p>
        </p:txBody>
      </p:sp>
      <p:pic>
        <p:nvPicPr>
          <p:cNvPr id="5" name="Picture 4" descr="Smiling work colleagues">
            <a:extLst>
              <a:ext uri="{FF2B5EF4-FFF2-40B4-BE49-F238E27FC236}">
                <a16:creationId xmlns:a16="http://schemas.microsoft.com/office/drawing/2014/main" id="{3035C8FB-2E2D-2B0E-4150-96AA9B84C1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402097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97691-B92B-AF9C-F3A2-A58C4C35D61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782D61-6FA0-6CD7-8288-5E75880C4D11}"/>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Suggestions for success</a:t>
            </a:r>
          </a:p>
        </p:txBody>
      </p:sp>
      <p:sp>
        <p:nvSpPr>
          <p:cNvPr id="4" name="TextBox 3">
            <a:extLst>
              <a:ext uri="{FF2B5EF4-FFF2-40B4-BE49-F238E27FC236}">
                <a16:creationId xmlns:a16="http://schemas.microsoft.com/office/drawing/2014/main" id="{FD0720DF-8016-6FBF-EB6B-8A31AB07FBF1}"/>
              </a:ext>
            </a:extLst>
          </p:cNvPr>
          <p:cNvSpPr txBox="1"/>
          <p:nvPr/>
        </p:nvSpPr>
        <p:spPr>
          <a:xfrm>
            <a:off x="365760" y="1135755"/>
            <a:ext cx="4970515" cy="3785652"/>
          </a:xfrm>
          <a:prstGeom prst="rect">
            <a:avLst/>
          </a:prstGeom>
          <a:noFill/>
        </p:spPr>
        <p:txBody>
          <a:bodyPr wrap="square" rtlCol="0">
            <a:spAutoFit/>
          </a:bodyPr>
          <a:lstStyle/>
          <a:p>
            <a:pPr marL="342900" indent="-342900">
              <a:buFont typeface="Arial" panose="020B0604020202020204" pitchFamily="34" charset="0"/>
              <a:buChar char="•"/>
            </a:pPr>
            <a:r>
              <a:rPr lang="en-GB" sz="2400" b="1" dirty="0"/>
              <a:t>Greeting guests &amp; complaint handling</a:t>
            </a:r>
          </a:p>
          <a:p>
            <a:endParaRPr lang="en-GB" sz="2400" b="1" dirty="0"/>
          </a:p>
          <a:p>
            <a:pPr marL="342900" indent="-342900">
              <a:buFont typeface="Arial" panose="020B0604020202020204" pitchFamily="34" charset="0"/>
              <a:buChar char="•"/>
            </a:pPr>
            <a:r>
              <a:rPr lang="en-GB" sz="2400" b="1" dirty="0">
                <a:solidFill>
                  <a:schemeClr val="accent1"/>
                </a:solidFill>
              </a:rPr>
              <a:t>Table/bar/kitchen setup</a:t>
            </a:r>
          </a:p>
          <a:p>
            <a:endParaRPr lang="en-GB" sz="2400" b="1" dirty="0">
              <a:solidFill>
                <a:schemeClr val="accent1"/>
              </a:solidFill>
            </a:endParaRPr>
          </a:p>
          <a:p>
            <a:pPr marL="342900" indent="-342900">
              <a:buFont typeface="Arial" panose="020B0604020202020204" pitchFamily="34" charset="0"/>
              <a:buChar char="•"/>
            </a:pPr>
            <a:r>
              <a:rPr lang="en-GB" sz="2400" b="1" dirty="0"/>
              <a:t>Food presentation</a:t>
            </a:r>
          </a:p>
          <a:p>
            <a:endParaRPr lang="en-GB" sz="2400" b="1" dirty="0"/>
          </a:p>
          <a:p>
            <a:pPr marL="342900" indent="-342900">
              <a:buFont typeface="Arial" panose="020B0604020202020204" pitchFamily="34" charset="0"/>
              <a:buChar char="•"/>
            </a:pPr>
            <a:r>
              <a:rPr lang="en-GB" sz="2400" b="1" dirty="0">
                <a:solidFill>
                  <a:schemeClr val="accent1"/>
                </a:solidFill>
              </a:rPr>
              <a:t>Order taking &amp; processing</a:t>
            </a:r>
          </a:p>
          <a:p>
            <a:endParaRPr lang="en-GB" sz="2400" b="1" dirty="0">
              <a:solidFill>
                <a:schemeClr val="accent1"/>
              </a:solidFill>
            </a:endParaRPr>
          </a:p>
          <a:p>
            <a:pPr marL="342900" indent="-342900">
              <a:buFont typeface="Arial" panose="020B0604020202020204" pitchFamily="34" charset="0"/>
              <a:buChar char="•"/>
            </a:pPr>
            <a:r>
              <a:rPr lang="en-GB" sz="2400" b="1" dirty="0"/>
              <a:t>Food preparation</a:t>
            </a:r>
          </a:p>
        </p:txBody>
      </p:sp>
      <p:pic>
        <p:nvPicPr>
          <p:cNvPr id="5" name="Picture 4" descr="Smiling work colleagues">
            <a:extLst>
              <a:ext uri="{FF2B5EF4-FFF2-40B4-BE49-F238E27FC236}">
                <a16:creationId xmlns:a16="http://schemas.microsoft.com/office/drawing/2014/main" id="{A15BFAED-D754-AD54-9C2D-0D16940666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2550845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44AED-2001-EE32-6276-A31D14A3074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61D7FDE-C2A3-75B5-2F70-16532BBBD07B}"/>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Suggestions for success</a:t>
            </a:r>
          </a:p>
        </p:txBody>
      </p:sp>
      <p:sp>
        <p:nvSpPr>
          <p:cNvPr id="4" name="TextBox 3">
            <a:extLst>
              <a:ext uri="{FF2B5EF4-FFF2-40B4-BE49-F238E27FC236}">
                <a16:creationId xmlns:a16="http://schemas.microsoft.com/office/drawing/2014/main" id="{031F0C74-11FA-4720-CF28-C60E778B310F}"/>
              </a:ext>
            </a:extLst>
          </p:cNvPr>
          <p:cNvSpPr txBox="1"/>
          <p:nvPr/>
        </p:nvSpPr>
        <p:spPr>
          <a:xfrm>
            <a:off x="365760" y="1089379"/>
            <a:ext cx="4970515" cy="4154984"/>
          </a:xfrm>
          <a:prstGeom prst="rect">
            <a:avLst/>
          </a:prstGeom>
          <a:noFill/>
        </p:spPr>
        <p:txBody>
          <a:bodyPr wrap="square" rtlCol="0">
            <a:spAutoFit/>
          </a:bodyPr>
          <a:lstStyle/>
          <a:p>
            <a:pPr marL="342900" indent="-342900">
              <a:buFont typeface="Arial" panose="020B0604020202020204" pitchFamily="34" charset="0"/>
              <a:buChar char="•"/>
            </a:pPr>
            <a:r>
              <a:rPr lang="en-GB" sz="2400" b="1" dirty="0">
                <a:solidFill>
                  <a:schemeClr val="accent1"/>
                </a:solidFill>
              </a:rPr>
              <a:t>Use &amp; maintenance of equipment</a:t>
            </a:r>
          </a:p>
          <a:p>
            <a:endParaRPr lang="en-GB" sz="2400" b="1" dirty="0">
              <a:solidFill>
                <a:schemeClr val="accent1"/>
              </a:solidFill>
            </a:endParaRPr>
          </a:p>
          <a:p>
            <a:pPr marL="342900" indent="-342900">
              <a:buFont typeface="Arial" panose="020B0604020202020204" pitchFamily="34" charset="0"/>
              <a:buChar char="•"/>
            </a:pPr>
            <a:r>
              <a:rPr lang="en-GB" sz="2400" b="1" dirty="0"/>
              <a:t>Cleanliness &amp; hygiene</a:t>
            </a:r>
          </a:p>
          <a:p>
            <a:endParaRPr lang="en-GB" sz="2400" b="1" dirty="0"/>
          </a:p>
          <a:p>
            <a:pPr marL="342900" indent="-342900">
              <a:buFont typeface="Arial" panose="020B0604020202020204" pitchFamily="34" charset="0"/>
              <a:buChar char="•"/>
            </a:pPr>
            <a:r>
              <a:rPr lang="en-GB" sz="2400" b="1" dirty="0">
                <a:solidFill>
                  <a:schemeClr val="accent1"/>
                </a:solidFill>
              </a:rPr>
              <a:t>Drink preparation</a:t>
            </a:r>
          </a:p>
          <a:p>
            <a:endParaRPr lang="en-GB" sz="2400" b="1" dirty="0">
              <a:solidFill>
                <a:schemeClr val="accent1"/>
              </a:solidFill>
            </a:endParaRPr>
          </a:p>
          <a:p>
            <a:pPr marL="342900" indent="-342900">
              <a:buFont typeface="Arial" panose="020B0604020202020204" pitchFamily="34" charset="0"/>
              <a:buChar char="•"/>
            </a:pPr>
            <a:r>
              <a:rPr lang="en-GB" sz="2400" b="1" dirty="0"/>
              <a:t>Inventory/product management</a:t>
            </a:r>
          </a:p>
          <a:p>
            <a:endParaRPr lang="en-GB" sz="2400" b="1" dirty="0"/>
          </a:p>
          <a:p>
            <a:pPr marL="342900" indent="-342900">
              <a:buFont typeface="Arial" panose="020B0604020202020204" pitchFamily="34" charset="0"/>
              <a:buChar char="•"/>
            </a:pPr>
            <a:r>
              <a:rPr lang="en-GB" sz="2400" b="1" dirty="0">
                <a:solidFill>
                  <a:schemeClr val="accent1"/>
                </a:solidFill>
              </a:rPr>
              <a:t>Regulations training – cross contamination, storage/fire/customer safety</a:t>
            </a:r>
          </a:p>
        </p:txBody>
      </p:sp>
      <p:pic>
        <p:nvPicPr>
          <p:cNvPr id="5" name="Picture 4" descr="Smiling work colleagues">
            <a:extLst>
              <a:ext uri="{FF2B5EF4-FFF2-40B4-BE49-F238E27FC236}">
                <a16:creationId xmlns:a16="http://schemas.microsoft.com/office/drawing/2014/main" id="{0A3B47F3-E189-1C5B-E5BF-B56FACC45D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3304051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0CE23-3345-CA39-F362-2FDE2531876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261C7A-9696-7E5A-9066-C81543363EE2}"/>
              </a:ext>
            </a:extLst>
          </p:cNvPr>
          <p:cNvSpPr txBox="1"/>
          <p:nvPr/>
        </p:nvSpPr>
        <p:spPr>
          <a:xfrm>
            <a:off x="6891822" y="58846"/>
            <a:ext cx="5933936" cy="1107996"/>
          </a:xfrm>
          <a:prstGeom prst="rect">
            <a:avLst/>
          </a:prstGeom>
          <a:noFill/>
        </p:spPr>
        <p:txBody>
          <a:bodyPr wrap="square" rtlCol="0">
            <a:spAutoFit/>
          </a:bodyPr>
          <a:lstStyle/>
          <a:p>
            <a:r>
              <a:rPr lang="en-GB" sz="6600" dirty="0">
                <a:solidFill>
                  <a:schemeClr val="accent1"/>
                </a:solidFill>
              </a:rPr>
              <a:t>What to do…</a:t>
            </a:r>
          </a:p>
        </p:txBody>
      </p:sp>
      <p:sp>
        <p:nvSpPr>
          <p:cNvPr id="4" name="TextBox 3">
            <a:extLst>
              <a:ext uri="{FF2B5EF4-FFF2-40B4-BE49-F238E27FC236}">
                <a16:creationId xmlns:a16="http://schemas.microsoft.com/office/drawing/2014/main" id="{7ECC1623-3610-673A-D54B-884FF12EC6CF}"/>
              </a:ext>
            </a:extLst>
          </p:cNvPr>
          <p:cNvSpPr txBox="1"/>
          <p:nvPr/>
        </p:nvSpPr>
        <p:spPr>
          <a:xfrm>
            <a:off x="221381" y="212425"/>
            <a:ext cx="4970515" cy="5632311"/>
          </a:xfrm>
          <a:prstGeom prst="rect">
            <a:avLst/>
          </a:prstGeom>
          <a:noFill/>
        </p:spPr>
        <p:txBody>
          <a:bodyPr wrap="square" rtlCol="0">
            <a:spAutoFit/>
          </a:bodyPr>
          <a:lstStyle/>
          <a:p>
            <a:pPr marL="342900" indent="-342900">
              <a:buFont typeface="Arial" panose="020B0604020202020204" pitchFamily="34" charset="0"/>
              <a:buChar char="•"/>
            </a:pPr>
            <a:r>
              <a:rPr lang="en-GB" sz="2400" b="1" dirty="0"/>
              <a:t>New hires to observe before performing tasks independently.</a:t>
            </a:r>
          </a:p>
          <a:p>
            <a:endParaRPr lang="en-GB" sz="2400" b="1" dirty="0"/>
          </a:p>
          <a:p>
            <a:pPr marL="342900" indent="-342900">
              <a:buFont typeface="Arial" panose="020B0604020202020204" pitchFamily="34" charset="0"/>
              <a:buChar char="•"/>
            </a:pPr>
            <a:r>
              <a:rPr lang="en-GB" sz="2400" b="1" dirty="0">
                <a:solidFill>
                  <a:schemeClr val="accent1"/>
                </a:solidFill>
              </a:rPr>
              <a:t>Trainers to provide real-time feedback.</a:t>
            </a:r>
          </a:p>
          <a:p>
            <a:endParaRPr lang="en-GB" sz="2400" b="1" dirty="0">
              <a:solidFill>
                <a:schemeClr val="accent1"/>
              </a:solidFill>
            </a:endParaRPr>
          </a:p>
          <a:p>
            <a:pPr marL="342900" indent="-342900">
              <a:buFont typeface="Arial" panose="020B0604020202020204" pitchFamily="34" charset="0"/>
              <a:buChar char="•"/>
            </a:pPr>
            <a:r>
              <a:rPr lang="en-GB" sz="2400" b="1" dirty="0"/>
              <a:t>Managers to check in regularly on progress of both trainer and trainee.</a:t>
            </a:r>
          </a:p>
          <a:p>
            <a:endParaRPr lang="en-GB" sz="2400" b="1" dirty="0"/>
          </a:p>
          <a:p>
            <a:pPr marL="342900" indent="-342900">
              <a:buFont typeface="Arial" panose="020B0604020202020204" pitchFamily="34" charset="0"/>
              <a:buChar char="•"/>
            </a:pPr>
            <a:r>
              <a:rPr lang="en-GB" sz="2400" b="1" dirty="0">
                <a:solidFill>
                  <a:schemeClr val="accent1"/>
                </a:solidFill>
              </a:rPr>
              <a:t>Ongoing development with regular refresher training.</a:t>
            </a:r>
          </a:p>
          <a:p>
            <a:endParaRPr lang="en-GB" sz="2400" b="1" dirty="0">
              <a:solidFill>
                <a:schemeClr val="accent1"/>
              </a:solidFill>
            </a:endParaRPr>
          </a:p>
          <a:p>
            <a:pPr marL="342900" indent="-342900">
              <a:buFont typeface="Arial" panose="020B0604020202020204" pitchFamily="34" charset="0"/>
              <a:buChar char="•"/>
            </a:pPr>
            <a:r>
              <a:rPr lang="en-GB" sz="2400" b="1" dirty="0"/>
              <a:t>Incorporate cross training initiatives.</a:t>
            </a:r>
          </a:p>
        </p:txBody>
      </p:sp>
      <p:pic>
        <p:nvPicPr>
          <p:cNvPr id="5" name="Picture 4" descr="Smiling work colleagues">
            <a:extLst>
              <a:ext uri="{FF2B5EF4-FFF2-40B4-BE49-F238E27FC236}">
                <a16:creationId xmlns:a16="http://schemas.microsoft.com/office/drawing/2014/main" id="{E14A06E7-BA05-1B03-C804-F2FEB751A1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6291149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C767F-8528-87DC-7A34-B263A996C7F4}"/>
            </a:ext>
          </a:extLst>
        </p:cNvPr>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A4CA6B42-5A81-D459-AEDB-C5537CD046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815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40893-D674-363F-F414-7A67A4F09652}"/>
            </a:ext>
          </a:extLst>
        </p:cNvPr>
        <p:cNvGrpSpPr/>
        <p:nvPr/>
      </p:nvGrpSpPr>
      <p:grpSpPr>
        <a:xfrm>
          <a:off x="0" y="0"/>
          <a:ext cx="0" cy="0"/>
          <a:chOff x="0" y="0"/>
          <a:chExt cx="0" cy="0"/>
        </a:xfrm>
      </p:grpSpPr>
      <p:pic>
        <p:nvPicPr>
          <p:cNvPr id="2" name="Online Media 1" title="The Simple Secret To Happiness | Ryan Estis Inspirational Video | Goalcast">
            <a:hlinkClick r:id="" action="ppaction://media"/>
            <a:extLst>
              <a:ext uri="{FF2B5EF4-FFF2-40B4-BE49-F238E27FC236}">
                <a16:creationId xmlns:a16="http://schemas.microsoft.com/office/drawing/2014/main" id="{672BDD6F-3B8D-36CA-C597-214596A44332}"/>
              </a:ext>
            </a:extLst>
          </p:cNvPr>
          <p:cNvPicPr>
            <a:picLocks noRot="1" noChangeAspect="1"/>
          </p:cNvPicPr>
          <p:nvPr>
            <a:videoFile r:link="rId1"/>
          </p:nvPr>
        </p:nvPicPr>
        <p:blipFill>
          <a:blip r:embed="rId4"/>
          <a:stretch>
            <a:fillRect/>
          </a:stretch>
        </p:blipFill>
        <p:spPr>
          <a:xfrm>
            <a:off x="1610436" y="229801"/>
            <a:ext cx="9339926" cy="5277070"/>
          </a:xfrm>
          <a:prstGeom prst="rect">
            <a:avLst/>
          </a:prstGeom>
        </p:spPr>
      </p:pic>
    </p:spTree>
    <p:extLst>
      <p:ext uri="{BB962C8B-B14F-4D97-AF65-F5344CB8AC3E}">
        <p14:creationId xmlns:p14="http://schemas.microsoft.com/office/powerpoint/2010/main" val="334740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DA0CD85-816F-0F74-8336-7C5F073DDAB3}"/>
              </a:ext>
            </a:extLst>
          </p:cNvPr>
          <p:cNvSpPr/>
          <p:nvPr/>
        </p:nvSpPr>
        <p:spPr>
          <a:xfrm>
            <a:off x="8169440" y="2689057"/>
            <a:ext cx="3192379" cy="2634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How may these front of house service techniques translate to back of house operations?</a:t>
            </a:r>
          </a:p>
        </p:txBody>
      </p:sp>
      <p:sp>
        <p:nvSpPr>
          <p:cNvPr id="3" name="Rectangle 2">
            <a:extLst>
              <a:ext uri="{FF2B5EF4-FFF2-40B4-BE49-F238E27FC236}">
                <a16:creationId xmlns:a16="http://schemas.microsoft.com/office/drawing/2014/main" id="{FDA55A66-2329-D596-85CC-468A0EC5BC88}"/>
              </a:ext>
            </a:extLst>
          </p:cNvPr>
          <p:cNvSpPr/>
          <p:nvPr/>
        </p:nvSpPr>
        <p:spPr>
          <a:xfrm>
            <a:off x="4321344" y="1538036"/>
            <a:ext cx="3192379" cy="23020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How is this relevant to recruitment/talent acquisition/talent management?</a:t>
            </a:r>
          </a:p>
        </p:txBody>
      </p:sp>
      <p:sp>
        <p:nvSpPr>
          <p:cNvPr id="4" name="Rectangle 3">
            <a:extLst>
              <a:ext uri="{FF2B5EF4-FFF2-40B4-BE49-F238E27FC236}">
                <a16:creationId xmlns:a16="http://schemas.microsoft.com/office/drawing/2014/main" id="{D561B963-E3D4-6F92-CF63-E738DF99E70D}"/>
              </a:ext>
            </a:extLst>
          </p:cNvPr>
          <p:cNvSpPr/>
          <p:nvPr/>
        </p:nvSpPr>
        <p:spPr>
          <a:xfrm>
            <a:off x="593564" y="387016"/>
            <a:ext cx="3192379" cy="23020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What is the key point that the video is making?</a:t>
            </a:r>
          </a:p>
        </p:txBody>
      </p:sp>
      <p:sp>
        <p:nvSpPr>
          <p:cNvPr id="6" name="TextBox 5">
            <a:extLst>
              <a:ext uri="{FF2B5EF4-FFF2-40B4-BE49-F238E27FC236}">
                <a16:creationId xmlns:a16="http://schemas.microsoft.com/office/drawing/2014/main" id="{CBD38440-2F59-C309-2525-2B33013EFD2F}"/>
              </a:ext>
            </a:extLst>
          </p:cNvPr>
          <p:cNvSpPr txBox="1"/>
          <p:nvPr/>
        </p:nvSpPr>
        <p:spPr>
          <a:xfrm>
            <a:off x="4632158" y="216568"/>
            <a:ext cx="6833937" cy="1107996"/>
          </a:xfrm>
          <a:prstGeom prst="rect">
            <a:avLst/>
          </a:prstGeom>
          <a:noFill/>
        </p:spPr>
        <p:txBody>
          <a:bodyPr wrap="square" rtlCol="0">
            <a:spAutoFit/>
          </a:bodyPr>
          <a:lstStyle/>
          <a:p>
            <a:r>
              <a:rPr lang="en-GB" sz="6600" dirty="0">
                <a:solidFill>
                  <a:schemeClr val="accent2"/>
                </a:solidFill>
              </a:rPr>
              <a:t>Let’s discuss…</a:t>
            </a:r>
          </a:p>
        </p:txBody>
      </p:sp>
    </p:spTree>
    <p:extLst>
      <p:ext uri="{BB962C8B-B14F-4D97-AF65-F5344CB8AC3E}">
        <p14:creationId xmlns:p14="http://schemas.microsoft.com/office/powerpoint/2010/main" val="237910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8F0D7E-87D0-F062-CC67-37E45A6F2102}"/>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9381174-0139-C714-B0C0-5E51B9B022E9}"/>
              </a:ext>
            </a:extLst>
          </p:cNvPr>
          <p:cNvGraphicFramePr>
            <a:graphicFrameLocks noGrp="1"/>
          </p:cNvGraphicFramePr>
          <p:nvPr/>
        </p:nvGraphicFramePr>
        <p:xfrm>
          <a:off x="377780" y="222161"/>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Business Plan Q&amp;A</a:t>
                      </a:r>
                    </a:p>
                  </a:txBody>
                  <a:tcPr/>
                </a:tc>
                <a:extLst>
                  <a:ext uri="{0D108BD9-81ED-4DB2-BD59-A6C34878D82A}">
                    <a16:rowId xmlns:a16="http://schemas.microsoft.com/office/drawing/2014/main" val="2875698783"/>
                  </a:ext>
                </a:extLst>
              </a:tr>
            </a:tbl>
          </a:graphicData>
        </a:graphic>
      </p:graphicFrame>
      <p:pic>
        <p:nvPicPr>
          <p:cNvPr id="5" name="Picture 4" descr="3D black question marks with one yellow question mark">
            <a:extLst>
              <a:ext uri="{FF2B5EF4-FFF2-40B4-BE49-F238E27FC236}">
                <a16:creationId xmlns:a16="http://schemas.microsoft.com/office/drawing/2014/main" id="{DD6906EF-3BB9-CE4E-B7C7-3180532AEB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5689" y="1777284"/>
            <a:ext cx="9948879" cy="3633189"/>
          </a:xfrm>
          <a:prstGeom prst="rect">
            <a:avLst/>
          </a:prstGeom>
        </p:spPr>
      </p:pic>
    </p:spTree>
    <p:extLst>
      <p:ext uri="{BB962C8B-B14F-4D97-AF65-F5344CB8AC3E}">
        <p14:creationId xmlns:p14="http://schemas.microsoft.com/office/powerpoint/2010/main" val="2959436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8203F-9D72-9F96-82CD-2CDB2AF473FD}"/>
            </a:ext>
          </a:extLst>
        </p:cNvPr>
        <p:cNvGrpSpPr/>
        <p:nvPr/>
      </p:nvGrpSpPr>
      <p:grpSpPr>
        <a:xfrm>
          <a:off x="0" y="0"/>
          <a:ext cx="0" cy="0"/>
          <a:chOff x="0" y="0"/>
          <a:chExt cx="0" cy="0"/>
        </a:xfrm>
      </p:grpSpPr>
      <p:pic>
        <p:nvPicPr>
          <p:cNvPr id="3" name="Online Media 2" title="The Secret to Successfully Pitching an Idea | The Way We Work, a TED series">
            <a:hlinkClick r:id="" action="ppaction://media"/>
            <a:extLst>
              <a:ext uri="{FF2B5EF4-FFF2-40B4-BE49-F238E27FC236}">
                <a16:creationId xmlns:a16="http://schemas.microsoft.com/office/drawing/2014/main" id="{17432F41-9C01-0E72-6F7D-31E35D892282}"/>
              </a:ext>
            </a:extLst>
          </p:cNvPr>
          <p:cNvPicPr>
            <a:picLocks noRot="1" noChangeAspect="1"/>
          </p:cNvPicPr>
          <p:nvPr>
            <a:videoFile r:link="rId1"/>
          </p:nvPr>
        </p:nvPicPr>
        <p:blipFill>
          <a:blip r:embed="rId4"/>
          <a:stretch>
            <a:fillRect/>
          </a:stretch>
        </p:blipFill>
        <p:spPr>
          <a:xfrm>
            <a:off x="1828801" y="449055"/>
            <a:ext cx="8723981" cy="4929061"/>
          </a:xfrm>
          <a:prstGeom prst="rect">
            <a:avLst/>
          </a:prstGeom>
        </p:spPr>
      </p:pic>
    </p:spTree>
    <p:extLst>
      <p:ext uri="{BB962C8B-B14F-4D97-AF65-F5344CB8AC3E}">
        <p14:creationId xmlns:p14="http://schemas.microsoft.com/office/powerpoint/2010/main" val="219128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3167E-7EE0-B7BD-E3F4-03A2D9ADBFB2}"/>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CD8BCD6-927A-AF63-D996-0E5673EC16E7}"/>
              </a:ext>
            </a:extLst>
          </p:cNvPr>
          <p:cNvGraphicFramePr>
            <a:graphicFrameLocks noGrp="1"/>
          </p:cNvGraphicFramePr>
          <p:nvPr>
            <p:extLst>
              <p:ext uri="{D42A27DB-BD31-4B8C-83A1-F6EECF244321}">
                <p14:modId xmlns:p14="http://schemas.microsoft.com/office/powerpoint/2010/main" val="1522213031"/>
              </p:ext>
            </p:extLst>
          </p:nvPr>
        </p:nvGraphicFramePr>
        <p:xfrm>
          <a:off x="377780" y="222161"/>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Presentation Q&amp;A</a:t>
                      </a:r>
                    </a:p>
                  </a:txBody>
                  <a:tcPr/>
                </a:tc>
                <a:extLst>
                  <a:ext uri="{0D108BD9-81ED-4DB2-BD59-A6C34878D82A}">
                    <a16:rowId xmlns:a16="http://schemas.microsoft.com/office/drawing/2014/main" val="2875698783"/>
                  </a:ext>
                </a:extLst>
              </a:tr>
            </a:tbl>
          </a:graphicData>
        </a:graphic>
      </p:graphicFrame>
      <p:pic>
        <p:nvPicPr>
          <p:cNvPr id="5" name="Picture 4" descr="3D black question marks with one yellow question mark">
            <a:extLst>
              <a:ext uri="{FF2B5EF4-FFF2-40B4-BE49-F238E27FC236}">
                <a16:creationId xmlns:a16="http://schemas.microsoft.com/office/drawing/2014/main" id="{BE868C21-6A77-CAE9-5B58-1CC73C479D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5689" y="1777284"/>
            <a:ext cx="9948879" cy="3633189"/>
          </a:xfrm>
          <a:prstGeom prst="rect">
            <a:avLst/>
          </a:prstGeom>
        </p:spPr>
      </p:pic>
    </p:spTree>
    <p:extLst>
      <p:ext uri="{BB962C8B-B14F-4D97-AF65-F5344CB8AC3E}">
        <p14:creationId xmlns:p14="http://schemas.microsoft.com/office/powerpoint/2010/main" val="3386733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3C7C-DC79-F86B-5C1A-39191229BBA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6D0F8F6-45D8-360B-7CA6-4E207DF17E71}"/>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DFD196A8-2447-5160-1239-E899DACB8803}"/>
              </a:ext>
            </a:extLst>
          </p:cNvPr>
          <p:cNvGraphicFramePr>
            <a:graphicFrameLocks noGrp="1"/>
          </p:cNvGraphicFramePr>
          <p:nvPr/>
        </p:nvGraphicFramePr>
        <p:xfrm>
          <a:off x="300507" y="828755"/>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algn="ctr"/>
                      <a:endParaRPr lang="en-US" sz="1800" b="1" kern="1200" dirty="0">
                        <a:solidFill>
                          <a:schemeClr val="tx1"/>
                        </a:solidFill>
                        <a:effectLst/>
                        <a:latin typeface="+mn-lt"/>
                        <a:ea typeface="+mn-ea"/>
                        <a:cs typeface="+mn-cs"/>
                      </a:endParaRPr>
                    </a:p>
                    <a:p>
                      <a:pPr algn="ctr"/>
                      <a:endParaRPr lang="en-US" sz="1800" b="1" kern="1200" dirty="0">
                        <a:solidFill>
                          <a:schemeClr val="tx1"/>
                        </a:solidFill>
                        <a:effectLst/>
                        <a:latin typeface="+mn-lt"/>
                        <a:ea typeface="+mn-ea"/>
                        <a:cs typeface="+mn-cs"/>
                      </a:endParaRPr>
                    </a:p>
                    <a:p>
                      <a:pPr algn="ctr"/>
                      <a:r>
                        <a:rPr lang="en-US" sz="2800" b="1" kern="1200" dirty="0">
                          <a:solidFill>
                            <a:schemeClr val="tx1"/>
                          </a:solidFill>
                          <a:effectLst/>
                          <a:latin typeface="+mn-lt"/>
                          <a:ea typeface="+mn-ea"/>
                          <a:cs typeface="+mn-cs"/>
                        </a:rPr>
                        <a:t>Menu Design</a:t>
                      </a:r>
                    </a:p>
                    <a:p>
                      <a:pPr algn="ctr"/>
                      <a:endParaRPr lang="en-US" sz="2800" b="1" kern="1200" dirty="0">
                        <a:solidFill>
                          <a:schemeClr val="tx1"/>
                        </a:solidFill>
                        <a:effectLst/>
                        <a:latin typeface="+mn-lt"/>
                        <a:ea typeface="+mn-ea"/>
                        <a:cs typeface="+mn-cs"/>
                      </a:endParaRPr>
                    </a:p>
                    <a:p>
                      <a:pPr algn="ctr"/>
                      <a:endParaRPr lang="en-US" sz="2800" b="1" kern="1200" dirty="0">
                        <a:solidFill>
                          <a:schemeClr val="tx1"/>
                        </a:solidFill>
                        <a:effectLst/>
                        <a:latin typeface="+mn-lt"/>
                        <a:ea typeface="+mn-ea"/>
                        <a:cs typeface="+mn-cs"/>
                      </a:endParaRPr>
                    </a:p>
                    <a:p>
                      <a:pPr marL="285750" indent="-285750" algn="l">
                        <a:buFont typeface="Arial" panose="020B0604020202020204" pitchFamily="34" charset="0"/>
                        <a:buChar char="•"/>
                      </a:pPr>
                      <a:r>
                        <a:rPr lang="en-US" sz="2800" b="1" kern="1200" dirty="0">
                          <a:solidFill>
                            <a:schemeClr val="tx1"/>
                          </a:solidFill>
                          <a:effectLst/>
                          <a:latin typeface="+mn-lt"/>
                          <a:ea typeface="+mn-ea"/>
                          <a:cs typeface="+mn-cs"/>
                        </a:rPr>
                        <a:t>How to effectively establish the restaurant concept</a:t>
                      </a:r>
                    </a:p>
                    <a:p>
                      <a:pPr marL="285750" indent="-285750" algn="l">
                        <a:buFont typeface="Arial" panose="020B0604020202020204" pitchFamily="34" charset="0"/>
                        <a:buChar char="•"/>
                      </a:pPr>
                      <a:endParaRPr lang="en-US" sz="2800" b="1" kern="1200" dirty="0">
                        <a:solidFill>
                          <a:schemeClr val="tx1"/>
                        </a:solidFill>
                        <a:effectLst/>
                        <a:latin typeface="+mn-lt"/>
                        <a:ea typeface="+mn-ea"/>
                        <a:cs typeface="+mn-cs"/>
                      </a:endParaRPr>
                    </a:p>
                    <a:p>
                      <a:pPr marL="285750" indent="-285750" algn="l">
                        <a:buFont typeface="Arial" panose="020B0604020202020204" pitchFamily="34" charset="0"/>
                        <a:buChar char="•"/>
                      </a:pPr>
                      <a:r>
                        <a:rPr lang="en-US" sz="2800" b="1" kern="1200" dirty="0">
                          <a:solidFill>
                            <a:schemeClr val="tx1"/>
                          </a:solidFill>
                          <a:effectLst/>
                          <a:latin typeface="+mn-lt"/>
                          <a:ea typeface="+mn-ea"/>
                          <a:cs typeface="+mn-cs"/>
                        </a:rPr>
                        <a:t>Sourcing and supply chain planning</a:t>
                      </a:r>
                    </a:p>
                    <a:p>
                      <a:endParaRPr lang="en-US" sz="1800" b="1" kern="1200" dirty="0">
                        <a:solidFill>
                          <a:schemeClr val="tx1"/>
                        </a:solidFill>
                        <a:effectLst/>
                        <a:latin typeface="+mn-lt"/>
                        <a:ea typeface="+mn-ea"/>
                        <a:cs typeface="+mn-cs"/>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A7AA0942-2A2A-828E-BE0C-CBF8BA3FC4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37636624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7" y="588507"/>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14115BB-22F5-03EB-9262-0FAA6494A2FA}"/>
              </a:ext>
            </a:extLst>
          </p:cNvPr>
          <p:cNvSpPr txBox="1"/>
          <p:nvPr/>
        </p:nvSpPr>
        <p:spPr>
          <a:xfrm>
            <a:off x="249100" y="1307824"/>
            <a:ext cx="11424621" cy="4801314"/>
          </a:xfrm>
          <a:prstGeom prst="rect">
            <a:avLst/>
          </a:prstGeom>
          <a:noFill/>
        </p:spPr>
        <p:txBody>
          <a:bodyPr wrap="square">
            <a:spAutoFit/>
          </a:bodyPr>
          <a:lstStyle/>
          <a:p>
            <a:r>
              <a:rPr lang="en-GB" dirty="0" err="1"/>
              <a:t>Acas</a:t>
            </a:r>
            <a:r>
              <a:rPr lang="en-GB" dirty="0"/>
              <a:t>. (2025) </a:t>
            </a:r>
            <a:r>
              <a:rPr lang="en-GB" i="1" dirty="0"/>
              <a:t>How employers should recruit</a:t>
            </a:r>
            <a:r>
              <a:rPr lang="en-GB" dirty="0"/>
              <a:t>, [online], available at: </a:t>
            </a:r>
            <a:r>
              <a:rPr lang="en-GB" dirty="0">
                <a:hlinkClick r:id="rId3"/>
              </a:rPr>
              <a:t>How employers should recruit - Recruitment - </a:t>
            </a:r>
            <a:r>
              <a:rPr lang="en-GB" dirty="0" err="1">
                <a:hlinkClick r:id="rId3"/>
              </a:rPr>
              <a:t>Acas</a:t>
            </a:r>
            <a:endParaRPr lang="en-GB" dirty="0"/>
          </a:p>
          <a:p>
            <a:endParaRPr lang="en-GB" dirty="0"/>
          </a:p>
          <a:p>
            <a:r>
              <a:rPr lang="en-GB" dirty="0"/>
              <a:t>Ascender HCM. (2019) </a:t>
            </a:r>
            <a:r>
              <a:rPr lang="en-GB" i="1" dirty="0"/>
              <a:t>Good VS Bad </a:t>
            </a:r>
            <a:r>
              <a:rPr lang="en-GB" i="1" dirty="0" err="1"/>
              <a:t>OnBoarding</a:t>
            </a:r>
            <a:r>
              <a:rPr lang="en-GB" dirty="0"/>
              <a:t>, [online], available at: </a:t>
            </a:r>
            <a:r>
              <a:rPr lang="en-GB" dirty="0">
                <a:hlinkClick r:id="rId4"/>
              </a:rPr>
              <a:t>Good VS Bad </a:t>
            </a:r>
            <a:r>
              <a:rPr lang="en-GB" dirty="0" err="1">
                <a:hlinkClick r:id="rId4"/>
              </a:rPr>
              <a:t>OnBoarding</a:t>
            </a:r>
            <a:endParaRPr lang="en-GB" dirty="0"/>
          </a:p>
          <a:p>
            <a:endParaRPr lang="en-GB" dirty="0"/>
          </a:p>
          <a:p>
            <a:r>
              <a:rPr lang="en-GB" dirty="0"/>
              <a:t>CIPD. (2025) </a:t>
            </a:r>
            <a:r>
              <a:rPr lang="en-GB" i="1" dirty="0"/>
              <a:t>Recruitment</a:t>
            </a:r>
            <a:r>
              <a:rPr lang="en-GB" dirty="0"/>
              <a:t>, [online], available at: </a:t>
            </a:r>
            <a:r>
              <a:rPr lang="en-GB" dirty="0">
                <a:hlinkClick r:id="rId5"/>
              </a:rPr>
              <a:t>Recruitment resources | CIPD</a:t>
            </a:r>
            <a:endParaRPr lang="en-GB" dirty="0"/>
          </a:p>
          <a:p>
            <a:endParaRPr lang="en-GB" dirty="0"/>
          </a:p>
          <a:p>
            <a:r>
              <a:rPr lang="en-GB" dirty="0" err="1"/>
              <a:t>Goalcast</a:t>
            </a:r>
            <a:r>
              <a:rPr lang="en-GB" dirty="0"/>
              <a:t>. (2020) </a:t>
            </a:r>
            <a:r>
              <a:rPr lang="en-GB" i="1" dirty="0"/>
              <a:t>The Simple Secret To Happiness | Ryan </a:t>
            </a:r>
            <a:r>
              <a:rPr lang="en-GB" i="1" dirty="0" err="1"/>
              <a:t>Estis</a:t>
            </a:r>
            <a:r>
              <a:rPr lang="en-GB" i="1" dirty="0"/>
              <a:t> Inspirational Video | </a:t>
            </a:r>
            <a:r>
              <a:rPr lang="en-GB" i="1" dirty="0" err="1"/>
              <a:t>Goalcast</a:t>
            </a:r>
            <a:r>
              <a:rPr lang="en-GB" dirty="0"/>
              <a:t>, [online], available at: </a:t>
            </a:r>
            <a:r>
              <a:rPr lang="en-GB" dirty="0">
                <a:hlinkClick r:id="rId6"/>
              </a:rPr>
              <a:t>The Simple Secret To Happiness | Ryan </a:t>
            </a:r>
            <a:r>
              <a:rPr lang="en-GB" dirty="0" err="1">
                <a:hlinkClick r:id="rId6"/>
              </a:rPr>
              <a:t>Estis</a:t>
            </a:r>
            <a:r>
              <a:rPr lang="en-GB" dirty="0">
                <a:hlinkClick r:id="rId6"/>
              </a:rPr>
              <a:t> Inspirational Video | </a:t>
            </a:r>
            <a:r>
              <a:rPr lang="en-GB" dirty="0" err="1">
                <a:hlinkClick r:id="rId6"/>
              </a:rPr>
              <a:t>Goalcast</a:t>
            </a:r>
            <a:r>
              <a:rPr lang="en-GB" dirty="0">
                <a:hlinkClick r:id="rId6"/>
              </a:rPr>
              <a:t> – YouTube</a:t>
            </a:r>
            <a:endParaRPr lang="en-GB" dirty="0"/>
          </a:p>
          <a:p>
            <a:endParaRPr lang="en-GB" dirty="0"/>
          </a:p>
          <a:p>
            <a:r>
              <a:rPr lang="en-GB" dirty="0"/>
              <a:t>Gov.UK. (2025) </a:t>
            </a:r>
            <a:r>
              <a:rPr lang="en-GB" i="1" dirty="0"/>
              <a:t>Recruiting and hiring</a:t>
            </a:r>
            <a:r>
              <a:rPr lang="en-GB" dirty="0"/>
              <a:t>, [online], available at: </a:t>
            </a:r>
            <a:r>
              <a:rPr lang="en-GB" dirty="0">
                <a:hlinkClick r:id="rId7"/>
              </a:rPr>
              <a:t>Recruiting and hiring - GOV.UK</a:t>
            </a:r>
            <a:endParaRPr lang="en-GB" dirty="0"/>
          </a:p>
          <a:p>
            <a:endParaRPr lang="en-GB" dirty="0"/>
          </a:p>
          <a:p>
            <a:r>
              <a:rPr lang="en-GB" dirty="0"/>
              <a:t>Sinek, S. (2022) </a:t>
            </a:r>
            <a:r>
              <a:rPr lang="en-GB" i="1" dirty="0"/>
              <a:t>A Better Way to Hire | Simon Sinek</a:t>
            </a:r>
            <a:r>
              <a:rPr lang="en-GB" dirty="0"/>
              <a:t>, [online], available at: </a:t>
            </a:r>
            <a:r>
              <a:rPr lang="en-GB" dirty="0">
                <a:hlinkClick r:id="rId8"/>
              </a:rPr>
              <a:t>A Better Way to Hire | Simon Sinek – YouTube</a:t>
            </a:r>
            <a:endParaRPr lang="en-GB" dirty="0"/>
          </a:p>
          <a:p>
            <a:endParaRPr lang="en-GB" dirty="0"/>
          </a:p>
          <a:p>
            <a:r>
              <a:rPr lang="en-GB" dirty="0"/>
              <a:t>TED. (2024) </a:t>
            </a:r>
            <a:r>
              <a:rPr lang="en-GB" i="1" dirty="0"/>
              <a:t>The Secret to Successfully Pitching an Idea | The Way We Work, a TED series, </a:t>
            </a:r>
            <a:r>
              <a:rPr lang="en-GB" dirty="0"/>
              <a:t>[online], available at: </a:t>
            </a:r>
            <a:r>
              <a:rPr lang="en-GB" dirty="0">
                <a:hlinkClick r:id="rId9"/>
              </a:rPr>
              <a:t>The Secret to Successfully Pitching an Idea | The Way We Work, a TED series - YouTube</a:t>
            </a:r>
            <a:endParaRPr lang="en-GB" dirty="0"/>
          </a:p>
          <a:p>
            <a:endParaRPr lang="en-GB" dirty="0"/>
          </a:p>
          <a:p>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3247</Words>
  <Application>Microsoft Office PowerPoint</Application>
  <PresentationFormat>Widescreen</PresentationFormat>
  <Paragraphs>379</Paragraphs>
  <Slides>40</Slides>
  <Notes>40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Aptos Light</vt:lpstr>
      <vt:lpstr>Arial</vt:lpstr>
      <vt:lpstr>Calibri</vt:lpstr>
      <vt:lpstr>Calibri Light</vt:lpstr>
      <vt:lpstr>Office Theme</vt:lpstr>
      <vt:lpstr>PowerPoint Presentation</vt:lpstr>
      <vt:lpstr>Agenda </vt:lpstr>
      <vt:lpstr>Recap of last week</vt:lpstr>
      <vt:lpstr>Recruitment Overview</vt:lpstr>
      <vt:lpstr>Onboarding Overview</vt:lpstr>
      <vt:lpstr>PowerPoint Presentation</vt:lpstr>
      <vt:lpstr>Identifying what you need</vt:lpstr>
      <vt:lpstr>Identifying what you need</vt:lpstr>
      <vt:lpstr>Upskilling/Restructuring</vt:lpstr>
      <vt:lpstr>Why is recruitment so important?</vt:lpstr>
      <vt:lpstr>The Process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onboarding?</vt:lpstr>
      <vt:lpstr>Key Components</vt:lpstr>
      <vt:lpstr>Key Components</vt:lpstr>
      <vt:lpstr>Why is onboarding so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36</cp:revision>
  <dcterms:created xsi:type="dcterms:W3CDTF">2023-09-15T09:31:09Z</dcterms:created>
  <dcterms:modified xsi:type="dcterms:W3CDTF">2025-05-19T15:54:33Z</dcterms:modified>
</cp:coreProperties>
</file>