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945312-3993-A20F-6F40-369D9AE90422}" v="108" dt="2026-10-01T08:59:27.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4660"/>
  </p:normalViewPr>
  <p:slideViewPr>
    <p:cSldViewPr snapToGrid="0">
      <p:cViewPr varScale="1">
        <p:scale>
          <a:sx n="111" d="100"/>
          <a:sy n="111" d="100"/>
        </p:scale>
        <p:origin x="51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D9E6A9-6444-406B-A258-5814F557199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54FC59D-D0DA-40A5-918F-8CBA9F50ED7E}">
      <dgm:prSet/>
      <dgm:spPr/>
      <dgm:t>
        <a:bodyPr/>
        <a:lstStyle/>
        <a:p>
          <a:r>
            <a:rPr lang="en-GB"/>
            <a:t>Retail Park is quieter than pre-lockdown.</a:t>
          </a:r>
          <a:endParaRPr lang="en-US"/>
        </a:p>
      </dgm:t>
    </dgm:pt>
    <dgm:pt modelId="{9CB71E86-B7C3-4507-9508-81A1BAA24465}" type="parTrans" cxnId="{31ECBCE5-E539-4BAF-B25A-0735E5DAF0F1}">
      <dgm:prSet/>
      <dgm:spPr/>
      <dgm:t>
        <a:bodyPr/>
        <a:lstStyle/>
        <a:p>
          <a:endParaRPr lang="en-US"/>
        </a:p>
      </dgm:t>
    </dgm:pt>
    <dgm:pt modelId="{2F17A6D8-482B-43F0-A0E6-118A8D70BA90}" type="sibTrans" cxnId="{31ECBCE5-E539-4BAF-B25A-0735E5DAF0F1}">
      <dgm:prSet/>
      <dgm:spPr/>
      <dgm:t>
        <a:bodyPr/>
        <a:lstStyle/>
        <a:p>
          <a:endParaRPr lang="en-US"/>
        </a:p>
      </dgm:t>
    </dgm:pt>
    <dgm:pt modelId="{0ABA475D-1C33-4663-B21C-7D2C68274B17}">
      <dgm:prSet/>
      <dgm:spPr/>
      <dgm:t>
        <a:bodyPr/>
        <a:lstStyle/>
        <a:p>
          <a:r>
            <a:rPr lang="en-GB"/>
            <a:t>Other businesses that would attract customers are slowly closing down one by one with empty units not being replaced with different stores.</a:t>
          </a:r>
          <a:endParaRPr lang="en-US"/>
        </a:p>
      </dgm:t>
    </dgm:pt>
    <dgm:pt modelId="{E0023909-83CA-4453-8B97-B2F5453D482E}" type="parTrans" cxnId="{523F90F1-DFB6-4D27-8F6A-5EAD5FD5D19A}">
      <dgm:prSet/>
      <dgm:spPr/>
      <dgm:t>
        <a:bodyPr/>
        <a:lstStyle/>
        <a:p>
          <a:endParaRPr lang="en-US"/>
        </a:p>
      </dgm:t>
    </dgm:pt>
    <dgm:pt modelId="{4CAD0CDC-7EB9-4322-A316-9BCA60CCE1FA}" type="sibTrans" cxnId="{523F90F1-DFB6-4D27-8F6A-5EAD5FD5D19A}">
      <dgm:prSet/>
      <dgm:spPr/>
      <dgm:t>
        <a:bodyPr/>
        <a:lstStyle/>
        <a:p>
          <a:endParaRPr lang="en-US"/>
        </a:p>
      </dgm:t>
    </dgm:pt>
    <dgm:pt modelId="{0E5C3367-5C2A-40A4-A2DB-E46181BA0919}">
      <dgm:prSet/>
      <dgm:spPr/>
      <dgm:t>
        <a:bodyPr/>
        <a:lstStyle/>
        <a:p>
          <a:r>
            <a:rPr lang="en-GB"/>
            <a:t>With the closures this has caused a lot of loyal customers to be working remotely or completely out of a job which in turn decreased sales.</a:t>
          </a:r>
          <a:endParaRPr lang="en-US"/>
        </a:p>
      </dgm:t>
    </dgm:pt>
    <dgm:pt modelId="{7402E985-928D-4C67-A0F4-EC7B41DA2AEE}" type="parTrans" cxnId="{F5D53DA8-C6A2-4C30-A30A-341BB38EB70E}">
      <dgm:prSet/>
      <dgm:spPr/>
      <dgm:t>
        <a:bodyPr/>
        <a:lstStyle/>
        <a:p>
          <a:endParaRPr lang="en-US"/>
        </a:p>
      </dgm:t>
    </dgm:pt>
    <dgm:pt modelId="{E68342D9-35B0-4F23-AA03-9C4DAFCBC46B}" type="sibTrans" cxnId="{F5D53DA8-C6A2-4C30-A30A-341BB38EB70E}">
      <dgm:prSet/>
      <dgm:spPr/>
      <dgm:t>
        <a:bodyPr/>
        <a:lstStyle/>
        <a:p>
          <a:endParaRPr lang="en-US"/>
        </a:p>
      </dgm:t>
    </dgm:pt>
    <dgm:pt modelId="{4635BC72-904F-4E8F-951F-269076E31295}">
      <dgm:prSet/>
      <dgm:spPr/>
      <dgm:t>
        <a:bodyPr/>
        <a:lstStyle/>
        <a:p>
          <a:r>
            <a:rPr lang="en-GB"/>
            <a:t>Utility bills increasing, business rates and insurance are considerably higher.</a:t>
          </a:r>
          <a:endParaRPr lang="en-US"/>
        </a:p>
      </dgm:t>
    </dgm:pt>
    <dgm:pt modelId="{30120E33-F612-44DD-AC28-A14A9F90626A}" type="parTrans" cxnId="{DD2C67E6-5A88-4677-9BCE-DAC5A7E0FCD6}">
      <dgm:prSet/>
      <dgm:spPr/>
      <dgm:t>
        <a:bodyPr/>
        <a:lstStyle/>
        <a:p>
          <a:endParaRPr lang="en-US"/>
        </a:p>
      </dgm:t>
    </dgm:pt>
    <dgm:pt modelId="{E15A657B-93CB-4B5A-9C83-CFB286F19EDB}" type="sibTrans" cxnId="{DD2C67E6-5A88-4677-9BCE-DAC5A7E0FCD6}">
      <dgm:prSet/>
      <dgm:spPr/>
      <dgm:t>
        <a:bodyPr/>
        <a:lstStyle/>
        <a:p>
          <a:endParaRPr lang="en-US"/>
        </a:p>
      </dgm:t>
    </dgm:pt>
    <dgm:pt modelId="{F3A92344-85B6-4991-8841-3A95E81C64D2}">
      <dgm:prSet/>
      <dgm:spPr/>
      <dgm:t>
        <a:bodyPr/>
        <a:lstStyle/>
        <a:p>
          <a:r>
            <a:rPr lang="en-GB"/>
            <a:t>Unpredictability of organic stock with fluctuating availability and cost.</a:t>
          </a:r>
          <a:endParaRPr lang="en-US"/>
        </a:p>
      </dgm:t>
    </dgm:pt>
    <dgm:pt modelId="{DEAECB44-19E6-4261-BBC5-15AF5D04D4F2}" type="parTrans" cxnId="{CAADAD8F-706E-4687-854C-488CC2386F24}">
      <dgm:prSet/>
      <dgm:spPr/>
      <dgm:t>
        <a:bodyPr/>
        <a:lstStyle/>
        <a:p>
          <a:endParaRPr lang="en-US"/>
        </a:p>
      </dgm:t>
    </dgm:pt>
    <dgm:pt modelId="{E2435CD8-5B3C-49FA-A674-0A8145EC7D8A}" type="sibTrans" cxnId="{CAADAD8F-706E-4687-854C-488CC2386F24}">
      <dgm:prSet/>
      <dgm:spPr/>
      <dgm:t>
        <a:bodyPr/>
        <a:lstStyle/>
        <a:p>
          <a:endParaRPr lang="en-US"/>
        </a:p>
      </dgm:t>
    </dgm:pt>
    <dgm:pt modelId="{351FDE72-3C6E-4117-9B23-8116B748C73D}" type="pres">
      <dgm:prSet presAssocID="{6BD9E6A9-6444-406B-A258-5814F557199B}" presName="root" presStyleCnt="0">
        <dgm:presLayoutVars>
          <dgm:dir/>
          <dgm:resizeHandles val="exact"/>
        </dgm:presLayoutVars>
      </dgm:prSet>
      <dgm:spPr/>
    </dgm:pt>
    <dgm:pt modelId="{2DD67EC9-D369-4E43-86C1-672DE3F727B6}" type="pres">
      <dgm:prSet presAssocID="{D54FC59D-D0DA-40A5-918F-8CBA9F50ED7E}" presName="compNode" presStyleCnt="0"/>
      <dgm:spPr/>
    </dgm:pt>
    <dgm:pt modelId="{D16FCD4E-31C0-4157-AFC7-B13F6BB73B06}" type="pres">
      <dgm:prSet presAssocID="{D54FC59D-D0DA-40A5-918F-8CBA9F50ED7E}" presName="bgRect" presStyleLbl="bgShp" presStyleIdx="0" presStyleCnt="5"/>
      <dgm:spPr/>
    </dgm:pt>
    <dgm:pt modelId="{AB68D2DD-B582-4CEC-9A2D-63F1CAE06BD5}" type="pres">
      <dgm:prSet presAssocID="{D54FC59D-D0DA-40A5-918F-8CBA9F50ED7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k scene"/>
        </a:ext>
      </dgm:extLst>
    </dgm:pt>
    <dgm:pt modelId="{FEB6292B-1DFD-4230-9D82-1728ADA5D796}" type="pres">
      <dgm:prSet presAssocID="{D54FC59D-D0DA-40A5-918F-8CBA9F50ED7E}" presName="spaceRect" presStyleCnt="0"/>
      <dgm:spPr/>
    </dgm:pt>
    <dgm:pt modelId="{A36632F4-6047-4B63-B06B-79B9DCE9D428}" type="pres">
      <dgm:prSet presAssocID="{D54FC59D-D0DA-40A5-918F-8CBA9F50ED7E}" presName="parTx" presStyleLbl="revTx" presStyleIdx="0" presStyleCnt="5">
        <dgm:presLayoutVars>
          <dgm:chMax val="0"/>
          <dgm:chPref val="0"/>
        </dgm:presLayoutVars>
      </dgm:prSet>
      <dgm:spPr/>
    </dgm:pt>
    <dgm:pt modelId="{319BE4F9-67A5-4A10-9621-8144966FD078}" type="pres">
      <dgm:prSet presAssocID="{2F17A6D8-482B-43F0-A0E6-118A8D70BA90}" presName="sibTrans" presStyleCnt="0"/>
      <dgm:spPr/>
    </dgm:pt>
    <dgm:pt modelId="{B26CC395-FE0A-41AB-8996-C9899FD16736}" type="pres">
      <dgm:prSet presAssocID="{0ABA475D-1C33-4663-B21C-7D2C68274B17}" presName="compNode" presStyleCnt="0"/>
      <dgm:spPr/>
    </dgm:pt>
    <dgm:pt modelId="{D1B5166D-3378-4B12-96D8-3E92014F60D5}" type="pres">
      <dgm:prSet presAssocID="{0ABA475D-1C33-4663-B21C-7D2C68274B17}" presName="bgRect" presStyleLbl="bgShp" presStyleIdx="1" presStyleCnt="5"/>
      <dgm:spPr/>
    </dgm:pt>
    <dgm:pt modelId="{3A510A33-DEA5-4B99-ACC8-8B9F5798E2F0}" type="pres">
      <dgm:prSet presAssocID="{0ABA475D-1C33-4663-B21C-7D2C68274B1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51D4A63B-1C4F-45DE-986F-F4CDDC77F637}" type="pres">
      <dgm:prSet presAssocID="{0ABA475D-1C33-4663-B21C-7D2C68274B17}" presName="spaceRect" presStyleCnt="0"/>
      <dgm:spPr/>
    </dgm:pt>
    <dgm:pt modelId="{2A2F2DBD-B389-4873-82BE-3B80FBFCD19D}" type="pres">
      <dgm:prSet presAssocID="{0ABA475D-1C33-4663-B21C-7D2C68274B17}" presName="parTx" presStyleLbl="revTx" presStyleIdx="1" presStyleCnt="5">
        <dgm:presLayoutVars>
          <dgm:chMax val="0"/>
          <dgm:chPref val="0"/>
        </dgm:presLayoutVars>
      </dgm:prSet>
      <dgm:spPr/>
    </dgm:pt>
    <dgm:pt modelId="{1F154B59-1B52-45AF-BAA5-4A760501110A}" type="pres">
      <dgm:prSet presAssocID="{4CAD0CDC-7EB9-4322-A316-9BCA60CCE1FA}" presName="sibTrans" presStyleCnt="0"/>
      <dgm:spPr/>
    </dgm:pt>
    <dgm:pt modelId="{DBEC3D93-BCAB-4314-AD70-09A9B0A33D42}" type="pres">
      <dgm:prSet presAssocID="{0E5C3367-5C2A-40A4-A2DB-E46181BA0919}" presName="compNode" presStyleCnt="0"/>
      <dgm:spPr/>
    </dgm:pt>
    <dgm:pt modelId="{67E2A0D0-0263-43EC-8922-6A105B7CD2D3}" type="pres">
      <dgm:prSet presAssocID="{0E5C3367-5C2A-40A4-A2DB-E46181BA0919}" presName="bgRect" presStyleLbl="bgShp" presStyleIdx="2" presStyleCnt="5"/>
      <dgm:spPr/>
    </dgm:pt>
    <dgm:pt modelId="{CD877E4A-71D8-42A2-B6C0-072805783A16}" type="pres">
      <dgm:prSet presAssocID="{0E5C3367-5C2A-40A4-A2DB-E46181BA091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5E9554F-5B3B-4870-A116-87043B8F69BD}" type="pres">
      <dgm:prSet presAssocID="{0E5C3367-5C2A-40A4-A2DB-E46181BA0919}" presName="spaceRect" presStyleCnt="0"/>
      <dgm:spPr/>
    </dgm:pt>
    <dgm:pt modelId="{C5F3F081-5FBB-4642-AE28-E74D272FC988}" type="pres">
      <dgm:prSet presAssocID="{0E5C3367-5C2A-40A4-A2DB-E46181BA0919}" presName="parTx" presStyleLbl="revTx" presStyleIdx="2" presStyleCnt="5">
        <dgm:presLayoutVars>
          <dgm:chMax val="0"/>
          <dgm:chPref val="0"/>
        </dgm:presLayoutVars>
      </dgm:prSet>
      <dgm:spPr/>
    </dgm:pt>
    <dgm:pt modelId="{4602B040-80E5-4743-8D5E-0501C2A2C30A}" type="pres">
      <dgm:prSet presAssocID="{E68342D9-35B0-4F23-AA03-9C4DAFCBC46B}" presName="sibTrans" presStyleCnt="0"/>
      <dgm:spPr/>
    </dgm:pt>
    <dgm:pt modelId="{FA15F068-8C6A-433C-9F8A-B9657EB6C87A}" type="pres">
      <dgm:prSet presAssocID="{4635BC72-904F-4E8F-951F-269076E31295}" presName="compNode" presStyleCnt="0"/>
      <dgm:spPr/>
    </dgm:pt>
    <dgm:pt modelId="{BB86F25B-2FE1-4E71-8C9E-F410B9B4813A}" type="pres">
      <dgm:prSet presAssocID="{4635BC72-904F-4E8F-951F-269076E31295}" presName="bgRect" presStyleLbl="bgShp" presStyleIdx="3" presStyleCnt="5"/>
      <dgm:spPr/>
    </dgm:pt>
    <dgm:pt modelId="{69C92DC3-BBE9-486C-B65C-F3CCCCB5C4D0}" type="pres">
      <dgm:prSet presAssocID="{4635BC72-904F-4E8F-951F-269076E3129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A071D48-BCA9-44C9-A29B-9909B0A6C856}" type="pres">
      <dgm:prSet presAssocID="{4635BC72-904F-4E8F-951F-269076E31295}" presName="spaceRect" presStyleCnt="0"/>
      <dgm:spPr/>
    </dgm:pt>
    <dgm:pt modelId="{94125546-C584-489A-8609-693B6C906CFF}" type="pres">
      <dgm:prSet presAssocID="{4635BC72-904F-4E8F-951F-269076E31295}" presName="parTx" presStyleLbl="revTx" presStyleIdx="3" presStyleCnt="5">
        <dgm:presLayoutVars>
          <dgm:chMax val="0"/>
          <dgm:chPref val="0"/>
        </dgm:presLayoutVars>
      </dgm:prSet>
      <dgm:spPr/>
    </dgm:pt>
    <dgm:pt modelId="{B2B44A40-4F70-4302-8D24-15F1DD0D102E}" type="pres">
      <dgm:prSet presAssocID="{E15A657B-93CB-4B5A-9C83-CFB286F19EDB}" presName="sibTrans" presStyleCnt="0"/>
      <dgm:spPr/>
    </dgm:pt>
    <dgm:pt modelId="{A6D21E1F-E62D-4141-BAA1-C05A7210B749}" type="pres">
      <dgm:prSet presAssocID="{F3A92344-85B6-4991-8841-3A95E81C64D2}" presName="compNode" presStyleCnt="0"/>
      <dgm:spPr/>
    </dgm:pt>
    <dgm:pt modelId="{29F8FBC2-3B97-4877-99EA-E1875DB9CF13}" type="pres">
      <dgm:prSet presAssocID="{F3A92344-85B6-4991-8841-3A95E81C64D2}" presName="bgRect" presStyleLbl="bgShp" presStyleIdx="4" presStyleCnt="5"/>
      <dgm:spPr/>
    </dgm:pt>
    <dgm:pt modelId="{79CD4F36-D0E6-4C6B-B704-5995EA3DE361}" type="pres">
      <dgm:prSet presAssocID="{F3A92344-85B6-4991-8841-3A95E81C64D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 Graph with Upward Trend"/>
        </a:ext>
      </dgm:extLst>
    </dgm:pt>
    <dgm:pt modelId="{554CDE5B-0EE7-49A8-95A5-8E94D1E682E3}" type="pres">
      <dgm:prSet presAssocID="{F3A92344-85B6-4991-8841-3A95E81C64D2}" presName="spaceRect" presStyleCnt="0"/>
      <dgm:spPr/>
    </dgm:pt>
    <dgm:pt modelId="{D11D71B4-6978-4852-849D-F60CF26E8C03}" type="pres">
      <dgm:prSet presAssocID="{F3A92344-85B6-4991-8841-3A95E81C64D2}" presName="parTx" presStyleLbl="revTx" presStyleIdx="4" presStyleCnt="5">
        <dgm:presLayoutVars>
          <dgm:chMax val="0"/>
          <dgm:chPref val="0"/>
        </dgm:presLayoutVars>
      </dgm:prSet>
      <dgm:spPr/>
    </dgm:pt>
  </dgm:ptLst>
  <dgm:cxnLst>
    <dgm:cxn modelId="{9949C017-0115-467B-A124-4D79A0408142}" type="presOf" srcId="{6BD9E6A9-6444-406B-A258-5814F557199B}" destId="{351FDE72-3C6E-4117-9B23-8116B748C73D}" srcOrd="0" destOrd="0" presId="urn:microsoft.com/office/officeart/2018/2/layout/IconVerticalSolidList"/>
    <dgm:cxn modelId="{9E70021B-9D08-458B-9392-7400E56A5C95}" type="presOf" srcId="{F3A92344-85B6-4991-8841-3A95E81C64D2}" destId="{D11D71B4-6978-4852-849D-F60CF26E8C03}" srcOrd="0" destOrd="0" presId="urn:microsoft.com/office/officeart/2018/2/layout/IconVerticalSolidList"/>
    <dgm:cxn modelId="{2C422C52-75D2-41C6-8695-D5B8AEE63039}" type="presOf" srcId="{0ABA475D-1C33-4663-B21C-7D2C68274B17}" destId="{2A2F2DBD-B389-4873-82BE-3B80FBFCD19D}" srcOrd="0" destOrd="0" presId="urn:microsoft.com/office/officeart/2018/2/layout/IconVerticalSolidList"/>
    <dgm:cxn modelId="{5ACEEE78-E5B0-4D3E-AC57-EC6FB801DCCA}" type="presOf" srcId="{0E5C3367-5C2A-40A4-A2DB-E46181BA0919}" destId="{C5F3F081-5FBB-4642-AE28-E74D272FC988}" srcOrd="0" destOrd="0" presId="urn:microsoft.com/office/officeart/2018/2/layout/IconVerticalSolidList"/>
    <dgm:cxn modelId="{CAADAD8F-706E-4687-854C-488CC2386F24}" srcId="{6BD9E6A9-6444-406B-A258-5814F557199B}" destId="{F3A92344-85B6-4991-8841-3A95E81C64D2}" srcOrd="4" destOrd="0" parTransId="{DEAECB44-19E6-4261-BBC5-15AF5D04D4F2}" sibTransId="{E2435CD8-5B3C-49FA-A674-0A8145EC7D8A}"/>
    <dgm:cxn modelId="{F5D53DA8-C6A2-4C30-A30A-341BB38EB70E}" srcId="{6BD9E6A9-6444-406B-A258-5814F557199B}" destId="{0E5C3367-5C2A-40A4-A2DB-E46181BA0919}" srcOrd="2" destOrd="0" parTransId="{7402E985-928D-4C67-A0F4-EC7B41DA2AEE}" sibTransId="{E68342D9-35B0-4F23-AA03-9C4DAFCBC46B}"/>
    <dgm:cxn modelId="{E88163AD-A5CE-4DED-AA46-8A6D44ADCC04}" type="presOf" srcId="{4635BC72-904F-4E8F-951F-269076E31295}" destId="{94125546-C584-489A-8609-693B6C906CFF}" srcOrd="0" destOrd="0" presId="urn:microsoft.com/office/officeart/2018/2/layout/IconVerticalSolidList"/>
    <dgm:cxn modelId="{31ECBCE5-E539-4BAF-B25A-0735E5DAF0F1}" srcId="{6BD9E6A9-6444-406B-A258-5814F557199B}" destId="{D54FC59D-D0DA-40A5-918F-8CBA9F50ED7E}" srcOrd="0" destOrd="0" parTransId="{9CB71E86-B7C3-4507-9508-81A1BAA24465}" sibTransId="{2F17A6D8-482B-43F0-A0E6-118A8D70BA90}"/>
    <dgm:cxn modelId="{DD2C67E6-5A88-4677-9BCE-DAC5A7E0FCD6}" srcId="{6BD9E6A9-6444-406B-A258-5814F557199B}" destId="{4635BC72-904F-4E8F-951F-269076E31295}" srcOrd="3" destOrd="0" parTransId="{30120E33-F612-44DD-AC28-A14A9F90626A}" sibTransId="{E15A657B-93CB-4B5A-9C83-CFB286F19EDB}"/>
    <dgm:cxn modelId="{B83500E9-D5DF-4859-8C2E-46406FB3E8FC}" type="presOf" srcId="{D54FC59D-D0DA-40A5-918F-8CBA9F50ED7E}" destId="{A36632F4-6047-4B63-B06B-79B9DCE9D428}" srcOrd="0" destOrd="0" presId="urn:microsoft.com/office/officeart/2018/2/layout/IconVerticalSolidList"/>
    <dgm:cxn modelId="{523F90F1-DFB6-4D27-8F6A-5EAD5FD5D19A}" srcId="{6BD9E6A9-6444-406B-A258-5814F557199B}" destId="{0ABA475D-1C33-4663-B21C-7D2C68274B17}" srcOrd="1" destOrd="0" parTransId="{E0023909-83CA-4453-8B97-B2F5453D482E}" sibTransId="{4CAD0CDC-7EB9-4322-A316-9BCA60CCE1FA}"/>
    <dgm:cxn modelId="{7A4AC480-D08D-401A-B7C2-B5AB32F613F6}" type="presParOf" srcId="{351FDE72-3C6E-4117-9B23-8116B748C73D}" destId="{2DD67EC9-D369-4E43-86C1-672DE3F727B6}" srcOrd="0" destOrd="0" presId="urn:microsoft.com/office/officeart/2018/2/layout/IconVerticalSolidList"/>
    <dgm:cxn modelId="{8A45A992-7691-4F86-B148-77C02A3F0C65}" type="presParOf" srcId="{2DD67EC9-D369-4E43-86C1-672DE3F727B6}" destId="{D16FCD4E-31C0-4157-AFC7-B13F6BB73B06}" srcOrd="0" destOrd="0" presId="urn:microsoft.com/office/officeart/2018/2/layout/IconVerticalSolidList"/>
    <dgm:cxn modelId="{76504121-03DF-4003-9C7B-00B650314DCC}" type="presParOf" srcId="{2DD67EC9-D369-4E43-86C1-672DE3F727B6}" destId="{AB68D2DD-B582-4CEC-9A2D-63F1CAE06BD5}" srcOrd="1" destOrd="0" presId="urn:microsoft.com/office/officeart/2018/2/layout/IconVerticalSolidList"/>
    <dgm:cxn modelId="{5C8D4102-FA91-4A4E-A2C8-FA05BA185C1C}" type="presParOf" srcId="{2DD67EC9-D369-4E43-86C1-672DE3F727B6}" destId="{FEB6292B-1DFD-4230-9D82-1728ADA5D796}" srcOrd="2" destOrd="0" presId="urn:microsoft.com/office/officeart/2018/2/layout/IconVerticalSolidList"/>
    <dgm:cxn modelId="{84FA28FA-A3E4-4A5F-9989-C44648F8E3F2}" type="presParOf" srcId="{2DD67EC9-D369-4E43-86C1-672DE3F727B6}" destId="{A36632F4-6047-4B63-B06B-79B9DCE9D428}" srcOrd="3" destOrd="0" presId="urn:microsoft.com/office/officeart/2018/2/layout/IconVerticalSolidList"/>
    <dgm:cxn modelId="{97A11770-5C0A-48EF-BBF5-FC71985BF440}" type="presParOf" srcId="{351FDE72-3C6E-4117-9B23-8116B748C73D}" destId="{319BE4F9-67A5-4A10-9621-8144966FD078}" srcOrd="1" destOrd="0" presId="urn:microsoft.com/office/officeart/2018/2/layout/IconVerticalSolidList"/>
    <dgm:cxn modelId="{EDA656A1-C0D7-4D28-8A00-8535F78AB7E9}" type="presParOf" srcId="{351FDE72-3C6E-4117-9B23-8116B748C73D}" destId="{B26CC395-FE0A-41AB-8996-C9899FD16736}" srcOrd="2" destOrd="0" presId="urn:microsoft.com/office/officeart/2018/2/layout/IconVerticalSolidList"/>
    <dgm:cxn modelId="{CB44FD93-A982-47DF-A324-F72FD16DD12C}" type="presParOf" srcId="{B26CC395-FE0A-41AB-8996-C9899FD16736}" destId="{D1B5166D-3378-4B12-96D8-3E92014F60D5}" srcOrd="0" destOrd="0" presId="urn:microsoft.com/office/officeart/2018/2/layout/IconVerticalSolidList"/>
    <dgm:cxn modelId="{6D596A93-C85C-4876-B83D-89717E81D6C0}" type="presParOf" srcId="{B26CC395-FE0A-41AB-8996-C9899FD16736}" destId="{3A510A33-DEA5-4B99-ACC8-8B9F5798E2F0}" srcOrd="1" destOrd="0" presId="urn:microsoft.com/office/officeart/2018/2/layout/IconVerticalSolidList"/>
    <dgm:cxn modelId="{2680763F-D3E4-45CF-9C42-C590349F542D}" type="presParOf" srcId="{B26CC395-FE0A-41AB-8996-C9899FD16736}" destId="{51D4A63B-1C4F-45DE-986F-F4CDDC77F637}" srcOrd="2" destOrd="0" presId="urn:microsoft.com/office/officeart/2018/2/layout/IconVerticalSolidList"/>
    <dgm:cxn modelId="{A0885977-34CE-498E-83A3-46E8D2F0E9CA}" type="presParOf" srcId="{B26CC395-FE0A-41AB-8996-C9899FD16736}" destId="{2A2F2DBD-B389-4873-82BE-3B80FBFCD19D}" srcOrd="3" destOrd="0" presId="urn:microsoft.com/office/officeart/2018/2/layout/IconVerticalSolidList"/>
    <dgm:cxn modelId="{57B2B497-6670-42F1-9F75-A453C06DB713}" type="presParOf" srcId="{351FDE72-3C6E-4117-9B23-8116B748C73D}" destId="{1F154B59-1B52-45AF-BAA5-4A760501110A}" srcOrd="3" destOrd="0" presId="urn:microsoft.com/office/officeart/2018/2/layout/IconVerticalSolidList"/>
    <dgm:cxn modelId="{BDC4E449-44D2-48D5-82AD-897B8E76E670}" type="presParOf" srcId="{351FDE72-3C6E-4117-9B23-8116B748C73D}" destId="{DBEC3D93-BCAB-4314-AD70-09A9B0A33D42}" srcOrd="4" destOrd="0" presId="urn:microsoft.com/office/officeart/2018/2/layout/IconVerticalSolidList"/>
    <dgm:cxn modelId="{EE110C12-4371-4177-938B-5396B4F88638}" type="presParOf" srcId="{DBEC3D93-BCAB-4314-AD70-09A9B0A33D42}" destId="{67E2A0D0-0263-43EC-8922-6A105B7CD2D3}" srcOrd="0" destOrd="0" presId="urn:microsoft.com/office/officeart/2018/2/layout/IconVerticalSolidList"/>
    <dgm:cxn modelId="{30E1608B-A889-4F83-A16F-BACB1BB130F1}" type="presParOf" srcId="{DBEC3D93-BCAB-4314-AD70-09A9B0A33D42}" destId="{CD877E4A-71D8-42A2-B6C0-072805783A16}" srcOrd="1" destOrd="0" presId="urn:microsoft.com/office/officeart/2018/2/layout/IconVerticalSolidList"/>
    <dgm:cxn modelId="{0541E517-1578-4423-8D62-B0DABDBE046A}" type="presParOf" srcId="{DBEC3D93-BCAB-4314-AD70-09A9B0A33D42}" destId="{C5E9554F-5B3B-4870-A116-87043B8F69BD}" srcOrd="2" destOrd="0" presId="urn:microsoft.com/office/officeart/2018/2/layout/IconVerticalSolidList"/>
    <dgm:cxn modelId="{3F99F931-C902-46EA-AB49-26F0774D6395}" type="presParOf" srcId="{DBEC3D93-BCAB-4314-AD70-09A9B0A33D42}" destId="{C5F3F081-5FBB-4642-AE28-E74D272FC988}" srcOrd="3" destOrd="0" presId="urn:microsoft.com/office/officeart/2018/2/layout/IconVerticalSolidList"/>
    <dgm:cxn modelId="{7CC2E540-C772-420E-8410-C95703A9D354}" type="presParOf" srcId="{351FDE72-3C6E-4117-9B23-8116B748C73D}" destId="{4602B040-80E5-4743-8D5E-0501C2A2C30A}" srcOrd="5" destOrd="0" presId="urn:microsoft.com/office/officeart/2018/2/layout/IconVerticalSolidList"/>
    <dgm:cxn modelId="{3E30FC95-158B-47A6-8AEC-994B6CA95452}" type="presParOf" srcId="{351FDE72-3C6E-4117-9B23-8116B748C73D}" destId="{FA15F068-8C6A-433C-9F8A-B9657EB6C87A}" srcOrd="6" destOrd="0" presId="urn:microsoft.com/office/officeart/2018/2/layout/IconVerticalSolidList"/>
    <dgm:cxn modelId="{D1A91B17-786E-4F2F-AF09-D4A45A0AF519}" type="presParOf" srcId="{FA15F068-8C6A-433C-9F8A-B9657EB6C87A}" destId="{BB86F25B-2FE1-4E71-8C9E-F410B9B4813A}" srcOrd="0" destOrd="0" presId="urn:microsoft.com/office/officeart/2018/2/layout/IconVerticalSolidList"/>
    <dgm:cxn modelId="{CFE6FA4F-9D2F-4DE3-B5BB-4DA979CD22D9}" type="presParOf" srcId="{FA15F068-8C6A-433C-9F8A-B9657EB6C87A}" destId="{69C92DC3-BBE9-486C-B65C-F3CCCCB5C4D0}" srcOrd="1" destOrd="0" presId="urn:microsoft.com/office/officeart/2018/2/layout/IconVerticalSolidList"/>
    <dgm:cxn modelId="{7F84B973-7793-4969-A41F-085CD54E83B5}" type="presParOf" srcId="{FA15F068-8C6A-433C-9F8A-B9657EB6C87A}" destId="{FA071D48-BCA9-44C9-A29B-9909B0A6C856}" srcOrd="2" destOrd="0" presId="urn:microsoft.com/office/officeart/2018/2/layout/IconVerticalSolidList"/>
    <dgm:cxn modelId="{FDDCFEE7-5CD2-45D7-A78C-BEF935CAF57C}" type="presParOf" srcId="{FA15F068-8C6A-433C-9F8A-B9657EB6C87A}" destId="{94125546-C584-489A-8609-693B6C906CFF}" srcOrd="3" destOrd="0" presId="urn:microsoft.com/office/officeart/2018/2/layout/IconVerticalSolidList"/>
    <dgm:cxn modelId="{9DD73733-D92D-40B6-8C3E-822B9BEAFADE}" type="presParOf" srcId="{351FDE72-3C6E-4117-9B23-8116B748C73D}" destId="{B2B44A40-4F70-4302-8D24-15F1DD0D102E}" srcOrd="7" destOrd="0" presId="urn:microsoft.com/office/officeart/2018/2/layout/IconVerticalSolidList"/>
    <dgm:cxn modelId="{B836DF5D-5C84-4035-B1EB-12C78CB68A39}" type="presParOf" srcId="{351FDE72-3C6E-4117-9B23-8116B748C73D}" destId="{A6D21E1F-E62D-4141-BAA1-C05A7210B749}" srcOrd="8" destOrd="0" presId="urn:microsoft.com/office/officeart/2018/2/layout/IconVerticalSolidList"/>
    <dgm:cxn modelId="{30951132-B30A-4F93-B7BD-DD3E2F90615B}" type="presParOf" srcId="{A6D21E1F-E62D-4141-BAA1-C05A7210B749}" destId="{29F8FBC2-3B97-4877-99EA-E1875DB9CF13}" srcOrd="0" destOrd="0" presId="urn:microsoft.com/office/officeart/2018/2/layout/IconVerticalSolidList"/>
    <dgm:cxn modelId="{F0BE7EB7-9820-44BB-A482-CFF0696A6712}" type="presParOf" srcId="{A6D21E1F-E62D-4141-BAA1-C05A7210B749}" destId="{79CD4F36-D0E6-4C6B-B704-5995EA3DE361}" srcOrd="1" destOrd="0" presId="urn:microsoft.com/office/officeart/2018/2/layout/IconVerticalSolidList"/>
    <dgm:cxn modelId="{F3905E22-8C6F-402A-AA5A-A897563D6BDB}" type="presParOf" srcId="{A6D21E1F-E62D-4141-BAA1-C05A7210B749}" destId="{554CDE5B-0EE7-49A8-95A5-8E94D1E682E3}" srcOrd="2" destOrd="0" presId="urn:microsoft.com/office/officeart/2018/2/layout/IconVerticalSolidList"/>
    <dgm:cxn modelId="{67FAAF0A-3AC5-4E11-8523-BAEFDE29D92B}" type="presParOf" srcId="{A6D21E1F-E62D-4141-BAA1-C05A7210B749}" destId="{D11D71B4-6978-4852-849D-F60CF26E8C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C59389-6082-4494-BCB5-015124E00DB1}"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3D497BA3-D8C8-44B8-9BCE-DF13B50C7709}">
      <dgm:prSet/>
      <dgm:spPr/>
      <dgm:t>
        <a:bodyPr/>
        <a:lstStyle/>
        <a:p>
          <a:pPr>
            <a:defRPr cap="all"/>
          </a:pPr>
          <a:r>
            <a:rPr lang="en-GB" b="1" dirty="0"/>
            <a:t>Political</a:t>
          </a:r>
          <a:r>
            <a:rPr lang="en-GB" dirty="0"/>
            <a:t> – Lockdown restrictions</a:t>
          </a:r>
          <a:endParaRPr lang="en-US" dirty="0"/>
        </a:p>
      </dgm:t>
    </dgm:pt>
    <dgm:pt modelId="{9D9E8E5E-102E-4BB9-8821-A3AAECB66498}" type="parTrans" cxnId="{29280884-6799-4990-870F-A17767F80AF4}">
      <dgm:prSet/>
      <dgm:spPr/>
      <dgm:t>
        <a:bodyPr/>
        <a:lstStyle/>
        <a:p>
          <a:endParaRPr lang="en-US"/>
        </a:p>
      </dgm:t>
    </dgm:pt>
    <dgm:pt modelId="{23E3C12D-73C0-44BA-998C-0D2A33F11B92}" type="sibTrans" cxnId="{29280884-6799-4990-870F-A17767F80AF4}">
      <dgm:prSet/>
      <dgm:spPr/>
      <dgm:t>
        <a:bodyPr/>
        <a:lstStyle/>
        <a:p>
          <a:endParaRPr lang="en-US"/>
        </a:p>
      </dgm:t>
    </dgm:pt>
    <dgm:pt modelId="{B0C013D1-BAD2-4AF3-A0D5-D844609FE6B0}">
      <dgm:prSet/>
      <dgm:spPr/>
      <dgm:t>
        <a:bodyPr/>
        <a:lstStyle/>
        <a:p>
          <a:pPr>
            <a:defRPr cap="all"/>
          </a:pPr>
          <a:r>
            <a:rPr lang="en-GB" b="1" dirty="0"/>
            <a:t>Economic</a:t>
          </a:r>
          <a:r>
            <a:rPr lang="en-GB" dirty="0"/>
            <a:t> – Rising utility prices, Fluctuating cost and availability of stock, Businesses closing locally and remaining empty</a:t>
          </a:r>
          <a:endParaRPr lang="en-US" dirty="0"/>
        </a:p>
      </dgm:t>
    </dgm:pt>
    <dgm:pt modelId="{138D62F7-58B0-483C-9581-910465E8E023}" type="parTrans" cxnId="{1DF0D46A-7431-4B8A-844B-0F48CEBEEA73}">
      <dgm:prSet/>
      <dgm:spPr/>
      <dgm:t>
        <a:bodyPr/>
        <a:lstStyle/>
        <a:p>
          <a:endParaRPr lang="en-US"/>
        </a:p>
      </dgm:t>
    </dgm:pt>
    <dgm:pt modelId="{32783E80-59AB-4BB8-BFD4-52E9510D028E}" type="sibTrans" cxnId="{1DF0D46A-7431-4B8A-844B-0F48CEBEEA73}">
      <dgm:prSet/>
      <dgm:spPr/>
      <dgm:t>
        <a:bodyPr/>
        <a:lstStyle/>
        <a:p>
          <a:endParaRPr lang="en-US"/>
        </a:p>
      </dgm:t>
    </dgm:pt>
    <dgm:pt modelId="{67124EFE-C7E2-472A-B3E1-E67C964E3F7C}">
      <dgm:prSet/>
      <dgm:spPr/>
      <dgm:t>
        <a:bodyPr/>
        <a:lstStyle/>
        <a:p>
          <a:pPr>
            <a:defRPr cap="all"/>
          </a:pPr>
          <a:r>
            <a:rPr lang="en-GB" b="1" dirty="0"/>
            <a:t>Social</a:t>
          </a:r>
          <a:r>
            <a:rPr lang="en-GB" dirty="0"/>
            <a:t> – Loss of jobs and people working remotely, Cost of living, Demand for a faster service</a:t>
          </a:r>
          <a:endParaRPr lang="en-US" dirty="0"/>
        </a:p>
      </dgm:t>
    </dgm:pt>
    <dgm:pt modelId="{4263C383-0E5D-489D-AB37-0AE51D553021}" type="parTrans" cxnId="{8CBB3B59-DDB2-4F13-ACD8-4331E7A55205}">
      <dgm:prSet/>
      <dgm:spPr/>
      <dgm:t>
        <a:bodyPr/>
        <a:lstStyle/>
        <a:p>
          <a:endParaRPr lang="en-US"/>
        </a:p>
      </dgm:t>
    </dgm:pt>
    <dgm:pt modelId="{733AF5D5-1CB3-453E-9397-09B80E1492B7}" type="sibTrans" cxnId="{8CBB3B59-DDB2-4F13-ACD8-4331E7A55205}">
      <dgm:prSet/>
      <dgm:spPr/>
      <dgm:t>
        <a:bodyPr/>
        <a:lstStyle/>
        <a:p>
          <a:endParaRPr lang="en-US"/>
        </a:p>
      </dgm:t>
    </dgm:pt>
    <dgm:pt modelId="{BB8D4DC6-C278-4DD2-BC66-2642C1C30DDD}">
      <dgm:prSet/>
      <dgm:spPr/>
      <dgm:t>
        <a:bodyPr/>
        <a:lstStyle/>
        <a:p>
          <a:pPr>
            <a:defRPr cap="all"/>
          </a:pPr>
          <a:r>
            <a:rPr lang="en-GB" b="1" dirty="0"/>
            <a:t>Technological</a:t>
          </a:r>
          <a:r>
            <a:rPr lang="en-GB" dirty="0"/>
            <a:t> – Unable to take orders consistently, No delivery service, No online systems  </a:t>
          </a:r>
          <a:endParaRPr lang="en-US" dirty="0"/>
        </a:p>
      </dgm:t>
    </dgm:pt>
    <dgm:pt modelId="{580F5CEA-4AE7-4076-90AC-6650EF9E5CB4}" type="parTrans" cxnId="{4D784442-69D7-48BA-84E2-42C14AD7FEC8}">
      <dgm:prSet/>
      <dgm:spPr/>
      <dgm:t>
        <a:bodyPr/>
        <a:lstStyle/>
        <a:p>
          <a:endParaRPr lang="en-US"/>
        </a:p>
      </dgm:t>
    </dgm:pt>
    <dgm:pt modelId="{232F8B3F-00B6-46B9-A811-ACA080B3E235}" type="sibTrans" cxnId="{4D784442-69D7-48BA-84E2-42C14AD7FEC8}">
      <dgm:prSet/>
      <dgm:spPr/>
      <dgm:t>
        <a:bodyPr/>
        <a:lstStyle/>
        <a:p>
          <a:endParaRPr lang="en-US"/>
        </a:p>
      </dgm:t>
    </dgm:pt>
    <dgm:pt modelId="{BCCCB371-0CDF-4265-9A03-F76AA87EBEF4}">
      <dgm:prSet/>
      <dgm:spPr/>
      <dgm:t>
        <a:bodyPr/>
        <a:lstStyle/>
        <a:p>
          <a:pPr>
            <a:defRPr cap="all"/>
          </a:pPr>
          <a:r>
            <a:rPr lang="en-GB" b="1" dirty="0"/>
            <a:t>Environmental</a:t>
          </a:r>
          <a:r>
            <a:rPr lang="en-GB" dirty="0"/>
            <a:t> – Unpredictability of stock with cost and crop failure</a:t>
          </a:r>
          <a:endParaRPr lang="en-US" dirty="0"/>
        </a:p>
      </dgm:t>
    </dgm:pt>
    <dgm:pt modelId="{2A628BCC-5F3D-4C46-B4E1-709C8C5328FA}" type="parTrans" cxnId="{3E2CD037-DEAC-4EEA-8536-FF31545EE271}">
      <dgm:prSet/>
      <dgm:spPr/>
      <dgm:t>
        <a:bodyPr/>
        <a:lstStyle/>
        <a:p>
          <a:endParaRPr lang="en-US"/>
        </a:p>
      </dgm:t>
    </dgm:pt>
    <dgm:pt modelId="{B2D294C2-1191-463A-AB1C-BCFF62A6AEA3}" type="sibTrans" cxnId="{3E2CD037-DEAC-4EEA-8536-FF31545EE271}">
      <dgm:prSet/>
      <dgm:spPr/>
      <dgm:t>
        <a:bodyPr/>
        <a:lstStyle/>
        <a:p>
          <a:endParaRPr lang="en-US"/>
        </a:p>
      </dgm:t>
    </dgm:pt>
    <dgm:pt modelId="{0BB898DF-DB9A-4A85-9681-4407F7B7B7FD}">
      <dgm:prSet/>
      <dgm:spPr/>
      <dgm:t>
        <a:bodyPr/>
        <a:lstStyle/>
        <a:p>
          <a:pPr>
            <a:defRPr cap="all"/>
          </a:pPr>
          <a:r>
            <a:rPr lang="en-GB" b="1" dirty="0"/>
            <a:t>Legal</a:t>
          </a:r>
          <a:r>
            <a:rPr lang="en-GB" dirty="0"/>
            <a:t> – Rent agreements</a:t>
          </a:r>
          <a:endParaRPr lang="en-US" dirty="0"/>
        </a:p>
      </dgm:t>
    </dgm:pt>
    <dgm:pt modelId="{C2E96600-C470-4F45-97FC-1C3F67873D22}" type="parTrans" cxnId="{BD9D60CA-6078-483E-AF9E-765A729AE997}">
      <dgm:prSet/>
      <dgm:spPr/>
      <dgm:t>
        <a:bodyPr/>
        <a:lstStyle/>
        <a:p>
          <a:endParaRPr lang="en-US"/>
        </a:p>
      </dgm:t>
    </dgm:pt>
    <dgm:pt modelId="{4E78FC4C-E3F5-44EF-B3A3-24181D84B019}" type="sibTrans" cxnId="{BD9D60CA-6078-483E-AF9E-765A729AE997}">
      <dgm:prSet/>
      <dgm:spPr/>
      <dgm:t>
        <a:bodyPr/>
        <a:lstStyle/>
        <a:p>
          <a:endParaRPr lang="en-US"/>
        </a:p>
      </dgm:t>
    </dgm:pt>
    <dgm:pt modelId="{F9E5A3F9-6FD5-4D68-AAEB-E6CD85A430FC}" type="pres">
      <dgm:prSet presAssocID="{DBC59389-6082-4494-BCB5-015124E00DB1}" presName="Name0" presStyleCnt="0">
        <dgm:presLayoutVars>
          <dgm:dir/>
          <dgm:animLvl val="lvl"/>
          <dgm:resizeHandles val="exact"/>
        </dgm:presLayoutVars>
      </dgm:prSet>
      <dgm:spPr/>
    </dgm:pt>
    <dgm:pt modelId="{738D799C-E1DF-473B-8F51-D1770915ECE1}" type="pres">
      <dgm:prSet presAssocID="{0BB898DF-DB9A-4A85-9681-4407F7B7B7FD}" presName="boxAndChildren" presStyleCnt="0"/>
      <dgm:spPr/>
    </dgm:pt>
    <dgm:pt modelId="{F4AEA88F-F19F-4A39-9312-D64BB7B9B07C}" type="pres">
      <dgm:prSet presAssocID="{0BB898DF-DB9A-4A85-9681-4407F7B7B7FD}" presName="parentTextBox" presStyleLbl="node1" presStyleIdx="0" presStyleCnt="6"/>
      <dgm:spPr/>
    </dgm:pt>
    <dgm:pt modelId="{028F0735-4988-4064-88BE-644D036CBD10}" type="pres">
      <dgm:prSet presAssocID="{B2D294C2-1191-463A-AB1C-BCFF62A6AEA3}" presName="sp" presStyleCnt="0"/>
      <dgm:spPr/>
    </dgm:pt>
    <dgm:pt modelId="{EC5FE2D3-7E97-4FB5-AA6A-ADEADCAB83FB}" type="pres">
      <dgm:prSet presAssocID="{BCCCB371-0CDF-4265-9A03-F76AA87EBEF4}" presName="arrowAndChildren" presStyleCnt="0"/>
      <dgm:spPr/>
    </dgm:pt>
    <dgm:pt modelId="{5CC38E9A-2067-4F96-8D3E-2A38999BBCEE}" type="pres">
      <dgm:prSet presAssocID="{BCCCB371-0CDF-4265-9A03-F76AA87EBEF4}" presName="parentTextArrow" presStyleLbl="node1" presStyleIdx="1" presStyleCnt="6"/>
      <dgm:spPr/>
    </dgm:pt>
    <dgm:pt modelId="{B7FB5EFC-C3EB-4FC0-8D94-CF1E7187BA61}" type="pres">
      <dgm:prSet presAssocID="{232F8B3F-00B6-46B9-A811-ACA080B3E235}" presName="sp" presStyleCnt="0"/>
      <dgm:spPr/>
    </dgm:pt>
    <dgm:pt modelId="{CC16F2BA-4264-44A5-BD77-D809C1D1F56D}" type="pres">
      <dgm:prSet presAssocID="{BB8D4DC6-C278-4DD2-BC66-2642C1C30DDD}" presName="arrowAndChildren" presStyleCnt="0"/>
      <dgm:spPr/>
    </dgm:pt>
    <dgm:pt modelId="{22B1CEFB-2DCB-4DBF-A749-C6E0595D163F}" type="pres">
      <dgm:prSet presAssocID="{BB8D4DC6-C278-4DD2-BC66-2642C1C30DDD}" presName="parentTextArrow" presStyleLbl="node1" presStyleIdx="2" presStyleCnt="6"/>
      <dgm:spPr/>
    </dgm:pt>
    <dgm:pt modelId="{003FBE7D-1522-4A7A-B835-825928A2A7F0}" type="pres">
      <dgm:prSet presAssocID="{733AF5D5-1CB3-453E-9397-09B80E1492B7}" presName="sp" presStyleCnt="0"/>
      <dgm:spPr/>
    </dgm:pt>
    <dgm:pt modelId="{96934ADB-456C-4E2D-8996-595E40D36159}" type="pres">
      <dgm:prSet presAssocID="{67124EFE-C7E2-472A-B3E1-E67C964E3F7C}" presName="arrowAndChildren" presStyleCnt="0"/>
      <dgm:spPr/>
    </dgm:pt>
    <dgm:pt modelId="{121FB19F-7391-4BC0-8C40-26C13B63A5D3}" type="pres">
      <dgm:prSet presAssocID="{67124EFE-C7E2-472A-B3E1-E67C964E3F7C}" presName="parentTextArrow" presStyleLbl="node1" presStyleIdx="3" presStyleCnt="6"/>
      <dgm:spPr/>
    </dgm:pt>
    <dgm:pt modelId="{01B4B5D9-9342-4EC2-AABC-E4D2E2DA42BE}" type="pres">
      <dgm:prSet presAssocID="{32783E80-59AB-4BB8-BFD4-52E9510D028E}" presName="sp" presStyleCnt="0"/>
      <dgm:spPr/>
    </dgm:pt>
    <dgm:pt modelId="{85900835-4D23-4A45-8D29-3BEB5C544780}" type="pres">
      <dgm:prSet presAssocID="{B0C013D1-BAD2-4AF3-A0D5-D844609FE6B0}" presName="arrowAndChildren" presStyleCnt="0"/>
      <dgm:spPr/>
    </dgm:pt>
    <dgm:pt modelId="{6A5FB99B-F5A5-47E2-AD4A-8D784DF82143}" type="pres">
      <dgm:prSet presAssocID="{B0C013D1-BAD2-4AF3-A0D5-D844609FE6B0}" presName="parentTextArrow" presStyleLbl="node1" presStyleIdx="4" presStyleCnt="6"/>
      <dgm:spPr/>
    </dgm:pt>
    <dgm:pt modelId="{079F947D-61FE-48FD-98AE-594CD7C18376}" type="pres">
      <dgm:prSet presAssocID="{23E3C12D-73C0-44BA-998C-0D2A33F11B92}" presName="sp" presStyleCnt="0"/>
      <dgm:spPr/>
    </dgm:pt>
    <dgm:pt modelId="{7E33F8AB-257D-4715-8F75-C3DBA2F8E742}" type="pres">
      <dgm:prSet presAssocID="{3D497BA3-D8C8-44B8-9BCE-DF13B50C7709}" presName="arrowAndChildren" presStyleCnt="0"/>
      <dgm:spPr/>
    </dgm:pt>
    <dgm:pt modelId="{40E00E73-1B25-4ECB-ADCC-C742B0B14D6C}" type="pres">
      <dgm:prSet presAssocID="{3D497BA3-D8C8-44B8-9BCE-DF13B50C7709}" presName="parentTextArrow" presStyleLbl="node1" presStyleIdx="5" presStyleCnt="6"/>
      <dgm:spPr/>
    </dgm:pt>
  </dgm:ptLst>
  <dgm:cxnLst>
    <dgm:cxn modelId="{75F8961C-9A29-4F9A-94F4-5FEF84CC4F42}" type="presOf" srcId="{0BB898DF-DB9A-4A85-9681-4407F7B7B7FD}" destId="{F4AEA88F-F19F-4A39-9312-D64BB7B9B07C}" srcOrd="0" destOrd="0" presId="urn:microsoft.com/office/officeart/2005/8/layout/process4"/>
    <dgm:cxn modelId="{3E2CD037-DEAC-4EEA-8536-FF31545EE271}" srcId="{DBC59389-6082-4494-BCB5-015124E00DB1}" destId="{BCCCB371-0CDF-4265-9A03-F76AA87EBEF4}" srcOrd="4" destOrd="0" parTransId="{2A628BCC-5F3D-4C46-B4E1-709C8C5328FA}" sibTransId="{B2D294C2-1191-463A-AB1C-BCFF62A6AEA3}"/>
    <dgm:cxn modelId="{4D784442-69D7-48BA-84E2-42C14AD7FEC8}" srcId="{DBC59389-6082-4494-BCB5-015124E00DB1}" destId="{BB8D4DC6-C278-4DD2-BC66-2642C1C30DDD}" srcOrd="3" destOrd="0" parTransId="{580F5CEA-4AE7-4076-90AC-6650EF9E5CB4}" sibTransId="{232F8B3F-00B6-46B9-A811-ACA080B3E235}"/>
    <dgm:cxn modelId="{8E47E062-7445-45B2-907B-13FBAE75976D}" type="presOf" srcId="{BCCCB371-0CDF-4265-9A03-F76AA87EBEF4}" destId="{5CC38E9A-2067-4F96-8D3E-2A38999BBCEE}" srcOrd="0" destOrd="0" presId="urn:microsoft.com/office/officeart/2005/8/layout/process4"/>
    <dgm:cxn modelId="{1DF0D46A-7431-4B8A-844B-0F48CEBEEA73}" srcId="{DBC59389-6082-4494-BCB5-015124E00DB1}" destId="{B0C013D1-BAD2-4AF3-A0D5-D844609FE6B0}" srcOrd="1" destOrd="0" parTransId="{138D62F7-58B0-483C-9581-910465E8E023}" sibTransId="{32783E80-59AB-4BB8-BFD4-52E9510D028E}"/>
    <dgm:cxn modelId="{A865876C-98D6-4152-AC4B-AC3714BF1F5D}" type="presOf" srcId="{DBC59389-6082-4494-BCB5-015124E00DB1}" destId="{F9E5A3F9-6FD5-4D68-AAEB-E6CD85A430FC}" srcOrd="0" destOrd="0" presId="urn:microsoft.com/office/officeart/2005/8/layout/process4"/>
    <dgm:cxn modelId="{6EF7A86D-F073-4D16-9CB9-E9CD8BF1226B}" type="presOf" srcId="{67124EFE-C7E2-472A-B3E1-E67C964E3F7C}" destId="{121FB19F-7391-4BC0-8C40-26C13B63A5D3}" srcOrd="0" destOrd="0" presId="urn:microsoft.com/office/officeart/2005/8/layout/process4"/>
    <dgm:cxn modelId="{8CBB3B59-DDB2-4F13-ACD8-4331E7A55205}" srcId="{DBC59389-6082-4494-BCB5-015124E00DB1}" destId="{67124EFE-C7E2-472A-B3E1-E67C964E3F7C}" srcOrd="2" destOrd="0" parTransId="{4263C383-0E5D-489D-AB37-0AE51D553021}" sibTransId="{733AF5D5-1CB3-453E-9397-09B80E1492B7}"/>
    <dgm:cxn modelId="{29280884-6799-4990-870F-A17767F80AF4}" srcId="{DBC59389-6082-4494-BCB5-015124E00DB1}" destId="{3D497BA3-D8C8-44B8-9BCE-DF13B50C7709}" srcOrd="0" destOrd="0" parTransId="{9D9E8E5E-102E-4BB9-8821-A3AAECB66498}" sibTransId="{23E3C12D-73C0-44BA-998C-0D2A33F11B92}"/>
    <dgm:cxn modelId="{79D7A59B-2CBB-4D4B-B6CC-53251DB498D0}" type="presOf" srcId="{BB8D4DC6-C278-4DD2-BC66-2642C1C30DDD}" destId="{22B1CEFB-2DCB-4DBF-A749-C6E0595D163F}" srcOrd="0" destOrd="0" presId="urn:microsoft.com/office/officeart/2005/8/layout/process4"/>
    <dgm:cxn modelId="{BE3006BF-14FC-4C21-B01C-365A91E5008C}" type="presOf" srcId="{B0C013D1-BAD2-4AF3-A0D5-D844609FE6B0}" destId="{6A5FB99B-F5A5-47E2-AD4A-8D784DF82143}" srcOrd="0" destOrd="0" presId="urn:microsoft.com/office/officeart/2005/8/layout/process4"/>
    <dgm:cxn modelId="{BD9D60CA-6078-483E-AF9E-765A729AE997}" srcId="{DBC59389-6082-4494-BCB5-015124E00DB1}" destId="{0BB898DF-DB9A-4A85-9681-4407F7B7B7FD}" srcOrd="5" destOrd="0" parTransId="{C2E96600-C470-4F45-97FC-1C3F67873D22}" sibTransId="{4E78FC4C-E3F5-44EF-B3A3-24181D84B019}"/>
    <dgm:cxn modelId="{49A037FC-615D-4EEB-982F-C816868612BE}" type="presOf" srcId="{3D497BA3-D8C8-44B8-9BCE-DF13B50C7709}" destId="{40E00E73-1B25-4ECB-ADCC-C742B0B14D6C}" srcOrd="0" destOrd="0" presId="urn:microsoft.com/office/officeart/2005/8/layout/process4"/>
    <dgm:cxn modelId="{526BE65B-4921-4278-97FB-50682703425E}" type="presParOf" srcId="{F9E5A3F9-6FD5-4D68-AAEB-E6CD85A430FC}" destId="{738D799C-E1DF-473B-8F51-D1770915ECE1}" srcOrd="0" destOrd="0" presId="urn:microsoft.com/office/officeart/2005/8/layout/process4"/>
    <dgm:cxn modelId="{74653CC2-CE58-43C5-BD40-17549BEB58F9}" type="presParOf" srcId="{738D799C-E1DF-473B-8F51-D1770915ECE1}" destId="{F4AEA88F-F19F-4A39-9312-D64BB7B9B07C}" srcOrd="0" destOrd="0" presId="urn:microsoft.com/office/officeart/2005/8/layout/process4"/>
    <dgm:cxn modelId="{03C79847-38AF-466C-BC29-69543B1D0C22}" type="presParOf" srcId="{F9E5A3F9-6FD5-4D68-AAEB-E6CD85A430FC}" destId="{028F0735-4988-4064-88BE-644D036CBD10}" srcOrd="1" destOrd="0" presId="urn:microsoft.com/office/officeart/2005/8/layout/process4"/>
    <dgm:cxn modelId="{03818E67-1F20-4D0B-B85B-7578F132379C}" type="presParOf" srcId="{F9E5A3F9-6FD5-4D68-AAEB-E6CD85A430FC}" destId="{EC5FE2D3-7E97-4FB5-AA6A-ADEADCAB83FB}" srcOrd="2" destOrd="0" presId="urn:microsoft.com/office/officeart/2005/8/layout/process4"/>
    <dgm:cxn modelId="{F58C5670-A9C1-471D-B1A7-E1DFF8E13B49}" type="presParOf" srcId="{EC5FE2D3-7E97-4FB5-AA6A-ADEADCAB83FB}" destId="{5CC38E9A-2067-4F96-8D3E-2A38999BBCEE}" srcOrd="0" destOrd="0" presId="urn:microsoft.com/office/officeart/2005/8/layout/process4"/>
    <dgm:cxn modelId="{7EBE40B3-919F-400E-904E-4993D83373AD}" type="presParOf" srcId="{F9E5A3F9-6FD5-4D68-AAEB-E6CD85A430FC}" destId="{B7FB5EFC-C3EB-4FC0-8D94-CF1E7187BA61}" srcOrd="3" destOrd="0" presId="urn:microsoft.com/office/officeart/2005/8/layout/process4"/>
    <dgm:cxn modelId="{5647F91D-E43D-4918-A939-4405BA65CC0C}" type="presParOf" srcId="{F9E5A3F9-6FD5-4D68-AAEB-E6CD85A430FC}" destId="{CC16F2BA-4264-44A5-BD77-D809C1D1F56D}" srcOrd="4" destOrd="0" presId="urn:microsoft.com/office/officeart/2005/8/layout/process4"/>
    <dgm:cxn modelId="{1006EFB5-1E82-49B7-A8EA-94DC3C498D2B}" type="presParOf" srcId="{CC16F2BA-4264-44A5-BD77-D809C1D1F56D}" destId="{22B1CEFB-2DCB-4DBF-A749-C6E0595D163F}" srcOrd="0" destOrd="0" presId="urn:microsoft.com/office/officeart/2005/8/layout/process4"/>
    <dgm:cxn modelId="{2BEB761F-066A-4FDC-88DF-3CAF6357D90E}" type="presParOf" srcId="{F9E5A3F9-6FD5-4D68-AAEB-E6CD85A430FC}" destId="{003FBE7D-1522-4A7A-B835-825928A2A7F0}" srcOrd="5" destOrd="0" presId="urn:microsoft.com/office/officeart/2005/8/layout/process4"/>
    <dgm:cxn modelId="{2864838A-E72C-4BE2-B309-14CD25AB0F6D}" type="presParOf" srcId="{F9E5A3F9-6FD5-4D68-AAEB-E6CD85A430FC}" destId="{96934ADB-456C-4E2D-8996-595E40D36159}" srcOrd="6" destOrd="0" presId="urn:microsoft.com/office/officeart/2005/8/layout/process4"/>
    <dgm:cxn modelId="{558D0147-EDB9-43FA-A6E9-F14E73EB54B7}" type="presParOf" srcId="{96934ADB-456C-4E2D-8996-595E40D36159}" destId="{121FB19F-7391-4BC0-8C40-26C13B63A5D3}" srcOrd="0" destOrd="0" presId="urn:microsoft.com/office/officeart/2005/8/layout/process4"/>
    <dgm:cxn modelId="{074C050D-D477-4E92-A96D-5607592195E7}" type="presParOf" srcId="{F9E5A3F9-6FD5-4D68-AAEB-E6CD85A430FC}" destId="{01B4B5D9-9342-4EC2-AABC-E4D2E2DA42BE}" srcOrd="7" destOrd="0" presId="urn:microsoft.com/office/officeart/2005/8/layout/process4"/>
    <dgm:cxn modelId="{9C9BEB61-D87A-44A6-945E-9360833A5D4B}" type="presParOf" srcId="{F9E5A3F9-6FD5-4D68-AAEB-E6CD85A430FC}" destId="{85900835-4D23-4A45-8D29-3BEB5C544780}" srcOrd="8" destOrd="0" presId="urn:microsoft.com/office/officeart/2005/8/layout/process4"/>
    <dgm:cxn modelId="{C3060841-63BA-41E8-BF7F-47422E0B413C}" type="presParOf" srcId="{85900835-4D23-4A45-8D29-3BEB5C544780}" destId="{6A5FB99B-F5A5-47E2-AD4A-8D784DF82143}" srcOrd="0" destOrd="0" presId="urn:microsoft.com/office/officeart/2005/8/layout/process4"/>
    <dgm:cxn modelId="{73EF2905-3C6B-4B20-8497-830A10EDEB09}" type="presParOf" srcId="{F9E5A3F9-6FD5-4D68-AAEB-E6CD85A430FC}" destId="{079F947D-61FE-48FD-98AE-594CD7C18376}" srcOrd="9" destOrd="0" presId="urn:microsoft.com/office/officeart/2005/8/layout/process4"/>
    <dgm:cxn modelId="{B7E8346F-4E1B-45F4-AD83-B30CE82842DE}" type="presParOf" srcId="{F9E5A3F9-6FD5-4D68-AAEB-E6CD85A430FC}" destId="{7E33F8AB-257D-4715-8F75-C3DBA2F8E742}" srcOrd="10" destOrd="0" presId="urn:microsoft.com/office/officeart/2005/8/layout/process4"/>
    <dgm:cxn modelId="{50D255A0-445C-4328-98DB-B83C85F15016}" type="presParOf" srcId="{7E33F8AB-257D-4715-8F75-C3DBA2F8E742}" destId="{40E00E73-1B25-4ECB-ADCC-C742B0B14D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FCD4E-31C0-4157-AFC7-B13F6BB73B06}">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8D2DD-B582-4CEC-9A2D-63F1CAE06BD5}">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632F4-6047-4B63-B06B-79B9DCE9D428}">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Retail Park is quieter than pre-lockdown.</a:t>
          </a:r>
          <a:endParaRPr lang="en-US" sz="1900" kern="1200"/>
        </a:p>
      </dsp:txBody>
      <dsp:txXfrm>
        <a:off x="836323" y="3399"/>
        <a:ext cx="9679276" cy="724089"/>
      </dsp:txXfrm>
    </dsp:sp>
    <dsp:sp modelId="{D1B5166D-3378-4B12-96D8-3E92014F60D5}">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10A33-DEA5-4B99-ACC8-8B9F5798E2F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2F2DBD-B389-4873-82BE-3B80FBFCD19D}">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Other businesses that would attract customers are slowly closing down one by one with empty units not being replaced with different stores.</a:t>
          </a:r>
          <a:endParaRPr lang="en-US" sz="1900" kern="1200"/>
        </a:p>
      </dsp:txBody>
      <dsp:txXfrm>
        <a:off x="836323" y="908511"/>
        <a:ext cx="9679276" cy="724089"/>
      </dsp:txXfrm>
    </dsp:sp>
    <dsp:sp modelId="{67E2A0D0-0263-43EC-8922-6A105B7CD2D3}">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77E4A-71D8-42A2-B6C0-072805783A16}">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F3F081-5FBB-4642-AE28-E74D272FC988}">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With the closures this has caused a lot of loyal customers to be working remotely or completely out of a job which in turn decreased sales.</a:t>
          </a:r>
          <a:endParaRPr lang="en-US" sz="1900" kern="1200"/>
        </a:p>
      </dsp:txBody>
      <dsp:txXfrm>
        <a:off x="836323" y="1813624"/>
        <a:ext cx="9679276" cy="724089"/>
      </dsp:txXfrm>
    </dsp:sp>
    <dsp:sp modelId="{BB86F25B-2FE1-4E71-8C9E-F410B9B4813A}">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C92DC3-BBE9-486C-B65C-F3CCCCB5C4D0}">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125546-C584-489A-8609-693B6C906CFF}">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Utility bills increasing, business rates and insurance are considerably higher.</a:t>
          </a:r>
          <a:endParaRPr lang="en-US" sz="1900" kern="1200"/>
        </a:p>
      </dsp:txBody>
      <dsp:txXfrm>
        <a:off x="836323" y="2718736"/>
        <a:ext cx="9679276" cy="724089"/>
      </dsp:txXfrm>
    </dsp:sp>
    <dsp:sp modelId="{29F8FBC2-3B97-4877-99EA-E1875DB9CF13}">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D4F36-D0E6-4C6B-B704-5995EA3DE361}">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D71B4-6978-4852-849D-F60CF26E8C03}">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Unpredictability of organic stock with fluctuating availability and cost.</a:t>
          </a:r>
          <a:endParaRPr lang="en-US" sz="1900" kern="1200"/>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EA88F-F19F-4A39-9312-D64BB7B9B07C}">
      <dsp:nvSpPr>
        <dsp:cNvPr id="0" name=""/>
        <dsp:cNvSpPr/>
      </dsp:nvSpPr>
      <dsp:spPr>
        <a:xfrm>
          <a:off x="0" y="4863723"/>
          <a:ext cx="6630174" cy="63836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Legal</a:t>
          </a:r>
          <a:r>
            <a:rPr lang="en-GB" sz="1500" kern="1200" dirty="0"/>
            <a:t> – Rent agreements</a:t>
          </a:r>
          <a:endParaRPr lang="en-US" sz="1500" kern="1200" dirty="0"/>
        </a:p>
      </dsp:txBody>
      <dsp:txXfrm>
        <a:off x="0" y="4863723"/>
        <a:ext cx="6630174" cy="638361"/>
      </dsp:txXfrm>
    </dsp:sp>
    <dsp:sp modelId="{5CC38E9A-2067-4F96-8D3E-2A38999BBCEE}">
      <dsp:nvSpPr>
        <dsp:cNvPr id="0" name=""/>
        <dsp:cNvSpPr/>
      </dsp:nvSpPr>
      <dsp:spPr>
        <a:xfrm rot="10800000">
          <a:off x="0" y="3891499"/>
          <a:ext cx="6630174" cy="981799"/>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Environmental</a:t>
          </a:r>
          <a:r>
            <a:rPr lang="en-GB" sz="1500" kern="1200" dirty="0"/>
            <a:t> – Unpredictability of stock with cost and crop failure</a:t>
          </a:r>
          <a:endParaRPr lang="en-US" sz="1500" kern="1200" dirty="0"/>
        </a:p>
      </dsp:txBody>
      <dsp:txXfrm rot="10800000">
        <a:off x="0" y="3891499"/>
        <a:ext cx="6630174" cy="637944"/>
      </dsp:txXfrm>
    </dsp:sp>
    <dsp:sp modelId="{22B1CEFB-2DCB-4DBF-A749-C6E0595D163F}">
      <dsp:nvSpPr>
        <dsp:cNvPr id="0" name=""/>
        <dsp:cNvSpPr/>
      </dsp:nvSpPr>
      <dsp:spPr>
        <a:xfrm rot="10800000">
          <a:off x="0" y="2919275"/>
          <a:ext cx="6630174" cy="981799"/>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Technological</a:t>
          </a:r>
          <a:r>
            <a:rPr lang="en-GB" sz="1500" kern="1200" dirty="0"/>
            <a:t> – Unable to take orders consistently, No delivery service, No online systems  </a:t>
          </a:r>
          <a:endParaRPr lang="en-US" sz="1500" kern="1200" dirty="0"/>
        </a:p>
      </dsp:txBody>
      <dsp:txXfrm rot="10800000">
        <a:off x="0" y="2919275"/>
        <a:ext cx="6630174" cy="637944"/>
      </dsp:txXfrm>
    </dsp:sp>
    <dsp:sp modelId="{121FB19F-7391-4BC0-8C40-26C13B63A5D3}">
      <dsp:nvSpPr>
        <dsp:cNvPr id="0" name=""/>
        <dsp:cNvSpPr/>
      </dsp:nvSpPr>
      <dsp:spPr>
        <a:xfrm rot="10800000">
          <a:off x="0" y="1947051"/>
          <a:ext cx="6630174" cy="981799"/>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Social</a:t>
          </a:r>
          <a:r>
            <a:rPr lang="en-GB" sz="1500" kern="1200" dirty="0"/>
            <a:t> – Loss of jobs and people working remotely, Cost of living, Demand for a faster service</a:t>
          </a:r>
          <a:endParaRPr lang="en-US" sz="1500" kern="1200" dirty="0"/>
        </a:p>
      </dsp:txBody>
      <dsp:txXfrm rot="10800000">
        <a:off x="0" y="1947051"/>
        <a:ext cx="6630174" cy="637944"/>
      </dsp:txXfrm>
    </dsp:sp>
    <dsp:sp modelId="{6A5FB99B-F5A5-47E2-AD4A-8D784DF82143}">
      <dsp:nvSpPr>
        <dsp:cNvPr id="0" name=""/>
        <dsp:cNvSpPr/>
      </dsp:nvSpPr>
      <dsp:spPr>
        <a:xfrm rot="10800000">
          <a:off x="0" y="974827"/>
          <a:ext cx="6630174" cy="981799"/>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Economic</a:t>
          </a:r>
          <a:r>
            <a:rPr lang="en-GB" sz="1500" kern="1200" dirty="0"/>
            <a:t> – Rising utility prices, Fluctuating cost and availability of stock, Businesses closing locally and remaining empty</a:t>
          </a:r>
          <a:endParaRPr lang="en-US" sz="1500" kern="1200" dirty="0"/>
        </a:p>
      </dsp:txBody>
      <dsp:txXfrm rot="10800000">
        <a:off x="0" y="974827"/>
        <a:ext cx="6630174" cy="637944"/>
      </dsp:txXfrm>
    </dsp:sp>
    <dsp:sp modelId="{40E00E73-1B25-4ECB-ADCC-C742B0B14D6C}">
      <dsp:nvSpPr>
        <dsp:cNvPr id="0" name=""/>
        <dsp:cNvSpPr/>
      </dsp:nvSpPr>
      <dsp:spPr>
        <a:xfrm rot="10800000">
          <a:off x="0" y="2603"/>
          <a:ext cx="6630174" cy="981799"/>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defRPr cap="all"/>
          </a:pPr>
          <a:r>
            <a:rPr lang="en-GB" sz="1500" b="1" kern="1200" dirty="0"/>
            <a:t>Political</a:t>
          </a:r>
          <a:r>
            <a:rPr lang="en-GB" sz="1500" kern="1200" dirty="0"/>
            <a:t> – Lockdown restrictions</a:t>
          </a:r>
          <a:endParaRPr lang="en-US" sz="1500" kern="1200" dirty="0"/>
        </a:p>
      </dsp:txBody>
      <dsp:txXfrm rot="10800000">
        <a:off x="0" y="2603"/>
        <a:ext cx="6630174" cy="6379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ormAutofit/>
          </a:bodyPr>
          <a:lstStyle/>
          <a:p>
            <a:pPr algn="r"/>
            <a:br>
              <a:rPr lang="en-GB" sz="3800">
                <a:solidFill>
                  <a:srgbClr val="FFFFFF"/>
                </a:solidFill>
              </a:rPr>
            </a:br>
            <a:r>
              <a:rPr lang="en-GB" sz="3800">
                <a:solidFill>
                  <a:srgbClr val="FFFFFF"/>
                </a:solidFill>
              </a:rPr>
              <a:t>James Donnachie</a:t>
            </a:r>
            <a:br>
              <a:rPr lang="en-GB" sz="3800">
                <a:solidFill>
                  <a:srgbClr val="FFFFFF"/>
                </a:solidFill>
              </a:rPr>
            </a:br>
            <a:r>
              <a:rPr lang="en-GB" sz="3800">
                <a:solidFill>
                  <a:srgbClr val="FFFFFF"/>
                </a:solidFill>
              </a:rPr>
              <a:t>2543012</a:t>
            </a:r>
            <a:br>
              <a:rPr lang="en-GB" sz="3800">
                <a:solidFill>
                  <a:srgbClr val="FFFFFF"/>
                </a:solidFill>
              </a:rPr>
            </a:br>
            <a:r>
              <a:rPr lang="en-GB" sz="3800">
                <a:solidFill>
                  <a:srgbClr val="FFFFFF"/>
                </a:solidFill>
              </a:rPr>
              <a:t>Bodhan Kovalov</a:t>
            </a:r>
            <a:br>
              <a:rPr lang="en-GB" sz="3800">
                <a:solidFill>
                  <a:srgbClr val="FFFFFF"/>
                </a:solidFill>
              </a:rPr>
            </a:br>
            <a:r>
              <a:rPr lang="en-GB" sz="3800">
                <a:solidFill>
                  <a:srgbClr val="FFFFFF"/>
                </a:solidFill>
                <a:latin typeface="Aptos Display"/>
                <a:ea typeface="Source Sans Pro"/>
              </a:rPr>
              <a:t>LCLM 4004</a:t>
            </a:r>
            <a:br>
              <a:rPr lang="en-GB" sz="3800">
                <a:solidFill>
                  <a:srgbClr val="FFFFFF"/>
                </a:solidFill>
                <a:latin typeface="Aptos Display"/>
                <a:ea typeface="Source Sans Pro"/>
              </a:rPr>
            </a:br>
            <a:r>
              <a:rPr lang="en-GB" sz="3800">
                <a:solidFill>
                  <a:srgbClr val="FFFFFF"/>
                </a:solidFill>
                <a:latin typeface="Aptos Display"/>
                <a:ea typeface="Source Sans Pro"/>
              </a:rPr>
              <a:t>Problem Solving &amp; Decision Making</a:t>
            </a:r>
            <a:br>
              <a:rPr lang="en-GB" sz="3800">
                <a:solidFill>
                  <a:srgbClr val="FFFFFF"/>
                </a:solidFill>
                <a:latin typeface="Aptos Display"/>
                <a:ea typeface="Source Sans Pro"/>
              </a:rPr>
            </a:br>
            <a:r>
              <a:rPr lang="en-GB" sz="3800">
                <a:solidFill>
                  <a:srgbClr val="FFFFFF"/>
                </a:solidFill>
                <a:latin typeface="Aptos Display"/>
                <a:ea typeface="Source Sans Pro"/>
              </a:rPr>
              <a:t>Component 1: Basil's Bakery</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6A3B7-78E2-9B67-1003-EA3A74D8F3A1}"/>
              </a:ext>
            </a:extLst>
          </p:cNvPr>
          <p:cNvSpPr>
            <a:spLocks noGrp="1"/>
          </p:cNvSpPr>
          <p:nvPr>
            <p:ph type="title"/>
          </p:nvPr>
        </p:nvSpPr>
        <p:spPr>
          <a:xfrm>
            <a:off x="686834" y="1153572"/>
            <a:ext cx="3200400" cy="4461163"/>
          </a:xfrm>
        </p:spPr>
        <p:txBody>
          <a:bodyPr>
            <a:normAutofit/>
          </a:bodyPr>
          <a:lstStyle/>
          <a:p>
            <a:pPr algn="ctr"/>
            <a:r>
              <a:rPr lang="en-GB" dirty="0">
                <a:solidFill>
                  <a:srgbClr val="FFFFFF"/>
                </a:solidFill>
              </a:rPr>
              <a:t>Presentation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9D98DE-FC09-B59D-8C0B-70B2259BD407}"/>
              </a:ext>
            </a:extLst>
          </p:cNvPr>
          <p:cNvSpPr>
            <a:spLocks noGrp="1"/>
          </p:cNvSpPr>
          <p:nvPr>
            <p:ph idx="1"/>
          </p:nvPr>
        </p:nvSpPr>
        <p:spPr>
          <a:xfrm>
            <a:off x="4447308" y="591344"/>
            <a:ext cx="6906491" cy="5585619"/>
          </a:xfrm>
        </p:spPr>
        <p:txBody>
          <a:bodyPr anchor="ctr">
            <a:normAutofit/>
          </a:bodyPr>
          <a:lstStyle/>
          <a:p>
            <a:pPr marL="0" indent="0" algn="ctr">
              <a:buNone/>
            </a:pPr>
            <a:r>
              <a:rPr lang="en-GB" dirty="0"/>
              <a:t>Good morning my name is James Donnachie</a:t>
            </a:r>
          </a:p>
          <a:p>
            <a:pPr marL="0" indent="0" algn="ctr">
              <a:buNone/>
            </a:pPr>
            <a:r>
              <a:rPr lang="en-GB" dirty="0"/>
              <a:t>In this presentation </a:t>
            </a:r>
          </a:p>
          <a:p>
            <a:pPr algn="ctr"/>
            <a:r>
              <a:rPr lang="en-GB" dirty="0"/>
              <a:t>I will provide you with an insight into Basil’s Bakery by applying the PESTEL framework to understand external issues which are impacting the business. </a:t>
            </a:r>
          </a:p>
          <a:p>
            <a:pPr algn="ctr"/>
            <a:r>
              <a:rPr lang="en-GB" dirty="0"/>
              <a:t>Then I will use a Fishbone diagram to identify, organise and display the causes of different problems.</a:t>
            </a:r>
          </a:p>
          <a:p>
            <a:pPr algn="ctr"/>
            <a:r>
              <a:rPr lang="en-GB" dirty="0"/>
              <a:t>Finally, I will conclude with a summary of my findings.</a:t>
            </a:r>
          </a:p>
        </p:txBody>
      </p:sp>
    </p:spTree>
    <p:extLst>
      <p:ext uri="{BB962C8B-B14F-4D97-AF65-F5344CB8AC3E}">
        <p14:creationId xmlns:p14="http://schemas.microsoft.com/office/powerpoint/2010/main" val="3162156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8C3A1-12CE-1065-626B-82A5690CA61F}"/>
              </a:ext>
            </a:extLst>
          </p:cNvPr>
          <p:cNvSpPr>
            <a:spLocks noGrp="1"/>
          </p:cNvSpPr>
          <p:nvPr>
            <p:ph type="title"/>
          </p:nvPr>
        </p:nvSpPr>
        <p:spPr>
          <a:xfrm>
            <a:off x="686834" y="591344"/>
            <a:ext cx="3200400" cy="5585619"/>
          </a:xfrm>
        </p:spPr>
        <p:txBody>
          <a:bodyPr>
            <a:normAutofit/>
          </a:bodyPr>
          <a:lstStyle/>
          <a:p>
            <a:pPr algn="ctr"/>
            <a:r>
              <a:rPr lang="en-GB" dirty="0">
                <a:solidFill>
                  <a:srgbClr val="FFFFFF"/>
                </a:solidFill>
              </a:rPr>
              <a:t>Introduction To Basil’s Bakery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C3027A-20DA-2332-3CDE-FE9DBD230F22}"/>
              </a:ext>
            </a:extLst>
          </p:cNvPr>
          <p:cNvSpPr>
            <a:spLocks noGrp="1"/>
          </p:cNvSpPr>
          <p:nvPr>
            <p:ph idx="1"/>
          </p:nvPr>
        </p:nvSpPr>
        <p:spPr>
          <a:xfrm>
            <a:off x="4447308" y="591344"/>
            <a:ext cx="6906491" cy="5585619"/>
          </a:xfrm>
        </p:spPr>
        <p:txBody>
          <a:bodyPr anchor="ctr">
            <a:normAutofit/>
          </a:bodyPr>
          <a:lstStyle/>
          <a:p>
            <a:pPr marL="0" indent="0" algn="ctr">
              <a:buNone/>
            </a:pPr>
            <a:r>
              <a:rPr lang="en-GB" dirty="0"/>
              <a:t>Initially the bakery located in Coventry UK, opened in 2015 and had a pretty good start with sales increasing year by year producing Cakes, Pastries and Bread to local shoppers at the retail park also workers from the nearby industrial area.  However, due to Covid lockdown in 2020 they experienced a decline in customers which remains the fact today still averaging around 25% below the 2019 sales figures.</a:t>
            </a:r>
          </a:p>
        </p:txBody>
      </p:sp>
    </p:spTree>
    <p:extLst>
      <p:ext uri="{BB962C8B-B14F-4D97-AF65-F5344CB8AC3E}">
        <p14:creationId xmlns:p14="http://schemas.microsoft.com/office/powerpoint/2010/main" val="44994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FBB1C-54FD-119A-C6D7-3A5615D1303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Issues Affecting Growth &amp; Sales</a:t>
            </a:r>
          </a:p>
        </p:txBody>
      </p:sp>
      <p:sp>
        <p:nvSpPr>
          <p:cNvPr id="13" name="Rectangle: Rounded Corners 1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DBE21089-D3AA-F41E-C4F1-D52F29E2FD0C}"/>
              </a:ext>
            </a:extLst>
          </p:cNvPr>
          <p:cNvGraphicFramePr>
            <a:graphicFrameLocks noGrp="1"/>
          </p:cNvGraphicFramePr>
          <p:nvPr>
            <p:ph idx="1"/>
            <p:extLst>
              <p:ext uri="{D42A27DB-BD31-4B8C-83A1-F6EECF244321}">
                <p14:modId xmlns:p14="http://schemas.microsoft.com/office/powerpoint/2010/main" val="96644515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608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33437-D3DC-E25C-1A44-015EF53A434C}"/>
              </a:ext>
            </a:extLst>
          </p:cNvPr>
          <p:cNvSpPr>
            <a:spLocks noGrp="1"/>
          </p:cNvSpPr>
          <p:nvPr>
            <p:ph type="title"/>
          </p:nvPr>
        </p:nvSpPr>
        <p:spPr>
          <a:xfrm>
            <a:off x="8016084" y="547712"/>
            <a:ext cx="3337715" cy="5577367"/>
          </a:xfrm>
        </p:spPr>
        <p:txBody>
          <a:bodyPr>
            <a:normAutofit/>
          </a:bodyPr>
          <a:lstStyle/>
          <a:p>
            <a:pPr algn="ctr"/>
            <a:r>
              <a:rPr lang="en-GB" sz="2500" b="1" dirty="0"/>
              <a:t>PESTEL Analysis</a:t>
            </a:r>
            <a:br>
              <a:rPr lang="en-GB" sz="2500" dirty="0"/>
            </a:br>
            <a:br>
              <a:rPr lang="en-GB" sz="2500" dirty="0"/>
            </a:br>
            <a:r>
              <a:rPr lang="en-GB" sz="2500" dirty="0"/>
              <a:t>This table will identify external factors affecting the business helping them to understand a broader nature of the market. Using this can highlight dangers to the business before they occur ensuring that the team can focus on internal growth while minimising outside factors.</a:t>
            </a:r>
          </a:p>
        </p:txBody>
      </p:sp>
      <p:graphicFrame>
        <p:nvGraphicFramePr>
          <p:cNvPr id="14" name="Content Placeholder 2">
            <a:extLst>
              <a:ext uri="{FF2B5EF4-FFF2-40B4-BE49-F238E27FC236}">
                <a16:creationId xmlns:a16="http://schemas.microsoft.com/office/drawing/2014/main" id="{5480394F-96ED-6FC3-3236-E93B1DA46625}"/>
              </a:ext>
            </a:extLst>
          </p:cNvPr>
          <p:cNvGraphicFramePr>
            <a:graphicFrameLocks noGrp="1"/>
          </p:cNvGraphicFramePr>
          <p:nvPr>
            <p:ph idx="1"/>
            <p:extLst>
              <p:ext uri="{D42A27DB-BD31-4B8C-83A1-F6EECF244321}">
                <p14:modId xmlns:p14="http://schemas.microsoft.com/office/powerpoint/2010/main" val="68319318"/>
              </p:ext>
            </p:extLst>
          </p:nvPr>
        </p:nvGraphicFramePr>
        <p:xfrm>
          <a:off x="838200" y="620392"/>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857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22258-4F39-6CD1-9206-B8DD2BB74801}"/>
              </a:ext>
            </a:extLst>
          </p:cNvPr>
          <p:cNvSpPr>
            <a:spLocks noGrp="1"/>
          </p:cNvSpPr>
          <p:nvPr>
            <p:ph type="title"/>
          </p:nvPr>
        </p:nvSpPr>
        <p:spPr/>
        <p:txBody>
          <a:bodyPr/>
          <a:lstStyle/>
          <a:p>
            <a:pPr algn="ctr"/>
            <a:r>
              <a:rPr lang="en-GB" dirty="0"/>
              <a:t>Fishbone Analysis</a:t>
            </a:r>
          </a:p>
        </p:txBody>
      </p:sp>
      <p:sp>
        <p:nvSpPr>
          <p:cNvPr id="4" name="Picture Placeholder 1">
            <a:extLst>
              <a:ext uri="{FF2B5EF4-FFF2-40B4-BE49-F238E27FC236}">
                <a16:creationId xmlns:a16="http://schemas.microsoft.com/office/drawing/2014/main" id="{910CD254-0676-408C-3EA0-49C19B354C46}"/>
              </a:ext>
            </a:extLst>
          </p:cNvPr>
          <p:cNvSpPr txBox="1">
            <a:spLocks/>
          </p:cNvSpPr>
          <p:nvPr/>
        </p:nvSpPr>
        <p:spPr>
          <a:xfrm>
            <a:off x="430775" y="1654062"/>
            <a:ext cx="11585447" cy="4496781"/>
          </a:xfrm>
          <a:prstGeom prst="rect">
            <a:avLst/>
          </a:prstGeom>
          <a:ln w="38100">
            <a:solidFill>
              <a:schemeClr val="tx1"/>
            </a:solidFill>
          </a:ln>
        </p:spPr>
        <p:txBody>
          <a:bodyPr vert="horz" lIns="91440" tIns="45720" rIns="91440" bIns="45720" rtlCol="0" anchor="ctr"/>
          <a:lstStyle>
            <a:defPPr>
              <a:defRPr lang="en-GB"/>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4CDF8331-2383-195A-FE99-A1DF364C39CC}"/>
              </a:ext>
            </a:extLst>
          </p:cNvPr>
          <p:cNvCxnSpPr/>
          <p:nvPr/>
        </p:nvCxnSpPr>
        <p:spPr>
          <a:xfrm>
            <a:off x="970622" y="40271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5316A66A-E74F-8F88-8AA8-5E1FE7200AC4}"/>
              </a:ext>
            </a:extLst>
          </p:cNvPr>
          <p:cNvCxnSpPr/>
          <p:nvPr/>
        </p:nvCxnSpPr>
        <p:spPr>
          <a:xfrm flipH="1" flipV="1">
            <a:off x="2013103" y="25459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449F7AC7-469A-9E6B-5B7F-E5BC4A288A48}"/>
              </a:ext>
            </a:extLst>
          </p:cNvPr>
          <p:cNvCxnSpPr/>
          <p:nvPr/>
        </p:nvCxnSpPr>
        <p:spPr>
          <a:xfrm flipH="1">
            <a:off x="2005486" y="40659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F3CB818-BB15-135E-51F3-E2372932B279}"/>
              </a:ext>
            </a:extLst>
          </p:cNvPr>
          <p:cNvCxnSpPr/>
          <p:nvPr/>
        </p:nvCxnSpPr>
        <p:spPr>
          <a:xfrm flipH="1" flipV="1">
            <a:off x="4878745" y="25767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F78C590-BF73-45BB-CB7C-BC22F01F9F50}"/>
              </a:ext>
            </a:extLst>
          </p:cNvPr>
          <p:cNvCxnSpPr/>
          <p:nvPr/>
        </p:nvCxnSpPr>
        <p:spPr>
          <a:xfrm flipH="1">
            <a:off x="4847557" y="40546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81BB03E3-73D4-D6BC-7C64-4812B87F5088}"/>
              </a:ext>
            </a:extLst>
          </p:cNvPr>
          <p:cNvCxnSpPr>
            <a:endCxn id="14" idx="2"/>
          </p:cNvCxnSpPr>
          <p:nvPr/>
        </p:nvCxnSpPr>
        <p:spPr>
          <a:xfrm flipH="1" flipV="1">
            <a:off x="7749895" y="25860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0ACA42F-C8AA-6C5F-9A23-BF7CD8DEB063}"/>
              </a:ext>
            </a:extLst>
          </p:cNvPr>
          <p:cNvCxnSpPr/>
          <p:nvPr/>
        </p:nvCxnSpPr>
        <p:spPr>
          <a:xfrm flipH="1">
            <a:off x="7749896" y="40682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6EF74804-6C27-7871-EDFF-75EFC0966FE4}"/>
              </a:ext>
            </a:extLst>
          </p:cNvPr>
          <p:cNvSpPr txBox="1"/>
          <p:nvPr/>
        </p:nvSpPr>
        <p:spPr>
          <a:xfrm>
            <a:off x="877157" y="20937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13" name="TextBox 12">
            <a:extLst>
              <a:ext uri="{FF2B5EF4-FFF2-40B4-BE49-F238E27FC236}">
                <a16:creationId xmlns:a16="http://schemas.microsoft.com/office/drawing/2014/main" id="{C317DAC0-A2B8-549E-1D32-FBEDD8964CC9}"/>
              </a:ext>
            </a:extLst>
          </p:cNvPr>
          <p:cNvSpPr txBox="1"/>
          <p:nvPr/>
        </p:nvSpPr>
        <p:spPr>
          <a:xfrm>
            <a:off x="3813905" y="21150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14" name="TextBox 13">
            <a:extLst>
              <a:ext uri="{FF2B5EF4-FFF2-40B4-BE49-F238E27FC236}">
                <a16:creationId xmlns:a16="http://schemas.microsoft.com/office/drawing/2014/main" id="{95B8B75D-BAF3-1F79-8AE2-ADF8856718E7}"/>
              </a:ext>
            </a:extLst>
          </p:cNvPr>
          <p:cNvSpPr txBox="1"/>
          <p:nvPr/>
        </p:nvSpPr>
        <p:spPr>
          <a:xfrm>
            <a:off x="6674004" y="21243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15" name="TextBox 14">
            <a:extLst>
              <a:ext uri="{FF2B5EF4-FFF2-40B4-BE49-F238E27FC236}">
                <a16:creationId xmlns:a16="http://schemas.microsoft.com/office/drawing/2014/main" id="{4A5F1479-6798-D28E-2836-38A0396363B1}"/>
              </a:ext>
            </a:extLst>
          </p:cNvPr>
          <p:cNvSpPr txBox="1"/>
          <p:nvPr/>
        </p:nvSpPr>
        <p:spPr>
          <a:xfrm>
            <a:off x="855817" y="55218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16" name="TextBox 15">
            <a:extLst>
              <a:ext uri="{FF2B5EF4-FFF2-40B4-BE49-F238E27FC236}">
                <a16:creationId xmlns:a16="http://schemas.microsoft.com/office/drawing/2014/main" id="{5B965E36-A8BD-AFC1-4029-9C996F846CC5}"/>
              </a:ext>
            </a:extLst>
          </p:cNvPr>
          <p:cNvSpPr txBox="1"/>
          <p:nvPr/>
        </p:nvSpPr>
        <p:spPr>
          <a:xfrm>
            <a:off x="3772047" y="55312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17" name="TextBox 16">
            <a:extLst>
              <a:ext uri="{FF2B5EF4-FFF2-40B4-BE49-F238E27FC236}">
                <a16:creationId xmlns:a16="http://schemas.microsoft.com/office/drawing/2014/main" id="{AD0A90BE-90FB-C2CB-3DA8-3341378C19FE}"/>
              </a:ext>
            </a:extLst>
          </p:cNvPr>
          <p:cNvSpPr txBox="1"/>
          <p:nvPr/>
        </p:nvSpPr>
        <p:spPr>
          <a:xfrm>
            <a:off x="6654139" y="55266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18" name="TextBox 17">
            <a:extLst>
              <a:ext uri="{FF2B5EF4-FFF2-40B4-BE49-F238E27FC236}">
                <a16:creationId xmlns:a16="http://schemas.microsoft.com/office/drawing/2014/main" id="{3AAE8651-2D9F-06F9-A240-7899AA73E637}"/>
              </a:ext>
            </a:extLst>
          </p:cNvPr>
          <p:cNvSpPr txBox="1"/>
          <p:nvPr/>
        </p:nvSpPr>
        <p:spPr>
          <a:xfrm>
            <a:off x="9692647" y="3796337"/>
            <a:ext cx="2167128" cy="276999"/>
          </a:xfrm>
          <a:prstGeom prst="rect">
            <a:avLst/>
          </a:prstGeom>
          <a:noFill/>
          <a:ln w="5715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Decline In Sales By 25%</a:t>
            </a:r>
          </a:p>
        </p:txBody>
      </p:sp>
      <p:sp>
        <p:nvSpPr>
          <p:cNvPr id="20" name="TextBox 19">
            <a:extLst>
              <a:ext uri="{FF2B5EF4-FFF2-40B4-BE49-F238E27FC236}">
                <a16:creationId xmlns:a16="http://schemas.microsoft.com/office/drawing/2014/main" id="{66FE837A-75DF-C637-AB40-F222F014A847}"/>
              </a:ext>
            </a:extLst>
          </p:cNvPr>
          <p:cNvSpPr txBox="1"/>
          <p:nvPr/>
        </p:nvSpPr>
        <p:spPr>
          <a:xfrm>
            <a:off x="6638058" y="5026342"/>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Neighbouring Shop Closures</a:t>
            </a:r>
          </a:p>
        </p:txBody>
      </p:sp>
      <p:sp>
        <p:nvSpPr>
          <p:cNvPr id="21" name="TextBox 20">
            <a:extLst>
              <a:ext uri="{FF2B5EF4-FFF2-40B4-BE49-F238E27FC236}">
                <a16:creationId xmlns:a16="http://schemas.microsoft.com/office/drawing/2014/main" id="{7F1C16BF-E312-117A-FA9B-45917A35C14A}"/>
              </a:ext>
            </a:extLst>
          </p:cNvPr>
          <p:cNvSpPr txBox="1"/>
          <p:nvPr/>
        </p:nvSpPr>
        <p:spPr>
          <a:xfrm>
            <a:off x="6646098" y="4408803"/>
            <a:ext cx="2207594" cy="461665"/>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Less Footfall Due To Reduced Workers</a:t>
            </a:r>
          </a:p>
        </p:txBody>
      </p:sp>
      <p:sp>
        <p:nvSpPr>
          <p:cNvPr id="22" name="TextBox 21">
            <a:extLst>
              <a:ext uri="{FF2B5EF4-FFF2-40B4-BE49-F238E27FC236}">
                <a16:creationId xmlns:a16="http://schemas.microsoft.com/office/drawing/2014/main" id="{4FE913B3-0F08-BEA6-0272-EC3FB177FB4D}"/>
              </a:ext>
            </a:extLst>
          </p:cNvPr>
          <p:cNvSpPr txBox="1"/>
          <p:nvPr/>
        </p:nvSpPr>
        <p:spPr>
          <a:xfrm>
            <a:off x="6674004" y="2851214"/>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Customers Lost Their Jobs</a:t>
            </a:r>
          </a:p>
        </p:txBody>
      </p:sp>
      <p:sp>
        <p:nvSpPr>
          <p:cNvPr id="23" name="TextBox 22">
            <a:extLst>
              <a:ext uri="{FF2B5EF4-FFF2-40B4-BE49-F238E27FC236}">
                <a16:creationId xmlns:a16="http://schemas.microsoft.com/office/drawing/2014/main" id="{B2A2564A-17F9-CF9C-F3D0-2ADD0C931350}"/>
              </a:ext>
            </a:extLst>
          </p:cNvPr>
          <p:cNvSpPr txBox="1"/>
          <p:nvPr/>
        </p:nvSpPr>
        <p:spPr>
          <a:xfrm>
            <a:off x="6674004" y="3423821"/>
            <a:ext cx="2207594" cy="646331"/>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Basil Can’t Do All The Required Job Roles By Himself</a:t>
            </a:r>
          </a:p>
        </p:txBody>
      </p:sp>
      <p:sp>
        <p:nvSpPr>
          <p:cNvPr id="24" name="TextBox 23">
            <a:extLst>
              <a:ext uri="{FF2B5EF4-FFF2-40B4-BE49-F238E27FC236}">
                <a16:creationId xmlns:a16="http://schemas.microsoft.com/office/drawing/2014/main" id="{CA12155D-E543-8861-A21F-4EB5ABB6BD8F}"/>
              </a:ext>
            </a:extLst>
          </p:cNvPr>
          <p:cNvSpPr txBox="1"/>
          <p:nvPr/>
        </p:nvSpPr>
        <p:spPr>
          <a:xfrm>
            <a:off x="3774948" y="5026342"/>
            <a:ext cx="2207594" cy="461665"/>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Sales are down 25% From 2019</a:t>
            </a:r>
          </a:p>
        </p:txBody>
      </p:sp>
      <p:sp>
        <p:nvSpPr>
          <p:cNvPr id="25" name="TextBox 24">
            <a:extLst>
              <a:ext uri="{FF2B5EF4-FFF2-40B4-BE49-F238E27FC236}">
                <a16:creationId xmlns:a16="http://schemas.microsoft.com/office/drawing/2014/main" id="{9209BF8F-601C-A0E3-7676-A94A79D6FEFF}"/>
              </a:ext>
            </a:extLst>
          </p:cNvPr>
          <p:cNvSpPr txBox="1"/>
          <p:nvPr/>
        </p:nvSpPr>
        <p:spPr>
          <a:xfrm>
            <a:off x="3813905" y="4401188"/>
            <a:ext cx="2207594" cy="461665"/>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Difficulty Budgeting Due To Fluctuating Costs</a:t>
            </a:r>
          </a:p>
        </p:txBody>
      </p:sp>
      <p:sp>
        <p:nvSpPr>
          <p:cNvPr id="26" name="TextBox 25">
            <a:extLst>
              <a:ext uri="{FF2B5EF4-FFF2-40B4-BE49-F238E27FC236}">
                <a16:creationId xmlns:a16="http://schemas.microsoft.com/office/drawing/2014/main" id="{24BFC946-E76B-992C-068A-13667F6E4C90}"/>
              </a:ext>
            </a:extLst>
          </p:cNvPr>
          <p:cNvSpPr txBox="1"/>
          <p:nvPr/>
        </p:nvSpPr>
        <p:spPr>
          <a:xfrm>
            <a:off x="883641" y="4999226"/>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Vulnerability Of Crop Failure</a:t>
            </a:r>
          </a:p>
        </p:txBody>
      </p:sp>
      <p:sp>
        <p:nvSpPr>
          <p:cNvPr id="27" name="TextBox 26">
            <a:extLst>
              <a:ext uri="{FF2B5EF4-FFF2-40B4-BE49-F238E27FC236}">
                <a16:creationId xmlns:a16="http://schemas.microsoft.com/office/drawing/2014/main" id="{5FCF4787-918E-062A-BA7A-F892701C861D}"/>
              </a:ext>
            </a:extLst>
          </p:cNvPr>
          <p:cNvSpPr txBox="1"/>
          <p:nvPr/>
        </p:nvSpPr>
        <p:spPr>
          <a:xfrm>
            <a:off x="883641" y="4408803"/>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Cost Of Stock</a:t>
            </a:r>
          </a:p>
        </p:txBody>
      </p:sp>
      <p:sp>
        <p:nvSpPr>
          <p:cNvPr id="28" name="TextBox 27">
            <a:extLst>
              <a:ext uri="{FF2B5EF4-FFF2-40B4-BE49-F238E27FC236}">
                <a16:creationId xmlns:a16="http://schemas.microsoft.com/office/drawing/2014/main" id="{E52FE44F-60E6-F8E8-C834-6C9103263AA8}"/>
              </a:ext>
            </a:extLst>
          </p:cNvPr>
          <p:cNvSpPr txBox="1"/>
          <p:nvPr/>
        </p:nvSpPr>
        <p:spPr>
          <a:xfrm>
            <a:off x="3760648" y="2787858"/>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No Online Systems</a:t>
            </a:r>
          </a:p>
        </p:txBody>
      </p:sp>
      <p:sp>
        <p:nvSpPr>
          <p:cNvPr id="29" name="TextBox 28">
            <a:extLst>
              <a:ext uri="{FF2B5EF4-FFF2-40B4-BE49-F238E27FC236}">
                <a16:creationId xmlns:a16="http://schemas.microsoft.com/office/drawing/2014/main" id="{39814D7A-CDE1-9F44-8C19-39975E03EB31}"/>
              </a:ext>
            </a:extLst>
          </p:cNvPr>
          <p:cNvSpPr txBox="1"/>
          <p:nvPr/>
        </p:nvSpPr>
        <p:spPr>
          <a:xfrm>
            <a:off x="3788554" y="3423820"/>
            <a:ext cx="2207594" cy="461665"/>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Manually Have To Answer Telephone</a:t>
            </a:r>
          </a:p>
        </p:txBody>
      </p:sp>
      <p:sp>
        <p:nvSpPr>
          <p:cNvPr id="30" name="TextBox 29">
            <a:extLst>
              <a:ext uri="{FF2B5EF4-FFF2-40B4-BE49-F238E27FC236}">
                <a16:creationId xmlns:a16="http://schemas.microsoft.com/office/drawing/2014/main" id="{F6D1E2F1-5B15-DB88-165F-671682E1C481}"/>
              </a:ext>
            </a:extLst>
          </p:cNvPr>
          <p:cNvSpPr txBox="1"/>
          <p:nvPr/>
        </p:nvSpPr>
        <p:spPr>
          <a:xfrm>
            <a:off x="838200" y="2787070"/>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Long Waiting Times</a:t>
            </a:r>
          </a:p>
        </p:txBody>
      </p:sp>
      <p:sp>
        <p:nvSpPr>
          <p:cNvPr id="31" name="TextBox 30">
            <a:extLst>
              <a:ext uri="{FF2B5EF4-FFF2-40B4-BE49-F238E27FC236}">
                <a16:creationId xmlns:a16="http://schemas.microsoft.com/office/drawing/2014/main" id="{BD7C7668-0BFA-82ED-C425-685629E4E321}"/>
              </a:ext>
            </a:extLst>
          </p:cNvPr>
          <p:cNvSpPr txBox="1"/>
          <p:nvPr/>
        </p:nvSpPr>
        <p:spPr>
          <a:xfrm>
            <a:off x="874729" y="3406952"/>
            <a:ext cx="2207594" cy="276999"/>
          </a:xfrm>
          <a:prstGeom prst="rect">
            <a:avLst/>
          </a:prstGeom>
          <a:noFill/>
          <a:ln w="12700">
            <a:solidFill>
              <a:schemeClr val="tx1"/>
            </a:solidFill>
          </a:ln>
        </p:spPr>
        <p:txBody>
          <a:bodyPr wrap="square" rtlCol="0">
            <a:spAutoFit/>
          </a:bodyPr>
          <a:lstStyle/>
          <a:p>
            <a:pPr algn="ctr"/>
            <a:r>
              <a:rPr lang="en-GB" sz="1200" dirty="0">
                <a:latin typeface="Arial" panose="020B0604020202020204" pitchFamily="34" charset="0"/>
                <a:cs typeface="Arial" panose="020B0604020202020204" pitchFamily="34" charset="0"/>
              </a:rPr>
              <a:t>No Delivery Service</a:t>
            </a:r>
          </a:p>
        </p:txBody>
      </p:sp>
    </p:spTree>
    <p:extLst>
      <p:ext uri="{BB962C8B-B14F-4D97-AF65-F5344CB8AC3E}">
        <p14:creationId xmlns:p14="http://schemas.microsoft.com/office/powerpoint/2010/main" val="299869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1F6E5-73D6-DE8D-1577-76E8E6305D9E}"/>
              </a:ext>
            </a:extLst>
          </p:cNvPr>
          <p:cNvSpPr>
            <a:spLocks noGrp="1"/>
          </p:cNvSpPr>
          <p:nvPr>
            <p:ph type="title"/>
          </p:nvPr>
        </p:nvSpPr>
        <p:spPr>
          <a:xfrm>
            <a:off x="841248" y="548640"/>
            <a:ext cx="3600860" cy="5431536"/>
          </a:xfrm>
        </p:spPr>
        <p:txBody>
          <a:bodyPr>
            <a:normAutofit/>
          </a:bodyPr>
          <a:lstStyle/>
          <a:p>
            <a:r>
              <a:rPr lang="en-GB" sz="5400"/>
              <a:t>Summary Of Key Findings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F14EF-C6BD-5F6E-9A00-4BDD7396D54C}"/>
              </a:ext>
            </a:extLst>
          </p:cNvPr>
          <p:cNvSpPr>
            <a:spLocks noGrp="1"/>
          </p:cNvSpPr>
          <p:nvPr>
            <p:ph idx="1"/>
          </p:nvPr>
        </p:nvSpPr>
        <p:spPr>
          <a:xfrm>
            <a:off x="5126418" y="552091"/>
            <a:ext cx="6224335" cy="5431536"/>
          </a:xfrm>
        </p:spPr>
        <p:txBody>
          <a:bodyPr anchor="ctr">
            <a:normAutofit/>
          </a:bodyPr>
          <a:lstStyle/>
          <a:p>
            <a:pPr marL="0" indent="0" algn="ctr">
              <a:buNone/>
            </a:pPr>
            <a:r>
              <a:rPr lang="en-GB" sz="2200" dirty="0"/>
              <a:t>Using my analysis of the PESTEL and Fishbone Diagram the bakery has a lot of external pressures where sales have failed to recover past the covid lockdown with increasing overheads, reduced footfall and economic strain while also internally has its own battles due to having no staff, long wait times and no online order or delivery infrastructure </a:t>
            </a:r>
          </a:p>
        </p:txBody>
      </p:sp>
    </p:spTree>
    <p:extLst>
      <p:ext uri="{BB962C8B-B14F-4D97-AF65-F5344CB8AC3E}">
        <p14:creationId xmlns:p14="http://schemas.microsoft.com/office/powerpoint/2010/main" val="18881176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15642</TotalTime>
  <Words>507</Words>
  <Application>Microsoft Office PowerPoint</Application>
  <PresentationFormat>Widescreen</PresentationFormat>
  <Paragraphs>45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 James Donnachie 2543012 Bodhan Kovalov LCLM 4004 Problem Solving &amp; Decision Making Component 1: Basil's Bakery</vt:lpstr>
      <vt:lpstr>Presentation Overview</vt:lpstr>
      <vt:lpstr>Introduction To Basil’s Bakery</vt:lpstr>
      <vt:lpstr>Issues Affecting Growth &amp; Sales</vt:lpstr>
      <vt:lpstr>PESTEL Analysis  This table will identify external factors affecting the business helping them to understand a broader nature of the market. Using this can highlight dangers to the business before they occur ensuring that the team can focus on internal growth while minimising outside factors.</vt:lpstr>
      <vt:lpstr>Fishbone Analysis</vt:lpstr>
      <vt:lpstr>Summary Of Key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James Anthony Donnachie (2543012)</cp:lastModifiedBy>
  <cp:revision>44</cp:revision>
  <dcterms:created xsi:type="dcterms:W3CDTF">2026-10-01T08:42:56Z</dcterms:created>
  <dcterms:modified xsi:type="dcterms:W3CDTF">2026-10-12T07:10:39Z</dcterms:modified>
</cp:coreProperties>
</file>