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68" r:id="rId3"/>
    <p:sldId id="258" r:id="rId4"/>
    <p:sldId id="269" r:id="rId5"/>
    <p:sldId id="270" r:id="rId6"/>
    <p:sldId id="271" r:id="rId7"/>
    <p:sldId id="274" r:id="rId8"/>
    <p:sldId id="275" r:id="rId9"/>
    <p:sldId id="265" r:id="rId10"/>
    <p:sldId id="276" r:id="rId11"/>
    <p:sldId id="277" r:id="rId12"/>
    <p:sldId id="278" r:id="rId13"/>
    <p:sldId id="27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8E7"/>
    <a:srgbClr val="FF8E34"/>
    <a:srgbClr val="049944"/>
    <a:srgbClr val="BA4E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125"/>
    <p:restoredTop sz="95118"/>
  </p:normalViewPr>
  <p:slideViewPr>
    <p:cSldViewPr snapToGrid="0" snapToObjects="1">
      <p:cViewPr varScale="1">
        <p:scale>
          <a:sx n="54" d="100"/>
          <a:sy n="54" d="100"/>
        </p:scale>
        <p:origin x="224" y="8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F9885C-7E2B-42B3-9BC2-B0D46132256B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6BA84AB-FE51-4900-86D2-EEA7F80F92EE}">
      <dgm:prSet/>
      <dgm:spPr/>
      <dgm:t>
        <a:bodyPr/>
        <a:lstStyle/>
        <a:p>
          <a:r>
            <a:rPr lang="en-US" dirty="0"/>
            <a:t>Good IT Skills</a:t>
          </a:r>
        </a:p>
      </dgm:t>
    </dgm:pt>
    <dgm:pt modelId="{EE4F7A22-9269-4450-B8B8-E15D4DD2AF16}" type="parTrans" cxnId="{A22BD6F9-B8C3-44D9-9442-223ACF5575BF}">
      <dgm:prSet/>
      <dgm:spPr/>
      <dgm:t>
        <a:bodyPr/>
        <a:lstStyle/>
        <a:p>
          <a:endParaRPr lang="en-US"/>
        </a:p>
      </dgm:t>
    </dgm:pt>
    <dgm:pt modelId="{3C354C86-AC1B-4F68-98B3-0F0CF2276EFE}" type="sibTrans" cxnId="{A22BD6F9-B8C3-44D9-9442-223ACF5575BF}">
      <dgm:prSet/>
      <dgm:spPr/>
      <dgm:t>
        <a:bodyPr/>
        <a:lstStyle/>
        <a:p>
          <a:endParaRPr lang="en-US"/>
        </a:p>
      </dgm:t>
    </dgm:pt>
    <dgm:pt modelId="{B182B3AD-219D-49F7-92C8-EBCACDC7AD04}">
      <dgm:prSet/>
      <dgm:spPr/>
      <dgm:t>
        <a:bodyPr/>
        <a:lstStyle/>
        <a:p>
          <a:r>
            <a:rPr lang="en-US" dirty="0"/>
            <a:t>I am an active listener</a:t>
          </a:r>
        </a:p>
      </dgm:t>
    </dgm:pt>
    <dgm:pt modelId="{83157240-722D-40DE-BEAD-582FD72D1044}" type="parTrans" cxnId="{32BDDB06-4EEE-4874-9D08-EBD22A5BA290}">
      <dgm:prSet/>
      <dgm:spPr/>
      <dgm:t>
        <a:bodyPr/>
        <a:lstStyle/>
        <a:p>
          <a:endParaRPr lang="en-US"/>
        </a:p>
      </dgm:t>
    </dgm:pt>
    <dgm:pt modelId="{BC2D99E7-D48F-4514-B3CD-0E9A1054CD68}" type="sibTrans" cxnId="{32BDDB06-4EEE-4874-9D08-EBD22A5BA290}">
      <dgm:prSet/>
      <dgm:spPr/>
      <dgm:t>
        <a:bodyPr/>
        <a:lstStyle/>
        <a:p>
          <a:endParaRPr lang="en-US"/>
        </a:p>
      </dgm:t>
    </dgm:pt>
    <dgm:pt modelId="{A7A4145D-E2AA-4F30-8C90-53D75B8B53A5}">
      <dgm:prSet/>
      <dgm:spPr/>
      <dgm:t>
        <a:bodyPr/>
        <a:lstStyle/>
        <a:p>
          <a:r>
            <a:rPr lang="en-US" dirty="0"/>
            <a:t>Calm &amp; Patient</a:t>
          </a:r>
        </a:p>
      </dgm:t>
    </dgm:pt>
    <dgm:pt modelId="{E0BF4EA7-DA2E-4C45-9E4B-6C1E48077894}" type="parTrans" cxnId="{5775B3A9-BB7E-4AC6-9389-D4F69C93402D}">
      <dgm:prSet/>
      <dgm:spPr/>
      <dgm:t>
        <a:bodyPr/>
        <a:lstStyle/>
        <a:p>
          <a:endParaRPr lang="en-US"/>
        </a:p>
      </dgm:t>
    </dgm:pt>
    <dgm:pt modelId="{E6253511-4A5E-42D1-8E02-B43C7AC30B4C}" type="sibTrans" cxnId="{5775B3A9-BB7E-4AC6-9389-D4F69C93402D}">
      <dgm:prSet/>
      <dgm:spPr/>
      <dgm:t>
        <a:bodyPr/>
        <a:lstStyle/>
        <a:p>
          <a:endParaRPr lang="en-US"/>
        </a:p>
      </dgm:t>
    </dgm:pt>
    <dgm:pt modelId="{5615EC12-1DE0-4855-A0D0-FF061EA98334}">
      <dgm:prSet/>
      <dgm:spPr/>
      <dgm:t>
        <a:bodyPr/>
        <a:lstStyle/>
        <a:p>
          <a:r>
            <a:rPr lang="en-US" dirty="0"/>
            <a:t>Problem Solving Skills</a:t>
          </a:r>
        </a:p>
      </dgm:t>
    </dgm:pt>
    <dgm:pt modelId="{4755F168-0832-4ABC-A2D9-04635CE75A9A}" type="parTrans" cxnId="{782D1540-275B-48DC-91A9-6D8D9EEE439E}">
      <dgm:prSet/>
      <dgm:spPr/>
      <dgm:t>
        <a:bodyPr/>
        <a:lstStyle/>
        <a:p>
          <a:endParaRPr lang="en-US"/>
        </a:p>
      </dgm:t>
    </dgm:pt>
    <dgm:pt modelId="{2AFC9BF9-032F-4542-8CCB-1A42FC6FB1CC}" type="sibTrans" cxnId="{782D1540-275B-48DC-91A9-6D8D9EEE439E}">
      <dgm:prSet/>
      <dgm:spPr/>
      <dgm:t>
        <a:bodyPr/>
        <a:lstStyle/>
        <a:p>
          <a:endParaRPr lang="en-US"/>
        </a:p>
      </dgm:t>
    </dgm:pt>
    <dgm:pt modelId="{B7485C29-17CF-4ADD-8FC6-456887566CE3}">
      <dgm:prSet custT="1"/>
      <dgm:spPr>
        <a:solidFill>
          <a:srgbClr val="00A8E7"/>
        </a:solidFill>
      </dgm:spPr>
      <dgm:t>
        <a:bodyPr/>
        <a:lstStyle/>
        <a:p>
          <a:r>
            <a:rPr lang="en-US" sz="2800" b="1" dirty="0"/>
            <a:t>Weakness</a:t>
          </a:r>
        </a:p>
      </dgm:t>
    </dgm:pt>
    <dgm:pt modelId="{55328503-4FE9-44BB-B370-CB89C4CAC1AF}" type="parTrans" cxnId="{BB4F89D7-AE85-4D80-8143-459B64B7E647}">
      <dgm:prSet/>
      <dgm:spPr/>
      <dgm:t>
        <a:bodyPr/>
        <a:lstStyle/>
        <a:p>
          <a:endParaRPr lang="en-US"/>
        </a:p>
      </dgm:t>
    </dgm:pt>
    <dgm:pt modelId="{D66B6B58-DB44-4021-9059-125FDC3596C0}" type="sibTrans" cxnId="{BB4F89D7-AE85-4D80-8143-459B64B7E647}">
      <dgm:prSet/>
      <dgm:spPr/>
      <dgm:t>
        <a:bodyPr/>
        <a:lstStyle/>
        <a:p>
          <a:endParaRPr lang="en-US"/>
        </a:p>
      </dgm:t>
    </dgm:pt>
    <dgm:pt modelId="{24B058CD-4369-4261-8757-55F6C5EC3F49}">
      <dgm:prSet/>
      <dgm:spPr/>
      <dgm:t>
        <a:bodyPr/>
        <a:lstStyle/>
        <a:p>
          <a:r>
            <a:rPr lang="en-US" dirty="0"/>
            <a:t>Verbal communication Skills</a:t>
          </a:r>
        </a:p>
      </dgm:t>
    </dgm:pt>
    <dgm:pt modelId="{674FFD92-0202-4133-8566-7E6341F83B66}" type="parTrans" cxnId="{515D9F1F-A339-401D-AEF3-5C82FD918021}">
      <dgm:prSet/>
      <dgm:spPr/>
      <dgm:t>
        <a:bodyPr/>
        <a:lstStyle/>
        <a:p>
          <a:endParaRPr lang="en-US"/>
        </a:p>
      </dgm:t>
    </dgm:pt>
    <dgm:pt modelId="{0AFCCF66-924D-4A6A-A91F-4CFADFFFA2EC}" type="sibTrans" cxnId="{515D9F1F-A339-401D-AEF3-5C82FD918021}">
      <dgm:prSet/>
      <dgm:spPr/>
      <dgm:t>
        <a:bodyPr/>
        <a:lstStyle/>
        <a:p>
          <a:endParaRPr lang="en-US"/>
        </a:p>
      </dgm:t>
    </dgm:pt>
    <dgm:pt modelId="{86E8F8BE-2C76-46E2-9DFB-03B487FBC7E2}">
      <dgm:prSet/>
      <dgm:spPr/>
      <dgm:t>
        <a:bodyPr/>
        <a:lstStyle/>
        <a:p>
          <a:r>
            <a:rPr lang="en-US" dirty="0"/>
            <a:t>Lack of confidence when speaking in public</a:t>
          </a:r>
        </a:p>
      </dgm:t>
    </dgm:pt>
    <dgm:pt modelId="{DACD261B-931E-42F6-AE6C-1C1665EA33A4}" type="parTrans" cxnId="{7D0410D4-C159-427A-B7CD-5BD3054B7EE1}">
      <dgm:prSet/>
      <dgm:spPr/>
      <dgm:t>
        <a:bodyPr/>
        <a:lstStyle/>
        <a:p>
          <a:endParaRPr lang="en-US"/>
        </a:p>
      </dgm:t>
    </dgm:pt>
    <dgm:pt modelId="{FC22F9B1-DD2D-41DC-93E8-B127A9E04C0E}" type="sibTrans" cxnId="{7D0410D4-C159-427A-B7CD-5BD3054B7EE1}">
      <dgm:prSet/>
      <dgm:spPr/>
      <dgm:t>
        <a:bodyPr/>
        <a:lstStyle/>
        <a:p>
          <a:endParaRPr lang="en-US"/>
        </a:p>
      </dgm:t>
    </dgm:pt>
    <dgm:pt modelId="{11C8AA05-65E4-3348-A834-55D0E4CAD9B0}">
      <dgm:prSet/>
      <dgm:spPr/>
      <dgm:t>
        <a:bodyPr/>
        <a:lstStyle/>
        <a:p>
          <a:endParaRPr lang="en-US" dirty="0"/>
        </a:p>
      </dgm:t>
    </dgm:pt>
    <dgm:pt modelId="{959BF35A-8459-874A-855F-7DF6C42A09BF}" type="sibTrans" cxnId="{F97F6470-1865-5349-BFF5-27A88624268F}">
      <dgm:prSet/>
      <dgm:spPr/>
      <dgm:t>
        <a:bodyPr/>
        <a:lstStyle/>
        <a:p>
          <a:endParaRPr lang="en-GB"/>
        </a:p>
      </dgm:t>
    </dgm:pt>
    <dgm:pt modelId="{BF3C5D63-6C89-2C41-A0BC-997AF114220E}" type="parTrans" cxnId="{F97F6470-1865-5349-BFF5-27A88624268F}">
      <dgm:prSet/>
      <dgm:spPr/>
      <dgm:t>
        <a:bodyPr/>
        <a:lstStyle/>
        <a:p>
          <a:endParaRPr lang="en-GB"/>
        </a:p>
      </dgm:t>
    </dgm:pt>
    <dgm:pt modelId="{649314EE-834A-DA47-BBEE-906F888AEA0A}">
      <dgm:prSet/>
      <dgm:spPr/>
      <dgm:t>
        <a:bodyPr/>
        <a:lstStyle/>
        <a:p>
          <a:endParaRPr lang="en-US" dirty="0"/>
        </a:p>
      </dgm:t>
    </dgm:pt>
    <dgm:pt modelId="{7A266D6B-8C71-AF4F-99D6-96AD1905620A}" type="parTrans" cxnId="{F9FDF210-C53E-2445-8FC6-B2C8D43504F0}">
      <dgm:prSet/>
      <dgm:spPr/>
      <dgm:t>
        <a:bodyPr/>
        <a:lstStyle/>
        <a:p>
          <a:endParaRPr lang="en-GB"/>
        </a:p>
      </dgm:t>
    </dgm:pt>
    <dgm:pt modelId="{9473CA74-C216-374E-A857-92CF992E6523}" type="sibTrans" cxnId="{F9FDF210-C53E-2445-8FC6-B2C8D43504F0}">
      <dgm:prSet/>
      <dgm:spPr/>
      <dgm:t>
        <a:bodyPr/>
        <a:lstStyle/>
        <a:p>
          <a:endParaRPr lang="en-GB"/>
        </a:p>
      </dgm:t>
    </dgm:pt>
    <dgm:pt modelId="{5696333B-B4E7-A240-A16D-1F95B10A0A04}">
      <dgm:prSet/>
      <dgm:spPr/>
      <dgm:t>
        <a:bodyPr/>
        <a:lstStyle/>
        <a:p>
          <a:endParaRPr lang="en-US" dirty="0"/>
        </a:p>
      </dgm:t>
    </dgm:pt>
    <dgm:pt modelId="{E3EC089C-1926-F24B-A0B4-9CE0EF089D99}" type="parTrans" cxnId="{836F4FAA-2CB4-E747-B806-BB503D6F1E7A}">
      <dgm:prSet/>
      <dgm:spPr/>
      <dgm:t>
        <a:bodyPr/>
        <a:lstStyle/>
        <a:p>
          <a:endParaRPr lang="en-GB"/>
        </a:p>
      </dgm:t>
    </dgm:pt>
    <dgm:pt modelId="{451F0D0A-FC68-2E40-8FD0-E8B38A1B3447}" type="sibTrans" cxnId="{836F4FAA-2CB4-E747-B806-BB503D6F1E7A}">
      <dgm:prSet/>
      <dgm:spPr/>
      <dgm:t>
        <a:bodyPr/>
        <a:lstStyle/>
        <a:p>
          <a:endParaRPr lang="en-GB"/>
        </a:p>
      </dgm:t>
    </dgm:pt>
    <dgm:pt modelId="{6AA23524-C774-47EB-B23A-CB3BB7979DE9}">
      <dgm:prSet custT="1"/>
      <dgm:spPr>
        <a:solidFill>
          <a:srgbClr val="FF8E34"/>
        </a:solidFill>
      </dgm:spPr>
      <dgm:t>
        <a:bodyPr/>
        <a:lstStyle/>
        <a:p>
          <a:r>
            <a:rPr lang="en-US" sz="2800" b="1" dirty="0"/>
            <a:t>Strength</a:t>
          </a:r>
        </a:p>
      </dgm:t>
    </dgm:pt>
    <dgm:pt modelId="{8E4D1330-5FAA-4397-BE9A-0DA75EDABD11}" type="sibTrans" cxnId="{95F00BE6-4CAB-433F-89E6-076CEF03E3CD}">
      <dgm:prSet/>
      <dgm:spPr/>
      <dgm:t>
        <a:bodyPr/>
        <a:lstStyle/>
        <a:p>
          <a:endParaRPr lang="en-US"/>
        </a:p>
      </dgm:t>
    </dgm:pt>
    <dgm:pt modelId="{A115CCD5-FB0A-4516-9446-C006867027BC}" type="parTrans" cxnId="{95F00BE6-4CAB-433F-89E6-076CEF03E3CD}">
      <dgm:prSet/>
      <dgm:spPr/>
      <dgm:t>
        <a:bodyPr/>
        <a:lstStyle/>
        <a:p>
          <a:endParaRPr lang="en-US"/>
        </a:p>
      </dgm:t>
    </dgm:pt>
    <dgm:pt modelId="{C9B6A289-B230-3746-91AE-28CCBA50E895}" type="pres">
      <dgm:prSet presAssocID="{EDF9885C-7E2B-42B3-9BC2-B0D46132256B}" presName="linear" presStyleCnt="0">
        <dgm:presLayoutVars>
          <dgm:dir/>
          <dgm:animLvl val="lvl"/>
          <dgm:resizeHandles val="exact"/>
        </dgm:presLayoutVars>
      </dgm:prSet>
      <dgm:spPr/>
    </dgm:pt>
    <dgm:pt modelId="{336166C3-59A8-6E41-9892-B6F9D851A4AE}" type="pres">
      <dgm:prSet presAssocID="{6AA23524-C774-47EB-B23A-CB3BB7979DE9}" presName="parentLin" presStyleCnt="0"/>
      <dgm:spPr/>
    </dgm:pt>
    <dgm:pt modelId="{5E0CA3F3-5B55-0742-B75F-32E0399A3E27}" type="pres">
      <dgm:prSet presAssocID="{6AA23524-C774-47EB-B23A-CB3BB7979DE9}" presName="parentLeftMargin" presStyleLbl="node1" presStyleIdx="0" presStyleCnt="2"/>
      <dgm:spPr/>
    </dgm:pt>
    <dgm:pt modelId="{BD98CB13-1A88-6047-A16C-49AFDC665E98}" type="pres">
      <dgm:prSet presAssocID="{6AA23524-C774-47EB-B23A-CB3BB7979DE9}" presName="parentText" presStyleLbl="node1" presStyleIdx="0" presStyleCnt="2" custScaleX="122984" custScaleY="31887" custLinFactNeighborX="-6687" custLinFactNeighborY="-40673">
        <dgm:presLayoutVars>
          <dgm:chMax val="0"/>
          <dgm:bulletEnabled val="1"/>
        </dgm:presLayoutVars>
      </dgm:prSet>
      <dgm:spPr/>
    </dgm:pt>
    <dgm:pt modelId="{51DD36E8-54AA-E149-BBAE-CA1099FBC0E9}" type="pres">
      <dgm:prSet presAssocID="{6AA23524-C774-47EB-B23A-CB3BB7979DE9}" presName="negativeSpace" presStyleCnt="0"/>
      <dgm:spPr/>
    </dgm:pt>
    <dgm:pt modelId="{D339A853-D56E-804B-9054-1254377C57CA}" type="pres">
      <dgm:prSet presAssocID="{6AA23524-C774-47EB-B23A-CB3BB7979DE9}" presName="childText" presStyleLbl="conFgAcc1" presStyleIdx="0" presStyleCnt="2" custAng="0" custScaleX="100000" custScaleY="19751" custLinFactNeighborX="545" custLinFactNeighborY="5855">
        <dgm:presLayoutVars>
          <dgm:bulletEnabled val="1"/>
        </dgm:presLayoutVars>
      </dgm:prSet>
      <dgm:spPr/>
    </dgm:pt>
    <dgm:pt modelId="{D94EBB7B-117E-3542-A278-E6A692845359}" type="pres">
      <dgm:prSet presAssocID="{8E4D1330-5FAA-4397-BE9A-0DA75EDABD11}" presName="spaceBetweenRectangles" presStyleCnt="0"/>
      <dgm:spPr/>
    </dgm:pt>
    <dgm:pt modelId="{BFFA9115-0C7B-4646-B9E1-D191F21DA40D}" type="pres">
      <dgm:prSet presAssocID="{B7485C29-17CF-4ADD-8FC6-456887566CE3}" presName="parentLin" presStyleCnt="0"/>
      <dgm:spPr/>
    </dgm:pt>
    <dgm:pt modelId="{0627783A-BE60-EE46-AF27-8C6A7E1BF906}" type="pres">
      <dgm:prSet presAssocID="{B7485C29-17CF-4ADD-8FC6-456887566CE3}" presName="parentLeftMargin" presStyleLbl="node1" presStyleIdx="0" presStyleCnt="2"/>
      <dgm:spPr/>
    </dgm:pt>
    <dgm:pt modelId="{E202E19B-3F1F-374B-AB5E-E42E6224FD7B}" type="pres">
      <dgm:prSet presAssocID="{B7485C29-17CF-4ADD-8FC6-456887566CE3}" presName="parentText" presStyleLbl="node1" presStyleIdx="1" presStyleCnt="2" custScaleX="122294" custScaleY="36379" custLinFactNeighborX="-1857" custLinFactNeighborY="7734">
        <dgm:presLayoutVars>
          <dgm:chMax val="0"/>
          <dgm:bulletEnabled val="1"/>
        </dgm:presLayoutVars>
      </dgm:prSet>
      <dgm:spPr/>
    </dgm:pt>
    <dgm:pt modelId="{07F277E4-F76C-7740-84A1-1666790B0A55}" type="pres">
      <dgm:prSet presAssocID="{B7485C29-17CF-4ADD-8FC6-456887566CE3}" presName="negativeSpace" presStyleCnt="0"/>
      <dgm:spPr/>
    </dgm:pt>
    <dgm:pt modelId="{09F1DA87-5E42-E347-BD63-054F2E7772E6}" type="pres">
      <dgm:prSet presAssocID="{B7485C29-17CF-4ADD-8FC6-456887566CE3}" presName="childText" presStyleLbl="conFgAcc1" presStyleIdx="1" presStyleCnt="2" custScaleY="22008" custLinFactNeighborX="545" custLinFactNeighborY="78929">
        <dgm:presLayoutVars>
          <dgm:bulletEnabled val="1"/>
        </dgm:presLayoutVars>
      </dgm:prSet>
      <dgm:spPr/>
    </dgm:pt>
  </dgm:ptLst>
  <dgm:cxnLst>
    <dgm:cxn modelId="{C6FF5E00-908D-B342-850A-D1F959048AC7}" type="presOf" srcId="{56BA84AB-FE51-4900-86D2-EEA7F80F92EE}" destId="{D339A853-D56E-804B-9054-1254377C57CA}" srcOrd="0" destOrd="1" presId="urn:microsoft.com/office/officeart/2005/8/layout/list1"/>
    <dgm:cxn modelId="{32BDDB06-4EEE-4874-9D08-EBD22A5BA290}" srcId="{6AA23524-C774-47EB-B23A-CB3BB7979DE9}" destId="{B182B3AD-219D-49F7-92C8-EBCACDC7AD04}" srcOrd="2" destOrd="0" parTransId="{83157240-722D-40DE-BEAD-582FD72D1044}" sibTransId="{BC2D99E7-D48F-4514-B3CD-0E9A1054CD68}"/>
    <dgm:cxn modelId="{0CA2AE10-B9D9-D84D-B45C-B1DE1C4B50CA}" type="presOf" srcId="{11C8AA05-65E4-3348-A834-55D0E4CAD9B0}" destId="{D339A853-D56E-804B-9054-1254377C57CA}" srcOrd="0" destOrd="5" presId="urn:microsoft.com/office/officeart/2005/8/layout/list1"/>
    <dgm:cxn modelId="{F9FDF210-C53E-2445-8FC6-B2C8D43504F0}" srcId="{B7485C29-17CF-4ADD-8FC6-456887566CE3}" destId="{649314EE-834A-DA47-BBEE-906F888AEA0A}" srcOrd="0" destOrd="0" parTransId="{7A266D6B-8C71-AF4F-99D6-96AD1905620A}" sibTransId="{9473CA74-C216-374E-A857-92CF992E6523}"/>
    <dgm:cxn modelId="{515D9F1F-A339-401D-AEF3-5C82FD918021}" srcId="{B7485C29-17CF-4ADD-8FC6-456887566CE3}" destId="{24B058CD-4369-4261-8757-55F6C5EC3F49}" srcOrd="1" destOrd="0" parTransId="{674FFD92-0202-4133-8566-7E6341F83B66}" sibTransId="{0AFCCF66-924D-4A6A-A91F-4CFADFFFA2EC}"/>
    <dgm:cxn modelId="{875AEB35-27EB-CA4E-83E8-42AC2397277D}" type="presOf" srcId="{B7485C29-17CF-4ADD-8FC6-456887566CE3}" destId="{0627783A-BE60-EE46-AF27-8C6A7E1BF906}" srcOrd="0" destOrd="0" presId="urn:microsoft.com/office/officeart/2005/8/layout/list1"/>
    <dgm:cxn modelId="{782D1540-275B-48DC-91A9-6D8D9EEE439E}" srcId="{6AA23524-C774-47EB-B23A-CB3BB7979DE9}" destId="{5615EC12-1DE0-4855-A0D0-FF061EA98334}" srcOrd="4" destOrd="0" parTransId="{4755F168-0832-4ABC-A2D9-04635CE75A9A}" sibTransId="{2AFC9BF9-032F-4542-8CCB-1A42FC6FB1CC}"/>
    <dgm:cxn modelId="{74C5AB49-499D-684A-AFFB-C3C5BFE2E48B}" type="presOf" srcId="{A7A4145D-E2AA-4F30-8C90-53D75B8B53A5}" destId="{D339A853-D56E-804B-9054-1254377C57CA}" srcOrd="0" destOrd="3" presId="urn:microsoft.com/office/officeart/2005/8/layout/list1"/>
    <dgm:cxn modelId="{52C7BE4A-34F4-F444-8779-948C6A4E15F5}" type="presOf" srcId="{EDF9885C-7E2B-42B3-9BC2-B0D46132256B}" destId="{C9B6A289-B230-3746-91AE-28CCBA50E895}" srcOrd="0" destOrd="0" presId="urn:microsoft.com/office/officeart/2005/8/layout/list1"/>
    <dgm:cxn modelId="{5EB4C957-88C5-B440-B29D-2A84E6630046}" type="presOf" srcId="{B182B3AD-219D-49F7-92C8-EBCACDC7AD04}" destId="{D339A853-D56E-804B-9054-1254377C57CA}" srcOrd="0" destOrd="2" presId="urn:microsoft.com/office/officeart/2005/8/layout/list1"/>
    <dgm:cxn modelId="{C9853A5A-BA96-1347-ACCB-F3CA36257A3A}" type="presOf" srcId="{24B058CD-4369-4261-8757-55F6C5EC3F49}" destId="{09F1DA87-5E42-E347-BD63-054F2E7772E6}" srcOrd="0" destOrd="1" presId="urn:microsoft.com/office/officeart/2005/8/layout/list1"/>
    <dgm:cxn modelId="{DBAE9262-5B35-E948-B7A7-069820A3A6C5}" type="presOf" srcId="{649314EE-834A-DA47-BBEE-906F888AEA0A}" destId="{09F1DA87-5E42-E347-BD63-054F2E7772E6}" srcOrd="0" destOrd="0" presId="urn:microsoft.com/office/officeart/2005/8/layout/list1"/>
    <dgm:cxn modelId="{4F282A66-2F5F-0F4F-B66F-2B43367F1410}" type="presOf" srcId="{6AA23524-C774-47EB-B23A-CB3BB7979DE9}" destId="{BD98CB13-1A88-6047-A16C-49AFDC665E98}" srcOrd="1" destOrd="0" presId="urn:microsoft.com/office/officeart/2005/8/layout/list1"/>
    <dgm:cxn modelId="{5FC32168-2871-554D-9383-A4587C299615}" type="presOf" srcId="{5696333B-B4E7-A240-A16D-1F95B10A0A04}" destId="{D339A853-D56E-804B-9054-1254377C57CA}" srcOrd="0" destOrd="0" presId="urn:microsoft.com/office/officeart/2005/8/layout/list1"/>
    <dgm:cxn modelId="{F97F6470-1865-5349-BFF5-27A88624268F}" srcId="{6AA23524-C774-47EB-B23A-CB3BB7979DE9}" destId="{11C8AA05-65E4-3348-A834-55D0E4CAD9B0}" srcOrd="5" destOrd="0" parTransId="{BF3C5D63-6C89-2C41-A0BC-997AF114220E}" sibTransId="{959BF35A-8459-874A-855F-7DF6C42A09BF}"/>
    <dgm:cxn modelId="{56BF5A74-906E-FE42-B1FB-DDFC7EFA3209}" type="presOf" srcId="{6AA23524-C774-47EB-B23A-CB3BB7979DE9}" destId="{5E0CA3F3-5B55-0742-B75F-32E0399A3E27}" srcOrd="0" destOrd="0" presId="urn:microsoft.com/office/officeart/2005/8/layout/list1"/>
    <dgm:cxn modelId="{F97D247C-C48D-E64F-8A76-828DB1480D3D}" type="presOf" srcId="{86E8F8BE-2C76-46E2-9DFB-03B487FBC7E2}" destId="{09F1DA87-5E42-E347-BD63-054F2E7772E6}" srcOrd="0" destOrd="2" presId="urn:microsoft.com/office/officeart/2005/8/layout/list1"/>
    <dgm:cxn modelId="{BCB0F58F-61A4-224B-8CC6-0A09352B2E8D}" type="presOf" srcId="{5615EC12-1DE0-4855-A0D0-FF061EA98334}" destId="{D339A853-D56E-804B-9054-1254377C57CA}" srcOrd="0" destOrd="4" presId="urn:microsoft.com/office/officeart/2005/8/layout/list1"/>
    <dgm:cxn modelId="{5775B3A9-BB7E-4AC6-9389-D4F69C93402D}" srcId="{6AA23524-C774-47EB-B23A-CB3BB7979DE9}" destId="{A7A4145D-E2AA-4F30-8C90-53D75B8B53A5}" srcOrd="3" destOrd="0" parTransId="{E0BF4EA7-DA2E-4C45-9E4B-6C1E48077894}" sibTransId="{E6253511-4A5E-42D1-8E02-B43C7AC30B4C}"/>
    <dgm:cxn modelId="{836F4FAA-2CB4-E747-B806-BB503D6F1E7A}" srcId="{6AA23524-C774-47EB-B23A-CB3BB7979DE9}" destId="{5696333B-B4E7-A240-A16D-1F95B10A0A04}" srcOrd="0" destOrd="0" parTransId="{E3EC089C-1926-F24B-A0B4-9CE0EF089D99}" sibTransId="{451F0D0A-FC68-2E40-8FD0-E8B38A1B3447}"/>
    <dgm:cxn modelId="{7D0410D4-C159-427A-B7CD-5BD3054B7EE1}" srcId="{B7485C29-17CF-4ADD-8FC6-456887566CE3}" destId="{86E8F8BE-2C76-46E2-9DFB-03B487FBC7E2}" srcOrd="2" destOrd="0" parTransId="{DACD261B-931E-42F6-AE6C-1C1665EA33A4}" sibTransId="{FC22F9B1-DD2D-41DC-93E8-B127A9E04C0E}"/>
    <dgm:cxn modelId="{BB4F89D7-AE85-4D80-8143-459B64B7E647}" srcId="{EDF9885C-7E2B-42B3-9BC2-B0D46132256B}" destId="{B7485C29-17CF-4ADD-8FC6-456887566CE3}" srcOrd="1" destOrd="0" parTransId="{55328503-4FE9-44BB-B370-CB89C4CAC1AF}" sibTransId="{D66B6B58-DB44-4021-9059-125FDC3596C0}"/>
    <dgm:cxn modelId="{95F00BE6-4CAB-433F-89E6-076CEF03E3CD}" srcId="{EDF9885C-7E2B-42B3-9BC2-B0D46132256B}" destId="{6AA23524-C774-47EB-B23A-CB3BB7979DE9}" srcOrd="0" destOrd="0" parTransId="{A115CCD5-FB0A-4516-9446-C006867027BC}" sibTransId="{8E4D1330-5FAA-4397-BE9A-0DA75EDABD11}"/>
    <dgm:cxn modelId="{A22BD6F9-B8C3-44D9-9442-223ACF5575BF}" srcId="{6AA23524-C774-47EB-B23A-CB3BB7979DE9}" destId="{56BA84AB-FE51-4900-86D2-EEA7F80F92EE}" srcOrd="1" destOrd="0" parTransId="{EE4F7A22-9269-4450-B8B8-E15D4DD2AF16}" sibTransId="{3C354C86-AC1B-4F68-98B3-0F0CF2276EFE}"/>
    <dgm:cxn modelId="{422DF1FB-A166-B942-857B-BF59C4522CD9}" type="presOf" srcId="{B7485C29-17CF-4ADD-8FC6-456887566CE3}" destId="{E202E19B-3F1F-374B-AB5E-E42E6224FD7B}" srcOrd="1" destOrd="0" presId="urn:microsoft.com/office/officeart/2005/8/layout/list1"/>
    <dgm:cxn modelId="{A0E586F9-C584-924C-92D0-65C89CCE12D0}" type="presParOf" srcId="{C9B6A289-B230-3746-91AE-28CCBA50E895}" destId="{336166C3-59A8-6E41-9892-B6F9D851A4AE}" srcOrd="0" destOrd="0" presId="urn:microsoft.com/office/officeart/2005/8/layout/list1"/>
    <dgm:cxn modelId="{CC770B9E-D511-504B-AE11-7496FF740FD9}" type="presParOf" srcId="{336166C3-59A8-6E41-9892-B6F9D851A4AE}" destId="{5E0CA3F3-5B55-0742-B75F-32E0399A3E27}" srcOrd="0" destOrd="0" presId="urn:microsoft.com/office/officeart/2005/8/layout/list1"/>
    <dgm:cxn modelId="{770CC933-8AD6-AB46-9220-DBEF3DD6EE5C}" type="presParOf" srcId="{336166C3-59A8-6E41-9892-B6F9D851A4AE}" destId="{BD98CB13-1A88-6047-A16C-49AFDC665E98}" srcOrd="1" destOrd="0" presId="urn:microsoft.com/office/officeart/2005/8/layout/list1"/>
    <dgm:cxn modelId="{0CB622B0-2FCE-9448-9813-A7905115990E}" type="presParOf" srcId="{C9B6A289-B230-3746-91AE-28CCBA50E895}" destId="{51DD36E8-54AA-E149-BBAE-CA1099FBC0E9}" srcOrd="1" destOrd="0" presId="urn:microsoft.com/office/officeart/2005/8/layout/list1"/>
    <dgm:cxn modelId="{91D991E7-3766-E94F-AAD7-D2ABD80917BD}" type="presParOf" srcId="{C9B6A289-B230-3746-91AE-28CCBA50E895}" destId="{D339A853-D56E-804B-9054-1254377C57CA}" srcOrd="2" destOrd="0" presId="urn:microsoft.com/office/officeart/2005/8/layout/list1"/>
    <dgm:cxn modelId="{777DE95D-2598-3E41-8213-0A663269C97A}" type="presParOf" srcId="{C9B6A289-B230-3746-91AE-28CCBA50E895}" destId="{D94EBB7B-117E-3542-A278-E6A692845359}" srcOrd="3" destOrd="0" presId="urn:microsoft.com/office/officeart/2005/8/layout/list1"/>
    <dgm:cxn modelId="{045ADB7F-227B-D849-925E-68B63CB9E0BC}" type="presParOf" srcId="{C9B6A289-B230-3746-91AE-28CCBA50E895}" destId="{BFFA9115-0C7B-4646-B9E1-D191F21DA40D}" srcOrd="4" destOrd="0" presId="urn:microsoft.com/office/officeart/2005/8/layout/list1"/>
    <dgm:cxn modelId="{A04DD51B-F57D-8942-8C30-EFE6431DB913}" type="presParOf" srcId="{BFFA9115-0C7B-4646-B9E1-D191F21DA40D}" destId="{0627783A-BE60-EE46-AF27-8C6A7E1BF906}" srcOrd="0" destOrd="0" presId="urn:microsoft.com/office/officeart/2005/8/layout/list1"/>
    <dgm:cxn modelId="{0899A74F-255C-3141-9AF9-DF7CF958AC9E}" type="presParOf" srcId="{BFFA9115-0C7B-4646-B9E1-D191F21DA40D}" destId="{E202E19B-3F1F-374B-AB5E-E42E6224FD7B}" srcOrd="1" destOrd="0" presId="urn:microsoft.com/office/officeart/2005/8/layout/list1"/>
    <dgm:cxn modelId="{8E86BA03-A607-0E41-B803-24C9EBEC9F8F}" type="presParOf" srcId="{C9B6A289-B230-3746-91AE-28CCBA50E895}" destId="{07F277E4-F76C-7740-84A1-1666790B0A55}" srcOrd="5" destOrd="0" presId="urn:microsoft.com/office/officeart/2005/8/layout/list1"/>
    <dgm:cxn modelId="{19D6C478-3A23-D241-B114-747433C20433}" type="presParOf" srcId="{C9B6A289-B230-3746-91AE-28CCBA50E895}" destId="{09F1DA87-5E42-E347-BD63-054F2E7772E6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9A853-D56E-804B-9054-1254377C57CA}">
      <dsp:nvSpPr>
        <dsp:cNvPr id="0" name=""/>
        <dsp:cNvSpPr/>
      </dsp:nvSpPr>
      <dsp:spPr>
        <a:xfrm>
          <a:off x="0" y="640274"/>
          <a:ext cx="5663560" cy="16723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9555" tIns="270764" rIns="439555" bIns="92456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Good IT Skills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I am an active listener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Calm &amp; Patient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Problem Solving Skills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300" kern="1200" dirty="0"/>
        </a:p>
      </dsp:txBody>
      <dsp:txXfrm>
        <a:off x="0" y="640274"/>
        <a:ext cx="5663560" cy="1672356"/>
      </dsp:txXfrm>
    </dsp:sp>
    <dsp:sp modelId="{BD98CB13-1A88-6047-A16C-49AFDC665E98}">
      <dsp:nvSpPr>
        <dsp:cNvPr id="0" name=""/>
        <dsp:cNvSpPr/>
      </dsp:nvSpPr>
      <dsp:spPr>
        <a:xfrm>
          <a:off x="264241" y="249624"/>
          <a:ext cx="4875690" cy="527130"/>
        </a:xfrm>
        <a:prstGeom prst="roundRect">
          <a:avLst/>
        </a:prstGeom>
        <a:solidFill>
          <a:srgbClr val="FF8E3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848" tIns="0" rIns="149848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Strength</a:t>
          </a:r>
        </a:p>
      </dsp:txBody>
      <dsp:txXfrm>
        <a:off x="289973" y="275356"/>
        <a:ext cx="4824226" cy="475666"/>
      </dsp:txXfrm>
    </dsp:sp>
    <dsp:sp modelId="{09F1DA87-5E42-E347-BD63-054F2E7772E6}">
      <dsp:nvSpPr>
        <dsp:cNvPr id="0" name=""/>
        <dsp:cNvSpPr/>
      </dsp:nvSpPr>
      <dsp:spPr>
        <a:xfrm>
          <a:off x="0" y="2994722"/>
          <a:ext cx="5663560" cy="178581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9555" tIns="270764" rIns="439555" bIns="92456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Verbal communication Skills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Lack of confidence when speaking in public</a:t>
          </a:r>
        </a:p>
      </dsp:txBody>
      <dsp:txXfrm>
        <a:off x="0" y="2994722"/>
        <a:ext cx="5663560" cy="1785817"/>
      </dsp:txXfrm>
    </dsp:sp>
    <dsp:sp modelId="{E202E19B-3F1F-374B-AB5E-E42E6224FD7B}">
      <dsp:nvSpPr>
        <dsp:cNvPr id="0" name=""/>
        <dsp:cNvSpPr/>
      </dsp:nvSpPr>
      <dsp:spPr>
        <a:xfrm>
          <a:off x="277919" y="2725177"/>
          <a:ext cx="4848335" cy="601388"/>
        </a:xfrm>
        <a:prstGeom prst="roundRect">
          <a:avLst/>
        </a:prstGeom>
        <a:solidFill>
          <a:srgbClr val="00A8E7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848" tIns="0" rIns="149848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Weakness</a:t>
          </a:r>
        </a:p>
      </dsp:txBody>
      <dsp:txXfrm>
        <a:off x="307276" y="2754534"/>
        <a:ext cx="4789621" cy="5426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C1134C-CDDB-C849-BA39-DEFDFFD6AF02}" type="datetimeFigureOut">
              <a:rPr lang="en-US" smtClean="0"/>
              <a:t>7/26/22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439AA1-DB81-EB45-9A2A-903B358A2B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1324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5C6C8-2C22-DF4D-9AA5-4449D5913E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20A2C6-61AE-0F43-B34E-439651F63A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65AC-B25A-B14D-8EDD-65325FC0B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306B3-C478-9640-9412-F0DF411F0B1A}" type="datetime1">
              <a:rPr lang="en-GB" smtClean="0"/>
              <a:t>26/07/2022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F9A113-B6B4-EC4A-B744-D60F1343E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A00981-4DBF-8C4B-8701-28F27ADDC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10778-3456-D64E-B111-9206A0D2B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288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81CC08-D1B7-AA4A-9DFF-85F18144A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EBF05-EAFA-E84B-AE0B-0E82F4C5E1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ED2C63-FA87-4742-9B24-8B34C84875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A0411-64D4-CA45-9BDB-349FE849B623}" type="datetime1">
              <a:rPr lang="en-GB" smtClean="0"/>
              <a:t>26/07/2022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E7D495-4B44-2347-B39A-97F7FAE6C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93EDAC-BF81-274F-B31A-4FF785FA73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10778-3456-D64E-B111-9206A0D2B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344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CCE2F6-D9E5-1D4E-B9AC-3D5D884966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8D0A8C-6E7E-D44F-B46E-FC1544D89B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867748-6608-E248-9D05-91CAB81F83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A37A0-8CAB-D741-BF0A-62A122337A59}" type="datetime1">
              <a:rPr lang="en-GB" smtClean="0"/>
              <a:t>26/07/2022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633F54-13A6-0448-BC5F-2AF10ED5C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734020-5DBE-3C4F-AB79-84791F348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10778-3456-D64E-B111-9206A0D2B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228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C4C8B-8861-A94C-B8EC-C6045540E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9B7B9B-FC87-5745-B7D6-7C34600622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E8FB66-F743-CB43-9F48-1C74FFF953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C01FAD-27A1-3A4A-BFBE-54FFA9085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55708-A6D1-CC4F-A9AA-0C3B43193DB1}" type="datetime1">
              <a:rPr lang="en-GB" smtClean="0"/>
              <a:t>26/07/2022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1622B2-CD51-D947-92FF-C5ECB693F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898753-7D7F-1349-9B21-33F409331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10778-3456-D64E-B111-9206A0D2B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348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C26868-01A3-7F43-B121-AAC1689BB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32248F-BCD0-A44D-BFFB-C31EAA4B2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2726E8-6442-0E48-93F1-EA073E0D8D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20E132-FDEC-B94F-BF7F-32E2A75A60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BD22BD8-89A2-3341-A31D-9D4D81E2EC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E21F024-AC2F-B94A-BA9D-0DEEB1B69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76A7F-4B9B-3E4F-AFD2-E528E496DF5D}" type="datetime1">
              <a:rPr lang="en-GB" smtClean="0"/>
              <a:t>26/07/2022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33621E-E2EF-8F4A-8885-762F6669F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04B4D1F-2E17-C64E-85AF-BE4B24CBE7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10778-3456-D64E-B111-9206A0D2B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131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D6BAD-13EB-5542-B93B-4AB419615F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AC0C89-662D-9F47-A230-AA5CBC508D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67EFF-8ECB-1448-A6C6-D30525B5CEC6}" type="datetime1">
              <a:rPr lang="en-GB" smtClean="0"/>
              <a:t>26/07/2022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DBAF48-DD67-2140-AC3C-553F01BD7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1522D7-96D7-AE42-8A3A-E92C0BCF8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10778-3456-D64E-B111-9206A0D2B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606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6601610-F088-D643-826E-731BB77EA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EBFE2-3AA3-4E44-A4D2-7BEABBE509A6}" type="datetime1">
              <a:rPr lang="en-GB" smtClean="0"/>
              <a:t>26/07/2022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A7EBC7E-7DB9-AD4E-A353-A38669BA81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5B2970-EF11-044F-8F3A-4DD895B30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10778-3456-D64E-B111-9206A0D2B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433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F7B198-66E0-4A4F-8476-34F9C41ED4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96F469-D83B-3249-A3FF-8F6CD81E4D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7A6075-17BF-7243-B746-DDD0C82202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58AAF7-B611-3447-9372-E1C25668F9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C616-8B03-B14A-94C1-1DB460A6C8F5}" type="datetime1">
              <a:rPr lang="en-GB" smtClean="0"/>
              <a:t>26/07/2022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4317AF-D78A-5848-BC03-3959BCBC6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293C85-E3CA-FF43-ADCD-73463EC1F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10778-3456-D64E-B111-9206A0D2B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553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0241C3-DE39-9746-A710-A2B619904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B5DEED1-9CF2-B546-8A68-189BA06534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B1B542-7CE7-1F4C-B0DE-1BCE7B1ABC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B7350E-ED62-4847-8054-444E94751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C4FB5-F006-E245-A7A5-BBEA36A8F688}" type="datetime1">
              <a:rPr lang="en-GB" smtClean="0"/>
              <a:t>26/07/2022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3C92A9-7F8B-E446-9332-838BFC606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B881E4-884F-5243-9B36-E024239D4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10778-3456-D64E-B111-9206A0D2B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6194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11113-0899-F440-84F6-30E696323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A484E2-1F4A-5B4E-8506-566440F85A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66A7FE-99E4-1446-93BF-A6A747494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6654E-A60E-554D-820E-CA06E25BC734}" type="datetime1">
              <a:rPr lang="en-GB" smtClean="0"/>
              <a:t>26/07/2022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E1CC43-7D12-DA47-90D9-9E500EBC41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B8D2D6-5A9A-8C4E-8B8B-7B8842793F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10778-3456-D64E-B111-9206A0D2B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655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0AE4F3-2918-8E42-BC02-F0E17C42FD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5558E8-1291-3941-B309-C7ECE77ED9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B742EE-5F9D-194B-B195-157C86815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4148E-5399-EB4C-BA91-8F2CA3621522}" type="datetime1">
              <a:rPr lang="en-GB" smtClean="0"/>
              <a:t>26/07/2022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FFB725-6575-974A-A1E5-1EBF08661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2F56C0-2E7B-084E-9B24-DF50FB46B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10778-3456-D64E-B111-9206A0D2B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361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71958B-A50F-874F-A515-7D1A6F4F0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D710D5-F919-064C-B138-80D42336AC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700BA5-3737-1849-8EA2-577AD67F13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8B857E-B81A-314E-8700-89406C4617CE}" type="datetime1">
              <a:rPr lang="en-GB" smtClean="0"/>
              <a:t>26/07/2022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789C21-45B4-8547-A9C0-214143BF78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A16240-065C-9548-852A-3ACC3071A9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A10778-3456-D64E-B111-9206A0D2B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882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7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falstaffincanterbury.com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projectsmart.co.uk/tools/swot-analysis.php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A29398BB-6F62-472B-88B2-8D942FEBFB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25950B-1304-DB42-AF35-59FE464E20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38455" y="1874519"/>
            <a:ext cx="5356721" cy="2157153"/>
          </a:xfrm>
        </p:spPr>
        <p:txBody>
          <a:bodyPr anchor="b">
            <a:normAutofit fontScale="90000"/>
          </a:bodyPr>
          <a:lstStyle/>
          <a:p>
            <a:br>
              <a:rPr lang="en-US" sz="1200" dirty="0"/>
            </a:br>
            <a:br>
              <a:rPr lang="en-US" sz="1200" dirty="0"/>
            </a:br>
            <a:br>
              <a:rPr lang="en-US" sz="1200" dirty="0"/>
            </a:br>
            <a:br>
              <a:rPr lang="en-US" sz="1200" dirty="0"/>
            </a:br>
            <a:br>
              <a:rPr lang="en-US" sz="1200" dirty="0"/>
            </a:br>
            <a:br>
              <a:rPr lang="en-US" sz="1200" dirty="0"/>
            </a:br>
            <a:br>
              <a:rPr lang="en-US" sz="1200" dirty="0"/>
            </a:br>
            <a:br>
              <a:rPr lang="en-US" sz="1200" dirty="0"/>
            </a:br>
            <a:br>
              <a:rPr lang="en-US" sz="1200" dirty="0"/>
            </a:br>
            <a:br>
              <a:rPr lang="en-US" sz="3600" dirty="0"/>
            </a:br>
            <a:br>
              <a:rPr lang="en-US" sz="3600" dirty="0"/>
            </a:br>
            <a:br>
              <a:rPr lang="en-US" sz="3600" dirty="0"/>
            </a:br>
            <a:br>
              <a:rPr lang="en-US" sz="3600" dirty="0"/>
            </a:b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Developing Relationships </a:t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&amp;</a:t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Workplace Achievements</a:t>
            </a:r>
            <a:b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2738A5C-A1C0-481D-A59A-EB32070792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3313" y="617363"/>
            <a:ext cx="6122676" cy="5475458"/>
          </a:xfrm>
          <a:custGeom>
            <a:avLst/>
            <a:gdLst>
              <a:gd name="connsiteX0" fmla="*/ 3697237 w 6122676"/>
              <a:gd name="connsiteY0" fmla="*/ 2503039 h 5475458"/>
              <a:gd name="connsiteX1" fmla="*/ 5157717 w 6122676"/>
              <a:gd name="connsiteY1" fmla="*/ 2503039 h 5475458"/>
              <a:gd name="connsiteX2" fmla="*/ 5366357 w 6122676"/>
              <a:gd name="connsiteY2" fmla="*/ 2619016 h 5475458"/>
              <a:gd name="connsiteX3" fmla="*/ 6096596 w 6122676"/>
              <a:gd name="connsiteY3" fmla="*/ 3868978 h 5475458"/>
              <a:gd name="connsiteX4" fmla="*/ 6096596 w 6122676"/>
              <a:gd name="connsiteY4" fmla="*/ 4109521 h 5475458"/>
              <a:gd name="connsiteX5" fmla="*/ 5366357 w 6122676"/>
              <a:gd name="connsiteY5" fmla="*/ 5359483 h 5475458"/>
              <a:gd name="connsiteX6" fmla="*/ 5157717 w 6122676"/>
              <a:gd name="connsiteY6" fmla="*/ 5475458 h 5475458"/>
              <a:gd name="connsiteX7" fmla="*/ 3697237 w 6122676"/>
              <a:gd name="connsiteY7" fmla="*/ 5475458 h 5475458"/>
              <a:gd name="connsiteX8" fmla="*/ 3488597 w 6122676"/>
              <a:gd name="connsiteY8" fmla="*/ 5359483 h 5475458"/>
              <a:gd name="connsiteX9" fmla="*/ 2758358 w 6122676"/>
              <a:gd name="connsiteY9" fmla="*/ 4109521 h 5475458"/>
              <a:gd name="connsiteX10" fmla="*/ 2758358 w 6122676"/>
              <a:gd name="connsiteY10" fmla="*/ 3868978 h 5475458"/>
              <a:gd name="connsiteX11" fmla="*/ 3488597 w 6122676"/>
              <a:gd name="connsiteY11" fmla="*/ 2619016 h 5475458"/>
              <a:gd name="connsiteX12" fmla="*/ 3697237 w 6122676"/>
              <a:gd name="connsiteY12" fmla="*/ 2503039 h 5475458"/>
              <a:gd name="connsiteX13" fmla="*/ 5087889 w 6122676"/>
              <a:gd name="connsiteY13" fmla="*/ 880798 h 5475458"/>
              <a:gd name="connsiteX14" fmla="*/ 5602872 w 6122676"/>
              <a:gd name="connsiteY14" fmla="*/ 880798 h 5475458"/>
              <a:gd name="connsiteX15" fmla="*/ 5682956 w 6122676"/>
              <a:gd name="connsiteY15" fmla="*/ 927340 h 5475458"/>
              <a:gd name="connsiteX16" fmla="*/ 5939892 w 6122676"/>
              <a:gd name="connsiteY16" fmla="*/ 1371716 h 5475458"/>
              <a:gd name="connsiteX17" fmla="*/ 5939892 w 6122676"/>
              <a:gd name="connsiteY17" fmla="*/ 1462586 h 5475458"/>
              <a:gd name="connsiteX18" fmla="*/ 5682956 w 6122676"/>
              <a:gd name="connsiteY18" fmla="*/ 1906962 h 5475458"/>
              <a:gd name="connsiteX19" fmla="*/ 5602872 w 6122676"/>
              <a:gd name="connsiteY19" fmla="*/ 1953505 h 5475458"/>
              <a:gd name="connsiteX20" fmla="*/ 5087889 w 6122676"/>
              <a:gd name="connsiteY20" fmla="*/ 1953505 h 5475458"/>
              <a:gd name="connsiteX21" fmla="*/ 5008916 w 6122676"/>
              <a:gd name="connsiteY21" fmla="*/ 1906962 h 5475458"/>
              <a:gd name="connsiteX22" fmla="*/ 4750868 w 6122676"/>
              <a:gd name="connsiteY22" fmla="*/ 1462586 h 5475458"/>
              <a:gd name="connsiteX23" fmla="*/ 4750868 w 6122676"/>
              <a:gd name="connsiteY23" fmla="*/ 1371716 h 5475458"/>
              <a:gd name="connsiteX24" fmla="*/ 5008916 w 6122676"/>
              <a:gd name="connsiteY24" fmla="*/ 927340 h 5475458"/>
              <a:gd name="connsiteX25" fmla="*/ 5087889 w 6122676"/>
              <a:gd name="connsiteY25" fmla="*/ 880798 h 5475458"/>
              <a:gd name="connsiteX26" fmla="*/ 1437823 w 6122676"/>
              <a:gd name="connsiteY26" fmla="*/ 0 h 5475458"/>
              <a:gd name="connsiteX27" fmla="*/ 3556238 w 6122676"/>
              <a:gd name="connsiteY27" fmla="*/ 0 h 5475458"/>
              <a:gd name="connsiteX28" fmla="*/ 3885668 w 6122676"/>
              <a:gd name="connsiteY28" fmla="*/ 191458 h 5475458"/>
              <a:gd name="connsiteX29" fmla="*/ 4942588 w 6122676"/>
              <a:gd name="connsiteY29" fmla="*/ 2019425 h 5475458"/>
              <a:gd name="connsiteX30" fmla="*/ 4981194 w 6122676"/>
              <a:gd name="connsiteY30" fmla="*/ 2302766 h 5475458"/>
              <a:gd name="connsiteX31" fmla="*/ 4958806 w 6122676"/>
              <a:gd name="connsiteY31" fmla="*/ 2355223 h 5475458"/>
              <a:gd name="connsiteX32" fmla="*/ 4944721 w 6122676"/>
              <a:gd name="connsiteY32" fmla="*/ 2355223 h 5475458"/>
              <a:gd name="connsiteX33" fmla="*/ 3624769 w 6122676"/>
              <a:gd name="connsiteY33" fmla="*/ 2355223 h 5475458"/>
              <a:gd name="connsiteX34" fmla="*/ 3395379 w 6122676"/>
              <a:gd name="connsiteY34" fmla="*/ 2482734 h 5475458"/>
              <a:gd name="connsiteX35" fmla="*/ 2592510 w 6122676"/>
              <a:gd name="connsiteY35" fmla="*/ 3857016 h 5475458"/>
              <a:gd name="connsiteX36" fmla="*/ 2592510 w 6122676"/>
              <a:gd name="connsiteY36" fmla="*/ 4121483 h 5475458"/>
              <a:gd name="connsiteX37" fmla="*/ 2735404 w 6122676"/>
              <a:gd name="connsiteY37" fmla="*/ 4366076 h 5475458"/>
              <a:gd name="connsiteX38" fmla="*/ 2762612 w 6122676"/>
              <a:gd name="connsiteY38" fmla="*/ 4412648 h 5475458"/>
              <a:gd name="connsiteX39" fmla="*/ 2648495 w 6122676"/>
              <a:gd name="connsiteY39" fmla="*/ 4412648 h 5475458"/>
              <a:gd name="connsiteX40" fmla="*/ 1437823 w 6122676"/>
              <a:gd name="connsiteY40" fmla="*/ 4412648 h 5475458"/>
              <a:gd name="connsiteX41" fmla="*/ 1112968 w 6122676"/>
              <a:gd name="connsiteY41" fmla="*/ 4221190 h 5475458"/>
              <a:gd name="connsiteX42" fmla="*/ 51474 w 6122676"/>
              <a:gd name="connsiteY42" fmla="*/ 2393224 h 5475458"/>
              <a:gd name="connsiteX43" fmla="*/ 51474 w 6122676"/>
              <a:gd name="connsiteY43" fmla="*/ 2019425 h 5475458"/>
              <a:gd name="connsiteX44" fmla="*/ 1112968 w 6122676"/>
              <a:gd name="connsiteY44" fmla="*/ 191458 h 5475458"/>
              <a:gd name="connsiteX45" fmla="*/ 1437823 w 6122676"/>
              <a:gd name="connsiteY45" fmla="*/ 0 h 5475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6122676" h="5475458">
                <a:moveTo>
                  <a:pt x="3697237" y="2503039"/>
                </a:moveTo>
                <a:cubicBezTo>
                  <a:pt x="5157717" y="2503039"/>
                  <a:pt x="5157717" y="2503039"/>
                  <a:pt x="5157717" y="2503039"/>
                </a:cubicBezTo>
                <a:cubicBezTo>
                  <a:pt x="5231610" y="2503039"/>
                  <a:pt x="5327237" y="2554585"/>
                  <a:pt x="5366357" y="2619016"/>
                </a:cubicBezTo>
                <a:cubicBezTo>
                  <a:pt x="6096596" y="3868978"/>
                  <a:pt x="6096596" y="3868978"/>
                  <a:pt x="6096596" y="3868978"/>
                </a:cubicBezTo>
                <a:cubicBezTo>
                  <a:pt x="6131370" y="3937705"/>
                  <a:pt x="6131370" y="4040794"/>
                  <a:pt x="6096596" y="4109521"/>
                </a:cubicBezTo>
                <a:cubicBezTo>
                  <a:pt x="5366357" y="5359483"/>
                  <a:pt x="5366357" y="5359483"/>
                  <a:pt x="5366357" y="5359483"/>
                </a:cubicBezTo>
                <a:cubicBezTo>
                  <a:pt x="5327237" y="5423914"/>
                  <a:pt x="5231610" y="5475458"/>
                  <a:pt x="5157717" y="5475458"/>
                </a:cubicBezTo>
                <a:lnTo>
                  <a:pt x="3697237" y="5475458"/>
                </a:lnTo>
                <a:cubicBezTo>
                  <a:pt x="3618997" y="5475458"/>
                  <a:pt x="3523371" y="5423914"/>
                  <a:pt x="3488597" y="5359483"/>
                </a:cubicBezTo>
                <a:cubicBezTo>
                  <a:pt x="2758358" y="4109521"/>
                  <a:pt x="2758358" y="4109521"/>
                  <a:pt x="2758358" y="4109521"/>
                </a:cubicBezTo>
                <a:cubicBezTo>
                  <a:pt x="2719237" y="4040794"/>
                  <a:pt x="2719237" y="3937705"/>
                  <a:pt x="2758358" y="3868978"/>
                </a:cubicBezTo>
                <a:cubicBezTo>
                  <a:pt x="3488597" y="2619016"/>
                  <a:pt x="3488597" y="2619016"/>
                  <a:pt x="3488597" y="2619016"/>
                </a:cubicBezTo>
                <a:cubicBezTo>
                  <a:pt x="3523371" y="2554585"/>
                  <a:pt x="3618997" y="2503039"/>
                  <a:pt x="3697237" y="2503039"/>
                </a:cubicBezTo>
                <a:close/>
                <a:moveTo>
                  <a:pt x="5087889" y="880798"/>
                </a:moveTo>
                <a:cubicBezTo>
                  <a:pt x="5087889" y="880798"/>
                  <a:pt x="5087889" y="880798"/>
                  <a:pt x="5602872" y="880798"/>
                </a:cubicBezTo>
                <a:cubicBezTo>
                  <a:pt x="5636241" y="880798"/>
                  <a:pt x="5666272" y="898528"/>
                  <a:pt x="5682956" y="927340"/>
                </a:cubicBezTo>
                <a:cubicBezTo>
                  <a:pt x="5682956" y="927340"/>
                  <a:pt x="5682956" y="927340"/>
                  <a:pt x="5939892" y="1371716"/>
                </a:cubicBezTo>
                <a:cubicBezTo>
                  <a:pt x="5956576" y="1399421"/>
                  <a:pt x="5956576" y="1434882"/>
                  <a:pt x="5939892" y="1462586"/>
                </a:cubicBezTo>
                <a:cubicBezTo>
                  <a:pt x="5939892" y="1462586"/>
                  <a:pt x="5939892" y="1462586"/>
                  <a:pt x="5682956" y="1906962"/>
                </a:cubicBezTo>
                <a:cubicBezTo>
                  <a:pt x="5666272" y="1935775"/>
                  <a:pt x="5636241" y="1953505"/>
                  <a:pt x="5602872" y="1953505"/>
                </a:cubicBezTo>
                <a:cubicBezTo>
                  <a:pt x="5602872" y="1953505"/>
                  <a:pt x="5602872" y="1953505"/>
                  <a:pt x="5087889" y="1953505"/>
                </a:cubicBezTo>
                <a:cubicBezTo>
                  <a:pt x="5055632" y="1953505"/>
                  <a:pt x="5024489" y="1935775"/>
                  <a:pt x="5008916" y="1906962"/>
                </a:cubicBezTo>
                <a:cubicBezTo>
                  <a:pt x="5008916" y="1906962"/>
                  <a:pt x="5008916" y="1906962"/>
                  <a:pt x="4750868" y="1462586"/>
                </a:cubicBezTo>
                <a:cubicBezTo>
                  <a:pt x="4734184" y="1434882"/>
                  <a:pt x="4734184" y="1399421"/>
                  <a:pt x="4750868" y="1371716"/>
                </a:cubicBezTo>
                <a:cubicBezTo>
                  <a:pt x="4750868" y="1371716"/>
                  <a:pt x="4750868" y="1371716"/>
                  <a:pt x="5008916" y="927340"/>
                </a:cubicBezTo>
                <a:cubicBezTo>
                  <a:pt x="5024489" y="898528"/>
                  <a:pt x="5055632" y="880798"/>
                  <a:pt x="5087889" y="880798"/>
                </a:cubicBezTo>
                <a:close/>
                <a:moveTo>
                  <a:pt x="1437823" y="0"/>
                </a:moveTo>
                <a:cubicBezTo>
                  <a:pt x="1437823" y="0"/>
                  <a:pt x="1437823" y="0"/>
                  <a:pt x="3556238" y="0"/>
                </a:cubicBezTo>
                <a:cubicBezTo>
                  <a:pt x="3693500" y="0"/>
                  <a:pt x="3817038" y="72936"/>
                  <a:pt x="3885668" y="191458"/>
                </a:cubicBezTo>
                <a:cubicBezTo>
                  <a:pt x="3885668" y="191458"/>
                  <a:pt x="3885668" y="191458"/>
                  <a:pt x="4942588" y="2019425"/>
                </a:cubicBezTo>
                <a:cubicBezTo>
                  <a:pt x="4994062" y="2104897"/>
                  <a:pt x="5006931" y="2208319"/>
                  <a:pt x="4981194" y="2302766"/>
                </a:cubicBezTo>
                <a:lnTo>
                  <a:pt x="4958806" y="2355223"/>
                </a:lnTo>
                <a:lnTo>
                  <a:pt x="4944721" y="2355223"/>
                </a:lnTo>
                <a:cubicBezTo>
                  <a:pt x="4722442" y="2355223"/>
                  <a:pt x="4327280" y="2355223"/>
                  <a:pt x="3624769" y="2355223"/>
                </a:cubicBezTo>
                <a:cubicBezTo>
                  <a:pt x="3538748" y="2355223"/>
                  <a:pt x="3433611" y="2411895"/>
                  <a:pt x="3395379" y="2482734"/>
                </a:cubicBezTo>
                <a:cubicBezTo>
                  <a:pt x="3395379" y="2482734"/>
                  <a:pt x="3395379" y="2482734"/>
                  <a:pt x="2592510" y="3857016"/>
                </a:cubicBezTo>
                <a:cubicBezTo>
                  <a:pt x="2549498" y="3932578"/>
                  <a:pt x="2549498" y="4045920"/>
                  <a:pt x="2592510" y="4121483"/>
                </a:cubicBezTo>
                <a:cubicBezTo>
                  <a:pt x="2592510" y="4121483"/>
                  <a:pt x="2592510" y="4121483"/>
                  <a:pt x="2735404" y="4366076"/>
                </a:cubicBezTo>
                <a:lnTo>
                  <a:pt x="2762612" y="4412648"/>
                </a:lnTo>
                <a:lnTo>
                  <a:pt x="2648495" y="4412648"/>
                </a:lnTo>
                <a:cubicBezTo>
                  <a:pt x="2352185" y="4412648"/>
                  <a:pt x="1959152" y="4412648"/>
                  <a:pt x="1437823" y="4412648"/>
                </a:cubicBezTo>
                <a:cubicBezTo>
                  <a:pt x="1305136" y="4412648"/>
                  <a:pt x="1177025" y="4339712"/>
                  <a:pt x="1112968" y="4221190"/>
                </a:cubicBezTo>
                <a:cubicBezTo>
                  <a:pt x="1112968" y="4221190"/>
                  <a:pt x="1112968" y="4221190"/>
                  <a:pt x="51474" y="2393224"/>
                </a:cubicBezTo>
                <a:cubicBezTo>
                  <a:pt x="-17158" y="2279261"/>
                  <a:pt x="-17158" y="2133388"/>
                  <a:pt x="51474" y="2019425"/>
                </a:cubicBezTo>
                <a:cubicBezTo>
                  <a:pt x="51474" y="2019425"/>
                  <a:pt x="51474" y="2019425"/>
                  <a:pt x="1112968" y="191458"/>
                </a:cubicBezTo>
                <a:cubicBezTo>
                  <a:pt x="1177025" y="72936"/>
                  <a:pt x="1305136" y="0"/>
                  <a:pt x="143782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9" name="Picture 8" descr="Text&#10;&#10;Description automatically generated">
            <a:extLst>
              <a:ext uri="{FF2B5EF4-FFF2-40B4-BE49-F238E27FC236}">
                <a16:creationId xmlns:a16="http://schemas.microsoft.com/office/drawing/2014/main" id="{D623916D-9F55-5241-8FD9-8738C45D67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7016" y="4077487"/>
            <a:ext cx="2611439" cy="1044575"/>
          </a:xfrm>
          <a:prstGeom prst="rect">
            <a:avLst/>
          </a:prstGeom>
        </p:spPr>
      </p:pic>
      <p:pic>
        <p:nvPicPr>
          <p:cNvPr id="5" name="Picture 4" descr="A picture containing text, toy&#10;&#10;Description automatically generated">
            <a:extLst>
              <a:ext uri="{FF2B5EF4-FFF2-40B4-BE49-F238E27FC236}">
                <a16:creationId xmlns:a16="http://schemas.microsoft.com/office/drawing/2014/main" id="{71023988-110E-EB49-8930-47B7C9A5E0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0810" y="910363"/>
            <a:ext cx="2661749" cy="2954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8735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F4ABE2-381B-4B67-9C0F-27FFD64F7D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8">
            <a:extLst>
              <a:ext uri="{FF2B5EF4-FFF2-40B4-BE49-F238E27FC236}">
                <a16:creationId xmlns:a16="http://schemas.microsoft.com/office/drawing/2014/main" id="{4AA509EC-4C56-4A74-A517-3ECD04C3FC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582070" y="2355786"/>
            <a:ext cx="7341665" cy="353107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3DF2CC-3BAD-D837-4361-297CF2590F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5351" y="787599"/>
            <a:ext cx="6162898" cy="33058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200" b="1" kern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Training &amp; Development </a:t>
            </a:r>
            <a:br>
              <a:rPr lang="en-US" sz="4200" b="1" kern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200" b="1" kern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Needs for an</a:t>
            </a:r>
            <a:br>
              <a:rPr lang="en-US" sz="4200" b="1" kern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200" b="1" kern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HR Officer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F625E7-B01E-C26C-6A50-AB170C80FD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59045" y="4121322"/>
            <a:ext cx="6100183" cy="154035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800" kern="12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Presented by: </a:t>
            </a:r>
          </a:p>
          <a:p>
            <a:r>
              <a:rPr lang="en-US" sz="1800" kern="12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Justin </a:t>
            </a:r>
            <a:r>
              <a:rPr lang="en-US" sz="1800" kern="12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Sanches</a:t>
            </a:r>
            <a:r>
              <a:rPr lang="en-US" sz="1800" kern="12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2029870</a:t>
            </a:r>
          </a:p>
          <a:p>
            <a:r>
              <a:rPr lang="en-US" sz="1800" kern="12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Lecturer: Gregory Cowan</a:t>
            </a:r>
          </a:p>
        </p:txBody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6FBC94C7-2F0E-4FBA-B442-0E0296AAA7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582070" y="1654168"/>
            <a:ext cx="822493" cy="4232692"/>
          </a:xfrm>
          <a:custGeom>
            <a:avLst/>
            <a:gdLst>
              <a:gd name="T0" fmla="*/ 491 w 491"/>
              <a:gd name="T1" fmla="*/ 2247 h 2732"/>
              <a:gd name="T2" fmla="*/ 0 w 491"/>
              <a:gd name="T3" fmla="*/ 2732 h 2732"/>
              <a:gd name="T4" fmla="*/ 0 w 491"/>
              <a:gd name="T5" fmla="*/ 486 h 2732"/>
              <a:gd name="T6" fmla="*/ 491 w 491"/>
              <a:gd name="T7" fmla="*/ 0 h 2732"/>
              <a:gd name="T8" fmla="*/ 491 w 491"/>
              <a:gd name="T9" fmla="*/ 2247 h 2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91" h="2732">
                <a:moveTo>
                  <a:pt x="491" y="2247"/>
                </a:moveTo>
                <a:lnTo>
                  <a:pt x="0" y="2732"/>
                </a:lnTo>
                <a:lnTo>
                  <a:pt x="0" y="486"/>
                </a:lnTo>
                <a:lnTo>
                  <a:pt x="491" y="0"/>
                </a:lnTo>
                <a:lnTo>
                  <a:pt x="491" y="224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6">
            <a:extLst>
              <a:ext uri="{FF2B5EF4-FFF2-40B4-BE49-F238E27FC236}">
                <a16:creationId xmlns:a16="http://schemas.microsoft.com/office/drawing/2014/main" id="{6CF43A2F-2E6F-44F4-A006-A10CF1DCB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16808" y="1311136"/>
            <a:ext cx="687754" cy="3820236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7">
            <a:extLst>
              <a:ext uri="{FF2B5EF4-FFF2-40B4-BE49-F238E27FC236}">
                <a16:creationId xmlns:a16="http://schemas.microsoft.com/office/drawing/2014/main" id="{F83DA5F0-0D4C-4E74-8A5C-F6CBD391F0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16808" y="1126737"/>
            <a:ext cx="347200" cy="3699705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7798713-AB3F-41E3-8CE3-1C1FBCF7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5528" y="1120021"/>
            <a:ext cx="3268481" cy="3509529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7D168DA6-4266-BC30-8FEE-62E59F8679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585" y="3221254"/>
            <a:ext cx="2961361" cy="1184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0968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7" name="Arc 16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7D14FA-59B3-1944-9CCE-05DC1ECBC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8752" y="465537"/>
            <a:ext cx="9190134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Overview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78C46145-A6EA-6640-BF71-7EF0B69827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6289" y="4392726"/>
            <a:ext cx="3612994" cy="1445197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9A1A77-F993-7848-8E91-6166DCB384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8751" y="1859028"/>
            <a:ext cx="7279691" cy="4192520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KSB Required in my Role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 SWOT Analyses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Relevant Models Applied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 vs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Organisational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Benefits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8526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3" name="Arc 22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273028-19B0-2F0E-0C60-8B27BAF1D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Company Introduction</a:t>
            </a: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9CEDC7F3-102F-A3B7-F401-9FB21A1A19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6678" y="511293"/>
            <a:ext cx="4110388" cy="5665670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236F78-62FB-0885-7A50-C73CE55E2F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4962" y="1984443"/>
            <a:ext cx="5458838" cy="3791324"/>
          </a:xfrm>
        </p:spPr>
        <p:txBody>
          <a:bodyPr>
            <a:normAutofit/>
          </a:bodyPr>
          <a:lstStyle/>
          <a:p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Falstaff Hotel 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Capacity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Run in a XV Century Building 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Transitional period to market leader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AF2A525-B69F-183A-91CE-D6B79F35017D}"/>
              </a:ext>
            </a:extLst>
          </p:cNvPr>
          <p:cNvSpPr txBox="1"/>
          <p:nvPr/>
        </p:nvSpPr>
        <p:spPr>
          <a:xfrm>
            <a:off x="5444736" y="5987018"/>
            <a:ext cx="32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Image Source: Falstaff Website</a:t>
            </a:r>
          </a:p>
        </p:txBody>
      </p:sp>
    </p:spTree>
    <p:extLst>
      <p:ext uri="{BB962C8B-B14F-4D97-AF65-F5344CB8AC3E}">
        <p14:creationId xmlns:p14="http://schemas.microsoft.com/office/powerpoint/2010/main" val="3542841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8" name="Arc 17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1C9C6F-E455-9A2A-4801-7BC617568A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945" y="479493"/>
            <a:ext cx="10870855" cy="1325563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Knowledge &amp;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Behaviour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Required</a:t>
            </a: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2485B9-C509-8DE0-BF85-6F257B4047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4962" y="1984443"/>
            <a:ext cx="5458838" cy="3691088"/>
          </a:xfrm>
        </p:spPr>
        <p:txBody>
          <a:bodyPr>
            <a:normAutofit/>
          </a:bodyPr>
          <a:lstStyle/>
          <a:p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Recruitment, selection and Training.</a:t>
            </a:r>
          </a:p>
          <a:p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Employment laws &amp; government regulations</a:t>
            </a:r>
          </a:p>
          <a:p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Knowledge in business management, strategy &amp; resource allocation</a:t>
            </a:r>
          </a:p>
          <a:p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Human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Behaviour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&amp; Performance</a:t>
            </a:r>
          </a:p>
          <a:p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Ability to access the guest  need (Customer service)</a:t>
            </a:r>
          </a:p>
        </p:txBody>
      </p:sp>
      <p:pic>
        <p:nvPicPr>
          <p:cNvPr id="7" name="Picture 6" descr="A hand holding a globe&#10;&#10;Description automatically generated with medium confidence">
            <a:extLst>
              <a:ext uri="{FF2B5EF4-FFF2-40B4-BE49-F238E27FC236}">
                <a16:creationId xmlns:a16="http://schemas.microsoft.com/office/drawing/2014/main" id="{6234F3C5-C623-A5F8-D24B-7FA9622777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84720"/>
            <a:ext cx="4573818" cy="334209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F38C7FF-579C-C47E-3E63-F5A6DF22ED52}"/>
              </a:ext>
            </a:extLst>
          </p:cNvPr>
          <p:cNvSpPr txBox="1"/>
          <p:nvPr/>
        </p:nvSpPr>
        <p:spPr>
          <a:xfrm>
            <a:off x="2947481" y="5943600"/>
            <a:ext cx="86903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Image Source: </a:t>
            </a:r>
            <a:r>
              <a:rPr lang="en-US" u="sng" dirty="0">
                <a:solidFill>
                  <a:srgbClr val="0070C0"/>
                </a:solidFill>
              </a:rPr>
              <a:t>https://</a:t>
            </a:r>
            <a:r>
              <a:rPr lang="en-US" u="sng" dirty="0" err="1">
                <a:solidFill>
                  <a:srgbClr val="0070C0"/>
                </a:solidFill>
              </a:rPr>
              <a:t>www.globalrailwayreview.com</a:t>
            </a:r>
            <a:r>
              <a:rPr lang="en-US" u="sng" dirty="0">
                <a:solidFill>
                  <a:srgbClr val="0070C0"/>
                </a:solidFill>
              </a:rPr>
              <a:t>/article/126555/are-you-taking-advantage-of-knowledge-from-past-projects/</a:t>
            </a:r>
          </a:p>
        </p:txBody>
      </p:sp>
    </p:spTree>
    <p:extLst>
      <p:ext uri="{BB962C8B-B14F-4D97-AF65-F5344CB8AC3E}">
        <p14:creationId xmlns:p14="http://schemas.microsoft.com/office/powerpoint/2010/main" val="3454535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8" name="Arc 17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3CBE00-4C19-43F2-5D98-E54784C7B3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Skills Required</a:t>
            </a: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5B5BBB-BAC5-DA2F-665F-23C18C2A5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4962" y="1984443"/>
            <a:ext cx="5458838" cy="4192520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literate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Skills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Persuasion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Oriented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Active Listening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 Solving </a:t>
            </a:r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1A411955-27CF-7243-E356-AB89BC5F72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328" y="1651000"/>
            <a:ext cx="4759036" cy="370593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65B9A46-313E-4D6D-6CF3-D832D5FE0AA0}"/>
              </a:ext>
            </a:extLst>
          </p:cNvPr>
          <p:cNvSpPr txBox="1"/>
          <p:nvPr/>
        </p:nvSpPr>
        <p:spPr>
          <a:xfrm>
            <a:off x="838200" y="5909944"/>
            <a:ext cx="81049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Image Source: </a:t>
            </a:r>
            <a:r>
              <a:rPr lang="en-US" u="sng" dirty="0">
                <a:solidFill>
                  <a:srgbClr val="00B0F0"/>
                </a:solidFill>
              </a:rPr>
              <a:t>https://</a:t>
            </a:r>
            <a:r>
              <a:rPr lang="en-US" u="sng" dirty="0" err="1">
                <a:solidFill>
                  <a:srgbClr val="00B0F0"/>
                </a:solidFill>
              </a:rPr>
              <a:t>resources.workable.com</a:t>
            </a:r>
            <a:r>
              <a:rPr lang="en-US" u="sng" dirty="0">
                <a:solidFill>
                  <a:srgbClr val="00B0F0"/>
                </a:solidFill>
              </a:rPr>
              <a:t>/tutorial/how-to-hire-your-first-</a:t>
            </a:r>
            <a:r>
              <a:rPr lang="en-US" u="sng" dirty="0" err="1">
                <a:solidFill>
                  <a:srgbClr val="00B0F0"/>
                </a:solidFill>
              </a:rPr>
              <a:t>hr</a:t>
            </a:r>
            <a:r>
              <a:rPr lang="en-US" u="sng" dirty="0">
                <a:solidFill>
                  <a:srgbClr val="00B0F0"/>
                </a:solidFill>
              </a:rPr>
              <a:t>-manager/</a:t>
            </a:r>
          </a:p>
        </p:txBody>
      </p:sp>
    </p:spTree>
    <p:extLst>
      <p:ext uri="{BB962C8B-B14F-4D97-AF65-F5344CB8AC3E}">
        <p14:creationId xmlns:p14="http://schemas.microsoft.com/office/powerpoint/2010/main" val="3228714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3CBE00-4C19-43F2-5D98-E54784C7B3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9848" y="274637"/>
            <a:ext cx="7532914" cy="1325563"/>
          </a:xfrm>
        </p:spPr>
        <p:txBody>
          <a:bodyPr>
            <a:norm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 SWOT Analyses 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166EDCD2-6C49-892E-B0DA-FC9EEEDC1D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5202050"/>
              </p:ext>
            </p:extLst>
          </p:nvPr>
        </p:nvGraphicFramePr>
        <p:xfrm>
          <a:off x="5452365" y="1371600"/>
          <a:ext cx="5663560" cy="47805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AF3DDE18-DAE6-AA1A-210E-E4CD9BB4D62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9800" y="1548167"/>
            <a:ext cx="3938233" cy="393823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14CFF-1EDE-9BFA-0949-59BA60E83E0A}"/>
              </a:ext>
            </a:extLst>
          </p:cNvPr>
          <p:cNvSpPr txBox="1"/>
          <p:nvPr/>
        </p:nvSpPr>
        <p:spPr>
          <a:xfrm>
            <a:off x="1076075" y="6285937"/>
            <a:ext cx="79386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Image Source: </a:t>
            </a:r>
            <a:r>
              <a:rPr lang="en-US" u="sng" dirty="0">
                <a:solidFill>
                  <a:srgbClr val="00B0F0"/>
                </a:solidFill>
              </a:rPr>
              <a:t>https://</a:t>
            </a:r>
            <a:r>
              <a:rPr lang="en-US" u="sng" dirty="0" err="1">
                <a:solidFill>
                  <a:srgbClr val="00B0F0"/>
                </a:solidFill>
              </a:rPr>
              <a:t>www.projectsmart.co.uk</a:t>
            </a:r>
            <a:r>
              <a:rPr lang="en-US" u="sng" dirty="0">
                <a:solidFill>
                  <a:srgbClr val="00B0F0"/>
                </a:solidFill>
              </a:rPr>
              <a:t>/tools/swot-</a:t>
            </a:r>
            <a:r>
              <a:rPr lang="en-US" u="sng" dirty="0" err="1">
                <a:solidFill>
                  <a:srgbClr val="00B0F0"/>
                </a:solidFill>
              </a:rPr>
              <a:t>analysis.php</a:t>
            </a:r>
            <a:endParaRPr lang="en-US" u="sng" dirty="0">
              <a:solidFill>
                <a:srgbClr val="00B0F0"/>
              </a:solidFill>
            </a:endParaRPr>
          </a:p>
        </p:txBody>
      </p:sp>
      <p:pic>
        <p:nvPicPr>
          <p:cNvPr id="9" name="Picture 8" descr="Text&#10;&#10;Description automatically generated">
            <a:extLst>
              <a:ext uri="{FF2B5EF4-FFF2-40B4-BE49-F238E27FC236}">
                <a16:creationId xmlns:a16="http://schemas.microsoft.com/office/drawing/2014/main" id="{061DF337-0425-31B7-C4F4-0FDF84DDB64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66339" y="6042424"/>
            <a:ext cx="2104372" cy="681779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  <a:effectLst>
            <a:reflection endPos="15889" dir="5400000" sy="-100000" algn="bl" rotWithShape="0"/>
            <a:softEdge rad="102559"/>
          </a:effectLst>
        </p:spPr>
      </p:pic>
    </p:spTree>
    <p:extLst>
      <p:ext uri="{BB962C8B-B14F-4D97-AF65-F5344CB8AC3E}">
        <p14:creationId xmlns:p14="http://schemas.microsoft.com/office/powerpoint/2010/main" val="1210804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16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3CBE00-4C19-43F2-5D98-E54784C7B3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2863" y="205089"/>
            <a:ext cx="6573982" cy="1325563"/>
          </a:xfrm>
        </p:spPr>
        <p:txBody>
          <a:bodyPr>
            <a:normAutofit/>
          </a:bodyPr>
          <a:lstStyle/>
          <a:p>
            <a:r>
              <a:rPr lang="en-US" b="1" dirty="0"/>
              <a:t>Personal SWOT Analyses 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0ED4FB55-4B40-33A8-E393-55A834FF47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57" y="1627688"/>
            <a:ext cx="3345154" cy="334515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2256697-1ABB-777A-AF1B-58B24F76EF96}"/>
              </a:ext>
            </a:extLst>
          </p:cNvPr>
          <p:cNvSpPr/>
          <p:nvPr/>
        </p:nvSpPr>
        <p:spPr>
          <a:xfrm>
            <a:off x="1016091" y="6122190"/>
            <a:ext cx="71891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Image Source: </a:t>
            </a:r>
            <a:r>
              <a:rPr lang="en-US" u="sng" dirty="0">
                <a:solidFill>
                  <a:srgbClr val="00B0F0"/>
                </a:solidFill>
              </a:rPr>
              <a:t>https://</a:t>
            </a:r>
            <a:r>
              <a:rPr lang="en-US" u="sng" dirty="0" err="1">
                <a:solidFill>
                  <a:srgbClr val="00B0F0"/>
                </a:solidFill>
              </a:rPr>
              <a:t>www.projectsmart.co.uk</a:t>
            </a:r>
            <a:r>
              <a:rPr lang="en-US" u="sng" dirty="0">
                <a:solidFill>
                  <a:srgbClr val="00B0F0"/>
                </a:solidFill>
              </a:rPr>
              <a:t>/tools/swot-</a:t>
            </a:r>
            <a:r>
              <a:rPr lang="en-US" u="sng" dirty="0" err="1">
                <a:solidFill>
                  <a:srgbClr val="00B0F0"/>
                </a:solidFill>
              </a:rPr>
              <a:t>analysis.php</a:t>
            </a:r>
            <a:endParaRPr lang="en-US" u="sng" dirty="0">
              <a:solidFill>
                <a:srgbClr val="00B0F0"/>
              </a:solidFill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BFCE79D-7D53-0CA5-17C1-1DDE6D6FE5A4}"/>
              </a:ext>
            </a:extLst>
          </p:cNvPr>
          <p:cNvGrpSpPr/>
          <p:nvPr/>
        </p:nvGrpSpPr>
        <p:grpSpPr>
          <a:xfrm>
            <a:off x="4907906" y="1652899"/>
            <a:ext cx="5673839" cy="2078685"/>
            <a:chOff x="-334310" y="2550537"/>
            <a:chExt cx="5673839" cy="154418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5AC34FD-4DF8-4F21-0CFA-5C81189EC0A1}"/>
                </a:ext>
              </a:extLst>
            </p:cNvPr>
            <p:cNvSpPr/>
            <p:nvPr/>
          </p:nvSpPr>
          <p:spPr>
            <a:xfrm>
              <a:off x="-119308" y="2715517"/>
              <a:ext cx="5458837" cy="1379208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97D5C86-4C7A-C68A-0AF9-A7913C1F9E1E}"/>
                </a:ext>
              </a:extLst>
            </p:cNvPr>
            <p:cNvSpPr txBox="1"/>
            <p:nvPr/>
          </p:nvSpPr>
          <p:spPr>
            <a:xfrm>
              <a:off x="-334310" y="2550537"/>
              <a:ext cx="5458837" cy="12237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23666" tIns="437388" rIns="423666" bIns="149352" numCol="1" spcCol="1270" anchor="t" anchorCtr="0">
              <a:noAutofit/>
            </a:bodyPr>
            <a:lstStyle/>
            <a:p>
              <a:pPr marL="228600" lvl="1" indent="-228600" algn="l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100" dirty="0"/>
                <a:t>Completing my Studies In Management </a:t>
              </a:r>
              <a:endParaRPr lang="en-US" sz="2100" kern="1200" dirty="0"/>
            </a:p>
            <a:p>
              <a:pPr marL="228600" lvl="1" indent="-228600" algn="l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100" kern="1200" dirty="0"/>
                <a:t>Improve my Verbal </a:t>
              </a:r>
              <a:r>
                <a:rPr lang="en-US" sz="2100" dirty="0"/>
                <a:t>Communication Skills</a:t>
              </a:r>
            </a:p>
            <a:p>
              <a:pPr marL="228600" lvl="1" indent="-228600" algn="l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100" kern="1200" dirty="0"/>
                <a:t>Improve my Confidence when Speaking in Public</a:t>
              </a:r>
            </a:p>
            <a:p>
              <a:pPr marL="228600" lvl="1" indent="-228600" algn="l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en-US" sz="2100" kern="1200" dirty="0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51D49FF-53E9-A484-2316-5D26BABCACDD}"/>
              </a:ext>
            </a:extLst>
          </p:cNvPr>
          <p:cNvGrpSpPr/>
          <p:nvPr/>
        </p:nvGrpSpPr>
        <p:grpSpPr>
          <a:xfrm>
            <a:off x="5313197" y="1449191"/>
            <a:ext cx="5121714" cy="528337"/>
            <a:chOff x="0" y="28704"/>
            <a:chExt cx="5121714" cy="528337"/>
          </a:xfrm>
          <a:solidFill>
            <a:srgbClr val="BA4EFF"/>
          </a:solidFill>
        </p:grpSpPr>
        <p:sp>
          <p:nvSpPr>
            <p:cNvPr id="18" name="Rounded Rectangle 17">
              <a:extLst>
                <a:ext uri="{FF2B5EF4-FFF2-40B4-BE49-F238E27FC236}">
                  <a16:creationId xmlns:a16="http://schemas.microsoft.com/office/drawing/2014/main" id="{B5600DA3-4EA2-260D-19AC-817415DDA004}"/>
                </a:ext>
              </a:extLst>
            </p:cNvPr>
            <p:cNvSpPr/>
            <p:nvPr/>
          </p:nvSpPr>
          <p:spPr>
            <a:xfrm>
              <a:off x="0" y="50769"/>
              <a:ext cx="5078260" cy="506272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Rounded Rectangle 4">
              <a:extLst>
                <a:ext uri="{FF2B5EF4-FFF2-40B4-BE49-F238E27FC236}">
                  <a16:creationId xmlns:a16="http://schemas.microsoft.com/office/drawing/2014/main" id="{F43105B7-D65A-534C-4179-BAC8789ACE4F}"/>
                </a:ext>
              </a:extLst>
            </p:cNvPr>
            <p:cNvSpPr txBox="1"/>
            <p:nvPr/>
          </p:nvSpPr>
          <p:spPr>
            <a:xfrm>
              <a:off x="92882" y="28704"/>
              <a:ext cx="5028832" cy="456844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4770" tIns="64770" rIns="64770" bIns="64770" numCol="1" spcCol="1270" anchor="ctr" anchorCtr="0">
              <a:noAutofit/>
            </a:bodyPr>
            <a:lstStyle/>
            <a:p>
              <a:pPr marL="0" lvl="0" indent="0" algn="l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800" b="1" kern="1200" dirty="0"/>
                <a:t>Opportunities 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D04874A1-0A7D-F541-DE7D-26A9FEAFCA08}"/>
              </a:ext>
            </a:extLst>
          </p:cNvPr>
          <p:cNvGrpSpPr/>
          <p:nvPr/>
        </p:nvGrpSpPr>
        <p:grpSpPr>
          <a:xfrm>
            <a:off x="5122906" y="4114637"/>
            <a:ext cx="5596317" cy="1495977"/>
            <a:chOff x="-190291" y="2471521"/>
            <a:chExt cx="5596317" cy="1495977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68D73209-FE3B-E912-6DFD-8E9F1CE2D3B5}"/>
                </a:ext>
              </a:extLst>
            </p:cNvPr>
            <p:cNvSpPr/>
            <p:nvPr/>
          </p:nvSpPr>
          <p:spPr>
            <a:xfrm>
              <a:off x="-190291" y="2726797"/>
              <a:ext cx="5596315" cy="1240701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921F05AD-A15D-8117-1E48-E535DFB96CCD}"/>
                </a:ext>
              </a:extLst>
            </p:cNvPr>
            <p:cNvSpPr txBox="1"/>
            <p:nvPr/>
          </p:nvSpPr>
          <p:spPr>
            <a:xfrm>
              <a:off x="-190289" y="2471521"/>
              <a:ext cx="5596315" cy="149597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23666" tIns="437388" rIns="423666" bIns="149352" numCol="1" spcCol="1270" anchor="t" anchorCtr="0">
              <a:noAutofit/>
            </a:bodyPr>
            <a:lstStyle/>
            <a:p>
              <a:pPr marL="228600" lvl="1" indent="-228600" algn="l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100" dirty="0"/>
                <a:t>High Competition</a:t>
              </a:r>
            </a:p>
            <a:p>
              <a:pPr marL="228600" lvl="1" indent="-228600" algn="l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100" kern="1200" dirty="0"/>
                <a:t>Covid-19</a:t>
              </a:r>
            </a:p>
            <a:p>
              <a:pPr marL="228600" lvl="1" indent="-228600" algn="l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en-US" sz="2100" kern="1200" dirty="0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792982DE-0DAA-9D90-0F3C-91FDABC1153C}"/>
              </a:ext>
            </a:extLst>
          </p:cNvPr>
          <p:cNvGrpSpPr/>
          <p:nvPr/>
        </p:nvGrpSpPr>
        <p:grpSpPr>
          <a:xfrm>
            <a:off x="5313197" y="3947051"/>
            <a:ext cx="5078260" cy="506272"/>
            <a:chOff x="0" y="50769"/>
            <a:chExt cx="5078260" cy="506272"/>
          </a:xfrm>
        </p:grpSpPr>
        <p:sp>
          <p:nvSpPr>
            <p:cNvPr id="24" name="Rounded Rectangle 23">
              <a:extLst>
                <a:ext uri="{FF2B5EF4-FFF2-40B4-BE49-F238E27FC236}">
                  <a16:creationId xmlns:a16="http://schemas.microsoft.com/office/drawing/2014/main" id="{FB4D4722-A683-94D0-3FD0-9783AF45CE17}"/>
                </a:ext>
              </a:extLst>
            </p:cNvPr>
            <p:cNvSpPr/>
            <p:nvPr/>
          </p:nvSpPr>
          <p:spPr>
            <a:xfrm>
              <a:off x="0" y="50769"/>
              <a:ext cx="5078260" cy="506272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Rounded Rectangle 4">
              <a:extLst>
                <a:ext uri="{FF2B5EF4-FFF2-40B4-BE49-F238E27FC236}">
                  <a16:creationId xmlns:a16="http://schemas.microsoft.com/office/drawing/2014/main" id="{F9591C02-7A55-E1EB-69B8-0685D956B690}"/>
                </a:ext>
              </a:extLst>
            </p:cNvPr>
            <p:cNvSpPr txBox="1"/>
            <p:nvPr/>
          </p:nvSpPr>
          <p:spPr>
            <a:xfrm>
              <a:off x="24714" y="75483"/>
              <a:ext cx="5028832" cy="456844"/>
            </a:xfrm>
            <a:prstGeom prst="rect">
              <a:avLst/>
            </a:prstGeom>
            <a:solidFill>
              <a:srgbClr val="049944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4770" tIns="64770" rIns="64770" bIns="64770" numCol="1" spcCol="1270" anchor="ctr" anchorCtr="0">
              <a:noAutofit/>
            </a:bodyPr>
            <a:lstStyle/>
            <a:p>
              <a:pPr marL="0" lvl="0" indent="0" algn="l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800" b="1" kern="1200" dirty="0"/>
                <a:t>Threats</a:t>
              </a:r>
              <a:r>
                <a:rPr lang="en-US" sz="1700" kern="1200" dirty="0"/>
                <a:t> </a:t>
              </a:r>
            </a:p>
          </p:txBody>
        </p:sp>
      </p:grpSp>
      <p:pic>
        <p:nvPicPr>
          <p:cNvPr id="26" name="Picture 25" descr="Text&#10;&#10;Description automatically generated">
            <a:extLst>
              <a:ext uri="{FF2B5EF4-FFF2-40B4-BE49-F238E27FC236}">
                <a16:creationId xmlns:a16="http://schemas.microsoft.com/office/drawing/2014/main" id="{0E3F2C16-B3B7-C2E4-70A1-ED024380FF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66339" y="6042424"/>
            <a:ext cx="2104372" cy="681779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  <a:effectLst>
            <a:softEdge rad="114658"/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6B33055-25F7-D33A-30BC-8F969F62F319}"/>
              </a:ext>
            </a:extLst>
          </p:cNvPr>
          <p:cNvSpPr txBox="1"/>
          <p:nvPr/>
        </p:nvSpPr>
        <p:spPr>
          <a:xfrm>
            <a:off x="8755693" y="592481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1333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03B58F-42EC-CA42-A10F-58761E95D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4430" y="1179728"/>
            <a:ext cx="8623139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Relevant Models to the </a:t>
            </a:r>
            <a:r>
              <a:rPr lang="en-US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Organisation</a:t>
            </a:r>
            <a:r>
              <a:rPr lang="en-US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D67F0B7C-803C-EB46-B287-5C396E5D24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8865" y="5637627"/>
            <a:ext cx="2672863" cy="1069145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4462287-C6E8-2E4B-972C-0136B5508FE6}"/>
              </a:ext>
            </a:extLst>
          </p:cNvPr>
          <p:cNvSpPr txBox="1"/>
          <p:nvPr/>
        </p:nvSpPr>
        <p:spPr>
          <a:xfrm>
            <a:off x="2311707" y="2491694"/>
            <a:ext cx="8776866" cy="2629725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5-P Model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European Model</a:t>
            </a:r>
          </a:p>
        </p:txBody>
      </p:sp>
    </p:spTree>
    <p:extLst>
      <p:ext uri="{BB962C8B-B14F-4D97-AF65-F5344CB8AC3E}">
        <p14:creationId xmlns:p14="http://schemas.microsoft.com/office/powerpoint/2010/main" val="3270651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3CBE00-4C19-43F2-5D98-E54784C7B3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9571" y="166828"/>
            <a:ext cx="8425543" cy="1325563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 vs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Organisational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Benefits	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A776F87-CA5D-D939-7355-C0EA170C63E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537" r="27637"/>
          <a:stretch/>
        </p:blipFill>
        <p:spPr>
          <a:xfrm>
            <a:off x="115917" y="3511158"/>
            <a:ext cx="2626749" cy="2862819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C59FDF9F-7E87-0342-5ECE-BCE7BA627788}"/>
              </a:ext>
            </a:extLst>
          </p:cNvPr>
          <p:cNvGrpSpPr/>
          <p:nvPr/>
        </p:nvGrpSpPr>
        <p:grpSpPr>
          <a:xfrm>
            <a:off x="3549930" y="1217414"/>
            <a:ext cx="8180614" cy="2799750"/>
            <a:chOff x="-117962" y="2206775"/>
            <a:chExt cx="5458837" cy="173242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A6FA8AB-7E61-CBCC-A10D-909742FB738B}"/>
                </a:ext>
              </a:extLst>
            </p:cNvPr>
            <p:cNvSpPr/>
            <p:nvPr/>
          </p:nvSpPr>
          <p:spPr>
            <a:xfrm>
              <a:off x="0" y="2715420"/>
              <a:ext cx="5183713" cy="1223775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227834A-64C1-D465-3129-F73CA5FAC3BF}"/>
                </a:ext>
              </a:extLst>
            </p:cNvPr>
            <p:cNvSpPr txBox="1"/>
            <p:nvPr/>
          </p:nvSpPr>
          <p:spPr>
            <a:xfrm>
              <a:off x="-117962" y="2206775"/>
              <a:ext cx="5458837" cy="12237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23666" tIns="437388" rIns="423666" bIns="149352" numCol="1" spcCol="1270" anchor="t" anchorCtr="0">
              <a:noAutofit/>
            </a:bodyPr>
            <a:lstStyle/>
            <a:p>
              <a:pPr marL="0" lvl="1" algn="l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en-US" sz="2100" dirty="0"/>
            </a:p>
            <a:p>
              <a:pPr marL="342900" lvl="1" indent="-342900" algn="l" defTabSz="933450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Font typeface="Arial" panose="020B0604020202020204" pitchFamily="34" charset="0"/>
                <a:buChar char="•"/>
              </a:pP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Feel included and perform better(Stakeholders Theory)</a:t>
              </a:r>
              <a:endParaRPr lang="en-US" sz="24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342900" lvl="1" indent="-342900" algn="l" defTabSz="933450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Font typeface="Arial" panose="020B0604020202020204" pitchFamily="34" charset="0"/>
                <a:buChar char="•"/>
              </a:pPr>
              <a:r>
                <a:rPr lang="en-US" sz="2400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Better Career Development</a:t>
              </a:r>
            </a:p>
            <a:p>
              <a:pPr marL="342900" lvl="1" indent="-342900" algn="l" defTabSz="933450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Font typeface="Arial" panose="020B0604020202020204" pitchFamily="34" charset="0"/>
                <a:buChar char="•"/>
              </a:pP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More Employable &amp; Competitive</a:t>
              </a:r>
              <a:endParaRPr lang="en-US" sz="24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B720E50-D954-986C-AB70-3B866BF952B0}"/>
              </a:ext>
            </a:extLst>
          </p:cNvPr>
          <p:cNvGrpSpPr/>
          <p:nvPr/>
        </p:nvGrpSpPr>
        <p:grpSpPr>
          <a:xfrm>
            <a:off x="3990406" y="1492391"/>
            <a:ext cx="5099146" cy="506272"/>
            <a:chOff x="-1373798" y="29978"/>
            <a:chExt cx="4798843" cy="506272"/>
          </a:xfrm>
        </p:grpSpPr>
        <p:sp>
          <p:nvSpPr>
            <p:cNvPr id="15" name="Rounded Rectangle 14">
              <a:extLst>
                <a:ext uri="{FF2B5EF4-FFF2-40B4-BE49-F238E27FC236}">
                  <a16:creationId xmlns:a16="http://schemas.microsoft.com/office/drawing/2014/main" id="{DD7ECC44-9D16-40BD-B91A-04B19B81010B}"/>
                </a:ext>
              </a:extLst>
            </p:cNvPr>
            <p:cNvSpPr/>
            <p:nvPr/>
          </p:nvSpPr>
          <p:spPr>
            <a:xfrm>
              <a:off x="-1373798" y="29978"/>
              <a:ext cx="4798843" cy="506272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Rounded Rectangle 4">
              <a:extLst>
                <a:ext uri="{FF2B5EF4-FFF2-40B4-BE49-F238E27FC236}">
                  <a16:creationId xmlns:a16="http://schemas.microsoft.com/office/drawing/2014/main" id="{A0BE3EE3-1086-BFDC-6858-4AC1C9B6ABE5}"/>
                </a:ext>
              </a:extLst>
            </p:cNvPr>
            <p:cNvSpPr txBox="1"/>
            <p:nvPr/>
          </p:nvSpPr>
          <p:spPr>
            <a:xfrm>
              <a:off x="-1081387" y="38638"/>
              <a:ext cx="3789059" cy="45684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4770" tIns="64770" rIns="64770" bIns="64770" numCol="1" spcCol="1270" anchor="ctr" anchorCtr="0">
              <a:noAutofit/>
            </a:bodyPr>
            <a:lstStyle/>
            <a:p>
              <a:pPr marL="0" lvl="0" indent="0" algn="l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800" kern="1200" dirty="0"/>
                <a:t>Personal</a:t>
              </a:r>
              <a:r>
                <a:rPr lang="en-US" sz="1700" kern="1200" dirty="0"/>
                <a:t> 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58CFAE0-178D-00BA-99AF-A26286C227B1}"/>
              </a:ext>
            </a:extLst>
          </p:cNvPr>
          <p:cNvGrpSpPr/>
          <p:nvPr/>
        </p:nvGrpSpPr>
        <p:grpSpPr>
          <a:xfrm>
            <a:off x="3549930" y="4087729"/>
            <a:ext cx="8642070" cy="2360327"/>
            <a:chOff x="-337501" y="2477036"/>
            <a:chExt cx="6125878" cy="1441490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7C0AE0F2-318D-89DF-ED0B-672638820491}"/>
                </a:ext>
              </a:extLst>
            </p:cNvPr>
            <p:cNvSpPr/>
            <p:nvPr/>
          </p:nvSpPr>
          <p:spPr>
            <a:xfrm>
              <a:off x="-211667" y="2599649"/>
              <a:ext cx="5422166" cy="1223775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D1DD9D4E-12F5-CF9E-0A44-C1628FE27E63}"/>
                </a:ext>
              </a:extLst>
            </p:cNvPr>
            <p:cNvSpPr txBox="1"/>
            <p:nvPr/>
          </p:nvSpPr>
          <p:spPr>
            <a:xfrm>
              <a:off x="-337501" y="2477036"/>
              <a:ext cx="6125878" cy="14414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23666" tIns="437388" rIns="423666" bIns="149352" numCol="1" spcCol="1270" anchor="t" anchorCtr="0">
              <a:noAutofit/>
            </a:bodyPr>
            <a:lstStyle/>
            <a:p>
              <a:pPr marL="228600" lvl="1" indent="-228600" algn="l" defTabSz="933450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400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Happier Employee tends to reciprocate(Social Exchange Theory)</a:t>
              </a:r>
            </a:p>
            <a:p>
              <a:pPr marL="228600" lvl="1" indent="-228600" algn="l" defTabSz="933450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400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Improve Development(Human Capital Theory)</a:t>
              </a:r>
            </a:p>
            <a:p>
              <a:pPr marL="228600" lvl="1" indent="-228600" algn="l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en-US" sz="2100" kern="1200" dirty="0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02168CE5-2BC1-4123-7263-DADE60D4B9B3}"/>
              </a:ext>
            </a:extLst>
          </p:cNvPr>
          <p:cNvGrpSpPr/>
          <p:nvPr/>
        </p:nvGrpSpPr>
        <p:grpSpPr>
          <a:xfrm>
            <a:off x="4158935" y="3861741"/>
            <a:ext cx="5045555" cy="527409"/>
            <a:chOff x="-1361045" y="143274"/>
            <a:chExt cx="5045555" cy="527409"/>
          </a:xfrm>
        </p:grpSpPr>
        <p:sp>
          <p:nvSpPr>
            <p:cNvPr id="21" name="Rounded Rectangle 20">
              <a:extLst>
                <a:ext uri="{FF2B5EF4-FFF2-40B4-BE49-F238E27FC236}">
                  <a16:creationId xmlns:a16="http://schemas.microsoft.com/office/drawing/2014/main" id="{A3151840-E188-7CAE-242A-971F2C6F06F1}"/>
                </a:ext>
              </a:extLst>
            </p:cNvPr>
            <p:cNvSpPr/>
            <p:nvPr/>
          </p:nvSpPr>
          <p:spPr>
            <a:xfrm>
              <a:off x="-1361045" y="164411"/>
              <a:ext cx="5045555" cy="506272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Rounded Rectangle 4">
              <a:extLst>
                <a:ext uri="{FF2B5EF4-FFF2-40B4-BE49-F238E27FC236}">
                  <a16:creationId xmlns:a16="http://schemas.microsoft.com/office/drawing/2014/main" id="{6971DF8F-8BC0-F51B-C7D6-D07606F46C88}"/>
                </a:ext>
              </a:extLst>
            </p:cNvPr>
            <p:cNvSpPr txBox="1"/>
            <p:nvPr/>
          </p:nvSpPr>
          <p:spPr>
            <a:xfrm>
              <a:off x="-1095809" y="143274"/>
              <a:ext cx="4628024" cy="45684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4770" tIns="64770" rIns="64770" bIns="64770" numCol="1" spcCol="1270" anchor="ctr" anchorCtr="0">
              <a:noAutofit/>
            </a:bodyPr>
            <a:lstStyle/>
            <a:p>
              <a:pPr marL="0" lvl="0" indent="0" algn="l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800" kern="1200" dirty="0" err="1"/>
                <a:t>Organisational</a:t>
              </a:r>
              <a:endParaRPr lang="en-US" sz="28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4165731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03B58F-42EC-CA42-A10F-58761E95D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9744" y="462220"/>
            <a:ext cx="5458838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	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D67F0B7C-803C-EB46-B287-5C396E5D24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8865" y="5637627"/>
            <a:ext cx="2672863" cy="1069145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4462287-C6E8-2E4B-972C-0136B5508FE6}"/>
              </a:ext>
            </a:extLst>
          </p:cNvPr>
          <p:cNvSpPr txBox="1"/>
          <p:nvPr/>
        </p:nvSpPr>
        <p:spPr>
          <a:xfrm>
            <a:off x="1738734" y="1787783"/>
            <a:ext cx="8776866" cy="4607997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300" i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Armstrong, M. and Taylor, S. (2020)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Armstrong’s Handbook of Human Resource Management Practice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[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BibliU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version] 15th ed. London.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Falstaff Logo 2022 available at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https://www.thefalstaffincanterbury.com/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accessed 05 July 2022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Haughey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D,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SWOT Analyses, 2021 available at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https://www.projectsmart.co.uk/tools/swot-analysis.php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accessed 06 July 2022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9689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03B58F-42EC-CA42-A10F-58761E95D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9744" y="462220"/>
            <a:ext cx="5458838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	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D67F0B7C-803C-EB46-B287-5C396E5D24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8865" y="5637627"/>
            <a:ext cx="2672863" cy="1069145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4462287-C6E8-2E4B-972C-0136B5508FE6}"/>
              </a:ext>
            </a:extLst>
          </p:cNvPr>
          <p:cNvSpPr txBox="1"/>
          <p:nvPr/>
        </p:nvSpPr>
        <p:spPr>
          <a:xfrm>
            <a:off x="1738734" y="1787783"/>
            <a:ext cx="8776866" cy="4607997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Appendix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439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521C4EA8-6B83-4338-913D-D75D3C4F34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03B58F-42EC-CA42-A10F-58761E95D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497" y="679731"/>
            <a:ext cx="3124151" cy="373654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600"/>
              <a:t>	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3AF6A671-C637-4547-85F4-51B6D18813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416432" y="1"/>
            <a:ext cx="2446384" cy="5777808"/>
            <a:chOff x="329184" y="1"/>
            <a:chExt cx="524256" cy="5777808"/>
          </a:xfrm>
        </p:grpSpPr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C575CF26-3D3C-4C5A-A2B7-00432016EF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329184" y="5777809"/>
              <a:ext cx="521208" cy="0"/>
            </a:xfrm>
            <a:prstGeom prst="line">
              <a:avLst/>
            </a:prstGeom>
            <a:ln w="152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9413ED5-9ED4-4772-BCE4-2BCAE6B12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184" y="1"/>
              <a:ext cx="524256" cy="55321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21084" y="679731"/>
            <a:ext cx="7682293" cy="56628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A90A0C01-AA4F-00AB-6C03-19DF0CCB18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103527" y="935704"/>
            <a:ext cx="5740460" cy="430534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4462287-C6E8-2E4B-972C-0136B5508FE6}"/>
              </a:ext>
            </a:extLst>
          </p:cNvPr>
          <p:cNvSpPr txBox="1"/>
          <p:nvPr/>
        </p:nvSpPr>
        <p:spPr>
          <a:xfrm>
            <a:off x="1738734" y="1787783"/>
            <a:ext cx="8776866" cy="4607997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5365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20973</TotalTime>
  <Words>388</Words>
  <Application>Microsoft Macintosh PowerPoint</Application>
  <PresentationFormat>Widescreen</PresentationFormat>
  <Paragraphs>82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Office Theme</vt:lpstr>
      <vt:lpstr>             Developing Relationships  &amp;  Workplace Achievements </vt:lpstr>
      <vt:lpstr>Training &amp; Development  Needs for an HR Officer</vt:lpstr>
      <vt:lpstr>Overview</vt:lpstr>
      <vt:lpstr>Company Introduction</vt:lpstr>
      <vt:lpstr>Knowledge &amp; Behaviour Required</vt:lpstr>
      <vt:lpstr>Skills Required</vt:lpstr>
      <vt:lpstr>Personal SWOT Analyses </vt:lpstr>
      <vt:lpstr>Personal SWOT Analyses </vt:lpstr>
      <vt:lpstr>Relevant Models to the Organisation </vt:lpstr>
      <vt:lpstr>Personal vs Organisational Benefits </vt:lpstr>
      <vt:lpstr>References </vt:lpstr>
      <vt:lpstr> </vt:lpstr>
      <vt:lpstr>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Personal Academic  &amp;  Employability Skills </dc:title>
  <dc:creator>Justin Fernandes Sanches (2029870)</dc:creator>
  <cp:lastModifiedBy>Justin Fernandes Sanches (2029870)</cp:lastModifiedBy>
  <cp:revision>60</cp:revision>
  <dcterms:created xsi:type="dcterms:W3CDTF">2021-07-13T16:22:46Z</dcterms:created>
  <dcterms:modified xsi:type="dcterms:W3CDTF">2022-07-26T18:02:29Z</dcterms:modified>
</cp:coreProperties>
</file>