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media/image20.jpg" ContentType="image/pn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sldIdLst>
    <p:sldId id="256" r:id="rId2"/>
    <p:sldId id="258" r:id="rId3"/>
    <p:sldId id="257" r:id="rId4"/>
    <p:sldId id="260" r:id="rId5"/>
    <p:sldId id="268" r:id="rId6"/>
    <p:sldId id="269" r:id="rId7"/>
    <p:sldId id="270" r:id="rId8"/>
    <p:sldId id="262" r:id="rId9"/>
    <p:sldId id="263" r:id="rId10"/>
    <p:sldId id="264" r:id="rId11"/>
    <p:sldId id="261" r:id="rId12"/>
    <p:sldId id="265" r:id="rId13"/>
    <p:sldId id="266" r:id="rId14"/>
    <p:sldId id="272" r:id="rId15"/>
    <p:sldId id="271" r:id="rId16"/>
    <p:sldId id="273" r:id="rId17"/>
    <p:sldId id="26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86" autoAdjust="0"/>
    <p:restoredTop sz="94660"/>
  </p:normalViewPr>
  <p:slideViewPr>
    <p:cSldViewPr snapToGrid="0">
      <p:cViewPr varScale="1">
        <p:scale>
          <a:sx n="68" d="100"/>
          <a:sy n="68" d="100"/>
        </p:scale>
        <p:origin x="62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53922C6-B2C9-4E45-8EE8-3B98469487F5}" type="datetimeFigureOut">
              <a:rPr lang="en-GB" smtClean="0"/>
              <a:t>03/05/2018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134E9-9379-4B0C-B8B0-47A8017FE6B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5668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3922C6-B2C9-4E45-8EE8-3B98469487F5}" type="datetimeFigureOut">
              <a:rPr lang="en-GB" smtClean="0"/>
              <a:t>03/05/2018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134E9-9379-4B0C-B8B0-47A8017FE6BC}" type="slidenum">
              <a:rPr lang="en-GB" smtClean="0"/>
              <a:t>‹#›</a:t>
            </a:fld>
            <a:endParaRPr lang="en-GB"/>
          </a:p>
        </p:txBody>
      </p:sp>
    </p:spTree>
    <p:extLst>
      <p:ext uri="{BB962C8B-B14F-4D97-AF65-F5344CB8AC3E}">
        <p14:creationId xmlns:p14="http://schemas.microsoft.com/office/powerpoint/2010/main" val="4159490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53922C6-B2C9-4E45-8EE8-3B98469487F5}" type="datetimeFigureOut">
              <a:rPr lang="en-GB" smtClean="0"/>
              <a:t>03/05/2018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134E9-9379-4B0C-B8B0-47A8017FE6B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8296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3922C6-B2C9-4E45-8EE8-3B98469487F5}" type="datetimeFigureOut">
              <a:rPr lang="en-GB" smtClean="0"/>
              <a:t>03/05/2018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134E9-9379-4B0C-B8B0-47A8017FE6BC}" type="slidenum">
              <a:rPr lang="en-GB" smtClean="0"/>
              <a:t>‹#›</a:t>
            </a:fld>
            <a:endParaRPr lang="en-GB"/>
          </a:p>
        </p:txBody>
      </p:sp>
    </p:spTree>
    <p:extLst>
      <p:ext uri="{BB962C8B-B14F-4D97-AF65-F5344CB8AC3E}">
        <p14:creationId xmlns:p14="http://schemas.microsoft.com/office/powerpoint/2010/main" val="275698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3922C6-B2C9-4E45-8EE8-3B98469487F5}" type="datetimeFigureOut">
              <a:rPr lang="en-GB" smtClean="0"/>
              <a:t>03/05/2018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F134E9-9379-4B0C-B8B0-47A8017FE6BC}" type="slidenum">
              <a:rPr lang="en-GB" smtClean="0"/>
              <a:t>‹#›</a:t>
            </a:fld>
            <a:endParaRPr lang="en-GB"/>
          </a:p>
        </p:txBody>
      </p:sp>
    </p:spTree>
    <p:extLst>
      <p:ext uri="{BB962C8B-B14F-4D97-AF65-F5344CB8AC3E}">
        <p14:creationId xmlns:p14="http://schemas.microsoft.com/office/powerpoint/2010/main" val="820772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3922C6-B2C9-4E45-8EE8-3B98469487F5}" type="datetimeFigureOut">
              <a:rPr lang="en-GB" smtClean="0"/>
              <a:t>03/05/2018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8F134E9-9379-4B0C-B8B0-47A8017FE6BC}" type="slidenum">
              <a:rPr lang="en-GB" smtClean="0"/>
              <a:t>‹#›</a:t>
            </a:fld>
            <a:endParaRPr lang="en-GB"/>
          </a:p>
        </p:txBody>
      </p:sp>
    </p:spTree>
    <p:extLst>
      <p:ext uri="{BB962C8B-B14F-4D97-AF65-F5344CB8AC3E}">
        <p14:creationId xmlns:p14="http://schemas.microsoft.com/office/powerpoint/2010/main" val="1713292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53922C6-B2C9-4E45-8EE8-3B98469487F5}" type="datetimeFigureOut">
              <a:rPr lang="en-GB" smtClean="0"/>
              <a:t>03/05/2018</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8F134E9-9379-4B0C-B8B0-47A8017FE6BC}" type="slidenum">
              <a:rPr lang="en-GB" smtClean="0"/>
              <a:t>‹#›</a:t>
            </a:fld>
            <a:endParaRPr lang="en-GB"/>
          </a:p>
        </p:txBody>
      </p:sp>
    </p:spTree>
    <p:extLst>
      <p:ext uri="{BB962C8B-B14F-4D97-AF65-F5344CB8AC3E}">
        <p14:creationId xmlns:p14="http://schemas.microsoft.com/office/powerpoint/2010/main" val="413923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53922C6-B2C9-4E45-8EE8-3B98469487F5}" type="datetimeFigureOut">
              <a:rPr lang="en-GB" smtClean="0"/>
              <a:t>03/05/2018</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8F134E9-9379-4B0C-B8B0-47A8017FE6BC}" type="slidenum">
              <a:rPr lang="en-GB" smtClean="0"/>
              <a:t>‹#›</a:t>
            </a:fld>
            <a:endParaRPr lang="en-GB"/>
          </a:p>
        </p:txBody>
      </p:sp>
    </p:spTree>
    <p:extLst>
      <p:ext uri="{BB962C8B-B14F-4D97-AF65-F5344CB8AC3E}">
        <p14:creationId xmlns:p14="http://schemas.microsoft.com/office/powerpoint/2010/main" val="2870248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53922C6-B2C9-4E45-8EE8-3B98469487F5}" type="datetimeFigureOut">
              <a:rPr lang="en-GB" smtClean="0"/>
              <a:t>03/05/2018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134E9-9379-4B0C-B8B0-47A8017FE6BC}" type="slidenum">
              <a:rPr lang="en-GB" smtClean="0"/>
              <a:t>‹#›</a:t>
            </a:fld>
            <a:endParaRPr lang="en-GB"/>
          </a:p>
        </p:txBody>
      </p:sp>
    </p:spTree>
    <p:extLst>
      <p:ext uri="{BB962C8B-B14F-4D97-AF65-F5344CB8AC3E}">
        <p14:creationId xmlns:p14="http://schemas.microsoft.com/office/powerpoint/2010/main" val="2780967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3922C6-B2C9-4E45-8EE8-3B98469487F5}" type="datetimeFigureOut">
              <a:rPr lang="en-GB" smtClean="0"/>
              <a:t>03/05/2018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134E9-9379-4B0C-B8B0-47A8017FE6BC}" type="slidenum">
              <a:rPr lang="en-GB" smtClean="0"/>
              <a:t>‹#›</a:t>
            </a:fld>
            <a:endParaRPr lang="en-GB"/>
          </a:p>
        </p:txBody>
      </p:sp>
    </p:spTree>
    <p:extLst>
      <p:ext uri="{BB962C8B-B14F-4D97-AF65-F5344CB8AC3E}">
        <p14:creationId xmlns:p14="http://schemas.microsoft.com/office/powerpoint/2010/main" val="2019532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3922C6-B2C9-4E45-8EE8-3B98469487F5}" type="datetimeFigureOut">
              <a:rPr lang="en-GB" smtClean="0"/>
              <a:t>03/05/2018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134E9-9379-4B0C-B8B0-47A8017FE6BC}" type="slidenum">
              <a:rPr lang="en-GB" smtClean="0"/>
              <a:t>‹#›</a:t>
            </a:fld>
            <a:endParaRPr lang="en-GB"/>
          </a:p>
        </p:txBody>
      </p:sp>
    </p:spTree>
    <p:extLst>
      <p:ext uri="{BB962C8B-B14F-4D97-AF65-F5344CB8AC3E}">
        <p14:creationId xmlns:p14="http://schemas.microsoft.com/office/powerpoint/2010/main" val="3145786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53922C6-B2C9-4E45-8EE8-3B98469487F5}" type="datetimeFigureOut">
              <a:rPr lang="en-GB" smtClean="0"/>
              <a:t>03/05/2018</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8F134E9-9379-4B0C-B8B0-47A8017FE6BC}"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726696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jpg"/><Relationship Id="rId4" Type="http://schemas.openxmlformats.org/officeDocument/2006/relationships/image" Target="../media/image15.jp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2.xml"/><Relationship Id="rId5" Type="http://schemas.openxmlformats.org/officeDocument/2006/relationships/image" Target="../media/image20.jp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hyperlink" Target="https://www.youtube.com/watch?v=b9434BoGkNQ"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nhs.uk/news/pregnancy-and-child/4-d-scans-may-show-babies-cry-in-the-womb/" TargetMode="External"/><Relationship Id="rId2" Type="http://schemas.openxmlformats.org/officeDocument/2006/relationships/hyperlink" Target="https://www.brainyquote.com/quotes/maria_montessori_752824?src=t_development"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cdn.pixabay.com/photo/2017/04/16/20/07/limits-2235709__340.png" TargetMode="External"/><Relationship Id="rId3" Type="http://schemas.openxmlformats.org/officeDocument/2006/relationships/hyperlink" Target="http://images.clipartpanda.com/health-clipart-february-heart-health-clipart-1.jpg" TargetMode="External"/><Relationship Id="rId7" Type="http://schemas.openxmlformats.org/officeDocument/2006/relationships/hyperlink" Target="http://www.clker.com/cliparts/r/f/u/g/1/9/generativity-hi.png" TargetMode="External"/><Relationship Id="rId2" Type="http://schemas.openxmlformats.org/officeDocument/2006/relationships/hyperlink" Target="http://www.clker.com/cliparts/F/6/T/2/J/K/no-poverty-hi.png" TargetMode="External"/><Relationship Id="rId1" Type="http://schemas.openxmlformats.org/officeDocument/2006/relationships/slideLayout" Target="../slideLayouts/slideLayout2.xml"/><Relationship Id="rId6" Type="http://schemas.openxmlformats.org/officeDocument/2006/relationships/hyperlink" Target="https://i.pinimg.com/originals/ec/1a/7b/ec1a7bba873f0646ed9dcbd217909c1e.jpg" TargetMode="External"/><Relationship Id="rId5" Type="http://schemas.openxmlformats.org/officeDocument/2006/relationships/hyperlink" Target="https://sophosnews.files.wordpress.com/2016/01/emotions.jpg?w=780&amp;h=408&amp;crop=1" TargetMode="External"/><Relationship Id="rId4" Type="http://schemas.openxmlformats.org/officeDocument/2006/relationships/hyperlink" Target="http://jodiegale.com/wp-content/uploads/2014/03/adoption-family.jpg" TargetMode="External"/><Relationship Id="rId9" Type="http://schemas.openxmlformats.org/officeDocument/2006/relationships/hyperlink" Target="https://www.youtube.com/watch?v=b9434BoGkNQ"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6D660-9C66-43B3-B7CC-BAB3A81A340E}"/>
              </a:ext>
            </a:extLst>
          </p:cNvPr>
          <p:cNvSpPr>
            <a:spLocks noGrp="1"/>
          </p:cNvSpPr>
          <p:nvPr>
            <p:ph type="ctrTitle"/>
          </p:nvPr>
        </p:nvSpPr>
        <p:spPr/>
        <p:txBody>
          <a:bodyPr>
            <a:normAutofit/>
          </a:bodyPr>
          <a:lstStyle/>
          <a:p>
            <a:r>
              <a:rPr lang="en-GB" sz="4000" dirty="0">
                <a:latin typeface="Century Gothic" panose="020B0502020202020204" pitchFamily="34" charset="0"/>
              </a:rPr>
              <a:t>Child Development and their theories that impact the environment. </a:t>
            </a:r>
          </a:p>
        </p:txBody>
      </p:sp>
      <p:sp>
        <p:nvSpPr>
          <p:cNvPr id="3" name="Subtitle 2">
            <a:extLst>
              <a:ext uri="{FF2B5EF4-FFF2-40B4-BE49-F238E27FC236}">
                <a16:creationId xmlns:a16="http://schemas.microsoft.com/office/drawing/2014/main" id="{A0904E20-CE63-4D5D-A14C-0526BC4B3BEC}"/>
              </a:ext>
            </a:extLst>
          </p:cNvPr>
          <p:cNvSpPr>
            <a:spLocks noGrp="1"/>
          </p:cNvSpPr>
          <p:nvPr>
            <p:ph type="subTitle" idx="1"/>
          </p:nvPr>
        </p:nvSpPr>
        <p:spPr/>
        <p:txBody>
          <a:bodyPr/>
          <a:lstStyle/>
          <a:p>
            <a:r>
              <a:rPr lang="en-GB" dirty="0">
                <a:latin typeface="Century Gothic" panose="020B0502020202020204" pitchFamily="34" charset="0"/>
              </a:rPr>
              <a:t>Kaitlyn Hole </a:t>
            </a:r>
          </a:p>
        </p:txBody>
      </p:sp>
      <p:pic>
        <p:nvPicPr>
          <p:cNvPr id="9" name="Picture 8">
            <a:extLst>
              <a:ext uri="{FF2B5EF4-FFF2-40B4-BE49-F238E27FC236}">
                <a16:creationId xmlns:a16="http://schemas.microsoft.com/office/drawing/2014/main" id="{2A9663AE-A343-4076-A0EB-D7B0DA97E2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388" y="218068"/>
            <a:ext cx="3421781" cy="2529142"/>
          </a:xfrm>
          <a:prstGeom prst="rect">
            <a:avLst/>
          </a:prstGeom>
        </p:spPr>
      </p:pic>
    </p:spTree>
    <p:extLst>
      <p:ext uri="{BB962C8B-B14F-4D97-AF65-F5344CB8AC3E}">
        <p14:creationId xmlns:p14="http://schemas.microsoft.com/office/powerpoint/2010/main" val="2165908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B0E2BA-DABA-42A9-8C7F-E9E99578D442}"/>
              </a:ext>
            </a:extLst>
          </p:cNvPr>
          <p:cNvSpPr>
            <a:spLocks noGrp="1"/>
          </p:cNvSpPr>
          <p:nvPr>
            <p:ph idx="1"/>
          </p:nvPr>
        </p:nvSpPr>
        <p:spPr>
          <a:xfrm>
            <a:off x="838200" y="2179673"/>
            <a:ext cx="10515600" cy="3997289"/>
          </a:xfrm>
        </p:spPr>
        <p:txBody>
          <a:bodyPr/>
          <a:lstStyle/>
          <a:p>
            <a:r>
              <a:rPr lang="en-GB" dirty="0"/>
              <a:t>The definition of development from the Collins Dictionary online states that – “the biological and psychological developments in human beings between birth and the end of adolescence” </a:t>
            </a:r>
          </a:p>
          <a:p>
            <a:r>
              <a:rPr lang="en-GB" dirty="0"/>
              <a:t>It is thought that a child’s development of their emotional being starts way before they are even born, it is thought that the emotional development starts when the baby is in the womb. The researchers found out this hypothesis during a 4D scan. The researchers realised over time that when they baby starts to mature, the 4D scan shows the baby having more complex facial expressions.  (NHS, 2018) stated that “the researchers carried out this study from the University of Durham and also Lancaster University.”</a:t>
            </a:r>
          </a:p>
          <a:p>
            <a:r>
              <a:rPr lang="en-GB" dirty="0"/>
              <a:t>(NHS,2018) said that “the study consisted of fifteen foetuses during the twenty four and thirty six weeks of being in the womb – these being eight girls and seven boys, during the second and third trimester of pregnancy. Using an accepted use of coding, the researchers found nineteen facial movements. They identified six facial movements which could be shown to have pain and distress.”</a:t>
            </a:r>
          </a:p>
        </p:txBody>
      </p:sp>
      <p:sp>
        <p:nvSpPr>
          <p:cNvPr id="6" name="Rectangle 5">
            <a:extLst>
              <a:ext uri="{FF2B5EF4-FFF2-40B4-BE49-F238E27FC236}">
                <a16:creationId xmlns:a16="http://schemas.microsoft.com/office/drawing/2014/main" id="{286AC861-5137-40C3-A23A-BCB52AE116EB}"/>
              </a:ext>
            </a:extLst>
          </p:cNvPr>
          <p:cNvSpPr/>
          <p:nvPr/>
        </p:nvSpPr>
        <p:spPr>
          <a:xfrm>
            <a:off x="921487" y="127061"/>
            <a:ext cx="9881191" cy="2308324"/>
          </a:xfrm>
          <a:prstGeom prst="rect">
            <a:avLst/>
          </a:prstGeom>
        </p:spPr>
        <p:txBody>
          <a:bodyPr wrap="square">
            <a:spAutoFit/>
          </a:bodyPr>
          <a:lstStyle/>
          <a:p>
            <a:r>
              <a:rPr lang="en-GB" sz="2400" b="0" i="0" u="none" strike="noStrike" dirty="0">
                <a:solidFill>
                  <a:srgbClr val="333333"/>
                </a:solidFill>
                <a:effectLst/>
                <a:latin typeface="Century Gothic" panose="020B0502020202020204" pitchFamily="34" charset="0"/>
              </a:rPr>
              <a:t>“The greatest development is achieved during the first years of life, and therefore it is then that the greatest care should be taken. If this is done, then the child does not become a burden; he will reveal himself as the greatest marvel of nature.” – Maria Montessori. </a:t>
            </a:r>
            <a:br>
              <a:rPr lang="en-GB" sz="2400" dirty="0">
                <a:latin typeface="Century Gothic" panose="020B0502020202020204" pitchFamily="34" charset="0"/>
              </a:rPr>
            </a:br>
            <a:endParaRPr lang="en-GB" sz="2400" dirty="0">
              <a:latin typeface="Century Gothic" panose="020B0502020202020204" pitchFamily="34" charset="0"/>
            </a:endParaRPr>
          </a:p>
        </p:txBody>
      </p:sp>
    </p:spTree>
    <p:extLst>
      <p:ext uri="{BB962C8B-B14F-4D97-AF65-F5344CB8AC3E}">
        <p14:creationId xmlns:p14="http://schemas.microsoft.com/office/powerpoint/2010/main" val="4131726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down)">
                                      <p:cBhvr>
                                        <p:cTn id="7" dur="580">
                                          <p:stCondLst>
                                            <p:cond delay="0"/>
                                          </p:stCondLst>
                                        </p:cTn>
                                        <p:tgtEl>
                                          <p:spTgt spid="6">
                                            <p:txEl>
                                              <p:pRg st="0" end="0"/>
                                            </p:txEl>
                                          </p:spTgt>
                                        </p:tgtEl>
                                      </p:cBhvr>
                                    </p:animEffect>
                                    <p:anim calcmode="lin" valueType="num">
                                      <p:cBhvr>
                                        <p:cTn id="8" dur="1822" tmFilter="0,0; 0.14,0.36; 0.43,0.73; 0.71,0.91; 1.0,1.0">
                                          <p:stCondLst>
                                            <p:cond delay="0"/>
                                          </p:stCondLst>
                                        </p:cTn>
                                        <p:tgtEl>
                                          <p:spTgt spid="6">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xEl>
                                              <p:pRg st="0" end="0"/>
                                            </p:txEl>
                                          </p:spTgt>
                                        </p:tgtEl>
                                      </p:cBhvr>
                                      <p:to x="100000" y="60000"/>
                                    </p:animScale>
                                    <p:animScale>
                                      <p:cBhvr>
                                        <p:cTn id="14" dur="166" decel="50000">
                                          <p:stCondLst>
                                            <p:cond delay="676"/>
                                          </p:stCondLst>
                                        </p:cTn>
                                        <p:tgtEl>
                                          <p:spTgt spid="6">
                                            <p:txEl>
                                              <p:pRg st="0" end="0"/>
                                            </p:txEl>
                                          </p:spTgt>
                                        </p:tgtEl>
                                      </p:cBhvr>
                                      <p:to x="100000" y="100000"/>
                                    </p:animScale>
                                    <p:animScale>
                                      <p:cBhvr>
                                        <p:cTn id="15" dur="26">
                                          <p:stCondLst>
                                            <p:cond delay="1312"/>
                                          </p:stCondLst>
                                        </p:cTn>
                                        <p:tgtEl>
                                          <p:spTgt spid="6">
                                            <p:txEl>
                                              <p:pRg st="0" end="0"/>
                                            </p:txEl>
                                          </p:spTgt>
                                        </p:tgtEl>
                                      </p:cBhvr>
                                      <p:to x="100000" y="80000"/>
                                    </p:animScale>
                                    <p:animScale>
                                      <p:cBhvr>
                                        <p:cTn id="16" dur="166" decel="50000">
                                          <p:stCondLst>
                                            <p:cond delay="1338"/>
                                          </p:stCondLst>
                                        </p:cTn>
                                        <p:tgtEl>
                                          <p:spTgt spid="6">
                                            <p:txEl>
                                              <p:pRg st="0" end="0"/>
                                            </p:txEl>
                                          </p:spTgt>
                                        </p:tgtEl>
                                      </p:cBhvr>
                                      <p:to x="100000" y="100000"/>
                                    </p:animScale>
                                    <p:animScale>
                                      <p:cBhvr>
                                        <p:cTn id="17" dur="26">
                                          <p:stCondLst>
                                            <p:cond delay="1642"/>
                                          </p:stCondLst>
                                        </p:cTn>
                                        <p:tgtEl>
                                          <p:spTgt spid="6">
                                            <p:txEl>
                                              <p:pRg st="0" end="0"/>
                                            </p:txEl>
                                          </p:spTgt>
                                        </p:tgtEl>
                                      </p:cBhvr>
                                      <p:to x="100000" y="90000"/>
                                    </p:animScale>
                                    <p:animScale>
                                      <p:cBhvr>
                                        <p:cTn id="18" dur="166" decel="50000">
                                          <p:stCondLst>
                                            <p:cond delay="1668"/>
                                          </p:stCondLst>
                                        </p:cTn>
                                        <p:tgtEl>
                                          <p:spTgt spid="6">
                                            <p:txEl>
                                              <p:pRg st="0" end="0"/>
                                            </p:txEl>
                                          </p:spTgt>
                                        </p:tgtEl>
                                      </p:cBhvr>
                                      <p:to x="100000" y="100000"/>
                                    </p:animScale>
                                    <p:animScale>
                                      <p:cBhvr>
                                        <p:cTn id="19" dur="26">
                                          <p:stCondLst>
                                            <p:cond delay="1808"/>
                                          </p:stCondLst>
                                        </p:cTn>
                                        <p:tgtEl>
                                          <p:spTgt spid="6">
                                            <p:txEl>
                                              <p:pRg st="0" end="0"/>
                                            </p:txEl>
                                          </p:spTgt>
                                        </p:tgtEl>
                                      </p:cBhvr>
                                      <p:to x="100000" y="95000"/>
                                    </p:animScale>
                                    <p:animScale>
                                      <p:cBhvr>
                                        <p:cTn id="20" dur="166" decel="50000">
                                          <p:stCondLst>
                                            <p:cond delay="1834"/>
                                          </p:stCondLst>
                                        </p:cTn>
                                        <p:tgtEl>
                                          <p:spTgt spid="6">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55743-86B0-4CC9-9C63-76E073565B14}"/>
              </a:ext>
            </a:extLst>
          </p:cNvPr>
          <p:cNvSpPr>
            <a:spLocks noGrp="1"/>
          </p:cNvSpPr>
          <p:nvPr>
            <p:ph type="title"/>
          </p:nvPr>
        </p:nvSpPr>
        <p:spPr>
          <a:xfrm>
            <a:off x="1280160" y="760396"/>
            <a:ext cx="10058400" cy="717082"/>
          </a:xfrm>
        </p:spPr>
        <p:txBody>
          <a:bodyPr>
            <a:normAutofit/>
          </a:bodyPr>
          <a:lstStyle/>
          <a:p>
            <a:r>
              <a:rPr lang="en-GB" sz="4000" dirty="0">
                <a:latin typeface="Century Gothic" panose="020B0502020202020204" pitchFamily="34" charset="0"/>
              </a:rPr>
              <a:t>Barriers to a Child’s Development </a:t>
            </a:r>
          </a:p>
        </p:txBody>
      </p:sp>
      <p:pic>
        <p:nvPicPr>
          <p:cNvPr id="8" name="Picture 7">
            <a:extLst>
              <a:ext uri="{FF2B5EF4-FFF2-40B4-BE49-F238E27FC236}">
                <a16:creationId xmlns:a16="http://schemas.microsoft.com/office/drawing/2014/main" id="{B5F8AD3A-9A4C-4B5B-B1E3-67BB0FA30E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9593" y="2120685"/>
            <a:ext cx="2634191" cy="2616630"/>
          </a:xfrm>
          <a:prstGeom prst="rect">
            <a:avLst/>
          </a:prstGeom>
        </p:spPr>
      </p:pic>
      <p:pic>
        <p:nvPicPr>
          <p:cNvPr id="10" name="Picture 9">
            <a:extLst>
              <a:ext uri="{FF2B5EF4-FFF2-40B4-BE49-F238E27FC236}">
                <a16:creationId xmlns:a16="http://schemas.microsoft.com/office/drawing/2014/main" id="{C0F5A8E7-5F09-4511-8BEC-00113A9DAA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34964" y="1867379"/>
            <a:ext cx="3339686" cy="2743681"/>
          </a:xfrm>
          <a:prstGeom prst="rect">
            <a:avLst/>
          </a:prstGeom>
        </p:spPr>
      </p:pic>
      <p:pic>
        <p:nvPicPr>
          <p:cNvPr id="12" name="Picture 11">
            <a:extLst>
              <a:ext uri="{FF2B5EF4-FFF2-40B4-BE49-F238E27FC236}">
                <a16:creationId xmlns:a16="http://schemas.microsoft.com/office/drawing/2014/main" id="{078EB1BC-B90F-477F-9119-0D58FF722E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27588" y="2791326"/>
            <a:ext cx="2993571" cy="2933700"/>
          </a:xfrm>
          <a:prstGeom prst="rect">
            <a:avLst/>
          </a:prstGeom>
        </p:spPr>
      </p:pic>
    </p:spTree>
    <p:extLst>
      <p:ext uri="{BB962C8B-B14F-4D97-AF65-F5344CB8AC3E}">
        <p14:creationId xmlns:p14="http://schemas.microsoft.com/office/powerpoint/2010/main" val="3625675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p:cTn id="15" dur="1000" fill="hold"/>
                                        <p:tgtEl>
                                          <p:spTgt spid="10"/>
                                        </p:tgtEl>
                                        <p:attrNameLst>
                                          <p:attrName>ppt_w</p:attrName>
                                        </p:attrNameLst>
                                      </p:cBhvr>
                                      <p:tavLst>
                                        <p:tav tm="0">
                                          <p:val>
                                            <p:fltVal val="0"/>
                                          </p:val>
                                        </p:tav>
                                        <p:tav tm="100000">
                                          <p:val>
                                            <p:strVal val="#ppt_w"/>
                                          </p:val>
                                        </p:tav>
                                      </p:tavLst>
                                    </p:anim>
                                    <p:anim calcmode="lin" valueType="num">
                                      <p:cBhvr>
                                        <p:cTn id="16" dur="1000" fill="hold"/>
                                        <p:tgtEl>
                                          <p:spTgt spid="10"/>
                                        </p:tgtEl>
                                        <p:attrNameLst>
                                          <p:attrName>ppt_h</p:attrName>
                                        </p:attrNameLst>
                                      </p:cBhvr>
                                      <p:tavLst>
                                        <p:tav tm="0">
                                          <p:val>
                                            <p:fltVal val="0"/>
                                          </p:val>
                                        </p:tav>
                                        <p:tav tm="100000">
                                          <p:val>
                                            <p:strVal val="#ppt_h"/>
                                          </p:val>
                                        </p:tav>
                                      </p:tavLst>
                                    </p:anim>
                                    <p:anim calcmode="lin" valueType="num">
                                      <p:cBhvr>
                                        <p:cTn id="17" dur="1000" fill="hold"/>
                                        <p:tgtEl>
                                          <p:spTgt spid="10"/>
                                        </p:tgtEl>
                                        <p:attrNameLst>
                                          <p:attrName>style.rotation</p:attrName>
                                        </p:attrNameLst>
                                      </p:cBhvr>
                                      <p:tavLst>
                                        <p:tav tm="0">
                                          <p:val>
                                            <p:fltVal val="90"/>
                                          </p:val>
                                        </p:tav>
                                        <p:tav tm="100000">
                                          <p:val>
                                            <p:fltVal val="0"/>
                                          </p:val>
                                        </p:tav>
                                      </p:tavLst>
                                    </p:anim>
                                    <p:animEffect transition="in" filter="fade">
                                      <p:cBhvr>
                                        <p:cTn id="18" dur="10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p:cTn id="23" dur="1000" fill="hold"/>
                                        <p:tgtEl>
                                          <p:spTgt spid="12"/>
                                        </p:tgtEl>
                                        <p:attrNameLst>
                                          <p:attrName>ppt_w</p:attrName>
                                        </p:attrNameLst>
                                      </p:cBhvr>
                                      <p:tavLst>
                                        <p:tav tm="0">
                                          <p:val>
                                            <p:fltVal val="0"/>
                                          </p:val>
                                        </p:tav>
                                        <p:tav tm="100000">
                                          <p:val>
                                            <p:strVal val="#ppt_w"/>
                                          </p:val>
                                        </p:tav>
                                      </p:tavLst>
                                    </p:anim>
                                    <p:anim calcmode="lin" valueType="num">
                                      <p:cBhvr>
                                        <p:cTn id="24" dur="1000" fill="hold"/>
                                        <p:tgtEl>
                                          <p:spTgt spid="12"/>
                                        </p:tgtEl>
                                        <p:attrNameLst>
                                          <p:attrName>ppt_h</p:attrName>
                                        </p:attrNameLst>
                                      </p:cBhvr>
                                      <p:tavLst>
                                        <p:tav tm="0">
                                          <p:val>
                                            <p:fltVal val="0"/>
                                          </p:val>
                                        </p:tav>
                                        <p:tav tm="100000">
                                          <p:val>
                                            <p:strVal val="#ppt_h"/>
                                          </p:val>
                                        </p:tav>
                                      </p:tavLst>
                                    </p:anim>
                                    <p:anim calcmode="lin" valueType="num">
                                      <p:cBhvr>
                                        <p:cTn id="25" dur="1000" fill="hold"/>
                                        <p:tgtEl>
                                          <p:spTgt spid="12"/>
                                        </p:tgtEl>
                                        <p:attrNameLst>
                                          <p:attrName>style.rotation</p:attrName>
                                        </p:attrNameLst>
                                      </p:cBhvr>
                                      <p:tavLst>
                                        <p:tav tm="0">
                                          <p:val>
                                            <p:fltVal val="90"/>
                                          </p:val>
                                        </p:tav>
                                        <p:tav tm="100000">
                                          <p:val>
                                            <p:fltVal val="0"/>
                                          </p:val>
                                        </p:tav>
                                      </p:tavLst>
                                    </p:anim>
                                    <p:animEffect transition="in" filter="fade">
                                      <p:cBhvr>
                                        <p:cTn id="26"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5E0F5-E471-41A1-8483-F60164107471}"/>
              </a:ext>
            </a:extLst>
          </p:cNvPr>
          <p:cNvSpPr>
            <a:spLocks noGrp="1"/>
          </p:cNvSpPr>
          <p:nvPr>
            <p:ph type="title"/>
          </p:nvPr>
        </p:nvSpPr>
        <p:spPr/>
        <p:txBody>
          <a:bodyPr>
            <a:normAutofit/>
          </a:bodyPr>
          <a:lstStyle/>
          <a:p>
            <a:r>
              <a:rPr lang="en-GB" sz="4400" dirty="0">
                <a:latin typeface="Century Gothic" panose="020B0502020202020204" pitchFamily="34" charset="0"/>
              </a:rPr>
              <a:t>Emotional Development </a:t>
            </a:r>
          </a:p>
        </p:txBody>
      </p:sp>
      <p:sp>
        <p:nvSpPr>
          <p:cNvPr id="3" name="Content Placeholder 2">
            <a:extLst>
              <a:ext uri="{FF2B5EF4-FFF2-40B4-BE49-F238E27FC236}">
                <a16:creationId xmlns:a16="http://schemas.microsoft.com/office/drawing/2014/main" id="{3D6CDC0F-0EC2-411B-A3A0-A22F04CFE28D}"/>
              </a:ext>
            </a:extLst>
          </p:cNvPr>
          <p:cNvSpPr>
            <a:spLocks noGrp="1"/>
          </p:cNvSpPr>
          <p:nvPr>
            <p:ph idx="1"/>
          </p:nvPr>
        </p:nvSpPr>
        <p:spPr/>
        <p:txBody>
          <a:bodyPr>
            <a:normAutofit lnSpcReduction="10000"/>
          </a:bodyPr>
          <a:lstStyle/>
          <a:p>
            <a:r>
              <a:rPr lang="en-GB" dirty="0"/>
              <a:t>As discussed on a previous slide, the emotional development of a child may start way before the child is born. Children’s emotional development is very important and must be taken care of, in a suitable manner if the child is upset or angry about something. </a:t>
            </a:r>
          </a:p>
          <a:p>
            <a:r>
              <a:rPr lang="en-GB" dirty="0"/>
              <a:t>Levine &amp; Munsch (2011) states that emotional development consists.. </a:t>
            </a:r>
          </a:p>
          <a:p>
            <a:pPr>
              <a:buFont typeface="Wingdings" panose="05000000000000000000" pitchFamily="2" charset="2"/>
              <a:buChar char="Ø"/>
            </a:pPr>
            <a:r>
              <a:rPr lang="en-GB" dirty="0"/>
              <a:t>“The growth of children’s feeling about and awareness of themselves.”</a:t>
            </a:r>
          </a:p>
          <a:p>
            <a:pPr>
              <a:buFont typeface="Wingdings" panose="05000000000000000000" pitchFamily="2" charset="2"/>
              <a:buChar char="Ø"/>
            </a:pPr>
            <a:r>
              <a:rPr lang="en-GB" dirty="0"/>
              <a:t>“The development of feelings towards people.”</a:t>
            </a:r>
          </a:p>
          <a:p>
            <a:pPr>
              <a:buFont typeface="Wingdings" panose="05000000000000000000" pitchFamily="2" charset="2"/>
              <a:buChar char="Ø"/>
            </a:pPr>
            <a:r>
              <a:rPr lang="en-GB" dirty="0"/>
              <a:t>“The development of self image &amp; identity.”</a:t>
            </a:r>
          </a:p>
          <a:p>
            <a:pPr>
              <a:buFont typeface="Wingdings" panose="05000000000000000000" pitchFamily="2" charset="2"/>
              <a:buChar char="Ø"/>
            </a:pPr>
            <a:r>
              <a:rPr lang="en-GB" dirty="0"/>
              <a:t>“Learning how to interact with others &amp; regulate our emotions.”</a:t>
            </a:r>
          </a:p>
          <a:p>
            <a:pPr marL="0" indent="0">
              <a:buNone/>
            </a:pPr>
            <a:r>
              <a:rPr lang="en-GB" dirty="0"/>
              <a:t>Children’s development of their emotions is constant, throughout their time of attending school and making friends and this could give them anxiety because of the change of lessons or a different school. </a:t>
            </a:r>
          </a:p>
          <a:p>
            <a:pPr>
              <a:buFont typeface="Wingdings" panose="05000000000000000000" pitchFamily="2" charset="2"/>
              <a:buChar char="Ø"/>
            </a:pPr>
            <a:endParaRPr lang="en-GB" dirty="0"/>
          </a:p>
          <a:p>
            <a:pPr>
              <a:buFont typeface="Arial" panose="020B0604020202020204" pitchFamily="34" charset="0"/>
              <a:buChar char="•"/>
            </a:pPr>
            <a:endParaRPr lang="en-GB" dirty="0"/>
          </a:p>
        </p:txBody>
      </p:sp>
      <p:pic>
        <p:nvPicPr>
          <p:cNvPr id="5" name="Picture 4">
            <a:extLst>
              <a:ext uri="{FF2B5EF4-FFF2-40B4-BE49-F238E27FC236}">
                <a16:creationId xmlns:a16="http://schemas.microsoft.com/office/drawing/2014/main" id="{D9D3D28E-CFE5-46BF-8FD3-34CBB60622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32757" y="0"/>
            <a:ext cx="2165685" cy="1698131"/>
          </a:xfrm>
          <a:prstGeom prst="rect">
            <a:avLst/>
          </a:prstGeom>
        </p:spPr>
      </p:pic>
    </p:spTree>
    <p:extLst>
      <p:ext uri="{BB962C8B-B14F-4D97-AF65-F5344CB8AC3E}">
        <p14:creationId xmlns:p14="http://schemas.microsoft.com/office/powerpoint/2010/main" val="3785842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4215B-7EA2-42FB-8493-1A75EEE9EFFA}"/>
              </a:ext>
            </a:extLst>
          </p:cNvPr>
          <p:cNvSpPr>
            <a:spLocks noGrp="1"/>
          </p:cNvSpPr>
          <p:nvPr>
            <p:ph type="title"/>
          </p:nvPr>
        </p:nvSpPr>
        <p:spPr/>
        <p:txBody>
          <a:bodyPr/>
          <a:lstStyle/>
          <a:p>
            <a:r>
              <a:rPr lang="en-GB" dirty="0"/>
              <a:t>Emotional Development Stages </a:t>
            </a:r>
          </a:p>
        </p:txBody>
      </p:sp>
      <p:pic>
        <p:nvPicPr>
          <p:cNvPr id="5" name="Content Placeholder 4">
            <a:extLst>
              <a:ext uri="{FF2B5EF4-FFF2-40B4-BE49-F238E27FC236}">
                <a16:creationId xmlns:a16="http://schemas.microsoft.com/office/drawing/2014/main" id="{7FDF7839-A522-408F-B18F-5A296F74F7C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96158" y="1737360"/>
            <a:ext cx="1674623" cy="1373191"/>
          </a:xfrm>
        </p:spPr>
      </p:pic>
      <p:pic>
        <p:nvPicPr>
          <p:cNvPr id="7" name="Picture 6">
            <a:extLst>
              <a:ext uri="{FF2B5EF4-FFF2-40B4-BE49-F238E27FC236}">
                <a16:creationId xmlns:a16="http://schemas.microsoft.com/office/drawing/2014/main" id="{56F69F65-A6D0-48D9-ADE1-4B211765C4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293" y="1737360"/>
            <a:ext cx="1674623" cy="1378773"/>
          </a:xfrm>
          <a:prstGeom prst="rect">
            <a:avLst/>
          </a:prstGeom>
        </p:spPr>
      </p:pic>
      <p:cxnSp>
        <p:nvCxnSpPr>
          <p:cNvPr id="9" name="Straight Arrow Connector 8">
            <a:extLst>
              <a:ext uri="{FF2B5EF4-FFF2-40B4-BE49-F238E27FC236}">
                <a16:creationId xmlns:a16="http://schemas.microsoft.com/office/drawing/2014/main" id="{64327FCD-3BF1-4D5B-80EE-193CC3B8C180}"/>
              </a:ext>
            </a:extLst>
          </p:cNvPr>
          <p:cNvCxnSpPr/>
          <p:nvPr/>
        </p:nvCxnSpPr>
        <p:spPr>
          <a:xfrm>
            <a:off x="4930219" y="2601798"/>
            <a:ext cx="1762812"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0" name="TextBox 9">
            <a:extLst>
              <a:ext uri="{FF2B5EF4-FFF2-40B4-BE49-F238E27FC236}">
                <a16:creationId xmlns:a16="http://schemas.microsoft.com/office/drawing/2014/main" id="{C94F048F-A8DB-42D3-BA17-B44B123B216C}"/>
              </a:ext>
            </a:extLst>
          </p:cNvPr>
          <p:cNvSpPr txBox="1"/>
          <p:nvPr/>
        </p:nvSpPr>
        <p:spPr>
          <a:xfrm>
            <a:off x="7466029" y="2092751"/>
            <a:ext cx="2978870" cy="1015663"/>
          </a:xfrm>
          <a:prstGeom prst="rect">
            <a:avLst/>
          </a:prstGeom>
          <a:noFill/>
        </p:spPr>
        <p:txBody>
          <a:bodyPr wrap="square" rtlCol="0">
            <a:spAutoFit/>
          </a:bodyPr>
          <a:lstStyle/>
          <a:p>
            <a:r>
              <a:rPr lang="en-GB" sz="2000" dirty="0"/>
              <a:t>Trust vs Mistrust </a:t>
            </a:r>
            <a:br>
              <a:rPr lang="en-GB" sz="2000" dirty="0"/>
            </a:br>
            <a:r>
              <a:rPr lang="en-GB" sz="2000" dirty="0"/>
              <a:t>Birth to 18 Months old. </a:t>
            </a:r>
            <a:br>
              <a:rPr lang="en-GB" sz="2000" dirty="0"/>
            </a:br>
            <a:endParaRPr lang="en-GB" sz="2000" dirty="0"/>
          </a:p>
        </p:txBody>
      </p:sp>
      <p:pic>
        <p:nvPicPr>
          <p:cNvPr id="12" name="Picture 11">
            <a:extLst>
              <a:ext uri="{FF2B5EF4-FFF2-40B4-BE49-F238E27FC236}">
                <a16:creationId xmlns:a16="http://schemas.microsoft.com/office/drawing/2014/main" id="{A83DDCD0-2D83-476F-A095-E8056FF2559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5293" y="3288427"/>
            <a:ext cx="1674624" cy="1378774"/>
          </a:xfrm>
          <a:prstGeom prst="rect">
            <a:avLst/>
          </a:prstGeom>
        </p:spPr>
      </p:pic>
      <p:pic>
        <p:nvPicPr>
          <p:cNvPr id="14" name="Picture 13">
            <a:extLst>
              <a:ext uri="{FF2B5EF4-FFF2-40B4-BE49-F238E27FC236}">
                <a16:creationId xmlns:a16="http://schemas.microsoft.com/office/drawing/2014/main" id="{7CF21793-32D0-42B7-AD32-3684E4FF4A7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32287" y="3320844"/>
            <a:ext cx="1602364" cy="1313939"/>
          </a:xfrm>
          <a:prstGeom prst="rect">
            <a:avLst/>
          </a:prstGeom>
        </p:spPr>
      </p:pic>
      <p:cxnSp>
        <p:nvCxnSpPr>
          <p:cNvPr id="16" name="Straight Arrow Connector 15">
            <a:extLst>
              <a:ext uri="{FF2B5EF4-FFF2-40B4-BE49-F238E27FC236}">
                <a16:creationId xmlns:a16="http://schemas.microsoft.com/office/drawing/2014/main" id="{00E7197D-D582-4E78-B8A4-81498740577F}"/>
              </a:ext>
            </a:extLst>
          </p:cNvPr>
          <p:cNvCxnSpPr/>
          <p:nvPr/>
        </p:nvCxnSpPr>
        <p:spPr>
          <a:xfrm>
            <a:off x="4854804" y="3977813"/>
            <a:ext cx="1838227"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7" name="TextBox 16">
            <a:extLst>
              <a:ext uri="{FF2B5EF4-FFF2-40B4-BE49-F238E27FC236}">
                <a16:creationId xmlns:a16="http://schemas.microsoft.com/office/drawing/2014/main" id="{1E7E5F61-C321-49DF-92E6-682BCADCEBEF}"/>
              </a:ext>
            </a:extLst>
          </p:cNvPr>
          <p:cNvSpPr txBox="1"/>
          <p:nvPr/>
        </p:nvSpPr>
        <p:spPr>
          <a:xfrm>
            <a:off x="7466029" y="3817856"/>
            <a:ext cx="2630078" cy="646331"/>
          </a:xfrm>
          <a:prstGeom prst="rect">
            <a:avLst/>
          </a:prstGeom>
          <a:noFill/>
        </p:spPr>
        <p:txBody>
          <a:bodyPr wrap="square" rtlCol="0">
            <a:spAutoFit/>
          </a:bodyPr>
          <a:lstStyle/>
          <a:p>
            <a:r>
              <a:rPr lang="en-GB" dirty="0"/>
              <a:t>Autonomy vs Shame </a:t>
            </a:r>
          </a:p>
          <a:p>
            <a:r>
              <a:rPr lang="en-GB" dirty="0"/>
              <a:t>18 Months to Three Years.</a:t>
            </a:r>
          </a:p>
        </p:txBody>
      </p:sp>
      <p:pic>
        <p:nvPicPr>
          <p:cNvPr id="19" name="Picture 18">
            <a:extLst>
              <a:ext uri="{FF2B5EF4-FFF2-40B4-BE49-F238E27FC236}">
                <a16:creationId xmlns:a16="http://schemas.microsoft.com/office/drawing/2014/main" id="{15BDDD33-66BA-4977-AB8B-CB3BACF4892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5293" y="4942686"/>
            <a:ext cx="1674625" cy="1378774"/>
          </a:xfrm>
          <a:prstGeom prst="rect">
            <a:avLst/>
          </a:prstGeom>
        </p:spPr>
      </p:pic>
      <p:pic>
        <p:nvPicPr>
          <p:cNvPr id="21" name="Picture 20">
            <a:extLst>
              <a:ext uri="{FF2B5EF4-FFF2-40B4-BE49-F238E27FC236}">
                <a16:creationId xmlns:a16="http://schemas.microsoft.com/office/drawing/2014/main" id="{EA6CB878-1DA6-4F4A-A940-46A14442A06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296158" y="4892139"/>
            <a:ext cx="1769216" cy="1450757"/>
          </a:xfrm>
          <a:prstGeom prst="rect">
            <a:avLst/>
          </a:prstGeom>
        </p:spPr>
      </p:pic>
      <p:cxnSp>
        <p:nvCxnSpPr>
          <p:cNvPr id="23" name="Straight Arrow Connector 22">
            <a:extLst>
              <a:ext uri="{FF2B5EF4-FFF2-40B4-BE49-F238E27FC236}">
                <a16:creationId xmlns:a16="http://schemas.microsoft.com/office/drawing/2014/main" id="{BA4491A1-C9B5-42FC-9EA8-65226D43403A}"/>
              </a:ext>
            </a:extLst>
          </p:cNvPr>
          <p:cNvCxnSpPr/>
          <p:nvPr/>
        </p:nvCxnSpPr>
        <p:spPr>
          <a:xfrm>
            <a:off x="4930219" y="5382705"/>
            <a:ext cx="1677971" cy="6598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4" name="TextBox 23">
            <a:extLst>
              <a:ext uri="{FF2B5EF4-FFF2-40B4-BE49-F238E27FC236}">
                <a16:creationId xmlns:a16="http://schemas.microsoft.com/office/drawing/2014/main" id="{5F6FFFCB-958A-4D20-8D27-7EEBD674D338}"/>
              </a:ext>
            </a:extLst>
          </p:cNvPr>
          <p:cNvSpPr txBox="1"/>
          <p:nvPr/>
        </p:nvSpPr>
        <p:spPr>
          <a:xfrm>
            <a:off x="7466029" y="5231876"/>
            <a:ext cx="2630078" cy="646331"/>
          </a:xfrm>
          <a:prstGeom prst="rect">
            <a:avLst/>
          </a:prstGeom>
          <a:noFill/>
        </p:spPr>
        <p:txBody>
          <a:bodyPr wrap="square" rtlCol="0">
            <a:spAutoFit/>
          </a:bodyPr>
          <a:lstStyle/>
          <a:p>
            <a:r>
              <a:rPr lang="en-GB" dirty="0"/>
              <a:t>Initiative vs Guilt</a:t>
            </a:r>
          </a:p>
          <a:p>
            <a:r>
              <a:rPr lang="en-GB" dirty="0"/>
              <a:t>Three Years to Five Years.</a:t>
            </a:r>
          </a:p>
        </p:txBody>
      </p:sp>
      <p:pic>
        <p:nvPicPr>
          <p:cNvPr id="26" name="Picture 25">
            <a:extLst>
              <a:ext uri="{FF2B5EF4-FFF2-40B4-BE49-F238E27FC236}">
                <a16:creationId xmlns:a16="http://schemas.microsoft.com/office/drawing/2014/main" id="{E631C582-FB4D-494C-96EF-D7A28ECD3BB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848653" y="77734"/>
            <a:ext cx="2978870" cy="2015017"/>
          </a:xfrm>
          <a:prstGeom prst="rect">
            <a:avLst/>
          </a:prstGeom>
        </p:spPr>
      </p:pic>
    </p:spTree>
    <p:extLst>
      <p:ext uri="{BB962C8B-B14F-4D97-AF65-F5344CB8AC3E}">
        <p14:creationId xmlns:p14="http://schemas.microsoft.com/office/powerpoint/2010/main" val="213219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circle(in)">
                                      <p:cBhvr>
                                        <p:cTn id="7" dur="20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ircle(in)">
                                      <p:cBhvr>
                                        <p:cTn id="12" dur="2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circle(in)">
                                      <p:cBhvr>
                                        <p:cTn id="22" dur="20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circle(in)">
                                      <p:cBhvr>
                                        <p:cTn id="27" dur="20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circle(in)">
                                      <p:cBhvr>
                                        <p:cTn id="32" dur="2000"/>
                                        <p:tgtEl>
                                          <p:spTgt spid="19"/>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circle(in)">
                                      <p:cBhvr>
                                        <p:cTn id="37" dur="2000"/>
                                        <p:tgtEl>
                                          <p:spTgt spid="21"/>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wipe(down)">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animEffect transition="in" filter="wipe(down)">
                                      <p:cBhvr>
                                        <p:cTn id="47" dur="500"/>
                                        <p:tgtEl>
                                          <p:spTgt spid="17"/>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24"/>
                                        </p:tgtEl>
                                        <p:attrNameLst>
                                          <p:attrName>style.visibility</p:attrName>
                                        </p:attrNameLst>
                                      </p:cBhvr>
                                      <p:to>
                                        <p:strVal val="visible"/>
                                      </p:to>
                                    </p:set>
                                    <p:animEffect transition="in" filter="wipe(down)">
                                      <p:cBhvr>
                                        <p:cTn id="5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7" grpId="0"/>
      <p:bldP spid="2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4910D-AE35-43CC-9422-43F59E80E569}"/>
              </a:ext>
            </a:extLst>
          </p:cNvPr>
          <p:cNvSpPr>
            <a:spLocks noGrp="1"/>
          </p:cNvSpPr>
          <p:nvPr>
            <p:ph type="title"/>
          </p:nvPr>
        </p:nvSpPr>
        <p:spPr>
          <a:xfrm>
            <a:off x="145173" y="240112"/>
            <a:ext cx="10058400" cy="1450757"/>
          </a:xfrm>
        </p:spPr>
        <p:txBody>
          <a:bodyPr/>
          <a:lstStyle/>
          <a:p>
            <a:r>
              <a:rPr lang="en-GB" dirty="0"/>
              <a:t>Emotional Development Stages Cont..</a:t>
            </a:r>
          </a:p>
        </p:txBody>
      </p:sp>
      <p:pic>
        <p:nvPicPr>
          <p:cNvPr id="5" name="Content Placeholder 4">
            <a:extLst>
              <a:ext uri="{FF2B5EF4-FFF2-40B4-BE49-F238E27FC236}">
                <a16:creationId xmlns:a16="http://schemas.microsoft.com/office/drawing/2014/main" id="{6B7651EF-EBB7-4A53-B0FF-6A1D31BD364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4668" y="1932495"/>
            <a:ext cx="1912076" cy="1574276"/>
          </a:xfrm>
        </p:spPr>
      </p:pic>
      <p:pic>
        <p:nvPicPr>
          <p:cNvPr id="7" name="Picture 6">
            <a:extLst>
              <a:ext uri="{FF2B5EF4-FFF2-40B4-BE49-F238E27FC236}">
                <a16:creationId xmlns:a16="http://schemas.microsoft.com/office/drawing/2014/main" id="{DFFC7D8E-0148-4408-98DA-E1134ED567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33773" y="1886004"/>
            <a:ext cx="1919849" cy="1574276"/>
          </a:xfrm>
          <a:prstGeom prst="rect">
            <a:avLst/>
          </a:prstGeom>
        </p:spPr>
      </p:pic>
      <p:cxnSp>
        <p:nvCxnSpPr>
          <p:cNvPr id="9" name="Straight Arrow Connector 8">
            <a:extLst>
              <a:ext uri="{FF2B5EF4-FFF2-40B4-BE49-F238E27FC236}">
                <a16:creationId xmlns:a16="http://schemas.microsoft.com/office/drawing/2014/main" id="{396E3F32-A34B-4620-AFB9-7FF492397271}"/>
              </a:ext>
            </a:extLst>
          </p:cNvPr>
          <p:cNvCxnSpPr/>
          <p:nvPr/>
        </p:nvCxnSpPr>
        <p:spPr>
          <a:xfrm>
            <a:off x="5373278" y="2865748"/>
            <a:ext cx="1545996"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1" name="TextBox 10">
            <a:extLst>
              <a:ext uri="{FF2B5EF4-FFF2-40B4-BE49-F238E27FC236}">
                <a16:creationId xmlns:a16="http://schemas.microsoft.com/office/drawing/2014/main" id="{AC80B685-19E3-4675-A89D-EDB9908D1644}"/>
              </a:ext>
            </a:extLst>
          </p:cNvPr>
          <p:cNvSpPr txBox="1"/>
          <p:nvPr/>
        </p:nvSpPr>
        <p:spPr>
          <a:xfrm>
            <a:off x="7814821" y="2620652"/>
            <a:ext cx="2356701" cy="923330"/>
          </a:xfrm>
          <a:prstGeom prst="rect">
            <a:avLst/>
          </a:prstGeom>
          <a:noFill/>
        </p:spPr>
        <p:txBody>
          <a:bodyPr wrap="square" rtlCol="0">
            <a:spAutoFit/>
          </a:bodyPr>
          <a:lstStyle/>
          <a:p>
            <a:r>
              <a:rPr lang="en-GB" dirty="0"/>
              <a:t>Industry vs Inferiority</a:t>
            </a:r>
          </a:p>
          <a:p>
            <a:r>
              <a:rPr lang="en-GB" dirty="0"/>
              <a:t>Six to Twelve Years.</a:t>
            </a:r>
          </a:p>
          <a:p>
            <a:endParaRPr lang="en-GB" dirty="0"/>
          </a:p>
        </p:txBody>
      </p:sp>
      <p:pic>
        <p:nvPicPr>
          <p:cNvPr id="13" name="Picture 12">
            <a:extLst>
              <a:ext uri="{FF2B5EF4-FFF2-40B4-BE49-F238E27FC236}">
                <a16:creationId xmlns:a16="http://schemas.microsoft.com/office/drawing/2014/main" id="{4D39C745-6066-4876-A506-BAF8735476D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7280" y="3701906"/>
            <a:ext cx="2853179" cy="2139884"/>
          </a:xfrm>
          <a:prstGeom prst="rect">
            <a:avLst/>
          </a:prstGeom>
        </p:spPr>
      </p:pic>
      <p:cxnSp>
        <p:nvCxnSpPr>
          <p:cNvPr id="15" name="Straight Arrow Connector 14">
            <a:extLst>
              <a:ext uri="{FF2B5EF4-FFF2-40B4-BE49-F238E27FC236}">
                <a16:creationId xmlns:a16="http://schemas.microsoft.com/office/drawing/2014/main" id="{4D2338D0-319C-40AE-81C6-255BF6353BF6}"/>
              </a:ext>
            </a:extLst>
          </p:cNvPr>
          <p:cNvCxnSpPr/>
          <p:nvPr/>
        </p:nvCxnSpPr>
        <p:spPr>
          <a:xfrm>
            <a:off x="4996206" y="4771848"/>
            <a:ext cx="1772239"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6" name="TextBox 15">
            <a:extLst>
              <a:ext uri="{FF2B5EF4-FFF2-40B4-BE49-F238E27FC236}">
                <a16:creationId xmlns:a16="http://schemas.microsoft.com/office/drawing/2014/main" id="{6B3C32D5-E755-439C-AF41-2EFC38328DFC}"/>
              </a:ext>
            </a:extLst>
          </p:cNvPr>
          <p:cNvSpPr txBox="1"/>
          <p:nvPr/>
        </p:nvSpPr>
        <p:spPr>
          <a:xfrm>
            <a:off x="7748833" y="4468305"/>
            <a:ext cx="2658359" cy="646331"/>
          </a:xfrm>
          <a:prstGeom prst="rect">
            <a:avLst/>
          </a:prstGeom>
          <a:noFill/>
        </p:spPr>
        <p:txBody>
          <a:bodyPr wrap="square" rtlCol="0">
            <a:spAutoFit/>
          </a:bodyPr>
          <a:lstStyle/>
          <a:p>
            <a:r>
              <a:rPr lang="en-GB" dirty="0"/>
              <a:t>Identity vs Role Confusion</a:t>
            </a:r>
          </a:p>
          <a:p>
            <a:r>
              <a:rPr lang="en-GB" dirty="0"/>
              <a:t>Twelve to Eighteen Years.</a:t>
            </a:r>
          </a:p>
        </p:txBody>
      </p:sp>
      <p:pic>
        <p:nvPicPr>
          <p:cNvPr id="20" name="Picture 19">
            <a:extLst>
              <a:ext uri="{FF2B5EF4-FFF2-40B4-BE49-F238E27FC236}">
                <a16:creationId xmlns:a16="http://schemas.microsoft.com/office/drawing/2014/main" id="{0A42A365-374B-411F-BF76-30AF7D25DD4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58227" y="97201"/>
            <a:ext cx="2655661" cy="2292494"/>
          </a:xfrm>
          <a:prstGeom prst="rect">
            <a:avLst/>
          </a:prstGeom>
        </p:spPr>
      </p:pic>
    </p:spTree>
    <p:extLst>
      <p:ext uri="{BB962C8B-B14F-4D97-AF65-F5344CB8AC3E}">
        <p14:creationId xmlns:p14="http://schemas.microsoft.com/office/powerpoint/2010/main" val="3815966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barn(inVertical)">
                                      <p:cBhvr>
                                        <p:cTn id="13" dur="500"/>
                                        <p:tgtEl>
                                          <p:spTgt spid="20"/>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arn(inVertical)">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barn(inVertical)">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barn(inVertical)">
                                      <p:cBhvr>
                                        <p:cTn id="28" dur="500"/>
                                        <p:tgtEl>
                                          <p:spTgt spid="13"/>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barn(inVertical)">
                                      <p:cBhvr>
                                        <p:cTn id="33" dur="500"/>
                                        <p:tgtEl>
                                          <p:spTgt spid="11"/>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barn(inVertical)">
                                      <p:cBhvr>
                                        <p:cTn id="38"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1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146F6-A2C0-4532-9A9C-7C8A42999F29}"/>
              </a:ext>
            </a:extLst>
          </p:cNvPr>
          <p:cNvSpPr>
            <a:spLocks noGrp="1"/>
          </p:cNvSpPr>
          <p:nvPr>
            <p:ph type="title"/>
          </p:nvPr>
        </p:nvSpPr>
        <p:spPr>
          <a:xfrm>
            <a:off x="88612" y="274936"/>
            <a:ext cx="10058400" cy="1450757"/>
          </a:xfrm>
        </p:spPr>
        <p:txBody>
          <a:bodyPr/>
          <a:lstStyle/>
          <a:p>
            <a:r>
              <a:rPr lang="en-GB" dirty="0"/>
              <a:t>Emotional Development Stages </a:t>
            </a:r>
          </a:p>
        </p:txBody>
      </p:sp>
      <p:pic>
        <p:nvPicPr>
          <p:cNvPr id="5" name="Content Placeholder 4">
            <a:extLst>
              <a:ext uri="{FF2B5EF4-FFF2-40B4-BE49-F238E27FC236}">
                <a16:creationId xmlns:a16="http://schemas.microsoft.com/office/drawing/2014/main" id="{30C31AD0-6FA7-4C1D-BA94-EBC3BD238C9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24995" y="1885360"/>
            <a:ext cx="2898241" cy="2173681"/>
          </a:xfrm>
        </p:spPr>
      </p:pic>
      <p:cxnSp>
        <p:nvCxnSpPr>
          <p:cNvPr id="7" name="Straight Arrow Connector 6">
            <a:extLst>
              <a:ext uri="{FF2B5EF4-FFF2-40B4-BE49-F238E27FC236}">
                <a16:creationId xmlns:a16="http://schemas.microsoft.com/office/drawing/2014/main" id="{E67A7764-F77C-48E5-9EAC-EA9AAD4DC9EE}"/>
              </a:ext>
            </a:extLst>
          </p:cNvPr>
          <p:cNvCxnSpPr/>
          <p:nvPr/>
        </p:nvCxnSpPr>
        <p:spPr>
          <a:xfrm>
            <a:off x="4581427" y="2771480"/>
            <a:ext cx="1545053"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1" name="TextBox 10">
            <a:extLst>
              <a:ext uri="{FF2B5EF4-FFF2-40B4-BE49-F238E27FC236}">
                <a16:creationId xmlns:a16="http://schemas.microsoft.com/office/drawing/2014/main" id="{64AF4054-2C05-42C7-AFBA-79C74AABBB31}"/>
              </a:ext>
            </a:extLst>
          </p:cNvPr>
          <p:cNvSpPr txBox="1"/>
          <p:nvPr/>
        </p:nvSpPr>
        <p:spPr>
          <a:xfrm>
            <a:off x="6928701" y="2630078"/>
            <a:ext cx="3714161" cy="646331"/>
          </a:xfrm>
          <a:prstGeom prst="rect">
            <a:avLst/>
          </a:prstGeom>
          <a:noFill/>
        </p:spPr>
        <p:txBody>
          <a:bodyPr wrap="square" rtlCol="0">
            <a:spAutoFit/>
          </a:bodyPr>
          <a:lstStyle/>
          <a:p>
            <a:r>
              <a:rPr lang="en-GB" dirty="0"/>
              <a:t>Intimacy and Solidarity vs. Isolation</a:t>
            </a:r>
          </a:p>
          <a:p>
            <a:r>
              <a:rPr lang="en-GB" dirty="0"/>
              <a:t>Eighteen to Thirty Five Years</a:t>
            </a:r>
          </a:p>
        </p:txBody>
      </p:sp>
      <p:pic>
        <p:nvPicPr>
          <p:cNvPr id="13" name="Picture 12">
            <a:extLst>
              <a:ext uri="{FF2B5EF4-FFF2-40B4-BE49-F238E27FC236}">
                <a16:creationId xmlns:a16="http://schemas.microsoft.com/office/drawing/2014/main" id="{5252DE82-4F1E-4C4B-BC04-DAC815203A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77811" y="4378375"/>
            <a:ext cx="2014116" cy="1651575"/>
          </a:xfrm>
          <a:prstGeom prst="rect">
            <a:avLst/>
          </a:prstGeom>
        </p:spPr>
      </p:pic>
      <p:pic>
        <p:nvPicPr>
          <p:cNvPr id="15" name="Picture 14">
            <a:extLst>
              <a:ext uri="{FF2B5EF4-FFF2-40B4-BE49-F238E27FC236}">
                <a16:creationId xmlns:a16="http://schemas.microsoft.com/office/drawing/2014/main" id="{E3A37DAE-8FF8-488B-93D7-3BFC4393BBD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306918"/>
            <a:ext cx="2092751" cy="1723032"/>
          </a:xfrm>
          <a:prstGeom prst="rect">
            <a:avLst/>
          </a:prstGeom>
        </p:spPr>
      </p:pic>
      <p:cxnSp>
        <p:nvCxnSpPr>
          <p:cNvPr id="17" name="Straight Arrow Connector 16">
            <a:extLst>
              <a:ext uri="{FF2B5EF4-FFF2-40B4-BE49-F238E27FC236}">
                <a16:creationId xmlns:a16="http://schemas.microsoft.com/office/drawing/2014/main" id="{2FF481FE-577D-4E3B-913E-EEE91899F416}"/>
              </a:ext>
            </a:extLst>
          </p:cNvPr>
          <p:cNvCxnSpPr/>
          <p:nvPr/>
        </p:nvCxnSpPr>
        <p:spPr>
          <a:xfrm>
            <a:off x="4939645" y="5062194"/>
            <a:ext cx="1461155"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8" name="TextBox 17">
            <a:extLst>
              <a:ext uri="{FF2B5EF4-FFF2-40B4-BE49-F238E27FC236}">
                <a16:creationId xmlns:a16="http://schemas.microsoft.com/office/drawing/2014/main" id="{AA8729DF-3ED5-4469-9D02-33E19587D21F}"/>
              </a:ext>
            </a:extLst>
          </p:cNvPr>
          <p:cNvSpPr txBox="1"/>
          <p:nvPr/>
        </p:nvSpPr>
        <p:spPr>
          <a:xfrm>
            <a:off x="7051248" y="4788816"/>
            <a:ext cx="4600282" cy="646331"/>
          </a:xfrm>
          <a:prstGeom prst="rect">
            <a:avLst/>
          </a:prstGeom>
          <a:noFill/>
        </p:spPr>
        <p:txBody>
          <a:bodyPr wrap="square" rtlCol="0">
            <a:spAutoFit/>
          </a:bodyPr>
          <a:lstStyle/>
          <a:p>
            <a:r>
              <a:rPr lang="en-GB" dirty="0"/>
              <a:t>Generativity vs. Self absorption or Stagnation</a:t>
            </a:r>
          </a:p>
          <a:p>
            <a:r>
              <a:rPr lang="en-GB" dirty="0"/>
              <a:t>Thirty Five to Fifty Five/Sixty Five.</a:t>
            </a:r>
          </a:p>
        </p:txBody>
      </p:sp>
      <p:pic>
        <p:nvPicPr>
          <p:cNvPr id="20" name="Picture 19">
            <a:extLst>
              <a:ext uri="{FF2B5EF4-FFF2-40B4-BE49-F238E27FC236}">
                <a16:creationId xmlns:a16="http://schemas.microsoft.com/office/drawing/2014/main" id="{ACFBA002-A88E-4618-BC08-77154683ED0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25706" y="150509"/>
            <a:ext cx="3901117" cy="2096851"/>
          </a:xfrm>
          <a:prstGeom prst="rect">
            <a:avLst/>
          </a:prstGeom>
        </p:spPr>
      </p:pic>
    </p:spTree>
    <p:extLst>
      <p:ext uri="{BB962C8B-B14F-4D97-AF65-F5344CB8AC3E}">
        <p14:creationId xmlns:p14="http://schemas.microsoft.com/office/powerpoint/2010/main" val="4119382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nodeType="click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circle(in)">
                                      <p:cBhvr>
                                        <p:cTn id="24" dur="2000"/>
                                        <p:tgtEl>
                                          <p:spTgt spid="15"/>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nodeType="click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circle(in)">
                                      <p:cBhvr>
                                        <p:cTn id="29" dur="2000"/>
                                        <p:tgtEl>
                                          <p:spTgt spid="13"/>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circle(in)">
                                      <p:cBhvr>
                                        <p:cTn id="34" dur="2000"/>
                                        <p:tgtEl>
                                          <p:spTgt spid="11"/>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circle(in)">
                                      <p:cBhvr>
                                        <p:cTn id="39"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1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97D6F-ED3F-4250-BADC-B1801F5E91DD}"/>
              </a:ext>
            </a:extLst>
          </p:cNvPr>
          <p:cNvSpPr>
            <a:spLocks noGrp="1"/>
          </p:cNvSpPr>
          <p:nvPr>
            <p:ph type="title"/>
          </p:nvPr>
        </p:nvSpPr>
        <p:spPr/>
        <p:txBody>
          <a:bodyPr>
            <a:normAutofit/>
          </a:bodyPr>
          <a:lstStyle/>
          <a:p>
            <a:r>
              <a:rPr lang="en-GB" sz="4000" dirty="0"/>
              <a:t>     Why do we need to understand emotions?</a:t>
            </a:r>
          </a:p>
        </p:txBody>
      </p:sp>
      <p:sp>
        <p:nvSpPr>
          <p:cNvPr id="3" name="Content Placeholder 2">
            <a:extLst>
              <a:ext uri="{FF2B5EF4-FFF2-40B4-BE49-F238E27FC236}">
                <a16:creationId xmlns:a16="http://schemas.microsoft.com/office/drawing/2014/main" id="{688D0661-5283-440C-A629-D25997BB7F3A}"/>
              </a:ext>
            </a:extLst>
          </p:cNvPr>
          <p:cNvSpPr>
            <a:spLocks noGrp="1"/>
          </p:cNvSpPr>
          <p:nvPr>
            <p:ph idx="1"/>
          </p:nvPr>
        </p:nvSpPr>
        <p:spPr/>
        <p:txBody>
          <a:bodyPr>
            <a:normAutofit fontScale="85000" lnSpcReduction="10000"/>
          </a:bodyPr>
          <a:lstStyle/>
          <a:p>
            <a:r>
              <a:rPr lang="en-GB" dirty="0"/>
              <a:t>We need to understand emotions throughout working with young children. Emotions are more than just physical mechanisms of telling others how we feel. </a:t>
            </a:r>
            <a:br>
              <a:rPr lang="en-GB" dirty="0"/>
            </a:br>
            <a:r>
              <a:rPr lang="en-GB" dirty="0" err="1"/>
              <a:t>Saarni</a:t>
            </a:r>
            <a:r>
              <a:rPr lang="en-GB" dirty="0"/>
              <a:t> </a:t>
            </a:r>
            <a:r>
              <a:rPr lang="en-GB" i="1" dirty="0"/>
              <a:t>et al </a:t>
            </a:r>
            <a:r>
              <a:rPr lang="en-GB" dirty="0"/>
              <a:t>(2006b) stated that “Firstly, there is a physiological component. When our emotions run high, our hearts beat faster and we perspire. There is an intellectual </a:t>
            </a:r>
            <a:r>
              <a:rPr lang="en-GB" i="1" dirty="0"/>
              <a:t>subjective </a:t>
            </a:r>
            <a:r>
              <a:rPr lang="en-GB" dirty="0"/>
              <a:t>component which allows us to judge our emotions (e.g. Today I feel happy!)”</a:t>
            </a:r>
          </a:p>
          <a:p>
            <a:r>
              <a:rPr lang="en-GB" dirty="0"/>
              <a:t>Emotions have a massive influence on everybody’s life, they influence present health and our well being. The general understanding we have is that if we have a lot of stress during our lives, that could cause increased blood pressure, digestive problems, cardiovascular disease (which this could link into their physical development) and also some cancers. </a:t>
            </a:r>
          </a:p>
          <a:p>
            <a:r>
              <a:rPr lang="en-GB" dirty="0"/>
              <a:t>Doherty &amp; Hughes (2009) stated that “children’s emotional development is predominantly about communicating feelings and learning to interpret the emotions of other people. In this sense, being able to express and control ones’ emotions is important for a child’s well-being, social acceptance and success. For example, in order to make new friends, we must appear friendly and interested in other people, express happiness and use cues to interpret the emotions of other people.”</a:t>
            </a:r>
          </a:p>
          <a:p>
            <a:r>
              <a:rPr lang="en-GB" dirty="0"/>
              <a:t>To be able to control our emotions and be able to speak to anyone about our emotions, we therefore, have the tools to be able to make relationships throughout the time of being in school and our </a:t>
            </a:r>
            <a:r>
              <a:rPr lang="en-GB" dirty="0" err="1"/>
              <a:t>worklife</a:t>
            </a:r>
            <a:r>
              <a:rPr lang="en-GB" dirty="0"/>
              <a:t>.</a:t>
            </a:r>
          </a:p>
        </p:txBody>
      </p:sp>
      <p:pic>
        <p:nvPicPr>
          <p:cNvPr id="5" name="Picture 4">
            <a:extLst>
              <a:ext uri="{FF2B5EF4-FFF2-40B4-BE49-F238E27FC236}">
                <a16:creationId xmlns:a16="http://schemas.microsoft.com/office/drawing/2014/main" id="{86042FE0-BB8D-447A-A0C9-76CA4B97CA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2182" y="0"/>
            <a:ext cx="1990688" cy="1649691"/>
          </a:xfrm>
          <a:prstGeom prst="rect">
            <a:avLst/>
          </a:prstGeom>
        </p:spPr>
      </p:pic>
      <p:pic>
        <p:nvPicPr>
          <p:cNvPr id="7" name="Picture 6">
            <a:extLst>
              <a:ext uri="{FF2B5EF4-FFF2-40B4-BE49-F238E27FC236}">
                <a16:creationId xmlns:a16="http://schemas.microsoft.com/office/drawing/2014/main" id="{316B2246-233F-4217-9A7F-F62BE8EB79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131" y="8362"/>
            <a:ext cx="1599414" cy="1728998"/>
          </a:xfrm>
          <a:prstGeom prst="rect">
            <a:avLst/>
          </a:prstGeom>
        </p:spPr>
      </p:pic>
    </p:spTree>
    <p:extLst>
      <p:ext uri="{BB962C8B-B14F-4D97-AF65-F5344CB8AC3E}">
        <p14:creationId xmlns:p14="http://schemas.microsoft.com/office/powerpoint/2010/main" val="37267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wipe(down)">
                                      <p:cBhvr>
                                        <p:cTn id="17" dur="580">
                                          <p:stCondLst>
                                            <p:cond delay="0"/>
                                          </p:stCondLst>
                                        </p:cTn>
                                        <p:tgtEl>
                                          <p:spTgt spid="2"/>
                                        </p:tgtEl>
                                      </p:cBhvr>
                                    </p:animEffect>
                                    <p:anim calcmode="lin" valueType="num">
                                      <p:cBhvr>
                                        <p:cTn id="1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2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2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23" dur="26">
                                          <p:stCondLst>
                                            <p:cond delay="650"/>
                                          </p:stCondLst>
                                        </p:cTn>
                                        <p:tgtEl>
                                          <p:spTgt spid="2"/>
                                        </p:tgtEl>
                                      </p:cBhvr>
                                      <p:to x="100000" y="60000"/>
                                    </p:animScale>
                                    <p:animScale>
                                      <p:cBhvr>
                                        <p:cTn id="24" dur="166" decel="50000">
                                          <p:stCondLst>
                                            <p:cond delay="676"/>
                                          </p:stCondLst>
                                        </p:cTn>
                                        <p:tgtEl>
                                          <p:spTgt spid="2"/>
                                        </p:tgtEl>
                                      </p:cBhvr>
                                      <p:to x="100000" y="100000"/>
                                    </p:animScale>
                                    <p:animScale>
                                      <p:cBhvr>
                                        <p:cTn id="25" dur="26">
                                          <p:stCondLst>
                                            <p:cond delay="1312"/>
                                          </p:stCondLst>
                                        </p:cTn>
                                        <p:tgtEl>
                                          <p:spTgt spid="2"/>
                                        </p:tgtEl>
                                      </p:cBhvr>
                                      <p:to x="100000" y="80000"/>
                                    </p:animScale>
                                    <p:animScale>
                                      <p:cBhvr>
                                        <p:cTn id="26" dur="166" decel="50000">
                                          <p:stCondLst>
                                            <p:cond delay="1338"/>
                                          </p:stCondLst>
                                        </p:cTn>
                                        <p:tgtEl>
                                          <p:spTgt spid="2"/>
                                        </p:tgtEl>
                                      </p:cBhvr>
                                      <p:to x="100000" y="100000"/>
                                    </p:animScale>
                                    <p:animScale>
                                      <p:cBhvr>
                                        <p:cTn id="27" dur="26">
                                          <p:stCondLst>
                                            <p:cond delay="1642"/>
                                          </p:stCondLst>
                                        </p:cTn>
                                        <p:tgtEl>
                                          <p:spTgt spid="2"/>
                                        </p:tgtEl>
                                      </p:cBhvr>
                                      <p:to x="100000" y="90000"/>
                                    </p:animScale>
                                    <p:animScale>
                                      <p:cBhvr>
                                        <p:cTn id="28" dur="166" decel="50000">
                                          <p:stCondLst>
                                            <p:cond delay="1668"/>
                                          </p:stCondLst>
                                        </p:cTn>
                                        <p:tgtEl>
                                          <p:spTgt spid="2"/>
                                        </p:tgtEl>
                                      </p:cBhvr>
                                      <p:to x="100000" y="100000"/>
                                    </p:animScale>
                                    <p:animScale>
                                      <p:cBhvr>
                                        <p:cTn id="29" dur="26">
                                          <p:stCondLst>
                                            <p:cond delay="1808"/>
                                          </p:stCondLst>
                                        </p:cTn>
                                        <p:tgtEl>
                                          <p:spTgt spid="2"/>
                                        </p:tgtEl>
                                      </p:cBhvr>
                                      <p:to x="100000" y="95000"/>
                                    </p:animScale>
                                    <p:animScale>
                                      <p:cBhvr>
                                        <p:cTn id="3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33CB1-B922-4EC7-A886-7FA20B9E8E8A}"/>
              </a:ext>
            </a:extLst>
          </p:cNvPr>
          <p:cNvSpPr>
            <a:spLocks noGrp="1"/>
          </p:cNvSpPr>
          <p:nvPr>
            <p:ph type="title"/>
          </p:nvPr>
        </p:nvSpPr>
        <p:spPr/>
        <p:txBody>
          <a:bodyPr/>
          <a:lstStyle/>
          <a:p>
            <a:r>
              <a:rPr lang="en-GB" dirty="0"/>
              <a:t>What could affect children’s emotions?</a:t>
            </a:r>
          </a:p>
        </p:txBody>
      </p:sp>
      <p:sp>
        <p:nvSpPr>
          <p:cNvPr id="3" name="Content Placeholder 2">
            <a:extLst>
              <a:ext uri="{FF2B5EF4-FFF2-40B4-BE49-F238E27FC236}">
                <a16:creationId xmlns:a16="http://schemas.microsoft.com/office/drawing/2014/main" id="{184D2DC1-3F42-4797-9998-3E17DC1AF1FC}"/>
              </a:ext>
            </a:extLst>
          </p:cNvPr>
          <p:cNvSpPr>
            <a:spLocks noGrp="1"/>
          </p:cNvSpPr>
          <p:nvPr>
            <p:ph idx="1"/>
          </p:nvPr>
        </p:nvSpPr>
        <p:spPr/>
        <p:txBody>
          <a:bodyPr/>
          <a:lstStyle/>
          <a:p>
            <a:r>
              <a:rPr lang="en-GB" dirty="0"/>
              <a:t>One of the topics that could affect children’s emotions is bereavement within the family. Infants have very little understanding of death because as parents, they don’t want to hurt the child’s emotions as much as they already are. When someone has experienced a bereavement of a parent or a loved one, this could give people anxiety. </a:t>
            </a:r>
            <a:br>
              <a:rPr lang="en-GB" dirty="0"/>
            </a:br>
            <a:r>
              <a:rPr lang="en-GB" dirty="0"/>
              <a:t>Dowling (2014) stated that “Very young children can mourn the loss of a parent and this may be through physical reactions such as feeding and sleeping difficulties, bed wetting and constipation.”</a:t>
            </a:r>
          </a:p>
          <a:p>
            <a:r>
              <a:rPr lang="en-GB" dirty="0"/>
              <a:t>It is thought that parents are prepared for a child’s grief,  but only for a short amount of time, they may not understand fully about what has impacted on the child’s life. </a:t>
            </a:r>
          </a:p>
          <a:p>
            <a:r>
              <a:rPr lang="en-GB" dirty="0"/>
              <a:t>Many more things could affect a child’s life, it could be home life with the parents – if they are drug taking or alcohol dependent, it could be bullying in the school environment and they may be too scared or too shy to tell someone what could be worrying them, that’s why we need to encourage children to speak about their emotions. </a:t>
            </a:r>
          </a:p>
        </p:txBody>
      </p:sp>
      <p:pic>
        <p:nvPicPr>
          <p:cNvPr id="5" name="Picture 4">
            <a:extLst>
              <a:ext uri="{FF2B5EF4-FFF2-40B4-BE49-F238E27FC236}">
                <a16:creationId xmlns:a16="http://schemas.microsoft.com/office/drawing/2014/main" id="{A6DF841C-BCE1-4E10-A3FE-6C72CCCB2E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27634" y="142373"/>
            <a:ext cx="1664366" cy="1306527"/>
          </a:xfrm>
          <a:prstGeom prst="rect">
            <a:avLst/>
          </a:prstGeom>
        </p:spPr>
      </p:pic>
    </p:spTree>
    <p:extLst>
      <p:ext uri="{BB962C8B-B14F-4D97-AF65-F5344CB8AC3E}">
        <p14:creationId xmlns:p14="http://schemas.microsoft.com/office/powerpoint/2010/main" val="1400625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68808-AFDE-408C-96DA-82D299175649}"/>
              </a:ext>
            </a:extLst>
          </p:cNvPr>
          <p:cNvSpPr>
            <a:spLocks noGrp="1"/>
          </p:cNvSpPr>
          <p:nvPr>
            <p:ph type="title"/>
          </p:nvPr>
        </p:nvSpPr>
        <p:spPr/>
        <p:txBody>
          <a:bodyPr>
            <a:normAutofit/>
          </a:bodyPr>
          <a:lstStyle/>
          <a:p>
            <a:r>
              <a:rPr lang="en-GB" sz="4400" dirty="0"/>
              <a:t>How can we encourage children to deal with their feelings?</a:t>
            </a:r>
          </a:p>
        </p:txBody>
      </p:sp>
      <p:sp>
        <p:nvSpPr>
          <p:cNvPr id="3" name="Content Placeholder 2">
            <a:extLst>
              <a:ext uri="{FF2B5EF4-FFF2-40B4-BE49-F238E27FC236}">
                <a16:creationId xmlns:a16="http://schemas.microsoft.com/office/drawing/2014/main" id="{DDCF2844-8EE7-4884-AC3B-1DDFB3A51406}"/>
              </a:ext>
            </a:extLst>
          </p:cNvPr>
          <p:cNvSpPr>
            <a:spLocks noGrp="1"/>
          </p:cNvSpPr>
          <p:nvPr>
            <p:ph idx="1"/>
          </p:nvPr>
        </p:nvSpPr>
        <p:spPr/>
        <p:txBody>
          <a:bodyPr/>
          <a:lstStyle/>
          <a:p>
            <a:r>
              <a:rPr lang="en-GB" dirty="0"/>
              <a:t>One of the most common activities that encourage children to deal with their emotions is “Circle Time” – Children are encouraged to sit around in a circle and talk about how they feel and what they did nice on the weekend, if they feel a bit sad – early practitioners can help the child to deal with the emotions and understand what has been bothering them. This could be an effective way for children and staff to deal with their emotions. </a:t>
            </a:r>
            <a:br>
              <a:rPr lang="en-GB" dirty="0"/>
            </a:br>
            <a:br>
              <a:rPr lang="en-GB" dirty="0"/>
            </a:br>
            <a:r>
              <a:rPr lang="en-GB" dirty="0"/>
              <a:t>Dowling (2014) said that “There could be some dangers to Circle Time – it could be seen as a blanket method for dealing with many personal, social and emotional matters: unfortunately, there are no mechanical teaching methods which automatically give us insights or answers. Circle time with young children can come adrift if they are not managed for large groups, if they are not carefully planned and prepared.”</a:t>
            </a:r>
          </a:p>
          <a:p>
            <a:r>
              <a:rPr lang="en-GB" dirty="0"/>
              <a:t>It is also said that if children open up about what is bothering them or why they are upset, some children could be unkind and make fun of that child talking about their emotions.  </a:t>
            </a:r>
          </a:p>
        </p:txBody>
      </p:sp>
      <p:pic>
        <p:nvPicPr>
          <p:cNvPr id="5" name="Picture 4">
            <a:extLst>
              <a:ext uri="{FF2B5EF4-FFF2-40B4-BE49-F238E27FC236}">
                <a16:creationId xmlns:a16="http://schemas.microsoft.com/office/drawing/2014/main" id="{0C84DC6F-1ED3-4A16-9C9D-88BD99D5AB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254" y="5561814"/>
            <a:ext cx="2279763" cy="1192491"/>
          </a:xfrm>
          <a:prstGeom prst="rect">
            <a:avLst/>
          </a:prstGeom>
        </p:spPr>
      </p:pic>
    </p:spTree>
    <p:extLst>
      <p:ext uri="{BB962C8B-B14F-4D97-AF65-F5344CB8AC3E}">
        <p14:creationId xmlns:p14="http://schemas.microsoft.com/office/powerpoint/2010/main" val="463411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2343D-E299-4B5A-B9B6-5740073F306F}"/>
              </a:ext>
            </a:extLst>
          </p:cNvPr>
          <p:cNvSpPr>
            <a:spLocks noGrp="1"/>
          </p:cNvSpPr>
          <p:nvPr>
            <p:ph type="title"/>
          </p:nvPr>
        </p:nvSpPr>
        <p:spPr/>
        <p:txBody>
          <a:bodyPr>
            <a:normAutofit/>
          </a:bodyPr>
          <a:lstStyle/>
          <a:p>
            <a:r>
              <a:rPr lang="en-GB" sz="4400" dirty="0">
                <a:latin typeface="Century Gothic" panose="020B0502020202020204" pitchFamily="34" charset="0"/>
              </a:rPr>
              <a:t>Attachment theory </a:t>
            </a:r>
          </a:p>
        </p:txBody>
      </p:sp>
      <p:sp>
        <p:nvSpPr>
          <p:cNvPr id="3" name="Content Placeholder 2">
            <a:extLst>
              <a:ext uri="{FF2B5EF4-FFF2-40B4-BE49-F238E27FC236}">
                <a16:creationId xmlns:a16="http://schemas.microsoft.com/office/drawing/2014/main" id="{2DD5829D-00D5-4751-AFC0-CE31D7F11707}"/>
              </a:ext>
            </a:extLst>
          </p:cNvPr>
          <p:cNvSpPr>
            <a:spLocks noGrp="1"/>
          </p:cNvSpPr>
          <p:nvPr>
            <p:ph idx="1"/>
          </p:nvPr>
        </p:nvSpPr>
        <p:spPr/>
        <p:txBody>
          <a:bodyPr/>
          <a:lstStyle/>
          <a:p>
            <a:r>
              <a:rPr lang="en-GB" dirty="0"/>
              <a:t>One of the theories that supported the emotional development during the child’s development is the Attachment Theory.  The attachment theory highlights the importance of a stable and secure environment of their mother/father or guardian. The importance of a stable and secure environment gives the child the best start in life, before attending school. </a:t>
            </a:r>
          </a:p>
          <a:p>
            <a:r>
              <a:rPr lang="en-GB" dirty="0"/>
              <a:t>(Ainsworth 1973 &amp; Bowlby 1969) “Attachment is a deep and enduring emotional bond that connects one person to another across time and space.” It is vital for a primary caregiver to give  a child the emotional development that the child needs and is  important for  their Personal Development. Once they have the deep and emotional bond from their parent or caregivers, they are able to duplicate that emotional bond to friends, relationships or other family members. The Emotional Development is linked to Social Development – once the child has secure emotions, they will have good social relationships throughout their life. </a:t>
            </a:r>
          </a:p>
        </p:txBody>
      </p:sp>
      <p:pic>
        <p:nvPicPr>
          <p:cNvPr id="5" name="Picture 4">
            <a:extLst>
              <a:ext uri="{FF2B5EF4-FFF2-40B4-BE49-F238E27FC236}">
                <a16:creationId xmlns:a16="http://schemas.microsoft.com/office/drawing/2014/main" id="{5D931A26-B42B-4A67-803A-7B75735005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81781" y="94268"/>
            <a:ext cx="1868849" cy="1626445"/>
          </a:xfrm>
          <a:prstGeom prst="rect">
            <a:avLst/>
          </a:prstGeom>
        </p:spPr>
      </p:pic>
    </p:spTree>
    <p:extLst>
      <p:ext uri="{BB962C8B-B14F-4D97-AF65-F5344CB8AC3E}">
        <p14:creationId xmlns:p14="http://schemas.microsoft.com/office/powerpoint/2010/main" val="540255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AC7D4-33A8-4087-8005-6A6FBA9B6269}"/>
              </a:ext>
            </a:extLst>
          </p:cNvPr>
          <p:cNvSpPr>
            <a:spLocks noGrp="1"/>
          </p:cNvSpPr>
          <p:nvPr>
            <p:ph type="title"/>
          </p:nvPr>
        </p:nvSpPr>
        <p:spPr/>
        <p:txBody>
          <a:bodyPr/>
          <a:lstStyle/>
          <a:p>
            <a:r>
              <a:rPr lang="en-GB" dirty="0"/>
              <a:t>More on Attachment Theory </a:t>
            </a:r>
          </a:p>
        </p:txBody>
      </p:sp>
      <p:sp>
        <p:nvSpPr>
          <p:cNvPr id="3" name="Content Placeholder 2">
            <a:extLst>
              <a:ext uri="{FF2B5EF4-FFF2-40B4-BE49-F238E27FC236}">
                <a16:creationId xmlns:a16="http://schemas.microsoft.com/office/drawing/2014/main" id="{C5CE919B-3B02-42BC-A6D3-DCE42619BA45}"/>
              </a:ext>
            </a:extLst>
          </p:cNvPr>
          <p:cNvSpPr>
            <a:spLocks noGrp="1"/>
          </p:cNvSpPr>
          <p:nvPr>
            <p:ph idx="1"/>
          </p:nvPr>
        </p:nvSpPr>
        <p:spPr/>
        <p:txBody>
          <a:bodyPr/>
          <a:lstStyle/>
          <a:p>
            <a:r>
              <a:rPr lang="en-GB" dirty="0"/>
              <a:t>Crowley (2014) stated that “Bowlby saw the infants attachment to the caregiver as an evolved response that promotes survival  - the infant is born with a set of behaviours that lead them to seek and appropriate level of closeness (in terms of physical distance) to the parent who will in turn nurture and protect the infant from danger.”</a:t>
            </a:r>
          </a:p>
          <a:p>
            <a:r>
              <a:rPr lang="en-GB" dirty="0"/>
              <a:t>Mary Ainsworth also done work with attachment theory alongside John Bowlby. Mary Ainsworth was an American psychologist that was known for the strange situation.</a:t>
            </a:r>
            <a:br>
              <a:rPr lang="en-GB" dirty="0"/>
            </a:br>
            <a:r>
              <a:rPr lang="en-GB" dirty="0"/>
              <a:t>Crowley (2014) “Ainsworth introduced the notion of the caregiver as a safe haven and a safe base – infants will use the attachment figures as a source of comfort in times of distress, but also a safe starting point for exploring their environment.”</a:t>
            </a:r>
          </a:p>
        </p:txBody>
      </p:sp>
      <p:pic>
        <p:nvPicPr>
          <p:cNvPr id="5" name="Picture 4">
            <a:extLst>
              <a:ext uri="{FF2B5EF4-FFF2-40B4-BE49-F238E27FC236}">
                <a16:creationId xmlns:a16="http://schemas.microsoft.com/office/drawing/2014/main" id="{1FBE2D35-4224-40FB-84A7-BF1E3A1902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63448" y="70834"/>
            <a:ext cx="1416362" cy="1720713"/>
          </a:xfrm>
          <a:prstGeom prst="rect">
            <a:avLst/>
          </a:prstGeom>
        </p:spPr>
      </p:pic>
    </p:spTree>
    <p:extLst>
      <p:ext uri="{BB962C8B-B14F-4D97-AF65-F5344CB8AC3E}">
        <p14:creationId xmlns:p14="http://schemas.microsoft.com/office/powerpoint/2010/main" val="962574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BDD8-4DCD-486B-9149-88E906077C66}"/>
              </a:ext>
            </a:extLst>
          </p:cNvPr>
          <p:cNvSpPr>
            <a:spLocks noGrp="1"/>
          </p:cNvSpPr>
          <p:nvPr>
            <p:ph type="title"/>
          </p:nvPr>
        </p:nvSpPr>
        <p:spPr/>
        <p:txBody>
          <a:bodyPr/>
          <a:lstStyle/>
          <a:p>
            <a:r>
              <a:rPr lang="en-GB" dirty="0"/>
              <a:t>Social Development </a:t>
            </a:r>
          </a:p>
        </p:txBody>
      </p:sp>
      <p:sp>
        <p:nvSpPr>
          <p:cNvPr id="3" name="Content Placeholder 2">
            <a:extLst>
              <a:ext uri="{FF2B5EF4-FFF2-40B4-BE49-F238E27FC236}">
                <a16:creationId xmlns:a16="http://schemas.microsoft.com/office/drawing/2014/main" id="{58E47952-066E-45D5-BBCD-A944CDD976E4}"/>
              </a:ext>
            </a:extLst>
          </p:cNvPr>
          <p:cNvSpPr>
            <a:spLocks noGrp="1"/>
          </p:cNvSpPr>
          <p:nvPr>
            <p:ph idx="1"/>
          </p:nvPr>
        </p:nvSpPr>
        <p:spPr/>
        <p:txBody>
          <a:bodyPr/>
          <a:lstStyle/>
          <a:p>
            <a:r>
              <a:rPr lang="en-GB" dirty="0"/>
              <a:t>Emotional Development links into Social Development – this is because once children can deal with their emotions, they have the skills to develop relationships throughout their life. Crowley (2014) “In order to become a socially competent individual, the infant has to acquire a number of important skills. Firstly, they have to acquire a sense of self as distinct from other people and objects. The infant has also to acquire the ability to interact with peers and form friendships.”</a:t>
            </a:r>
          </a:p>
          <a:p>
            <a:r>
              <a:rPr lang="en-GB" dirty="0"/>
              <a:t>Children need to have that emotional development throughout their lives and be able to have control with their emotions to have stable and suitable relationships. If something in their lives have affected their emotions, this could have a big impact on their relationships throughout their life – for example, if they have parents who could be abusive, it could be the case that they end up growing up abusive to their partner because they feel that, that is normal. </a:t>
            </a:r>
          </a:p>
          <a:p>
            <a:r>
              <a:rPr lang="en-GB" dirty="0"/>
              <a:t>We need to encourage children to speak about their emotions and be able to discuss if something is bothering them.</a:t>
            </a:r>
          </a:p>
          <a:p>
            <a:endParaRPr lang="en-GB" dirty="0"/>
          </a:p>
        </p:txBody>
      </p:sp>
      <p:pic>
        <p:nvPicPr>
          <p:cNvPr id="5" name="Picture 4">
            <a:extLst>
              <a:ext uri="{FF2B5EF4-FFF2-40B4-BE49-F238E27FC236}">
                <a16:creationId xmlns:a16="http://schemas.microsoft.com/office/drawing/2014/main" id="{0D62E20E-D387-4226-924A-AA2E8EB07F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32301" y="141589"/>
            <a:ext cx="4023379" cy="1595771"/>
          </a:xfrm>
          <a:prstGeom prst="rect">
            <a:avLst/>
          </a:prstGeom>
        </p:spPr>
      </p:pic>
    </p:spTree>
    <p:extLst>
      <p:ext uri="{BB962C8B-B14F-4D97-AF65-F5344CB8AC3E}">
        <p14:creationId xmlns:p14="http://schemas.microsoft.com/office/powerpoint/2010/main" val="2512604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5"/>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B74D7-606E-43DE-B11F-7C22D522E223}"/>
              </a:ext>
            </a:extLst>
          </p:cNvPr>
          <p:cNvSpPr>
            <a:spLocks noGrp="1"/>
          </p:cNvSpPr>
          <p:nvPr>
            <p:ph type="title"/>
          </p:nvPr>
        </p:nvSpPr>
        <p:spPr/>
        <p:txBody>
          <a:bodyPr/>
          <a:lstStyle/>
          <a:p>
            <a:r>
              <a:rPr lang="en-GB" dirty="0"/>
              <a:t>Criticisms </a:t>
            </a:r>
          </a:p>
        </p:txBody>
      </p:sp>
      <p:sp>
        <p:nvSpPr>
          <p:cNvPr id="3" name="Content Placeholder 2">
            <a:extLst>
              <a:ext uri="{FF2B5EF4-FFF2-40B4-BE49-F238E27FC236}">
                <a16:creationId xmlns:a16="http://schemas.microsoft.com/office/drawing/2014/main" id="{C0347A4F-A724-43F3-8B1B-F6E8A24A69B7}"/>
              </a:ext>
            </a:extLst>
          </p:cNvPr>
          <p:cNvSpPr>
            <a:spLocks noGrp="1"/>
          </p:cNvSpPr>
          <p:nvPr>
            <p:ph idx="1"/>
          </p:nvPr>
        </p:nvSpPr>
        <p:spPr/>
        <p:txBody>
          <a:bodyPr/>
          <a:lstStyle/>
          <a:p>
            <a:r>
              <a:rPr lang="en-GB" dirty="0"/>
              <a:t>The limitations of Attachment Theory is that Bowlby stressed the importance of ONE primary caregiver which in this case is the mother – but the father is also the important figure in our lives too. Need to understand the important role of fathers/grandparents and other carers in the child’s life. </a:t>
            </a:r>
          </a:p>
          <a:p>
            <a:r>
              <a:rPr lang="en-GB" dirty="0"/>
              <a:t>The other criticism which is included in social development would be Erikson’s Stages of Development – it is nit always the case that children develop in certain stages, majority of children could jump from stage to stage. For example – some children could jump from Identity vs Role Confusion at a later age than at age twelve to eighteen. </a:t>
            </a:r>
          </a:p>
          <a:p>
            <a:r>
              <a:rPr lang="en-GB" dirty="0"/>
              <a:t>Erikson believed that if a child did not establish in a particular stage, they will have problems throughout their life – this is not particularly true, you may skip an entire stage but not have any problems in your life. Children do need to control their emotions to develop a good and stable relationship in the future. </a:t>
            </a:r>
          </a:p>
        </p:txBody>
      </p:sp>
      <p:pic>
        <p:nvPicPr>
          <p:cNvPr id="5" name="Picture 4">
            <a:extLst>
              <a:ext uri="{FF2B5EF4-FFF2-40B4-BE49-F238E27FC236}">
                <a16:creationId xmlns:a16="http://schemas.microsoft.com/office/drawing/2014/main" id="{2A12E767-6966-4718-B839-C6817434AD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47004" y="-25474"/>
            <a:ext cx="3593821" cy="1871208"/>
          </a:xfrm>
          <a:prstGeom prst="rect">
            <a:avLst/>
          </a:prstGeom>
        </p:spPr>
      </p:pic>
    </p:spTree>
    <p:extLst>
      <p:ext uri="{BB962C8B-B14F-4D97-AF65-F5344CB8AC3E}">
        <p14:creationId xmlns:p14="http://schemas.microsoft.com/office/powerpoint/2010/main" val="1473960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ircle(in)">
                                      <p:cBhvr>
                                        <p:cTn id="1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hlinkClick r:id="rId2"/>
            <a:extLst>
              <a:ext uri="{FF2B5EF4-FFF2-40B4-BE49-F238E27FC236}">
                <a16:creationId xmlns:a16="http://schemas.microsoft.com/office/drawing/2014/main" id="{9862026A-1A32-46E4-BB45-C22474802D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0923839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5A8F5-16E2-4D5B-B0EF-FB7D0CABA539}"/>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007FDDB0-E847-41E6-9227-1F9754103520}"/>
              </a:ext>
            </a:extLst>
          </p:cNvPr>
          <p:cNvSpPr>
            <a:spLocks noGrp="1"/>
          </p:cNvSpPr>
          <p:nvPr>
            <p:ph idx="1"/>
          </p:nvPr>
        </p:nvSpPr>
        <p:spPr/>
        <p:txBody>
          <a:bodyPr/>
          <a:lstStyle/>
          <a:p>
            <a:r>
              <a:rPr lang="en-GB" sz="1600" dirty="0"/>
              <a:t>(Ainsworth 1973 &amp; Bowlby 1969)</a:t>
            </a:r>
          </a:p>
          <a:p>
            <a:pPr marL="0" indent="0">
              <a:buNone/>
            </a:pPr>
            <a:r>
              <a:rPr lang="en-GB" sz="1600" dirty="0"/>
              <a:t>Crowley, K (2014) </a:t>
            </a:r>
            <a:r>
              <a:rPr lang="en-GB" sz="1600" i="1" dirty="0"/>
              <a:t>Child Development </a:t>
            </a:r>
            <a:r>
              <a:rPr lang="en-GB" sz="1600" dirty="0"/>
              <a:t>– </a:t>
            </a:r>
            <a:r>
              <a:rPr lang="en-GB" sz="1600" i="1" dirty="0"/>
              <a:t>A Practical Introduction. </a:t>
            </a:r>
            <a:r>
              <a:rPr lang="en-GB" sz="1600" dirty="0"/>
              <a:t>Sage Publications. London. </a:t>
            </a:r>
          </a:p>
          <a:p>
            <a:pPr marL="0" indent="0">
              <a:buNone/>
            </a:pPr>
            <a:r>
              <a:rPr lang="en-GB" sz="1600" dirty="0"/>
              <a:t>Dowling, M (2014) </a:t>
            </a:r>
            <a:r>
              <a:rPr lang="en-GB" sz="1600" i="1" dirty="0"/>
              <a:t>Young Children’s Personal, Social and Emotional Development. </a:t>
            </a:r>
            <a:r>
              <a:rPr lang="en-GB" sz="1600" dirty="0"/>
              <a:t>Fourth Edition, Sage Publications, London.</a:t>
            </a:r>
          </a:p>
          <a:p>
            <a:pPr marL="0" indent="0">
              <a:buNone/>
            </a:pPr>
            <a:r>
              <a:rPr lang="en-GB" sz="1600" dirty="0"/>
              <a:t>Doherty, J and Hughes, M (2009) </a:t>
            </a:r>
            <a:r>
              <a:rPr lang="en-GB" sz="1600" i="1" dirty="0"/>
              <a:t>Child Development – Theory and Practice 0-11. </a:t>
            </a:r>
            <a:r>
              <a:rPr lang="en-GB" sz="1600" dirty="0"/>
              <a:t>Pearson Education Limited. England. </a:t>
            </a:r>
          </a:p>
          <a:p>
            <a:pPr marL="0" indent="0">
              <a:buNone/>
            </a:pPr>
            <a:r>
              <a:rPr lang="en-GB" sz="1600" dirty="0"/>
              <a:t>Levine &amp; Munsch (2011)</a:t>
            </a:r>
          </a:p>
          <a:p>
            <a:r>
              <a:rPr lang="en-GB" sz="1600" dirty="0"/>
              <a:t>Maria Montessori Quote </a:t>
            </a:r>
            <a:r>
              <a:rPr lang="en-GB" sz="1600" dirty="0">
                <a:hlinkClick r:id="rId2"/>
              </a:rPr>
              <a:t>https://www.brainyquote.com/quotes/maria_montessori_752824?src=t_development</a:t>
            </a:r>
            <a:r>
              <a:rPr lang="en-GB" sz="1600" dirty="0"/>
              <a:t> (Accessed 2</a:t>
            </a:r>
            <a:r>
              <a:rPr lang="en-GB" sz="1600" baseline="30000" dirty="0"/>
              <a:t>nd</a:t>
            </a:r>
            <a:r>
              <a:rPr lang="en-GB" sz="1600" dirty="0"/>
              <a:t> May 2018)</a:t>
            </a:r>
          </a:p>
          <a:p>
            <a:r>
              <a:rPr lang="en-GB" sz="1600" dirty="0"/>
              <a:t>NHS website - 4-D scans may show babies cry in the womb (06/06/2013) </a:t>
            </a:r>
            <a:r>
              <a:rPr lang="en-GB" sz="1600" dirty="0">
                <a:hlinkClick r:id="rId3"/>
              </a:rPr>
              <a:t>https://www.nhs.uk/news/pregnancy-and-child/4-d-scans-may-show-babies-cry-in-the-womb/</a:t>
            </a:r>
            <a:r>
              <a:rPr lang="en-GB" sz="1600" dirty="0"/>
              <a:t> (Accessed 2</a:t>
            </a:r>
            <a:r>
              <a:rPr lang="en-GB" sz="1600" baseline="30000" dirty="0"/>
              <a:t>nd</a:t>
            </a:r>
            <a:r>
              <a:rPr lang="en-GB" sz="1600" dirty="0"/>
              <a:t> May 2018)</a:t>
            </a:r>
          </a:p>
          <a:p>
            <a:r>
              <a:rPr lang="en-GB" sz="1600" dirty="0" err="1"/>
              <a:t>Saarni</a:t>
            </a:r>
            <a:r>
              <a:rPr lang="en-GB" sz="1600" dirty="0"/>
              <a:t> </a:t>
            </a:r>
            <a:r>
              <a:rPr lang="en-GB" sz="1600" i="1" dirty="0"/>
              <a:t>et al </a:t>
            </a:r>
            <a:r>
              <a:rPr lang="en-GB" sz="1600" dirty="0"/>
              <a:t>(2006b) – Doherty, J and Hughes, M (2009)</a:t>
            </a:r>
            <a:r>
              <a:rPr lang="en-GB" sz="1600" i="1" dirty="0"/>
              <a:t> Child Development – Theory and Practice 0-11. </a:t>
            </a:r>
            <a:r>
              <a:rPr lang="en-GB" sz="1600" dirty="0"/>
              <a:t>Pearson Education Limited. England</a:t>
            </a:r>
          </a:p>
          <a:p>
            <a:pPr marL="0" indent="0">
              <a:buNone/>
            </a:pPr>
            <a:endParaRPr lang="en-GB" dirty="0"/>
          </a:p>
          <a:p>
            <a:endParaRPr lang="en-GB" dirty="0"/>
          </a:p>
        </p:txBody>
      </p:sp>
    </p:spTree>
    <p:extLst>
      <p:ext uri="{BB962C8B-B14F-4D97-AF65-F5344CB8AC3E}">
        <p14:creationId xmlns:p14="http://schemas.microsoft.com/office/powerpoint/2010/main" val="3683898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F5488-C1C8-4F71-A2C1-F86D7532CB76}"/>
              </a:ext>
            </a:extLst>
          </p:cNvPr>
          <p:cNvSpPr>
            <a:spLocks noGrp="1"/>
          </p:cNvSpPr>
          <p:nvPr>
            <p:ph type="title"/>
          </p:nvPr>
        </p:nvSpPr>
        <p:spPr/>
        <p:txBody>
          <a:bodyPr/>
          <a:lstStyle/>
          <a:p>
            <a:r>
              <a:rPr lang="en-GB" dirty="0"/>
              <a:t>Image References </a:t>
            </a:r>
          </a:p>
        </p:txBody>
      </p:sp>
      <p:sp>
        <p:nvSpPr>
          <p:cNvPr id="3" name="Content Placeholder 2">
            <a:extLst>
              <a:ext uri="{FF2B5EF4-FFF2-40B4-BE49-F238E27FC236}">
                <a16:creationId xmlns:a16="http://schemas.microsoft.com/office/drawing/2014/main" id="{6F0535E7-0019-476F-B47B-CD077F195310}"/>
              </a:ext>
            </a:extLst>
          </p:cNvPr>
          <p:cNvSpPr>
            <a:spLocks noGrp="1"/>
          </p:cNvSpPr>
          <p:nvPr>
            <p:ph idx="1"/>
          </p:nvPr>
        </p:nvSpPr>
        <p:spPr/>
        <p:txBody>
          <a:bodyPr>
            <a:normAutofit/>
          </a:bodyPr>
          <a:lstStyle/>
          <a:p>
            <a:r>
              <a:rPr lang="en-GB" dirty="0">
                <a:hlinkClick r:id="rId2"/>
              </a:rPr>
              <a:t>www.clker.com/cliparts/F/6/T/2/J/K/no-poverty-hi.png</a:t>
            </a:r>
            <a:endParaRPr lang="en-GB" dirty="0"/>
          </a:p>
          <a:p>
            <a:r>
              <a:rPr lang="en-GB" dirty="0">
                <a:hlinkClick r:id="rId3"/>
              </a:rPr>
              <a:t>http://images.clipartpanda.com/health-clipart-february-heart-health-clipart-1.jpg</a:t>
            </a:r>
            <a:endParaRPr lang="en-GB" dirty="0"/>
          </a:p>
          <a:p>
            <a:r>
              <a:rPr lang="en-GB" dirty="0">
                <a:hlinkClick r:id="rId4"/>
              </a:rPr>
              <a:t>http://jodiegale.com/wp-content/uploads/2014/03/adoption-family.jpg</a:t>
            </a:r>
            <a:endParaRPr lang="en-GB" dirty="0"/>
          </a:p>
          <a:p>
            <a:r>
              <a:rPr lang="en-GB" dirty="0">
                <a:hlinkClick r:id="rId5"/>
              </a:rPr>
              <a:t>https://sophosnews.files.wordpress.com/2016/01/emotions.jpg?w=780&amp;h=408&amp;crop=1</a:t>
            </a:r>
            <a:endParaRPr lang="en-GB" dirty="0"/>
          </a:p>
          <a:p>
            <a:r>
              <a:rPr lang="en-GB" dirty="0">
                <a:hlinkClick r:id="rId6"/>
              </a:rPr>
              <a:t>https://i.pinimg.com/originals/ec/1a/7b/ec1a7bba873f0646ed9dcbd217909c1e.jpg</a:t>
            </a:r>
            <a:endParaRPr lang="en-GB" dirty="0"/>
          </a:p>
          <a:p>
            <a:r>
              <a:rPr lang="en-GB" dirty="0">
                <a:hlinkClick r:id="rId7"/>
              </a:rPr>
              <a:t>http://www.clker.com/cliparts/r/f/u/g/1/9/generativity-hi.png</a:t>
            </a:r>
            <a:endParaRPr lang="en-GB" dirty="0"/>
          </a:p>
          <a:p>
            <a:r>
              <a:rPr lang="en-GB" dirty="0">
                <a:hlinkClick r:id="rId8"/>
              </a:rPr>
              <a:t>https://cdn.pixabay.com/photo/2017/04/16/20/07/limits-2235709__340.png</a:t>
            </a:r>
            <a:endParaRPr lang="en-GB" dirty="0"/>
          </a:p>
          <a:p>
            <a:r>
              <a:rPr lang="en-GB" dirty="0" err="1"/>
              <a:t>Youtube</a:t>
            </a:r>
            <a:r>
              <a:rPr lang="en-GB" dirty="0"/>
              <a:t> Video - </a:t>
            </a:r>
            <a:r>
              <a:rPr lang="en-GB" dirty="0">
                <a:hlinkClick r:id="rId9"/>
              </a:rPr>
              <a:t>https://www.youtube.com/watch?v=b9434BoGkNQ</a:t>
            </a:r>
            <a:endParaRPr lang="en-GB" dirty="0"/>
          </a:p>
          <a:p>
            <a:endParaRPr lang="en-GB" dirty="0"/>
          </a:p>
        </p:txBody>
      </p:sp>
    </p:spTree>
    <p:extLst>
      <p:ext uri="{BB962C8B-B14F-4D97-AF65-F5344CB8AC3E}">
        <p14:creationId xmlns:p14="http://schemas.microsoft.com/office/powerpoint/2010/main" val="2059503966"/>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docProps/app.xml><?xml version="1.0" encoding="utf-8"?>
<Properties xmlns="http://schemas.openxmlformats.org/officeDocument/2006/extended-properties" xmlns:vt="http://schemas.openxmlformats.org/officeDocument/2006/docPropsVTypes">
  <Template>TM02900769[[fn=Retrospect]]</Template>
  <TotalTime>415</TotalTime>
  <Words>1648</Words>
  <Application>Microsoft Office PowerPoint</Application>
  <PresentationFormat>Widescreen</PresentationFormat>
  <Paragraphs>75</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Century Gothic</vt:lpstr>
      <vt:lpstr>Wingdings</vt:lpstr>
      <vt:lpstr>Retrospect</vt:lpstr>
      <vt:lpstr>Child Development and their theories that impact the environment. </vt:lpstr>
      <vt:lpstr>PowerPoint Presentation</vt:lpstr>
      <vt:lpstr>Barriers to a Child’s Development </vt:lpstr>
      <vt:lpstr>Emotional Development </vt:lpstr>
      <vt:lpstr>Emotional Development Stages </vt:lpstr>
      <vt:lpstr>Emotional Development Stages Cont..</vt:lpstr>
      <vt:lpstr>Emotional Development Stages </vt:lpstr>
      <vt:lpstr>     Why do we need to understand emotions?</vt:lpstr>
      <vt:lpstr>What could affect children’s emotions?</vt:lpstr>
      <vt:lpstr>How can we encourage children to deal with their feelings?</vt:lpstr>
      <vt:lpstr>Attachment theory </vt:lpstr>
      <vt:lpstr>More on Attachment Theory </vt:lpstr>
      <vt:lpstr>Social Development </vt:lpstr>
      <vt:lpstr>Criticisms </vt:lpstr>
      <vt:lpstr>PowerPoint Presentation</vt:lpstr>
      <vt:lpstr>References </vt:lpstr>
      <vt:lpstr>Image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 Development and their theories that impact the environment.</dc:title>
  <dc:creator>Kaitlyn Hole (1705192)</dc:creator>
  <cp:lastModifiedBy>Kaitlyn Hole (1705192)</cp:lastModifiedBy>
  <cp:revision>33</cp:revision>
  <dcterms:created xsi:type="dcterms:W3CDTF">2018-04-30T20:41:03Z</dcterms:created>
  <dcterms:modified xsi:type="dcterms:W3CDTF">2018-05-04T00:35:08Z</dcterms:modified>
</cp:coreProperties>
</file>