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16"/>
  </p:notesMasterIdLst>
  <p:handoutMasterIdLst>
    <p:handoutMasterId r:id="rId17"/>
  </p:handoutMasterIdLst>
  <p:sldIdLst>
    <p:sldId id="256" r:id="rId5"/>
    <p:sldId id="272" r:id="rId6"/>
    <p:sldId id="265" r:id="rId7"/>
    <p:sldId id="274" r:id="rId8"/>
    <p:sldId id="258" r:id="rId9"/>
    <p:sldId id="259" r:id="rId10"/>
    <p:sldId id="273" r:id="rId11"/>
    <p:sldId id="262" r:id="rId12"/>
    <p:sldId id="275" r:id="rId13"/>
    <p:sldId id="267" r:id="rId14"/>
    <p:sldId id="27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3833" autoAdjust="0"/>
    <p:restoredTop sz="95741"/>
  </p:normalViewPr>
  <p:slideViewPr>
    <p:cSldViewPr snapToGrid="0">
      <p:cViewPr varScale="1">
        <p:scale>
          <a:sx n="109" d="100"/>
          <a:sy n="109" d="100"/>
        </p:scale>
        <p:origin x="208" y="200"/>
      </p:cViewPr>
      <p:guideLst/>
    </p:cSldViewPr>
  </p:slideViewPr>
  <p:outlineViewPr>
    <p:cViewPr>
      <p:scale>
        <a:sx n="33" d="100"/>
        <a:sy n="33" d="100"/>
      </p:scale>
      <p:origin x="0" y="-793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81" d="100"/>
          <a:sy n="81" d="100"/>
        </p:scale>
        <p:origin x="4024" y="1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9AF74EF-740A-4146-8DA7-CABD6C11A6F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DA72E7-A1F4-1E41-9711-ABE55C13953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8563E9-6A20-E343-8ED6-C41F2C18B007}" type="datetimeFigureOut">
              <a:rPr lang="en-US" smtClean="0"/>
              <a:t>3/11/22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3CA264-4BDE-FE42-95F5-B024FA83A78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CBC402-0A11-E347-B1C6-898AFCFE1EB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2BBC10-7867-7B46-89E0-80994969E0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1567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5FE8A9-D7CD-3446-8083-B2355C7C8159}" type="datetimeFigureOut">
              <a:rPr lang="en-US" smtClean="0"/>
              <a:t>3/11/22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3FF5F0-65BE-6D4B-8E79-B417F06A34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8056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FF5F0-65BE-6D4B-8E79-B417F06A34A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2439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FF5F0-65BE-6D4B-8E79-B417F06A34A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0309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FF5F0-65BE-6D4B-8E79-B417F06A34A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2464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FF5F0-65BE-6D4B-8E79-B417F06A34A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340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FF5F0-65BE-6D4B-8E79-B417F06A34A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5570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FF5F0-65BE-6D4B-8E79-B417F06A34A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4416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FF5F0-65BE-6D4B-8E79-B417F06A34A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9247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FF5F0-65BE-6D4B-8E79-B417F06A34A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3782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FF5F0-65BE-6D4B-8E79-B417F06A34A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7989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FF5F0-65BE-6D4B-8E79-B417F06A34A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3718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3FF5F0-65BE-6D4B-8E79-B417F06A34A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61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9DC3-07B0-4FD7-BD81-F61385A5E5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CD90-C75C-47DE-9E2D-D9E1147FC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119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9DC3-07B0-4FD7-BD81-F61385A5E5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CD90-C75C-47DE-9E2D-D9E1147FC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093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9DC3-07B0-4FD7-BD81-F61385A5E5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CD90-C75C-47DE-9E2D-D9E1147FC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434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9DC3-07B0-4FD7-BD81-F61385A5E5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CD90-C75C-47DE-9E2D-D9E1147FC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984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9DC3-07B0-4FD7-BD81-F61385A5E5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CD90-C75C-47DE-9E2D-D9E1147FC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471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9DC3-07B0-4FD7-BD81-F61385A5E5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CD90-C75C-47DE-9E2D-D9E1147FC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436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9DC3-07B0-4FD7-BD81-F61385A5E5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CD90-C75C-47DE-9E2D-D9E1147FC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74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9DC3-07B0-4FD7-BD81-F61385A5E5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CD90-C75C-47DE-9E2D-D9E1147FC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672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9DC3-07B0-4FD7-BD81-F61385A5E5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CD90-C75C-47DE-9E2D-D9E1147FC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863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9DC3-07B0-4FD7-BD81-F61385A5E5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CD90-C75C-47DE-9E2D-D9E1147FC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488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9DC3-07B0-4FD7-BD81-F61385A5E5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CD90-C75C-47DE-9E2D-D9E1147FC545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29861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9DC3-07B0-4FD7-BD81-F61385A5E5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CD90-C75C-47DE-9E2D-D9E1147FC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633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9DC3-07B0-4FD7-BD81-F61385A5E5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CD90-C75C-47DE-9E2D-D9E1147FC54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47902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9DC3-07B0-4FD7-BD81-F61385A5E5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CD90-C75C-47DE-9E2D-D9E1147FC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14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9DC3-07B0-4FD7-BD81-F61385A5E5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CD90-C75C-47DE-9E2D-D9E1147FC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868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49DC3-07B0-4FD7-BD81-F61385A5E5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BCD90-C75C-47DE-9E2D-D9E1147FC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844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549DC3-07B0-4FD7-BD81-F61385A5E50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76BCD90-C75C-47DE-9E2D-D9E1147FC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497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bookcentral.proquest.com/lib/trinity/detail.action?docID=4773318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hyperlink" Target="https://doi.org/10.1186/s12966-017-0479-x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-up of tennis ball hitting on a net">
            <a:extLst>
              <a:ext uri="{FF2B5EF4-FFF2-40B4-BE49-F238E27FC236}">
                <a16:creationId xmlns:a16="http://schemas.microsoft.com/office/drawing/2014/main" id="{925480EB-57CF-B440-8379-97291112BBC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22409" b="404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64" name="Isosceles Triangle 63">
            <a:extLst>
              <a:ext uri="{FF2B5EF4-FFF2-40B4-BE49-F238E27FC236}">
                <a16:creationId xmlns:a16="http://schemas.microsoft.com/office/drawing/2014/main" id="{F5F0CD5C-72F3-4090-8A69-8E15CB432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6" name="Parallelogram 65">
            <a:extLst>
              <a:ext uri="{FF2B5EF4-FFF2-40B4-BE49-F238E27FC236}">
                <a16:creationId xmlns:a16="http://schemas.microsoft.com/office/drawing/2014/main" id="{217496A2-9394-4FB7-BA0E-717D2D2E7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3800" y="0"/>
            <a:ext cx="7315200" cy="6858000"/>
          </a:xfrm>
          <a:prstGeom prst="parallelogram">
            <a:avLst>
              <a:gd name="adj" fmla="val 15925"/>
            </a:avLst>
          </a:prstGeom>
          <a:solidFill>
            <a:schemeClr val="bg1">
              <a:alpha val="8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D02CF681-4765-4E88-802F-B2474DCD5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3D57B2BA-243C-45C7-A5D8-46CA71943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2" name="Rectangle 23">
            <a:extLst>
              <a:ext uri="{FF2B5EF4-FFF2-40B4-BE49-F238E27FC236}">
                <a16:creationId xmlns:a16="http://schemas.microsoft.com/office/drawing/2014/main" id="{67374FB5-CBB7-46FF-95B5-2251BC685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4" name="Rectangle 25">
            <a:extLst>
              <a:ext uri="{FF2B5EF4-FFF2-40B4-BE49-F238E27FC236}">
                <a16:creationId xmlns:a16="http://schemas.microsoft.com/office/drawing/2014/main" id="{34BCEAB7-D9E0-40A4-9254-8593BD346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Isosceles Triangle 75">
            <a:extLst>
              <a:ext uri="{FF2B5EF4-FFF2-40B4-BE49-F238E27FC236}">
                <a16:creationId xmlns:a16="http://schemas.microsoft.com/office/drawing/2014/main" id="{D567A354-BB63-405C-8E5F-2F510E670F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B405A1-4850-4D68-AFFD-6072B67903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71621" y="930442"/>
            <a:ext cx="5265110" cy="306129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dirty="0"/>
              <a:t>Using SKIP and SAAFE as a motivational physical education resource, based on Self Determination Theory.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1E6B44-6DA7-4FF1-BAEC-D4726668B0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88276" y="4050832"/>
            <a:ext cx="4485725" cy="1096899"/>
          </a:xfrm>
        </p:spPr>
        <p:txBody>
          <a:bodyPr>
            <a:normAutofit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BMPE7003</a:t>
            </a:r>
            <a:endParaRPr lang="en-GB" dirty="0"/>
          </a:p>
        </p:txBody>
      </p:sp>
      <p:sp>
        <p:nvSpPr>
          <p:cNvPr id="78" name="Rectangle 27">
            <a:extLst>
              <a:ext uri="{FF2B5EF4-FFF2-40B4-BE49-F238E27FC236}">
                <a16:creationId xmlns:a16="http://schemas.microsoft.com/office/drawing/2014/main" id="{9185A8D7-2F20-4F7A-97BE-21DB1654C7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0" name="Rectangle 28">
            <a:extLst>
              <a:ext uri="{FF2B5EF4-FFF2-40B4-BE49-F238E27FC236}">
                <a16:creationId xmlns:a16="http://schemas.microsoft.com/office/drawing/2014/main" id="{CB65BD56-22B3-4E13-BFCA-B8E8BEB92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2" name="Rectangle 29">
            <a:extLst>
              <a:ext uri="{FF2B5EF4-FFF2-40B4-BE49-F238E27FC236}">
                <a16:creationId xmlns:a16="http://schemas.microsoft.com/office/drawing/2014/main" id="{6790ED68-BCA0-4247-A72F-1CB85DF06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4" name="Isosceles Triangle 83">
            <a:extLst>
              <a:ext uri="{FF2B5EF4-FFF2-40B4-BE49-F238E27FC236}">
                <a16:creationId xmlns:a16="http://schemas.microsoft.com/office/drawing/2014/main" id="{DD0F2B3F-DC55-4FA7-B667-1ACD07920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6507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AD2A1-F142-DA49-AE74-6682A00C4D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839" y="417443"/>
            <a:ext cx="7148027" cy="6221896"/>
          </a:xfrm>
        </p:spPr>
        <p:txBody>
          <a:bodyPr anchor="ctr">
            <a:normAutofit/>
          </a:bodyPr>
          <a:lstStyle/>
          <a:p>
            <a:r>
              <a:rPr lang="en-US" sz="2000" dirty="0"/>
              <a:t>What “moves” people to action (Deci &amp; Ryan, 2000).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Early childhood learning is largely an intrinsically motivated process (Deci and Ryan 2016).</a:t>
            </a:r>
          </a:p>
          <a:p>
            <a:endParaRPr lang="en-US" sz="2000" dirty="0"/>
          </a:p>
          <a:p>
            <a:r>
              <a:rPr lang="en-US" sz="2000" dirty="0"/>
              <a:t>Cognitive Evaluation Theory (Ryan &amp; Deci, 2000)</a:t>
            </a:r>
          </a:p>
          <a:p>
            <a:endParaRPr lang="en-US" sz="2000" dirty="0"/>
          </a:p>
          <a:p>
            <a:r>
              <a:rPr lang="en-US" sz="2000" dirty="0"/>
              <a:t>Environment in early childhood is important as well as autonomy supportive care-givers (Bernier, Carlson and Whipple, 2010)</a:t>
            </a:r>
          </a:p>
          <a:p>
            <a:endParaRPr lang="en-US" sz="2000" dirty="0"/>
          </a:p>
          <a:p>
            <a:r>
              <a:rPr lang="en-US" sz="2000" dirty="0"/>
              <a:t>Fundamental Movement Skills (FMS) and physical activity are important for physical literacy (Haywood and Getchell, 2005; McKenzie et al., 2004; </a:t>
            </a:r>
            <a:r>
              <a:rPr lang="en-US" sz="2000" dirty="0" err="1"/>
              <a:t>Raudsepp</a:t>
            </a:r>
            <a:r>
              <a:rPr lang="en-US" sz="2000" dirty="0"/>
              <a:t> and Pall, 2006)</a:t>
            </a:r>
            <a:endParaRPr lang="en-US" dirty="0"/>
          </a:p>
          <a:p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D0B017-613F-FF48-B739-AB95EAE38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Motivation in primary schools.</a:t>
            </a:r>
          </a:p>
        </p:txBody>
      </p:sp>
    </p:spTree>
    <p:extLst>
      <p:ext uri="{BB962C8B-B14F-4D97-AF65-F5344CB8AC3E}">
        <p14:creationId xmlns:p14="http://schemas.microsoft.com/office/powerpoint/2010/main" val="2701257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4C171-E39D-044B-85A0-D60907E99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382" y="133004"/>
            <a:ext cx="3449547" cy="3208336"/>
          </a:xfrm>
        </p:spPr>
        <p:txBody>
          <a:bodyPr anchor="ctr">
            <a:normAutofit/>
          </a:bodyPr>
          <a:lstStyle/>
          <a:p>
            <a:r>
              <a:rPr lang="en-US" sz="3300" dirty="0"/>
              <a:t>Self-Determination Theory </a:t>
            </a:r>
            <a:br>
              <a:rPr lang="en-US" sz="3300" dirty="0"/>
            </a:br>
            <a:r>
              <a:rPr lang="en-US" sz="3300" dirty="0"/>
              <a:t>(Deci &amp; Ryan, 1985)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DE1E7-90D7-0744-A5EC-5C6FE25FD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4968" y="349135"/>
            <a:ext cx="6267796" cy="3740727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dirty="0"/>
              <a:t>Organismic perspective – nutrients required for growth.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Basic Psychological Needs Theory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Autonomy (Ryan, 1993; Deci and Ryan, 2016)</a:t>
            </a:r>
          </a:p>
          <a:p>
            <a:pPr>
              <a:lnSpc>
                <a:spcPct val="90000"/>
              </a:lnSpc>
            </a:pPr>
            <a:r>
              <a:rPr lang="en-US" dirty="0"/>
              <a:t>Competence (Bandura, 1989)</a:t>
            </a:r>
          </a:p>
          <a:p>
            <a:pPr>
              <a:lnSpc>
                <a:spcPct val="90000"/>
              </a:lnSpc>
            </a:pPr>
            <a:r>
              <a:rPr lang="en-US" dirty="0"/>
              <a:t>Relatedness (Bowlby, 1979)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Organismic Integration Theory (continuum of motivation) Deci and Ryan, 1985; Deci and Ryan, 2017; Deci and Ryan, 2020)</a:t>
            </a:r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  <p:pic>
        <p:nvPicPr>
          <p:cNvPr id="2050" name="Picture 2" descr="Self Determination Theory - What Motivates Us To Act">
            <a:extLst>
              <a:ext uri="{FF2B5EF4-FFF2-40B4-BE49-F238E27FC236}">
                <a16:creationId xmlns:a16="http://schemas.microsoft.com/office/drawing/2014/main" id="{2A0E4249-E863-9D4E-8C15-CA262B8ECD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33726" y="4255956"/>
            <a:ext cx="4743914" cy="1992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4273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3FD09-2A82-244D-9887-1DBCF0965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559" y="645621"/>
            <a:ext cx="6707760" cy="480475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Taylor and Ntoumanis (2007) – needs supportive and needs thwarting, positive relationship between autonomy and motivation levels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Teachers with a need-supporting environment will likely provide the same for their own students.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Relatedness-supportive teaching techniques and building learners competence levels (Ntoumanis and Standage, 2009; Slingerland et al, 2014).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16C2D4-7EFC-4A4F-B8F4-ACA4C2498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Motivation of teachers and of learners</a:t>
            </a:r>
          </a:p>
        </p:txBody>
      </p:sp>
    </p:spTree>
    <p:extLst>
      <p:ext uri="{BB962C8B-B14F-4D97-AF65-F5344CB8AC3E}">
        <p14:creationId xmlns:p14="http://schemas.microsoft.com/office/powerpoint/2010/main" val="3966219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7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FC01E9-783E-4EDE-8072-6209FE06F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2597" y="666247"/>
            <a:ext cx="5463002" cy="522968"/>
          </a:xfrm>
        </p:spPr>
        <p:txBody>
          <a:bodyPr>
            <a:normAutofit fontScale="90000"/>
          </a:bodyPr>
          <a:lstStyle/>
          <a:p>
            <a:r>
              <a:rPr lang="en-GB" dirty="0"/>
              <a:t>What did I observe?</a:t>
            </a:r>
          </a:p>
        </p:txBody>
      </p:sp>
      <p:sp>
        <p:nvSpPr>
          <p:cNvPr id="25" name="Isosceles Triangle 19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1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2A4B662-A6FD-E54A-A17F-97BF1B067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2597" y="1823257"/>
            <a:ext cx="8596668" cy="1311830"/>
          </a:xfrm>
        </p:spPr>
        <p:txBody>
          <a:bodyPr/>
          <a:lstStyle/>
          <a:p>
            <a:r>
              <a:rPr lang="en-US" dirty="0"/>
              <a:t>Year 3 teacher, close colleague.</a:t>
            </a:r>
          </a:p>
          <a:p>
            <a:r>
              <a:rPr lang="en-US" dirty="0"/>
              <a:t>Hockey skills lesson, whole class with 26 learners.</a:t>
            </a:r>
          </a:p>
          <a:p>
            <a:r>
              <a:rPr lang="en-US" dirty="0"/>
              <a:t>Basic psychological needs theory – thwarting or supportive teacher.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21" name="Content Placeholder 6">
            <a:extLst>
              <a:ext uri="{FF2B5EF4-FFF2-40B4-BE49-F238E27FC236}">
                <a16:creationId xmlns:a16="http://schemas.microsoft.com/office/drawing/2014/main" id="{01481421-8F43-6B4E-80B3-12DB08EC2A24}"/>
              </a:ext>
            </a:extLst>
          </p:cNvPr>
          <p:cNvSpPr txBox="1">
            <a:spLocks/>
          </p:cNvSpPr>
          <p:nvPr/>
        </p:nvSpPr>
        <p:spPr>
          <a:xfrm>
            <a:off x="760844" y="4030613"/>
            <a:ext cx="4197489" cy="28273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Needs supportive</a:t>
            </a:r>
          </a:p>
          <a:p>
            <a:pPr>
              <a:buFontTx/>
              <a:buChar char="-"/>
            </a:pPr>
            <a:r>
              <a:rPr lang="en-US" dirty="0"/>
              <a:t>Lots of enjoyment</a:t>
            </a:r>
          </a:p>
          <a:p>
            <a:pPr>
              <a:buFontTx/>
              <a:buChar char="-"/>
            </a:pPr>
            <a:r>
              <a:rPr lang="en-US" dirty="0"/>
              <a:t>Lots of positive praise</a:t>
            </a:r>
          </a:p>
          <a:p>
            <a:pPr>
              <a:buFontTx/>
              <a:buChar char="-"/>
            </a:pPr>
            <a:r>
              <a:rPr lang="en-US" dirty="0"/>
              <a:t>Relatedness – high</a:t>
            </a:r>
          </a:p>
          <a:p>
            <a:pPr>
              <a:buFontTx/>
              <a:buChar char="-"/>
            </a:pPr>
            <a:r>
              <a:rPr lang="en-US" dirty="0"/>
              <a:t>Supportive environment</a:t>
            </a:r>
          </a:p>
          <a:p>
            <a:pPr>
              <a:buFontTx/>
              <a:buChar char="-"/>
            </a:pPr>
            <a:r>
              <a:rPr lang="en-US" dirty="0"/>
              <a:t>Lots of opportunity to practice</a:t>
            </a:r>
          </a:p>
          <a:p>
            <a:pPr>
              <a:buFontTx/>
              <a:buChar char="-"/>
            </a:pPr>
            <a:endParaRPr lang="en-US" dirty="0"/>
          </a:p>
          <a:p>
            <a:endParaRPr lang="en-US" dirty="0"/>
          </a:p>
        </p:txBody>
      </p:sp>
      <p:sp>
        <p:nvSpPr>
          <p:cNvPr id="23" name="Content Placeholder 6">
            <a:extLst>
              <a:ext uri="{FF2B5EF4-FFF2-40B4-BE49-F238E27FC236}">
                <a16:creationId xmlns:a16="http://schemas.microsoft.com/office/drawing/2014/main" id="{FC0E702F-4863-0A47-8F9D-8BF6516431CC}"/>
              </a:ext>
            </a:extLst>
          </p:cNvPr>
          <p:cNvSpPr txBox="1">
            <a:spLocks/>
          </p:cNvSpPr>
          <p:nvPr/>
        </p:nvSpPr>
        <p:spPr>
          <a:xfrm>
            <a:off x="5719176" y="4013200"/>
            <a:ext cx="4197489" cy="21042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Needs thwarting</a:t>
            </a:r>
          </a:p>
          <a:p>
            <a:pPr>
              <a:buFontTx/>
              <a:buChar char="-"/>
            </a:pPr>
            <a:r>
              <a:rPr lang="en-US" dirty="0"/>
              <a:t>Some learners unable to access the activity</a:t>
            </a:r>
          </a:p>
          <a:p>
            <a:pPr>
              <a:buFontTx/>
              <a:buChar char="-"/>
            </a:pPr>
            <a:r>
              <a:rPr lang="en-US" dirty="0"/>
              <a:t>Lack of autonomy in the lesson</a:t>
            </a:r>
          </a:p>
          <a:p>
            <a:pPr>
              <a:buFontTx/>
              <a:buChar char="-"/>
            </a:pPr>
            <a:r>
              <a:rPr lang="en-US" dirty="0"/>
              <a:t>General, non-specific support given</a:t>
            </a:r>
          </a:p>
          <a:p>
            <a:pPr>
              <a:buFontTx/>
              <a:buChar char="-"/>
            </a:pPr>
            <a:endParaRPr lang="en-US" dirty="0"/>
          </a:p>
          <a:p>
            <a:endParaRPr lang="en-US" dirty="0"/>
          </a:p>
        </p:txBody>
      </p:sp>
      <p:pic>
        <p:nvPicPr>
          <p:cNvPr id="5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80D54B0-727D-4E48-8170-EC3FC07B9A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8144" y="108757"/>
            <a:ext cx="3547436" cy="3429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454097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21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BE9D4C4-9FA3-4885-A769-301639CC7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4524F065-9F7C-400C-9A20-B343BFAA6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2627" y="-4"/>
            <a:ext cx="8139373" cy="6858000"/>
          </a:xfrm>
          <a:custGeom>
            <a:avLst/>
            <a:gdLst>
              <a:gd name="connsiteX0" fmla="*/ 5181344 w 8139373"/>
              <a:gd name="connsiteY0" fmla="*/ 0 h 6858000"/>
              <a:gd name="connsiteX1" fmla="*/ 8139373 w 8139373"/>
              <a:gd name="connsiteY1" fmla="*/ 0 h 6858000"/>
              <a:gd name="connsiteX2" fmla="*/ 8139373 w 8139373"/>
              <a:gd name="connsiteY2" fmla="*/ 6858000 h 6858000"/>
              <a:gd name="connsiteX3" fmla="*/ 0 w 813937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F49F1D-D2AD-4E76-BF97-98D8E476B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390" y="266458"/>
            <a:ext cx="3749061" cy="754234"/>
          </a:xfrm>
        </p:spPr>
        <p:txBody>
          <a:bodyPr anchor="ctr">
            <a:normAutofit/>
          </a:bodyPr>
          <a:lstStyle/>
          <a:p>
            <a:r>
              <a:rPr lang="en-GB" sz="3200" dirty="0"/>
              <a:t>Intervention</a:t>
            </a:r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7EB6695E-BED5-4DA3-8C9B-AD301AEF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35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1D784-61F5-41EE-8DF4-05FB08CC2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472" y="1675796"/>
            <a:ext cx="4569216" cy="452001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Focussed on using SKIP as a starting point as many children in the Year 3 class were not proficient in FMS and due to school lockdowns had missed over a year of P.E.</a:t>
            </a:r>
          </a:p>
          <a:p>
            <a:pPr>
              <a:lnSpc>
                <a:spcPct val="90000"/>
              </a:lnSpc>
            </a:pPr>
            <a:endParaRPr lang="en-GB" sz="1600" dirty="0"/>
          </a:p>
          <a:p>
            <a:pPr>
              <a:lnSpc>
                <a:spcPct val="90000"/>
              </a:lnSpc>
            </a:pPr>
            <a:r>
              <a:rPr lang="en-GB" sz="1600" dirty="0"/>
              <a:t>Training was created for a half INSET day with the whole school looking at the skills.</a:t>
            </a:r>
          </a:p>
          <a:p>
            <a:pPr>
              <a:lnSpc>
                <a:spcPct val="90000"/>
              </a:lnSpc>
            </a:pPr>
            <a:endParaRPr lang="en-GB" sz="1600" dirty="0"/>
          </a:p>
          <a:p>
            <a:pPr>
              <a:lnSpc>
                <a:spcPct val="90000"/>
              </a:lnSpc>
            </a:pPr>
            <a:r>
              <a:rPr lang="en-GB" sz="1600" dirty="0"/>
              <a:t>Wanted teachers and support staff to feel confident in the delivery of P.E and be able to engage the children and ensure the lessons were appropriate and challenging enough.</a:t>
            </a:r>
          </a:p>
          <a:p>
            <a:pPr>
              <a:lnSpc>
                <a:spcPct val="90000"/>
              </a:lnSpc>
            </a:pPr>
            <a:endParaRPr lang="en-GB" sz="1600" dirty="0"/>
          </a:p>
          <a:p>
            <a:pPr>
              <a:lnSpc>
                <a:spcPct val="90000"/>
              </a:lnSpc>
            </a:pPr>
            <a:r>
              <a:rPr lang="en-GB" sz="1600" dirty="0"/>
              <a:t>In the sports hall for staff to use during their P.E sessions.</a:t>
            </a:r>
          </a:p>
          <a:p>
            <a:pPr>
              <a:lnSpc>
                <a:spcPct val="90000"/>
              </a:lnSpc>
            </a:pPr>
            <a:endParaRPr lang="en-GB" sz="100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46DB9E65-E072-43AF-A8C9-9744BA0CC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6867" y="6"/>
            <a:ext cx="4831627" cy="4520011"/>
          </a:xfrm>
          <a:custGeom>
            <a:avLst/>
            <a:gdLst>
              <a:gd name="connsiteX0" fmla="*/ 0 w 4831627"/>
              <a:gd name="connsiteY0" fmla="*/ 0 h 4520011"/>
              <a:gd name="connsiteX1" fmla="*/ 4831627 w 4831627"/>
              <a:gd name="connsiteY1" fmla="*/ 0 h 4520011"/>
              <a:gd name="connsiteX2" fmla="*/ 1416677 w 4831627"/>
              <a:gd name="connsiteY2" fmla="*/ 4520011 h 4520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34BB64-92B1-5B43-B1CE-CAFC9AF60F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0019" y="2957332"/>
            <a:ext cx="4831627" cy="3623720"/>
          </a:xfrm>
          <a:prstGeom prst="rect">
            <a:avLst/>
          </a:prstGeom>
        </p:spPr>
      </p:pic>
      <p:pic>
        <p:nvPicPr>
          <p:cNvPr id="6" name="Picture 5" descr="A group of people in a room&#10;&#10;Description automatically generated with medium confidence">
            <a:extLst>
              <a:ext uri="{FF2B5EF4-FFF2-40B4-BE49-F238E27FC236}">
                <a16:creationId xmlns:a16="http://schemas.microsoft.com/office/drawing/2014/main" id="{8AB07F65-5290-9F42-92C1-CF627D8E44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9924" y="276948"/>
            <a:ext cx="2205034" cy="165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719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9FCD400-8B30-5840-AF07-08ADA0E05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888" y="5211911"/>
            <a:ext cx="7673801" cy="108765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INSET training - SKIP</a:t>
            </a:r>
          </a:p>
        </p:txBody>
      </p:sp>
      <p:pic>
        <p:nvPicPr>
          <p:cNvPr id="5" name="Picture 4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B5EC91F-D557-D14E-B028-8D3E415E37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063" y="258059"/>
            <a:ext cx="11845488" cy="5212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502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E1AC1F-93FC-E246-96D7-7753373DF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787768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SAAFE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3CB8C-40BC-2943-96B1-AD5456E62D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148" y="1709531"/>
            <a:ext cx="4508549" cy="494968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SAAFE (</a:t>
            </a:r>
            <a:r>
              <a:rPr lang="en-US" dirty="0" err="1">
                <a:solidFill>
                  <a:schemeClr val="bg1"/>
                </a:solidFill>
              </a:rPr>
              <a:t>Lubans</a:t>
            </a:r>
            <a:r>
              <a:rPr lang="en-US" dirty="0">
                <a:solidFill>
                  <a:schemeClr val="bg1"/>
                </a:solidFill>
              </a:rPr>
              <a:t>, 2017) framework used to form the intervention</a:t>
            </a:r>
          </a:p>
          <a:p>
            <a:r>
              <a:rPr lang="en-US" dirty="0">
                <a:solidFill>
                  <a:schemeClr val="bg1"/>
                </a:solidFill>
              </a:rPr>
              <a:t>Adapted from SCORES (Cohen et al., 2015)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Supportive</a:t>
            </a:r>
          </a:p>
          <a:p>
            <a:r>
              <a:rPr lang="en-US" dirty="0">
                <a:solidFill>
                  <a:schemeClr val="bg1"/>
                </a:solidFill>
              </a:rPr>
              <a:t>Active</a:t>
            </a:r>
          </a:p>
          <a:p>
            <a:r>
              <a:rPr lang="en-US" dirty="0">
                <a:solidFill>
                  <a:schemeClr val="bg1"/>
                </a:solidFill>
              </a:rPr>
              <a:t>Autonomous</a:t>
            </a:r>
          </a:p>
          <a:p>
            <a:r>
              <a:rPr lang="en-US" dirty="0">
                <a:solidFill>
                  <a:schemeClr val="bg1"/>
                </a:solidFill>
              </a:rPr>
              <a:t>Fair</a:t>
            </a:r>
          </a:p>
          <a:p>
            <a:r>
              <a:rPr lang="en-US" dirty="0">
                <a:solidFill>
                  <a:schemeClr val="bg1"/>
                </a:solidFill>
              </a:rPr>
              <a:t>Enjoyable</a:t>
            </a: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91D9EE5E-08D6-2442-90DD-61AC033D1C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490" y="1212574"/>
            <a:ext cx="6709341" cy="4545576"/>
          </a:xfrm>
          <a:prstGeom prst="rect">
            <a:avLst/>
          </a:prstGeom>
        </p:spPr>
      </p:pic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1217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C1D4C5A-2672-4FD5-8254-7B0C2CFD18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1" r="6681"/>
          <a:stretch/>
        </p:blipFill>
        <p:spPr>
          <a:xfrm>
            <a:off x="3702473" y="8466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65DCF0-0EC7-0248-9B56-764A14B14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697" y="375535"/>
            <a:ext cx="3851123" cy="770313"/>
          </a:xfrm>
        </p:spPr>
        <p:txBody>
          <a:bodyPr>
            <a:norm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39E4F-30F8-6F44-B16C-90BB238591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378" y="1512917"/>
            <a:ext cx="4412078" cy="452844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Discussed motivation and motivation within education and schools.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Discussed Self Determination Theory.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Looked at the observations.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SKIP and SAAFE created as an intervention after the observation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Future – positive impact on learners and teachers motivation levels.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85220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95A2B-C724-0341-97CA-D6F28703B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1027"/>
            <a:ext cx="8596668" cy="691652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6C861-71B8-B349-8A75-FAE00793F8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32679"/>
            <a:ext cx="10134600" cy="5902570"/>
          </a:xfrm>
        </p:spPr>
        <p:txBody>
          <a:bodyPr>
            <a:noAutofit/>
          </a:bodyPr>
          <a:lstStyle/>
          <a:p>
            <a:r>
              <a:rPr lang="en-GB" sz="1200" dirty="0"/>
              <a:t>Bandura, A. (1989) “Human agency in social cognitive theory</a:t>
            </a:r>
            <a:r>
              <a:rPr lang="en-GB" sz="1200" i="1" dirty="0"/>
              <a:t>”,</a:t>
            </a:r>
            <a:r>
              <a:rPr lang="en-GB" sz="1200" dirty="0"/>
              <a:t> </a:t>
            </a:r>
            <a:r>
              <a:rPr lang="en-GB" sz="1200" i="1" dirty="0"/>
              <a:t>American Psychologist</a:t>
            </a:r>
            <a:r>
              <a:rPr lang="en-GB" sz="1200" dirty="0"/>
              <a:t>, 44 (9), pp. 1175– 1184.</a:t>
            </a:r>
          </a:p>
          <a:p>
            <a:r>
              <a:rPr lang="en-GB" sz="1200" dirty="0"/>
              <a:t>Bartholomew, K. J., Ntoumanis, N., Cuevas, R. and Lonsdale, C. (2014) ”Job pressure and ill-­ health in physical education teachers: The mediating role of psychological need thwarting”, </a:t>
            </a:r>
            <a:r>
              <a:rPr lang="en-GB" sz="1200" i="1" dirty="0"/>
              <a:t>Teaching and Teacher Education, </a:t>
            </a:r>
            <a:r>
              <a:rPr lang="en-GB" sz="1200" dirty="0"/>
              <a:t>37, pp. 101– 107.</a:t>
            </a:r>
          </a:p>
          <a:p>
            <a:r>
              <a:rPr lang="en-GB" sz="1200" dirty="0"/>
              <a:t>Bowlby, J. (1979) </a:t>
            </a:r>
            <a:r>
              <a:rPr lang="en-GB" sz="1200" i="1" dirty="0"/>
              <a:t>The making and breaking of affectional bonds </a:t>
            </a:r>
            <a:r>
              <a:rPr lang="en-GB" sz="1200" dirty="0"/>
              <a:t>. London: Tavistock.</a:t>
            </a:r>
          </a:p>
          <a:p>
            <a:r>
              <a:rPr lang="en-GB" sz="1200" dirty="0"/>
              <a:t>Cohen, K., Morgan, P.J., </a:t>
            </a:r>
            <a:r>
              <a:rPr lang="en-GB" sz="1200" dirty="0" err="1"/>
              <a:t>Plotnikoff</a:t>
            </a:r>
            <a:r>
              <a:rPr lang="en-GB" sz="1200" dirty="0"/>
              <a:t>, R.C, Callister, R. and </a:t>
            </a:r>
            <a:r>
              <a:rPr lang="en-GB" sz="1200" dirty="0" err="1"/>
              <a:t>Lubans</a:t>
            </a:r>
            <a:r>
              <a:rPr lang="en-GB" sz="1200" dirty="0"/>
              <a:t>, D.R. (2015) </a:t>
            </a:r>
            <a:r>
              <a:rPr lang="en-GB" sz="1200" i="1" dirty="0"/>
              <a:t>“Physical activity and skills intervention: SCORES cluster randomized controlled trial”,</a:t>
            </a:r>
            <a:r>
              <a:rPr lang="en-GB" sz="1200" dirty="0"/>
              <a:t> Medicine and Science in Sports and Exercise, 47(4), pp. 765–74.</a:t>
            </a:r>
          </a:p>
          <a:p>
            <a:r>
              <a:rPr lang="en-GB" sz="1200" dirty="0"/>
              <a:t>Deci, E.L. and Ryan, R.M. (1985) </a:t>
            </a:r>
            <a:r>
              <a:rPr lang="en-GB" sz="1200" i="1" dirty="0"/>
              <a:t>Intrinsic Motivation and Self-determination in Human </a:t>
            </a:r>
            <a:r>
              <a:rPr lang="en-GB" sz="1200" i="1" dirty="0" err="1"/>
              <a:t>Behavior</a:t>
            </a:r>
            <a:r>
              <a:rPr lang="en-GB" sz="1200" dirty="0"/>
              <a:t>. New York: Plenum. </a:t>
            </a:r>
          </a:p>
          <a:p>
            <a:r>
              <a:rPr lang="en-GB" sz="1200" dirty="0"/>
              <a:t>Deci, E.L. and Ryan, R.M. (2017) </a:t>
            </a:r>
            <a:r>
              <a:rPr lang="en-GB" sz="1200" i="1" dirty="0"/>
              <a:t>Self-Determination Theory : Basic Psychological Needs in Motivation, Development, and Wellness</a:t>
            </a:r>
            <a:r>
              <a:rPr lang="en-GB" sz="1200" dirty="0"/>
              <a:t>, Guilford Publications, </a:t>
            </a:r>
            <a:r>
              <a:rPr lang="en-GB" sz="1200" i="1" dirty="0"/>
              <a:t>ProQuest </a:t>
            </a:r>
            <a:r>
              <a:rPr lang="en-GB" sz="1200" i="1" dirty="0" err="1"/>
              <a:t>Ebook</a:t>
            </a:r>
            <a:r>
              <a:rPr lang="en-GB" sz="1200" i="1" dirty="0"/>
              <a:t> Central</a:t>
            </a:r>
            <a:r>
              <a:rPr lang="en-GB" sz="1200" dirty="0"/>
              <a:t>, </a:t>
            </a:r>
            <a:r>
              <a:rPr lang="en-GB" sz="1200" u="sng" dirty="0">
                <a:hlinkClick r:id="rId3"/>
              </a:rPr>
              <a:t>http://ebookcentral.proquest.com/lib/trinity/detail.action?docID=4773318</a:t>
            </a:r>
            <a:r>
              <a:rPr lang="en-GB" sz="1200" dirty="0"/>
              <a:t>.</a:t>
            </a:r>
          </a:p>
          <a:p>
            <a:r>
              <a:rPr lang="en-GB" sz="1200" dirty="0"/>
              <a:t>Deci, E.L. and Ryan, R.M. (2000) “</a:t>
            </a:r>
            <a:r>
              <a:rPr lang="en-GB" sz="1200" i="1" dirty="0"/>
              <a:t>Self-Determination Theory and the Facilitation of Intrinsic Motivation, Social Development, and Well-Being”, </a:t>
            </a:r>
            <a:r>
              <a:rPr lang="en-GB" sz="1200" dirty="0"/>
              <a:t>American Psychologist, 55, pp. 68–78. </a:t>
            </a:r>
          </a:p>
          <a:p>
            <a:r>
              <a:rPr lang="en-GB" sz="1200" dirty="0"/>
              <a:t>Haywood, K.M. and Getchell, N. (2005) </a:t>
            </a:r>
            <a:r>
              <a:rPr lang="en-GB" sz="1200" i="1" dirty="0"/>
              <a:t>Life Span Motor Development</a:t>
            </a:r>
            <a:r>
              <a:rPr lang="en-GB" sz="1200" dirty="0"/>
              <a:t>. Champaign, IL: Human Kinetics.</a:t>
            </a:r>
          </a:p>
          <a:p>
            <a:r>
              <a:rPr lang="en-GB" sz="1200" dirty="0" err="1"/>
              <a:t>Lubans</a:t>
            </a:r>
            <a:r>
              <a:rPr lang="en-GB" sz="1200" dirty="0"/>
              <a:t>, D.R., Lonsdale, C., Cohen, K., </a:t>
            </a:r>
            <a:r>
              <a:rPr lang="en-GB" sz="1200" dirty="0" err="1"/>
              <a:t>Eather</a:t>
            </a:r>
            <a:r>
              <a:rPr lang="en-GB" sz="1200" dirty="0"/>
              <a:t>, N., Beauchamp, M.R., Morgan, P.J</a:t>
            </a:r>
            <a:r>
              <a:rPr lang="en-GB" sz="1200" i="1" dirty="0"/>
              <a:t>., </a:t>
            </a:r>
            <a:r>
              <a:rPr lang="en-GB" sz="1200" dirty="0"/>
              <a:t>Sylvester, B.D. and Smither, J.J. (2017) </a:t>
            </a:r>
            <a:r>
              <a:rPr lang="en-GB" sz="1200" i="1" dirty="0"/>
              <a:t>“Framework for the design and delivery of organized physical activity sessions for children and adolescents: rationale and description of the ‘SAAFE’ teaching principles”, </a:t>
            </a:r>
            <a:r>
              <a:rPr lang="en-GB" sz="1200" dirty="0"/>
              <a:t>International Journal of </a:t>
            </a:r>
            <a:r>
              <a:rPr lang="en-GB" sz="1200" dirty="0" err="1"/>
              <a:t>Behavioral</a:t>
            </a:r>
            <a:r>
              <a:rPr lang="en-GB" sz="1200" dirty="0"/>
              <a:t> Nutrition and Physical Activity 14(24). </a:t>
            </a:r>
            <a:r>
              <a:rPr lang="en-GB" sz="1200" u="sng" dirty="0">
                <a:hlinkClick r:id="rId4"/>
              </a:rPr>
              <a:t>https://doi.org/10.1186/s12966-017-0479-x</a:t>
            </a:r>
            <a:endParaRPr lang="en-GB" sz="1200" u="sng" dirty="0"/>
          </a:p>
          <a:p>
            <a:r>
              <a:rPr lang="en-GB" sz="1200" dirty="0"/>
              <a:t>McKenzie, T.L., </a:t>
            </a:r>
            <a:r>
              <a:rPr lang="en-GB" sz="1200" dirty="0" err="1"/>
              <a:t>Sallis</a:t>
            </a:r>
            <a:r>
              <a:rPr lang="en-GB" sz="1200" dirty="0"/>
              <a:t>, J.F. and Broyles, S.L. (2004) “</a:t>
            </a:r>
            <a:r>
              <a:rPr lang="en-GB" sz="1200" i="1" dirty="0"/>
              <a:t>Childhood Movement Skills: Predictors of Physical Activity in Anglo American and Mexican American Adolescents</a:t>
            </a:r>
            <a:r>
              <a:rPr lang="en-GB" sz="1200" dirty="0"/>
              <a:t>?”, Research Quarterly for Exercise and Sport, 73, pp. 238–44.</a:t>
            </a:r>
          </a:p>
          <a:p>
            <a:r>
              <a:rPr lang="en-GB" sz="1200" dirty="0" err="1"/>
              <a:t>Niemiec</a:t>
            </a:r>
            <a:r>
              <a:rPr lang="en-GB" sz="1200" dirty="0"/>
              <a:t>, C.P. and Ryan, R.M. (2009) </a:t>
            </a:r>
            <a:r>
              <a:rPr lang="en-GB" sz="1200" i="1" dirty="0"/>
              <a:t>“Autonomy, competence, and relatedness in the classroom: Applying self-­ determination theory to educational practice”</a:t>
            </a:r>
            <a:r>
              <a:rPr lang="en-GB" sz="1200" dirty="0"/>
              <a:t>, Theory and Research in Education, 30 (4), pp. 323– 334. </a:t>
            </a:r>
          </a:p>
          <a:p>
            <a:r>
              <a:rPr lang="en-GB" sz="1200" dirty="0" err="1"/>
              <a:t>Raudsepp</a:t>
            </a:r>
            <a:r>
              <a:rPr lang="en-GB" sz="1200" dirty="0"/>
              <a:t>, L. and </a:t>
            </a:r>
            <a:r>
              <a:rPr lang="en-GB" sz="1200" dirty="0" err="1"/>
              <a:t>Päll</a:t>
            </a:r>
            <a:r>
              <a:rPr lang="en-GB" sz="1200" dirty="0"/>
              <a:t>, P. (2006) “</a:t>
            </a:r>
            <a:r>
              <a:rPr lang="en-GB" sz="1200" i="1" dirty="0"/>
              <a:t>The Relationship between Fundamental Motor Skills and Outside-School Physical Activity of Elementary School Children”</a:t>
            </a:r>
            <a:r>
              <a:rPr lang="en-GB" sz="1200" dirty="0"/>
              <a:t>, </a:t>
            </a:r>
            <a:r>
              <a:rPr lang="en-GB" sz="1200" dirty="0" err="1"/>
              <a:t>Pediatric</a:t>
            </a:r>
            <a:r>
              <a:rPr lang="en-GB" sz="1200" dirty="0"/>
              <a:t> Exercise Science, 18, pp. 426–35 </a:t>
            </a:r>
          </a:p>
          <a:p>
            <a:r>
              <a:rPr lang="en-GB" sz="1200" dirty="0"/>
              <a:t>Ryan, R. M. and Connell, J. P. (1989) “</a:t>
            </a:r>
            <a:r>
              <a:rPr lang="en-GB" sz="1200" i="1" dirty="0"/>
              <a:t>Perceived Locus of Causality and Internalization: Examining the Reasons for Acting in Two Domains</a:t>
            </a:r>
            <a:r>
              <a:rPr lang="en-GB" sz="1200" dirty="0"/>
              <a:t>”, Journal of Personality and Social Psychology, 57(5), pp. 749–61. </a:t>
            </a:r>
          </a:p>
          <a:p>
            <a:pPr marL="0" indent="0">
              <a:buNone/>
            </a:pPr>
            <a:endParaRPr lang="en-GB" sz="1200" dirty="0"/>
          </a:p>
        </p:txBody>
      </p:sp>
      <p:pic>
        <p:nvPicPr>
          <p:cNvPr id="1030" name="Picture 6" descr="page18image896434320">
            <a:extLst>
              <a:ext uri="{FF2B5EF4-FFF2-40B4-BE49-F238E27FC236}">
                <a16:creationId xmlns:a16="http://schemas.microsoft.com/office/drawing/2014/main" id="{ED9C445D-7BB3-944F-A7FD-028D27E6E2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0" y="-288925"/>
            <a:ext cx="838200" cy="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8897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D546B-E486-9544-9618-823C484297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8054"/>
            <a:ext cx="9303026" cy="3513925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100" dirty="0"/>
          </a:p>
          <a:p>
            <a:r>
              <a:rPr lang="en-GB" sz="1100" dirty="0"/>
              <a:t>Ryan, R. M. (1993). Agency and organization: Intrinsic motivation, autonomy and the self in psychological development. In J. Jacobs (Ed.), Nebraska Symposium on Motivation: Vol. 40. Developmental perspectives on motivation (pp. 1– 56). Lincoln: University of Nebraska Press.</a:t>
            </a:r>
          </a:p>
          <a:p>
            <a:r>
              <a:rPr lang="en-GB" sz="1100" dirty="0"/>
              <a:t>Slingerland, M., </a:t>
            </a:r>
            <a:r>
              <a:rPr lang="en-GB" sz="1100" dirty="0" err="1"/>
              <a:t>Haerens</a:t>
            </a:r>
            <a:r>
              <a:rPr lang="en-GB" sz="1100" dirty="0"/>
              <a:t>, L., Cardon, G. and </a:t>
            </a:r>
            <a:r>
              <a:rPr lang="en-GB" sz="1100" dirty="0" err="1"/>
              <a:t>Borghouts</a:t>
            </a:r>
            <a:r>
              <a:rPr lang="en-GB" sz="1100" dirty="0"/>
              <a:t>, L. (2014) “</a:t>
            </a:r>
            <a:r>
              <a:rPr lang="en-GB" sz="1100" i="1" dirty="0"/>
              <a:t>Differences in Perceived Competence and Physical Activity Levels During Single-Gender Modified Basketball Game Play in Middle School Physical Education”, </a:t>
            </a:r>
            <a:r>
              <a:rPr lang="en-GB" sz="1100" dirty="0"/>
              <a:t>European Physical Education Review, 20 (1), pp. 20–35. </a:t>
            </a:r>
          </a:p>
          <a:p>
            <a:r>
              <a:rPr lang="en-GB" sz="1100" dirty="0"/>
              <a:t>Taylor, I.M. and Ntoumanis, N. (2007) “</a:t>
            </a:r>
            <a:r>
              <a:rPr lang="en-GB" sz="1100" i="1" dirty="0"/>
              <a:t>Teacher motivational strategies and student self determination in physical education”,</a:t>
            </a:r>
            <a:r>
              <a:rPr lang="en-GB" sz="1100" dirty="0"/>
              <a:t> Journal of Educational Psychology, 99, pp. 747–760. </a:t>
            </a:r>
          </a:p>
          <a:p>
            <a:r>
              <a:rPr lang="en-GB" sz="1100" dirty="0"/>
              <a:t>Taylor, I.M., Ntoumanis, N. and  Standage, M. (2008) </a:t>
            </a:r>
            <a:r>
              <a:rPr lang="en-GB" sz="1100" i="1" dirty="0"/>
              <a:t>“A self-­ determination theory approach to understanding the antecedents of teachers’ motivational strategies in physical education”,</a:t>
            </a:r>
            <a:r>
              <a:rPr lang="en-GB" sz="1100" dirty="0"/>
              <a:t> Journal of Sport and Exercise Psychology, 30 1), pp. 75– 94.</a:t>
            </a:r>
          </a:p>
          <a:p>
            <a:r>
              <a:rPr lang="en-GB" sz="1100" dirty="0"/>
              <a:t>Vasconcellos, D, Parker, PD, </a:t>
            </a:r>
            <a:r>
              <a:rPr lang="en-GB" sz="1100" dirty="0" err="1"/>
              <a:t>Hilland</a:t>
            </a:r>
            <a:r>
              <a:rPr lang="en-GB" sz="1100" dirty="0"/>
              <a:t>, T, Cinelli, R, Owen, KB, </a:t>
            </a:r>
            <a:r>
              <a:rPr lang="en-GB" sz="1100" dirty="0" err="1"/>
              <a:t>Kapsal</a:t>
            </a:r>
            <a:r>
              <a:rPr lang="en-GB" sz="1100" dirty="0"/>
              <a:t>, N, Lee, J, </a:t>
            </a:r>
            <a:r>
              <a:rPr lang="en-GB" sz="1100" dirty="0" err="1"/>
              <a:t>Antczak</a:t>
            </a:r>
            <a:r>
              <a:rPr lang="en-GB" sz="1100" dirty="0"/>
              <a:t>, D, Ntoumanis, N, Ryan, RM and Lonsdale, C. (2020) “</a:t>
            </a:r>
            <a:r>
              <a:rPr lang="en-GB" sz="1100" i="1" dirty="0"/>
              <a:t>Self-Determination theory applied to physical education: A systematic review and meta-analysis”</a:t>
            </a:r>
            <a:r>
              <a:rPr lang="en-GB" sz="1100" dirty="0"/>
              <a:t>, Journal of Educational Psychology, 112(7), pp. 1444-1469. https://</a:t>
            </a:r>
            <a:r>
              <a:rPr lang="en-GB" sz="1100" dirty="0" err="1"/>
              <a:t>doi.org</a:t>
            </a:r>
            <a:r>
              <a:rPr lang="en-GB" sz="1100" dirty="0"/>
              <a:t>/10.1037/edu0000420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830834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0" ma:contentTypeDescription="Create a new document." ma:contentTypeScope="" ma:versionID="319457d714cc56e626f66b609a0b93a9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223664d8be50d816178699653f78bc66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1B5F8EC-B2EF-4C6B-A140-DD456DBAA9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C91CC4AB-A971-45C6-AE66-7EA4370A9A9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D48D1D5-8D5F-4118-B365-0E60DBCE2267}">
  <ds:schemaRefs>
    <ds:schemaRef ds:uri="http://schemas.microsoft.com/office/2006/documentManagement/types"/>
    <ds:schemaRef ds:uri="http://purl.org/dc/elements/1.1/"/>
    <ds:schemaRef ds:uri="http://purl.org/dc/terms/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10703</TotalTime>
  <Words>1385</Words>
  <Application>Microsoft Macintosh PowerPoint</Application>
  <PresentationFormat>Widescreen</PresentationFormat>
  <Paragraphs>97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Trebuchet MS</vt:lpstr>
      <vt:lpstr>Wingdings 3</vt:lpstr>
      <vt:lpstr>Facet</vt:lpstr>
      <vt:lpstr>Using SKIP and SAAFE as a motivational physical education resource, based on Self Determination Theory.</vt:lpstr>
      <vt:lpstr>Motivation in primary schools.</vt:lpstr>
      <vt:lpstr>Self-Determination Theory  (Deci &amp; Ryan, 1985)</vt:lpstr>
      <vt:lpstr>Motivation of teachers and of learners</vt:lpstr>
      <vt:lpstr>What did I observe?</vt:lpstr>
      <vt:lpstr>Intervention</vt:lpstr>
      <vt:lpstr>INSET training - SKIP</vt:lpstr>
      <vt:lpstr>SAAFE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Hellier (2015508)</dc:creator>
  <cp:lastModifiedBy>Rachel Hellier (2015508)</cp:lastModifiedBy>
  <cp:revision>10</cp:revision>
  <cp:lastPrinted>2022-03-11T19:28:36Z</cp:lastPrinted>
  <dcterms:created xsi:type="dcterms:W3CDTF">2022-02-07T18:55:42Z</dcterms:created>
  <dcterms:modified xsi:type="dcterms:W3CDTF">2022-03-11T20:38:21Z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