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6E39A"/>
    <a:srgbClr val="5EE609"/>
    <a:srgbClr val="82CF53"/>
    <a:srgbClr val="5C823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01F5E1-F6D7-BCAD-300F-35C9E5ACA73D}" v="528" dt="2023-09-24T22:14:40.074"/>
    <p1510:client id="{228E0B48-BAF4-4F04-B3A8-0E31AE19EA9F}" v="373" dt="2023-09-16T12:15:08.712"/>
    <p1510:client id="{39D94159-A964-8B5B-9C39-B325B4D80015}" v="362" dt="2023-09-24T19:30:44.843"/>
    <p1510:client id="{4E72E3F8-3457-B073-9041-8F11943EEC34}" v="150" dt="2023-09-24T22:32:43.381"/>
    <p1510:client id="{8CE48CD3-4841-8226-B0D3-301D47F9DBFA}" v="1362" dt="2023-09-24T21:18:35.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valamis.com/hub/collaborative-learn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6E39A"/>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F84A86F6-3EFE-FC17-B94C-415FEC5B0996}"/>
              </a:ext>
            </a:extLst>
          </p:cNvPr>
          <p:cNvSpPr txBox="1"/>
          <p:nvPr/>
        </p:nvSpPr>
        <p:spPr>
          <a:xfrm flipV="1">
            <a:off x="7986847" y="2405610"/>
            <a:ext cx="3212706" cy="81235"/>
          </a:xfrm>
          <a:prstGeom prst="ellipse">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86384">
              <a:spcAft>
                <a:spcPts val="600"/>
              </a:spcAft>
            </a:pPr>
            <a:endParaRPr lang="en-US" sz="1350" dirty="0">
              <a:solidFill>
                <a:srgbClr val="323E4F"/>
              </a:solidFill>
              <a:latin typeface="Comic Sans MS"/>
              <a:cs typeface="Calibri"/>
            </a:endParaRPr>
          </a:p>
        </p:txBody>
      </p:sp>
      <p:sp>
        <p:nvSpPr>
          <p:cNvPr id="4" name="TextBox 3">
            <a:extLst>
              <a:ext uri="{FF2B5EF4-FFF2-40B4-BE49-F238E27FC236}">
                <a16:creationId xmlns:a16="http://schemas.microsoft.com/office/drawing/2014/main" id="{9E26E0DA-9D22-BE30-6336-B39945BF8476}"/>
              </a:ext>
            </a:extLst>
          </p:cNvPr>
          <p:cNvSpPr txBox="1"/>
          <p:nvPr/>
        </p:nvSpPr>
        <p:spPr>
          <a:xfrm>
            <a:off x="1252955" y="183391"/>
            <a:ext cx="10029461" cy="1091538"/>
          </a:xfrm>
          <a:prstGeom prst="ellipse">
            <a:avLst/>
          </a:prstGeom>
          <a:solidFill>
            <a:schemeClr val="accent6">
              <a:lumMod val="60000"/>
              <a:lumOff val="40000"/>
            </a:schemeClr>
          </a:solidFill>
          <a:ln>
            <a:solidFill>
              <a:schemeClr val="accent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05614">
              <a:spcAft>
                <a:spcPts val="538"/>
              </a:spcAft>
            </a:pPr>
            <a:endParaRPr lang="en-US" sz="1211" kern="1200">
              <a:solidFill>
                <a:srgbClr val="323E4F"/>
              </a:solidFill>
              <a:latin typeface="Comic Sans MS"/>
              <a:ea typeface="+mn-ea"/>
              <a:cs typeface="+mn-cs"/>
            </a:endParaRPr>
          </a:p>
          <a:p>
            <a:pPr defTabSz="705614">
              <a:spcAft>
                <a:spcPts val="538"/>
              </a:spcAft>
            </a:pPr>
            <a:endParaRPr lang="en-US" sz="1200" dirty="0">
              <a:solidFill>
                <a:srgbClr val="323E4F"/>
              </a:solidFill>
              <a:latin typeface="Comic Sans MS"/>
            </a:endParaRPr>
          </a:p>
          <a:p>
            <a:pPr defTabSz="705614">
              <a:spcAft>
                <a:spcPts val="538"/>
              </a:spcAft>
            </a:pPr>
            <a:endParaRPr lang="en-US" sz="1200" dirty="0">
              <a:solidFill>
                <a:schemeClr val="bg1">
                  <a:lumMod val="95000"/>
                </a:schemeClr>
              </a:solidFill>
              <a:latin typeface="Comic Sans MS"/>
            </a:endParaRPr>
          </a:p>
        </p:txBody>
      </p:sp>
      <p:sp>
        <p:nvSpPr>
          <p:cNvPr id="13" name="TextBox 12">
            <a:extLst>
              <a:ext uri="{FF2B5EF4-FFF2-40B4-BE49-F238E27FC236}">
                <a16:creationId xmlns:a16="http://schemas.microsoft.com/office/drawing/2014/main" id="{0B9F94ED-AE07-698B-344F-B8BA5408C477}"/>
              </a:ext>
            </a:extLst>
          </p:cNvPr>
          <p:cNvSpPr txBox="1"/>
          <p:nvPr/>
        </p:nvSpPr>
        <p:spPr>
          <a:xfrm>
            <a:off x="2302395" y="4646959"/>
            <a:ext cx="7795620" cy="2124288"/>
          </a:xfrm>
          <a:prstGeom prst="ellipse">
            <a:avLst/>
          </a:prstGeom>
          <a:solidFill>
            <a:schemeClr val="accent6">
              <a:lumMod val="60000"/>
              <a:lumOff val="40000"/>
            </a:schemeClr>
          </a:solidFill>
          <a:ln>
            <a:solidFill>
              <a:schemeClr val="accent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705614">
              <a:spcAft>
                <a:spcPts val="538"/>
              </a:spcAft>
            </a:pPr>
            <a:r>
              <a:rPr lang="en-US" sz="1600" dirty="0">
                <a:solidFill>
                  <a:schemeClr val="bg1"/>
                </a:solidFill>
                <a:highlight>
                  <a:srgbClr val="00FF00"/>
                </a:highlight>
                <a:latin typeface="Calibri"/>
                <a:ea typeface="Calibri"/>
                <a:cs typeface="Calibri"/>
              </a:rPr>
              <a:t>Conclusion</a:t>
            </a:r>
            <a:endParaRPr lang="en-US">
              <a:solidFill>
                <a:schemeClr val="bg1"/>
              </a:solidFill>
              <a:highlight>
                <a:srgbClr val="00FF00"/>
              </a:highlight>
            </a:endParaRPr>
          </a:p>
          <a:p>
            <a:pPr algn="ctr">
              <a:spcAft>
                <a:spcPts val="600"/>
              </a:spcAft>
            </a:pPr>
            <a:r>
              <a:rPr lang="en-US" sz="1200" dirty="0">
                <a:solidFill>
                  <a:schemeClr val="accent6">
                    <a:lumMod val="75000"/>
                  </a:schemeClr>
                </a:solidFill>
                <a:latin typeface="Calibri"/>
                <a:ea typeface="Calibri"/>
                <a:cs typeface="Calibri"/>
              </a:rPr>
              <a:t>This Poster reflects on what set of skills students have gained to assist them in becoming a confident critical thinker. Time management, collaborative learning, note taking and reading will provide excellent foundation skills to complete assignments on time, that contain relevant and detailed information. Collaborative learning will enhance the ability to have confidence to participate in discussions and contribute to shared assignments.</a:t>
            </a:r>
          </a:p>
        </p:txBody>
      </p:sp>
      <p:sp>
        <p:nvSpPr>
          <p:cNvPr id="15" name="Rectangle 14">
            <a:extLst>
              <a:ext uri="{FF2B5EF4-FFF2-40B4-BE49-F238E27FC236}">
                <a16:creationId xmlns:a16="http://schemas.microsoft.com/office/drawing/2014/main" id="{479C3770-71B3-428E-3F65-BCF82C2AD2FA}"/>
              </a:ext>
            </a:extLst>
          </p:cNvPr>
          <p:cNvSpPr/>
          <p:nvPr/>
        </p:nvSpPr>
        <p:spPr>
          <a:xfrm>
            <a:off x="100448" y="1471570"/>
            <a:ext cx="2836892" cy="2900951"/>
          </a:xfrm>
          <a:prstGeom prst="ellipse">
            <a:avLst/>
          </a:prstGeom>
          <a:solidFill>
            <a:srgbClr val="92D050"/>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600" dirty="0">
              <a:latin typeface="Calibri"/>
              <a:ea typeface="Calibri"/>
              <a:cs typeface="Calibri"/>
            </a:endParaRPr>
          </a:p>
          <a:p>
            <a:pPr algn="ctr"/>
            <a:r>
              <a:rPr lang="en-US" sz="600" dirty="0">
                <a:latin typeface="Calibri"/>
                <a:ea typeface="Segoe UI"/>
                <a:cs typeface="Segoe UI"/>
              </a:rPr>
              <a:t> Critical Thinking is said to be a cognitive process using the mind. </a:t>
            </a:r>
            <a:r>
              <a:rPr lang="en-US" sz="600" dirty="0">
                <a:latin typeface="Calibri"/>
                <a:ea typeface="Calibri"/>
                <a:cs typeface="Calibri"/>
              </a:rPr>
              <a:t> </a:t>
            </a:r>
            <a:endParaRPr lang="en-US" sz="600">
              <a:latin typeface="Calibri"/>
              <a:ea typeface="Calibri"/>
              <a:cs typeface="Calibri"/>
            </a:endParaRPr>
          </a:p>
          <a:p>
            <a:pPr algn="ctr" rtl="0"/>
            <a:r>
              <a:rPr lang="en-US" sz="600" dirty="0">
                <a:latin typeface="Calibri"/>
                <a:ea typeface="Segoe UI"/>
                <a:cs typeface="Segoe UI"/>
              </a:rPr>
              <a:t>The student will learn how to identify other people's arguments and conclusions. </a:t>
            </a:r>
            <a:r>
              <a:rPr lang="en-US" sz="600" dirty="0">
                <a:latin typeface="Calibri"/>
                <a:ea typeface="Calibri"/>
                <a:cs typeface="Calibri"/>
              </a:rPr>
              <a:t> </a:t>
            </a:r>
            <a:endParaRPr lang="en-US" sz="600">
              <a:latin typeface="Calibri"/>
              <a:ea typeface="Calibri"/>
              <a:cs typeface="Calibri"/>
            </a:endParaRPr>
          </a:p>
          <a:p>
            <a:pPr algn="ctr" rtl="0"/>
            <a:r>
              <a:rPr lang="en-US" sz="600" dirty="0">
                <a:latin typeface="Calibri"/>
                <a:ea typeface="Segoe UI"/>
                <a:cs typeface="Segoe UI"/>
              </a:rPr>
              <a:t>They can evaluate evidence for alternative views. </a:t>
            </a:r>
            <a:r>
              <a:rPr lang="en-US" sz="600" dirty="0">
                <a:latin typeface="Calibri"/>
                <a:ea typeface="Calibri"/>
                <a:cs typeface="Calibri"/>
              </a:rPr>
              <a:t> </a:t>
            </a:r>
            <a:endParaRPr lang="en-US" sz="600">
              <a:latin typeface="Calibri"/>
              <a:ea typeface="Calibri"/>
              <a:cs typeface="Calibri"/>
            </a:endParaRPr>
          </a:p>
          <a:p>
            <a:pPr algn="ctr" rtl="0"/>
            <a:r>
              <a:rPr lang="en-US" sz="600" dirty="0">
                <a:latin typeface="Calibri"/>
                <a:ea typeface="Segoe UI"/>
                <a:cs typeface="Segoe UI"/>
              </a:rPr>
              <a:t>Identify false or unfair assumptions and reflect on issues in a structured way. </a:t>
            </a:r>
            <a:r>
              <a:rPr lang="en-US" sz="600" dirty="0">
                <a:latin typeface="Calibri"/>
                <a:ea typeface="Calibri"/>
                <a:cs typeface="Calibri"/>
              </a:rPr>
              <a:t> </a:t>
            </a:r>
            <a:endParaRPr lang="en-US" sz="600">
              <a:latin typeface="Calibri"/>
              <a:ea typeface="Calibri"/>
              <a:cs typeface="Calibri"/>
            </a:endParaRPr>
          </a:p>
          <a:p>
            <a:pPr algn="ctr" rtl="0"/>
            <a:r>
              <a:rPr lang="en-US" sz="600" dirty="0">
                <a:latin typeface="Calibri"/>
                <a:ea typeface="Segoe UI"/>
                <a:cs typeface="Segoe UI"/>
              </a:rPr>
              <a:t>It will enable students to make fair, concise decisions. It will offer them the skills to be a clearer thinker and be confident with identifying contrasting elements of an argument. </a:t>
            </a:r>
            <a:r>
              <a:rPr lang="en-US" sz="600" dirty="0">
                <a:latin typeface="Calibri"/>
                <a:ea typeface="Calibri"/>
                <a:cs typeface="Calibri"/>
              </a:rPr>
              <a:t> </a:t>
            </a:r>
            <a:endParaRPr lang="en-US" sz="600">
              <a:latin typeface="Calibri"/>
              <a:ea typeface="Calibri"/>
              <a:cs typeface="Calibri"/>
            </a:endParaRPr>
          </a:p>
          <a:p>
            <a:pPr algn="ctr" rtl="0"/>
            <a:r>
              <a:rPr lang="en-US" sz="600" dirty="0">
                <a:latin typeface="Calibri"/>
                <a:ea typeface="Segoe UI"/>
                <a:cs typeface="Segoe UI"/>
              </a:rPr>
              <a:t>Good critical thinkers make accurate judgements.</a:t>
            </a:r>
            <a:r>
              <a:rPr lang="en-US" sz="600" dirty="0">
                <a:latin typeface="Calibri"/>
                <a:ea typeface="Calibri"/>
                <a:cs typeface="Calibri"/>
              </a:rPr>
              <a:t> </a:t>
            </a:r>
            <a:endParaRPr lang="en-US" sz="600">
              <a:latin typeface="Calibri"/>
              <a:ea typeface="Calibri"/>
              <a:cs typeface="Calibri"/>
            </a:endParaRPr>
          </a:p>
          <a:p>
            <a:pPr algn="ctr"/>
            <a:r>
              <a:rPr lang="en-GB" sz="600" dirty="0">
                <a:solidFill>
                  <a:srgbClr val="FFFFFF"/>
                </a:solidFill>
                <a:ea typeface="Calibri"/>
                <a:cs typeface="Calibri"/>
              </a:rPr>
              <a:t>Scepticism and trust- According to </a:t>
            </a:r>
            <a:r>
              <a:rPr lang="en-GB" sz="600" dirty="0">
                <a:solidFill>
                  <a:srgbClr val="FFFFFF"/>
                </a:solidFill>
                <a:highlight>
                  <a:srgbClr val="008000"/>
                </a:highlight>
                <a:ea typeface="Calibri"/>
                <a:cs typeface="Calibri"/>
              </a:rPr>
              <a:t>Ennis (1987) </a:t>
            </a:r>
            <a:r>
              <a:rPr lang="en-GB" sz="600" dirty="0">
                <a:solidFill>
                  <a:srgbClr val="FFFFFF"/>
                </a:solidFill>
                <a:ea typeface="Calibri"/>
                <a:cs typeface="Calibri"/>
              </a:rPr>
              <a:t>identified a range of dispositions and abilities associated with critical thinking these focused on:</a:t>
            </a:r>
            <a:endParaRPr lang="en-US" sz="600" dirty="0">
              <a:solidFill>
                <a:srgbClr val="FFFFFF"/>
              </a:solidFill>
              <a:ea typeface="Calibri"/>
              <a:cs typeface="Calibri"/>
            </a:endParaRPr>
          </a:p>
          <a:p>
            <a:pPr algn="ctr"/>
            <a:r>
              <a:rPr lang="en-GB" sz="600" dirty="0">
                <a:solidFill>
                  <a:srgbClr val="FFFFFF"/>
                </a:solidFill>
                <a:ea typeface="Calibri"/>
                <a:cs typeface="Calibri"/>
              </a:rPr>
              <a:t>The ability to reflect sceptically.</a:t>
            </a:r>
            <a:endParaRPr lang="en-US" sz="600" dirty="0">
              <a:solidFill>
                <a:srgbClr val="FFFFFF"/>
              </a:solidFill>
              <a:ea typeface="Calibri"/>
              <a:cs typeface="Calibri"/>
            </a:endParaRPr>
          </a:p>
          <a:p>
            <a:pPr algn="ctr"/>
            <a:r>
              <a:rPr lang="en-GB" sz="600" dirty="0">
                <a:solidFill>
                  <a:srgbClr val="FFFFFF"/>
                </a:solidFill>
                <a:ea typeface="Calibri"/>
                <a:cs typeface="Calibri"/>
              </a:rPr>
              <a:t>The ability to think in a reasoned way. </a:t>
            </a:r>
            <a:endParaRPr lang="en-US" sz="600" dirty="0">
              <a:solidFill>
                <a:srgbClr val="FFFFFF"/>
              </a:solidFill>
              <a:ea typeface="Calibri"/>
              <a:cs typeface="Calibri"/>
            </a:endParaRPr>
          </a:p>
          <a:p>
            <a:pPr algn="ctr"/>
            <a:endParaRPr lang="en-US" sz="600" dirty="0">
              <a:solidFill>
                <a:srgbClr val="FFFFFF"/>
              </a:solidFill>
              <a:ea typeface="Calibri"/>
              <a:cs typeface="Calibri"/>
            </a:endParaRPr>
          </a:p>
          <a:p>
            <a:pPr algn="ctr"/>
            <a:r>
              <a:rPr lang="en-GB" sz="600" dirty="0">
                <a:solidFill>
                  <a:srgbClr val="FFFFFF"/>
                </a:solidFill>
                <a:ea typeface="Calibri"/>
                <a:cs typeface="Calibri"/>
              </a:rPr>
              <a:t>Rational thought – according to</a:t>
            </a:r>
            <a:r>
              <a:rPr lang="en-GB" sz="600" dirty="0">
                <a:solidFill>
                  <a:srgbClr val="FFFFFF"/>
                </a:solidFill>
                <a:highlight>
                  <a:srgbClr val="008000"/>
                </a:highlight>
                <a:ea typeface="Calibri"/>
                <a:cs typeface="Calibri"/>
              </a:rPr>
              <a:t> Cottrell (2017)</a:t>
            </a:r>
            <a:endParaRPr lang="en-US" sz="600" dirty="0">
              <a:solidFill>
                <a:srgbClr val="FFFFFF"/>
              </a:solidFill>
              <a:highlight>
                <a:srgbClr val="008000"/>
              </a:highlight>
              <a:ea typeface="Calibri"/>
              <a:cs typeface="Calibri"/>
            </a:endParaRPr>
          </a:p>
          <a:p>
            <a:pPr algn="ctr"/>
            <a:r>
              <a:rPr lang="en-GB" sz="600" dirty="0">
                <a:solidFill>
                  <a:srgbClr val="FFFFFF"/>
                </a:solidFill>
                <a:ea typeface="Calibri"/>
                <a:cs typeface="Calibri"/>
              </a:rPr>
              <a:t>Knowing are own reasons- Rational Thought</a:t>
            </a:r>
            <a:endParaRPr lang="en-US" sz="600" dirty="0">
              <a:solidFill>
                <a:srgbClr val="FFFFFF"/>
              </a:solidFill>
              <a:ea typeface="Calibri"/>
              <a:cs typeface="Calibri"/>
            </a:endParaRPr>
          </a:p>
          <a:p>
            <a:pPr algn="ctr"/>
            <a:r>
              <a:rPr lang="en-GB" sz="600" dirty="0">
                <a:solidFill>
                  <a:srgbClr val="FFFFFF"/>
                </a:solidFill>
                <a:ea typeface="Calibri"/>
                <a:cs typeface="Calibri"/>
              </a:rPr>
              <a:t>The word “rational” means using ‘reasons’ to solve problems.</a:t>
            </a:r>
            <a:endParaRPr lang="en-US" sz="600" dirty="0">
              <a:solidFill>
                <a:srgbClr val="FFFFFF"/>
              </a:solidFill>
              <a:ea typeface="Calibri"/>
              <a:cs typeface="Calibri"/>
            </a:endParaRPr>
          </a:p>
          <a:p>
            <a:pPr algn="ctr"/>
            <a:r>
              <a:rPr lang="en-GB" sz="600" dirty="0">
                <a:solidFill>
                  <a:srgbClr val="FFFFFF"/>
                </a:solidFill>
                <a:ea typeface="Calibri"/>
                <a:cs typeface="Calibri"/>
              </a:rPr>
              <a:t>Reasoning starts with ourselves.</a:t>
            </a:r>
            <a:endParaRPr lang="en-US" sz="600" dirty="0">
              <a:solidFill>
                <a:srgbClr val="FFFFFF"/>
              </a:solidFill>
              <a:ea typeface="Calibri"/>
              <a:cs typeface="Calibri"/>
            </a:endParaRPr>
          </a:p>
          <a:p>
            <a:endParaRPr lang="en-US" sz="600" dirty="0">
              <a:solidFill>
                <a:srgbClr val="FFFFFF"/>
              </a:solidFill>
              <a:ea typeface="Calibri"/>
              <a:cs typeface="Calibri"/>
            </a:endParaRPr>
          </a:p>
        </p:txBody>
      </p:sp>
      <p:sp>
        <p:nvSpPr>
          <p:cNvPr id="16" name="Rectangle 15">
            <a:extLst>
              <a:ext uri="{FF2B5EF4-FFF2-40B4-BE49-F238E27FC236}">
                <a16:creationId xmlns:a16="http://schemas.microsoft.com/office/drawing/2014/main" id="{93F890C5-DE22-B91A-4077-4C148010A441}"/>
              </a:ext>
            </a:extLst>
          </p:cNvPr>
          <p:cNvSpPr/>
          <p:nvPr/>
        </p:nvSpPr>
        <p:spPr>
          <a:xfrm>
            <a:off x="6202635" y="1569861"/>
            <a:ext cx="2935214" cy="2806877"/>
          </a:xfrm>
          <a:prstGeom prst="ellipse">
            <a:avLst/>
          </a:prstGeom>
          <a:solidFill>
            <a:schemeClr val="accent6">
              <a:lumMod val="75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00" dirty="0">
                <a:latin typeface="Calibri"/>
                <a:ea typeface="Segoe UI"/>
                <a:cs typeface="Segoe UI"/>
              </a:rPr>
              <a:t>Collaborative learning is an opportunity which involves students working together on a shared task. It provides an occasion for everyone to participate. It can create a large amount of shared knowledge and experience from students to retain and share. </a:t>
            </a:r>
            <a:endParaRPr lang="en-US">
              <a:latin typeface="Calibri"/>
              <a:ea typeface="Calibri"/>
              <a:cs typeface="Calibri"/>
            </a:endParaRPr>
          </a:p>
          <a:p>
            <a:pPr algn="ctr" rtl="0"/>
            <a:r>
              <a:rPr lang="en-GB" sz="600" dirty="0">
                <a:highlight>
                  <a:srgbClr val="008000"/>
                </a:highlight>
                <a:latin typeface="Calibri"/>
                <a:ea typeface="Segoe UI"/>
                <a:cs typeface="Segoe UI"/>
              </a:rPr>
              <a:t>Cottrell (2019)</a:t>
            </a:r>
            <a:r>
              <a:rPr lang="en-GB" sz="600" dirty="0">
                <a:latin typeface="Calibri"/>
                <a:ea typeface="Segoe UI"/>
                <a:cs typeface="Segoe UI"/>
              </a:rPr>
              <a:t> recognises different skills required to work as part of a group, discussions, listening to others and making decisions.</a:t>
            </a:r>
            <a:r>
              <a:rPr lang="en-GB" sz="600" dirty="0">
                <a:latin typeface="Calibri"/>
                <a:ea typeface="Calibri"/>
                <a:cs typeface="Calibri"/>
              </a:rPr>
              <a:t> </a:t>
            </a:r>
          </a:p>
          <a:p>
            <a:pPr algn="ctr" rtl="0"/>
            <a:r>
              <a:rPr lang="en-GB" sz="600" dirty="0">
                <a:latin typeface="Calibri"/>
                <a:ea typeface="Segoe UI"/>
                <a:cs typeface="Segoe UI"/>
              </a:rPr>
              <a:t>In higher education, most work undertaken is completed on an individual basis. However, there will be occasions where students will work within a group. </a:t>
            </a:r>
            <a:r>
              <a:rPr lang="en-GB" sz="600" dirty="0">
                <a:latin typeface="Calibri"/>
                <a:ea typeface="Calibri"/>
                <a:cs typeface="Calibri"/>
              </a:rPr>
              <a:t> </a:t>
            </a:r>
          </a:p>
          <a:p>
            <a:pPr algn="ctr" rtl="0"/>
            <a:r>
              <a:rPr lang="en-GB" sz="600" dirty="0">
                <a:highlight>
                  <a:srgbClr val="008000"/>
                </a:highlight>
                <a:latin typeface="Calibri"/>
                <a:ea typeface="Segoe UI"/>
                <a:cs typeface="Segoe UI"/>
              </a:rPr>
              <a:t>Van Emden and Becker (2016) </a:t>
            </a:r>
            <a:r>
              <a:rPr lang="en-GB" sz="600" dirty="0">
                <a:latin typeface="Calibri"/>
                <a:ea typeface="Segoe UI"/>
                <a:cs typeface="Segoe UI"/>
              </a:rPr>
              <a:t>state students learn the importance of listening to others and becoming a part of a large discussion. </a:t>
            </a:r>
            <a:r>
              <a:rPr lang="en-GB" sz="600" dirty="0">
                <a:latin typeface="Calibri"/>
                <a:ea typeface="Calibri"/>
                <a:cs typeface="Calibri"/>
              </a:rPr>
              <a:t> </a:t>
            </a:r>
            <a:endParaRPr lang="en-US" sz="600" dirty="0">
              <a:solidFill>
                <a:srgbClr val="323E4F"/>
              </a:solidFill>
              <a:ea typeface="Calibri" panose="020F0502020204030204"/>
              <a:cs typeface="Calibri" panose="020F0502020204030204"/>
            </a:endParaRPr>
          </a:p>
        </p:txBody>
      </p:sp>
      <p:sp>
        <p:nvSpPr>
          <p:cNvPr id="17" name="Rectangle 16">
            <a:extLst>
              <a:ext uri="{FF2B5EF4-FFF2-40B4-BE49-F238E27FC236}">
                <a16:creationId xmlns:a16="http://schemas.microsoft.com/office/drawing/2014/main" id="{FFBC30CE-200C-7C93-ED7E-31C225D82B83}"/>
              </a:ext>
            </a:extLst>
          </p:cNvPr>
          <p:cNvSpPr/>
          <p:nvPr/>
        </p:nvSpPr>
        <p:spPr>
          <a:xfrm>
            <a:off x="9293714" y="1570937"/>
            <a:ext cx="2897620" cy="2766923"/>
          </a:xfrm>
          <a:prstGeom prst="ellipse">
            <a:avLst/>
          </a:prstGeom>
          <a:solidFill>
            <a:schemeClr val="accent6">
              <a:lumMod val="50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600" dirty="0">
              <a:solidFill>
                <a:schemeClr val="bg1"/>
              </a:solidFill>
              <a:ea typeface="Calibri"/>
              <a:cs typeface="Calibri"/>
            </a:endParaRPr>
          </a:p>
          <a:p>
            <a:pPr algn="ctr"/>
            <a:endParaRPr lang="en-GB" sz="600" dirty="0">
              <a:solidFill>
                <a:schemeClr val="bg1"/>
              </a:solidFill>
              <a:ea typeface="Calibri"/>
              <a:cs typeface="Calibri"/>
            </a:endParaRPr>
          </a:p>
          <a:p>
            <a:pPr algn="ctr"/>
            <a:endParaRPr lang="en-GB" sz="600" dirty="0">
              <a:solidFill>
                <a:schemeClr val="bg1"/>
              </a:solidFill>
              <a:ea typeface="Calibri"/>
              <a:cs typeface="Calibri"/>
            </a:endParaRPr>
          </a:p>
          <a:p>
            <a:pPr algn="ctr"/>
            <a:endParaRPr lang="en-GB" sz="600" dirty="0">
              <a:solidFill>
                <a:schemeClr val="bg1"/>
              </a:solidFill>
              <a:ea typeface="Calibri"/>
              <a:cs typeface="Calibri"/>
            </a:endParaRPr>
          </a:p>
          <a:p>
            <a:pPr algn="ctr"/>
            <a:endParaRPr lang="en-GB" sz="600" dirty="0">
              <a:solidFill>
                <a:schemeClr val="bg1"/>
              </a:solidFill>
              <a:ea typeface="Calibri"/>
              <a:cs typeface="Calibri"/>
            </a:endParaRPr>
          </a:p>
          <a:p>
            <a:pPr algn="ctr"/>
            <a:endParaRPr lang="en-GB" sz="600" dirty="0">
              <a:solidFill>
                <a:schemeClr val="bg1"/>
              </a:solidFill>
              <a:ea typeface="Calibri"/>
              <a:cs typeface="Calibri"/>
            </a:endParaRPr>
          </a:p>
          <a:p>
            <a:pPr algn="ctr"/>
            <a:endParaRPr lang="en-GB" sz="600" dirty="0">
              <a:solidFill>
                <a:schemeClr val="bg1"/>
              </a:solidFill>
              <a:ea typeface="Calibri"/>
              <a:cs typeface="Calibri"/>
            </a:endParaRPr>
          </a:p>
          <a:p>
            <a:pPr algn="ctr"/>
            <a:r>
              <a:rPr lang="en-GB" sz="600" dirty="0">
                <a:solidFill>
                  <a:schemeClr val="bg1"/>
                </a:solidFill>
                <a:ea typeface="Calibri"/>
                <a:cs typeface="Calibri"/>
              </a:rPr>
              <a:t>Notetaking and reading are a fundamental part of a student's skill set. They will use this skill on a regular basis, this should develop over time to assist in completing high standard assignments; </a:t>
            </a:r>
            <a:endParaRPr lang="en-US" sz="600">
              <a:solidFill>
                <a:schemeClr val="bg1"/>
              </a:solidFill>
              <a:ea typeface="Calibri"/>
              <a:cs typeface="Calibri"/>
            </a:endParaRPr>
          </a:p>
          <a:p>
            <a:pPr algn="ctr"/>
            <a:r>
              <a:rPr lang="en-GB" sz="600" dirty="0">
                <a:solidFill>
                  <a:schemeClr val="bg1"/>
                </a:solidFill>
                <a:highlight>
                  <a:srgbClr val="008000"/>
                </a:highlight>
                <a:ea typeface="Calibri"/>
                <a:cs typeface="Calibri"/>
              </a:rPr>
              <a:t>Wilson and Bedford (2009)</a:t>
            </a:r>
            <a:r>
              <a:rPr lang="en-GB" sz="600" dirty="0">
                <a:solidFill>
                  <a:schemeClr val="bg1"/>
                </a:solidFill>
                <a:ea typeface="Calibri"/>
                <a:cs typeface="Calibri"/>
              </a:rPr>
              <a:t> Students must be proactive in referencing, recording, dating information and making detailed notes. If this skill is not practiced regularly, the student may struggle to use the correct most practical way and may have to re-visit various sources to gain further information which may be repetitive and time consuming.</a:t>
            </a:r>
            <a:endParaRPr lang="en-US" sz="600">
              <a:solidFill>
                <a:schemeClr val="bg1"/>
              </a:solidFill>
              <a:ea typeface="Calibri"/>
              <a:cs typeface="Calibri"/>
            </a:endParaRPr>
          </a:p>
          <a:p>
            <a:pPr algn="ctr"/>
            <a:r>
              <a:rPr lang="en-GB" sz="600" dirty="0">
                <a:solidFill>
                  <a:schemeClr val="bg1"/>
                </a:solidFill>
                <a:highlight>
                  <a:srgbClr val="008000"/>
                </a:highlight>
                <a:ea typeface="Calibri"/>
                <a:cs typeface="Calibri"/>
              </a:rPr>
              <a:t>Moore (2010)</a:t>
            </a:r>
            <a:r>
              <a:rPr lang="en-GB" sz="600" dirty="0">
                <a:solidFill>
                  <a:schemeClr val="bg1"/>
                </a:solidFill>
                <a:ea typeface="Calibri"/>
                <a:cs typeface="Calibri"/>
              </a:rPr>
              <a:t> States when taking notes, it can be difficult to know what to write and how to structure this. She continues to explain that there is a difference between taking notes and making notes.</a:t>
            </a:r>
            <a:endParaRPr lang="en-US" sz="600">
              <a:solidFill>
                <a:schemeClr val="bg1"/>
              </a:solidFill>
              <a:ea typeface="Calibri"/>
              <a:cs typeface="Calibri"/>
            </a:endParaRPr>
          </a:p>
          <a:p>
            <a:pPr algn="ctr"/>
            <a:r>
              <a:rPr lang="en-GB" sz="600" dirty="0">
                <a:solidFill>
                  <a:schemeClr val="bg1"/>
                </a:solidFill>
                <a:ea typeface="Calibri"/>
                <a:cs typeface="Calibri"/>
              </a:rPr>
              <a:t>So, taking notes to copy text word for word or write down exactly what your lecturer has read out in class are not helpful or beneficial to the student to refer too. Making notes involves noting down key words, condensing, and selecting certain elements whilst paraphrasing them, putting things into your own words.</a:t>
            </a:r>
            <a:endParaRPr lang="en-US" sz="600" dirty="0">
              <a:solidFill>
                <a:schemeClr val="bg1"/>
              </a:solidFill>
              <a:ea typeface="Calibri"/>
              <a:cs typeface="Calibri"/>
            </a:endParaRPr>
          </a:p>
          <a:p>
            <a:pPr algn="ctr"/>
            <a:endParaRPr lang="en-US" dirty="0">
              <a:solidFill>
                <a:srgbClr val="323E4F"/>
              </a:solidFill>
              <a:ea typeface="Calibri"/>
              <a:cs typeface="Calibri"/>
            </a:endParaRPr>
          </a:p>
          <a:p>
            <a:pPr algn="ctr"/>
            <a:endParaRPr lang="en-US" dirty="0">
              <a:solidFill>
                <a:srgbClr val="323E4F"/>
              </a:solidFill>
              <a:ea typeface="Calibri"/>
              <a:cs typeface="Calibri"/>
            </a:endParaRPr>
          </a:p>
        </p:txBody>
      </p:sp>
      <p:sp>
        <p:nvSpPr>
          <p:cNvPr id="8" name="TextBox 7">
            <a:extLst>
              <a:ext uri="{FF2B5EF4-FFF2-40B4-BE49-F238E27FC236}">
                <a16:creationId xmlns:a16="http://schemas.microsoft.com/office/drawing/2014/main" id="{624130C5-18A5-98B9-A535-B32B9437C352}"/>
              </a:ext>
            </a:extLst>
          </p:cNvPr>
          <p:cNvSpPr txBox="1"/>
          <p:nvPr/>
        </p:nvSpPr>
        <p:spPr>
          <a:xfrm>
            <a:off x="4144359" y="391676"/>
            <a:ext cx="4626633" cy="461665"/>
          </a:xfrm>
          <a:prstGeom prst="rect">
            <a:avLst/>
          </a:prstGeom>
          <a:solidFill>
            <a:srgbClr val="5EE60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latin typeface="Calibri"/>
                <a:ea typeface="Calibri"/>
                <a:cs typeface="Calibri"/>
              </a:rPr>
              <a:t>A CONFIDENT CRITICAL THINKER</a:t>
            </a:r>
          </a:p>
        </p:txBody>
      </p:sp>
      <p:sp>
        <p:nvSpPr>
          <p:cNvPr id="9" name="TextBox 8">
            <a:extLst>
              <a:ext uri="{FF2B5EF4-FFF2-40B4-BE49-F238E27FC236}">
                <a16:creationId xmlns:a16="http://schemas.microsoft.com/office/drawing/2014/main" id="{750F6C10-13DE-F11E-C504-728C31D3B0EC}"/>
              </a:ext>
            </a:extLst>
          </p:cNvPr>
          <p:cNvSpPr txBox="1"/>
          <p:nvPr/>
        </p:nvSpPr>
        <p:spPr>
          <a:xfrm>
            <a:off x="117404" y="6408702"/>
            <a:ext cx="2743200" cy="365760"/>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6">
                    <a:lumMod val="75000"/>
                  </a:schemeClr>
                </a:solidFill>
                <a:ea typeface="Calibri"/>
                <a:cs typeface="Calibri"/>
              </a:rPr>
              <a:t>Michelle Evans 2308630</a:t>
            </a:r>
          </a:p>
        </p:txBody>
      </p:sp>
      <p:sp>
        <p:nvSpPr>
          <p:cNvPr id="36" name="TextBox 35">
            <a:extLst>
              <a:ext uri="{FF2B5EF4-FFF2-40B4-BE49-F238E27FC236}">
                <a16:creationId xmlns:a16="http://schemas.microsoft.com/office/drawing/2014/main" id="{83561693-50BE-DC9C-EA60-048B3240D871}"/>
              </a:ext>
            </a:extLst>
          </p:cNvPr>
          <p:cNvSpPr txBox="1"/>
          <p:nvPr/>
        </p:nvSpPr>
        <p:spPr>
          <a:xfrm>
            <a:off x="4625162" y="292395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p>
        </p:txBody>
      </p:sp>
      <p:sp>
        <p:nvSpPr>
          <p:cNvPr id="2" name="Rectangle 15">
            <a:extLst>
              <a:ext uri="{FF2B5EF4-FFF2-40B4-BE49-F238E27FC236}">
                <a16:creationId xmlns:a16="http://schemas.microsoft.com/office/drawing/2014/main" id="{4EEE4352-AE28-D08E-BB86-462B7CFFC0BD}"/>
              </a:ext>
            </a:extLst>
          </p:cNvPr>
          <p:cNvSpPr/>
          <p:nvPr/>
        </p:nvSpPr>
        <p:spPr>
          <a:xfrm>
            <a:off x="3065802" y="1539682"/>
            <a:ext cx="2929448" cy="2863322"/>
          </a:xfrm>
          <a:prstGeom prst="ellipse">
            <a:avLst/>
          </a:prstGeom>
          <a:solidFill>
            <a:srgbClr val="82CF53"/>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600" dirty="0">
              <a:latin typeface="Calibri"/>
              <a:ea typeface="Segoe UI"/>
              <a:cs typeface="Segoe UI"/>
            </a:endParaRPr>
          </a:p>
          <a:p>
            <a:pPr algn="ctr"/>
            <a:endParaRPr lang="en-GB" sz="600" dirty="0">
              <a:latin typeface="Calibri"/>
              <a:ea typeface="Segoe UI"/>
              <a:cs typeface="Segoe UI"/>
            </a:endParaRPr>
          </a:p>
          <a:p>
            <a:pPr algn="ctr"/>
            <a:endParaRPr lang="en-GB" sz="600" dirty="0">
              <a:latin typeface="Calibri"/>
              <a:ea typeface="Segoe UI"/>
              <a:cs typeface="Segoe UI"/>
            </a:endParaRPr>
          </a:p>
          <a:p>
            <a:pPr algn="ctr" rtl="0"/>
            <a:r>
              <a:rPr lang="en-GB" sz="600" dirty="0">
                <a:latin typeface="Calibri"/>
                <a:ea typeface="Segoe UI"/>
                <a:cs typeface="Segoe UI"/>
              </a:rPr>
              <a:t>Students need to understand the importance of effective time management. This skill is an essential part of completing assignments successfully. Students need to confirm time restraints and work towards these when planning and organising study. Prioritise, what is most important then work towards specific, dated, and detailed diary entries. </a:t>
            </a:r>
            <a:r>
              <a:rPr lang="en-GB" sz="600" dirty="0">
                <a:latin typeface="Calibri"/>
                <a:ea typeface="Calibri"/>
                <a:cs typeface="Calibri"/>
              </a:rPr>
              <a:t> </a:t>
            </a:r>
          </a:p>
          <a:p>
            <a:pPr algn="ctr" rtl="0"/>
            <a:r>
              <a:rPr lang="en-GB" sz="600" dirty="0">
                <a:highlight>
                  <a:srgbClr val="008000"/>
                </a:highlight>
                <a:latin typeface="Calibri"/>
                <a:ea typeface="Segoe UI"/>
                <a:cs typeface="Segoe UI"/>
              </a:rPr>
              <a:t>Moore (2010)</a:t>
            </a:r>
            <a:r>
              <a:rPr lang="en-GB" sz="600" dirty="0">
                <a:latin typeface="Calibri"/>
                <a:ea typeface="Segoe UI"/>
                <a:cs typeface="Segoe UI"/>
              </a:rPr>
              <a:t> recognises that time management is incredibly challenging for students.</a:t>
            </a:r>
            <a:r>
              <a:rPr lang="en-GB" sz="600" dirty="0">
                <a:latin typeface="Calibri"/>
                <a:ea typeface="Calibri"/>
                <a:cs typeface="Calibri"/>
              </a:rPr>
              <a:t> </a:t>
            </a:r>
          </a:p>
          <a:p>
            <a:pPr algn="ctr" rtl="0"/>
            <a:r>
              <a:rPr lang="en-GB" sz="600" dirty="0">
                <a:latin typeface="Calibri"/>
                <a:ea typeface="Segoe UI"/>
                <a:cs typeface="Segoe UI"/>
              </a:rPr>
              <a:t>Guidance is given by</a:t>
            </a:r>
            <a:r>
              <a:rPr lang="en-GB" sz="600" dirty="0">
                <a:highlight>
                  <a:srgbClr val="008000"/>
                </a:highlight>
                <a:latin typeface="Calibri"/>
                <a:ea typeface="Segoe UI"/>
                <a:cs typeface="Segoe UI"/>
              </a:rPr>
              <a:t> Moore (2010) </a:t>
            </a:r>
            <a:r>
              <a:rPr lang="en-GB" sz="600" dirty="0">
                <a:latin typeface="Calibri"/>
                <a:ea typeface="Segoe UI"/>
                <a:cs typeface="Segoe UI"/>
              </a:rPr>
              <a:t>for managing time valuably and effectively by having a daily planned schedule using a calendar. This will keep you organised and focused working towards a goal. Once you have completed items from your plan, you remove them accordingly. </a:t>
            </a:r>
            <a:r>
              <a:rPr lang="en-GB" sz="600" dirty="0">
                <a:latin typeface="Calibri"/>
                <a:ea typeface="Calibri"/>
                <a:cs typeface="Calibri"/>
              </a:rPr>
              <a:t> </a:t>
            </a:r>
          </a:p>
          <a:p>
            <a:pPr algn="ctr"/>
            <a:r>
              <a:rPr lang="en-GB" sz="600" dirty="0">
                <a:solidFill>
                  <a:srgbClr val="FFFFFF"/>
                </a:solidFill>
                <a:ea typeface="Calibri"/>
                <a:cs typeface="Calibri"/>
              </a:rPr>
              <a:t>Cottrell (2019) also points out that using a dairy to plan your studies and track your progress is a great study guide., she recommends ‘A week to view’ academic diary or planner to keep track of time.</a:t>
            </a:r>
          </a:p>
          <a:p>
            <a:pPr algn="ctr"/>
            <a:r>
              <a:rPr lang="en-GB" sz="600" dirty="0">
                <a:solidFill>
                  <a:srgbClr val="FFFFFF"/>
                </a:solidFill>
                <a:ea typeface="Calibri"/>
                <a:cs typeface="Calibri"/>
              </a:rPr>
              <a:t> In addition, </a:t>
            </a:r>
            <a:r>
              <a:rPr lang="en-GB" sz="600" dirty="0">
                <a:solidFill>
                  <a:srgbClr val="FFFFFF"/>
                </a:solidFill>
                <a:highlight>
                  <a:srgbClr val="008000"/>
                </a:highlight>
                <a:ea typeface="Calibri"/>
                <a:cs typeface="Calibri"/>
              </a:rPr>
              <a:t>Cottrell (2019) </a:t>
            </a:r>
            <a:r>
              <a:rPr lang="en-GB" sz="600" dirty="0">
                <a:solidFill>
                  <a:srgbClr val="FFFFFF"/>
                </a:solidFill>
                <a:ea typeface="Calibri"/>
                <a:cs typeface="Calibri"/>
              </a:rPr>
              <a:t>emphasises the significance of being realistic when planning and completing assignments. This opinion is very apparent throughout the book. It is important for students to allocate time for breaks, socialising and family life.</a:t>
            </a:r>
          </a:p>
          <a:p>
            <a:endParaRPr lang="en-GB" sz="600" dirty="0">
              <a:solidFill>
                <a:srgbClr val="FFFFFF"/>
              </a:solidFill>
              <a:ea typeface="Calibri"/>
              <a:cs typeface="Calibri"/>
            </a:endParaRPr>
          </a:p>
        </p:txBody>
      </p:sp>
      <p:sp>
        <p:nvSpPr>
          <p:cNvPr id="3" name="TextBox 2">
            <a:extLst>
              <a:ext uri="{FF2B5EF4-FFF2-40B4-BE49-F238E27FC236}">
                <a16:creationId xmlns:a16="http://schemas.microsoft.com/office/drawing/2014/main" id="{FA2D3EA3-25C0-2154-4F2C-90175EFEEB66}"/>
              </a:ext>
            </a:extLst>
          </p:cNvPr>
          <p:cNvSpPr txBox="1"/>
          <p:nvPr/>
        </p:nvSpPr>
        <p:spPr>
          <a:xfrm flipH="1">
            <a:off x="551800" y="1642054"/>
            <a:ext cx="188630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b="1" dirty="0">
                <a:solidFill>
                  <a:schemeClr val="bg1"/>
                </a:solidFill>
                <a:highlight>
                  <a:srgbClr val="00FF00"/>
                </a:highlight>
                <a:cs typeface="Calibri"/>
              </a:rPr>
              <a:t>Introduction</a:t>
            </a:r>
            <a:endParaRPr lang="en-US" sz="1000" dirty="0">
              <a:solidFill>
                <a:schemeClr val="bg1"/>
              </a:solidFill>
              <a:highlight>
                <a:srgbClr val="00FF00"/>
              </a:highlight>
              <a:cs typeface="Calibri"/>
            </a:endParaRPr>
          </a:p>
        </p:txBody>
      </p:sp>
      <p:sp>
        <p:nvSpPr>
          <p:cNvPr id="5" name="TextBox 4">
            <a:extLst>
              <a:ext uri="{FF2B5EF4-FFF2-40B4-BE49-F238E27FC236}">
                <a16:creationId xmlns:a16="http://schemas.microsoft.com/office/drawing/2014/main" id="{7A9A7809-0E04-B6A0-8F69-8D7795CE7491}"/>
              </a:ext>
            </a:extLst>
          </p:cNvPr>
          <p:cNvSpPr txBox="1"/>
          <p:nvPr/>
        </p:nvSpPr>
        <p:spPr>
          <a:xfrm flipH="1">
            <a:off x="3998845" y="1721921"/>
            <a:ext cx="12548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FFFFFF"/>
                </a:solidFill>
                <a:highlight>
                  <a:srgbClr val="00FF00"/>
                </a:highlight>
                <a:ea typeface="Calibri"/>
                <a:cs typeface="Calibri"/>
              </a:rPr>
              <a:t>Time management</a:t>
            </a:r>
            <a:endParaRPr lang="en-US" dirty="0">
              <a:highlight>
                <a:srgbClr val="00FF00"/>
              </a:highlight>
            </a:endParaRPr>
          </a:p>
        </p:txBody>
      </p:sp>
      <p:sp>
        <p:nvSpPr>
          <p:cNvPr id="6" name="TextBox 5">
            <a:extLst>
              <a:ext uri="{FF2B5EF4-FFF2-40B4-BE49-F238E27FC236}">
                <a16:creationId xmlns:a16="http://schemas.microsoft.com/office/drawing/2014/main" id="{F5E27BB0-D94E-4C47-F093-5204F1AA19AD}"/>
              </a:ext>
            </a:extLst>
          </p:cNvPr>
          <p:cNvSpPr txBox="1"/>
          <p:nvPr/>
        </p:nvSpPr>
        <p:spPr>
          <a:xfrm>
            <a:off x="7013149" y="1784341"/>
            <a:ext cx="2290584"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chemeClr val="bg1"/>
                </a:solidFill>
                <a:highlight>
                  <a:srgbClr val="00FF00"/>
                </a:highlight>
                <a:ea typeface="Calibri"/>
                <a:cs typeface="Calibri"/>
              </a:rPr>
              <a:t>Collaborative Learning</a:t>
            </a:r>
            <a:endParaRPr lang="en-US" sz="1000">
              <a:solidFill>
                <a:schemeClr val="bg1"/>
              </a:solidFill>
              <a:highlight>
                <a:srgbClr val="00FF00"/>
              </a:highlight>
              <a:ea typeface="Calibri"/>
              <a:cs typeface="Calibri"/>
            </a:endParaRPr>
          </a:p>
        </p:txBody>
      </p:sp>
      <p:sp>
        <p:nvSpPr>
          <p:cNvPr id="7" name="TextBox 6">
            <a:extLst>
              <a:ext uri="{FF2B5EF4-FFF2-40B4-BE49-F238E27FC236}">
                <a16:creationId xmlns:a16="http://schemas.microsoft.com/office/drawing/2014/main" id="{314DBB30-B0F8-CB6D-D125-C917809AC1C5}"/>
              </a:ext>
            </a:extLst>
          </p:cNvPr>
          <p:cNvSpPr txBox="1"/>
          <p:nvPr/>
        </p:nvSpPr>
        <p:spPr>
          <a:xfrm rot="10800000" flipV="1">
            <a:off x="10057447" y="1839940"/>
            <a:ext cx="175489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chemeClr val="bg1"/>
                </a:solidFill>
                <a:highlight>
                  <a:srgbClr val="00FF00"/>
                </a:highlight>
                <a:ea typeface="Calibri"/>
                <a:cs typeface="Calibri"/>
              </a:rPr>
              <a:t>Note Taking and Reading</a:t>
            </a:r>
          </a:p>
        </p:txBody>
      </p:sp>
      <p:sp>
        <p:nvSpPr>
          <p:cNvPr id="10" name="TextBox 9">
            <a:extLst>
              <a:ext uri="{FF2B5EF4-FFF2-40B4-BE49-F238E27FC236}">
                <a16:creationId xmlns:a16="http://schemas.microsoft.com/office/drawing/2014/main" id="{1EB7A9AA-EFCB-504B-F4DB-B1FCB9D1A197}"/>
              </a:ext>
            </a:extLst>
          </p:cNvPr>
          <p:cNvSpPr txBox="1"/>
          <p:nvPr/>
        </p:nvSpPr>
        <p:spPr>
          <a:xfrm>
            <a:off x="10936111" y="6406445"/>
            <a:ext cx="1148645" cy="369332"/>
          </a:xfrm>
          <a:prstGeom prst="rect">
            <a:avLst/>
          </a:prstGeom>
          <a:solidFill>
            <a:schemeClr val="accent6">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B6E39A"/>
                </a:solidFill>
                <a:ea typeface="Calibri"/>
                <a:cs typeface="Calibri"/>
              </a:rPr>
              <a:t>ECEY4008</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31237-421D-B015-21A0-C459A373431E}"/>
              </a:ext>
            </a:extLst>
          </p:cNvPr>
          <p:cNvSpPr>
            <a:spLocks noGrp="1"/>
          </p:cNvSpPr>
          <p:nvPr>
            <p:ph type="title"/>
          </p:nvPr>
        </p:nvSpPr>
        <p:spPr>
          <a:solidFill>
            <a:srgbClr val="B6E39A"/>
          </a:solidFill>
        </p:spPr>
        <p:txBody>
          <a:bodyPr>
            <a:normAutofit/>
          </a:bodyPr>
          <a:lstStyle/>
          <a:p>
            <a:r>
              <a:rPr lang="en-US" sz="3600" b="1" dirty="0">
                <a:solidFill>
                  <a:schemeClr val="bg1"/>
                </a:solidFill>
                <a:highlight>
                  <a:srgbClr val="00FF00"/>
                </a:highlight>
                <a:latin typeface="Calibri"/>
                <a:ea typeface="Calibri"/>
                <a:cs typeface="Calibri Light"/>
              </a:rPr>
              <a:t>References:</a:t>
            </a:r>
            <a:endParaRPr lang="en-US" sz="3600" b="1">
              <a:solidFill>
                <a:schemeClr val="bg1"/>
              </a:solidFill>
              <a:highlight>
                <a:srgbClr val="00FF00"/>
              </a:highlight>
              <a:latin typeface="Calibri"/>
              <a:ea typeface="Calibri"/>
              <a:cs typeface="Calibri"/>
            </a:endParaRPr>
          </a:p>
        </p:txBody>
      </p:sp>
      <p:sp>
        <p:nvSpPr>
          <p:cNvPr id="3" name="Content Placeholder 2">
            <a:extLst>
              <a:ext uri="{FF2B5EF4-FFF2-40B4-BE49-F238E27FC236}">
                <a16:creationId xmlns:a16="http://schemas.microsoft.com/office/drawing/2014/main" id="{15509653-9D5B-955E-4D6A-908B96189E62}"/>
              </a:ext>
            </a:extLst>
          </p:cNvPr>
          <p:cNvSpPr>
            <a:spLocks noGrp="1"/>
          </p:cNvSpPr>
          <p:nvPr>
            <p:ph idx="1"/>
          </p:nvPr>
        </p:nvSpPr>
        <p:spPr>
          <a:xfrm>
            <a:off x="838200" y="1825625"/>
            <a:ext cx="10515600" cy="4897677"/>
          </a:xfrm>
          <a:solidFill>
            <a:srgbClr val="92D050"/>
          </a:solidFill>
        </p:spPr>
        <p:txBody>
          <a:bodyPr vert="horz" lIns="91440" tIns="45720" rIns="91440" bIns="45720" rtlCol="0" anchor="t">
            <a:noAutofit/>
          </a:bodyPr>
          <a:lstStyle/>
          <a:p>
            <a:pPr marL="0" indent="0">
              <a:buNone/>
            </a:pPr>
            <a:endParaRPr lang="en-US" dirty="0">
              <a:solidFill>
                <a:schemeClr val="accent6">
                  <a:lumMod val="50000"/>
                </a:schemeClr>
              </a:solidFill>
              <a:ea typeface="Calibri" panose="020F0502020204030204"/>
              <a:cs typeface="Calibri" panose="020F0502020204030204"/>
            </a:endParaRPr>
          </a:p>
          <a:p>
            <a:pPr marL="0" indent="0">
              <a:buNone/>
            </a:pPr>
            <a:r>
              <a:rPr lang="en-US" sz="2000" dirty="0">
                <a:solidFill>
                  <a:schemeClr val="bg1"/>
                </a:solidFill>
                <a:ea typeface="Calibri" panose="020F0502020204030204"/>
                <a:cs typeface="Calibri" panose="020F0502020204030204"/>
              </a:rPr>
              <a:t>Cottrell, S. (2019) </a:t>
            </a:r>
            <a:r>
              <a:rPr lang="en-US" sz="2000" i="1" dirty="0">
                <a:solidFill>
                  <a:schemeClr val="bg1"/>
                </a:solidFill>
                <a:ea typeface="Calibri" panose="020F0502020204030204"/>
                <a:cs typeface="Calibri" panose="020F0502020204030204"/>
              </a:rPr>
              <a:t>The Study Skills Handbook. </a:t>
            </a:r>
            <a:r>
              <a:rPr lang="en-US" sz="2000" dirty="0">
                <a:solidFill>
                  <a:schemeClr val="bg1"/>
                </a:solidFill>
                <a:ea typeface="Calibri" panose="020F0502020204030204"/>
                <a:cs typeface="Calibri" panose="020F0502020204030204"/>
              </a:rPr>
              <a:t>5th </a:t>
            </a:r>
            <a:r>
              <a:rPr lang="en-US" sz="2000" err="1">
                <a:solidFill>
                  <a:schemeClr val="bg1"/>
                </a:solidFill>
                <a:ea typeface="Calibri" panose="020F0502020204030204"/>
                <a:cs typeface="Calibri" panose="020F0502020204030204"/>
              </a:rPr>
              <a:t>edn</a:t>
            </a:r>
            <a:r>
              <a:rPr lang="en-US" sz="2000" dirty="0">
                <a:solidFill>
                  <a:schemeClr val="bg1"/>
                </a:solidFill>
                <a:ea typeface="Calibri" panose="020F0502020204030204"/>
                <a:cs typeface="Calibri" panose="020F0502020204030204"/>
              </a:rPr>
              <a:t>. London. Bloomsbury Publishing Plc.</a:t>
            </a:r>
          </a:p>
          <a:p>
            <a:pPr marL="0" indent="0">
              <a:buNone/>
            </a:pPr>
            <a:r>
              <a:rPr lang="en-US" sz="2000" dirty="0">
                <a:solidFill>
                  <a:schemeClr val="bg1"/>
                </a:solidFill>
                <a:ea typeface="Calibri" panose="020F0502020204030204"/>
                <a:cs typeface="Calibri" panose="020F0502020204030204"/>
              </a:rPr>
              <a:t>Mcmillan, K. and Weyers, J.(2012) Study</a:t>
            </a:r>
            <a:r>
              <a:rPr lang="en-US" sz="2000" i="1" dirty="0">
                <a:solidFill>
                  <a:schemeClr val="bg1"/>
                </a:solidFill>
                <a:ea typeface="Calibri" panose="020F0502020204030204"/>
                <a:cs typeface="Calibri" panose="020F0502020204030204"/>
              </a:rPr>
              <a:t> Skills Book. </a:t>
            </a:r>
            <a:r>
              <a:rPr lang="en-US" sz="2000" dirty="0">
                <a:solidFill>
                  <a:schemeClr val="bg1"/>
                </a:solidFill>
                <a:ea typeface="Calibri" panose="020F0502020204030204"/>
                <a:cs typeface="Calibri" panose="020F0502020204030204"/>
              </a:rPr>
              <a:t>3rd </a:t>
            </a:r>
            <a:r>
              <a:rPr lang="en-US" sz="2000" err="1">
                <a:solidFill>
                  <a:schemeClr val="bg1"/>
                </a:solidFill>
                <a:ea typeface="Calibri" panose="020F0502020204030204"/>
                <a:cs typeface="Calibri" panose="020F0502020204030204"/>
              </a:rPr>
              <a:t>edn</a:t>
            </a:r>
            <a:r>
              <a:rPr lang="en-US" sz="2000" dirty="0">
                <a:solidFill>
                  <a:schemeClr val="bg1"/>
                </a:solidFill>
                <a:ea typeface="Calibri" panose="020F0502020204030204"/>
                <a:cs typeface="Calibri" panose="020F0502020204030204"/>
              </a:rPr>
              <a:t>. Pearson Education Ltd.</a:t>
            </a:r>
          </a:p>
          <a:p>
            <a:pPr marL="0" indent="0">
              <a:buNone/>
            </a:pPr>
            <a:r>
              <a:rPr lang="en-US" sz="2000" dirty="0">
                <a:solidFill>
                  <a:schemeClr val="bg1"/>
                </a:solidFill>
                <a:ea typeface="Calibri" panose="020F0502020204030204"/>
                <a:cs typeface="Calibri" panose="020F0502020204030204"/>
              </a:rPr>
              <a:t>Moore, S. (2010) </a:t>
            </a:r>
            <a:r>
              <a:rPr lang="en-US" sz="2000" i="1" dirty="0">
                <a:solidFill>
                  <a:schemeClr val="bg1"/>
                </a:solidFill>
                <a:ea typeface="Calibri" panose="020F0502020204030204"/>
                <a:cs typeface="Calibri" panose="020F0502020204030204"/>
              </a:rPr>
              <a:t>The Ultimate Study Skills Handbook.</a:t>
            </a:r>
            <a:r>
              <a:rPr lang="en-US" sz="2000" dirty="0">
                <a:solidFill>
                  <a:schemeClr val="bg1"/>
                </a:solidFill>
                <a:ea typeface="Calibri" panose="020F0502020204030204"/>
                <a:cs typeface="Calibri" panose="020F0502020204030204"/>
              </a:rPr>
              <a:t>12th </a:t>
            </a:r>
            <a:r>
              <a:rPr lang="en-US" sz="2000" err="1">
                <a:solidFill>
                  <a:schemeClr val="bg1"/>
                </a:solidFill>
                <a:ea typeface="Calibri" panose="020F0502020204030204"/>
                <a:cs typeface="Calibri" panose="020F0502020204030204"/>
              </a:rPr>
              <a:t>edn</a:t>
            </a:r>
            <a:r>
              <a:rPr lang="en-US" sz="2000" dirty="0">
                <a:solidFill>
                  <a:schemeClr val="bg1"/>
                </a:solidFill>
                <a:ea typeface="Calibri" panose="020F0502020204030204"/>
                <a:cs typeface="Calibri" panose="020F0502020204030204"/>
              </a:rPr>
              <a:t>.</a:t>
            </a:r>
            <a:r>
              <a:rPr lang="en-US" sz="2000" i="1" dirty="0">
                <a:solidFill>
                  <a:schemeClr val="bg1"/>
                </a:solidFill>
                <a:ea typeface="Calibri" panose="020F0502020204030204"/>
                <a:cs typeface="Calibri" panose="020F0502020204030204"/>
              </a:rPr>
              <a:t> </a:t>
            </a:r>
            <a:r>
              <a:rPr lang="en-US" sz="2000" dirty="0">
                <a:solidFill>
                  <a:schemeClr val="bg1"/>
                </a:solidFill>
                <a:ea typeface="Calibri" panose="020F0502020204030204"/>
                <a:cs typeface="Calibri" panose="020F0502020204030204"/>
              </a:rPr>
              <a:t>Berkshire. Open university Press.   </a:t>
            </a:r>
          </a:p>
          <a:p>
            <a:pPr marL="0" indent="0">
              <a:buNone/>
            </a:pPr>
            <a:r>
              <a:rPr lang="en-US" sz="2000" dirty="0">
                <a:solidFill>
                  <a:schemeClr val="bg1"/>
                </a:solidFill>
                <a:ea typeface="Calibri" panose="020F0502020204030204"/>
                <a:cs typeface="Calibri" panose="020F0502020204030204"/>
              </a:rPr>
              <a:t>Pears, Richard.  and Shields, Graham J.(2022) </a:t>
            </a:r>
            <a:r>
              <a:rPr lang="en-US" sz="2000" i="1" dirty="0">
                <a:solidFill>
                  <a:schemeClr val="bg1"/>
                </a:solidFill>
                <a:ea typeface="Calibri" panose="020F0502020204030204"/>
                <a:cs typeface="Calibri" panose="020F0502020204030204"/>
              </a:rPr>
              <a:t>Cite them right: the essential referencing guide. </a:t>
            </a:r>
            <a:r>
              <a:rPr lang="en-US" sz="2000" dirty="0">
                <a:solidFill>
                  <a:schemeClr val="bg1"/>
                </a:solidFill>
                <a:ea typeface="Calibri" panose="020F0502020204030204"/>
                <a:cs typeface="Calibri" panose="020F0502020204030204"/>
              </a:rPr>
              <a:t>New York. Bloomsbury Academic.</a:t>
            </a:r>
          </a:p>
          <a:p>
            <a:pPr marL="0" indent="0">
              <a:buNone/>
            </a:pPr>
            <a:r>
              <a:rPr lang="en-US" sz="2000" err="1">
                <a:solidFill>
                  <a:schemeClr val="bg1"/>
                </a:solidFill>
                <a:ea typeface="Calibri" panose="020F0502020204030204"/>
                <a:cs typeface="Calibri" panose="020F0502020204030204"/>
              </a:rPr>
              <a:t>Valamis</a:t>
            </a:r>
            <a:r>
              <a:rPr lang="en-US" sz="2000" dirty="0">
                <a:solidFill>
                  <a:schemeClr val="bg1"/>
                </a:solidFill>
                <a:ea typeface="Calibri" panose="020F0502020204030204"/>
                <a:cs typeface="Calibri" panose="020F0502020204030204"/>
              </a:rPr>
              <a:t> (2022) </a:t>
            </a:r>
            <a:r>
              <a:rPr lang="en-US" sz="2000" i="1" dirty="0">
                <a:solidFill>
                  <a:schemeClr val="bg1"/>
                </a:solidFill>
                <a:ea typeface="Calibri" panose="020F0502020204030204"/>
                <a:cs typeface="Calibri" panose="020F0502020204030204"/>
              </a:rPr>
              <a:t>What is Collaborative Learning? </a:t>
            </a:r>
            <a:r>
              <a:rPr lang="en-US" sz="2000" dirty="0">
                <a:solidFill>
                  <a:schemeClr val="bg1"/>
                </a:solidFill>
                <a:ea typeface="Calibri" panose="020F0502020204030204"/>
                <a:cs typeface="Calibri" panose="020F0502020204030204"/>
              </a:rPr>
              <a:t>Available at</a:t>
            </a:r>
            <a:r>
              <a:rPr lang="en-US" sz="2000" i="1" dirty="0">
                <a:solidFill>
                  <a:schemeClr val="bg1"/>
                </a:solidFill>
                <a:ea typeface="Calibri" panose="020F0502020204030204"/>
                <a:cs typeface="Calibri" panose="020F0502020204030204"/>
              </a:rPr>
              <a:t> </a:t>
            </a:r>
            <a:r>
              <a:rPr lang="en-US" sz="2000" i="1" dirty="0">
                <a:solidFill>
                  <a:srgbClr val="0070C0"/>
                </a:solidFill>
                <a:ea typeface="Calibri" panose="020F0502020204030204"/>
                <a:cs typeface="Calibri" panose="020F0502020204030204"/>
                <a:hlinkClick r:id="rId2">
                  <a:extLst>
                    <a:ext uri="{A12FA001-AC4F-418D-AE19-62706E023703}">
                      <ahyp:hlinkClr xmlns:ahyp="http://schemas.microsoft.com/office/drawing/2018/hyperlinkcolor" val="tx"/>
                    </a:ext>
                  </a:extLst>
                </a:hlinkClick>
              </a:rPr>
              <a:t>https://www.valamis.com/hub/collaborative-learning</a:t>
            </a:r>
            <a:r>
              <a:rPr lang="en-US" sz="2000" i="1" dirty="0">
                <a:solidFill>
                  <a:srgbClr val="0070C0"/>
                </a:solidFill>
                <a:ea typeface="Calibri" panose="020F0502020204030204"/>
                <a:cs typeface="Calibri" panose="020F0502020204030204"/>
              </a:rPr>
              <a:t>.</a:t>
            </a:r>
          </a:p>
          <a:p>
            <a:pPr marL="0" indent="0">
              <a:buNone/>
            </a:pPr>
            <a:r>
              <a:rPr lang="en-US" sz="2000" i="1" dirty="0">
                <a:solidFill>
                  <a:schemeClr val="bg1"/>
                </a:solidFill>
                <a:ea typeface="Calibri" panose="020F0502020204030204"/>
                <a:cs typeface="Calibri" panose="020F0502020204030204"/>
              </a:rPr>
              <a:t> </a:t>
            </a:r>
            <a:r>
              <a:rPr lang="en-US" sz="2000" dirty="0">
                <a:solidFill>
                  <a:schemeClr val="bg1"/>
                </a:solidFill>
                <a:ea typeface="Calibri" panose="020F0502020204030204"/>
                <a:cs typeface="Calibri" panose="020F0502020204030204"/>
              </a:rPr>
              <a:t>(Accessed :20 September 2023)</a:t>
            </a:r>
            <a:endParaRPr lang="en-US" sz="2000">
              <a:solidFill>
                <a:schemeClr val="bg1"/>
              </a:solidFill>
              <a:ea typeface="Calibri"/>
              <a:cs typeface="Calibri"/>
            </a:endParaRPr>
          </a:p>
          <a:p>
            <a:pPr marL="0" indent="0">
              <a:buNone/>
            </a:pPr>
            <a:r>
              <a:rPr lang="en-US" sz="2000" dirty="0">
                <a:solidFill>
                  <a:schemeClr val="bg1"/>
                </a:solidFill>
                <a:ea typeface="Calibri" panose="020F0502020204030204"/>
                <a:cs typeface="Calibri" panose="020F0502020204030204"/>
              </a:rPr>
              <a:t>Van Emden, J. and Becker, L. (2016</a:t>
            </a:r>
            <a:r>
              <a:rPr lang="en-US" sz="2000" i="1" dirty="0">
                <a:solidFill>
                  <a:schemeClr val="bg1"/>
                </a:solidFill>
                <a:ea typeface="Calibri" panose="020F0502020204030204"/>
                <a:cs typeface="Calibri" panose="020F0502020204030204"/>
              </a:rPr>
              <a:t>) Presentation Skills for Students.</a:t>
            </a:r>
            <a:r>
              <a:rPr lang="en-US" sz="2000" dirty="0">
                <a:solidFill>
                  <a:schemeClr val="bg1"/>
                </a:solidFill>
                <a:ea typeface="Calibri" panose="020F0502020204030204"/>
                <a:cs typeface="Calibri" panose="020F0502020204030204"/>
              </a:rPr>
              <a:t> 3rd </a:t>
            </a:r>
            <a:r>
              <a:rPr lang="en-US" sz="2000" err="1">
                <a:solidFill>
                  <a:schemeClr val="bg1"/>
                </a:solidFill>
                <a:ea typeface="Calibri" panose="020F0502020204030204"/>
                <a:cs typeface="Calibri" panose="020F0502020204030204"/>
              </a:rPr>
              <a:t>edn</a:t>
            </a:r>
            <a:r>
              <a:rPr lang="en-US" sz="2000" dirty="0">
                <a:solidFill>
                  <a:schemeClr val="bg1"/>
                </a:solidFill>
                <a:ea typeface="Calibri" panose="020F0502020204030204"/>
                <a:cs typeface="Calibri" panose="020F0502020204030204"/>
              </a:rPr>
              <a:t>. London. Bloomsbury Publishing Plc.</a:t>
            </a:r>
          </a:p>
          <a:p>
            <a:pPr marL="0" indent="0">
              <a:buNone/>
            </a:pPr>
            <a:r>
              <a:rPr lang="en-US" sz="2000" dirty="0">
                <a:solidFill>
                  <a:schemeClr val="bg1"/>
                </a:solidFill>
                <a:ea typeface="Calibri" panose="020F0502020204030204"/>
                <a:cs typeface="Calibri" panose="020F0502020204030204"/>
              </a:rPr>
              <a:t>Wilson, E. and Bedford, D.(2009) </a:t>
            </a:r>
            <a:r>
              <a:rPr lang="en-US" sz="2000" i="1" dirty="0">
                <a:solidFill>
                  <a:schemeClr val="bg1"/>
                </a:solidFill>
                <a:ea typeface="Calibri" panose="020F0502020204030204"/>
                <a:cs typeface="Calibri" panose="020F0502020204030204"/>
              </a:rPr>
              <a:t>Study Skills for Part-time Students. </a:t>
            </a:r>
            <a:r>
              <a:rPr lang="en-US" sz="2000" dirty="0">
                <a:solidFill>
                  <a:schemeClr val="bg1"/>
                </a:solidFill>
                <a:ea typeface="Calibri" panose="020F0502020204030204"/>
                <a:cs typeface="Calibri" panose="020F0502020204030204"/>
              </a:rPr>
              <a:t>Essex. Pearson Education Limited.</a:t>
            </a:r>
          </a:p>
          <a:p>
            <a:pPr marL="0" indent="0">
              <a:buNone/>
            </a:pPr>
            <a:endParaRPr lang="en-US" sz="2000" i="1" dirty="0">
              <a:solidFill>
                <a:schemeClr val="bg1"/>
              </a:solidFill>
              <a:highlight>
                <a:srgbClr val="00FF00"/>
              </a:highlight>
              <a:ea typeface="Calibri" panose="020F0502020204030204"/>
              <a:cs typeface="Calibri" panose="020F0502020204030204"/>
            </a:endParaRPr>
          </a:p>
          <a:p>
            <a:pPr marL="0" indent="0">
              <a:buNone/>
            </a:pPr>
            <a:endParaRPr lang="en-US" sz="2000" i="1" dirty="0">
              <a:solidFill>
                <a:schemeClr val="bg1"/>
              </a:solidFill>
              <a:highlight>
                <a:srgbClr val="00FF00"/>
              </a:highlight>
              <a:ea typeface="Calibri" panose="020F0502020204030204"/>
              <a:cs typeface="Calibri" panose="020F0502020204030204"/>
            </a:endParaRPr>
          </a:p>
          <a:p>
            <a:pPr marL="0" indent="0">
              <a:buNone/>
            </a:pPr>
            <a:endParaRPr lang="en-US" sz="2000" i="1" dirty="0">
              <a:solidFill>
                <a:schemeClr val="bg1"/>
              </a:solidFill>
              <a:highlight>
                <a:srgbClr val="00FF00"/>
              </a:highlight>
              <a:ea typeface="Calibri" panose="020F0502020204030204"/>
              <a:cs typeface="Calibri" panose="020F0502020204030204"/>
            </a:endParaRPr>
          </a:p>
          <a:p>
            <a:pPr marL="0" indent="0">
              <a:buNone/>
            </a:pPr>
            <a:endParaRPr lang="en-US" sz="2000" i="1" dirty="0">
              <a:solidFill>
                <a:schemeClr val="bg1"/>
              </a:solidFill>
              <a:highlight>
                <a:srgbClr val="00FF00"/>
              </a:highlight>
              <a:ea typeface="Calibri" panose="020F0502020204030204"/>
              <a:cs typeface="Calibri" panose="020F0502020204030204"/>
            </a:endParaRPr>
          </a:p>
          <a:p>
            <a:pPr marL="0" indent="0">
              <a:buNone/>
            </a:pPr>
            <a:endParaRPr lang="en-US" sz="2000" i="1" dirty="0">
              <a:solidFill>
                <a:schemeClr val="bg1"/>
              </a:solidFill>
              <a:highlight>
                <a:srgbClr val="00FF00"/>
              </a:highlight>
              <a:ea typeface="Calibri" panose="020F0502020204030204"/>
              <a:cs typeface="Calibri" panose="020F0502020204030204"/>
            </a:endParaRPr>
          </a:p>
          <a:p>
            <a:pPr marL="0" indent="0">
              <a:buNone/>
            </a:pPr>
            <a:endParaRPr lang="en-US" sz="2000" i="1" dirty="0">
              <a:solidFill>
                <a:schemeClr val="bg1"/>
              </a:solidFill>
              <a:highlight>
                <a:srgbClr val="00FF00"/>
              </a:highlight>
              <a:ea typeface="Calibri" panose="020F0502020204030204"/>
              <a:cs typeface="Calibri" panose="020F0502020204030204"/>
            </a:endParaRPr>
          </a:p>
        </p:txBody>
      </p:sp>
    </p:spTree>
    <p:extLst>
      <p:ext uri="{BB962C8B-B14F-4D97-AF65-F5344CB8AC3E}">
        <p14:creationId xmlns:p14="http://schemas.microsoft.com/office/powerpoint/2010/main" val="36461594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897</cp:revision>
  <dcterms:created xsi:type="dcterms:W3CDTF">2023-09-16T11:47:51Z</dcterms:created>
  <dcterms:modified xsi:type="dcterms:W3CDTF">2023-09-24T22:32:44Z</dcterms:modified>
</cp:coreProperties>
</file>