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E6EB21-0609-4602-BE89-CC5BDA47E695}" v="1" dt="2026-07-11T11:25:53.6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67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etna nino" userId="57279fca489c1eac" providerId="LiveId" clId="{FDD87D15-AC3E-4E29-B5CC-0B26C8795763}"/>
    <pc:docChg chg="undo custSel addSld delSld modSld">
      <pc:chgData name="yetna nino" userId="57279fca489c1eac" providerId="LiveId" clId="{FDD87D15-AC3E-4E29-B5CC-0B26C8795763}" dt="2026-07-11T11:43:30.100" v="535" actId="14100"/>
      <pc:docMkLst>
        <pc:docMk/>
      </pc:docMkLst>
      <pc:sldChg chg="addSp delSp modSp mod delAnim setClrOvrMap">
        <pc:chgData name="yetna nino" userId="57279fca489c1eac" providerId="LiveId" clId="{FDD87D15-AC3E-4E29-B5CC-0B26C8795763}" dt="2026-07-11T11:41:45.897" v="524" actId="20577"/>
        <pc:sldMkLst>
          <pc:docMk/>
          <pc:sldMk cId="0" sldId="256"/>
        </pc:sldMkLst>
        <pc:spChg chg="del mod">
          <ac:chgData name="yetna nino" userId="57279fca489c1eac" providerId="LiveId" clId="{FDD87D15-AC3E-4E29-B5CC-0B26C8795763}" dt="2026-07-11T11:11:11.329" v="9" actId="21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yetna nino" userId="57279fca489c1eac" providerId="LiveId" clId="{FDD87D15-AC3E-4E29-B5CC-0B26C8795763}" dt="2026-07-11T11:41:45.897" v="524" actId="20577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yetna nino" userId="57279fca489c1eac" providerId="LiveId" clId="{FDD87D15-AC3E-4E29-B5CC-0B26C8795763}" dt="2026-07-11T11:40:18.521" v="505" actId="27636"/>
          <ac:spMkLst>
            <pc:docMk/>
            <pc:sldMk cId="0" sldId="256"/>
            <ac:spMk id="5" creationId="{463EB023-3D1E-A673-0007-8135A2B31D0E}"/>
          </ac:spMkLst>
        </pc:spChg>
        <pc:spChg chg="add del">
          <ac:chgData name="yetna nino" userId="57279fca489c1eac" providerId="LiveId" clId="{FDD87D15-AC3E-4E29-B5CC-0B26C8795763}" dt="2026-07-11T11:11:04.494" v="8" actId="21"/>
          <ac:spMkLst>
            <pc:docMk/>
            <pc:sldMk cId="0" sldId="256"/>
            <ac:spMk id="7" creationId="{C5086A11-9BDD-45F0-613F-579C5D31AA47}"/>
          </ac:spMkLst>
        </pc:spChg>
        <pc:spChg chg="del">
          <ac:chgData name="yetna nino" userId="57279fca489c1eac" providerId="LiveId" clId="{FDD87D15-AC3E-4E29-B5CC-0B26C8795763}" dt="2026-07-11T11:36:52.891" v="465" actId="26606"/>
          <ac:spMkLst>
            <pc:docMk/>
            <pc:sldMk cId="0" sldId="256"/>
            <ac:spMk id="24" creationId="{A3363022-C969-41E9-8EB2-E4C94908C1FA}"/>
          </ac:spMkLst>
        </pc:spChg>
        <pc:spChg chg="del">
          <ac:chgData name="yetna nino" userId="57279fca489c1eac" providerId="LiveId" clId="{FDD87D15-AC3E-4E29-B5CC-0B26C8795763}" dt="2026-07-11T11:36:52.891" v="465" actId="26606"/>
          <ac:spMkLst>
            <pc:docMk/>
            <pc:sldMk cId="0" sldId="256"/>
            <ac:spMk id="26" creationId="{8D1AD6B3-BE88-4CEB-BA17-790657CC4729}"/>
          </ac:spMkLst>
        </pc:spChg>
        <pc:spChg chg="add del">
          <ac:chgData name="yetna nino" userId="57279fca489c1eac" providerId="LiveId" clId="{FDD87D15-AC3E-4E29-B5CC-0B26C8795763}" dt="2026-07-11T11:39:38.980" v="497" actId="26606"/>
          <ac:spMkLst>
            <pc:docMk/>
            <pc:sldMk cId="0" sldId="256"/>
            <ac:spMk id="37" creationId="{6CCA5F87-1D1E-45CB-8D83-FC7EEFAD9935}"/>
          </ac:spMkLst>
        </pc:spChg>
        <pc:spChg chg="add del">
          <ac:chgData name="yetna nino" userId="57279fca489c1eac" providerId="LiveId" clId="{FDD87D15-AC3E-4E29-B5CC-0B26C8795763}" dt="2026-07-11T11:39:38.980" v="497" actId="26606"/>
          <ac:spMkLst>
            <pc:docMk/>
            <pc:sldMk cId="0" sldId="256"/>
            <ac:spMk id="39" creationId="{7CCFC2C6-6238-4A2F-93DE-2ADF74AF635E}"/>
          </ac:spMkLst>
        </pc:spChg>
        <pc:spChg chg="add del">
          <ac:chgData name="yetna nino" userId="57279fca489c1eac" providerId="LiveId" clId="{FDD87D15-AC3E-4E29-B5CC-0B26C8795763}" dt="2026-07-11T11:39:38.980" v="497" actId="26606"/>
          <ac:spMkLst>
            <pc:docMk/>
            <pc:sldMk cId="0" sldId="256"/>
            <ac:spMk id="41" creationId="{AF2F604E-43BE-4DC3-B983-E071523364F8}"/>
          </ac:spMkLst>
        </pc:spChg>
        <pc:spChg chg="add del">
          <ac:chgData name="yetna nino" userId="57279fca489c1eac" providerId="LiveId" clId="{FDD87D15-AC3E-4E29-B5CC-0B26C8795763}" dt="2026-07-11T11:39:38.980" v="497" actId="26606"/>
          <ac:spMkLst>
            <pc:docMk/>
            <pc:sldMk cId="0" sldId="256"/>
            <ac:spMk id="43" creationId="{08C9B587-E65E-4B52-B37C-ABEBB6E87928}"/>
          </ac:spMkLst>
        </pc:spChg>
        <pc:spChg chg="add">
          <ac:chgData name="yetna nino" userId="57279fca489c1eac" providerId="LiveId" clId="{FDD87D15-AC3E-4E29-B5CC-0B26C8795763}" dt="2026-07-11T11:39:38.980" v="497" actId="26606"/>
          <ac:spMkLst>
            <pc:docMk/>
            <pc:sldMk cId="0" sldId="256"/>
            <ac:spMk id="48" creationId="{C5E6CFF1-2F42-4E10-9A97-F116F46F53FE}"/>
          </ac:spMkLst>
        </pc:spChg>
        <pc:grpChg chg="del">
          <ac:chgData name="yetna nino" userId="57279fca489c1eac" providerId="LiveId" clId="{FDD87D15-AC3E-4E29-B5CC-0B26C8795763}" dt="2026-07-11T11:36:52.891" v="465" actId="26606"/>
          <ac:grpSpMkLst>
            <pc:docMk/>
            <pc:sldMk cId="0" sldId="256"/>
            <ac:grpSpMk id="28" creationId="{89D1390B-7E13-4B4F-9CB2-391063412E54}"/>
          </ac:grpSpMkLst>
        </pc:grpChg>
        <pc:picChg chg="add mod">
          <ac:chgData name="yetna nino" userId="57279fca489c1eac" providerId="LiveId" clId="{FDD87D15-AC3E-4E29-B5CC-0B26C8795763}" dt="2026-07-11T11:39:38.980" v="497" actId="26606"/>
          <ac:picMkLst>
            <pc:docMk/>
            <pc:sldMk cId="0" sldId="256"/>
            <ac:picMk id="33" creationId="{046F113B-D40B-0EE1-2D93-CF1F7645F400}"/>
          </ac:picMkLst>
        </pc:picChg>
        <pc:cxnChg chg="add">
          <ac:chgData name="yetna nino" userId="57279fca489c1eac" providerId="LiveId" clId="{FDD87D15-AC3E-4E29-B5CC-0B26C8795763}" dt="2026-07-11T11:39:38.980" v="497" actId="26606"/>
          <ac:cxnSpMkLst>
            <pc:docMk/>
            <pc:sldMk cId="0" sldId="256"/>
            <ac:cxnSpMk id="50" creationId="{96A8629B-8289-498B-939B-1CA0C106182C}"/>
          </ac:cxnSpMkLst>
        </pc:cxnChg>
      </pc:sldChg>
      <pc:sldChg chg="addSp delSp modSp mod">
        <pc:chgData name="yetna nino" userId="57279fca489c1eac" providerId="LiveId" clId="{FDD87D15-AC3E-4E29-B5CC-0B26C8795763}" dt="2026-07-11T11:43:30.100" v="535" actId="14100"/>
        <pc:sldMkLst>
          <pc:docMk/>
          <pc:sldMk cId="0" sldId="257"/>
        </pc:sldMkLst>
        <pc:spChg chg="mod">
          <ac:chgData name="yetna nino" userId="57279fca489c1eac" providerId="LiveId" clId="{FDD87D15-AC3E-4E29-B5CC-0B26C8795763}" dt="2026-07-11T11:43:30.100" v="535" actId="14100"/>
          <ac:spMkLst>
            <pc:docMk/>
            <pc:sldMk cId="0" sldId="257"/>
            <ac:spMk id="2" creationId="{00000000-0000-0000-0000-000000000000}"/>
          </ac:spMkLst>
        </pc:spChg>
        <pc:spChg chg="mod">
          <ac:chgData name="yetna nino" userId="57279fca489c1eac" providerId="LiveId" clId="{FDD87D15-AC3E-4E29-B5CC-0B26C8795763}" dt="2026-07-11T11:43:17.350" v="533" actId="113"/>
          <ac:spMkLst>
            <pc:docMk/>
            <pc:sldMk cId="0" sldId="257"/>
            <ac:spMk id="3" creationId="{00000000-0000-0000-0000-000000000000}"/>
          </ac:spMkLst>
        </pc:spChg>
        <pc:spChg chg="del">
          <ac:chgData name="yetna nino" userId="57279fca489c1eac" providerId="LiveId" clId="{FDD87D15-AC3E-4E29-B5CC-0B26C8795763}" dt="2026-07-11T11:42:33.855" v="525" actId="26606"/>
          <ac:spMkLst>
            <pc:docMk/>
            <pc:sldMk cId="0" sldId="257"/>
            <ac:spMk id="8" creationId="{F12E7CC5-C78B-4EBD-9565-3FA00FAA6CF2}"/>
          </ac:spMkLst>
        </pc:spChg>
        <pc:spChg chg="del">
          <ac:chgData name="yetna nino" userId="57279fca489c1eac" providerId="LiveId" clId="{FDD87D15-AC3E-4E29-B5CC-0B26C8795763}" dt="2026-07-11T11:42:33.855" v="525" actId="26606"/>
          <ac:spMkLst>
            <pc:docMk/>
            <pc:sldMk cId="0" sldId="257"/>
            <ac:spMk id="10" creationId="{3A4529A5-F675-429F-8044-01372BB13422}"/>
          </ac:spMkLst>
        </pc:spChg>
        <pc:spChg chg="del">
          <ac:chgData name="yetna nino" userId="57279fca489c1eac" providerId="LiveId" clId="{FDD87D15-AC3E-4E29-B5CC-0B26C8795763}" dt="2026-07-11T11:42:33.855" v="525" actId="26606"/>
          <ac:spMkLst>
            <pc:docMk/>
            <pc:sldMk cId="0" sldId="257"/>
            <ac:spMk id="12" creationId="{32C5B66D-E390-4A14-AB60-69626CBF294E}"/>
          </ac:spMkLst>
        </pc:spChg>
        <pc:spChg chg="del">
          <ac:chgData name="yetna nino" userId="57279fca489c1eac" providerId="LiveId" clId="{FDD87D15-AC3E-4E29-B5CC-0B26C8795763}" dt="2026-07-11T11:42:33.855" v="525" actId="26606"/>
          <ac:spMkLst>
            <pc:docMk/>
            <pc:sldMk cId="0" sldId="257"/>
            <ac:spMk id="14" creationId="{646273DA-F933-4D17-A5FE-B1EF87FD7A20}"/>
          </ac:spMkLst>
        </pc:spChg>
        <pc:spChg chg="add">
          <ac:chgData name="yetna nino" userId="57279fca489c1eac" providerId="LiveId" clId="{FDD87D15-AC3E-4E29-B5CC-0B26C8795763}" dt="2026-07-11T11:42:33.855" v="525" actId="26606"/>
          <ac:spMkLst>
            <pc:docMk/>
            <pc:sldMk cId="0" sldId="257"/>
            <ac:spMk id="20" creationId="{9F7D5CDA-D291-4307-BF55-1381FED29634}"/>
          </ac:spMkLst>
        </pc:spChg>
        <pc:picChg chg="add">
          <ac:chgData name="yetna nino" userId="57279fca489c1eac" providerId="LiveId" clId="{FDD87D15-AC3E-4E29-B5CC-0B26C8795763}" dt="2026-07-11T11:42:33.855" v="525" actId="26606"/>
          <ac:picMkLst>
            <pc:docMk/>
            <pc:sldMk cId="0" sldId="257"/>
            <ac:picMk id="16" creationId="{06A564BE-709F-F67B-5FB8-10E1F171D665}"/>
          </ac:picMkLst>
        </pc:picChg>
      </pc:sldChg>
      <pc:sldChg chg="addSp delSp modSp del mod">
        <pc:chgData name="yetna nino" userId="57279fca489c1eac" providerId="LiveId" clId="{FDD87D15-AC3E-4E29-B5CC-0B26C8795763}" dt="2026-07-11T11:14:32.288" v="47" actId="2696"/>
        <pc:sldMkLst>
          <pc:docMk/>
          <pc:sldMk cId="2690032721" sldId="262"/>
        </pc:sldMkLst>
        <pc:spChg chg="add mod">
          <ac:chgData name="yetna nino" userId="57279fca489c1eac" providerId="LiveId" clId="{FDD87D15-AC3E-4E29-B5CC-0B26C8795763}" dt="2026-07-11T11:13:55.608" v="46" actId="21"/>
          <ac:spMkLst>
            <pc:docMk/>
            <pc:sldMk cId="2690032721" sldId="262"/>
            <ac:spMk id="3" creationId="{BC77B77C-2501-574F-A9D2-EB5870B7852F}"/>
          </ac:spMkLst>
        </pc:spChg>
        <pc:picChg chg="del mod">
          <ac:chgData name="yetna nino" userId="57279fca489c1eac" providerId="LiveId" clId="{FDD87D15-AC3E-4E29-B5CC-0B26C8795763}" dt="2026-07-11T11:13:55.608" v="46" actId="21"/>
          <ac:picMkLst>
            <pc:docMk/>
            <pc:sldMk cId="2690032721" sldId="262"/>
            <ac:picMk id="5" creationId="{3CBFA3FE-8E03-6C00-28AF-D2EE6F2679D2}"/>
          </ac:picMkLst>
        </pc:picChg>
      </pc:sldChg>
      <pc:sldChg chg="addSp delSp modSp new mod setBg">
        <pc:chgData name="yetna nino" userId="57279fca489c1eac" providerId="LiveId" clId="{FDD87D15-AC3E-4E29-B5CC-0B26C8795763}" dt="2026-07-11T11:35:14.091" v="464" actId="20577"/>
        <pc:sldMkLst>
          <pc:docMk/>
          <pc:sldMk cId="3848058868" sldId="262"/>
        </pc:sldMkLst>
        <pc:spChg chg="mod">
          <ac:chgData name="yetna nino" userId="57279fca489c1eac" providerId="LiveId" clId="{FDD87D15-AC3E-4E29-B5CC-0B26C8795763}" dt="2026-07-11T11:33:31.034" v="446" actId="26606"/>
          <ac:spMkLst>
            <pc:docMk/>
            <pc:sldMk cId="3848058868" sldId="262"/>
            <ac:spMk id="2" creationId="{64FA9203-AD5F-C78F-0F0B-3B5B32D8877D}"/>
          </ac:spMkLst>
        </pc:spChg>
        <pc:spChg chg="mod">
          <ac:chgData name="yetna nino" userId="57279fca489c1eac" providerId="LiveId" clId="{FDD87D15-AC3E-4E29-B5CC-0B26C8795763}" dt="2026-07-11T11:35:14.091" v="464" actId="20577"/>
          <ac:spMkLst>
            <pc:docMk/>
            <pc:sldMk cId="3848058868" sldId="262"/>
            <ac:spMk id="3" creationId="{A238A5CC-F8C3-876A-E907-CDD4DC33918E}"/>
          </ac:spMkLst>
        </pc:spChg>
        <pc:spChg chg="add mod">
          <ac:chgData name="yetna nino" userId="57279fca489c1eac" providerId="LiveId" clId="{FDD87D15-AC3E-4E29-B5CC-0B26C8795763}" dt="2026-07-11T11:34:30.342" v="462" actId="27636"/>
          <ac:spMkLst>
            <pc:docMk/>
            <pc:sldMk cId="3848058868" sldId="262"/>
            <ac:spMk id="4" creationId="{EDC4CAE0-E74E-26A9-8D41-8D6C2DE430CD}"/>
          </ac:spMkLst>
        </pc:spChg>
        <pc:spChg chg="add del">
          <ac:chgData name="yetna nino" userId="57279fca489c1eac" providerId="LiveId" clId="{FDD87D15-AC3E-4E29-B5CC-0B26C8795763}" dt="2026-07-11T11:33:31.022" v="445" actId="26606"/>
          <ac:spMkLst>
            <pc:docMk/>
            <pc:sldMk cId="3848058868" sldId="262"/>
            <ac:spMk id="9" creationId="{8CA06CD6-90CA-4C45-856C-6771339E1E22}"/>
          </ac:spMkLst>
        </pc:spChg>
        <pc:spChg chg="add">
          <ac:chgData name="yetna nino" userId="57279fca489c1eac" providerId="LiveId" clId="{FDD87D15-AC3E-4E29-B5CC-0B26C8795763}" dt="2026-07-11T11:33:31.034" v="446" actId="26606"/>
          <ac:spMkLst>
            <pc:docMk/>
            <pc:sldMk cId="3848058868" sldId="262"/>
            <ac:spMk id="13" creationId="{4C608BEB-860E-4094-8511-78603564A75E}"/>
          </ac:spMkLst>
        </pc:spChg>
        <pc:cxnChg chg="add del">
          <ac:chgData name="yetna nino" userId="57279fca489c1eac" providerId="LiveId" clId="{FDD87D15-AC3E-4E29-B5CC-0B26C8795763}" dt="2026-07-11T11:33:31.022" v="445" actId="26606"/>
          <ac:cxnSpMkLst>
            <pc:docMk/>
            <pc:sldMk cId="3848058868" sldId="262"/>
            <ac:cxnSpMk id="11" creationId="{5021601D-2758-4B15-A31C-FDA184C51B3A}"/>
          </ac:cxnSpMkLst>
        </pc:cxnChg>
        <pc:cxnChg chg="add">
          <ac:chgData name="yetna nino" userId="57279fca489c1eac" providerId="LiveId" clId="{FDD87D15-AC3E-4E29-B5CC-0B26C8795763}" dt="2026-07-11T11:33:31.034" v="446" actId="26606"/>
          <ac:cxnSpMkLst>
            <pc:docMk/>
            <pc:sldMk cId="3848058868" sldId="262"/>
            <ac:cxnSpMk id="14" creationId="{1F16A8D4-FE87-4604-88B2-394B5D1EB437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0A9654-5D01-4933-88DB-B54D0E94D31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6CDAAD-D71F-486E-AEE6-A3F79832E2AE}">
      <dgm:prSet/>
      <dgm:spPr/>
      <dgm:t>
        <a:bodyPr/>
        <a:lstStyle/>
        <a:p>
          <a:r>
            <a:rPr lang="en-US" b="1"/>
            <a:t>WHERE</a:t>
          </a:r>
          <a:r>
            <a:rPr lang="en-US"/>
            <a:t>: Retail park in Coventry</a:t>
          </a:r>
        </a:p>
      </dgm:t>
    </dgm:pt>
    <dgm:pt modelId="{4F1B274C-F088-430A-A187-C1F8AB987ED2}" type="parTrans" cxnId="{ECEA06AB-23D8-4992-82ED-5D7D704A4CF2}">
      <dgm:prSet/>
      <dgm:spPr/>
      <dgm:t>
        <a:bodyPr/>
        <a:lstStyle/>
        <a:p>
          <a:endParaRPr lang="en-US"/>
        </a:p>
      </dgm:t>
    </dgm:pt>
    <dgm:pt modelId="{AFB5DBF9-BEE8-4D0E-8599-DDA6BD54B246}" type="sibTrans" cxnId="{ECEA06AB-23D8-4992-82ED-5D7D704A4CF2}">
      <dgm:prSet/>
      <dgm:spPr/>
      <dgm:t>
        <a:bodyPr/>
        <a:lstStyle/>
        <a:p>
          <a:endParaRPr lang="en-US"/>
        </a:p>
      </dgm:t>
    </dgm:pt>
    <dgm:pt modelId="{93090055-9D8F-405D-A955-F76A2D6065FD}">
      <dgm:prSet/>
      <dgm:spPr/>
      <dgm:t>
        <a:bodyPr/>
        <a:lstStyle/>
        <a:p>
          <a:r>
            <a:rPr lang="en-US" b="1"/>
            <a:t>When</a:t>
          </a:r>
          <a:r>
            <a:rPr lang="en-US"/>
            <a:t>: after the pandemic</a:t>
          </a:r>
        </a:p>
      </dgm:t>
    </dgm:pt>
    <dgm:pt modelId="{5135C278-8C47-43DB-8C07-E47A95BA2CCB}" type="parTrans" cxnId="{BC3987C3-0BC8-4ACD-B3D5-FBE6E0F3AEBF}">
      <dgm:prSet/>
      <dgm:spPr/>
      <dgm:t>
        <a:bodyPr/>
        <a:lstStyle/>
        <a:p>
          <a:endParaRPr lang="en-US"/>
        </a:p>
      </dgm:t>
    </dgm:pt>
    <dgm:pt modelId="{3C221DDF-7300-47F5-8168-47488DE67221}" type="sibTrans" cxnId="{BC3987C3-0BC8-4ACD-B3D5-FBE6E0F3AEBF}">
      <dgm:prSet/>
      <dgm:spPr/>
      <dgm:t>
        <a:bodyPr/>
        <a:lstStyle/>
        <a:p>
          <a:endParaRPr lang="en-US"/>
        </a:p>
      </dgm:t>
    </dgm:pt>
    <dgm:pt modelId="{8C8783F1-AE76-4652-9C5B-34223621D1F4}">
      <dgm:prSet/>
      <dgm:spPr/>
      <dgm:t>
        <a:bodyPr/>
        <a:lstStyle/>
        <a:p>
          <a:r>
            <a:rPr lang="en-US" b="1"/>
            <a:t>What</a:t>
          </a:r>
          <a:r>
            <a:rPr lang="en-US"/>
            <a:t>: stagnated sales, 25% below the 2019 level </a:t>
          </a:r>
        </a:p>
      </dgm:t>
    </dgm:pt>
    <dgm:pt modelId="{7E752F90-B217-4BA2-B2C5-99BDB618E6D2}" type="parTrans" cxnId="{886B5110-DF2D-47F4-910D-DE9495A9B36B}">
      <dgm:prSet/>
      <dgm:spPr/>
      <dgm:t>
        <a:bodyPr/>
        <a:lstStyle/>
        <a:p>
          <a:endParaRPr lang="en-US"/>
        </a:p>
      </dgm:t>
    </dgm:pt>
    <dgm:pt modelId="{A8FA281B-D179-48CD-AF3B-811E866B666C}" type="sibTrans" cxnId="{886B5110-DF2D-47F4-910D-DE9495A9B36B}">
      <dgm:prSet/>
      <dgm:spPr/>
      <dgm:t>
        <a:bodyPr/>
        <a:lstStyle/>
        <a:p>
          <a:endParaRPr lang="en-US"/>
        </a:p>
      </dgm:t>
    </dgm:pt>
    <dgm:pt modelId="{5CE22216-529F-4F86-ACE7-988D4069716A}">
      <dgm:prSet/>
      <dgm:spPr/>
      <dgm:t>
        <a:bodyPr/>
        <a:lstStyle/>
        <a:p>
          <a:r>
            <a:rPr lang="en-US" b="1"/>
            <a:t>WHO</a:t>
          </a:r>
          <a:r>
            <a:rPr lang="en-US"/>
            <a:t>: Basil, retail worker, office staff   shoppers, and suppliers</a:t>
          </a:r>
        </a:p>
      </dgm:t>
    </dgm:pt>
    <dgm:pt modelId="{6DFE7E94-D76D-400C-BBDE-134B30661861}" type="parTrans" cxnId="{9B9BCD24-FAEF-4EBA-8E36-F749B9A33856}">
      <dgm:prSet/>
      <dgm:spPr/>
      <dgm:t>
        <a:bodyPr/>
        <a:lstStyle/>
        <a:p>
          <a:endParaRPr lang="en-US"/>
        </a:p>
      </dgm:t>
    </dgm:pt>
    <dgm:pt modelId="{6111CE39-87FE-4F49-AD50-9F132D633E46}" type="sibTrans" cxnId="{9B9BCD24-FAEF-4EBA-8E36-F749B9A33856}">
      <dgm:prSet/>
      <dgm:spPr/>
      <dgm:t>
        <a:bodyPr/>
        <a:lstStyle/>
        <a:p>
          <a:endParaRPr lang="en-US"/>
        </a:p>
      </dgm:t>
    </dgm:pt>
    <dgm:pt modelId="{ED9F79A0-4E04-48D7-AFEC-EAFF1BF6DDC3}">
      <dgm:prSet/>
      <dgm:spPr/>
      <dgm:t>
        <a:bodyPr/>
        <a:lstStyle/>
        <a:p>
          <a:r>
            <a:rPr lang="en-US" b="1"/>
            <a:t>WHY</a:t>
          </a:r>
          <a:r>
            <a:rPr lang="en-US"/>
            <a:t>: fewer visitors, customer behavior, and digital service absent</a:t>
          </a:r>
        </a:p>
      </dgm:t>
    </dgm:pt>
    <dgm:pt modelId="{88022252-3348-4E22-B59A-2C09C2A83484}" type="parTrans" cxnId="{42E74411-C3C7-4219-AA48-203B80BC9E99}">
      <dgm:prSet/>
      <dgm:spPr/>
      <dgm:t>
        <a:bodyPr/>
        <a:lstStyle/>
        <a:p>
          <a:endParaRPr lang="en-US"/>
        </a:p>
      </dgm:t>
    </dgm:pt>
    <dgm:pt modelId="{680B071B-DD0B-4EB7-BBA8-7820744C5883}" type="sibTrans" cxnId="{42E74411-C3C7-4219-AA48-203B80BC9E99}">
      <dgm:prSet/>
      <dgm:spPr/>
      <dgm:t>
        <a:bodyPr/>
        <a:lstStyle/>
        <a:p>
          <a:endParaRPr lang="en-US"/>
        </a:p>
      </dgm:t>
    </dgm:pt>
    <dgm:pt modelId="{4C74DD9E-5CAE-46D2-A78D-7A200FE3F5C8}">
      <dgm:prSet/>
      <dgm:spPr/>
      <dgm:t>
        <a:bodyPr/>
        <a:lstStyle/>
        <a:p>
          <a:r>
            <a:rPr lang="en-US" b="1"/>
            <a:t>HOW</a:t>
          </a:r>
          <a:r>
            <a:rPr lang="en-US"/>
            <a:t>: Less customer, long waiting time, and high operation cost</a:t>
          </a:r>
        </a:p>
      </dgm:t>
    </dgm:pt>
    <dgm:pt modelId="{5DCA8601-A3F8-4B7A-AD3F-F5E7234E3AFC}" type="parTrans" cxnId="{F3724D18-7DCB-49DA-9FB0-499055F028A3}">
      <dgm:prSet/>
      <dgm:spPr/>
      <dgm:t>
        <a:bodyPr/>
        <a:lstStyle/>
        <a:p>
          <a:endParaRPr lang="en-US"/>
        </a:p>
      </dgm:t>
    </dgm:pt>
    <dgm:pt modelId="{36ABCFBE-CE5E-42E8-AEB2-11A4EBA0DD4C}" type="sibTrans" cxnId="{F3724D18-7DCB-49DA-9FB0-499055F028A3}">
      <dgm:prSet/>
      <dgm:spPr/>
      <dgm:t>
        <a:bodyPr/>
        <a:lstStyle/>
        <a:p>
          <a:endParaRPr lang="en-US"/>
        </a:p>
      </dgm:t>
    </dgm:pt>
    <dgm:pt modelId="{5AADBF48-321C-47EB-9F95-B8AAB1DCB7A2}">
      <dgm:prSet/>
      <dgm:spPr/>
      <dgm:t>
        <a:bodyPr/>
        <a:lstStyle/>
        <a:p>
          <a:r>
            <a:rPr lang="en-US" b="1"/>
            <a:t>HOW MUCH</a:t>
          </a:r>
          <a:r>
            <a:rPr lang="en-US"/>
            <a:t>:  Approximatively 25% lower sales</a:t>
          </a:r>
        </a:p>
      </dgm:t>
    </dgm:pt>
    <dgm:pt modelId="{6F23F295-7488-4970-B693-12BA744786A4}" type="parTrans" cxnId="{1C4EDB5F-7008-4D73-A724-ABB6ADEEB3DF}">
      <dgm:prSet/>
      <dgm:spPr/>
      <dgm:t>
        <a:bodyPr/>
        <a:lstStyle/>
        <a:p>
          <a:endParaRPr lang="en-US"/>
        </a:p>
      </dgm:t>
    </dgm:pt>
    <dgm:pt modelId="{654A99BF-E1AC-47B8-8895-A2CA589A30FF}" type="sibTrans" cxnId="{1C4EDB5F-7008-4D73-A724-ABB6ADEEB3DF}">
      <dgm:prSet/>
      <dgm:spPr/>
      <dgm:t>
        <a:bodyPr/>
        <a:lstStyle/>
        <a:p>
          <a:endParaRPr lang="en-US"/>
        </a:p>
      </dgm:t>
    </dgm:pt>
    <dgm:pt modelId="{2FDF30C1-32F7-40AC-899D-CAB7A24017BC}" type="pres">
      <dgm:prSet presAssocID="{0F0A9654-5D01-4933-88DB-B54D0E94D312}" presName="diagram" presStyleCnt="0">
        <dgm:presLayoutVars>
          <dgm:dir/>
          <dgm:resizeHandles val="exact"/>
        </dgm:presLayoutVars>
      </dgm:prSet>
      <dgm:spPr/>
    </dgm:pt>
    <dgm:pt modelId="{F9A75463-802C-429F-B87F-1537B57AC6F1}" type="pres">
      <dgm:prSet presAssocID="{B96CDAAD-D71F-486E-AEE6-A3F79832E2AE}" presName="node" presStyleLbl="node1" presStyleIdx="0" presStyleCnt="7">
        <dgm:presLayoutVars>
          <dgm:bulletEnabled val="1"/>
        </dgm:presLayoutVars>
      </dgm:prSet>
      <dgm:spPr/>
    </dgm:pt>
    <dgm:pt modelId="{0A414F0E-C485-40B5-9FEC-357C77D42C28}" type="pres">
      <dgm:prSet presAssocID="{AFB5DBF9-BEE8-4D0E-8599-DDA6BD54B246}" presName="sibTrans" presStyleCnt="0"/>
      <dgm:spPr/>
    </dgm:pt>
    <dgm:pt modelId="{7BC86F6C-B5B2-48D5-969E-7CB170916251}" type="pres">
      <dgm:prSet presAssocID="{93090055-9D8F-405D-A955-F76A2D6065FD}" presName="node" presStyleLbl="node1" presStyleIdx="1" presStyleCnt="7">
        <dgm:presLayoutVars>
          <dgm:bulletEnabled val="1"/>
        </dgm:presLayoutVars>
      </dgm:prSet>
      <dgm:spPr/>
    </dgm:pt>
    <dgm:pt modelId="{685486CB-585F-471B-84B6-07F1C7171F1A}" type="pres">
      <dgm:prSet presAssocID="{3C221DDF-7300-47F5-8168-47488DE67221}" presName="sibTrans" presStyleCnt="0"/>
      <dgm:spPr/>
    </dgm:pt>
    <dgm:pt modelId="{BAD92BE1-05F1-44D4-AECC-95289E19E01D}" type="pres">
      <dgm:prSet presAssocID="{8C8783F1-AE76-4652-9C5B-34223621D1F4}" presName="node" presStyleLbl="node1" presStyleIdx="2" presStyleCnt="7">
        <dgm:presLayoutVars>
          <dgm:bulletEnabled val="1"/>
        </dgm:presLayoutVars>
      </dgm:prSet>
      <dgm:spPr/>
    </dgm:pt>
    <dgm:pt modelId="{9D5F2F12-84C1-4E54-B47D-2E05D85209A2}" type="pres">
      <dgm:prSet presAssocID="{A8FA281B-D179-48CD-AF3B-811E866B666C}" presName="sibTrans" presStyleCnt="0"/>
      <dgm:spPr/>
    </dgm:pt>
    <dgm:pt modelId="{97562CAD-764C-4257-B432-930447577361}" type="pres">
      <dgm:prSet presAssocID="{5CE22216-529F-4F86-ACE7-988D4069716A}" presName="node" presStyleLbl="node1" presStyleIdx="3" presStyleCnt="7">
        <dgm:presLayoutVars>
          <dgm:bulletEnabled val="1"/>
        </dgm:presLayoutVars>
      </dgm:prSet>
      <dgm:spPr/>
    </dgm:pt>
    <dgm:pt modelId="{1A28A396-8B09-4C67-A156-CB23BCEB8C77}" type="pres">
      <dgm:prSet presAssocID="{6111CE39-87FE-4F49-AD50-9F132D633E46}" presName="sibTrans" presStyleCnt="0"/>
      <dgm:spPr/>
    </dgm:pt>
    <dgm:pt modelId="{B9E1ED51-CBDC-4B74-912B-66043A64E3DA}" type="pres">
      <dgm:prSet presAssocID="{ED9F79A0-4E04-48D7-AFEC-EAFF1BF6DDC3}" presName="node" presStyleLbl="node1" presStyleIdx="4" presStyleCnt="7">
        <dgm:presLayoutVars>
          <dgm:bulletEnabled val="1"/>
        </dgm:presLayoutVars>
      </dgm:prSet>
      <dgm:spPr/>
    </dgm:pt>
    <dgm:pt modelId="{520E9083-275D-4A17-A1FE-3965A8E4BFD1}" type="pres">
      <dgm:prSet presAssocID="{680B071B-DD0B-4EB7-BBA8-7820744C5883}" presName="sibTrans" presStyleCnt="0"/>
      <dgm:spPr/>
    </dgm:pt>
    <dgm:pt modelId="{8BC284DB-FF06-47E5-8672-399D5A81AF1E}" type="pres">
      <dgm:prSet presAssocID="{4C74DD9E-5CAE-46D2-A78D-7A200FE3F5C8}" presName="node" presStyleLbl="node1" presStyleIdx="5" presStyleCnt="7">
        <dgm:presLayoutVars>
          <dgm:bulletEnabled val="1"/>
        </dgm:presLayoutVars>
      </dgm:prSet>
      <dgm:spPr/>
    </dgm:pt>
    <dgm:pt modelId="{2751380F-A8D6-443A-B59F-463CE707E0EC}" type="pres">
      <dgm:prSet presAssocID="{36ABCFBE-CE5E-42E8-AEB2-11A4EBA0DD4C}" presName="sibTrans" presStyleCnt="0"/>
      <dgm:spPr/>
    </dgm:pt>
    <dgm:pt modelId="{49215A14-5B32-4A45-91BE-2DAB2D59C20B}" type="pres">
      <dgm:prSet presAssocID="{5AADBF48-321C-47EB-9F95-B8AAB1DCB7A2}" presName="node" presStyleLbl="node1" presStyleIdx="6" presStyleCnt="7">
        <dgm:presLayoutVars>
          <dgm:bulletEnabled val="1"/>
        </dgm:presLayoutVars>
      </dgm:prSet>
      <dgm:spPr/>
    </dgm:pt>
  </dgm:ptLst>
  <dgm:cxnLst>
    <dgm:cxn modelId="{C5DB7B08-33AE-4DE4-A14E-70D0101C5E91}" type="presOf" srcId="{93090055-9D8F-405D-A955-F76A2D6065FD}" destId="{7BC86F6C-B5B2-48D5-969E-7CB170916251}" srcOrd="0" destOrd="0" presId="urn:microsoft.com/office/officeart/2005/8/layout/default"/>
    <dgm:cxn modelId="{886B5110-DF2D-47F4-910D-DE9495A9B36B}" srcId="{0F0A9654-5D01-4933-88DB-B54D0E94D312}" destId="{8C8783F1-AE76-4652-9C5B-34223621D1F4}" srcOrd="2" destOrd="0" parTransId="{7E752F90-B217-4BA2-B2C5-99BDB618E6D2}" sibTransId="{A8FA281B-D179-48CD-AF3B-811E866B666C}"/>
    <dgm:cxn modelId="{42E74411-C3C7-4219-AA48-203B80BC9E99}" srcId="{0F0A9654-5D01-4933-88DB-B54D0E94D312}" destId="{ED9F79A0-4E04-48D7-AFEC-EAFF1BF6DDC3}" srcOrd="4" destOrd="0" parTransId="{88022252-3348-4E22-B59A-2C09C2A83484}" sibTransId="{680B071B-DD0B-4EB7-BBA8-7820744C5883}"/>
    <dgm:cxn modelId="{F3724D18-7DCB-49DA-9FB0-499055F028A3}" srcId="{0F0A9654-5D01-4933-88DB-B54D0E94D312}" destId="{4C74DD9E-5CAE-46D2-A78D-7A200FE3F5C8}" srcOrd="5" destOrd="0" parTransId="{5DCA8601-A3F8-4B7A-AD3F-F5E7234E3AFC}" sibTransId="{36ABCFBE-CE5E-42E8-AEB2-11A4EBA0DD4C}"/>
    <dgm:cxn modelId="{3AC79B23-60DF-4F34-81F2-35E54A985C98}" type="presOf" srcId="{ED9F79A0-4E04-48D7-AFEC-EAFF1BF6DDC3}" destId="{B9E1ED51-CBDC-4B74-912B-66043A64E3DA}" srcOrd="0" destOrd="0" presId="urn:microsoft.com/office/officeart/2005/8/layout/default"/>
    <dgm:cxn modelId="{9B9BCD24-FAEF-4EBA-8E36-F749B9A33856}" srcId="{0F0A9654-5D01-4933-88DB-B54D0E94D312}" destId="{5CE22216-529F-4F86-ACE7-988D4069716A}" srcOrd="3" destOrd="0" parTransId="{6DFE7E94-D76D-400C-BBDE-134B30661861}" sibTransId="{6111CE39-87FE-4F49-AD50-9F132D633E46}"/>
    <dgm:cxn modelId="{57A4A55D-41A9-4126-9703-435B70E42B69}" type="presOf" srcId="{5AADBF48-321C-47EB-9F95-B8AAB1DCB7A2}" destId="{49215A14-5B32-4A45-91BE-2DAB2D59C20B}" srcOrd="0" destOrd="0" presId="urn:microsoft.com/office/officeart/2005/8/layout/default"/>
    <dgm:cxn modelId="{1C4EDB5F-7008-4D73-A724-ABB6ADEEB3DF}" srcId="{0F0A9654-5D01-4933-88DB-B54D0E94D312}" destId="{5AADBF48-321C-47EB-9F95-B8AAB1DCB7A2}" srcOrd="6" destOrd="0" parTransId="{6F23F295-7488-4970-B693-12BA744786A4}" sibTransId="{654A99BF-E1AC-47B8-8895-A2CA589A30FF}"/>
    <dgm:cxn modelId="{9BA68162-7D60-4BD2-AB6A-0D1B68B21A42}" type="presOf" srcId="{0F0A9654-5D01-4933-88DB-B54D0E94D312}" destId="{2FDF30C1-32F7-40AC-899D-CAB7A24017BC}" srcOrd="0" destOrd="0" presId="urn:microsoft.com/office/officeart/2005/8/layout/default"/>
    <dgm:cxn modelId="{DEFF9F67-D9AA-476F-84F6-145CA3050F3B}" type="presOf" srcId="{8C8783F1-AE76-4652-9C5B-34223621D1F4}" destId="{BAD92BE1-05F1-44D4-AECC-95289E19E01D}" srcOrd="0" destOrd="0" presId="urn:microsoft.com/office/officeart/2005/8/layout/default"/>
    <dgm:cxn modelId="{53E11984-67AD-473A-BAF5-294DEEEE730D}" type="presOf" srcId="{B96CDAAD-D71F-486E-AEE6-A3F79832E2AE}" destId="{F9A75463-802C-429F-B87F-1537B57AC6F1}" srcOrd="0" destOrd="0" presId="urn:microsoft.com/office/officeart/2005/8/layout/default"/>
    <dgm:cxn modelId="{802FFB98-433A-4458-9F30-2335E7496366}" type="presOf" srcId="{5CE22216-529F-4F86-ACE7-988D4069716A}" destId="{97562CAD-764C-4257-B432-930447577361}" srcOrd="0" destOrd="0" presId="urn:microsoft.com/office/officeart/2005/8/layout/default"/>
    <dgm:cxn modelId="{ECEA06AB-23D8-4992-82ED-5D7D704A4CF2}" srcId="{0F0A9654-5D01-4933-88DB-B54D0E94D312}" destId="{B96CDAAD-D71F-486E-AEE6-A3F79832E2AE}" srcOrd="0" destOrd="0" parTransId="{4F1B274C-F088-430A-A187-C1F8AB987ED2}" sibTransId="{AFB5DBF9-BEE8-4D0E-8599-DDA6BD54B246}"/>
    <dgm:cxn modelId="{6D1E16BD-7716-4BFF-8A55-C82ADAAB7907}" type="presOf" srcId="{4C74DD9E-5CAE-46D2-A78D-7A200FE3F5C8}" destId="{8BC284DB-FF06-47E5-8672-399D5A81AF1E}" srcOrd="0" destOrd="0" presId="urn:microsoft.com/office/officeart/2005/8/layout/default"/>
    <dgm:cxn modelId="{BC3987C3-0BC8-4ACD-B3D5-FBE6E0F3AEBF}" srcId="{0F0A9654-5D01-4933-88DB-B54D0E94D312}" destId="{93090055-9D8F-405D-A955-F76A2D6065FD}" srcOrd="1" destOrd="0" parTransId="{5135C278-8C47-43DB-8C07-E47A95BA2CCB}" sibTransId="{3C221DDF-7300-47F5-8168-47488DE67221}"/>
    <dgm:cxn modelId="{5A1BB96B-25A4-468E-B982-680DFEE75A70}" type="presParOf" srcId="{2FDF30C1-32F7-40AC-899D-CAB7A24017BC}" destId="{F9A75463-802C-429F-B87F-1537B57AC6F1}" srcOrd="0" destOrd="0" presId="urn:microsoft.com/office/officeart/2005/8/layout/default"/>
    <dgm:cxn modelId="{099B27B1-1CAF-4703-BC48-51DA7A90AC7D}" type="presParOf" srcId="{2FDF30C1-32F7-40AC-899D-CAB7A24017BC}" destId="{0A414F0E-C485-40B5-9FEC-357C77D42C28}" srcOrd="1" destOrd="0" presId="urn:microsoft.com/office/officeart/2005/8/layout/default"/>
    <dgm:cxn modelId="{BF9B1B69-E269-4886-81F0-BDBE5C406393}" type="presParOf" srcId="{2FDF30C1-32F7-40AC-899D-CAB7A24017BC}" destId="{7BC86F6C-B5B2-48D5-969E-7CB170916251}" srcOrd="2" destOrd="0" presId="urn:microsoft.com/office/officeart/2005/8/layout/default"/>
    <dgm:cxn modelId="{FA819DBD-843F-426F-856D-22886CA4E54A}" type="presParOf" srcId="{2FDF30C1-32F7-40AC-899D-CAB7A24017BC}" destId="{685486CB-585F-471B-84B6-07F1C7171F1A}" srcOrd="3" destOrd="0" presId="urn:microsoft.com/office/officeart/2005/8/layout/default"/>
    <dgm:cxn modelId="{6E9EF03D-7228-4CAF-8DF0-619256EF897D}" type="presParOf" srcId="{2FDF30C1-32F7-40AC-899D-CAB7A24017BC}" destId="{BAD92BE1-05F1-44D4-AECC-95289E19E01D}" srcOrd="4" destOrd="0" presId="urn:microsoft.com/office/officeart/2005/8/layout/default"/>
    <dgm:cxn modelId="{A01776B4-8AE7-4E69-AF34-D1B9C69D0325}" type="presParOf" srcId="{2FDF30C1-32F7-40AC-899D-CAB7A24017BC}" destId="{9D5F2F12-84C1-4E54-B47D-2E05D85209A2}" srcOrd="5" destOrd="0" presId="urn:microsoft.com/office/officeart/2005/8/layout/default"/>
    <dgm:cxn modelId="{6CBE8642-6CA9-4AA6-B16B-1F0A82A63210}" type="presParOf" srcId="{2FDF30C1-32F7-40AC-899D-CAB7A24017BC}" destId="{97562CAD-764C-4257-B432-930447577361}" srcOrd="6" destOrd="0" presId="urn:microsoft.com/office/officeart/2005/8/layout/default"/>
    <dgm:cxn modelId="{7ED96C98-6BDC-4EA3-8AB4-DE922D4117EB}" type="presParOf" srcId="{2FDF30C1-32F7-40AC-899D-CAB7A24017BC}" destId="{1A28A396-8B09-4C67-A156-CB23BCEB8C77}" srcOrd="7" destOrd="0" presId="urn:microsoft.com/office/officeart/2005/8/layout/default"/>
    <dgm:cxn modelId="{7F00DDC5-664B-4968-9CDF-CDB4CD4D23C3}" type="presParOf" srcId="{2FDF30C1-32F7-40AC-899D-CAB7A24017BC}" destId="{B9E1ED51-CBDC-4B74-912B-66043A64E3DA}" srcOrd="8" destOrd="0" presId="urn:microsoft.com/office/officeart/2005/8/layout/default"/>
    <dgm:cxn modelId="{BD438FA1-1EEC-4C2F-8993-DECCC0300DEC}" type="presParOf" srcId="{2FDF30C1-32F7-40AC-899D-CAB7A24017BC}" destId="{520E9083-275D-4A17-A1FE-3965A8E4BFD1}" srcOrd="9" destOrd="0" presId="urn:microsoft.com/office/officeart/2005/8/layout/default"/>
    <dgm:cxn modelId="{85C46324-B2E8-4F59-9A1B-ED455BAF517E}" type="presParOf" srcId="{2FDF30C1-32F7-40AC-899D-CAB7A24017BC}" destId="{8BC284DB-FF06-47E5-8672-399D5A81AF1E}" srcOrd="10" destOrd="0" presId="urn:microsoft.com/office/officeart/2005/8/layout/default"/>
    <dgm:cxn modelId="{80280880-CAB1-4C7E-AB5F-1841C9D01891}" type="presParOf" srcId="{2FDF30C1-32F7-40AC-899D-CAB7A24017BC}" destId="{2751380F-A8D6-443A-B59F-463CE707E0EC}" srcOrd="11" destOrd="0" presId="urn:microsoft.com/office/officeart/2005/8/layout/default"/>
    <dgm:cxn modelId="{C5FCE798-C0CB-48B8-A008-BF04A478A45F}" type="presParOf" srcId="{2FDF30C1-32F7-40AC-899D-CAB7A24017BC}" destId="{49215A14-5B32-4A45-91BE-2DAB2D59C20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75463-802C-429F-B87F-1537B57AC6F1}">
      <dsp:nvSpPr>
        <dsp:cNvPr id="0" name=""/>
        <dsp:cNvSpPr/>
      </dsp:nvSpPr>
      <dsp:spPr>
        <a:xfrm>
          <a:off x="788670" y="2762"/>
          <a:ext cx="1971674" cy="11830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WHERE</a:t>
          </a:r>
          <a:r>
            <a:rPr lang="en-US" sz="1700" kern="1200"/>
            <a:t>: Retail park in Coventry</a:t>
          </a:r>
        </a:p>
      </dsp:txBody>
      <dsp:txXfrm>
        <a:off x="788670" y="2762"/>
        <a:ext cx="1971674" cy="1183005"/>
      </dsp:txXfrm>
    </dsp:sp>
    <dsp:sp modelId="{7BC86F6C-B5B2-48D5-969E-7CB170916251}">
      <dsp:nvSpPr>
        <dsp:cNvPr id="0" name=""/>
        <dsp:cNvSpPr/>
      </dsp:nvSpPr>
      <dsp:spPr>
        <a:xfrm>
          <a:off x="2957512" y="2762"/>
          <a:ext cx="1971674" cy="1183005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When</a:t>
          </a:r>
          <a:r>
            <a:rPr lang="en-US" sz="1700" kern="1200"/>
            <a:t>: after the pandemic</a:t>
          </a:r>
        </a:p>
      </dsp:txBody>
      <dsp:txXfrm>
        <a:off x="2957512" y="2762"/>
        <a:ext cx="1971674" cy="1183005"/>
      </dsp:txXfrm>
    </dsp:sp>
    <dsp:sp modelId="{BAD92BE1-05F1-44D4-AECC-95289E19E01D}">
      <dsp:nvSpPr>
        <dsp:cNvPr id="0" name=""/>
        <dsp:cNvSpPr/>
      </dsp:nvSpPr>
      <dsp:spPr>
        <a:xfrm>
          <a:off x="5126355" y="2762"/>
          <a:ext cx="1971674" cy="1183005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What</a:t>
          </a:r>
          <a:r>
            <a:rPr lang="en-US" sz="1700" kern="1200"/>
            <a:t>: stagnated sales, 25% below the 2019 level </a:t>
          </a:r>
        </a:p>
      </dsp:txBody>
      <dsp:txXfrm>
        <a:off x="5126355" y="2762"/>
        <a:ext cx="1971674" cy="1183005"/>
      </dsp:txXfrm>
    </dsp:sp>
    <dsp:sp modelId="{97562CAD-764C-4257-B432-930447577361}">
      <dsp:nvSpPr>
        <dsp:cNvPr id="0" name=""/>
        <dsp:cNvSpPr/>
      </dsp:nvSpPr>
      <dsp:spPr>
        <a:xfrm>
          <a:off x="788670" y="1382935"/>
          <a:ext cx="1971674" cy="1183005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WHO</a:t>
          </a:r>
          <a:r>
            <a:rPr lang="en-US" sz="1700" kern="1200"/>
            <a:t>: Basil, retail worker, office staff   shoppers, and suppliers</a:t>
          </a:r>
        </a:p>
      </dsp:txBody>
      <dsp:txXfrm>
        <a:off x="788670" y="1382935"/>
        <a:ext cx="1971674" cy="1183005"/>
      </dsp:txXfrm>
    </dsp:sp>
    <dsp:sp modelId="{B9E1ED51-CBDC-4B74-912B-66043A64E3DA}">
      <dsp:nvSpPr>
        <dsp:cNvPr id="0" name=""/>
        <dsp:cNvSpPr/>
      </dsp:nvSpPr>
      <dsp:spPr>
        <a:xfrm>
          <a:off x="2957512" y="1382935"/>
          <a:ext cx="1971674" cy="1183005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WHY</a:t>
          </a:r>
          <a:r>
            <a:rPr lang="en-US" sz="1700" kern="1200"/>
            <a:t>: fewer visitors, customer behavior, and digital service absent</a:t>
          </a:r>
        </a:p>
      </dsp:txBody>
      <dsp:txXfrm>
        <a:off x="2957512" y="1382935"/>
        <a:ext cx="1971674" cy="1183005"/>
      </dsp:txXfrm>
    </dsp:sp>
    <dsp:sp modelId="{8BC284DB-FF06-47E5-8672-399D5A81AF1E}">
      <dsp:nvSpPr>
        <dsp:cNvPr id="0" name=""/>
        <dsp:cNvSpPr/>
      </dsp:nvSpPr>
      <dsp:spPr>
        <a:xfrm>
          <a:off x="5126355" y="1382935"/>
          <a:ext cx="1971674" cy="1183005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HOW</a:t>
          </a:r>
          <a:r>
            <a:rPr lang="en-US" sz="1700" kern="1200"/>
            <a:t>: Less customer, long waiting time, and high operation cost</a:t>
          </a:r>
        </a:p>
      </dsp:txBody>
      <dsp:txXfrm>
        <a:off x="5126355" y="1382935"/>
        <a:ext cx="1971674" cy="1183005"/>
      </dsp:txXfrm>
    </dsp:sp>
    <dsp:sp modelId="{49215A14-5B32-4A45-91BE-2DAB2D59C20B}">
      <dsp:nvSpPr>
        <dsp:cNvPr id="0" name=""/>
        <dsp:cNvSpPr/>
      </dsp:nvSpPr>
      <dsp:spPr>
        <a:xfrm>
          <a:off x="2957512" y="2763108"/>
          <a:ext cx="1971674" cy="1183005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HOW MUCH</a:t>
          </a:r>
          <a:r>
            <a:rPr lang="en-US" sz="1700" kern="1200"/>
            <a:t>:  Approximatively 25% lower sales</a:t>
          </a:r>
        </a:p>
      </dsp:txBody>
      <dsp:txXfrm>
        <a:off x="2957512" y="2763108"/>
        <a:ext cx="1971674" cy="11830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6T19:31:43.72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6T19:32:23.93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6T19:32:27.96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6T19:35:12.54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5619D-C4E0-4C98-948D-C8E41A8D6BAB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48E130-5C61-4F02-9BD7-093BEB1177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337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8E130-5C61-4F02-9BD7-093BEB1177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907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Using the 5W2H model: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8E130-5C61-4F02-9BD7-093BEB11776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4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“Looking at the macro-environment: this analysis shows how external forces shape Basil’s challenges and opportunities.”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8E130-5C61-4F02-9BD7-093BEB11776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214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“The Fishbone diagram illustrates the root causes of sales </a:t>
            </a:r>
            <a:r>
              <a:rPr lang="en-US" dirty="0" err="1"/>
              <a:t>stagnation.Under</a:t>
            </a:r>
            <a:r>
              <a:rPr lang="en-US" dirty="0"/>
              <a:t> People: fewer office workers and </a:t>
            </a:r>
            <a:r>
              <a:rPr lang="en-US" dirty="0" err="1"/>
              <a:t>redundancies.Processes</a:t>
            </a:r>
            <a:r>
              <a:rPr lang="en-US" dirty="0"/>
              <a:t>: no delivery service and weak pre-order </a:t>
            </a:r>
            <a:r>
              <a:rPr lang="en-US" dirty="0" err="1"/>
              <a:t>system.Environment</a:t>
            </a:r>
            <a:r>
              <a:rPr lang="en-US" dirty="0"/>
              <a:t>: declining retail park activity and shop </a:t>
            </a:r>
            <a:r>
              <a:rPr lang="en-US" dirty="0" err="1"/>
              <a:t>closures.Costs</a:t>
            </a:r>
            <a:r>
              <a:rPr lang="en-US" dirty="0"/>
              <a:t>: rising utilities, rent, and </a:t>
            </a:r>
            <a:r>
              <a:rPr lang="en-US" dirty="0" err="1"/>
              <a:t>insurance.Technology</a:t>
            </a:r>
            <a:r>
              <a:rPr lang="en-US" dirty="0"/>
              <a:t>: lack of digital ordering and payment </a:t>
            </a:r>
            <a:r>
              <a:rPr lang="en-US" dirty="0" err="1"/>
              <a:t>systems.To</a:t>
            </a:r>
            <a:r>
              <a:rPr lang="en-US" dirty="0"/>
              <a:t> address these issues, Basil </a:t>
            </a:r>
            <a:r>
              <a:rPr lang="en-US" dirty="0" err="1"/>
              <a:t>should:Introduce</a:t>
            </a:r>
            <a:r>
              <a:rPr lang="en-US" dirty="0"/>
              <a:t> online ordering and delivery through apps like Uber Eats or </a:t>
            </a:r>
            <a:r>
              <a:rPr lang="en-US" dirty="0" err="1"/>
              <a:t>Deliveroo.Implement</a:t>
            </a:r>
            <a:r>
              <a:rPr lang="en-US" dirty="0"/>
              <a:t> a digital pre-order system to reduce waiting </a:t>
            </a:r>
            <a:r>
              <a:rPr lang="en-US" dirty="0" err="1"/>
              <a:t>times.Diversify</a:t>
            </a:r>
            <a:r>
              <a:rPr lang="en-US" dirty="0"/>
              <a:t> sales channels through farmers’ markets or pop-up </a:t>
            </a:r>
            <a:r>
              <a:rPr lang="en-US" dirty="0" err="1"/>
              <a:t>stalls.Negotiate</a:t>
            </a:r>
            <a:r>
              <a:rPr lang="en-US" dirty="0"/>
              <a:t> rent and utilities, and explore local government </a:t>
            </a:r>
            <a:r>
              <a:rPr lang="en-US" dirty="0" err="1"/>
              <a:t>grants.Partner</a:t>
            </a:r>
            <a:r>
              <a:rPr lang="en-US" dirty="0"/>
              <a:t> with local suppliers to stabilize organic ingredient </a:t>
            </a:r>
            <a:r>
              <a:rPr lang="en-US" dirty="0" err="1"/>
              <a:t>costs.These</a:t>
            </a:r>
            <a:r>
              <a:rPr lang="en-US" dirty="0"/>
              <a:t> solutions directly respond to the root causes identified.”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8E130-5C61-4F02-9BD7-093BEB11776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973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4.png"/><Relationship Id="rId7" Type="http://schemas.openxmlformats.org/officeDocument/2006/relationships/customXml" Target="../ink/ink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30.png"/><Relationship Id="rId4" Type="http://schemas.openxmlformats.org/officeDocument/2006/relationships/customXml" Target="../ink/ink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Breads on display">
            <a:extLst>
              <a:ext uri="{FF2B5EF4-FFF2-40B4-BE49-F238E27FC236}">
                <a16:creationId xmlns:a16="http://schemas.microsoft.com/office/drawing/2014/main" id="{046F113B-D40B-0EE1-2D93-CF1F7645F4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2030" r="8969" b="-2"/>
          <a:stretch>
            <a:fillRect/>
          </a:stretch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3EB023-3D1E-A673-0007-8135A2B31D0E}"/>
              </a:ext>
            </a:extLst>
          </p:cNvPr>
          <p:cNvSpPr txBox="1"/>
          <p:nvPr/>
        </p:nvSpPr>
        <p:spPr>
          <a:xfrm>
            <a:off x="20" y="2"/>
            <a:ext cx="6415769" cy="24433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000" b="1" dirty="0">
                <a:ln w="22225">
                  <a:solidFill>
                    <a:srgbClr val="FFFFFF"/>
                  </a:solidFill>
                </a:ln>
                <a:noFill/>
                <a:latin typeface="+mj-lt"/>
                <a:ea typeface="+mj-ea"/>
                <a:cs typeface="+mj-cs"/>
              </a:rPr>
              <a:t>Basil’s BAKERY Case Study Analysis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9674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83831" y="2286000"/>
            <a:ext cx="7285198" cy="33353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/>
            </a:pPr>
            <a:r>
              <a:rPr lang="en-US" sz="2400" b="1" dirty="0">
                <a:solidFill>
                  <a:srgbClr val="FFFFFF"/>
                </a:solidFill>
              </a:rPr>
              <a:t>Student Name: Bonaventure Geneva YETNA</a:t>
            </a:r>
          </a:p>
          <a:p>
            <a:pPr indent="-228600" algn="l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/>
            </a:pPr>
            <a:r>
              <a:rPr lang="en-US" sz="2400" b="1" dirty="0">
                <a:solidFill>
                  <a:srgbClr val="FFFFFF"/>
                </a:solidFill>
              </a:rPr>
              <a:t> Student Number: 2532043</a:t>
            </a:r>
          </a:p>
          <a:p>
            <a:pPr indent="-228600" algn="l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/>
            </a:pPr>
            <a:r>
              <a:rPr lang="en-US" sz="2400" b="1" dirty="0">
                <a:solidFill>
                  <a:srgbClr val="FFFFFF"/>
                </a:solidFill>
              </a:rPr>
              <a:t>Module Code : LCLM4004</a:t>
            </a:r>
          </a:p>
          <a:p>
            <a:pPr indent="-228600" algn="l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/>
            </a:pPr>
            <a:r>
              <a:rPr lang="en-US" sz="2400" b="1" dirty="0">
                <a:solidFill>
                  <a:srgbClr val="FFFFFF"/>
                </a:solidFill>
              </a:rPr>
              <a:t> Module Name : Problem Solving and Decision-Making     Lecture’s Name: Saïd USMAN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366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 kern="1200" dirty="0">
                <a:latin typeface="+mj-lt"/>
                <a:ea typeface="+mj-ea"/>
                <a:cs typeface="+mj-cs"/>
              </a:rPr>
              <a:t>Introduction &amp;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defTabSz="914400">
              <a:spcBef>
                <a:spcPts val="1000"/>
              </a:spcBef>
              <a:defRPr sz="2200"/>
            </a:pPr>
            <a:r>
              <a:rPr lang="en-US" sz="2800" kern="1200" dirty="0">
                <a:latin typeface="+mn-lt"/>
                <a:ea typeface="+mn-ea"/>
                <a:cs typeface="+mn-cs"/>
              </a:rPr>
              <a:t>Independent artisan bakery </a:t>
            </a:r>
            <a:r>
              <a:rPr lang="en-US" sz="2800" dirty="0"/>
              <a:t>since</a:t>
            </a:r>
            <a:r>
              <a:rPr lang="en-US" sz="2800" kern="1200" dirty="0">
                <a:latin typeface="+mn-lt"/>
                <a:ea typeface="+mn-ea"/>
                <a:cs typeface="+mn-cs"/>
              </a:rPr>
              <a:t> 2015.</a:t>
            </a:r>
          </a:p>
          <a:p>
            <a:pPr defTabSz="914400">
              <a:spcBef>
                <a:spcPts val="1000"/>
              </a:spcBef>
              <a:defRPr sz="2200"/>
            </a:pPr>
            <a:r>
              <a:rPr lang="en-US" sz="2800" dirty="0"/>
              <a:t>Specialized in</a:t>
            </a:r>
            <a:r>
              <a:rPr lang="en-US" sz="2800" kern="1200" dirty="0">
                <a:latin typeface="+mn-lt"/>
                <a:ea typeface="+mn-ea"/>
                <a:cs typeface="+mn-cs"/>
              </a:rPr>
              <a:t> organic, high-quality breads, cakes and pastries Sales </a:t>
            </a:r>
          </a:p>
          <a:p>
            <a:pPr defTabSz="914400">
              <a:spcBef>
                <a:spcPts val="1000"/>
              </a:spcBef>
              <a:defRPr sz="2200"/>
            </a:pPr>
            <a:r>
              <a:rPr lang="en-US" sz="2800" kern="1200" dirty="0">
                <a:latin typeface="+mn-lt"/>
                <a:ea typeface="+mn-ea"/>
                <a:cs typeface="+mn-cs"/>
              </a:rPr>
              <a:t>25% below 2019 levels since 2023.</a:t>
            </a:r>
          </a:p>
          <a:p>
            <a:pPr marL="0" indent="0" defTabSz="914400">
              <a:spcBef>
                <a:spcPts val="1000"/>
              </a:spcBef>
              <a:buNone/>
              <a:defRPr sz="2200"/>
            </a:pPr>
            <a:r>
              <a:rPr lang="en-US" sz="3000" b="1" kern="1200" dirty="0">
                <a:latin typeface="+mn-lt"/>
                <a:ea typeface="+mn-ea"/>
                <a:cs typeface="+mn-cs"/>
              </a:rPr>
              <a:t>Purpose</a:t>
            </a:r>
            <a:r>
              <a:rPr lang="en-US" sz="2800" kern="1200" dirty="0">
                <a:latin typeface="+mn-lt"/>
                <a:ea typeface="+mn-ea"/>
                <a:cs typeface="+mn-cs"/>
              </a:rPr>
              <a:t>: Analyze causes of stagnation and propose solutions.</a:t>
            </a:r>
          </a:p>
        </p:txBody>
      </p:sp>
      <p:pic>
        <p:nvPicPr>
          <p:cNvPr id="16" name="Picture 15" descr="Tray of bread">
            <a:extLst>
              <a:ext uri="{FF2B5EF4-FFF2-40B4-BE49-F238E27FC236}">
                <a16:creationId xmlns:a16="http://schemas.microsoft.com/office/drawing/2014/main" id="{06A564BE-709F-F67B-5FB8-10E1F171D6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30" r="26792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640613"/>
            <a:ext cx="2430380" cy="3140379"/>
          </a:xfrm>
        </p:spPr>
        <p:txBody>
          <a:bodyPr>
            <a:normAutofit/>
          </a:bodyPr>
          <a:lstStyle/>
          <a:p>
            <a:r>
              <a:rPr lang="en-US" sz="2800" b="1" dirty="0"/>
              <a:t>BASIL’S BAKERY SALES STAGNATION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7028AA-95EA-4C05-D952-C66E9C335597}"/>
              </a:ext>
            </a:extLst>
          </p:cNvPr>
          <p:cNvSpPr/>
          <p:nvPr/>
        </p:nvSpPr>
        <p:spPr>
          <a:xfrm>
            <a:off x="4343260" y="356712"/>
            <a:ext cx="3922435" cy="12839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loss of loyal customers</a:t>
            </a:r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5E2A18-2819-C1C0-9AAB-4A06F7B0E981}"/>
              </a:ext>
            </a:extLst>
          </p:cNvPr>
          <p:cNvSpPr/>
          <p:nvPr/>
        </p:nvSpPr>
        <p:spPr>
          <a:xfrm>
            <a:off x="4571999" y="3653953"/>
            <a:ext cx="3693695" cy="191847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Declining retail park footfall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BE5E48-92D6-15E5-E837-1786B0E0BB98}"/>
              </a:ext>
            </a:extLst>
          </p:cNvPr>
          <p:cNvSpPr/>
          <p:nvPr/>
        </p:nvSpPr>
        <p:spPr>
          <a:xfrm>
            <a:off x="5666281" y="5738969"/>
            <a:ext cx="3430748" cy="85952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Lack of delivery service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0745E4-33DB-2B0F-F3DE-8D1B721A7992}"/>
              </a:ext>
            </a:extLst>
          </p:cNvPr>
          <p:cNvSpPr/>
          <p:nvPr/>
        </p:nvSpPr>
        <p:spPr>
          <a:xfrm>
            <a:off x="5917879" y="1865568"/>
            <a:ext cx="3223836" cy="15634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Rising overheads and unpredictable organic supply costs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4300"/>
            </a:br>
            <a:r>
              <a:rPr lang="en-US" sz="4300" b="1"/>
              <a:t> 5W2H ANALYSIS</a:t>
            </a:r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CCDDA4B9-6873-5D67-8114-53101AE02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328670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8FB07-2022-46F9-1F40-4BBA8FF8B3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/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PESTLE ANALYSIS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A43CE3-3020-22FC-3C2F-35F90AE68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1180" y="563502"/>
            <a:ext cx="5775201" cy="2512208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495E20A-D713-0514-1C02-DFA4EA9DAF0E}"/>
              </a:ext>
            </a:extLst>
          </p:cNvPr>
          <p:cNvSpPr/>
          <p:nvPr/>
        </p:nvSpPr>
        <p:spPr>
          <a:xfrm>
            <a:off x="3968442" y="3589154"/>
            <a:ext cx="151053" cy="100115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DB3C7C-A7DD-BCAB-487E-0AD1B93A80EF}"/>
              </a:ext>
            </a:extLst>
          </p:cNvPr>
          <p:cNvSpPr txBox="1"/>
          <p:nvPr/>
        </p:nvSpPr>
        <p:spPr>
          <a:xfrm>
            <a:off x="4275564" y="3454545"/>
            <a:ext cx="252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Social</a:t>
            </a:r>
            <a:r>
              <a:rPr lang="en-US" dirty="0"/>
              <a:t> : delivery service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C07827D-06A7-C7ED-8060-C10A8D8337AE}"/>
              </a:ext>
            </a:extLst>
          </p:cNvPr>
          <p:cNvSpPr/>
          <p:nvPr/>
        </p:nvSpPr>
        <p:spPr>
          <a:xfrm>
            <a:off x="3968443" y="3854821"/>
            <a:ext cx="151053" cy="240313"/>
          </a:xfrm>
          <a:prstGeom prst="roundRect">
            <a:avLst/>
          </a:prstGeom>
          <a:solidFill>
            <a:srgbClr val="7030A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1E2975-6695-3A15-3F82-98CB86AEECB3}"/>
              </a:ext>
            </a:extLst>
          </p:cNvPr>
          <p:cNvSpPr txBox="1"/>
          <p:nvPr/>
        </p:nvSpPr>
        <p:spPr>
          <a:xfrm>
            <a:off x="4366637" y="3782291"/>
            <a:ext cx="3324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Technological</a:t>
            </a:r>
            <a:r>
              <a:rPr lang="en-US" dirty="0"/>
              <a:t>: online services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331BC249-AF14-7B4B-198B-6E19CDE1ACEE}"/>
              </a:ext>
            </a:extLst>
          </p:cNvPr>
          <p:cNvSpPr/>
          <p:nvPr/>
        </p:nvSpPr>
        <p:spPr>
          <a:xfrm>
            <a:off x="3982885" y="4151623"/>
            <a:ext cx="91073" cy="369332"/>
          </a:xfrm>
          <a:prstGeom prst="roundRect">
            <a:avLst/>
          </a:prstGeom>
          <a:solidFill>
            <a:schemeClr val="tx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4723CB-766C-1A8B-5411-2E2B7E726CBB}"/>
              </a:ext>
            </a:extLst>
          </p:cNvPr>
          <p:cNvSpPr txBox="1"/>
          <p:nvPr/>
        </p:nvSpPr>
        <p:spPr>
          <a:xfrm>
            <a:off x="4119497" y="4151624"/>
            <a:ext cx="4179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Political: </a:t>
            </a:r>
            <a:r>
              <a:rPr lang="en-US" dirty="0"/>
              <a:t>new government regulation on small businesses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69C676-9D7E-6E96-1907-7A1810ACDAAA}"/>
              </a:ext>
            </a:extLst>
          </p:cNvPr>
          <p:cNvSpPr/>
          <p:nvPr/>
        </p:nvSpPr>
        <p:spPr>
          <a:xfrm>
            <a:off x="3982885" y="4797955"/>
            <a:ext cx="136612" cy="258954"/>
          </a:xfrm>
          <a:prstGeom prst="rect">
            <a:avLst/>
          </a:prstGeom>
          <a:solidFill>
            <a:schemeClr val="accent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88CCBC1-7850-DD3C-83EC-691374233E10}"/>
              </a:ext>
            </a:extLst>
          </p:cNvPr>
          <p:cNvSpPr txBox="1"/>
          <p:nvPr/>
        </p:nvSpPr>
        <p:spPr>
          <a:xfrm>
            <a:off x="4366637" y="4797955"/>
            <a:ext cx="4434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Legal: </a:t>
            </a:r>
            <a:r>
              <a:rPr lang="en-US" dirty="0"/>
              <a:t>new health and safety regulation</a:t>
            </a:r>
            <a:endParaRPr lang="en-US" b="1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B25E5C5-1CCC-C2C8-A28B-78D7E4992A76}"/>
              </a:ext>
            </a:extLst>
          </p:cNvPr>
          <p:cNvSpPr/>
          <p:nvPr/>
        </p:nvSpPr>
        <p:spPr>
          <a:xfrm>
            <a:off x="4051913" y="5206871"/>
            <a:ext cx="136611" cy="254076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72EC47-C8FB-10CD-7855-F168C581C25A}"/>
              </a:ext>
            </a:extLst>
          </p:cNvPr>
          <p:cNvSpPr txBox="1"/>
          <p:nvPr/>
        </p:nvSpPr>
        <p:spPr>
          <a:xfrm>
            <a:off x="4366636" y="5167286"/>
            <a:ext cx="4434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Economic</a:t>
            </a:r>
            <a:r>
              <a:rPr lang="en-US" dirty="0"/>
              <a:t>: increase in </a:t>
            </a:r>
            <a:r>
              <a:rPr lang="en-US" dirty="0" err="1"/>
              <a:t>utilines</a:t>
            </a:r>
            <a:r>
              <a:rPr lang="en-US" dirty="0"/>
              <a:t> and insurance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7DF63C37-F521-4200-3FC0-B75AE65F0716}"/>
              </a:ext>
            </a:extLst>
          </p:cNvPr>
          <p:cNvSpPr/>
          <p:nvPr/>
        </p:nvSpPr>
        <p:spPr>
          <a:xfrm>
            <a:off x="4051189" y="5668537"/>
            <a:ext cx="136611" cy="254076"/>
          </a:xfrm>
          <a:prstGeom prst="roundRect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CE43064-CC09-E054-815A-4A4AC2F3213E}"/>
              </a:ext>
            </a:extLst>
          </p:cNvPr>
          <p:cNvSpPr txBox="1"/>
          <p:nvPr/>
        </p:nvSpPr>
        <p:spPr>
          <a:xfrm>
            <a:off x="4188524" y="5610909"/>
            <a:ext cx="4789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Environmental: </a:t>
            </a:r>
            <a:r>
              <a:rPr lang="en-US" dirty="0"/>
              <a:t>dependence on organic product</a:t>
            </a:r>
            <a:endParaRPr lang="en-US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A2E3F25-6D45-5080-F4B7-691C9830CB0A}"/>
              </a:ext>
            </a:extLst>
          </p:cNvPr>
          <p:cNvSpPr txBox="1"/>
          <p:nvPr/>
        </p:nvSpPr>
        <p:spPr>
          <a:xfrm>
            <a:off x="3030556" y="6497782"/>
            <a:ext cx="2469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Graph by google </a:t>
            </a:r>
          </a:p>
        </p:txBody>
      </p:sp>
    </p:spTree>
    <p:extLst>
      <p:ext uri="{BB962C8B-B14F-4D97-AF65-F5344CB8AC3E}">
        <p14:creationId xmlns:p14="http://schemas.microsoft.com/office/powerpoint/2010/main" val="798197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lowchart: Document 21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rgbClr val="6263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548" y="171162"/>
            <a:ext cx="1723868" cy="159767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 b="1" kern="1200" dirty="0">
                <a:latin typeface="+mj-lt"/>
                <a:ea typeface="+mj-ea"/>
                <a:cs typeface="+mj-cs"/>
              </a:rPr>
              <a:t>Fishbone Diagram </a:t>
            </a:r>
          </a:p>
        </p:txBody>
      </p:sp>
      <p:pic>
        <p:nvPicPr>
          <p:cNvPr id="30" name="Content Placeholder 29">
            <a:extLst>
              <a:ext uri="{FF2B5EF4-FFF2-40B4-BE49-F238E27FC236}">
                <a16:creationId xmlns:a16="http://schemas.microsoft.com/office/drawing/2014/main" id="{542BEC4D-40DF-E770-31F5-CE7DB1CAF5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24333" y="1037541"/>
            <a:ext cx="6351359" cy="432821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64FD054A-243B-C151-6983-BB41D1DCA76B}"/>
                  </a:ext>
                </a:extLst>
              </p14:cNvPr>
              <p14:cNvContentPartPr/>
              <p14:nvPr/>
            </p14:nvContentPartPr>
            <p14:xfrm>
              <a:off x="2113607" y="4122248"/>
              <a:ext cx="36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4FD054A-243B-C151-6983-BB41D1DCA76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107487" y="4116128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DACB0DAC-17C1-AA43-C74D-C4B0FC956358}"/>
                  </a:ext>
                </a:extLst>
              </p14:cNvPr>
              <p14:cNvContentPartPr/>
              <p14:nvPr/>
            </p14:nvContentPartPr>
            <p14:xfrm>
              <a:off x="5156327" y="3627608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DACB0DAC-17C1-AA43-C74D-C4B0FC95635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150207" y="3621488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6D523049-D1EA-7D88-AE4E-29550900F4B4}"/>
                  </a:ext>
                </a:extLst>
              </p14:cNvPr>
              <p14:cNvContentPartPr/>
              <p14:nvPr/>
            </p14:nvContentPartPr>
            <p14:xfrm>
              <a:off x="4062287" y="3732368"/>
              <a:ext cx="36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6D523049-D1EA-7D88-AE4E-29550900F4B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56167" y="3726248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8FC3F9FE-4BE6-60BA-660C-3AACD1257611}"/>
                  </a:ext>
                </a:extLst>
              </p14:cNvPr>
              <p14:cNvContentPartPr/>
              <p14:nvPr/>
            </p14:nvContentPartPr>
            <p14:xfrm>
              <a:off x="4047167" y="3492608"/>
              <a:ext cx="36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8FC3F9FE-4BE6-60BA-660C-3AACD125761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41047" y="3486488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045797DC-FA15-896E-3952-A28945585280}"/>
              </a:ext>
            </a:extLst>
          </p:cNvPr>
          <p:cNvSpPr txBox="1"/>
          <p:nvPr/>
        </p:nvSpPr>
        <p:spPr>
          <a:xfrm>
            <a:off x="269822" y="6310859"/>
            <a:ext cx="2643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BY GOOGLE AI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A9203-AD5F-C78F-0F0B-3B5B32D88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AND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8A5CC-F8C3-876A-E907-CDD4DC339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399896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Johnson, G., Scholes, K. and Whittington, R. (2023) Exploring Strategy. 13th ed. Pearson.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Kotler, P. and Keller, K.L. (2022) Marketing Management. 16th ed. Pearson.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FISHBONE DIAGRAM BY </a:t>
            </a:r>
            <a:r>
              <a:rPr lang="en-US" sz="2000"/>
              <a:t>GOOGLE </a:t>
            </a:r>
            <a:endParaRPr lang="en-US" sz="20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DC4CAE0-E74E-26A9-8D41-8D6C2DE430CD}"/>
              </a:ext>
            </a:extLst>
          </p:cNvPr>
          <p:cNvSpPr txBox="1"/>
          <p:nvPr/>
        </p:nvSpPr>
        <p:spPr>
          <a:xfrm>
            <a:off x="6338704" y="1412489"/>
            <a:ext cx="2805291" cy="3657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KEY FINDING: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Sale stagnation driven by external and internal factors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Rising overheads and organic supply volatility worsen financial pressure</a:t>
            </a: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</p:txBody>
      </p:sp>
    </p:spTree>
    <p:extLst>
      <p:ext uri="{BB962C8B-B14F-4D97-AF65-F5344CB8AC3E}">
        <p14:creationId xmlns:p14="http://schemas.microsoft.com/office/powerpoint/2010/main" val="38480588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5957</TotalTime>
  <Words>448</Words>
  <Application>Microsoft Office PowerPoint</Application>
  <PresentationFormat>On-screen Show (4:3)</PresentationFormat>
  <Paragraphs>47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Calibri</vt:lpstr>
      <vt:lpstr>Office Theme</vt:lpstr>
      <vt:lpstr>PowerPoint Presentation</vt:lpstr>
      <vt:lpstr>Introduction &amp; Context</vt:lpstr>
      <vt:lpstr>BASIL’S BAKERY SALES STAGNATION</vt:lpstr>
      <vt:lpstr>  5W2H ANALYSIS</vt:lpstr>
      <vt:lpstr>PESTLE ANALYSIS</vt:lpstr>
      <vt:lpstr>Fishbone Diagram </vt:lpstr>
      <vt:lpstr>REFERENCES AND KEY FINDINGS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geneva yetna</dc:creator>
  <cp:keywords/>
  <dc:description>generated using python-pptx</dc:description>
  <cp:lastModifiedBy>yetna nino</cp:lastModifiedBy>
  <cp:revision>8</cp:revision>
  <dcterms:created xsi:type="dcterms:W3CDTF">2013-01-27T09:14:16Z</dcterms:created>
  <dcterms:modified xsi:type="dcterms:W3CDTF">2026-07-11T11:43:38Z</dcterms:modified>
  <cp:category/>
</cp:coreProperties>
</file>