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31"/>
  </p:notesMasterIdLst>
  <p:handoutMasterIdLst>
    <p:handoutMasterId r:id="rId32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20/11/2017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sz="7300" i="1" dirty="0">
                <a:solidFill>
                  <a:schemeClr val="bg1"/>
                </a:solidFill>
              </a:rPr>
              <a:t>Variable Resistance Training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Geraint Forster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Based on Wilson &amp; Kritz (2014)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Resistance training modes: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1756791"/>
          </a:xfrm>
        </p:spPr>
        <p:txBody>
          <a:bodyPr/>
          <a:lstStyle/>
          <a:p>
            <a:r>
              <a:rPr lang="en-GB" dirty="0"/>
              <a:t>Constant External Resistance</a:t>
            </a:r>
          </a:p>
          <a:p>
            <a:r>
              <a:rPr lang="en-GB" dirty="0"/>
              <a:t>Accommodating Resistance (Isokinetic)</a:t>
            </a:r>
          </a:p>
          <a:p>
            <a:r>
              <a:rPr lang="en-GB" dirty="0"/>
              <a:t>Variable Resistance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Constant External Resistance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7A12C3-48A3-A442-A25E-E1C8B9C14E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025" y="1600200"/>
            <a:ext cx="780194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4FED7-5996-514F-BDF9-5E3E2AD26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Accommodating (Isokinetic) Resistance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8B18C1F-7CE8-4A4E-B22C-5F3D7385A0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6346" y="1600200"/>
            <a:ext cx="533130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516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7BF58-6E4F-6A4D-8D89-D03E244CC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Resistance Training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F09CA53-936E-8541-8D41-DDD5157213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0546" y="1600200"/>
            <a:ext cx="548290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298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CA472-1DD7-B942-AC10-96941B67A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Resistance Training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51180F1-7FAD-F141-B3B8-CD2B026E8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763" y="1600200"/>
            <a:ext cx="524247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038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608F7-83AE-CE4E-ADAC-C1F34A439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VRT Using Elastic Bands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9CDC5D9-1065-2443-ADD8-1BB74969F4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183" y="1600200"/>
            <a:ext cx="528963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571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9C580-B9CA-954A-B129-28073118C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VRT using Elastic Bands (Resistive)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CA9DE13-9157-2547-A009-903B660CEF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566" y="1600200"/>
            <a:ext cx="393686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519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4AD71-5B63-2648-BBCA-9D41EADDE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VRT using Elastic Bands (Assistive)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642CE77-89DD-A041-80A5-B3DBD1D808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7089" y="1600200"/>
            <a:ext cx="392982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88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9E551-235E-D042-819C-C4B16F7D3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Strength Curve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FC880D8-27C4-5047-AEED-9340ED27B5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56" y="1219200"/>
            <a:ext cx="7165080" cy="4230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199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3C68F-6D3A-ED4F-BDF3-E4F7626BF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Descending Curve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6FB56-58DF-B844-8549-89DF6DE0D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Maximal strength required at end of concentric phase</a:t>
            </a:r>
          </a:p>
          <a:p>
            <a:r>
              <a:rPr lang="en-GB" dirty="0"/>
              <a:t>Examples: Pull ups, bent over rows, bench rows.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595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DD436-57E1-F94E-956C-932DD5168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Bell-shaped curve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24A12-A516-D646-9EE9-85E6C5C49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Maximal strength required in the mid-point of range of motion</a:t>
            </a:r>
          </a:p>
          <a:p>
            <a:r>
              <a:rPr lang="en-GB" dirty="0"/>
              <a:t>Examples: single joint movements such as bicep curl, leg extension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3693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EBCB9-42D2-B044-B670-DFCA22719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Ascending strength curve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1C981-F742-5F4E-9887-F5F7150AE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Maximal strength produced near full extension</a:t>
            </a:r>
          </a:p>
          <a:p>
            <a:r>
              <a:rPr lang="en-GB" dirty="0"/>
              <a:t>Examples: squat, deadlift, bench press.</a:t>
            </a:r>
          </a:p>
          <a:p>
            <a:r>
              <a:rPr lang="en-GB" dirty="0"/>
              <a:t>Most activities that power human movement display ascending strength curves i.e. strongest near full extension e.g. running, jumping, etc.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9308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3C361-01B5-3241-98FA-1C2D7BD4D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Limitations of constant load resistance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77EF1-8B3E-7443-9E84-979DA8D8F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Load is constant throughout lift, therefore the maximal load that can lifted is limited by the most mechanically inefficient position (sticking point)</a:t>
            </a:r>
          </a:p>
          <a:p>
            <a:r>
              <a:rPr lang="en-GB" dirty="0"/>
              <a:t>Strongest part of lift is therefore not being challenged.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2241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89437-CEB0-3346-9156-6825AC56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VRT resistive training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26EF8-F3C3-CD43-93AA-3461ED10A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of elastic resistance alongside loaded bar allows resistance to increase throughout the concentric phase.</a:t>
            </a:r>
          </a:p>
          <a:p>
            <a:r>
              <a:rPr lang="en-GB" dirty="0"/>
              <a:t>Load is lower during sticking-point</a:t>
            </a:r>
          </a:p>
          <a:p>
            <a:r>
              <a:rPr lang="en-GB" dirty="0"/>
              <a:t>Towards full-extension, load is greater therefore stressing muscle more.</a:t>
            </a:r>
          </a:p>
          <a:p>
            <a:r>
              <a:rPr lang="en-GB" dirty="0"/>
              <a:t>Load must also be accelerated throughout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1622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30B6D-2468-784C-8EF0-71F5B6904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Curvilinear relationship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7ED2EF-6D21-CD41-BF73-F7E877AD5F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792" y="1317264"/>
            <a:ext cx="7722415" cy="422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987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BDD4A-088C-F241-9886-69230E47D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Cont….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8961E-380E-AA4A-954A-CE5274E53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Lower resistance at start of concentric phase allows more rapid acceleration.</a:t>
            </a:r>
          </a:p>
          <a:p>
            <a:r>
              <a:rPr lang="en-GB" dirty="0"/>
              <a:t>As load increases during concentric phase, continued acceleration is required.</a:t>
            </a:r>
          </a:p>
          <a:p>
            <a:r>
              <a:rPr lang="en-GB" dirty="0"/>
              <a:t>Results in greater power production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344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4A329-9E79-2847-AE5C-FC5A24D0C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A8908-319F-6B43-8720-FFE93AF78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Rate of Force Development may be enhanced with VRT</a:t>
            </a:r>
          </a:p>
          <a:p>
            <a:r>
              <a:rPr lang="en-GB" dirty="0"/>
              <a:t>Eccentric loading is also greater due to elastic resistance.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0043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1E34A-5BDB-4049-ACE9-C1DC65F5E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VRT assistive training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37580F0-77E2-0648-9525-DD82267075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7089" y="1600200"/>
            <a:ext cx="392982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7625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EDE0C-5D6A-A34C-AD3D-B349F844A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VRT Assistive training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D028E-57AC-9349-A6D7-E301357D6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Benefits may be due to ‘overspeed’ mechanism</a:t>
            </a:r>
          </a:p>
          <a:p>
            <a:r>
              <a:rPr lang="en-GB" dirty="0"/>
              <a:t>Results in increased shortening rate of muscle, and increased neuromuscular system activation</a:t>
            </a:r>
          </a:p>
          <a:p>
            <a:r>
              <a:rPr lang="en-GB" dirty="0"/>
              <a:t>Can help to develop explosive power and speed.</a:t>
            </a:r>
          </a:p>
          <a:p>
            <a:r>
              <a:rPr lang="en-GB" dirty="0"/>
              <a:t>Can also help rehab/corrective exercises e.g.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0925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3138-932B-8145-A0A6-621765501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Assisting body-weight squats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BD9024-1F79-774D-BB9C-BC4778D77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812" y="1209687"/>
            <a:ext cx="7086376" cy="443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7582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210FF-3BCD-6D4B-B45A-01FE0D4D4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Assisted press ups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7F0431C-399F-2540-B020-F9EF1EBEC7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557" y="1184563"/>
            <a:ext cx="5159715" cy="435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6422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32195-D125-FB45-959B-ABC86A394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calculate load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F9B2F50-E8F2-0D47-97AB-52AD3F8A33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722" y="1101196"/>
            <a:ext cx="6480556" cy="428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77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27D03-2C90-D74A-8F3E-AC9861E7F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0" i="0" dirty="0">
                <a:solidFill>
                  <a:srgbClr val="666666"/>
                </a:solidFill>
                <a:effectLst/>
                <a:latin typeface="Open Sans"/>
              </a:rPr>
              <a:t>McMaster, DT, Cronin, J, and McGuigan, MR. Quantification of rubber and chain-based resistance modes. J Strength </a:t>
            </a:r>
            <a:r>
              <a:rPr lang="en-GB" sz="2000" b="0" i="0" dirty="0" err="1">
                <a:solidFill>
                  <a:srgbClr val="666666"/>
                </a:solidFill>
                <a:effectLst/>
                <a:latin typeface="Open Sans"/>
              </a:rPr>
              <a:t>Cond</a:t>
            </a:r>
            <a:r>
              <a:rPr lang="en-GB" sz="2000" b="0" i="0" dirty="0">
                <a:solidFill>
                  <a:srgbClr val="666666"/>
                </a:solidFill>
                <a:effectLst/>
                <a:latin typeface="Open Sans"/>
              </a:rPr>
              <a:t> Res 24(8): 2056–2064, 2010</a:t>
            </a:r>
            <a:endParaRPr lang="en-US" sz="20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F80D807-105E-E149-8FD5-53C2571F63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109" y="1510593"/>
            <a:ext cx="8229600" cy="351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3149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A309E-3A01-C948-8871-2ADB62D9B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programme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277C3F0-E3CB-4F41-8363-DE438739DA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554" y="1305283"/>
            <a:ext cx="6554891" cy="4247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288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A2D7A-4D7F-D348-92AD-36D8B7AF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465AB-8359-814B-87DB-B664CE8A5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Whilst one group is experiencing elastic band training, each other group must read and prepare a summary on one of the case study papers on moodle.</a:t>
            </a:r>
          </a:p>
          <a:p>
            <a:r>
              <a:rPr lang="en-GB" dirty="0"/>
              <a:t>Prepare a 5 minute presentation on the findings and applications of the study you have read.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7512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to consider PICOT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lvl="1"/>
            <a:r>
              <a:rPr lang="en-GB" dirty="0"/>
              <a:t>Population</a:t>
            </a:r>
          </a:p>
          <a:p>
            <a:pPr lvl="1"/>
            <a:r>
              <a:rPr lang="en-GB" dirty="0"/>
              <a:t>Intervention</a:t>
            </a:r>
          </a:p>
          <a:p>
            <a:pPr lvl="1"/>
            <a:r>
              <a:rPr lang="en-GB" dirty="0"/>
              <a:t>Comparison</a:t>
            </a:r>
          </a:p>
          <a:p>
            <a:pPr lvl="1"/>
            <a:r>
              <a:rPr lang="en-GB" dirty="0"/>
              <a:t>Outcome</a:t>
            </a:r>
          </a:p>
          <a:p>
            <a:pPr lvl="1"/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42140690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</TotalTime>
  <Words>17</Words>
  <Application>Microsoft Office PowerPoint</Application>
  <PresentationFormat>On-screen Show (4:3)</PresentationFormat>
  <Paragraphs>4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20140311PresentationUWTSDTemplate</vt:lpstr>
      <vt:lpstr>Variable Resistance Training Geraint Forster Based on Wilson &amp; Kritz (2014)</vt:lpstr>
      <vt:lpstr>Resistance training modes:</vt:lpstr>
      <vt:lpstr>Constant External Resistance</vt:lpstr>
      <vt:lpstr>Accommodating (Isokinetic) Resistance</vt:lpstr>
      <vt:lpstr>Variable Resistance Training</vt:lpstr>
      <vt:lpstr>Variable Resistance Training</vt:lpstr>
      <vt:lpstr>VRT Using Elastic Bands</vt:lpstr>
      <vt:lpstr>VRT using Elastic Bands (Resistive)</vt:lpstr>
      <vt:lpstr>VRT using Elastic Bands (Assistive)</vt:lpstr>
      <vt:lpstr>Human Strength Curve</vt:lpstr>
      <vt:lpstr>Descending Curve</vt:lpstr>
      <vt:lpstr>Bell-shaped curve</vt:lpstr>
      <vt:lpstr>Ascending strength curve</vt:lpstr>
      <vt:lpstr>Limitations of constant load resistance</vt:lpstr>
      <vt:lpstr>VRT resistive training</vt:lpstr>
      <vt:lpstr>Curvilinear relationship</vt:lpstr>
      <vt:lpstr>Cont….</vt:lpstr>
      <vt:lpstr>Cont…</vt:lpstr>
      <vt:lpstr>VRT assistive training</vt:lpstr>
      <vt:lpstr>VRT Assistive training</vt:lpstr>
      <vt:lpstr>Assisting body-weight squats</vt:lpstr>
      <vt:lpstr>Assisted press ups</vt:lpstr>
      <vt:lpstr>How to calculate load</vt:lpstr>
      <vt:lpstr>McMaster, DT, Cronin, J, and McGuigan, MR. Quantification of rubber and chain-based resistance modes. J Strength Cond Res 24(8): 2056–2064, 2010</vt:lpstr>
      <vt:lpstr>Example programme</vt:lpstr>
      <vt:lpstr>Group Task</vt:lpstr>
      <vt:lpstr>Remember to consider PICOT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6</cp:revision>
  <dcterms:created xsi:type="dcterms:W3CDTF">2015-04-14T15:21:28Z</dcterms:created>
  <dcterms:modified xsi:type="dcterms:W3CDTF">2017-11-20T14:38:21Z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