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7"/>
  </p:handoutMasterIdLst>
  <p:sldIdLst>
    <p:sldId id="256" r:id="rId2"/>
    <p:sldId id="257" r:id="rId3"/>
    <p:sldId id="258" r:id="rId4"/>
    <p:sldId id="259" r:id="rId5"/>
    <p:sldId id="260" r:id="rId6"/>
    <p:sldId id="261" r:id="rId7"/>
    <p:sldId id="263" r:id="rId8"/>
    <p:sldId id="264" r:id="rId9"/>
    <p:sldId id="265" r:id="rId10"/>
    <p:sldId id="262" r:id="rId11"/>
    <p:sldId id="266" r:id="rId12"/>
    <p:sldId id="275" r:id="rId13"/>
    <p:sldId id="267" r:id="rId14"/>
    <p:sldId id="268" r:id="rId15"/>
    <p:sldId id="269" r:id="rId16"/>
    <p:sldId id="270" r:id="rId17"/>
    <p:sldId id="271" r:id="rId18"/>
    <p:sldId id="272" r:id="rId19"/>
    <p:sldId id="273" r:id="rId20"/>
    <p:sldId id="274" r:id="rId21"/>
    <p:sldId id="277" r:id="rId22"/>
    <p:sldId id="276" r:id="rId23"/>
    <p:sldId id="278" r:id="rId24"/>
    <p:sldId id="279" r:id="rId25"/>
    <p:sldId id="280" r:id="rId26"/>
  </p:sldIdLst>
  <p:sldSz cx="12192000" cy="6858000"/>
  <p:notesSz cx="6865938" cy="90471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73" d="100"/>
          <a:sy n="73" d="100"/>
        </p:scale>
        <p:origin x="5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5392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53929"/>
          </a:xfrm>
          <a:prstGeom prst="rect">
            <a:avLst/>
          </a:prstGeom>
        </p:spPr>
        <p:txBody>
          <a:bodyPr vert="horz" lIns="91440" tIns="45720" rIns="91440" bIns="45720" rtlCol="0"/>
          <a:lstStyle>
            <a:lvl1pPr algn="r">
              <a:defRPr sz="1200"/>
            </a:lvl1pPr>
          </a:lstStyle>
          <a:p>
            <a:fld id="{017FF2DF-CE9D-4301-BA9E-2E3FD398FD59}" type="datetimeFigureOut">
              <a:rPr lang="en-GB" smtClean="0"/>
              <a:t>28/05/2020</a:t>
            </a:fld>
            <a:endParaRPr lang="en-GB"/>
          </a:p>
        </p:txBody>
      </p:sp>
      <p:sp>
        <p:nvSpPr>
          <p:cNvPr id="4" name="Footer Placeholder 3"/>
          <p:cNvSpPr>
            <a:spLocks noGrp="1"/>
          </p:cNvSpPr>
          <p:nvPr>
            <p:ph type="ftr" sz="quarter" idx="2"/>
          </p:nvPr>
        </p:nvSpPr>
        <p:spPr>
          <a:xfrm>
            <a:off x="0" y="8593235"/>
            <a:ext cx="2975240" cy="45392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8593235"/>
            <a:ext cx="2975240" cy="453928"/>
          </a:xfrm>
          <a:prstGeom prst="rect">
            <a:avLst/>
          </a:prstGeom>
        </p:spPr>
        <p:txBody>
          <a:bodyPr vert="horz" lIns="91440" tIns="45720" rIns="91440" bIns="45720" rtlCol="0" anchor="b"/>
          <a:lstStyle>
            <a:lvl1pPr algn="r">
              <a:defRPr sz="1200"/>
            </a:lvl1pPr>
          </a:lstStyle>
          <a:p>
            <a:fld id="{FCC3F51D-8966-491D-AA78-59F52BF253E3}" type="slidenum">
              <a:rPr lang="en-GB" smtClean="0"/>
              <a:t>‹#›</a:t>
            </a:fld>
            <a:endParaRPr lang="en-GB"/>
          </a:p>
        </p:txBody>
      </p:sp>
    </p:spTree>
    <p:extLst>
      <p:ext uri="{BB962C8B-B14F-4D97-AF65-F5344CB8AC3E}">
        <p14:creationId xmlns:p14="http://schemas.microsoft.com/office/powerpoint/2010/main" val="133418138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A686449-C9AE-4FFC-8EF3-60C33B0B111B}"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4111493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6449-C9AE-4FFC-8EF3-60C33B0B111B}"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6012884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A686449-C9AE-4FFC-8EF3-60C33B0B111B}"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7217440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A686449-C9AE-4FFC-8EF3-60C33B0B111B}"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3596610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A686449-C9AE-4FFC-8EF3-60C33B0B111B}" type="datetimeFigureOut">
              <a:rPr lang="en-GB" smtClean="0"/>
              <a:t>27/05/2020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285823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A686449-C9AE-4FFC-8EF3-60C33B0B111B}" type="datetimeFigureOut">
              <a:rPr lang="en-GB" smtClean="0"/>
              <a:t>27/05/2020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1966866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A686449-C9AE-4FFC-8EF3-60C33B0B111B}" type="datetimeFigureOut">
              <a:rPr lang="en-GB" smtClean="0"/>
              <a:t>27/05/2020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135394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A686449-C9AE-4FFC-8EF3-60C33B0B111B}"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759204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A686449-C9AE-4FFC-8EF3-60C33B0B111B}" type="datetimeFigureOut">
              <a:rPr lang="en-GB" smtClean="0"/>
              <a:t>27/05/2020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2361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6449-C9AE-4FFC-8EF3-60C33B0B111B}"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2646935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A686449-C9AE-4FFC-8EF3-60C33B0B111B}" type="datetimeFigureOut">
              <a:rPr lang="en-GB" smtClean="0"/>
              <a:t>27/05/2020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DA305-65FC-45A4-B54A-FC65E1E32996}" type="slidenum">
              <a:rPr lang="en-GB" smtClean="0"/>
              <a:t>‹#›</a:t>
            </a:fld>
            <a:endParaRPr lang="en-GB"/>
          </a:p>
        </p:txBody>
      </p:sp>
    </p:spTree>
    <p:extLst>
      <p:ext uri="{BB962C8B-B14F-4D97-AF65-F5344CB8AC3E}">
        <p14:creationId xmlns:p14="http://schemas.microsoft.com/office/powerpoint/2010/main" val="3164424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A686449-C9AE-4FFC-8EF3-60C33B0B111B}" type="datetimeFigureOut">
              <a:rPr lang="en-GB" smtClean="0"/>
              <a:t>27/05/2020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CDA305-65FC-45A4-B54A-FC65E1E32996}" type="slidenum">
              <a:rPr lang="en-GB" smtClean="0"/>
              <a:t>‹#›</a:t>
            </a:fld>
            <a:endParaRPr lang="en-GB"/>
          </a:p>
        </p:txBody>
      </p:sp>
    </p:spTree>
    <p:extLst>
      <p:ext uri="{BB962C8B-B14F-4D97-AF65-F5344CB8AC3E}">
        <p14:creationId xmlns:p14="http://schemas.microsoft.com/office/powerpoint/2010/main" val="8382853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hyperlink" Target="https://www.thebalancesmb.com/quantitative-research-advantages-and-disadvantages-2296728" TargetMode="External"/><Relationship Id="rId3" Type="http://schemas.openxmlformats.org/officeDocument/2006/relationships/hyperlink" Target="http://dx.doi.org/10.4236/wjet.2014.23B001" TargetMode="External"/><Relationship Id="rId7" Type="http://schemas.openxmlformats.org/officeDocument/2006/relationships/hyperlink" Target="https://www2.deloitte.com/content/dam/Deloitte/de/Documents/deloitte-analytics/Deloitte_Predictive-Maintenance_PositionPaper.pdf" TargetMode="External"/><Relationship Id="rId2" Type="http://schemas.openxmlformats.org/officeDocument/2006/relationships/hyperlink" Target="https://core.ac.uk/download/pdf/77089061.pdf" TargetMode="External"/><Relationship Id="rId1" Type="http://schemas.openxmlformats.org/officeDocument/2006/relationships/slideLayout" Target="../slideLayouts/slideLayout2.xml"/><Relationship Id="rId6" Type="http://schemas.openxmlformats.org/officeDocument/2006/relationships/hyperlink" Target="http://www.cushmanwakefield.co.uk/en-gb/research-and-insight/2012/aligning-corporate-real-estate-with-the-business" TargetMode="External"/><Relationship Id="rId5" Type="http://schemas.openxmlformats.org/officeDocument/2006/relationships/hyperlink" Target="https://www2.deloitte.com/content/dam/Deloitte/global/Documents/Governance-Risk-Compliance/dttl-grc-riskassessmentinpractice.pdf" TargetMode="External"/><Relationship Id="rId10" Type="http://schemas.openxmlformats.org/officeDocument/2006/relationships/hyperlink" Target="https://www.fmmedia.com.au/wp-content/uploads/2015/03/Predictive_Maintenance-SE_asset.pdf" TargetMode="External"/><Relationship Id="rId4" Type="http://schemas.openxmlformats.org/officeDocument/2006/relationships/hyperlink" Target="https://www.cbre.es/-/media/cbre/countryspain/documents/research/golbal/cbre101389%20trends%20in%20fm%20report_final.pdf" TargetMode="External"/><Relationship Id="rId9" Type="http://schemas.openxmlformats.org/officeDocument/2006/relationships/hyperlink" Target="http://www.fsi.co.uk/PDF/Sept08_GuideToCAFM_FromFMX.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higherlogicdownload.s3.amazonaws.com/IPWEA/1605183f-a91c-4680-b953-cde30dd2c09a/UploadedImages/Bookshop/PN%20Preamble_lp_v2.pdf" TargetMode="External"/><Relationship Id="rId7" Type="http://schemas.openxmlformats.org/officeDocument/2006/relationships/hyperlink" Target="https://www.rics.org/globalassets/rics-website/media/knowledge/research/research-reports/big-data-a-new-revolution-in-the-uk-fm-sector-rics.pdf" TargetMode="External"/><Relationship Id="rId2" Type="http://schemas.openxmlformats.org/officeDocument/2006/relationships/hyperlink" Target="https://www.rics.org/globalassets/rics-website/media/knowledge/research/research-reports/raising-the-bar-iii-from-operational-excellence-to-strategic-impact-in-fm-rics.pdf" TargetMode="External"/><Relationship Id="rId1" Type="http://schemas.openxmlformats.org/officeDocument/2006/relationships/slideLayout" Target="../slideLayouts/slideLayout2.xml"/><Relationship Id="rId6" Type="http://schemas.openxmlformats.org/officeDocument/2006/relationships/hyperlink" Target="http://homepages.cs.ncl.ac.uk/felix.redmill/publications/5D.Risk%20Analysis%20a%20subje.pdf" TargetMode="External"/><Relationship Id="rId5" Type="http://schemas.openxmlformats.org/officeDocument/2006/relationships/hyperlink" Target="https://www.sintef.no/globalassets/project/riskdsam/esrel09-establishing.pdf" TargetMode="External"/><Relationship Id="rId4" Type="http://schemas.openxmlformats.org/officeDocument/2006/relationships/hyperlink" Target="https://www.mromagazine.com/features/the-role-of-reactive-maintenance-in-your-overall-maintenance-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ronavirus Goodwill Stories From FM Sector | TWinFM"/>
          <p:cNvPicPr>
            <a:picLocks noChangeAspect="1" noChangeArrowheads="1"/>
          </p:cNvPicPr>
          <p:nvPr/>
        </p:nvPicPr>
        <p:blipFill>
          <a:blip r:embed="rId2">
            <a:extLst>
              <a:ext uri="{BEBA8EAE-BF5A-486C-A8C5-ECC9F3942E4B}">
                <a14:imgProps xmlns:a14="http://schemas.microsoft.com/office/drawing/2010/main">
                  <a14:imgLayer r:embed="rId3">
                    <a14:imgEffect>
                      <a14:artisticCrisscrossEtching/>
                    </a14:imgEffect>
                  </a14:imgLayer>
                </a14:imgProps>
              </a:ext>
              <a:ext uri="{28A0092B-C50C-407E-A947-70E740481C1C}">
                <a14:useLocalDpi xmlns:a14="http://schemas.microsoft.com/office/drawing/2010/main" val="0"/>
              </a:ext>
            </a:extLst>
          </a:blip>
          <a:srcRect/>
          <a:stretch>
            <a:fillRect/>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523999" y="2640670"/>
            <a:ext cx="9144000" cy="1576660"/>
          </a:xfrm>
        </p:spPr>
        <p:txBody>
          <a:bodyPr>
            <a:noAutofit/>
          </a:bodyPr>
          <a:lstStyle/>
          <a:p>
            <a:r>
              <a:rPr lang="en-GB" sz="3200" b="1" u="sng" dirty="0" smtClean="0"/>
              <a:t>Measuring Asset Criticality: </a:t>
            </a:r>
            <a:r>
              <a:rPr lang="en-GB" sz="3200" b="1" u="sng" dirty="0"/>
              <a:t>A Study into the use of risk assessment tools within the Facilities Management industry to inform Maintenance Strategies.</a:t>
            </a:r>
          </a:p>
        </p:txBody>
      </p:sp>
      <p:sp>
        <p:nvSpPr>
          <p:cNvPr id="3" name="Subtitle 2"/>
          <p:cNvSpPr>
            <a:spLocks noGrp="1"/>
          </p:cNvSpPr>
          <p:nvPr>
            <p:ph type="subTitle" idx="1"/>
          </p:nvPr>
        </p:nvSpPr>
        <p:spPr>
          <a:xfrm>
            <a:off x="1281380" y="916743"/>
            <a:ext cx="9629239" cy="403592"/>
          </a:xfrm>
        </p:spPr>
        <p:txBody>
          <a:bodyPr>
            <a:noAutofit/>
          </a:bodyPr>
          <a:lstStyle/>
          <a:p>
            <a:r>
              <a:rPr lang="en-GB" sz="4000" b="1" dirty="0" smtClean="0"/>
              <a:t>University of Wales Trinity Saint David</a:t>
            </a:r>
            <a:endParaRPr lang="en-GB" sz="4000" b="1" dirty="0"/>
          </a:p>
        </p:txBody>
      </p:sp>
      <p:sp>
        <p:nvSpPr>
          <p:cNvPr id="4" name="TextBox 3"/>
          <p:cNvSpPr txBox="1"/>
          <p:nvPr/>
        </p:nvSpPr>
        <p:spPr>
          <a:xfrm>
            <a:off x="561703" y="4522001"/>
            <a:ext cx="8673737" cy="1631216"/>
          </a:xfrm>
          <a:prstGeom prst="rect">
            <a:avLst/>
          </a:prstGeom>
          <a:noFill/>
        </p:spPr>
        <p:txBody>
          <a:bodyPr wrap="square" rtlCol="0">
            <a:spAutoFit/>
          </a:bodyPr>
          <a:lstStyle/>
          <a:p>
            <a:r>
              <a:rPr lang="en-GB" sz="2000" b="1" dirty="0" smtClean="0"/>
              <a:t>Course: MSc Property and Facilities Management</a:t>
            </a:r>
          </a:p>
          <a:p>
            <a:r>
              <a:rPr lang="en-GB" sz="2000" b="1" dirty="0" smtClean="0"/>
              <a:t>Presented by: Paul Greatbanks (P152359)</a:t>
            </a:r>
          </a:p>
          <a:p>
            <a:r>
              <a:rPr lang="en-GB" sz="2000" b="1" dirty="0" smtClean="0"/>
              <a:t>Date: 28</a:t>
            </a:r>
            <a:r>
              <a:rPr lang="en-GB" sz="2000" b="1" baseline="30000" dirty="0" smtClean="0"/>
              <a:t>th</a:t>
            </a:r>
            <a:r>
              <a:rPr lang="en-GB" sz="2000" b="1" dirty="0" smtClean="0"/>
              <a:t> May 2020</a:t>
            </a:r>
          </a:p>
          <a:p>
            <a:r>
              <a:rPr lang="en-GB" sz="2000" b="1" dirty="0" smtClean="0"/>
              <a:t>Supervisor: </a:t>
            </a:r>
            <a:r>
              <a:rPr lang="en-GB" b="1" dirty="0"/>
              <a:t>Trevor J Francis </a:t>
            </a:r>
            <a:r>
              <a:rPr lang="en-GB" sz="1400" b="1" dirty="0"/>
              <a:t>MSc. MRICS, MCIOB. MCABE. P.G. Diploma Architectural Conservation</a:t>
            </a:r>
            <a:endParaRPr lang="en-GB" b="1" dirty="0"/>
          </a:p>
          <a:p>
            <a:endParaRPr lang="en-GB" sz="2000" b="1" dirty="0"/>
          </a:p>
        </p:txBody>
      </p:sp>
    </p:spTree>
    <p:extLst>
      <p:ext uri="{BB962C8B-B14F-4D97-AF65-F5344CB8AC3E}">
        <p14:creationId xmlns:p14="http://schemas.microsoft.com/office/powerpoint/2010/main" val="40806016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2074" y="0"/>
            <a:ext cx="10515600" cy="901972"/>
          </a:xfrm>
        </p:spPr>
        <p:txBody>
          <a:bodyPr/>
          <a:lstStyle/>
          <a:p>
            <a:r>
              <a:rPr lang="en-GB" b="1" u="sng" dirty="0" smtClean="0"/>
              <a:t>Presentation Structure</a:t>
            </a:r>
            <a:endParaRPr lang="en-GB" b="1" u="sng" dirty="0"/>
          </a:p>
        </p:txBody>
      </p:sp>
      <p:sp>
        <p:nvSpPr>
          <p:cNvPr id="3" name="Content Placeholder 2"/>
          <p:cNvSpPr>
            <a:spLocks noGrp="1"/>
          </p:cNvSpPr>
          <p:nvPr>
            <p:ph idx="1"/>
          </p:nvPr>
        </p:nvSpPr>
        <p:spPr>
          <a:xfrm>
            <a:off x="407125" y="993866"/>
            <a:ext cx="10515600" cy="5855423"/>
          </a:xfrm>
        </p:spPr>
        <p:txBody>
          <a:bodyPr>
            <a:normAutofit fontScale="92500" lnSpcReduction="10000"/>
          </a:bodyPr>
          <a:lstStyle/>
          <a:p>
            <a:pPr marL="0" indent="0">
              <a:buNone/>
            </a:pPr>
            <a:r>
              <a:rPr lang="en-GB" sz="2400" b="1" dirty="0" smtClean="0"/>
              <a:t>Introduction</a:t>
            </a:r>
          </a:p>
          <a:p>
            <a:pPr lvl="2"/>
            <a:r>
              <a:rPr lang="en-GB" sz="1500" dirty="0" smtClean="0"/>
              <a:t>Research Focus</a:t>
            </a:r>
          </a:p>
          <a:p>
            <a:pPr lvl="2"/>
            <a:r>
              <a:rPr lang="en-GB" sz="1500" dirty="0" smtClean="0"/>
              <a:t>Research Aim and Objectives</a:t>
            </a:r>
          </a:p>
          <a:p>
            <a:pPr marL="0" indent="0">
              <a:buNone/>
            </a:pPr>
            <a:endParaRPr lang="en-GB" sz="1800" dirty="0" smtClean="0"/>
          </a:p>
          <a:p>
            <a:pPr marL="0" indent="0">
              <a:buNone/>
            </a:pPr>
            <a:r>
              <a:rPr lang="en-GB" sz="2400" b="1" dirty="0" smtClean="0"/>
              <a:t>Literature Review</a:t>
            </a:r>
          </a:p>
          <a:p>
            <a:pPr lvl="2"/>
            <a:r>
              <a:rPr lang="en-GB" sz="1500" dirty="0" smtClean="0"/>
              <a:t>Maintenance Strategies</a:t>
            </a:r>
          </a:p>
          <a:p>
            <a:pPr lvl="2"/>
            <a:r>
              <a:rPr lang="en-GB" sz="1500" dirty="0" smtClean="0"/>
              <a:t>Use of CAFM Systems</a:t>
            </a:r>
          </a:p>
          <a:p>
            <a:pPr lvl="2"/>
            <a:r>
              <a:rPr lang="en-GB" sz="1500" dirty="0" smtClean="0"/>
              <a:t>Skills and Competence</a:t>
            </a:r>
          </a:p>
          <a:p>
            <a:pPr lvl="2"/>
            <a:r>
              <a:rPr lang="en-GB" sz="1500" dirty="0" smtClean="0"/>
              <a:t>Establishing a criteria to measure against  </a:t>
            </a:r>
          </a:p>
          <a:p>
            <a:pPr marL="0" indent="0">
              <a:buNone/>
            </a:pPr>
            <a:endParaRPr lang="en-GB" sz="1800" dirty="0" smtClean="0"/>
          </a:p>
          <a:p>
            <a:pPr marL="0" indent="0">
              <a:buNone/>
            </a:pPr>
            <a:r>
              <a:rPr lang="en-GB" sz="2400" b="1" dirty="0" smtClean="0"/>
              <a:t>Research Methodology</a:t>
            </a:r>
          </a:p>
          <a:p>
            <a:pPr lvl="2"/>
            <a:r>
              <a:rPr lang="en-GB" sz="1600" dirty="0" smtClean="0"/>
              <a:t>The approach</a:t>
            </a:r>
          </a:p>
          <a:p>
            <a:pPr lvl="2"/>
            <a:r>
              <a:rPr lang="en-GB" sz="1600" dirty="0" smtClean="0"/>
              <a:t>Data Collection process</a:t>
            </a:r>
          </a:p>
          <a:p>
            <a:pPr lvl="2"/>
            <a:r>
              <a:rPr lang="en-GB" sz="1600" dirty="0" smtClean="0"/>
              <a:t>Review of Methodology</a:t>
            </a:r>
          </a:p>
          <a:p>
            <a:pPr lvl="2"/>
            <a:r>
              <a:rPr lang="en-GB" sz="1600" dirty="0" smtClean="0"/>
              <a:t>Limitations</a:t>
            </a:r>
            <a:endParaRPr lang="en-GB" sz="1600" b="1" dirty="0" smtClean="0"/>
          </a:p>
          <a:p>
            <a:pPr marL="0" indent="0">
              <a:buNone/>
            </a:pPr>
            <a:endParaRPr lang="en-GB" sz="1800" dirty="0" smtClean="0"/>
          </a:p>
          <a:p>
            <a:pPr marL="0" indent="0">
              <a:buNone/>
            </a:pPr>
            <a:r>
              <a:rPr lang="en-GB" sz="2400" b="1" dirty="0" smtClean="0"/>
              <a:t>Conclusions and Recommendations</a:t>
            </a:r>
          </a:p>
          <a:p>
            <a:pPr marL="0" indent="0">
              <a:buNone/>
            </a:pPr>
            <a:endParaRPr lang="en-GB" sz="1800" dirty="0"/>
          </a:p>
          <a:p>
            <a:pPr marL="0" indent="0">
              <a:buNone/>
            </a:pPr>
            <a:r>
              <a:rPr lang="en-GB" sz="2400" b="1" dirty="0" smtClean="0"/>
              <a:t>References</a:t>
            </a:r>
            <a:endParaRPr lang="en-GB" sz="2400" b="1" dirty="0"/>
          </a:p>
        </p:txBody>
      </p:sp>
      <p:pic>
        <p:nvPicPr>
          <p:cNvPr id="1026" name="Picture 2" descr="Maintenance strategies in Manufacturing : An Introduction – Smart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60327" y="993866"/>
            <a:ext cx="3840479" cy="259451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Knowledge and skills: getting the balance right across the primary ..."/>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33807" y="4123961"/>
            <a:ext cx="3293518" cy="2268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47440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Introducing the Focus Module - Pzillow Talk"/>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18749"/>
            <a:ext cx="12192000" cy="6865936"/>
          </a:xfrm>
          <a:prstGeom prst="rect">
            <a:avLst/>
          </a:prstGeom>
          <a:noFill/>
          <a:effectLst>
            <a:reflection blurRad="101600" stA="0" endPos="65000" dist="50800" dir="5400000" sy="-100000" algn="bl" rotWithShape="0"/>
            <a:softEdge rad="0"/>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200" y="68674"/>
            <a:ext cx="10515600" cy="992962"/>
          </a:xfrm>
        </p:spPr>
        <p:txBody>
          <a:bodyPr/>
          <a:lstStyle/>
          <a:p>
            <a:r>
              <a:rPr lang="en-GB" b="1" u="sng" dirty="0" smtClean="0">
                <a:solidFill>
                  <a:schemeClr val="bg1"/>
                </a:solidFill>
              </a:rPr>
              <a:t>Research Focus</a:t>
            </a:r>
            <a:endParaRPr lang="en-GB" b="1" u="sng" dirty="0">
              <a:solidFill>
                <a:schemeClr val="bg1"/>
              </a:solidFill>
            </a:endParaRPr>
          </a:p>
        </p:txBody>
      </p:sp>
      <p:sp>
        <p:nvSpPr>
          <p:cNvPr id="3" name="Content Placeholder 2"/>
          <p:cNvSpPr>
            <a:spLocks noGrp="1"/>
          </p:cNvSpPr>
          <p:nvPr>
            <p:ph idx="1"/>
          </p:nvPr>
        </p:nvSpPr>
        <p:spPr>
          <a:xfrm>
            <a:off x="307973" y="919977"/>
            <a:ext cx="11526976" cy="721632"/>
          </a:xfrm>
        </p:spPr>
        <p:txBody>
          <a:bodyPr>
            <a:noAutofit/>
          </a:bodyPr>
          <a:lstStyle/>
          <a:p>
            <a:r>
              <a:rPr lang="en-GB" sz="2000" dirty="0" smtClean="0">
                <a:solidFill>
                  <a:schemeClr val="bg1"/>
                </a:solidFill>
              </a:rPr>
              <a:t>Bridging the data interpretation gap between CAFM Systems and the use of strategic maintenance practices. </a:t>
            </a:r>
            <a:endParaRPr lang="en-GB" sz="2000" dirty="0">
              <a:solidFill>
                <a:schemeClr val="bg1"/>
              </a:solidFill>
            </a:endParaRPr>
          </a:p>
        </p:txBody>
      </p:sp>
      <p:sp>
        <p:nvSpPr>
          <p:cNvPr id="4" name="AutoShape 2" descr="Introducing the Focus Module - Pzillow Talk"/>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ntroducing the Focus Module - Pzillow Talk"/>
          <p:cNvSpPr>
            <a:spLocks noChangeAspect="1" noChangeArrowheads="1"/>
          </p:cNvSpPr>
          <p:nvPr/>
        </p:nvSpPr>
        <p:spPr bwMode="auto">
          <a:xfrm>
            <a:off x="307974" y="7937"/>
            <a:ext cx="7738745" cy="773877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p:cNvSpPr txBox="1"/>
          <p:nvPr/>
        </p:nvSpPr>
        <p:spPr>
          <a:xfrm>
            <a:off x="307971" y="3535129"/>
            <a:ext cx="11526976" cy="141577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solidFill>
              </a:rPr>
              <a:t>Top trends for FM in 2020:</a:t>
            </a:r>
          </a:p>
          <a:p>
            <a:r>
              <a:rPr lang="en-GB" dirty="0" smtClean="0">
                <a:solidFill>
                  <a:schemeClr val="bg1"/>
                </a:solidFill>
              </a:rPr>
              <a:t>	1. Use of predictive maintenance strategies to drive operations.</a:t>
            </a:r>
          </a:p>
          <a:p>
            <a:r>
              <a:rPr lang="en-GB" dirty="0">
                <a:solidFill>
                  <a:schemeClr val="bg1"/>
                </a:solidFill>
              </a:rPr>
              <a:t>	</a:t>
            </a:r>
            <a:r>
              <a:rPr lang="en-GB" dirty="0" smtClean="0">
                <a:solidFill>
                  <a:schemeClr val="bg1"/>
                </a:solidFill>
              </a:rPr>
              <a:t>2. </a:t>
            </a:r>
            <a:r>
              <a:rPr lang="en-GB" dirty="0">
                <a:solidFill>
                  <a:schemeClr val="bg1"/>
                </a:solidFill>
              </a:rPr>
              <a:t>Data analytics is a required FM skill </a:t>
            </a:r>
            <a:r>
              <a:rPr lang="en-GB" dirty="0" smtClean="0">
                <a:solidFill>
                  <a:schemeClr val="bg1"/>
                </a:solidFill>
              </a:rPr>
              <a:t>set</a:t>
            </a:r>
          </a:p>
          <a:p>
            <a:r>
              <a:rPr lang="en-GB" sz="1200" dirty="0" smtClean="0">
                <a:solidFill>
                  <a:schemeClr val="bg1"/>
                </a:solidFill>
              </a:rPr>
              <a:t>(IWFM, 2020)</a:t>
            </a:r>
          </a:p>
          <a:p>
            <a:pPr marL="285750" indent="-285750">
              <a:buFont typeface="Arial" panose="020B0604020202020204" pitchFamily="34" charset="0"/>
              <a:buChar char="•"/>
            </a:pPr>
            <a:endParaRPr lang="en-GB" dirty="0">
              <a:solidFill>
                <a:schemeClr val="bg1"/>
              </a:solidFill>
            </a:endParaRPr>
          </a:p>
        </p:txBody>
      </p:sp>
      <p:sp>
        <p:nvSpPr>
          <p:cNvPr id="7" name="TextBox 6"/>
          <p:cNvSpPr txBox="1"/>
          <p:nvPr/>
        </p:nvSpPr>
        <p:spPr>
          <a:xfrm>
            <a:off x="307972" y="5545247"/>
            <a:ext cx="11217821" cy="369332"/>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R</a:t>
            </a:r>
            <a:r>
              <a:rPr lang="en-GB" dirty="0" smtClean="0">
                <a:solidFill>
                  <a:schemeClr val="bg1"/>
                </a:solidFill>
              </a:rPr>
              <a:t>emains </a:t>
            </a:r>
            <a:r>
              <a:rPr lang="en-GB" dirty="0">
                <a:solidFill>
                  <a:schemeClr val="bg1"/>
                </a:solidFill>
              </a:rPr>
              <a:t>a lack of </a:t>
            </a:r>
            <a:r>
              <a:rPr lang="en-GB" dirty="0" smtClean="0">
                <a:solidFill>
                  <a:schemeClr val="bg1"/>
                </a:solidFill>
              </a:rPr>
              <a:t>interoperability in CAFM system, </a:t>
            </a:r>
            <a:r>
              <a:rPr lang="en-GB" dirty="0">
                <a:solidFill>
                  <a:schemeClr val="bg1"/>
                </a:solidFill>
              </a:rPr>
              <a:t>which </a:t>
            </a:r>
            <a:r>
              <a:rPr lang="en-GB" dirty="0" smtClean="0">
                <a:solidFill>
                  <a:schemeClr val="bg1"/>
                </a:solidFill>
              </a:rPr>
              <a:t>limits </a:t>
            </a:r>
            <a:r>
              <a:rPr lang="en-GB" dirty="0">
                <a:solidFill>
                  <a:schemeClr val="bg1"/>
                </a:solidFill>
              </a:rPr>
              <a:t>their functionality</a:t>
            </a:r>
            <a:r>
              <a:rPr lang="en-GB" dirty="0" smtClean="0">
                <a:solidFill>
                  <a:schemeClr val="bg1"/>
                </a:solidFill>
              </a:rPr>
              <a:t>. </a:t>
            </a:r>
            <a:r>
              <a:rPr lang="en-GB" sz="1200" dirty="0" smtClean="0">
                <a:solidFill>
                  <a:schemeClr val="bg1"/>
                </a:solidFill>
              </a:rPr>
              <a:t>(</a:t>
            </a:r>
            <a:r>
              <a:rPr lang="en-GB" sz="1200" dirty="0" err="1" smtClean="0">
                <a:solidFill>
                  <a:schemeClr val="bg1"/>
                </a:solidFill>
              </a:rPr>
              <a:t>Araszkiewicz</a:t>
            </a:r>
            <a:r>
              <a:rPr lang="en-GB" sz="1200" dirty="0" smtClean="0">
                <a:solidFill>
                  <a:schemeClr val="bg1"/>
                </a:solidFill>
              </a:rPr>
              <a:t>, 2017</a:t>
            </a:r>
            <a:r>
              <a:rPr lang="en-GB" sz="1200" dirty="0">
                <a:solidFill>
                  <a:schemeClr val="bg1"/>
                </a:solidFill>
              </a:rPr>
              <a:t>)</a:t>
            </a:r>
            <a:r>
              <a:rPr lang="en-GB" dirty="0">
                <a:solidFill>
                  <a:schemeClr val="bg1"/>
                </a:solidFill>
              </a:rPr>
              <a:t> </a:t>
            </a:r>
          </a:p>
        </p:txBody>
      </p:sp>
      <p:sp>
        <p:nvSpPr>
          <p:cNvPr id="8" name="TextBox 7"/>
          <p:cNvSpPr txBox="1"/>
          <p:nvPr/>
        </p:nvSpPr>
        <p:spPr>
          <a:xfrm>
            <a:off x="307972" y="6070460"/>
            <a:ext cx="11217821"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solidFill>
              </a:rPr>
              <a:t>Facilities </a:t>
            </a:r>
            <a:r>
              <a:rPr lang="en-GB" dirty="0">
                <a:solidFill>
                  <a:schemeClr val="bg1"/>
                </a:solidFill>
              </a:rPr>
              <a:t>Managers find it challenging to collect the right level of data, interpret it effectively and communicate its implications to the business</a:t>
            </a:r>
            <a:r>
              <a:rPr lang="en-GB" dirty="0" smtClean="0">
                <a:solidFill>
                  <a:schemeClr val="bg1"/>
                </a:solidFill>
              </a:rPr>
              <a:t>. </a:t>
            </a:r>
            <a:r>
              <a:rPr lang="en-GB" sz="1200" dirty="0" smtClean="0">
                <a:solidFill>
                  <a:schemeClr val="bg1"/>
                </a:solidFill>
              </a:rPr>
              <a:t>(RICS, 2018)</a:t>
            </a:r>
            <a:endParaRPr lang="en-GB" sz="1200" dirty="0">
              <a:solidFill>
                <a:schemeClr val="bg1"/>
              </a:solidFill>
            </a:endParaRPr>
          </a:p>
        </p:txBody>
      </p:sp>
      <p:sp>
        <p:nvSpPr>
          <p:cNvPr id="9" name="TextBox 8"/>
          <p:cNvSpPr txBox="1"/>
          <p:nvPr/>
        </p:nvSpPr>
        <p:spPr>
          <a:xfrm>
            <a:off x="307975" y="1641609"/>
            <a:ext cx="11526974" cy="646331"/>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chemeClr val="bg1"/>
                </a:solidFill>
              </a:rPr>
              <a:t>E</a:t>
            </a:r>
            <a:r>
              <a:rPr lang="en-GB" dirty="0" smtClean="0">
                <a:solidFill>
                  <a:schemeClr val="bg1"/>
                </a:solidFill>
              </a:rPr>
              <a:t>xamine </a:t>
            </a:r>
            <a:r>
              <a:rPr lang="en-GB" dirty="0">
                <a:solidFill>
                  <a:schemeClr val="bg1"/>
                </a:solidFill>
              </a:rPr>
              <a:t>if a </a:t>
            </a:r>
            <a:r>
              <a:rPr lang="en-GB" dirty="0" smtClean="0">
                <a:solidFill>
                  <a:schemeClr val="bg1"/>
                </a:solidFill>
              </a:rPr>
              <a:t>risk assessment </a:t>
            </a:r>
            <a:r>
              <a:rPr lang="en-GB" dirty="0">
                <a:solidFill>
                  <a:schemeClr val="bg1"/>
                </a:solidFill>
              </a:rPr>
              <a:t>model can be utilised </a:t>
            </a:r>
            <a:r>
              <a:rPr lang="en-GB" dirty="0" smtClean="0">
                <a:solidFill>
                  <a:schemeClr val="bg1"/>
                </a:solidFill>
              </a:rPr>
              <a:t>to </a:t>
            </a:r>
            <a:r>
              <a:rPr lang="en-GB" dirty="0">
                <a:solidFill>
                  <a:schemeClr val="bg1"/>
                </a:solidFill>
              </a:rPr>
              <a:t>identify critical assets, </a:t>
            </a:r>
            <a:r>
              <a:rPr lang="en-GB" dirty="0" smtClean="0">
                <a:solidFill>
                  <a:schemeClr val="bg1"/>
                </a:solidFill>
              </a:rPr>
              <a:t>rate the assets based on their potential risk </a:t>
            </a:r>
            <a:r>
              <a:rPr lang="en-GB" dirty="0">
                <a:solidFill>
                  <a:schemeClr val="bg1"/>
                </a:solidFill>
              </a:rPr>
              <a:t>to the </a:t>
            </a:r>
            <a:r>
              <a:rPr lang="en-GB" dirty="0" smtClean="0">
                <a:solidFill>
                  <a:schemeClr val="bg1"/>
                </a:solidFill>
              </a:rPr>
              <a:t>business, to inform </a:t>
            </a:r>
            <a:r>
              <a:rPr lang="en-GB" dirty="0">
                <a:solidFill>
                  <a:schemeClr val="bg1"/>
                </a:solidFill>
              </a:rPr>
              <a:t>the strategic pathway to an effective maintenance </a:t>
            </a:r>
            <a:r>
              <a:rPr lang="en-GB" dirty="0" smtClean="0">
                <a:solidFill>
                  <a:schemeClr val="bg1"/>
                </a:solidFill>
              </a:rPr>
              <a:t>strategy. </a:t>
            </a:r>
            <a:endParaRPr lang="en-GB" dirty="0">
              <a:solidFill>
                <a:schemeClr val="bg1"/>
              </a:solidFill>
            </a:endParaRPr>
          </a:p>
        </p:txBody>
      </p:sp>
      <p:sp>
        <p:nvSpPr>
          <p:cNvPr id="10" name="TextBox 9"/>
          <p:cNvSpPr txBox="1"/>
          <p:nvPr/>
        </p:nvSpPr>
        <p:spPr>
          <a:xfrm>
            <a:off x="307971" y="3071573"/>
            <a:ext cx="10952212" cy="369332"/>
          </a:xfrm>
          <a:prstGeom prst="rect">
            <a:avLst/>
          </a:prstGeom>
          <a:noFill/>
        </p:spPr>
        <p:txBody>
          <a:bodyPr wrap="square" rtlCol="0">
            <a:spAutoFit/>
          </a:bodyPr>
          <a:lstStyle/>
          <a:p>
            <a:pPr marL="285750" indent="-285750">
              <a:buFont typeface="Arial" panose="020B0604020202020204" pitchFamily="34" charset="0"/>
              <a:buChar char="•"/>
            </a:pPr>
            <a:r>
              <a:rPr lang="en-GB" dirty="0" smtClean="0">
                <a:solidFill>
                  <a:schemeClr val="bg1"/>
                </a:solidFill>
              </a:rPr>
              <a:t>Key driver is the ability to make key decisions quickly, based on accurate data </a:t>
            </a:r>
            <a:r>
              <a:rPr lang="en-GB" sz="1200" dirty="0" smtClean="0">
                <a:solidFill>
                  <a:schemeClr val="bg1"/>
                </a:solidFill>
              </a:rPr>
              <a:t>(CBRE, </a:t>
            </a:r>
            <a:r>
              <a:rPr lang="en-GB" sz="1200" dirty="0" smtClean="0">
                <a:solidFill>
                  <a:schemeClr val="bg1"/>
                </a:solidFill>
              </a:rPr>
              <a:t>2019)</a:t>
            </a:r>
            <a:r>
              <a:rPr lang="en-GB" dirty="0" smtClean="0">
                <a:solidFill>
                  <a:schemeClr val="bg1"/>
                </a:solidFill>
              </a:rPr>
              <a:t> </a:t>
            </a:r>
            <a:endParaRPr lang="en-GB" dirty="0">
              <a:solidFill>
                <a:schemeClr val="bg1"/>
              </a:solidFill>
            </a:endParaRPr>
          </a:p>
        </p:txBody>
      </p:sp>
      <p:sp>
        <p:nvSpPr>
          <p:cNvPr id="11" name="TextBox 10"/>
          <p:cNvSpPr txBox="1"/>
          <p:nvPr/>
        </p:nvSpPr>
        <p:spPr>
          <a:xfrm>
            <a:off x="460375" y="2475244"/>
            <a:ext cx="6828699" cy="523220"/>
          </a:xfrm>
          <a:prstGeom prst="rect">
            <a:avLst/>
          </a:prstGeom>
          <a:noFill/>
        </p:spPr>
        <p:txBody>
          <a:bodyPr wrap="square" rtlCol="0">
            <a:spAutoFit/>
          </a:bodyPr>
          <a:lstStyle/>
          <a:p>
            <a:r>
              <a:rPr lang="en-GB" sz="2800" b="1" dirty="0" smtClean="0">
                <a:solidFill>
                  <a:schemeClr val="bg1"/>
                </a:solidFill>
              </a:rPr>
              <a:t>Key Drivers</a:t>
            </a:r>
            <a:endParaRPr lang="en-GB" sz="2800" b="1" dirty="0">
              <a:solidFill>
                <a:schemeClr val="bg1"/>
              </a:solidFill>
            </a:endParaRPr>
          </a:p>
        </p:txBody>
      </p:sp>
      <p:sp>
        <p:nvSpPr>
          <p:cNvPr id="12" name="TextBox 11"/>
          <p:cNvSpPr txBox="1"/>
          <p:nvPr/>
        </p:nvSpPr>
        <p:spPr>
          <a:xfrm>
            <a:off x="460375" y="4833257"/>
            <a:ext cx="5744482" cy="523220"/>
          </a:xfrm>
          <a:prstGeom prst="rect">
            <a:avLst/>
          </a:prstGeom>
          <a:noFill/>
        </p:spPr>
        <p:txBody>
          <a:bodyPr wrap="square" rtlCol="0">
            <a:spAutoFit/>
          </a:bodyPr>
          <a:lstStyle/>
          <a:p>
            <a:r>
              <a:rPr lang="en-GB" sz="2800" b="1" dirty="0" smtClean="0">
                <a:solidFill>
                  <a:schemeClr val="bg1"/>
                </a:solidFill>
              </a:rPr>
              <a:t>Why the gap exists…..</a:t>
            </a:r>
            <a:endParaRPr lang="en-GB" sz="2800" b="1" dirty="0">
              <a:solidFill>
                <a:schemeClr val="bg1"/>
              </a:solidFill>
            </a:endParaRPr>
          </a:p>
        </p:txBody>
      </p:sp>
    </p:spTree>
    <p:extLst>
      <p:ext uri="{BB962C8B-B14F-4D97-AF65-F5344CB8AC3E}">
        <p14:creationId xmlns:p14="http://schemas.microsoft.com/office/powerpoint/2010/main" val="334390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ppt_x"/>
                                          </p:val>
                                        </p:tav>
                                        <p:tav tm="100000">
                                          <p:val>
                                            <p:strVal val="#ppt_x"/>
                                          </p:val>
                                        </p:tav>
                                      </p:tavLst>
                                    </p:anim>
                                    <p:anim calcmode="lin" valueType="num">
                                      <p:cBhvr additive="base">
                                        <p:cTn id="20"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1000"/>
                                        <p:tgtEl>
                                          <p:spTgt spid="11"/>
                                        </p:tgtEl>
                                      </p:cBhvr>
                                    </p:animEffect>
                                    <p:anim calcmode="lin" valueType="num">
                                      <p:cBhvr>
                                        <p:cTn id="26" dur="1000" fill="hold"/>
                                        <p:tgtEl>
                                          <p:spTgt spid="11"/>
                                        </p:tgtEl>
                                        <p:attrNameLst>
                                          <p:attrName>ppt_x</p:attrName>
                                        </p:attrNameLst>
                                      </p:cBhvr>
                                      <p:tavLst>
                                        <p:tav tm="0">
                                          <p:val>
                                            <p:strVal val="#ppt_x"/>
                                          </p:val>
                                        </p:tav>
                                        <p:tav tm="100000">
                                          <p:val>
                                            <p:strVal val="#ppt_x"/>
                                          </p:val>
                                        </p:tav>
                                      </p:tavLst>
                                    </p:anim>
                                    <p:anim calcmode="lin" valueType="num">
                                      <p:cBhvr>
                                        <p:cTn id="2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 calcmode="lin" valueType="num">
                                      <p:cBhvr additive="base">
                                        <p:cTn id="32" dur="500" fill="hold"/>
                                        <p:tgtEl>
                                          <p:spTgt spid="10"/>
                                        </p:tgtEl>
                                        <p:attrNameLst>
                                          <p:attrName>ppt_x</p:attrName>
                                        </p:attrNameLst>
                                      </p:cBhvr>
                                      <p:tavLst>
                                        <p:tav tm="0">
                                          <p:val>
                                            <p:strVal val="#ppt_x"/>
                                          </p:val>
                                        </p:tav>
                                        <p:tav tm="100000">
                                          <p:val>
                                            <p:strVal val="#ppt_x"/>
                                          </p:val>
                                        </p:tav>
                                      </p:tavLst>
                                    </p:anim>
                                    <p:anim calcmode="lin" valueType="num">
                                      <p:cBhvr additive="base">
                                        <p:cTn id="33"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6"/>
                                        </p:tgtEl>
                                        <p:attrNameLst>
                                          <p:attrName>style.visibility</p:attrName>
                                        </p:attrNameLst>
                                      </p:cBhvr>
                                      <p:to>
                                        <p:strVal val="visible"/>
                                      </p:to>
                                    </p:set>
                                    <p:anim calcmode="lin" valueType="num">
                                      <p:cBhvr additive="base">
                                        <p:cTn id="38" dur="500" fill="hold"/>
                                        <p:tgtEl>
                                          <p:spTgt spid="6"/>
                                        </p:tgtEl>
                                        <p:attrNameLst>
                                          <p:attrName>ppt_x</p:attrName>
                                        </p:attrNameLst>
                                      </p:cBhvr>
                                      <p:tavLst>
                                        <p:tav tm="0">
                                          <p:val>
                                            <p:strVal val="#ppt_x"/>
                                          </p:val>
                                        </p:tav>
                                        <p:tav tm="100000">
                                          <p:val>
                                            <p:strVal val="#ppt_x"/>
                                          </p:val>
                                        </p:tav>
                                      </p:tavLst>
                                    </p:anim>
                                    <p:anim calcmode="lin" valueType="num">
                                      <p:cBhvr additive="base">
                                        <p:cTn id="39"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1000"/>
                                        <p:tgtEl>
                                          <p:spTgt spid="12"/>
                                        </p:tgtEl>
                                      </p:cBhvr>
                                    </p:animEffect>
                                    <p:anim calcmode="lin" valueType="num">
                                      <p:cBhvr>
                                        <p:cTn id="45" dur="1000" fill="hold"/>
                                        <p:tgtEl>
                                          <p:spTgt spid="12"/>
                                        </p:tgtEl>
                                        <p:attrNameLst>
                                          <p:attrName>ppt_x</p:attrName>
                                        </p:attrNameLst>
                                      </p:cBhvr>
                                      <p:tavLst>
                                        <p:tav tm="0">
                                          <p:val>
                                            <p:strVal val="#ppt_x"/>
                                          </p:val>
                                        </p:tav>
                                        <p:tav tm="100000">
                                          <p:val>
                                            <p:strVal val="#ppt_x"/>
                                          </p:val>
                                        </p:tav>
                                      </p:tavLst>
                                    </p:anim>
                                    <p:anim calcmode="lin" valueType="num">
                                      <p:cBhvr>
                                        <p:cTn id="46"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7" fill="hold">
                      <p:stCondLst>
                        <p:cond delay="indefinite"/>
                      </p:stCondLst>
                      <p:childTnLst>
                        <p:par>
                          <p:cTn id="48" fill="hold">
                            <p:stCondLst>
                              <p:cond delay="0"/>
                            </p:stCondLst>
                            <p:childTnLst>
                              <p:par>
                                <p:cTn id="49" presetID="2" presetClass="entr" presetSubtype="4" fill="hold" grpId="0" nodeType="clickEffect">
                                  <p:stCondLst>
                                    <p:cond delay="0"/>
                                  </p:stCondLst>
                                  <p:childTnLst>
                                    <p:set>
                                      <p:cBhvr>
                                        <p:cTn id="50" dur="1" fill="hold">
                                          <p:stCondLst>
                                            <p:cond delay="0"/>
                                          </p:stCondLst>
                                        </p:cTn>
                                        <p:tgtEl>
                                          <p:spTgt spid="7"/>
                                        </p:tgtEl>
                                        <p:attrNameLst>
                                          <p:attrName>style.visibility</p:attrName>
                                        </p:attrNameLst>
                                      </p:cBhvr>
                                      <p:to>
                                        <p:strVal val="visible"/>
                                      </p:to>
                                    </p:set>
                                    <p:anim calcmode="lin" valueType="num">
                                      <p:cBhvr additive="base">
                                        <p:cTn id="51" dur="500" fill="hold"/>
                                        <p:tgtEl>
                                          <p:spTgt spid="7"/>
                                        </p:tgtEl>
                                        <p:attrNameLst>
                                          <p:attrName>ppt_x</p:attrName>
                                        </p:attrNameLst>
                                      </p:cBhvr>
                                      <p:tavLst>
                                        <p:tav tm="0">
                                          <p:val>
                                            <p:strVal val="#ppt_x"/>
                                          </p:val>
                                        </p:tav>
                                        <p:tav tm="100000">
                                          <p:val>
                                            <p:strVal val="#ppt_x"/>
                                          </p:val>
                                        </p:tav>
                                      </p:tavLst>
                                    </p:anim>
                                    <p:anim calcmode="lin" valueType="num">
                                      <p:cBhvr additive="base">
                                        <p:cTn id="5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8"/>
                                        </p:tgtEl>
                                        <p:attrNameLst>
                                          <p:attrName>style.visibility</p:attrName>
                                        </p:attrNameLst>
                                      </p:cBhvr>
                                      <p:to>
                                        <p:strVal val="visible"/>
                                      </p:to>
                                    </p:set>
                                    <p:anim calcmode="lin" valueType="num">
                                      <p:cBhvr additive="base">
                                        <p:cTn id="57" dur="500" fill="hold"/>
                                        <p:tgtEl>
                                          <p:spTgt spid="8"/>
                                        </p:tgtEl>
                                        <p:attrNameLst>
                                          <p:attrName>ppt_x</p:attrName>
                                        </p:attrNameLst>
                                      </p:cBhvr>
                                      <p:tavLst>
                                        <p:tav tm="0">
                                          <p:val>
                                            <p:strVal val="#ppt_x"/>
                                          </p:val>
                                        </p:tav>
                                        <p:tav tm="100000">
                                          <p:val>
                                            <p:strVal val="#ppt_x"/>
                                          </p:val>
                                        </p:tav>
                                      </p:tavLst>
                                    </p:anim>
                                    <p:anim calcmode="lin" valueType="num">
                                      <p:cBhvr additive="base">
                                        <p:cTn id="5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P spid="7" grpId="0"/>
      <p:bldP spid="8" grpId="0"/>
      <p:bldP spid="9" grpId="0"/>
      <p:bldP spid="10" grpId="0"/>
      <p:bldP spid="11" grpId="0"/>
      <p:bldP spid="1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rot="16200000">
            <a:off x="-110329" y="632845"/>
            <a:ext cx="2153963" cy="1306288"/>
          </a:xfrm>
          <a:solidFill>
            <a:srgbClr val="FFFF00"/>
          </a:solidFill>
          <a:ln>
            <a:solidFill>
              <a:srgbClr val="000000"/>
            </a:solidFill>
          </a:ln>
        </p:spPr>
        <p:txBody>
          <a:bodyPr>
            <a:normAutofit/>
          </a:bodyPr>
          <a:lstStyle/>
          <a:p>
            <a:r>
              <a:rPr lang="en-GB" sz="2800" b="1" dirty="0" smtClean="0">
                <a:solidFill>
                  <a:srgbClr val="000000"/>
                </a:solidFill>
              </a:rPr>
              <a:t>Research Aim</a:t>
            </a:r>
            <a:endParaRPr lang="en-GB" sz="2800" b="1" dirty="0">
              <a:solidFill>
                <a:srgbClr val="000000"/>
              </a:solidFill>
            </a:endParaRPr>
          </a:p>
        </p:txBody>
      </p:sp>
      <p:sp>
        <p:nvSpPr>
          <p:cNvPr id="4" name="TextBox 3"/>
          <p:cNvSpPr txBox="1"/>
          <p:nvPr/>
        </p:nvSpPr>
        <p:spPr>
          <a:xfrm>
            <a:off x="1881051" y="505623"/>
            <a:ext cx="9601200" cy="646331"/>
          </a:xfrm>
          <a:prstGeom prst="rect">
            <a:avLst/>
          </a:prstGeom>
          <a:noFill/>
          <a:ln>
            <a:solidFill>
              <a:srgbClr val="000000"/>
            </a:solidFill>
          </a:ln>
        </p:spPr>
        <p:txBody>
          <a:bodyPr wrap="square" rtlCol="0">
            <a:spAutoFit/>
          </a:bodyPr>
          <a:lstStyle/>
          <a:p>
            <a:r>
              <a:rPr lang="en-GB" dirty="0"/>
              <a:t>G</a:t>
            </a:r>
            <a:r>
              <a:rPr lang="en-GB" dirty="0" smtClean="0"/>
              <a:t>ather </a:t>
            </a:r>
            <a:r>
              <a:rPr lang="en-GB" dirty="0"/>
              <a:t>research from the FM industry to test the use of risk assessment tools </a:t>
            </a:r>
            <a:r>
              <a:rPr lang="en-GB" dirty="0" smtClean="0"/>
              <a:t>to </a:t>
            </a:r>
            <a:r>
              <a:rPr lang="en-GB" dirty="0"/>
              <a:t>assess property assets within an operational real estate portfolio for their criticality in the event of failure. </a:t>
            </a:r>
          </a:p>
        </p:txBody>
      </p:sp>
      <p:sp>
        <p:nvSpPr>
          <p:cNvPr id="5" name="TextBox 4"/>
          <p:cNvSpPr txBox="1"/>
          <p:nvPr/>
        </p:nvSpPr>
        <p:spPr>
          <a:xfrm>
            <a:off x="1881051" y="1384663"/>
            <a:ext cx="9601200" cy="646331"/>
          </a:xfrm>
          <a:prstGeom prst="rect">
            <a:avLst/>
          </a:prstGeom>
          <a:noFill/>
          <a:ln>
            <a:solidFill>
              <a:srgbClr val="000000"/>
            </a:solidFill>
          </a:ln>
        </p:spPr>
        <p:txBody>
          <a:bodyPr wrap="square" rtlCol="0">
            <a:spAutoFit/>
          </a:bodyPr>
          <a:lstStyle/>
          <a:p>
            <a:r>
              <a:rPr lang="en-GB" dirty="0" smtClean="0"/>
              <a:t>Produce an untested </a:t>
            </a:r>
            <a:r>
              <a:rPr lang="en-GB" dirty="0"/>
              <a:t>prototype assessment based on the findings of the literature review and primary research in the study. </a:t>
            </a:r>
          </a:p>
        </p:txBody>
      </p:sp>
      <p:sp>
        <p:nvSpPr>
          <p:cNvPr id="8" name="Rectangle 7"/>
          <p:cNvSpPr/>
          <p:nvPr/>
        </p:nvSpPr>
        <p:spPr>
          <a:xfrm>
            <a:off x="313508" y="2573383"/>
            <a:ext cx="1306289" cy="4088674"/>
          </a:xfrm>
          <a:prstGeom prst="rect">
            <a:avLst/>
          </a:prstGeom>
          <a:solidFill>
            <a:srgbClr val="FFFF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p>
            <a:pPr algn="ctr"/>
            <a:r>
              <a:rPr lang="en-GB" sz="3200" b="1" dirty="0" smtClean="0">
                <a:solidFill>
                  <a:schemeClr val="tx1"/>
                </a:solidFill>
              </a:rPr>
              <a:t>Research Objectives</a:t>
            </a:r>
            <a:endParaRPr lang="en-GB" sz="3200" b="1" dirty="0">
              <a:solidFill>
                <a:schemeClr val="tx1"/>
              </a:solidFill>
            </a:endParaRPr>
          </a:p>
        </p:txBody>
      </p:sp>
      <p:sp>
        <p:nvSpPr>
          <p:cNvPr id="10" name="Rectangle 9"/>
          <p:cNvSpPr/>
          <p:nvPr/>
        </p:nvSpPr>
        <p:spPr>
          <a:xfrm>
            <a:off x="1895965" y="2573383"/>
            <a:ext cx="9586286" cy="646331"/>
          </a:xfrm>
          <a:prstGeom prst="rect">
            <a:avLst/>
          </a:prstGeom>
          <a:ln>
            <a:solidFill>
              <a:srgbClr val="000000"/>
            </a:solidFill>
          </a:ln>
        </p:spPr>
        <p:txBody>
          <a:bodyPr wrap="square">
            <a:spAutoFit/>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An assessment </a:t>
            </a:r>
            <a:r>
              <a:rPr lang="en-GB" dirty="0">
                <a:latin typeface="Calibri" panose="020F0502020204030204" pitchFamily="34" charset="0"/>
                <a:ea typeface="Calibri" panose="020F0502020204030204" pitchFamily="34" charset="0"/>
                <a:cs typeface="Times New Roman" panose="02020603050405020304" pitchFamily="18" charset="0"/>
              </a:rPr>
              <a:t>of whether data collected, inputted and produced by CAFM systems is used to influence maintenance practices currently.</a:t>
            </a:r>
            <a:endParaRPr lang="en-GB" dirty="0"/>
          </a:p>
        </p:txBody>
      </p:sp>
      <p:sp>
        <p:nvSpPr>
          <p:cNvPr id="12" name="Rectangle 11"/>
          <p:cNvSpPr/>
          <p:nvPr/>
        </p:nvSpPr>
        <p:spPr>
          <a:xfrm>
            <a:off x="1895965" y="3637596"/>
            <a:ext cx="9601200" cy="729430"/>
          </a:xfrm>
          <a:prstGeom prst="rect">
            <a:avLst/>
          </a:prstGeom>
          <a:ln>
            <a:solidFill>
              <a:srgbClr val="000000"/>
            </a:solidFill>
          </a:ln>
        </p:spPr>
        <p:txBody>
          <a:bodyPr wrap="square">
            <a:spAutoFit/>
          </a:bodyPr>
          <a:lstStyle/>
          <a:p>
            <a:pPr lvl="0">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Assess if FM’s are actively evaluating assets for their criticality and whether the results are influencing maintenance </a:t>
            </a:r>
            <a:r>
              <a:rPr lang="en-GB" dirty="0" smtClean="0">
                <a:latin typeface="Calibri" panose="020F0502020204030204" pitchFamily="34" charset="0"/>
                <a:ea typeface="Calibri" panose="020F0502020204030204" pitchFamily="34" charset="0"/>
                <a:cs typeface="Times New Roman" panose="02020603050405020304" pitchFamily="18" charset="0"/>
              </a:rPr>
              <a:t>delivery.</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
        <p:nvSpPr>
          <p:cNvPr id="14" name="Rectangle 13"/>
          <p:cNvSpPr/>
          <p:nvPr/>
        </p:nvSpPr>
        <p:spPr>
          <a:xfrm>
            <a:off x="1895965" y="4826316"/>
            <a:ext cx="9586286" cy="729430"/>
          </a:xfrm>
          <a:prstGeom prst="rect">
            <a:avLst/>
          </a:prstGeom>
          <a:ln>
            <a:solidFill>
              <a:srgbClr val="000000"/>
            </a:solidFill>
          </a:ln>
        </p:spPr>
        <p:txBody>
          <a:bodyPr wrap="square">
            <a:spAutoFit/>
          </a:bodyPr>
          <a:lstStyle/>
          <a:p>
            <a:pPr lvl="0">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Establish a criteria for the FM industry, in order of importance, to measure an assets criticality against.</a:t>
            </a:r>
          </a:p>
        </p:txBody>
      </p:sp>
      <p:sp>
        <p:nvSpPr>
          <p:cNvPr id="16" name="Rectangle 15"/>
          <p:cNvSpPr/>
          <p:nvPr/>
        </p:nvSpPr>
        <p:spPr>
          <a:xfrm>
            <a:off x="1895965" y="5985496"/>
            <a:ext cx="9586286" cy="646331"/>
          </a:xfrm>
          <a:prstGeom prst="rect">
            <a:avLst/>
          </a:prstGeom>
          <a:ln>
            <a:solidFill>
              <a:srgbClr val="000000"/>
            </a:solidFill>
          </a:ln>
        </p:spPr>
        <p:txBody>
          <a:bodyPr wrap="square">
            <a:spAutoFit/>
          </a:bodyPr>
          <a:lstStyle/>
          <a:p>
            <a:r>
              <a:rPr lang="en-GB" dirty="0" smtClean="0">
                <a:latin typeface="Calibri" panose="020F0502020204030204" pitchFamily="34" charset="0"/>
                <a:ea typeface="Calibri" panose="020F0502020204030204" pitchFamily="34" charset="0"/>
                <a:cs typeface="Times New Roman" panose="02020603050405020304" pitchFamily="18" charset="0"/>
              </a:rPr>
              <a:t>Evaluate </a:t>
            </a:r>
            <a:r>
              <a:rPr lang="en-GB" dirty="0">
                <a:latin typeface="Calibri" panose="020F0502020204030204" pitchFamily="34" charset="0"/>
                <a:ea typeface="Calibri" panose="020F0502020204030204" pitchFamily="34" charset="0"/>
                <a:cs typeface="Times New Roman" panose="02020603050405020304" pitchFamily="18" charset="0"/>
              </a:rPr>
              <a:t>if the level of technical competence of an FM will be a factor in their ability to carry out an assessment of the assets.</a:t>
            </a:r>
            <a:endParaRPr lang="en-GB" dirty="0"/>
          </a:p>
        </p:txBody>
      </p:sp>
    </p:spTree>
    <p:extLst>
      <p:ext uri="{BB962C8B-B14F-4D97-AF65-F5344CB8AC3E}">
        <p14:creationId xmlns:p14="http://schemas.microsoft.com/office/powerpoint/2010/main" val="1542434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wipe(down)">
                                      <p:cBhvr>
                                        <p:cTn id="15" dur="500"/>
                                        <p:tgtEl>
                                          <p:spTgt spid="4"/>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wipe(down)">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3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childTnLst>
                          </p:cTn>
                        </p:par>
                      </p:childTnLst>
                    </p:cTn>
                  </p:par>
                  <p:par>
                    <p:cTn id="29" fill="hold">
                      <p:stCondLst>
                        <p:cond delay="indefinite"/>
                      </p:stCondLst>
                      <p:childTnLst>
                        <p:par>
                          <p:cTn id="30" fill="hold">
                            <p:stCondLst>
                              <p:cond delay="0"/>
                            </p:stCondLst>
                            <p:childTnLst>
                              <p:par>
                                <p:cTn id="31" presetID="22" presetClass="entr" presetSubtype="4" fill="hold" grpId="0" nodeType="clickEffect">
                                  <p:stCondLst>
                                    <p:cond delay="0"/>
                                  </p:stCondLst>
                                  <p:childTnLst>
                                    <p:set>
                                      <p:cBhvr>
                                        <p:cTn id="32" dur="1" fill="hold">
                                          <p:stCondLst>
                                            <p:cond delay="0"/>
                                          </p:stCondLst>
                                        </p:cTn>
                                        <p:tgtEl>
                                          <p:spTgt spid="10"/>
                                        </p:tgtEl>
                                        <p:attrNameLst>
                                          <p:attrName>style.visibility</p:attrName>
                                        </p:attrNameLst>
                                      </p:cBhvr>
                                      <p:to>
                                        <p:strVal val="visible"/>
                                      </p:to>
                                    </p:set>
                                    <p:animEffect transition="in" filter="wipe(down)">
                                      <p:cBhvr>
                                        <p:cTn id="33" dur="500"/>
                                        <p:tgtEl>
                                          <p:spTgt spid="10"/>
                                        </p:tgtEl>
                                      </p:cBhvr>
                                    </p:animEffect>
                                  </p:childTnLst>
                                </p:cTn>
                              </p:par>
                            </p:childTnLst>
                          </p:cTn>
                        </p:par>
                      </p:childTnLst>
                    </p:cTn>
                  </p:par>
                  <p:par>
                    <p:cTn id="34" fill="hold">
                      <p:stCondLst>
                        <p:cond delay="indefinite"/>
                      </p:stCondLst>
                      <p:childTnLst>
                        <p:par>
                          <p:cTn id="35" fill="hold">
                            <p:stCondLst>
                              <p:cond delay="0"/>
                            </p:stCondLst>
                            <p:childTnLst>
                              <p:par>
                                <p:cTn id="36" presetID="22" presetClass="entr" presetSubtype="4" fill="hold" grpId="0" nodeType="click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wipe(down)">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down)">
                                      <p:cBhvr>
                                        <p:cTn id="43" dur="500"/>
                                        <p:tgtEl>
                                          <p:spTgt spid="14"/>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wipe(down)">
                                      <p:cBhvr>
                                        <p:cTn id="48"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8" grpId="0" animBg="1"/>
      <p:bldP spid="10" grpId="0" animBg="1"/>
      <p:bldP spid="12" grpId="0" animBg="1"/>
      <p:bldP spid="14" grpId="0" animBg="1"/>
      <p:bldP spid="1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5 keys to executing strategy well and drive outcomes"/>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34000"/>
                    </a14:imgEffect>
                    <a14:imgEffect>
                      <a14:brightnessContrast bright="-6000" contrast="-36000"/>
                    </a14:imgEffect>
                  </a14:imgLayer>
                </a14:imgProps>
              </a:ext>
              <a:ext uri="{28A0092B-C50C-407E-A947-70E740481C1C}">
                <a14:useLocalDpi xmlns:a14="http://schemas.microsoft.com/office/drawing/2010/main" val="0"/>
              </a:ext>
            </a:extLst>
          </a:blip>
          <a:srcRect/>
          <a:stretch>
            <a:fillRect/>
          </a:stretch>
        </p:blipFill>
        <p:spPr bwMode="auto">
          <a:xfrm>
            <a:off x="0" y="0"/>
            <a:ext cx="12202943" cy="6857999"/>
          </a:xfrm>
          <a:prstGeom prst="rect">
            <a:avLst/>
          </a:prstGeom>
          <a:noFill/>
          <a:effectLst>
            <a:outerShdw dist="50800" dir="5400000" algn="ctr" rotWithShape="0">
              <a:srgbClr val="000000">
                <a:alpha val="72000"/>
              </a:srgbClr>
            </a:outerShdw>
          </a:effectLst>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2727" y="199319"/>
            <a:ext cx="10515600" cy="900167"/>
          </a:xfrm>
        </p:spPr>
        <p:txBody>
          <a:bodyPr>
            <a:normAutofit/>
          </a:bodyPr>
          <a:lstStyle/>
          <a:p>
            <a:r>
              <a:rPr lang="en-GB" sz="4800" b="1" u="sng" dirty="0" smtClean="0">
                <a:solidFill>
                  <a:srgbClr val="FFFF00"/>
                </a:solidFill>
                <a:effectLst>
                  <a:outerShdw blurRad="38100" dist="38100" dir="2700000" algn="tl">
                    <a:srgbClr val="000000">
                      <a:alpha val="43137"/>
                    </a:srgbClr>
                  </a:outerShdw>
                </a:effectLst>
              </a:rPr>
              <a:t>Why is a Maintenance Strategy significant?</a:t>
            </a:r>
            <a:endParaRPr lang="en-GB" sz="4800" b="1" u="sng" dirty="0">
              <a:solidFill>
                <a:srgbClr val="FFFF00"/>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843671" y="1298805"/>
            <a:ext cx="10515600" cy="813072"/>
          </a:xfrm>
        </p:spPr>
        <p:txBody>
          <a:bodyPr>
            <a:noAutofit/>
          </a:bodyPr>
          <a:lstStyle/>
          <a:p>
            <a:pPr marL="0" indent="0">
              <a:buNone/>
            </a:pPr>
            <a:r>
              <a:rPr lang="en-GB" sz="3600" b="1" dirty="0">
                <a:solidFill>
                  <a:srgbClr val="FFFF00"/>
                </a:solidFill>
                <a:effectLst>
                  <a:outerShdw blurRad="38100" dist="38100" dir="2700000" algn="tl">
                    <a:srgbClr val="000000">
                      <a:alpha val="43137"/>
                    </a:srgbClr>
                  </a:outerShdw>
                </a:effectLst>
              </a:rPr>
              <a:t>Strategic design, delivery and management of corporate facilities can </a:t>
            </a:r>
            <a:r>
              <a:rPr lang="en-GB" sz="3600" b="1" dirty="0" smtClean="0">
                <a:solidFill>
                  <a:srgbClr val="FFFF00"/>
                </a:solidFill>
                <a:effectLst>
                  <a:outerShdw blurRad="38100" dist="38100" dir="2700000" algn="tl">
                    <a:srgbClr val="000000">
                      <a:alpha val="43137"/>
                    </a:srgbClr>
                  </a:outerShdw>
                </a:effectLst>
              </a:rPr>
              <a:t>provide:</a:t>
            </a:r>
            <a:endParaRPr lang="en-GB" sz="3600" b="1" dirty="0">
              <a:solidFill>
                <a:srgbClr val="FFFF00"/>
              </a:solidFill>
              <a:effectLst>
                <a:outerShdw blurRad="38100" dist="38100" dir="2700000" algn="tl">
                  <a:srgbClr val="000000">
                    <a:alpha val="43137"/>
                  </a:srgbClr>
                </a:outerShdw>
              </a:effectLst>
            </a:endParaRPr>
          </a:p>
        </p:txBody>
      </p:sp>
      <p:sp>
        <p:nvSpPr>
          <p:cNvPr id="4" name="TextBox 3"/>
          <p:cNvSpPr txBox="1"/>
          <p:nvPr/>
        </p:nvSpPr>
        <p:spPr>
          <a:xfrm>
            <a:off x="843671" y="2625418"/>
            <a:ext cx="4431983" cy="584775"/>
          </a:xfrm>
          <a:prstGeom prst="rect">
            <a:avLst/>
          </a:prstGeom>
          <a:noFill/>
        </p:spPr>
        <p:txBody>
          <a:bodyPr wrap="none" rtlCol="0">
            <a:spAutoFit/>
          </a:bodyPr>
          <a:lstStyle/>
          <a:p>
            <a:pPr marL="285750" indent="-285750">
              <a:buFont typeface="Arial" panose="020B0604020202020204" pitchFamily="34" charset="0"/>
              <a:buChar char="•"/>
            </a:pPr>
            <a:r>
              <a:rPr lang="en-GB" sz="3200" b="1" dirty="0" smtClean="0">
                <a:solidFill>
                  <a:srgbClr val="FFFF00"/>
                </a:solidFill>
                <a:effectLst>
                  <a:outerShdw blurRad="38100" dist="38100" dir="2700000" algn="tl">
                    <a:srgbClr val="000000">
                      <a:alpha val="43137"/>
                    </a:srgbClr>
                  </a:outerShdw>
                </a:effectLst>
              </a:rPr>
              <a:t>Significant Cost Savings</a:t>
            </a:r>
            <a:endParaRPr lang="en-GB" sz="3200" b="1" dirty="0">
              <a:solidFill>
                <a:srgbClr val="FFFF00"/>
              </a:solidFill>
              <a:effectLst>
                <a:outerShdw blurRad="38100" dist="38100" dir="2700000" algn="tl">
                  <a:srgbClr val="000000">
                    <a:alpha val="43137"/>
                  </a:srgbClr>
                </a:outerShdw>
              </a:effectLst>
            </a:endParaRPr>
          </a:p>
        </p:txBody>
      </p:sp>
      <p:sp>
        <p:nvSpPr>
          <p:cNvPr id="5" name="TextBox 4"/>
          <p:cNvSpPr txBox="1"/>
          <p:nvPr/>
        </p:nvSpPr>
        <p:spPr>
          <a:xfrm>
            <a:off x="843671" y="3925348"/>
            <a:ext cx="7359515" cy="584775"/>
          </a:xfrm>
          <a:prstGeom prst="rect">
            <a:avLst/>
          </a:prstGeom>
          <a:noFill/>
        </p:spPr>
        <p:txBody>
          <a:bodyPr wrap="none" rtlCol="0">
            <a:spAutoFit/>
          </a:bodyPr>
          <a:lstStyle/>
          <a:p>
            <a:pPr marL="285750" indent="-285750">
              <a:buFont typeface="Arial" panose="020B0604020202020204" pitchFamily="34" charset="0"/>
              <a:buChar char="•"/>
            </a:pPr>
            <a:r>
              <a:rPr lang="en-GB" sz="3200" b="1" dirty="0" smtClean="0">
                <a:solidFill>
                  <a:srgbClr val="FFFF00"/>
                </a:solidFill>
                <a:effectLst>
                  <a:outerShdw blurRad="38100" dist="38100" dir="2700000" algn="tl">
                    <a:srgbClr val="000000">
                      <a:alpha val="43137"/>
                    </a:srgbClr>
                  </a:outerShdw>
                </a:effectLst>
              </a:rPr>
              <a:t>Endorse and support corporate branding</a:t>
            </a:r>
            <a:endParaRPr lang="en-GB" sz="3200" b="1" dirty="0">
              <a:solidFill>
                <a:srgbClr val="FFFF00"/>
              </a:solidFill>
              <a:effectLst>
                <a:outerShdw blurRad="38100" dist="38100" dir="2700000" algn="tl">
                  <a:srgbClr val="000000">
                    <a:alpha val="43137"/>
                  </a:srgbClr>
                </a:outerShdw>
              </a:effectLst>
            </a:endParaRPr>
          </a:p>
        </p:txBody>
      </p:sp>
      <p:sp>
        <p:nvSpPr>
          <p:cNvPr id="6" name="TextBox 5"/>
          <p:cNvSpPr txBox="1"/>
          <p:nvPr/>
        </p:nvSpPr>
        <p:spPr>
          <a:xfrm>
            <a:off x="843671" y="5225278"/>
            <a:ext cx="7897547" cy="1323439"/>
          </a:xfrm>
          <a:prstGeom prst="rect">
            <a:avLst/>
          </a:prstGeom>
          <a:noFill/>
        </p:spPr>
        <p:txBody>
          <a:bodyPr wrap="none" rtlCol="0">
            <a:spAutoFit/>
          </a:bodyPr>
          <a:lstStyle/>
          <a:p>
            <a:pPr marL="285750" indent="-285750">
              <a:buFont typeface="Arial" panose="020B0604020202020204" pitchFamily="34" charset="0"/>
              <a:buChar char="•"/>
            </a:pPr>
            <a:r>
              <a:rPr lang="en-GB" sz="3200" b="1" dirty="0" smtClean="0">
                <a:solidFill>
                  <a:srgbClr val="FFFF00"/>
                </a:solidFill>
                <a:effectLst>
                  <a:outerShdw blurRad="38100" dist="38100" dir="2700000" algn="tl">
                    <a:srgbClr val="000000">
                      <a:alpha val="43137"/>
                    </a:srgbClr>
                  </a:outerShdw>
                </a:effectLst>
              </a:rPr>
              <a:t>Improve worker productivity and happiness</a:t>
            </a:r>
          </a:p>
          <a:p>
            <a:endParaRPr lang="en-GB" sz="3200" b="1" dirty="0">
              <a:solidFill>
                <a:srgbClr val="FFFF00"/>
              </a:solidFill>
              <a:effectLst>
                <a:outerShdw blurRad="38100" dist="38100" dir="2700000" algn="tl">
                  <a:srgbClr val="000000">
                    <a:alpha val="43137"/>
                  </a:srgbClr>
                </a:outerShdw>
              </a:effectLst>
            </a:endParaRPr>
          </a:p>
          <a:p>
            <a:r>
              <a:rPr lang="en-GB" sz="1600" b="1" dirty="0" smtClean="0">
                <a:solidFill>
                  <a:srgbClr val="FFFF00"/>
                </a:solidFill>
                <a:effectLst>
                  <a:outerShdw blurRad="38100" dist="38100" dir="2700000" algn="tl">
                    <a:srgbClr val="000000">
                      <a:alpha val="43137"/>
                    </a:srgbClr>
                  </a:outerShdw>
                </a:effectLst>
              </a:rPr>
              <a:t>(Cushman and Wakefield, 2012)</a:t>
            </a:r>
            <a:endParaRPr lang="en-GB" sz="1600" b="1"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7336843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 habit of reluctance can seriously harm your life … – Scott Fre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5643" y="2493418"/>
            <a:ext cx="4219575" cy="291465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199" y="500507"/>
            <a:ext cx="10515600" cy="1325563"/>
          </a:xfrm>
        </p:spPr>
        <p:txBody>
          <a:bodyPr>
            <a:normAutofit/>
          </a:bodyPr>
          <a:lstStyle/>
          <a:p>
            <a:pPr algn="ctr"/>
            <a:r>
              <a:rPr lang="en-GB" sz="3600" b="1" dirty="0" smtClean="0">
                <a:solidFill>
                  <a:srgbClr val="00B0F0"/>
                </a:solidFill>
              </a:rPr>
              <a:t>What’s holding back the use of Strategic Practices??? </a:t>
            </a:r>
            <a:endParaRPr lang="en-GB" sz="3600" b="1" dirty="0">
              <a:solidFill>
                <a:srgbClr val="00B0F0"/>
              </a:solidFill>
            </a:endParaRPr>
          </a:p>
        </p:txBody>
      </p:sp>
      <p:sp>
        <p:nvSpPr>
          <p:cNvPr id="3" name="Content Placeholder 2"/>
          <p:cNvSpPr>
            <a:spLocks noGrp="1"/>
          </p:cNvSpPr>
          <p:nvPr>
            <p:ph idx="1"/>
          </p:nvPr>
        </p:nvSpPr>
        <p:spPr>
          <a:xfrm>
            <a:off x="838199" y="2015187"/>
            <a:ext cx="8070670" cy="1823221"/>
          </a:xfrm>
        </p:spPr>
        <p:txBody>
          <a:bodyPr>
            <a:noAutofit/>
          </a:bodyPr>
          <a:lstStyle/>
          <a:p>
            <a:pPr marL="0" indent="0">
              <a:buNone/>
            </a:pPr>
            <a:r>
              <a:rPr lang="en-GB" sz="3200" dirty="0" smtClean="0"/>
              <a:t>New maintenance </a:t>
            </a:r>
            <a:r>
              <a:rPr lang="en-GB" sz="3200" dirty="0"/>
              <a:t>approaches, methods and concepts are </a:t>
            </a:r>
            <a:r>
              <a:rPr lang="en-GB" sz="3200" dirty="0" smtClean="0"/>
              <a:t>viewed as being resource </a:t>
            </a:r>
            <a:r>
              <a:rPr lang="en-GB" sz="3200" dirty="0"/>
              <a:t>demanding, </a:t>
            </a:r>
            <a:r>
              <a:rPr lang="en-GB" sz="3200" dirty="0" smtClean="0"/>
              <a:t>so </a:t>
            </a:r>
            <a:r>
              <a:rPr lang="en-GB" sz="3200" dirty="0"/>
              <a:t>less suitable for the maintenance function in the </a:t>
            </a:r>
            <a:r>
              <a:rPr lang="en-GB" sz="3200" dirty="0" smtClean="0"/>
              <a:t>industry.</a:t>
            </a:r>
            <a:endParaRPr lang="en-GB" sz="3200" dirty="0"/>
          </a:p>
        </p:txBody>
      </p:sp>
      <p:sp>
        <p:nvSpPr>
          <p:cNvPr id="6" name="TextBox 5"/>
          <p:cNvSpPr txBox="1"/>
          <p:nvPr/>
        </p:nvSpPr>
        <p:spPr>
          <a:xfrm>
            <a:off x="838199" y="4460650"/>
            <a:ext cx="6503127" cy="2277547"/>
          </a:xfrm>
          <a:prstGeom prst="rect">
            <a:avLst/>
          </a:prstGeom>
          <a:noFill/>
        </p:spPr>
        <p:txBody>
          <a:bodyPr wrap="square" rtlCol="0">
            <a:spAutoFit/>
          </a:bodyPr>
          <a:lstStyle/>
          <a:p>
            <a:r>
              <a:rPr lang="en-GB" sz="3200" dirty="0"/>
              <a:t>Organisations are reluctant to experiment with the new maintenance </a:t>
            </a:r>
            <a:r>
              <a:rPr lang="en-GB" sz="3200" dirty="0" smtClean="0"/>
              <a:t>methods</a:t>
            </a:r>
          </a:p>
          <a:p>
            <a:endParaRPr lang="en-GB" sz="3200" dirty="0" smtClean="0"/>
          </a:p>
          <a:p>
            <a:r>
              <a:rPr lang="en-GB" sz="1400" dirty="0" smtClean="0"/>
              <a:t>(</a:t>
            </a:r>
            <a:r>
              <a:rPr lang="en-GB" sz="1400" dirty="0" err="1"/>
              <a:t>Velmurugan</a:t>
            </a:r>
            <a:r>
              <a:rPr lang="en-GB" sz="1400" dirty="0"/>
              <a:t>, R.S., </a:t>
            </a:r>
            <a:r>
              <a:rPr lang="en-GB" sz="1400" dirty="0" err="1"/>
              <a:t>Dhingra</a:t>
            </a:r>
            <a:r>
              <a:rPr lang="en-GB" sz="1400" dirty="0"/>
              <a:t>, T. 2015)</a:t>
            </a:r>
            <a:endParaRPr lang="en-GB" sz="2400" dirty="0"/>
          </a:p>
        </p:txBody>
      </p:sp>
    </p:spTree>
    <p:extLst>
      <p:ext uri="{BB962C8B-B14F-4D97-AF65-F5344CB8AC3E}">
        <p14:creationId xmlns:p14="http://schemas.microsoft.com/office/powerpoint/2010/main" val="146370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circle(in)">
                                      <p:cBhvr>
                                        <p:cTn id="1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48247"/>
            <a:ext cx="10077995" cy="950949"/>
          </a:xfrm>
          <a:solidFill>
            <a:srgbClr val="FF0000"/>
          </a:solidFill>
          <a:ln>
            <a:solidFill>
              <a:srgbClr val="000000"/>
            </a:solidFill>
          </a:ln>
        </p:spPr>
        <p:txBody>
          <a:bodyPr/>
          <a:lstStyle/>
          <a:p>
            <a:pPr algn="ctr"/>
            <a:r>
              <a:rPr lang="en-GB" b="1" u="sng" dirty="0" smtClean="0"/>
              <a:t>Reactive Maintenance Strategy</a:t>
            </a:r>
            <a:endParaRPr lang="en-GB" b="1" u="sng" dirty="0"/>
          </a:p>
        </p:txBody>
      </p:sp>
      <p:sp>
        <p:nvSpPr>
          <p:cNvPr id="3" name="Content Placeholder 2"/>
          <p:cNvSpPr>
            <a:spLocks noGrp="1"/>
          </p:cNvSpPr>
          <p:nvPr>
            <p:ph idx="1"/>
          </p:nvPr>
        </p:nvSpPr>
        <p:spPr>
          <a:xfrm>
            <a:off x="838200" y="2872060"/>
            <a:ext cx="4687389" cy="1974260"/>
          </a:xfrm>
          <a:ln>
            <a:solidFill>
              <a:srgbClr val="000000"/>
            </a:solidFill>
          </a:ln>
        </p:spPr>
        <p:txBody>
          <a:bodyPr>
            <a:normAutofit/>
          </a:bodyPr>
          <a:lstStyle/>
          <a:p>
            <a:r>
              <a:rPr lang="en-GB" sz="1600" dirty="0"/>
              <a:t>R</a:t>
            </a:r>
            <a:r>
              <a:rPr lang="en-GB" sz="1600" dirty="0" smtClean="0"/>
              <a:t>equires </a:t>
            </a:r>
            <a:r>
              <a:rPr lang="en-GB" sz="1600" dirty="0"/>
              <a:t>no initial cost and less planning when compared to preventive </a:t>
            </a:r>
            <a:r>
              <a:rPr lang="en-GB" sz="1600" dirty="0" smtClean="0"/>
              <a:t>maintenance – Let the asset run until it breaks down.</a:t>
            </a:r>
          </a:p>
          <a:p>
            <a:r>
              <a:rPr lang="en-GB" sz="1600" dirty="0"/>
              <a:t>Requires less standby </a:t>
            </a:r>
            <a:r>
              <a:rPr lang="en-GB" sz="1600" dirty="0" smtClean="0"/>
              <a:t>manpower.</a:t>
            </a:r>
          </a:p>
          <a:p>
            <a:r>
              <a:rPr lang="en-GB" sz="1600" dirty="0"/>
              <a:t>It can prove more cost effective for equipment that is not critical for overall service delivery and has minimal impact on operations.</a:t>
            </a:r>
          </a:p>
          <a:p>
            <a:endParaRPr lang="en-GB" sz="1000" dirty="0"/>
          </a:p>
        </p:txBody>
      </p:sp>
      <p:sp>
        <p:nvSpPr>
          <p:cNvPr id="4" name="Content Placeholder 2"/>
          <p:cNvSpPr txBox="1">
            <a:spLocks/>
          </p:cNvSpPr>
          <p:nvPr/>
        </p:nvSpPr>
        <p:spPr>
          <a:xfrm>
            <a:off x="6309361" y="2886891"/>
            <a:ext cx="4606834" cy="3290072"/>
          </a:xfrm>
          <a:prstGeom prst="rect">
            <a:avLst/>
          </a:prstGeom>
          <a:ln>
            <a:solidFill>
              <a:srgbClr val="000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1600" dirty="0" smtClean="0"/>
              <a:t>Difficult to create accurate budgets.</a:t>
            </a:r>
          </a:p>
          <a:p>
            <a:r>
              <a:rPr lang="en-GB" sz="1600" dirty="0" smtClean="0"/>
              <a:t>Unplanned downtime which can jeopardise day to day operations of the business. </a:t>
            </a:r>
          </a:p>
          <a:p>
            <a:r>
              <a:rPr lang="en-GB" sz="1600" dirty="0" smtClean="0"/>
              <a:t>Labour and spares may not be available at the time breakdown causing further downtime.</a:t>
            </a:r>
          </a:p>
          <a:p>
            <a:r>
              <a:rPr lang="en-GB" sz="1600" dirty="0"/>
              <a:t>Poses a safety risk when maintenance personnel are under pressure to fix the problem as fast as </a:t>
            </a:r>
            <a:r>
              <a:rPr lang="en-GB" sz="1600" dirty="0" smtClean="0"/>
              <a:t>possible.</a:t>
            </a:r>
          </a:p>
          <a:p>
            <a:r>
              <a:rPr lang="en-GB" sz="1600" dirty="0"/>
              <a:t>Continuous reactive maintenance will keep teams distracted and disorganised which can lead to a build-up of unfinished work</a:t>
            </a:r>
            <a:endParaRPr lang="en-GB" sz="1000" dirty="0" smtClean="0"/>
          </a:p>
          <a:p>
            <a:endParaRPr lang="en-GB" sz="1000" dirty="0"/>
          </a:p>
        </p:txBody>
      </p:sp>
      <p:sp>
        <p:nvSpPr>
          <p:cNvPr id="5" name="TextBox 4"/>
          <p:cNvSpPr txBox="1"/>
          <p:nvPr/>
        </p:nvSpPr>
        <p:spPr>
          <a:xfrm>
            <a:off x="838200" y="2351314"/>
            <a:ext cx="4687389" cy="369332"/>
          </a:xfrm>
          <a:prstGeom prst="rect">
            <a:avLst/>
          </a:prstGeom>
          <a:solidFill>
            <a:srgbClr val="FF0000"/>
          </a:solidFill>
          <a:ln>
            <a:solidFill>
              <a:srgbClr val="000000"/>
            </a:solidFill>
          </a:ln>
        </p:spPr>
        <p:txBody>
          <a:bodyPr wrap="square" rtlCol="0">
            <a:spAutoFit/>
          </a:bodyPr>
          <a:lstStyle/>
          <a:p>
            <a:pPr algn="ctr"/>
            <a:r>
              <a:rPr lang="en-GB" b="1" dirty="0" smtClean="0"/>
              <a:t>ADVANTAGES</a:t>
            </a:r>
            <a:endParaRPr lang="en-GB" b="1" dirty="0"/>
          </a:p>
        </p:txBody>
      </p:sp>
      <p:sp>
        <p:nvSpPr>
          <p:cNvPr id="6" name="TextBox 5"/>
          <p:cNvSpPr txBox="1"/>
          <p:nvPr/>
        </p:nvSpPr>
        <p:spPr>
          <a:xfrm>
            <a:off x="6309361" y="2351314"/>
            <a:ext cx="4606834" cy="369332"/>
          </a:xfrm>
          <a:prstGeom prst="rect">
            <a:avLst/>
          </a:prstGeom>
          <a:solidFill>
            <a:srgbClr val="FF0000"/>
          </a:solidFill>
          <a:ln>
            <a:solidFill>
              <a:srgbClr val="000000"/>
            </a:solidFill>
          </a:ln>
        </p:spPr>
        <p:txBody>
          <a:bodyPr wrap="square" rtlCol="0">
            <a:spAutoFit/>
          </a:bodyPr>
          <a:lstStyle/>
          <a:p>
            <a:pPr algn="ctr"/>
            <a:r>
              <a:rPr lang="en-GB" b="1" dirty="0" smtClean="0"/>
              <a:t>DISADVANTAGES</a:t>
            </a:r>
            <a:endParaRPr lang="en-GB" b="1" dirty="0"/>
          </a:p>
        </p:txBody>
      </p:sp>
      <p:sp>
        <p:nvSpPr>
          <p:cNvPr id="7" name="Down Arrow 6"/>
          <p:cNvSpPr/>
          <p:nvPr/>
        </p:nvSpPr>
        <p:spPr>
          <a:xfrm>
            <a:off x="2939578" y="1469622"/>
            <a:ext cx="484632" cy="577504"/>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8370462" y="1482319"/>
            <a:ext cx="484632" cy="577504"/>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838200" y="6313546"/>
            <a:ext cx="3694611" cy="276999"/>
          </a:xfrm>
          <a:prstGeom prst="rect">
            <a:avLst/>
          </a:prstGeom>
          <a:noFill/>
        </p:spPr>
        <p:txBody>
          <a:bodyPr wrap="square" rtlCol="0">
            <a:spAutoFit/>
          </a:bodyPr>
          <a:lstStyle/>
          <a:p>
            <a:r>
              <a:rPr lang="en-GB" sz="1200" dirty="0" smtClean="0"/>
              <a:t>(MRO Magazine, 2018</a:t>
            </a:r>
            <a:r>
              <a:rPr lang="en-GB" sz="1200" dirty="0"/>
              <a:t>)</a:t>
            </a:r>
          </a:p>
        </p:txBody>
      </p:sp>
    </p:spTree>
    <p:extLst>
      <p:ext uri="{BB962C8B-B14F-4D97-AF65-F5344CB8AC3E}">
        <p14:creationId xmlns:p14="http://schemas.microsoft.com/office/powerpoint/2010/main" val="119912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6" presetClass="entr" presetSubtype="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down)">
                                      <p:cBhvr>
                                        <p:cTn id="13" dur="580">
                                          <p:stCondLst>
                                            <p:cond delay="0"/>
                                          </p:stCondLst>
                                        </p:cTn>
                                        <p:tgtEl>
                                          <p:spTgt spid="7"/>
                                        </p:tgtEl>
                                      </p:cBhvr>
                                    </p:animEffect>
                                    <p:anim calcmode="lin" valueType="num">
                                      <p:cBhvr>
                                        <p:cTn id="14"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9" dur="26">
                                          <p:stCondLst>
                                            <p:cond delay="650"/>
                                          </p:stCondLst>
                                        </p:cTn>
                                        <p:tgtEl>
                                          <p:spTgt spid="7"/>
                                        </p:tgtEl>
                                      </p:cBhvr>
                                      <p:to x="100000" y="60000"/>
                                    </p:animScale>
                                    <p:animScale>
                                      <p:cBhvr>
                                        <p:cTn id="20" dur="166" decel="50000">
                                          <p:stCondLst>
                                            <p:cond delay="676"/>
                                          </p:stCondLst>
                                        </p:cTn>
                                        <p:tgtEl>
                                          <p:spTgt spid="7"/>
                                        </p:tgtEl>
                                      </p:cBhvr>
                                      <p:to x="100000" y="100000"/>
                                    </p:animScale>
                                    <p:animScale>
                                      <p:cBhvr>
                                        <p:cTn id="21" dur="26">
                                          <p:stCondLst>
                                            <p:cond delay="1312"/>
                                          </p:stCondLst>
                                        </p:cTn>
                                        <p:tgtEl>
                                          <p:spTgt spid="7"/>
                                        </p:tgtEl>
                                      </p:cBhvr>
                                      <p:to x="100000" y="80000"/>
                                    </p:animScale>
                                    <p:animScale>
                                      <p:cBhvr>
                                        <p:cTn id="22" dur="166" decel="50000">
                                          <p:stCondLst>
                                            <p:cond delay="1338"/>
                                          </p:stCondLst>
                                        </p:cTn>
                                        <p:tgtEl>
                                          <p:spTgt spid="7"/>
                                        </p:tgtEl>
                                      </p:cBhvr>
                                      <p:to x="100000" y="100000"/>
                                    </p:animScale>
                                    <p:animScale>
                                      <p:cBhvr>
                                        <p:cTn id="23" dur="26">
                                          <p:stCondLst>
                                            <p:cond delay="1642"/>
                                          </p:stCondLst>
                                        </p:cTn>
                                        <p:tgtEl>
                                          <p:spTgt spid="7"/>
                                        </p:tgtEl>
                                      </p:cBhvr>
                                      <p:to x="100000" y="90000"/>
                                    </p:animScale>
                                    <p:animScale>
                                      <p:cBhvr>
                                        <p:cTn id="24" dur="166" decel="50000">
                                          <p:stCondLst>
                                            <p:cond delay="1668"/>
                                          </p:stCondLst>
                                        </p:cTn>
                                        <p:tgtEl>
                                          <p:spTgt spid="7"/>
                                        </p:tgtEl>
                                      </p:cBhvr>
                                      <p:to x="100000" y="100000"/>
                                    </p:animScale>
                                    <p:animScale>
                                      <p:cBhvr>
                                        <p:cTn id="25" dur="26">
                                          <p:stCondLst>
                                            <p:cond delay="1808"/>
                                          </p:stCondLst>
                                        </p:cTn>
                                        <p:tgtEl>
                                          <p:spTgt spid="7"/>
                                        </p:tgtEl>
                                      </p:cBhvr>
                                      <p:to x="100000" y="95000"/>
                                    </p:animScale>
                                    <p:animScale>
                                      <p:cBhvr>
                                        <p:cTn id="26" dur="166" decel="50000">
                                          <p:stCondLst>
                                            <p:cond delay="1834"/>
                                          </p:stCondLst>
                                        </p:cTn>
                                        <p:tgtEl>
                                          <p:spTgt spid="7"/>
                                        </p:tgtEl>
                                      </p:cBhvr>
                                      <p:to x="100000" y="100000"/>
                                    </p:animScale>
                                  </p:childTnLst>
                                </p:cTn>
                              </p:par>
                              <p:par>
                                <p:cTn id="27" presetID="26" presetClass="entr" presetSubtype="0" fill="hold" grpId="0" nodeType="with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wipe(down)">
                                      <p:cBhvr>
                                        <p:cTn id="29" dur="580">
                                          <p:stCondLst>
                                            <p:cond delay="0"/>
                                          </p:stCondLst>
                                        </p:cTn>
                                        <p:tgtEl>
                                          <p:spTgt spid="8"/>
                                        </p:tgtEl>
                                      </p:cBhvr>
                                    </p:animEffect>
                                    <p:anim calcmode="lin" valueType="num">
                                      <p:cBhvr>
                                        <p:cTn id="30"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31"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32"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33"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34"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35" dur="26">
                                          <p:stCondLst>
                                            <p:cond delay="650"/>
                                          </p:stCondLst>
                                        </p:cTn>
                                        <p:tgtEl>
                                          <p:spTgt spid="8"/>
                                        </p:tgtEl>
                                      </p:cBhvr>
                                      <p:to x="100000" y="60000"/>
                                    </p:animScale>
                                    <p:animScale>
                                      <p:cBhvr>
                                        <p:cTn id="36" dur="166" decel="50000">
                                          <p:stCondLst>
                                            <p:cond delay="676"/>
                                          </p:stCondLst>
                                        </p:cTn>
                                        <p:tgtEl>
                                          <p:spTgt spid="8"/>
                                        </p:tgtEl>
                                      </p:cBhvr>
                                      <p:to x="100000" y="100000"/>
                                    </p:animScale>
                                    <p:animScale>
                                      <p:cBhvr>
                                        <p:cTn id="37" dur="26">
                                          <p:stCondLst>
                                            <p:cond delay="1312"/>
                                          </p:stCondLst>
                                        </p:cTn>
                                        <p:tgtEl>
                                          <p:spTgt spid="8"/>
                                        </p:tgtEl>
                                      </p:cBhvr>
                                      <p:to x="100000" y="80000"/>
                                    </p:animScale>
                                    <p:animScale>
                                      <p:cBhvr>
                                        <p:cTn id="38" dur="166" decel="50000">
                                          <p:stCondLst>
                                            <p:cond delay="1338"/>
                                          </p:stCondLst>
                                        </p:cTn>
                                        <p:tgtEl>
                                          <p:spTgt spid="8"/>
                                        </p:tgtEl>
                                      </p:cBhvr>
                                      <p:to x="100000" y="100000"/>
                                    </p:animScale>
                                    <p:animScale>
                                      <p:cBhvr>
                                        <p:cTn id="39" dur="26">
                                          <p:stCondLst>
                                            <p:cond delay="1642"/>
                                          </p:stCondLst>
                                        </p:cTn>
                                        <p:tgtEl>
                                          <p:spTgt spid="8"/>
                                        </p:tgtEl>
                                      </p:cBhvr>
                                      <p:to x="100000" y="90000"/>
                                    </p:animScale>
                                    <p:animScale>
                                      <p:cBhvr>
                                        <p:cTn id="40" dur="166" decel="50000">
                                          <p:stCondLst>
                                            <p:cond delay="1668"/>
                                          </p:stCondLst>
                                        </p:cTn>
                                        <p:tgtEl>
                                          <p:spTgt spid="8"/>
                                        </p:tgtEl>
                                      </p:cBhvr>
                                      <p:to x="100000" y="100000"/>
                                    </p:animScale>
                                    <p:animScale>
                                      <p:cBhvr>
                                        <p:cTn id="41" dur="26">
                                          <p:stCondLst>
                                            <p:cond delay="1808"/>
                                          </p:stCondLst>
                                        </p:cTn>
                                        <p:tgtEl>
                                          <p:spTgt spid="8"/>
                                        </p:tgtEl>
                                      </p:cBhvr>
                                      <p:to x="100000" y="95000"/>
                                    </p:animScale>
                                    <p:animScale>
                                      <p:cBhvr>
                                        <p:cTn id="42" dur="166" decel="50000">
                                          <p:stCondLst>
                                            <p:cond delay="1834"/>
                                          </p:stCondLst>
                                        </p:cTn>
                                        <p:tgtEl>
                                          <p:spTgt spid="8"/>
                                        </p:tgtEl>
                                      </p:cBhvr>
                                      <p:to x="100000" y="100000"/>
                                    </p:animScale>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bg/>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5">
                                            <p:txEl>
                                              <p:pRg st="0" end="0"/>
                                            </p:txEl>
                                          </p:spTgt>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3">
                                            <p:bg/>
                                          </p:spTgt>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
                                            <p:txEl>
                                              <p:pRg st="0" end="0"/>
                                            </p:tx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3">
                                            <p:txEl>
                                              <p:pRg st="1" end="1"/>
                                            </p:txEl>
                                          </p:spTgt>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
                                            <p:txEl>
                                              <p:pRg st="2" end="2"/>
                                            </p:txEl>
                                          </p:spTgt>
                                        </p:tgtEl>
                                        <p:attrNameLst>
                                          <p:attrName>style.visibility</p:attrName>
                                        </p:attrNameLst>
                                      </p:cBhvr>
                                      <p:to>
                                        <p:strVal val="visible"/>
                                      </p:to>
                                    </p:set>
                                  </p:childTnLst>
                                </p:cTn>
                              </p:par>
                              <p:par>
                                <p:cTn id="57" presetID="1" presetClass="entr" presetSubtype="0" fill="hold" grpId="0" nodeType="withEffect">
                                  <p:stCondLst>
                                    <p:cond delay="0"/>
                                  </p:stCondLst>
                                  <p:childTnLst>
                                    <p:set>
                                      <p:cBhvr>
                                        <p:cTn id="58" dur="1" fill="hold">
                                          <p:stCondLst>
                                            <p:cond delay="0"/>
                                          </p:stCondLst>
                                        </p:cTn>
                                        <p:tgtEl>
                                          <p:spTgt spid="4">
                                            <p:bg/>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4">
                                            <p:txEl>
                                              <p:pRg st="0" end="0"/>
                                            </p:txEl>
                                          </p:spTgt>
                                        </p:tgtEl>
                                        <p:attrNameLst>
                                          <p:attrName>style.visibility</p:attrName>
                                        </p:attrNameLst>
                                      </p:cBhvr>
                                      <p:to>
                                        <p:strVal val="visible"/>
                                      </p:to>
                                    </p:set>
                                  </p:childTnLst>
                                </p:cTn>
                              </p:par>
                              <p:par>
                                <p:cTn id="61" presetID="1" presetClass="entr" presetSubtype="0" fill="hold" grpId="0" nodeType="with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childTnLst>
                                </p:cTn>
                              </p:par>
                              <p:par>
                                <p:cTn id="63" presetID="1" presetClass="entr" presetSubtype="0" fill="hold" grpId="0" nodeType="withEffect">
                                  <p:stCondLst>
                                    <p:cond delay="0"/>
                                  </p:stCondLst>
                                  <p:childTnLst>
                                    <p:set>
                                      <p:cBhvr>
                                        <p:cTn id="64" dur="1" fill="hold">
                                          <p:stCondLst>
                                            <p:cond delay="0"/>
                                          </p:stCondLst>
                                        </p:cTn>
                                        <p:tgtEl>
                                          <p:spTgt spid="4">
                                            <p:txEl>
                                              <p:pRg st="2" end="2"/>
                                            </p:tx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4">
                                            <p:txEl>
                                              <p:pRg st="3" end="3"/>
                                            </p:txEl>
                                          </p:spTgt>
                                        </p:tgtEl>
                                        <p:attrNameLst>
                                          <p:attrName>style.visibility</p:attrName>
                                        </p:attrNameLst>
                                      </p:cBhvr>
                                      <p:to>
                                        <p:strVal val="visible"/>
                                      </p:to>
                                    </p:set>
                                  </p:childTnLst>
                                </p:cTn>
                              </p:par>
                              <p:par>
                                <p:cTn id="67" presetID="1" presetClass="entr" presetSubtype="0" fill="hold" grpId="0"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childTnLst>
                                </p:cTn>
                              </p:par>
                              <p:par>
                                <p:cTn id="69" presetID="1" presetClass="entr" presetSubtype="0" fill="hold" grpId="0" nodeType="withEffect">
                                  <p:stCondLst>
                                    <p:cond delay="0"/>
                                  </p:stCondLst>
                                  <p:childTnLst>
                                    <p:set>
                                      <p:cBhvr>
                                        <p:cTn id="70" dur="1" fill="hold">
                                          <p:stCondLst>
                                            <p:cond delay="0"/>
                                          </p:stCondLst>
                                        </p:cTn>
                                        <p:tgtEl>
                                          <p:spTgt spid="6">
                                            <p:bg/>
                                          </p:spTgt>
                                        </p:tgtEl>
                                        <p:attrNameLst>
                                          <p:attrName>style.visibility</p:attrName>
                                        </p:attrNameLst>
                                      </p:cBhvr>
                                      <p:to>
                                        <p:strVal val="visible"/>
                                      </p:to>
                                    </p:set>
                                  </p:childTnLst>
                                </p:cTn>
                              </p:par>
                              <p:par>
                                <p:cTn id="71" presetID="1" presetClass="entr" presetSubtype="0" fill="hold" grpId="0" nodeType="withEffect">
                                  <p:stCondLst>
                                    <p:cond delay="0"/>
                                  </p:stCondLst>
                                  <p:childTnLst>
                                    <p:set>
                                      <p:cBhvr>
                                        <p:cTn id="7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grpId="0" nodeType="clickEffect">
                                  <p:stCondLst>
                                    <p:cond delay="0"/>
                                  </p:stCondLst>
                                  <p:childTnLst>
                                    <p:set>
                                      <p:cBhvr>
                                        <p:cTn id="7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uiExpand="1" build="allAtOnce" animBg="1"/>
      <p:bldP spid="4" grpId="0" build="allAtOnce" animBg="1"/>
      <p:bldP spid="5" grpId="0" uiExpand="1" build="allAtOnce" animBg="1"/>
      <p:bldP spid="6" grpId="0" uiExpand="1" build="allAtOnce" animBg="1"/>
      <p:bldP spid="7" grpId="0" animBg="1"/>
      <p:bldP spid="8" grpId="0" animBg="1"/>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9000"/>
            <a:ext cx="10356669" cy="993412"/>
          </a:xfrm>
          <a:solidFill>
            <a:srgbClr val="FFC000"/>
          </a:solidFill>
          <a:ln>
            <a:solidFill>
              <a:srgbClr val="000000"/>
            </a:solidFill>
          </a:ln>
        </p:spPr>
        <p:txBody>
          <a:bodyPr/>
          <a:lstStyle/>
          <a:p>
            <a:pPr algn="ctr"/>
            <a:r>
              <a:rPr lang="en-GB" b="1" u="sng" dirty="0" smtClean="0"/>
              <a:t>Preventive Maintenance Strategy</a:t>
            </a:r>
            <a:endParaRPr lang="en-GB" b="1" u="sng" dirty="0"/>
          </a:p>
        </p:txBody>
      </p:sp>
      <p:sp>
        <p:nvSpPr>
          <p:cNvPr id="3" name="Content Placeholder 2"/>
          <p:cNvSpPr>
            <a:spLocks noGrp="1"/>
          </p:cNvSpPr>
          <p:nvPr>
            <p:ph idx="1"/>
          </p:nvPr>
        </p:nvSpPr>
        <p:spPr>
          <a:xfrm>
            <a:off x="838202" y="2939143"/>
            <a:ext cx="4844141" cy="3211693"/>
          </a:xfrm>
          <a:ln>
            <a:solidFill>
              <a:schemeClr val="tx1"/>
            </a:solidFill>
          </a:ln>
        </p:spPr>
        <p:txBody>
          <a:bodyPr>
            <a:normAutofit fontScale="92500" lnSpcReduction="20000"/>
          </a:bodyPr>
          <a:lstStyle/>
          <a:p>
            <a:r>
              <a:rPr lang="en-GB" sz="1800" dirty="0"/>
              <a:t>Maintenance can be planned and performed when it is convenient to the building's </a:t>
            </a:r>
            <a:r>
              <a:rPr lang="en-GB" sz="1800" dirty="0" smtClean="0"/>
              <a:t>user.</a:t>
            </a:r>
          </a:p>
          <a:p>
            <a:r>
              <a:rPr lang="en-GB" sz="1800" dirty="0"/>
              <a:t>Maintenance costs can be reduced by avoiding the cost of consequential </a:t>
            </a:r>
            <a:r>
              <a:rPr lang="en-GB" sz="1800" dirty="0" smtClean="0"/>
              <a:t>damage.</a:t>
            </a:r>
          </a:p>
          <a:p>
            <a:r>
              <a:rPr lang="en-GB" sz="1800" dirty="0"/>
              <a:t>Downtime, the time that an element of the building or the whole building is out of service, can be minimised so the habitability of the </a:t>
            </a:r>
            <a:r>
              <a:rPr lang="en-GB" sz="1800" dirty="0" smtClean="0"/>
              <a:t>building </a:t>
            </a:r>
            <a:r>
              <a:rPr lang="en-GB" sz="1800" dirty="0"/>
              <a:t>can be </a:t>
            </a:r>
            <a:r>
              <a:rPr lang="en-GB" sz="1800" dirty="0" smtClean="0"/>
              <a:t>increased.</a:t>
            </a:r>
          </a:p>
          <a:p>
            <a:r>
              <a:rPr lang="en-GB" sz="1800" dirty="0"/>
              <a:t>The health and safety of the user can be </a:t>
            </a:r>
            <a:r>
              <a:rPr lang="en-GB" sz="1800" dirty="0" smtClean="0"/>
              <a:t>improved.</a:t>
            </a:r>
          </a:p>
          <a:p>
            <a:pPr marL="0" indent="0">
              <a:buNone/>
            </a:pPr>
            <a:r>
              <a:rPr lang="en-GB" sz="1400" dirty="0" smtClean="0"/>
              <a:t>(</a:t>
            </a:r>
            <a:r>
              <a:rPr lang="en-GB" sz="1100" dirty="0"/>
              <a:t>Au-Yong, Ali, and </a:t>
            </a:r>
            <a:r>
              <a:rPr lang="en-GB" sz="1100" dirty="0" smtClean="0"/>
              <a:t>Ahmad, 2014)</a:t>
            </a:r>
          </a:p>
          <a:p>
            <a:pPr marL="0" indent="0">
              <a:buNone/>
            </a:pPr>
            <a:r>
              <a:rPr lang="en-GB" sz="1200" dirty="0"/>
              <a:t>(Raymond and Joan, 1991)</a:t>
            </a:r>
          </a:p>
          <a:p>
            <a:pPr marL="0" indent="0">
              <a:buNone/>
            </a:pPr>
            <a:r>
              <a:rPr lang="en-GB" sz="2000" dirty="0" smtClean="0"/>
              <a:t> </a:t>
            </a:r>
            <a:endParaRPr lang="en-GB" sz="100" dirty="0"/>
          </a:p>
        </p:txBody>
      </p:sp>
      <p:sp>
        <p:nvSpPr>
          <p:cNvPr id="5" name="TextBox 4"/>
          <p:cNvSpPr txBox="1"/>
          <p:nvPr/>
        </p:nvSpPr>
        <p:spPr>
          <a:xfrm>
            <a:off x="838200" y="2312126"/>
            <a:ext cx="4844143" cy="369332"/>
          </a:xfrm>
          <a:prstGeom prst="rect">
            <a:avLst/>
          </a:prstGeom>
          <a:solidFill>
            <a:srgbClr val="FFC000"/>
          </a:solidFill>
          <a:ln>
            <a:solidFill>
              <a:srgbClr val="000000"/>
            </a:solidFill>
          </a:ln>
        </p:spPr>
        <p:txBody>
          <a:bodyPr wrap="square" rtlCol="0">
            <a:spAutoFit/>
          </a:bodyPr>
          <a:lstStyle/>
          <a:p>
            <a:pPr algn="ctr"/>
            <a:r>
              <a:rPr lang="en-GB" b="1" dirty="0" smtClean="0"/>
              <a:t>ADVANTAGES</a:t>
            </a:r>
            <a:endParaRPr lang="en-GB" b="1" dirty="0"/>
          </a:p>
        </p:txBody>
      </p:sp>
      <p:sp>
        <p:nvSpPr>
          <p:cNvPr id="6" name="TextBox 5"/>
          <p:cNvSpPr txBox="1"/>
          <p:nvPr/>
        </p:nvSpPr>
        <p:spPr>
          <a:xfrm>
            <a:off x="6518365" y="2312126"/>
            <a:ext cx="4676503" cy="369332"/>
          </a:xfrm>
          <a:prstGeom prst="rect">
            <a:avLst/>
          </a:prstGeom>
          <a:solidFill>
            <a:srgbClr val="FFC000"/>
          </a:solidFill>
          <a:ln>
            <a:solidFill>
              <a:srgbClr val="000000"/>
            </a:solidFill>
          </a:ln>
        </p:spPr>
        <p:txBody>
          <a:bodyPr wrap="square" rtlCol="0">
            <a:spAutoFit/>
          </a:bodyPr>
          <a:lstStyle/>
          <a:p>
            <a:pPr algn="ctr"/>
            <a:r>
              <a:rPr lang="en-GB" b="1" dirty="0" smtClean="0"/>
              <a:t>DISADVANTAGES</a:t>
            </a:r>
            <a:endParaRPr lang="en-GB" b="1" dirty="0"/>
          </a:p>
        </p:txBody>
      </p:sp>
      <p:sp>
        <p:nvSpPr>
          <p:cNvPr id="8" name="Down Arrow 7"/>
          <p:cNvSpPr/>
          <p:nvPr/>
        </p:nvSpPr>
        <p:spPr>
          <a:xfrm>
            <a:off x="3017955" y="1528355"/>
            <a:ext cx="484632" cy="530698"/>
          </a:xfrm>
          <a:prstGeom prst="down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8614300" y="1528354"/>
            <a:ext cx="484632" cy="526087"/>
          </a:xfrm>
          <a:prstGeom prst="downArrow">
            <a:avLst/>
          </a:prstGeom>
          <a:solidFill>
            <a:srgbClr val="FFC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6518365" y="2939143"/>
            <a:ext cx="4676503" cy="2477601"/>
          </a:xfrm>
          <a:prstGeom prst="rect">
            <a:avLst/>
          </a:prstGeom>
          <a:noFill/>
          <a:ln>
            <a:solidFill>
              <a:srgbClr val="000000"/>
            </a:solidFill>
          </a:ln>
        </p:spPr>
        <p:txBody>
          <a:bodyPr wrap="square" rtlCol="0">
            <a:spAutoFit/>
          </a:bodyPr>
          <a:lstStyle/>
          <a:p>
            <a:pPr marL="285750" indent="-285750">
              <a:buFont typeface="Arial" panose="020B0604020202020204" pitchFamily="34" charset="0"/>
              <a:buChar char="•"/>
            </a:pPr>
            <a:r>
              <a:rPr lang="en-GB" dirty="0" smtClean="0"/>
              <a:t>Increased labour and material costs as a result of completing maintenance where it is not required.</a:t>
            </a:r>
          </a:p>
          <a:p>
            <a:pPr marL="285750" indent="-285750">
              <a:buFont typeface="Arial" panose="020B0604020202020204" pitchFamily="34" charset="0"/>
              <a:buChar char="•"/>
            </a:pPr>
            <a:r>
              <a:rPr lang="en-GB" dirty="0" smtClean="0"/>
              <a:t>Deemed not cost effective because maintenance is scheduled and completed regardless of condition. </a:t>
            </a:r>
          </a:p>
          <a:p>
            <a:pPr marL="285750" indent="-285750">
              <a:buFont typeface="Arial" panose="020B0604020202020204" pitchFamily="34" charset="0"/>
              <a:buChar char="•"/>
            </a:pPr>
            <a:endParaRPr lang="en-GB" dirty="0"/>
          </a:p>
          <a:p>
            <a:r>
              <a:rPr lang="en-GB" sz="1050" dirty="0" smtClean="0"/>
              <a:t>(Au-Yong, 2013</a:t>
            </a:r>
            <a:r>
              <a:rPr lang="en-GB" sz="1050" dirty="0"/>
              <a:t>) </a:t>
            </a:r>
            <a:endParaRPr lang="en-GB" sz="1050" dirty="0" smtClean="0"/>
          </a:p>
          <a:p>
            <a:r>
              <a:rPr lang="en-GB" sz="1050" dirty="0" smtClean="0"/>
              <a:t>(Horner</a:t>
            </a:r>
            <a:r>
              <a:rPr lang="en-GB" sz="1050" dirty="0"/>
              <a:t>, El-Haram and </a:t>
            </a:r>
            <a:r>
              <a:rPr lang="en-GB" sz="1050" dirty="0" err="1" smtClean="0"/>
              <a:t>Munns</a:t>
            </a:r>
            <a:r>
              <a:rPr lang="en-GB" sz="1050" dirty="0" smtClean="0"/>
              <a:t>, 1997</a:t>
            </a:r>
            <a:r>
              <a:rPr lang="en-GB" sz="1050" dirty="0"/>
              <a:t>)</a:t>
            </a:r>
            <a:r>
              <a:rPr lang="en-GB" dirty="0"/>
              <a:t> </a:t>
            </a:r>
          </a:p>
        </p:txBody>
      </p:sp>
    </p:spTree>
    <p:extLst>
      <p:ext uri="{BB962C8B-B14F-4D97-AF65-F5344CB8AC3E}">
        <p14:creationId xmlns:p14="http://schemas.microsoft.com/office/powerpoint/2010/main" val="3110306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par>
                                <p:cTn id="16" presetID="42" presetClass="entr" presetSubtype="0" fill="hold" grpId="0"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1000"/>
                                        <p:tgtEl>
                                          <p:spTgt spid="9"/>
                                        </p:tgtEl>
                                      </p:cBhvr>
                                    </p:animEffect>
                                    <p:anim calcmode="lin" valueType="num">
                                      <p:cBhvr>
                                        <p:cTn id="19" dur="1000" fill="hold"/>
                                        <p:tgtEl>
                                          <p:spTgt spid="9"/>
                                        </p:tgtEl>
                                        <p:attrNameLst>
                                          <p:attrName>ppt_x</p:attrName>
                                        </p:attrNameLst>
                                      </p:cBhvr>
                                      <p:tavLst>
                                        <p:tav tm="0">
                                          <p:val>
                                            <p:strVal val="#ppt_x"/>
                                          </p:val>
                                        </p:tav>
                                        <p:tav tm="100000">
                                          <p:val>
                                            <p:strVal val="#ppt_x"/>
                                          </p:val>
                                        </p:tav>
                                      </p:tavLst>
                                    </p:anim>
                                    <p:anim calcmode="lin" valueType="num">
                                      <p:cBhvr>
                                        <p:cTn id="2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bg/>
                                          </p:spTgt>
                                        </p:tgtEl>
                                        <p:attrNameLst>
                                          <p:attrName>style.visibility</p:attrName>
                                        </p:attrNameLst>
                                      </p:cBhvr>
                                      <p:to>
                                        <p:strVal val="visible"/>
                                      </p:to>
                                    </p:set>
                                    <p:animEffect transition="in" filter="fade">
                                      <p:cBhvr>
                                        <p:cTn id="25" dur="500"/>
                                        <p:tgtEl>
                                          <p:spTgt spid="5">
                                            <p:bg/>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500"/>
                                        <p:tgtEl>
                                          <p:spTgt spid="5">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500"/>
                                        <p:tgtEl>
                                          <p:spTgt spid="6"/>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bg/>
                                          </p:spTgt>
                                        </p:tgtEl>
                                        <p:attrNameLst>
                                          <p:attrName>style.visibility</p:attrName>
                                        </p:attrNameLst>
                                      </p:cBhvr>
                                      <p:to>
                                        <p:strVal val="visible"/>
                                      </p:to>
                                    </p:set>
                                    <p:animEffect transition="in" filter="fade">
                                      <p:cBhvr>
                                        <p:cTn id="34" dur="500"/>
                                        <p:tgtEl>
                                          <p:spTgt spid="3">
                                            <p:bg/>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Effect transition="in" filter="fade">
                                      <p:cBhvr>
                                        <p:cTn id="37" dur="500"/>
                                        <p:tgtEl>
                                          <p:spTgt spid="3">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Effect transition="in" filter="fade">
                                      <p:cBhvr>
                                        <p:cTn id="40" dur="500"/>
                                        <p:tgtEl>
                                          <p:spTgt spid="3">
                                            <p:txEl>
                                              <p:pRg st="1" end="1"/>
                                            </p:txEl>
                                          </p:spTgt>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fade">
                                      <p:cBhvr>
                                        <p:cTn id="43" dur="500"/>
                                        <p:tgtEl>
                                          <p:spTgt spid="3">
                                            <p:txEl>
                                              <p:pRg st="2" end="2"/>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
                                            <p:txEl>
                                              <p:pRg st="3" end="3"/>
                                            </p:txEl>
                                          </p:spTgt>
                                        </p:tgtEl>
                                        <p:attrNameLst>
                                          <p:attrName>style.visibility</p:attrName>
                                        </p:attrNameLst>
                                      </p:cBhvr>
                                      <p:to>
                                        <p:strVal val="visible"/>
                                      </p:to>
                                    </p:set>
                                    <p:animEffect transition="in" filter="fade">
                                      <p:cBhvr>
                                        <p:cTn id="46" dur="500"/>
                                        <p:tgtEl>
                                          <p:spTgt spid="3">
                                            <p:txEl>
                                              <p:pRg st="3" end="3"/>
                                            </p:txEl>
                                          </p:spTgt>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
                                            <p:txEl>
                                              <p:pRg st="4" end="4"/>
                                            </p:txEl>
                                          </p:spTgt>
                                        </p:tgtEl>
                                        <p:attrNameLst>
                                          <p:attrName>style.visibility</p:attrName>
                                        </p:attrNameLst>
                                      </p:cBhvr>
                                      <p:to>
                                        <p:strVal val="visible"/>
                                      </p:to>
                                    </p:set>
                                    <p:animEffect transition="in" filter="fade">
                                      <p:cBhvr>
                                        <p:cTn id="49" dur="500"/>
                                        <p:tgtEl>
                                          <p:spTgt spid="3">
                                            <p:txEl>
                                              <p:pRg st="4" end="4"/>
                                            </p:tx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3">
                                            <p:txEl>
                                              <p:pRg st="5" end="5"/>
                                            </p:txEl>
                                          </p:spTgt>
                                        </p:tgtEl>
                                        <p:attrNameLst>
                                          <p:attrName>style.visibility</p:attrName>
                                        </p:attrNameLst>
                                      </p:cBhvr>
                                      <p:to>
                                        <p:strVal val="visible"/>
                                      </p:to>
                                    </p:set>
                                    <p:animEffect transition="in" filter="fade">
                                      <p:cBhvr>
                                        <p:cTn id="52" dur="500"/>
                                        <p:tgtEl>
                                          <p:spTgt spid="3">
                                            <p:txEl>
                                              <p:pRg st="5" end="5"/>
                                            </p:tx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Effect transition="in" filter="fade">
                                      <p:cBhvr>
                                        <p:cTn id="55" dur="500"/>
                                        <p:tgtEl>
                                          <p:spTgt spid="3">
                                            <p:txEl>
                                              <p:pRg st="6" end="6"/>
                                            </p:tx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10">
                                            <p:bg/>
                                          </p:spTgt>
                                        </p:tgtEl>
                                        <p:attrNameLst>
                                          <p:attrName>style.visibility</p:attrName>
                                        </p:attrNameLst>
                                      </p:cBhvr>
                                      <p:to>
                                        <p:strVal val="visible"/>
                                      </p:to>
                                    </p:set>
                                    <p:animEffect transition="in" filter="fade">
                                      <p:cBhvr>
                                        <p:cTn id="58" dur="500"/>
                                        <p:tgtEl>
                                          <p:spTgt spid="10">
                                            <p:bg/>
                                          </p:spTgt>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0">
                                            <p:txEl>
                                              <p:pRg st="0" end="0"/>
                                            </p:txEl>
                                          </p:spTgt>
                                        </p:tgtEl>
                                        <p:attrNameLst>
                                          <p:attrName>style.visibility</p:attrName>
                                        </p:attrNameLst>
                                      </p:cBhvr>
                                      <p:to>
                                        <p:strVal val="visible"/>
                                      </p:to>
                                    </p:set>
                                    <p:animEffect transition="in" filter="fade">
                                      <p:cBhvr>
                                        <p:cTn id="61" dur="500"/>
                                        <p:tgtEl>
                                          <p:spTgt spid="10">
                                            <p:txEl>
                                              <p:pRg st="0" end="0"/>
                                            </p:txEl>
                                          </p:spTgt>
                                        </p:tgtEl>
                                      </p:cBhvr>
                                    </p:animEffect>
                                  </p:childTnLst>
                                </p:cTn>
                              </p:par>
                              <p:par>
                                <p:cTn id="62" presetID="10" presetClass="entr" presetSubtype="0" fill="hold" grpId="0" nodeType="withEffect">
                                  <p:stCondLst>
                                    <p:cond delay="0"/>
                                  </p:stCondLst>
                                  <p:childTnLst>
                                    <p:set>
                                      <p:cBhvr>
                                        <p:cTn id="63" dur="1" fill="hold">
                                          <p:stCondLst>
                                            <p:cond delay="0"/>
                                          </p:stCondLst>
                                        </p:cTn>
                                        <p:tgtEl>
                                          <p:spTgt spid="10">
                                            <p:txEl>
                                              <p:pRg st="1" end="1"/>
                                            </p:txEl>
                                          </p:spTgt>
                                        </p:tgtEl>
                                        <p:attrNameLst>
                                          <p:attrName>style.visibility</p:attrName>
                                        </p:attrNameLst>
                                      </p:cBhvr>
                                      <p:to>
                                        <p:strVal val="visible"/>
                                      </p:to>
                                    </p:set>
                                    <p:animEffect transition="in" filter="fade">
                                      <p:cBhvr>
                                        <p:cTn id="64" dur="500"/>
                                        <p:tgtEl>
                                          <p:spTgt spid="10">
                                            <p:txEl>
                                              <p:pRg st="1" end="1"/>
                                            </p:tx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10">
                                            <p:txEl>
                                              <p:pRg st="3" end="3"/>
                                            </p:txEl>
                                          </p:spTgt>
                                        </p:tgtEl>
                                        <p:attrNameLst>
                                          <p:attrName>style.visibility</p:attrName>
                                        </p:attrNameLst>
                                      </p:cBhvr>
                                      <p:to>
                                        <p:strVal val="visible"/>
                                      </p:to>
                                    </p:set>
                                    <p:animEffect transition="in" filter="fade">
                                      <p:cBhvr>
                                        <p:cTn id="67" dur="500"/>
                                        <p:tgtEl>
                                          <p:spTgt spid="10">
                                            <p:txEl>
                                              <p:pRg st="3" end="3"/>
                                            </p:tx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10">
                                            <p:txEl>
                                              <p:pRg st="4" end="4"/>
                                            </p:txEl>
                                          </p:spTgt>
                                        </p:tgtEl>
                                        <p:attrNameLst>
                                          <p:attrName>style.visibility</p:attrName>
                                        </p:attrNameLst>
                                      </p:cBhvr>
                                      <p:to>
                                        <p:strVal val="visible"/>
                                      </p:to>
                                    </p:set>
                                    <p:animEffect transition="in" filter="fade">
                                      <p:cBhvr>
                                        <p:cTn id="70" dur="500"/>
                                        <p:tgtEl>
                                          <p:spTgt spid="1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uiExpand="1" build="allAtOnce" animBg="1"/>
      <p:bldP spid="5" grpId="0" build="allAtOnce" animBg="1"/>
      <p:bldP spid="6" grpId="0" animBg="1"/>
      <p:bldP spid="8" grpId="0" animBg="1"/>
      <p:bldP spid="9" grpId="0" animBg="1"/>
      <p:bldP spid="10" grpId="0" build="allAtOnce"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92D050"/>
          </a:solidFill>
          <a:ln>
            <a:solidFill>
              <a:srgbClr val="000000"/>
            </a:solidFill>
          </a:ln>
        </p:spPr>
        <p:txBody>
          <a:bodyPr/>
          <a:lstStyle/>
          <a:p>
            <a:pPr algn="ctr"/>
            <a:r>
              <a:rPr lang="en-GB" b="1" u="sng" dirty="0" smtClean="0"/>
              <a:t>Predictive Maintenance Strategy</a:t>
            </a:r>
            <a:endParaRPr lang="en-GB" b="1" u="sng" dirty="0"/>
          </a:p>
        </p:txBody>
      </p:sp>
      <p:sp>
        <p:nvSpPr>
          <p:cNvPr id="3" name="Content Placeholder 2"/>
          <p:cNvSpPr>
            <a:spLocks noGrp="1"/>
          </p:cNvSpPr>
          <p:nvPr>
            <p:ph idx="1"/>
          </p:nvPr>
        </p:nvSpPr>
        <p:spPr>
          <a:xfrm>
            <a:off x="838200" y="2834641"/>
            <a:ext cx="5066211" cy="307777"/>
          </a:xfrm>
          <a:solidFill>
            <a:srgbClr val="92D050"/>
          </a:solidFill>
          <a:ln>
            <a:solidFill>
              <a:srgbClr val="000000"/>
            </a:solidFill>
          </a:ln>
        </p:spPr>
        <p:txBody>
          <a:bodyPr>
            <a:noAutofit/>
          </a:bodyPr>
          <a:lstStyle/>
          <a:p>
            <a:pPr marL="0" indent="0" algn="ctr">
              <a:buNone/>
            </a:pPr>
            <a:r>
              <a:rPr lang="en-GB" sz="1600" dirty="0" smtClean="0"/>
              <a:t>ADVANTAGES</a:t>
            </a:r>
            <a:endParaRPr lang="en-GB" sz="1600" dirty="0"/>
          </a:p>
        </p:txBody>
      </p:sp>
      <p:sp>
        <p:nvSpPr>
          <p:cNvPr id="5" name="TextBox 4"/>
          <p:cNvSpPr txBox="1"/>
          <p:nvPr/>
        </p:nvSpPr>
        <p:spPr>
          <a:xfrm>
            <a:off x="6557554" y="2834641"/>
            <a:ext cx="4796246" cy="307777"/>
          </a:xfrm>
          <a:prstGeom prst="rect">
            <a:avLst/>
          </a:prstGeom>
          <a:solidFill>
            <a:srgbClr val="92D050"/>
          </a:solidFill>
          <a:ln>
            <a:solidFill>
              <a:srgbClr val="000000"/>
            </a:solidFill>
          </a:ln>
        </p:spPr>
        <p:txBody>
          <a:bodyPr wrap="square" rtlCol="0">
            <a:spAutoFit/>
          </a:bodyPr>
          <a:lstStyle/>
          <a:p>
            <a:pPr algn="ctr"/>
            <a:r>
              <a:rPr lang="en-GB" sz="1400" dirty="0" smtClean="0"/>
              <a:t>DISADVANTAGES</a:t>
            </a:r>
            <a:endParaRPr lang="en-GB" sz="1400" dirty="0"/>
          </a:p>
        </p:txBody>
      </p:sp>
      <p:sp>
        <p:nvSpPr>
          <p:cNvPr id="8" name="Down Arrow 7"/>
          <p:cNvSpPr/>
          <p:nvPr/>
        </p:nvSpPr>
        <p:spPr>
          <a:xfrm>
            <a:off x="3234145" y="1894114"/>
            <a:ext cx="274320" cy="574766"/>
          </a:xfrm>
          <a:prstGeom prst="downArrow">
            <a:avLst/>
          </a:prstGeom>
          <a:solidFill>
            <a:srgbClr val="92D05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a:off x="8829403" y="1894114"/>
            <a:ext cx="252547" cy="574766"/>
          </a:xfrm>
          <a:prstGeom prst="downArrow">
            <a:avLst/>
          </a:prstGeom>
          <a:solidFill>
            <a:srgbClr val="92D05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838200" y="3513909"/>
            <a:ext cx="5066211" cy="1200329"/>
          </a:xfrm>
          <a:prstGeom prst="rect">
            <a:avLst/>
          </a:prstGeom>
          <a:noFill/>
          <a:ln>
            <a:solidFill>
              <a:srgbClr val="000000"/>
            </a:solidFill>
          </a:ln>
        </p:spPr>
        <p:txBody>
          <a:bodyPr wrap="square" rtlCol="0">
            <a:spAutoFit/>
          </a:bodyPr>
          <a:lstStyle/>
          <a:p>
            <a:pPr marL="285750" indent="-285750">
              <a:buFont typeface="Arial" panose="020B0604020202020204" pitchFamily="34" charset="0"/>
              <a:buChar char="•"/>
            </a:pPr>
            <a:r>
              <a:rPr lang="en-GB" dirty="0" smtClean="0"/>
              <a:t>Repairs are performed at the ideal time.</a:t>
            </a:r>
          </a:p>
          <a:p>
            <a:pPr marL="285750" indent="-285750">
              <a:buFont typeface="Arial" panose="020B0604020202020204" pitchFamily="34" charset="0"/>
              <a:buChar char="•"/>
            </a:pPr>
            <a:r>
              <a:rPr lang="en-GB" dirty="0" smtClean="0"/>
              <a:t>Resources are not wasted on unnecessary work.</a:t>
            </a:r>
          </a:p>
          <a:p>
            <a:pPr marL="285750" indent="-285750">
              <a:buFont typeface="Arial" panose="020B0604020202020204" pitchFamily="34" charset="0"/>
              <a:buChar char="•"/>
            </a:pPr>
            <a:r>
              <a:rPr lang="en-GB" dirty="0" smtClean="0"/>
              <a:t>Reduction in maintenance costs.</a:t>
            </a:r>
          </a:p>
          <a:p>
            <a:pPr marL="285750" indent="-285750">
              <a:buFont typeface="Arial" panose="020B0604020202020204" pitchFamily="34" charset="0"/>
              <a:buChar char="•"/>
            </a:pPr>
            <a:r>
              <a:rPr lang="en-GB" dirty="0" smtClean="0"/>
              <a:t>Maximises runtime of assets.</a:t>
            </a:r>
            <a:endParaRPr lang="en-GB" dirty="0"/>
          </a:p>
        </p:txBody>
      </p:sp>
      <p:sp>
        <p:nvSpPr>
          <p:cNvPr id="13" name="TextBox 12"/>
          <p:cNvSpPr txBox="1"/>
          <p:nvPr/>
        </p:nvSpPr>
        <p:spPr>
          <a:xfrm>
            <a:off x="6557554" y="3513909"/>
            <a:ext cx="4937760" cy="1200329"/>
          </a:xfrm>
          <a:prstGeom prst="rect">
            <a:avLst/>
          </a:prstGeom>
          <a:noFill/>
          <a:ln>
            <a:solidFill>
              <a:srgbClr val="000000"/>
            </a:solidFill>
          </a:ln>
        </p:spPr>
        <p:txBody>
          <a:bodyPr wrap="square" rtlCol="0">
            <a:spAutoFit/>
          </a:bodyPr>
          <a:lstStyle/>
          <a:p>
            <a:pPr marL="285750" indent="-285750">
              <a:buFont typeface="Arial" panose="020B0604020202020204" pitchFamily="34" charset="0"/>
              <a:buChar char="•"/>
            </a:pPr>
            <a:r>
              <a:rPr lang="en-GB" dirty="0" smtClean="0"/>
              <a:t>Good quality of data is required for the strategy to work effectively.</a:t>
            </a:r>
          </a:p>
          <a:p>
            <a:pPr marL="285750" indent="-285750">
              <a:buFont typeface="Arial" panose="020B0604020202020204" pitchFamily="34" charset="0"/>
              <a:buChar char="•"/>
            </a:pPr>
            <a:r>
              <a:rPr lang="en-GB" dirty="0" smtClean="0"/>
              <a:t>Establishing processes to enable this strategy incur extra cost.</a:t>
            </a:r>
            <a:endParaRPr lang="en-GB" dirty="0"/>
          </a:p>
        </p:txBody>
      </p:sp>
      <p:sp>
        <p:nvSpPr>
          <p:cNvPr id="14" name="TextBox 13"/>
          <p:cNvSpPr txBox="1"/>
          <p:nvPr/>
        </p:nvSpPr>
        <p:spPr>
          <a:xfrm>
            <a:off x="838200" y="5303520"/>
            <a:ext cx="1495922" cy="877163"/>
          </a:xfrm>
          <a:prstGeom prst="rect">
            <a:avLst/>
          </a:prstGeom>
          <a:noFill/>
        </p:spPr>
        <p:txBody>
          <a:bodyPr wrap="none" rtlCol="0">
            <a:spAutoFit/>
          </a:bodyPr>
          <a:lstStyle/>
          <a:p>
            <a:r>
              <a:rPr lang="en-GB" sz="1100" dirty="0" smtClean="0"/>
              <a:t>(</a:t>
            </a:r>
            <a:r>
              <a:rPr lang="en-GB" sz="1100" dirty="0" err="1" smtClean="0"/>
              <a:t>Hemmerdinger</a:t>
            </a:r>
            <a:r>
              <a:rPr lang="en-GB" sz="1100" dirty="0" smtClean="0"/>
              <a:t>, 2014)</a:t>
            </a:r>
          </a:p>
          <a:p>
            <a:r>
              <a:rPr lang="en-GB" sz="1100" dirty="0" smtClean="0"/>
              <a:t>(Deloitte, 2017</a:t>
            </a:r>
            <a:r>
              <a:rPr lang="en-GB" sz="1100" dirty="0"/>
              <a:t>) </a:t>
            </a:r>
            <a:endParaRPr lang="en-GB" sz="1100" dirty="0" smtClean="0"/>
          </a:p>
          <a:p>
            <a:r>
              <a:rPr lang="en-GB" sz="1100" dirty="0" smtClean="0"/>
              <a:t>(</a:t>
            </a:r>
            <a:r>
              <a:rPr lang="en-GB" sz="1100" dirty="0" err="1" smtClean="0"/>
              <a:t>Crabb</a:t>
            </a:r>
            <a:r>
              <a:rPr lang="en-GB" sz="1100" dirty="0" smtClean="0"/>
              <a:t>, 2019</a:t>
            </a:r>
            <a:r>
              <a:rPr lang="en-GB" sz="1100" dirty="0"/>
              <a:t>)</a:t>
            </a:r>
            <a:r>
              <a:rPr lang="en-GB" sz="1100" dirty="0" smtClean="0"/>
              <a:t> </a:t>
            </a:r>
          </a:p>
          <a:p>
            <a:endParaRPr lang="en-GB" dirty="0"/>
          </a:p>
        </p:txBody>
      </p:sp>
    </p:spTree>
    <p:extLst>
      <p:ext uri="{BB962C8B-B14F-4D97-AF65-F5344CB8AC3E}">
        <p14:creationId xmlns:p14="http://schemas.microsoft.com/office/powerpoint/2010/main" val="1644116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wipe(down)">
                                      <p:cBhvr>
                                        <p:cTn id="13" dur="500"/>
                                        <p:tgtEl>
                                          <p:spTgt spid="8"/>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wipe(down)">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3">
                                            <p:bg/>
                                          </p:spTgt>
                                        </p:tgtEl>
                                        <p:attrNameLst>
                                          <p:attrName>style.visibility</p:attrName>
                                        </p:attrNameLst>
                                      </p:cBhvr>
                                      <p:to>
                                        <p:strVal val="visible"/>
                                      </p:to>
                                    </p:set>
                                    <p:animEffect transition="in" filter="circle(in)">
                                      <p:cBhvr>
                                        <p:cTn id="21" dur="2000"/>
                                        <p:tgtEl>
                                          <p:spTgt spid="3">
                                            <p:bg/>
                                          </p:spTgt>
                                        </p:tgtEl>
                                      </p:cBhvr>
                                    </p:animEffect>
                                  </p:childTnLst>
                                </p:cTn>
                              </p:par>
                              <p:par>
                                <p:cTn id="22" presetID="6" presetClass="entr" presetSubtype="16" fill="hold" grpId="0" nodeType="with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animEffect transition="in" filter="circle(in)">
                                      <p:cBhvr>
                                        <p:cTn id="24" dur="2000"/>
                                        <p:tgtEl>
                                          <p:spTgt spid="3">
                                            <p:txEl>
                                              <p:pRg st="0" end="0"/>
                                            </p:txEl>
                                          </p:spTgt>
                                        </p:tgtEl>
                                      </p:cBhvr>
                                    </p:animEffect>
                                  </p:childTnLst>
                                </p:cTn>
                              </p:par>
                              <p:par>
                                <p:cTn id="25" presetID="6" presetClass="entr" presetSubtype="16" fill="hold" grpId="0" nodeType="with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circle(in)">
                                      <p:cBhvr>
                                        <p:cTn id="27" dur="2000"/>
                                        <p:tgtEl>
                                          <p:spTgt spid="5"/>
                                        </p:tgtEl>
                                      </p:cBhvr>
                                    </p:animEffect>
                                  </p:childTnLst>
                                </p:cTn>
                              </p:par>
                              <p:par>
                                <p:cTn id="28" presetID="6" presetClass="entr" presetSubtype="16" fill="hold" grpId="0" nodeType="withEffect">
                                  <p:stCondLst>
                                    <p:cond delay="0"/>
                                  </p:stCondLst>
                                  <p:childTnLst>
                                    <p:set>
                                      <p:cBhvr>
                                        <p:cTn id="29" dur="1" fill="hold">
                                          <p:stCondLst>
                                            <p:cond delay="0"/>
                                          </p:stCondLst>
                                        </p:cTn>
                                        <p:tgtEl>
                                          <p:spTgt spid="12"/>
                                        </p:tgtEl>
                                        <p:attrNameLst>
                                          <p:attrName>style.visibility</p:attrName>
                                        </p:attrNameLst>
                                      </p:cBhvr>
                                      <p:to>
                                        <p:strVal val="visible"/>
                                      </p:to>
                                    </p:set>
                                    <p:animEffect transition="in" filter="circle(in)">
                                      <p:cBhvr>
                                        <p:cTn id="30" dur="2000"/>
                                        <p:tgtEl>
                                          <p:spTgt spid="12"/>
                                        </p:tgtEl>
                                      </p:cBhvr>
                                    </p:animEffect>
                                  </p:childTnLst>
                                </p:cTn>
                              </p:par>
                              <p:par>
                                <p:cTn id="31" presetID="6" presetClass="entr" presetSubtype="16"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circle(in)">
                                      <p:cBhvr>
                                        <p:cTn id="33" dur="2000"/>
                                        <p:tgtEl>
                                          <p:spTgt spid="13"/>
                                        </p:tgtEl>
                                      </p:cBhvr>
                                    </p:animEffect>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14"/>
                                        </p:tgtEl>
                                        <p:attrNameLst>
                                          <p:attrName>style.visibility</p:attrName>
                                        </p:attrNameLst>
                                      </p:cBhvr>
                                      <p:to>
                                        <p:strVal val="visible"/>
                                      </p:to>
                                    </p:set>
                                    <p:anim calcmode="lin" valueType="num">
                                      <p:cBhvr additive="base">
                                        <p:cTn id="38" dur="500" fill="hold"/>
                                        <p:tgtEl>
                                          <p:spTgt spid="14"/>
                                        </p:tgtEl>
                                        <p:attrNameLst>
                                          <p:attrName>ppt_x</p:attrName>
                                        </p:attrNameLst>
                                      </p:cBhvr>
                                      <p:tavLst>
                                        <p:tav tm="0">
                                          <p:val>
                                            <p:strVal val="#ppt_x"/>
                                          </p:val>
                                        </p:tav>
                                        <p:tav tm="100000">
                                          <p:val>
                                            <p:strVal val="#ppt_x"/>
                                          </p:val>
                                        </p:tav>
                                      </p:tavLst>
                                    </p:anim>
                                    <p:anim calcmode="lin" valueType="num">
                                      <p:cBhvr additive="base">
                                        <p:cTn id="39"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uiExpand="1" build="allAtOnce" animBg="1"/>
      <p:bldP spid="5" grpId="0" animBg="1"/>
      <p:bldP spid="8" grpId="0" animBg="1"/>
      <p:bldP spid="10" grpId="0" animBg="1"/>
      <p:bldP spid="12" grpId="0" animBg="1"/>
      <p:bldP spid="13" grpId="0" animBg="1"/>
      <p:bldP spid="1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NEW APPROACH…….</a:t>
            </a:r>
            <a:endParaRPr lang="en-GB" dirty="0"/>
          </a:p>
        </p:txBody>
      </p:sp>
      <p:sp>
        <p:nvSpPr>
          <p:cNvPr id="3" name="Content Placeholder 2"/>
          <p:cNvSpPr>
            <a:spLocks noGrp="1"/>
          </p:cNvSpPr>
          <p:nvPr>
            <p:ph idx="1"/>
          </p:nvPr>
        </p:nvSpPr>
        <p:spPr>
          <a:xfrm>
            <a:off x="838200" y="2426516"/>
            <a:ext cx="7365274" cy="2942135"/>
          </a:xfrm>
        </p:spPr>
        <p:txBody>
          <a:bodyPr>
            <a:noAutofit/>
          </a:bodyPr>
          <a:lstStyle/>
          <a:p>
            <a:pPr marL="0" indent="0">
              <a:buNone/>
            </a:pPr>
            <a:r>
              <a:rPr lang="en-GB" sz="4400" dirty="0" smtClean="0"/>
              <a:t>Carry </a:t>
            </a:r>
            <a:r>
              <a:rPr lang="en-GB" sz="4400" dirty="0"/>
              <a:t>out as little maintenance as possible as infrequently as possible while at the same time preserving the availability of the services </a:t>
            </a:r>
            <a:r>
              <a:rPr lang="en-GB" sz="4400" dirty="0" smtClean="0"/>
              <a:t>facilities.</a:t>
            </a:r>
            <a:endParaRPr lang="en-GB" sz="4400" dirty="0"/>
          </a:p>
        </p:txBody>
      </p:sp>
      <p:pic>
        <p:nvPicPr>
          <p:cNvPr id="3074" name="Picture 2" descr="Two Different Approaches to Economics and One Approach to Pseudo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50489" y="918617"/>
            <a:ext cx="3305175" cy="32956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838200" y="6113417"/>
            <a:ext cx="5040086" cy="276999"/>
          </a:xfrm>
          <a:prstGeom prst="rect">
            <a:avLst/>
          </a:prstGeom>
          <a:noFill/>
        </p:spPr>
        <p:txBody>
          <a:bodyPr wrap="square" rtlCol="0">
            <a:spAutoFit/>
          </a:bodyPr>
          <a:lstStyle/>
          <a:p>
            <a:r>
              <a:rPr lang="en-GB" sz="1200" dirty="0" smtClean="0"/>
              <a:t>(Horner</a:t>
            </a:r>
            <a:r>
              <a:rPr lang="en-GB" sz="1200" dirty="0"/>
              <a:t>, El-Haram and </a:t>
            </a:r>
            <a:r>
              <a:rPr lang="en-GB" sz="1200" dirty="0" err="1" smtClean="0"/>
              <a:t>Munns</a:t>
            </a:r>
            <a:r>
              <a:rPr lang="en-GB" sz="1200" dirty="0" smtClean="0"/>
              <a:t>, </a:t>
            </a:r>
            <a:r>
              <a:rPr lang="en-GB" sz="1200" dirty="0" smtClean="0"/>
              <a:t>1997</a:t>
            </a:r>
            <a:r>
              <a:rPr lang="en-GB" sz="1200" dirty="0" smtClean="0"/>
              <a:t>) </a:t>
            </a:r>
            <a:endParaRPr lang="en-GB" sz="1200" dirty="0"/>
          </a:p>
        </p:txBody>
      </p:sp>
    </p:spTree>
    <p:extLst>
      <p:ext uri="{BB962C8B-B14F-4D97-AF65-F5344CB8AC3E}">
        <p14:creationId xmlns:p14="http://schemas.microsoft.com/office/powerpoint/2010/main" val="893507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80">
                                          <p:stCondLst>
                                            <p:cond delay="0"/>
                                          </p:stCondLst>
                                        </p:cTn>
                                        <p:tgtEl>
                                          <p:spTgt spid="2"/>
                                        </p:tgtEl>
                                      </p:cBhvr>
                                    </p:animEffect>
                                    <p:anim calcmode="lin" valueType="num">
                                      <p:cBhvr>
                                        <p:cTn id="8" dur="1822" tmFilter="0,0; 0.14,0.36; 0.43,0.73; 0.71,0.91; 1.0,1.0">
                                          <p:stCondLst>
                                            <p:cond delay="0"/>
                                          </p:stCondLst>
                                        </p:cTn>
                                        <p:tgtEl>
                                          <p:spTgt spid="2"/>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2"/>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2"/>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2"/>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2"/>
                                        </p:tgtEl>
                                        <p:attrNameLst>
                                          <p:attrName>ppt_y</p:attrName>
                                        </p:attrNameLst>
                                      </p:cBhvr>
                                      <p:tavLst>
                                        <p:tav tm="0" fmla="#ppt_y-sin(pi*$)/81">
                                          <p:val>
                                            <p:fltVal val="0"/>
                                          </p:val>
                                        </p:tav>
                                        <p:tav tm="100000">
                                          <p:val>
                                            <p:fltVal val="1"/>
                                          </p:val>
                                        </p:tav>
                                      </p:tavLst>
                                    </p:anim>
                                    <p:animScale>
                                      <p:cBhvr>
                                        <p:cTn id="13" dur="26">
                                          <p:stCondLst>
                                            <p:cond delay="650"/>
                                          </p:stCondLst>
                                        </p:cTn>
                                        <p:tgtEl>
                                          <p:spTgt spid="2"/>
                                        </p:tgtEl>
                                      </p:cBhvr>
                                      <p:to x="100000" y="60000"/>
                                    </p:animScale>
                                    <p:animScale>
                                      <p:cBhvr>
                                        <p:cTn id="14" dur="166" decel="50000">
                                          <p:stCondLst>
                                            <p:cond delay="676"/>
                                          </p:stCondLst>
                                        </p:cTn>
                                        <p:tgtEl>
                                          <p:spTgt spid="2"/>
                                        </p:tgtEl>
                                      </p:cBhvr>
                                      <p:to x="100000" y="100000"/>
                                    </p:animScale>
                                    <p:animScale>
                                      <p:cBhvr>
                                        <p:cTn id="15" dur="26">
                                          <p:stCondLst>
                                            <p:cond delay="1312"/>
                                          </p:stCondLst>
                                        </p:cTn>
                                        <p:tgtEl>
                                          <p:spTgt spid="2"/>
                                        </p:tgtEl>
                                      </p:cBhvr>
                                      <p:to x="100000" y="80000"/>
                                    </p:animScale>
                                    <p:animScale>
                                      <p:cBhvr>
                                        <p:cTn id="16" dur="166" decel="50000">
                                          <p:stCondLst>
                                            <p:cond delay="1338"/>
                                          </p:stCondLst>
                                        </p:cTn>
                                        <p:tgtEl>
                                          <p:spTgt spid="2"/>
                                        </p:tgtEl>
                                      </p:cBhvr>
                                      <p:to x="100000" y="100000"/>
                                    </p:animScale>
                                    <p:animScale>
                                      <p:cBhvr>
                                        <p:cTn id="17" dur="26">
                                          <p:stCondLst>
                                            <p:cond delay="1642"/>
                                          </p:stCondLst>
                                        </p:cTn>
                                        <p:tgtEl>
                                          <p:spTgt spid="2"/>
                                        </p:tgtEl>
                                      </p:cBhvr>
                                      <p:to x="100000" y="90000"/>
                                    </p:animScale>
                                    <p:animScale>
                                      <p:cBhvr>
                                        <p:cTn id="18" dur="166" decel="50000">
                                          <p:stCondLst>
                                            <p:cond delay="1668"/>
                                          </p:stCondLst>
                                        </p:cTn>
                                        <p:tgtEl>
                                          <p:spTgt spid="2"/>
                                        </p:tgtEl>
                                      </p:cBhvr>
                                      <p:to x="100000" y="100000"/>
                                    </p:animScale>
                                    <p:animScale>
                                      <p:cBhvr>
                                        <p:cTn id="19" dur="26">
                                          <p:stCondLst>
                                            <p:cond delay="1808"/>
                                          </p:stCondLst>
                                        </p:cTn>
                                        <p:tgtEl>
                                          <p:spTgt spid="2"/>
                                        </p:tgtEl>
                                      </p:cBhvr>
                                      <p:to x="100000" y="95000"/>
                                    </p:animScale>
                                    <p:animScale>
                                      <p:cBhvr>
                                        <p:cTn id="20" dur="166" decel="50000">
                                          <p:stCondLst>
                                            <p:cond delay="1834"/>
                                          </p:stCondLst>
                                        </p:cTn>
                                        <p:tgtEl>
                                          <p:spTgt spid="2"/>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6" presetClass="entr" presetSubtype="16"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circle(in)">
                                      <p:cBhvr>
                                        <p:cTn id="25" dur="2000"/>
                                        <p:tgtEl>
                                          <p:spTgt spid="3">
                                            <p:txEl>
                                              <p:pRg st="0" end="0"/>
                                            </p:txEl>
                                          </p:spTgt>
                                        </p:tgtEl>
                                      </p:cBhvr>
                                    </p:animEffect>
                                  </p:childTnLst>
                                </p:cTn>
                              </p:par>
                              <p:par>
                                <p:cTn id="26" presetID="6" presetClass="entr" presetSubtype="16" fill="hold" grpId="0" nodeType="with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circle(in)">
                                      <p:cBhvr>
                                        <p:cTn id="28"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405379"/>
            <a:ext cx="10515600" cy="1325563"/>
          </a:xfrm>
        </p:spPr>
        <p:txBody>
          <a:bodyPr/>
          <a:lstStyle/>
          <a:p>
            <a:r>
              <a:rPr lang="en-GB" b="1" u="sng" dirty="0" smtClean="0"/>
              <a:t>Use of CAFM Systems</a:t>
            </a:r>
            <a:endParaRPr lang="en-GB" b="1" u="sng" dirty="0"/>
          </a:p>
        </p:txBody>
      </p:sp>
      <p:sp>
        <p:nvSpPr>
          <p:cNvPr id="3" name="Content Placeholder 2"/>
          <p:cNvSpPr>
            <a:spLocks noGrp="1"/>
          </p:cNvSpPr>
          <p:nvPr>
            <p:ph idx="1"/>
          </p:nvPr>
        </p:nvSpPr>
        <p:spPr>
          <a:xfrm>
            <a:off x="336176" y="1825626"/>
            <a:ext cx="11017623" cy="904128"/>
          </a:xfrm>
        </p:spPr>
        <p:txBody>
          <a:bodyPr>
            <a:normAutofit/>
          </a:bodyPr>
          <a:lstStyle/>
          <a:p>
            <a:pPr marL="0" indent="0">
              <a:buNone/>
            </a:pPr>
            <a:r>
              <a:rPr lang="en-GB" sz="2000" dirty="0" smtClean="0"/>
              <a:t>CAFM </a:t>
            </a:r>
            <a:r>
              <a:rPr lang="en-GB" sz="2000" dirty="0"/>
              <a:t>influences an organisation’s tactical use of facilities while acting as a direction setting mechanism to help the facilities manager be proactive and to predict and foresee </a:t>
            </a:r>
            <a:r>
              <a:rPr lang="en-GB" sz="2000" dirty="0" smtClean="0"/>
              <a:t>change. </a:t>
            </a:r>
            <a:r>
              <a:rPr lang="en-GB" sz="1100" dirty="0" smtClean="0"/>
              <a:t>(Facilities </a:t>
            </a:r>
            <a:r>
              <a:rPr lang="en-GB" sz="1100" dirty="0"/>
              <a:t>Excellent Magazine and </a:t>
            </a:r>
            <a:r>
              <a:rPr lang="en-GB" sz="1100" dirty="0" smtClean="0"/>
              <a:t>FSI, 2008</a:t>
            </a:r>
            <a:r>
              <a:rPr lang="en-GB" sz="1100" dirty="0"/>
              <a:t>)</a:t>
            </a:r>
            <a:r>
              <a:rPr lang="en-GB" sz="2000" dirty="0"/>
              <a:t> </a:t>
            </a:r>
          </a:p>
        </p:txBody>
      </p:sp>
      <p:pic>
        <p:nvPicPr>
          <p:cNvPr id="1026" name="Picture 2" descr="Setting up your CAFM solution correctly: the importance of data ..."/>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95823" y="3962048"/>
            <a:ext cx="3838522" cy="211118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36176" y="2641702"/>
            <a:ext cx="10273553" cy="369332"/>
          </a:xfrm>
          <a:prstGeom prst="rect">
            <a:avLst/>
          </a:prstGeom>
          <a:noFill/>
        </p:spPr>
        <p:txBody>
          <a:bodyPr wrap="square" rtlCol="0">
            <a:spAutoFit/>
          </a:bodyPr>
          <a:lstStyle/>
          <a:p>
            <a:r>
              <a:rPr lang="en-GB" dirty="0" smtClean="0"/>
              <a:t>	HOWEVER………</a:t>
            </a:r>
            <a:endParaRPr lang="en-GB" dirty="0"/>
          </a:p>
        </p:txBody>
      </p:sp>
      <p:sp>
        <p:nvSpPr>
          <p:cNvPr id="5" name="TextBox 4"/>
          <p:cNvSpPr txBox="1"/>
          <p:nvPr/>
        </p:nvSpPr>
        <p:spPr>
          <a:xfrm>
            <a:off x="336176" y="3200401"/>
            <a:ext cx="6858000" cy="3077766"/>
          </a:xfrm>
          <a:prstGeom prst="rect">
            <a:avLst/>
          </a:prstGeom>
          <a:noFill/>
        </p:spPr>
        <p:txBody>
          <a:bodyPr wrap="square" rtlCol="0">
            <a:spAutoFit/>
          </a:bodyPr>
          <a:lstStyle/>
          <a:p>
            <a:r>
              <a:rPr lang="en-GB" dirty="0"/>
              <a:t>Bainbridge and Finch (2009</a:t>
            </a:r>
            <a:r>
              <a:rPr lang="en-GB" dirty="0" smtClean="0"/>
              <a:t>) </a:t>
            </a:r>
            <a:r>
              <a:rPr lang="en-GB" dirty="0"/>
              <a:t>discovered that CAFM systems are not utilised to it maximum </a:t>
            </a:r>
            <a:r>
              <a:rPr lang="en-GB" dirty="0" smtClean="0"/>
              <a:t>function:</a:t>
            </a:r>
          </a:p>
          <a:p>
            <a:pPr marL="285750" indent="-285750">
              <a:buFont typeface="Arial" panose="020B0604020202020204" pitchFamily="34" charset="0"/>
              <a:buChar char="•"/>
            </a:pPr>
            <a:r>
              <a:rPr lang="en-GB" dirty="0" smtClean="0"/>
              <a:t>69% of survey responders </a:t>
            </a:r>
            <a:r>
              <a:rPr lang="en-GB" dirty="0"/>
              <a:t>using a CAFM system do not currently use it for strategic </a:t>
            </a:r>
            <a:r>
              <a:rPr lang="en-GB" dirty="0" smtClean="0"/>
              <a:t>planning.</a:t>
            </a:r>
          </a:p>
          <a:p>
            <a:endParaRPr lang="en-GB" dirty="0" smtClean="0"/>
          </a:p>
          <a:p>
            <a:r>
              <a:rPr lang="en-GB" dirty="0" smtClean="0"/>
              <a:t>Although proven </a:t>
            </a:r>
            <a:r>
              <a:rPr lang="en-GB" dirty="0"/>
              <a:t>in practice to be useful, a lack of interoperability exists, which largely limits their </a:t>
            </a:r>
            <a:r>
              <a:rPr lang="en-GB" dirty="0" smtClean="0"/>
              <a:t>functionality. </a:t>
            </a:r>
            <a:r>
              <a:rPr lang="en-GB" sz="1400" dirty="0" smtClean="0"/>
              <a:t>(</a:t>
            </a:r>
            <a:r>
              <a:rPr lang="en-GB" sz="1400" dirty="0" err="1" smtClean="0"/>
              <a:t>Araszkiewicz</a:t>
            </a:r>
            <a:r>
              <a:rPr lang="en-GB" sz="1400" dirty="0" smtClean="0"/>
              <a:t>, 2017</a:t>
            </a:r>
            <a:r>
              <a:rPr lang="en-GB" sz="1400" dirty="0"/>
              <a:t>) </a:t>
            </a:r>
            <a:endParaRPr lang="en-GB" sz="1400" dirty="0" smtClean="0"/>
          </a:p>
          <a:p>
            <a:endParaRPr lang="en-GB" sz="1400" dirty="0"/>
          </a:p>
          <a:p>
            <a:r>
              <a:rPr lang="en-GB" dirty="0" smtClean="0"/>
              <a:t>Key challenges with the development of CAFM systems also include, data integration, training and competence development of Facilities Managers.</a:t>
            </a:r>
            <a:endParaRPr lang="en-GB" dirty="0"/>
          </a:p>
        </p:txBody>
      </p:sp>
    </p:spTree>
    <p:extLst>
      <p:ext uri="{BB962C8B-B14F-4D97-AF65-F5344CB8AC3E}">
        <p14:creationId xmlns:p14="http://schemas.microsoft.com/office/powerpoint/2010/main" val="348194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5"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1000" fill="hold"/>
                                        <p:tgtEl>
                                          <p:spTgt spid="3">
                                            <p:txEl>
                                              <p:pRg st="0" end="0"/>
                                            </p:txEl>
                                          </p:spTgt>
                                        </p:tgtEl>
                                        <p:attrNameLst>
                                          <p:attrName>ppt_w</p:attrName>
                                        </p:attrNameLst>
                                      </p:cBhvr>
                                      <p:tavLst>
                                        <p:tav tm="0">
                                          <p:val>
                                            <p:strVal val="#ppt_w*0.70"/>
                                          </p:val>
                                        </p:tav>
                                        <p:tav tm="100000">
                                          <p:val>
                                            <p:strVal val="#ppt_w"/>
                                          </p:val>
                                        </p:tav>
                                      </p:tavLst>
                                    </p:anim>
                                    <p:anim calcmode="lin" valueType="num">
                                      <p:cBhvr>
                                        <p:cTn id="13" dur="1000" fill="hold"/>
                                        <p:tgtEl>
                                          <p:spTgt spid="3">
                                            <p:txEl>
                                              <p:pRg st="0" end="0"/>
                                            </p:txEl>
                                          </p:spTgt>
                                        </p:tgtEl>
                                        <p:attrNameLst>
                                          <p:attrName>ppt_h</p:attrName>
                                        </p:attrNameLst>
                                      </p:cBhvr>
                                      <p:tavLst>
                                        <p:tav tm="0">
                                          <p:val>
                                            <p:strVal val="#ppt_h"/>
                                          </p:val>
                                        </p:tav>
                                        <p:tav tm="100000">
                                          <p:val>
                                            <p:strVal val="#ppt_h"/>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50" presetClass="entr" presetSubtype="0" decel="10000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p:cTn id="25" dur="1000" fill="hold"/>
                                        <p:tgtEl>
                                          <p:spTgt spid="5"/>
                                        </p:tgtEl>
                                        <p:attrNameLst>
                                          <p:attrName>ppt_w</p:attrName>
                                        </p:attrNameLst>
                                      </p:cBhvr>
                                      <p:tavLst>
                                        <p:tav tm="0">
                                          <p:val>
                                            <p:strVal val="#ppt_w+.3"/>
                                          </p:val>
                                        </p:tav>
                                        <p:tav tm="100000">
                                          <p:val>
                                            <p:strVal val="#ppt_w"/>
                                          </p:val>
                                        </p:tav>
                                      </p:tavLst>
                                    </p:anim>
                                    <p:anim calcmode="lin" valueType="num">
                                      <p:cBhvr>
                                        <p:cTn id="26" dur="1000" fill="hold"/>
                                        <p:tgtEl>
                                          <p:spTgt spid="5"/>
                                        </p:tgtEl>
                                        <p:attrNameLst>
                                          <p:attrName>ppt_h</p:attrName>
                                        </p:attrNameLst>
                                      </p:cBhvr>
                                      <p:tavLst>
                                        <p:tav tm="0">
                                          <p:val>
                                            <p:strVal val="#ppt_h"/>
                                          </p:val>
                                        </p:tav>
                                        <p:tav tm="100000">
                                          <p:val>
                                            <p:strVal val="#ppt_h"/>
                                          </p:val>
                                        </p:tav>
                                      </p:tavLst>
                                    </p:anim>
                                    <p:animEffect transition="in" filter="fade">
                                      <p:cBhvr>
                                        <p:cTn id="27" dur="1000"/>
                                        <p:tgtEl>
                                          <p:spTgt spid="5"/>
                                        </p:tgtEl>
                                      </p:cBhvr>
                                    </p:animEffect>
                                  </p:childTnLst>
                                </p:cTn>
                              </p:par>
                              <p:par>
                                <p:cTn id="28" presetID="50" presetClass="entr" presetSubtype="0" decel="100000" fill="hold" nodeType="withEffect">
                                  <p:stCondLst>
                                    <p:cond delay="0"/>
                                  </p:stCondLst>
                                  <p:childTnLst>
                                    <p:set>
                                      <p:cBhvr>
                                        <p:cTn id="29" dur="1" fill="hold">
                                          <p:stCondLst>
                                            <p:cond delay="0"/>
                                          </p:stCondLst>
                                        </p:cTn>
                                        <p:tgtEl>
                                          <p:spTgt spid="1026"/>
                                        </p:tgtEl>
                                        <p:attrNameLst>
                                          <p:attrName>style.visibility</p:attrName>
                                        </p:attrNameLst>
                                      </p:cBhvr>
                                      <p:to>
                                        <p:strVal val="visible"/>
                                      </p:to>
                                    </p:set>
                                    <p:anim calcmode="lin" valueType="num">
                                      <p:cBhvr>
                                        <p:cTn id="30" dur="1000" fill="hold"/>
                                        <p:tgtEl>
                                          <p:spTgt spid="1026"/>
                                        </p:tgtEl>
                                        <p:attrNameLst>
                                          <p:attrName>ppt_w</p:attrName>
                                        </p:attrNameLst>
                                      </p:cBhvr>
                                      <p:tavLst>
                                        <p:tav tm="0">
                                          <p:val>
                                            <p:strVal val="#ppt_w+.3"/>
                                          </p:val>
                                        </p:tav>
                                        <p:tav tm="100000">
                                          <p:val>
                                            <p:strVal val="#ppt_w"/>
                                          </p:val>
                                        </p:tav>
                                      </p:tavLst>
                                    </p:anim>
                                    <p:anim calcmode="lin" valueType="num">
                                      <p:cBhvr>
                                        <p:cTn id="31" dur="1000" fill="hold"/>
                                        <p:tgtEl>
                                          <p:spTgt spid="1026"/>
                                        </p:tgtEl>
                                        <p:attrNameLst>
                                          <p:attrName>ppt_h</p:attrName>
                                        </p:attrNameLst>
                                      </p:cBhvr>
                                      <p:tavLst>
                                        <p:tav tm="0">
                                          <p:val>
                                            <p:strVal val="#ppt_h"/>
                                          </p:val>
                                        </p:tav>
                                        <p:tav tm="100000">
                                          <p:val>
                                            <p:strVal val="#ppt_h"/>
                                          </p:val>
                                        </p:tav>
                                      </p:tavLst>
                                    </p:anim>
                                    <p:animEffect transition="in" filter="fade">
                                      <p:cBhvr>
                                        <p:cTn id="32" dur="1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Skills and Competence</a:t>
            </a:r>
            <a:endParaRPr lang="en-GB" b="1" u="sng" dirty="0"/>
          </a:p>
        </p:txBody>
      </p:sp>
      <p:sp>
        <p:nvSpPr>
          <p:cNvPr id="3" name="Content Placeholder 2"/>
          <p:cNvSpPr>
            <a:spLocks noGrp="1"/>
          </p:cNvSpPr>
          <p:nvPr>
            <p:ph idx="1"/>
          </p:nvPr>
        </p:nvSpPr>
        <p:spPr>
          <a:xfrm>
            <a:off x="838200" y="1825625"/>
            <a:ext cx="10515600" cy="1035141"/>
          </a:xfrm>
        </p:spPr>
        <p:txBody>
          <a:bodyPr>
            <a:normAutofit/>
          </a:bodyPr>
          <a:lstStyle/>
          <a:p>
            <a:r>
              <a:rPr lang="en-GB" sz="2000" dirty="0" smtClean="0"/>
              <a:t>Joint research </a:t>
            </a:r>
            <a:r>
              <a:rPr lang="en-GB" sz="2000" dirty="0"/>
              <a:t>by RICS (Royal Institute of Chartered Surveyors) and IFMA (International Facility Management Association) in 2017 identified a shortage of skills in Facilities Management as one of most significant challenges facing the </a:t>
            </a:r>
            <a:r>
              <a:rPr lang="en-GB" sz="2000" dirty="0" smtClean="0"/>
              <a:t>industry.</a:t>
            </a:r>
            <a:endParaRPr lang="en-GB" sz="2000" dirty="0"/>
          </a:p>
        </p:txBody>
      </p:sp>
      <p:sp>
        <p:nvSpPr>
          <p:cNvPr id="4" name="TextBox 3"/>
          <p:cNvSpPr txBox="1"/>
          <p:nvPr/>
        </p:nvSpPr>
        <p:spPr>
          <a:xfrm>
            <a:off x="838201" y="3148148"/>
            <a:ext cx="592836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t>Results of a survey completed by BIFM in 2018 affirm that there is a skills shortage opening within the Facilities Management sector</a:t>
            </a:r>
          </a:p>
        </p:txBody>
      </p:sp>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6923314" y="2508069"/>
            <a:ext cx="3948792" cy="3788228"/>
          </a:xfrm>
          <a:prstGeom prst="rect">
            <a:avLst/>
          </a:prstGeom>
        </p:spPr>
      </p:pic>
      <p:sp>
        <p:nvSpPr>
          <p:cNvPr id="6" name="TextBox 5"/>
          <p:cNvSpPr txBox="1"/>
          <p:nvPr/>
        </p:nvSpPr>
        <p:spPr>
          <a:xfrm>
            <a:off x="6923314" y="6492240"/>
            <a:ext cx="4937760" cy="261610"/>
          </a:xfrm>
          <a:prstGeom prst="rect">
            <a:avLst/>
          </a:prstGeom>
          <a:noFill/>
        </p:spPr>
        <p:txBody>
          <a:bodyPr wrap="square" rtlCol="0">
            <a:spAutoFit/>
          </a:bodyPr>
          <a:lstStyle/>
          <a:p>
            <a:r>
              <a:rPr lang="en-GB" sz="1050" i="1" dirty="0"/>
              <a:t>What are the biggest skills shortages in your business? (Source: BIFM, 2018)</a:t>
            </a:r>
          </a:p>
        </p:txBody>
      </p:sp>
      <p:sp>
        <p:nvSpPr>
          <p:cNvPr id="7" name="TextBox 6"/>
          <p:cNvSpPr txBox="1"/>
          <p:nvPr/>
        </p:nvSpPr>
        <p:spPr>
          <a:xfrm>
            <a:off x="838200" y="4665081"/>
            <a:ext cx="5928361" cy="1631216"/>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Individuals </a:t>
            </a:r>
            <a:r>
              <a:rPr lang="en-GB" sz="2000" dirty="0"/>
              <a:t>migrating to service provider organisations where they could benefit from higher salaries, greater professional stature, peer group interactions, and a formal career structure with growth opportunities</a:t>
            </a:r>
          </a:p>
        </p:txBody>
      </p:sp>
    </p:spTree>
    <p:extLst>
      <p:ext uri="{BB962C8B-B14F-4D97-AF65-F5344CB8AC3E}">
        <p14:creationId xmlns:p14="http://schemas.microsoft.com/office/powerpoint/2010/main" val="3891782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p:cTn id="12"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1000"/>
                                        <p:tgtEl>
                                          <p:spTgt spid="5"/>
                                        </p:tgtEl>
                                      </p:cBhvr>
                                    </p:animEffect>
                                    <p:anim calcmode="lin" valueType="num">
                                      <p:cBhvr>
                                        <p:cTn id="19" dur="1000" fill="hold"/>
                                        <p:tgtEl>
                                          <p:spTgt spid="5"/>
                                        </p:tgtEl>
                                        <p:attrNameLst>
                                          <p:attrName>ppt_x</p:attrName>
                                        </p:attrNameLst>
                                      </p:cBhvr>
                                      <p:tavLst>
                                        <p:tav tm="0">
                                          <p:val>
                                            <p:strVal val="#ppt_x"/>
                                          </p:val>
                                        </p:tav>
                                        <p:tav tm="100000">
                                          <p:val>
                                            <p:strVal val="#ppt_x"/>
                                          </p:val>
                                        </p:tav>
                                      </p:tavLst>
                                    </p:anim>
                                    <p:anim calcmode="lin" valueType="num">
                                      <p:cBhvr>
                                        <p:cTn id="20" dur="1000" fill="hold"/>
                                        <p:tgtEl>
                                          <p:spTgt spid="5"/>
                                        </p:tgtEl>
                                        <p:attrNameLst>
                                          <p:attrName>ppt_y</p:attrName>
                                        </p:attrNameLst>
                                      </p:cBhvr>
                                      <p:tavLst>
                                        <p:tav tm="0">
                                          <p:val>
                                            <p:strVal val="#ppt_y+.1"/>
                                          </p:val>
                                        </p:tav>
                                        <p:tav tm="100000">
                                          <p:val>
                                            <p:strVal val="#ppt_y"/>
                                          </p:val>
                                        </p:tav>
                                      </p:tavLst>
                                    </p:anim>
                                  </p:childTnLst>
                                </p:cTn>
                              </p:par>
                              <p:par>
                                <p:cTn id="21" presetID="17" presetClass="entr" presetSubtype="1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p:cTn id="23" dur="500" fill="hold"/>
                                        <p:tgtEl>
                                          <p:spTgt spid="6"/>
                                        </p:tgtEl>
                                        <p:attrNameLst>
                                          <p:attrName>ppt_w</p:attrName>
                                        </p:attrNameLst>
                                      </p:cBhvr>
                                      <p:tavLst>
                                        <p:tav tm="0">
                                          <p:val>
                                            <p:fltVal val="0"/>
                                          </p:val>
                                        </p:tav>
                                        <p:tav tm="100000">
                                          <p:val>
                                            <p:strVal val="#ppt_w"/>
                                          </p:val>
                                        </p:tav>
                                      </p:tavLst>
                                    </p:anim>
                                    <p:anim calcmode="lin" valueType="num">
                                      <p:cBhvr>
                                        <p:cTn id="24" dur="500" fill="hold"/>
                                        <p:tgtEl>
                                          <p:spTgt spid="6"/>
                                        </p:tgtEl>
                                        <p:attrNameLst>
                                          <p:attrName>ppt_h</p:attrName>
                                        </p:attrNameLst>
                                      </p:cBhvr>
                                      <p:tavLst>
                                        <p:tav tm="0">
                                          <p:val>
                                            <p:strVal val="#ppt_h"/>
                                          </p:val>
                                        </p:tav>
                                        <p:tav tm="100000">
                                          <p:val>
                                            <p:strVal val="#ppt_h"/>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1000"/>
                                        <p:tgtEl>
                                          <p:spTgt spid="4"/>
                                        </p:tgtEl>
                                      </p:cBhvr>
                                    </p:animEffect>
                                    <p:anim calcmode="lin" valueType="num">
                                      <p:cBhvr>
                                        <p:cTn id="28" dur="1000" fill="hold"/>
                                        <p:tgtEl>
                                          <p:spTgt spid="4"/>
                                        </p:tgtEl>
                                        <p:attrNameLst>
                                          <p:attrName>ppt_x</p:attrName>
                                        </p:attrNameLst>
                                      </p:cBhvr>
                                      <p:tavLst>
                                        <p:tav tm="0">
                                          <p:val>
                                            <p:strVal val="#ppt_x"/>
                                          </p:val>
                                        </p:tav>
                                        <p:tav tm="100000">
                                          <p:val>
                                            <p:strVal val="#ppt_x"/>
                                          </p:val>
                                        </p:tav>
                                      </p:tavLst>
                                    </p:anim>
                                    <p:anim calcmode="lin" valueType="num">
                                      <p:cBhvr>
                                        <p:cTn id="2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1000"/>
                                        <p:tgtEl>
                                          <p:spTgt spid="7"/>
                                        </p:tgtEl>
                                      </p:cBhvr>
                                    </p:animEffect>
                                    <p:anim calcmode="lin" valueType="num">
                                      <p:cBhvr>
                                        <p:cTn id="35" dur="1000" fill="hold"/>
                                        <p:tgtEl>
                                          <p:spTgt spid="7"/>
                                        </p:tgtEl>
                                        <p:attrNameLst>
                                          <p:attrName>ppt_x</p:attrName>
                                        </p:attrNameLst>
                                      </p:cBhvr>
                                      <p:tavLst>
                                        <p:tav tm="0">
                                          <p:val>
                                            <p:strVal val="#ppt_x"/>
                                          </p:val>
                                        </p:tav>
                                        <p:tav tm="100000">
                                          <p:val>
                                            <p:strVal val="#ppt_x"/>
                                          </p:val>
                                        </p:tav>
                                      </p:tavLst>
                                    </p:anim>
                                    <p:anim calcmode="lin" valueType="num">
                                      <p:cBhvr>
                                        <p:cTn id="3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US Office of Evaluation Sciences Releases 2016-2017 Results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67005" y="3971497"/>
            <a:ext cx="5124995" cy="288013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b="1" u="sng" dirty="0" smtClean="0"/>
              <a:t>Establishing a Criteria to measure against</a:t>
            </a:r>
            <a:endParaRPr lang="en-GB" b="1" u="sng" dirty="0"/>
          </a:p>
        </p:txBody>
      </p:sp>
      <p:sp>
        <p:nvSpPr>
          <p:cNvPr id="3" name="Content Placeholder 2"/>
          <p:cNvSpPr>
            <a:spLocks noGrp="1"/>
          </p:cNvSpPr>
          <p:nvPr>
            <p:ph idx="1"/>
          </p:nvPr>
        </p:nvSpPr>
        <p:spPr>
          <a:xfrm>
            <a:off x="838200" y="1440647"/>
            <a:ext cx="10515600" cy="1100455"/>
          </a:xfrm>
        </p:spPr>
        <p:txBody>
          <a:bodyPr>
            <a:normAutofit/>
          </a:bodyPr>
          <a:lstStyle/>
          <a:p>
            <a:pPr marL="0" indent="0">
              <a:buNone/>
            </a:pPr>
            <a:r>
              <a:rPr lang="en-GB" sz="2000" dirty="0" smtClean="0"/>
              <a:t>A review of previous work by </a:t>
            </a:r>
            <a:r>
              <a:rPr lang="en-GB" sz="2000" dirty="0"/>
              <a:t>the Institute of Public Works Engineering Australasia (IPWEA), Khan and </a:t>
            </a:r>
            <a:r>
              <a:rPr lang="en-GB" sz="2000" dirty="0" err="1"/>
              <a:t>Haddara</a:t>
            </a:r>
            <a:r>
              <a:rPr lang="en-GB" sz="2000" dirty="0"/>
              <a:t> (2003) and </a:t>
            </a:r>
            <a:r>
              <a:rPr lang="en-GB" sz="2000" dirty="0" err="1"/>
              <a:t>Nordgard</a:t>
            </a:r>
            <a:r>
              <a:rPr lang="en-GB" sz="2000" dirty="0"/>
              <a:t> and </a:t>
            </a:r>
            <a:r>
              <a:rPr lang="en-GB" sz="2000" dirty="0" err="1"/>
              <a:t>Samdel</a:t>
            </a:r>
            <a:r>
              <a:rPr lang="en-GB" sz="2000" dirty="0"/>
              <a:t> (2009) gave examples of criteria used within in past exercises relating to the measurement of asset </a:t>
            </a:r>
            <a:r>
              <a:rPr lang="en-GB" sz="2000" dirty="0" smtClean="0"/>
              <a:t>risk.</a:t>
            </a:r>
            <a:endParaRPr lang="en-GB" sz="2000" dirty="0"/>
          </a:p>
        </p:txBody>
      </p:sp>
      <p:sp>
        <p:nvSpPr>
          <p:cNvPr id="4" name="TextBox 3"/>
          <p:cNvSpPr txBox="1"/>
          <p:nvPr/>
        </p:nvSpPr>
        <p:spPr>
          <a:xfrm>
            <a:off x="838200" y="2609968"/>
            <a:ext cx="10515600" cy="646331"/>
          </a:xfrm>
          <a:prstGeom prst="rect">
            <a:avLst/>
          </a:prstGeom>
          <a:noFill/>
        </p:spPr>
        <p:txBody>
          <a:bodyPr wrap="square" rtlCol="0">
            <a:spAutoFit/>
          </a:bodyPr>
          <a:lstStyle/>
          <a:p>
            <a:r>
              <a:rPr lang="en-GB" dirty="0" smtClean="0"/>
              <a:t>It found that </a:t>
            </a:r>
            <a:r>
              <a:rPr lang="en-GB" dirty="0"/>
              <a:t>establishing a criteria remained subjective and relied on experts within the sectors they were researching to brainstorm and discuss the criteria for measurement.</a:t>
            </a:r>
          </a:p>
        </p:txBody>
      </p:sp>
      <p:sp>
        <p:nvSpPr>
          <p:cNvPr id="5" name="TextBox 4"/>
          <p:cNvSpPr txBox="1"/>
          <p:nvPr/>
        </p:nvSpPr>
        <p:spPr>
          <a:xfrm>
            <a:off x="838200" y="3468297"/>
            <a:ext cx="6032863" cy="3139321"/>
          </a:xfrm>
          <a:prstGeom prst="rect">
            <a:avLst/>
          </a:prstGeom>
          <a:noFill/>
        </p:spPr>
        <p:txBody>
          <a:bodyPr wrap="square" rtlCol="0">
            <a:spAutoFit/>
          </a:bodyPr>
          <a:lstStyle/>
          <a:p>
            <a:r>
              <a:rPr lang="en-GB" dirty="0" smtClean="0"/>
              <a:t>Criteria extracted from the review of previous research:</a:t>
            </a:r>
          </a:p>
          <a:p>
            <a:endParaRPr lang="en-GB" dirty="0"/>
          </a:p>
          <a:p>
            <a:pPr lvl="0"/>
            <a:r>
              <a:rPr lang="en-GB" dirty="0" smtClean="0"/>
              <a:t>1. </a:t>
            </a:r>
            <a:r>
              <a:rPr lang="en-GB" dirty="0"/>
              <a:t>Condition;</a:t>
            </a:r>
          </a:p>
          <a:p>
            <a:pPr lvl="0"/>
            <a:r>
              <a:rPr lang="en-GB" dirty="0" smtClean="0"/>
              <a:t>2. Capacity</a:t>
            </a:r>
            <a:r>
              <a:rPr lang="en-GB" dirty="0"/>
              <a:t>/ redundancy in the system;</a:t>
            </a:r>
          </a:p>
          <a:p>
            <a:pPr lvl="0"/>
            <a:r>
              <a:rPr lang="en-GB" dirty="0" smtClean="0"/>
              <a:t>3. Number </a:t>
            </a:r>
            <a:r>
              <a:rPr lang="en-GB" dirty="0"/>
              <a:t>of service failures;</a:t>
            </a:r>
          </a:p>
          <a:p>
            <a:pPr lvl="0"/>
            <a:r>
              <a:rPr lang="en-GB" dirty="0" smtClean="0"/>
              <a:t>4. Obsolescence </a:t>
            </a:r>
            <a:r>
              <a:rPr lang="en-GB" dirty="0"/>
              <a:t>– lack of spares;</a:t>
            </a:r>
          </a:p>
          <a:p>
            <a:pPr lvl="0"/>
            <a:r>
              <a:rPr lang="en-GB" dirty="0" smtClean="0"/>
              <a:t>5. Safety </a:t>
            </a:r>
            <a:r>
              <a:rPr lang="en-GB" dirty="0"/>
              <a:t>to People;</a:t>
            </a:r>
          </a:p>
          <a:p>
            <a:pPr lvl="0"/>
            <a:r>
              <a:rPr lang="en-GB" dirty="0" smtClean="0"/>
              <a:t>6. Environmental </a:t>
            </a:r>
            <a:r>
              <a:rPr lang="en-GB" dirty="0"/>
              <a:t>impact;</a:t>
            </a:r>
          </a:p>
          <a:p>
            <a:pPr lvl="0"/>
            <a:r>
              <a:rPr lang="en-GB" dirty="0" smtClean="0"/>
              <a:t>7. Performance </a:t>
            </a:r>
            <a:r>
              <a:rPr lang="en-GB" dirty="0"/>
              <a:t>Loss;</a:t>
            </a:r>
          </a:p>
          <a:p>
            <a:pPr lvl="0"/>
            <a:r>
              <a:rPr lang="en-GB" dirty="0" smtClean="0"/>
              <a:t>8. Financial </a:t>
            </a:r>
            <a:r>
              <a:rPr lang="en-GB" dirty="0"/>
              <a:t>Loss; and </a:t>
            </a:r>
          </a:p>
          <a:p>
            <a:r>
              <a:rPr lang="en-GB" dirty="0" smtClean="0"/>
              <a:t>9. Statutory </a:t>
            </a:r>
            <a:r>
              <a:rPr lang="en-GB" dirty="0"/>
              <a:t>Compliance </a:t>
            </a:r>
          </a:p>
        </p:txBody>
      </p:sp>
    </p:spTree>
    <p:extLst>
      <p:ext uri="{BB962C8B-B14F-4D97-AF65-F5344CB8AC3E}">
        <p14:creationId xmlns:p14="http://schemas.microsoft.com/office/powerpoint/2010/main" val="2520463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anim calcmode="lin" valueType="num">
                                      <p:cBhvr>
                                        <p:cTn id="8" dur="2000" fill="hold"/>
                                        <p:tgtEl>
                                          <p:spTgt spid="2"/>
                                        </p:tgtEl>
                                        <p:attrNameLst>
                                          <p:attrName>ppt_w</p:attrName>
                                        </p:attrNameLst>
                                      </p:cBhvr>
                                      <p:tavLst>
                                        <p:tav tm="0" fmla="#ppt_w*sin(2.5*pi*$)">
                                          <p:val>
                                            <p:fltVal val="0"/>
                                          </p:val>
                                        </p:tav>
                                        <p:tav tm="100000">
                                          <p:val>
                                            <p:fltVal val="1"/>
                                          </p:val>
                                        </p:tav>
                                      </p:tavLst>
                                    </p:anim>
                                    <p:anim calcmode="lin" valueType="num">
                                      <p:cBhvr>
                                        <p:cTn id="9" dur="2000" fill="hold"/>
                                        <p:tgtEl>
                                          <p:spTgt spid="2"/>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arn(inVertical)">
                                      <p:cBhvr>
                                        <p:cTn id="19" dur="5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721" y="-10682"/>
            <a:ext cx="10515600" cy="1019538"/>
          </a:xfrm>
        </p:spPr>
        <p:txBody>
          <a:bodyPr/>
          <a:lstStyle/>
          <a:p>
            <a:r>
              <a:rPr lang="en-GB" b="1" u="sng" dirty="0" smtClean="0"/>
              <a:t>Research Methodology</a:t>
            </a:r>
            <a:endParaRPr lang="en-GB" b="1" u="sng" dirty="0"/>
          </a:p>
        </p:txBody>
      </p:sp>
      <p:sp>
        <p:nvSpPr>
          <p:cNvPr id="3" name="Content Placeholder 2"/>
          <p:cNvSpPr>
            <a:spLocks noGrp="1"/>
          </p:cNvSpPr>
          <p:nvPr>
            <p:ph idx="1"/>
          </p:nvPr>
        </p:nvSpPr>
        <p:spPr>
          <a:xfrm>
            <a:off x="721721" y="4167766"/>
            <a:ext cx="10848704" cy="1153301"/>
          </a:xfrm>
        </p:spPr>
        <p:txBody>
          <a:bodyPr>
            <a:normAutofit fontScale="92500"/>
          </a:bodyPr>
          <a:lstStyle/>
          <a:p>
            <a:pPr marL="0" indent="0">
              <a:buNone/>
            </a:pPr>
            <a:r>
              <a:rPr lang="en-GB" sz="1800" dirty="0" smtClean="0"/>
              <a:t>The research strategy chosen for this paper was to collect data via surveys. </a:t>
            </a:r>
          </a:p>
          <a:p>
            <a:pPr>
              <a:buFont typeface="Wingdings" panose="05000000000000000000" pitchFamily="2" charset="2"/>
              <a:buChar char="Ø"/>
            </a:pPr>
            <a:r>
              <a:rPr lang="en-GB" sz="1800" dirty="0" smtClean="0"/>
              <a:t>Primary </a:t>
            </a:r>
            <a:r>
              <a:rPr lang="en-GB" sz="1800" dirty="0"/>
              <a:t>reason this strategy was chosen was the minimal investment required to develop and administer the survey</a:t>
            </a:r>
            <a:r>
              <a:rPr lang="en-GB" sz="1800" dirty="0" smtClean="0"/>
              <a:t>.</a:t>
            </a:r>
          </a:p>
          <a:p>
            <a:pPr>
              <a:buFont typeface="Wingdings" panose="05000000000000000000" pitchFamily="2" charset="2"/>
              <a:buChar char="Ø"/>
            </a:pPr>
            <a:r>
              <a:rPr lang="en-GB" sz="1800" dirty="0" smtClean="0"/>
              <a:t>Data was collected via an online survey through </a:t>
            </a:r>
            <a:r>
              <a:rPr lang="en-GB" sz="1800" dirty="0" err="1" smtClean="0"/>
              <a:t>SurveyMonkey</a:t>
            </a:r>
            <a:r>
              <a:rPr lang="en-GB" sz="1800" dirty="0" smtClean="0"/>
              <a:t>.</a:t>
            </a:r>
            <a:endParaRPr lang="en-GB" sz="1800" dirty="0"/>
          </a:p>
          <a:p>
            <a:pPr>
              <a:buFont typeface="Wingdings" panose="05000000000000000000" pitchFamily="2" charset="2"/>
              <a:buChar char="Ø"/>
            </a:pPr>
            <a:endParaRPr lang="en-GB" sz="1800" dirty="0" smtClean="0"/>
          </a:p>
        </p:txBody>
      </p:sp>
      <p:sp>
        <p:nvSpPr>
          <p:cNvPr id="6" name="TextBox 5"/>
          <p:cNvSpPr txBox="1"/>
          <p:nvPr/>
        </p:nvSpPr>
        <p:spPr>
          <a:xfrm>
            <a:off x="721721" y="1567210"/>
            <a:ext cx="6776359" cy="2400657"/>
          </a:xfrm>
          <a:prstGeom prst="rect">
            <a:avLst/>
          </a:prstGeom>
          <a:noFill/>
        </p:spPr>
        <p:txBody>
          <a:bodyPr wrap="square" rtlCol="0">
            <a:spAutoFit/>
          </a:bodyPr>
          <a:lstStyle/>
          <a:p>
            <a:r>
              <a:rPr lang="en-GB" dirty="0"/>
              <a:t>The study adopted a quantitative approach</a:t>
            </a:r>
            <a:r>
              <a:rPr lang="en-GB" dirty="0" smtClean="0"/>
              <a:t>.</a:t>
            </a:r>
          </a:p>
          <a:p>
            <a:endParaRPr lang="en-GB" dirty="0"/>
          </a:p>
          <a:p>
            <a:pPr marL="285750" indent="-285750">
              <a:buFont typeface="Wingdings" panose="05000000000000000000" pitchFamily="2" charset="2"/>
              <a:buChar char="Ø"/>
            </a:pPr>
            <a:r>
              <a:rPr lang="en-GB" dirty="0" smtClean="0"/>
              <a:t>The </a:t>
            </a:r>
            <a:r>
              <a:rPr lang="en-GB" dirty="0"/>
              <a:t>data that will be collected will be in numerical </a:t>
            </a:r>
            <a:r>
              <a:rPr lang="en-GB" dirty="0" smtClean="0"/>
              <a:t>form.</a:t>
            </a:r>
          </a:p>
          <a:p>
            <a:pPr marL="285750" indent="-285750">
              <a:buFont typeface="Wingdings" panose="05000000000000000000" pitchFamily="2" charset="2"/>
              <a:buChar char="Ø"/>
            </a:pPr>
            <a:r>
              <a:rPr lang="en-GB" dirty="0"/>
              <a:t>Quantitative data </a:t>
            </a:r>
            <a:r>
              <a:rPr lang="en-GB" dirty="0" smtClean="0"/>
              <a:t>can </a:t>
            </a:r>
            <a:r>
              <a:rPr lang="en-GB" dirty="0"/>
              <a:t>be tested and checked where anyone has ability to replicate both the test and the </a:t>
            </a:r>
            <a:r>
              <a:rPr lang="en-GB" dirty="0" smtClean="0"/>
              <a:t>results.</a:t>
            </a:r>
          </a:p>
          <a:p>
            <a:pPr marL="285750" indent="-285750">
              <a:buFont typeface="Wingdings" panose="05000000000000000000" pitchFamily="2" charset="2"/>
              <a:buChar char="Ø"/>
            </a:pPr>
            <a:r>
              <a:rPr lang="en-GB" dirty="0" smtClean="0"/>
              <a:t>Interpreting </a:t>
            </a:r>
            <a:r>
              <a:rPr lang="en-GB" dirty="0"/>
              <a:t>the data and presenting those findings is straightforward and less open to error and </a:t>
            </a:r>
            <a:r>
              <a:rPr lang="en-GB" dirty="0" smtClean="0"/>
              <a:t>subjectivity.</a:t>
            </a:r>
          </a:p>
          <a:p>
            <a:endParaRPr lang="en-GB" sz="1200" dirty="0" smtClean="0"/>
          </a:p>
          <a:p>
            <a:r>
              <a:rPr lang="en-GB" sz="1200" dirty="0" smtClean="0"/>
              <a:t>(</a:t>
            </a:r>
            <a:r>
              <a:rPr lang="en-GB" sz="1200" dirty="0" err="1"/>
              <a:t>Devault</a:t>
            </a:r>
            <a:r>
              <a:rPr lang="en-GB" sz="1200" dirty="0"/>
              <a:t>, 2019)</a:t>
            </a:r>
          </a:p>
        </p:txBody>
      </p:sp>
      <p:sp>
        <p:nvSpPr>
          <p:cNvPr id="7" name="TextBox 6"/>
          <p:cNvSpPr txBox="1"/>
          <p:nvPr/>
        </p:nvSpPr>
        <p:spPr>
          <a:xfrm>
            <a:off x="721721" y="5523807"/>
            <a:ext cx="10399122" cy="646331"/>
          </a:xfrm>
          <a:prstGeom prst="rect">
            <a:avLst/>
          </a:prstGeom>
          <a:noFill/>
        </p:spPr>
        <p:txBody>
          <a:bodyPr wrap="square" rtlCol="0">
            <a:spAutoFit/>
          </a:bodyPr>
          <a:lstStyle/>
          <a:p>
            <a:r>
              <a:rPr lang="en-GB" dirty="0"/>
              <a:t>The target population for this </a:t>
            </a:r>
            <a:r>
              <a:rPr lang="en-GB" dirty="0" smtClean="0"/>
              <a:t>paper </a:t>
            </a:r>
            <a:r>
              <a:rPr lang="en-GB" dirty="0"/>
              <a:t>were individuals that are working in an operational environment delivering Facilities Management </a:t>
            </a:r>
            <a:r>
              <a:rPr lang="en-GB" dirty="0" smtClean="0"/>
              <a:t>services.</a:t>
            </a:r>
            <a:endParaRPr lang="en-GB" sz="1200" dirty="0"/>
          </a:p>
        </p:txBody>
      </p:sp>
      <p:pic>
        <p:nvPicPr>
          <p:cNvPr id="3074" name="Picture 2" descr="How to Write Materials and Methods in Research - Helping Research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15646" y="797838"/>
            <a:ext cx="4114800" cy="313805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721721" y="6327536"/>
            <a:ext cx="10515600" cy="369332"/>
          </a:xfrm>
          <a:prstGeom prst="rect">
            <a:avLst/>
          </a:prstGeom>
          <a:noFill/>
        </p:spPr>
        <p:txBody>
          <a:bodyPr wrap="square" rtlCol="0">
            <a:spAutoFit/>
          </a:bodyPr>
          <a:lstStyle/>
          <a:p>
            <a:r>
              <a:rPr lang="en-GB" dirty="0" smtClean="0"/>
              <a:t>The target population were approached via the online social media platform, LinkedIn.</a:t>
            </a:r>
            <a:endParaRPr lang="en-GB" dirty="0"/>
          </a:p>
        </p:txBody>
      </p:sp>
      <p:sp>
        <p:nvSpPr>
          <p:cNvPr id="9" name="TextBox 8"/>
          <p:cNvSpPr txBox="1"/>
          <p:nvPr/>
        </p:nvSpPr>
        <p:spPr>
          <a:xfrm>
            <a:off x="721721" y="902805"/>
            <a:ext cx="6021978" cy="461665"/>
          </a:xfrm>
          <a:prstGeom prst="rect">
            <a:avLst/>
          </a:prstGeom>
          <a:noFill/>
        </p:spPr>
        <p:txBody>
          <a:bodyPr wrap="square" rtlCol="0">
            <a:spAutoFit/>
          </a:bodyPr>
          <a:lstStyle/>
          <a:p>
            <a:r>
              <a:rPr lang="en-GB" sz="2400" b="1" u="sng" dirty="0" smtClean="0"/>
              <a:t>The Approach</a:t>
            </a:r>
            <a:endParaRPr lang="en-GB" sz="2400" b="1" u="sng" dirty="0"/>
          </a:p>
        </p:txBody>
      </p:sp>
    </p:spTree>
    <p:extLst>
      <p:ext uri="{BB962C8B-B14F-4D97-AF65-F5344CB8AC3E}">
        <p14:creationId xmlns:p14="http://schemas.microsoft.com/office/powerpoint/2010/main" val="199687251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85949" y="0"/>
            <a:ext cx="10515600" cy="591003"/>
          </a:xfrm>
        </p:spPr>
        <p:txBody>
          <a:bodyPr/>
          <a:lstStyle/>
          <a:p>
            <a:pPr marL="0" indent="0" algn="ctr">
              <a:buNone/>
            </a:pPr>
            <a:r>
              <a:rPr lang="en-GB" b="1" u="sng" dirty="0" smtClean="0"/>
              <a:t>Data Collection Process</a:t>
            </a:r>
            <a:endParaRPr lang="en-GB" b="1" u="sng" dirty="0"/>
          </a:p>
        </p:txBody>
      </p:sp>
      <p:sp>
        <p:nvSpPr>
          <p:cNvPr id="4" name="TextBox 3"/>
          <p:cNvSpPr txBox="1"/>
          <p:nvPr/>
        </p:nvSpPr>
        <p:spPr>
          <a:xfrm>
            <a:off x="339635" y="591003"/>
            <a:ext cx="11181805" cy="1846659"/>
          </a:xfrm>
          <a:prstGeom prst="rect">
            <a:avLst/>
          </a:prstGeom>
          <a:solidFill>
            <a:srgbClr val="FFFF00"/>
          </a:solidFill>
          <a:ln>
            <a:solidFill>
              <a:srgbClr val="000000"/>
            </a:solidFill>
          </a:ln>
        </p:spPr>
        <p:txBody>
          <a:bodyPr wrap="square" rtlCol="0">
            <a:spAutoFit/>
          </a:bodyPr>
          <a:lstStyle/>
          <a:p>
            <a:pPr algn="ctr"/>
            <a:r>
              <a:rPr lang="en-GB" sz="1600" b="1" dirty="0"/>
              <a:t>Data Collection Strategy 1 – Direct messaging of 1</a:t>
            </a:r>
            <a:r>
              <a:rPr lang="en-GB" sz="1600" b="1" baseline="30000" dirty="0"/>
              <a:t>st</a:t>
            </a:r>
            <a:r>
              <a:rPr lang="en-GB" sz="1600" b="1" dirty="0"/>
              <a:t> degree connections with the job title Facilities Manager</a:t>
            </a:r>
            <a:r>
              <a:rPr lang="en-GB" sz="1600" b="1" dirty="0" smtClean="0"/>
              <a:t>.</a:t>
            </a:r>
          </a:p>
          <a:p>
            <a:pPr algn="ctr"/>
            <a:endParaRPr lang="en-GB" sz="1600" b="1" dirty="0"/>
          </a:p>
          <a:p>
            <a:pPr marL="285750" indent="-285750">
              <a:buFont typeface="Wingdings" panose="05000000000000000000" pitchFamily="2" charset="2"/>
              <a:buChar char="Ø"/>
            </a:pPr>
            <a:r>
              <a:rPr lang="en-GB" sz="1600" dirty="0" smtClean="0"/>
              <a:t>A search of </a:t>
            </a:r>
            <a:r>
              <a:rPr lang="en-GB" sz="1600" dirty="0"/>
              <a:t>1</a:t>
            </a:r>
            <a:r>
              <a:rPr lang="en-GB" sz="1600" baseline="30000" dirty="0"/>
              <a:t>st</a:t>
            </a:r>
            <a:r>
              <a:rPr lang="en-GB" sz="1600" dirty="0"/>
              <a:t> degree connections with the job title ‘Facilities Manager’ within the researchers LinkedIn network of </a:t>
            </a:r>
            <a:r>
              <a:rPr lang="en-GB" sz="1600" dirty="0" smtClean="0"/>
              <a:t>contacts.</a:t>
            </a:r>
          </a:p>
          <a:p>
            <a:pPr marL="285750" indent="-285750">
              <a:buFont typeface="Wingdings" panose="05000000000000000000" pitchFamily="2" charset="2"/>
              <a:buChar char="Ø"/>
            </a:pPr>
            <a:r>
              <a:rPr lang="en-GB" sz="1600" dirty="0"/>
              <a:t>I</a:t>
            </a:r>
            <a:r>
              <a:rPr lang="en-GB" sz="1600" dirty="0" smtClean="0"/>
              <a:t>nitial </a:t>
            </a:r>
            <a:r>
              <a:rPr lang="en-GB" sz="1600" dirty="0"/>
              <a:t>search produced over 600 </a:t>
            </a:r>
            <a:r>
              <a:rPr lang="en-GB" sz="1600" dirty="0" smtClean="0"/>
              <a:t>connections.</a:t>
            </a:r>
          </a:p>
          <a:p>
            <a:pPr marL="285750" indent="-285750">
              <a:buFont typeface="Wingdings" panose="05000000000000000000" pitchFamily="2" charset="2"/>
              <a:buChar char="Ø"/>
            </a:pPr>
            <a:r>
              <a:rPr lang="en-GB" sz="1600" dirty="0"/>
              <a:t>T</a:t>
            </a:r>
            <a:r>
              <a:rPr lang="en-GB" sz="1600" dirty="0" smtClean="0"/>
              <a:t>his </a:t>
            </a:r>
            <a:r>
              <a:rPr lang="en-GB" sz="1600" dirty="0"/>
              <a:t>approach also took into consideration the past job title of the connection which inflated the actual number of </a:t>
            </a:r>
            <a:r>
              <a:rPr lang="en-GB" sz="1600" dirty="0" smtClean="0"/>
              <a:t>participants. </a:t>
            </a:r>
          </a:p>
          <a:p>
            <a:pPr marL="285750" indent="-285750">
              <a:buFont typeface="Wingdings" panose="05000000000000000000" pitchFamily="2" charset="2"/>
              <a:buChar char="Ø"/>
            </a:pPr>
            <a:r>
              <a:rPr lang="en-GB" sz="1600" dirty="0"/>
              <a:t>F</a:t>
            </a:r>
            <a:r>
              <a:rPr lang="en-GB" sz="1600" dirty="0" smtClean="0"/>
              <a:t>urther </a:t>
            </a:r>
            <a:r>
              <a:rPr lang="en-GB" sz="1600" dirty="0"/>
              <a:t>filter </a:t>
            </a:r>
            <a:r>
              <a:rPr lang="en-GB" sz="1600" dirty="0" smtClean="0"/>
              <a:t>was applied to the which search for </a:t>
            </a:r>
            <a:r>
              <a:rPr lang="en-GB" sz="1600" dirty="0"/>
              <a:t>1</a:t>
            </a:r>
            <a:r>
              <a:rPr lang="en-GB" sz="1600" baseline="30000" dirty="0"/>
              <a:t>st</a:t>
            </a:r>
            <a:r>
              <a:rPr lang="en-GB" sz="1600" dirty="0"/>
              <a:t> degree connections </a:t>
            </a:r>
            <a:r>
              <a:rPr lang="en-GB" sz="1600" dirty="0" smtClean="0"/>
              <a:t>with the </a:t>
            </a:r>
            <a:r>
              <a:rPr lang="en-GB" sz="1600" dirty="0"/>
              <a:t>current job title </a:t>
            </a:r>
            <a:r>
              <a:rPr lang="en-GB" sz="1600" dirty="0" smtClean="0"/>
              <a:t>of </a:t>
            </a:r>
            <a:r>
              <a:rPr lang="en-GB" sz="1600" dirty="0"/>
              <a:t>Facilities Manager</a:t>
            </a:r>
            <a:r>
              <a:rPr lang="en-GB" sz="1600" dirty="0" smtClean="0"/>
              <a:t>.</a:t>
            </a:r>
          </a:p>
          <a:p>
            <a:pPr marL="285750" indent="-285750">
              <a:buFont typeface="Wingdings" panose="05000000000000000000" pitchFamily="2" charset="2"/>
              <a:buChar char="Ø"/>
            </a:pPr>
            <a:r>
              <a:rPr lang="en-GB" sz="1600" dirty="0"/>
              <a:t>P</a:t>
            </a:r>
            <a:r>
              <a:rPr lang="en-GB" sz="1600" dirty="0" smtClean="0"/>
              <a:t>articipants </a:t>
            </a:r>
            <a:r>
              <a:rPr lang="en-GB" sz="1600" dirty="0"/>
              <a:t>were contacted directly via the direct messaging function within the platform</a:t>
            </a:r>
          </a:p>
        </p:txBody>
      </p:sp>
      <p:sp>
        <p:nvSpPr>
          <p:cNvPr id="5" name="TextBox 4"/>
          <p:cNvSpPr txBox="1"/>
          <p:nvPr/>
        </p:nvSpPr>
        <p:spPr>
          <a:xfrm>
            <a:off x="339635" y="2690949"/>
            <a:ext cx="11181805" cy="2123658"/>
          </a:xfrm>
          <a:prstGeom prst="rect">
            <a:avLst/>
          </a:prstGeom>
          <a:solidFill>
            <a:srgbClr val="00B0F0"/>
          </a:solidFill>
          <a:ln>
            <a:solidFill>
              <a:srgbClr val="000000"/>
            </a:solidFill>
          </a:ln>
        </p:spPr>
        <p:txBody>
          <a:bodyPr wrap="square" rtlCol="0">
            <a:spAutoFit/>
          </a:bodyPr>
          <a:lstStyle/>
          <a:p>
            <a:pPr algn="ctr"/>
            <a:r>
              <a:rPr lang="en-GB" sz="1600" b="1" dirty="0"/>
              <a:t>Data Collection Strategy 2 – Direct messaging of 1</a:t>
            </a:r>
            <a:r>
              <a:rPr lang="en-GB" sz="1600" b="1" baseline="30000" dirty="0"/>
              <a:t>st</a:t>
            </a:r>
            <a:r>
              <a:rPr lang="en-GB" sz="1600" b="1" dirty="0"/>
              <a:t> degree connections that hold operational positions managing property estates</a:t>
            </a:r>
            <a:r>
              <a:rPr lang="en-GB" sz="1600" b="1" dirty="0" smtClean="0"/>
              <a:t>.</a:t>
            </a:r>
          </a:p>
          <a:p>
            <a:pPr algn="ctr"/>
            <a:endParaRPr lang="en-GB" sz="1600" b="1" dirty="0"/>
          </a:p>
          <a:p>
            <a:pPr marL="285750" indent="-285750">
              <a:buFont typeface="Wingdings" panose="05000000000000000000" pitchFamily="2" charset="2"/>
              <a:buChar char="Ø"/>
            </a:pPr>
            <a:r>
              <a:rPr lang="en-GB" sz="1600" dirty="0"/>
              <a:t>This strategy </a:t>
            </a:r>
            <a:r>
              <a:rPr lang="en-GB" sz="1600" dirty="0" smtClean="0"/>
              <a:t>searched </a:t>
            </a:r>
            <a:r>
              <a:rPr lang="en-GB" sz="1600" dirty="0"/>
              <a:t>1</a:t>
            </a:r>
            <a:r>
              <a:rPr lang="en-GB" sz="1600" baseline="30000" dirty="0"/>
              <a:t>st</a:t>
            </a:r>
            <a:r>
              <a:rPr lang="en-GB" sz="1600" dirty="0"/>
              <a:t> degree </a:t>
            </a:r>
            <a:r>
              <a:rPr lang="en-GB" sz="1600" dirty="0" smtClean="0"/>
              <a:t>connections </a:t>
            </a:r>
            <a:r>
              <a:rPr lang="en-GB" sz="1600" dirty="0"/>
              <a:t>for participant working within an operational role but crucially did not have the job title of Facilities Manager</a:t>
            </a:r>
            <a:r>
              <a:rPr lang="en-GB" sz="1600" dirty="0" smtClean="0"/>
              <a:t>.</a:t>
            </a:r>
          </a:p>
          <a:p>
            <a:pPr marL="285750" indent="-285750">
              <a:buFont typeface="Wingdings" panose="05000000000000000000" pitchFamily="2" charset="2"/>
              <a:buChar char="Ø"/>
            </a:pPr>
            <a:r>
              <a:rPr lang="en-GB" sz="1600" dirty="0"/>
              <a:t>This strategy aimed to collect responses from participants with similar job titles to the participants in strategy 1 such as; Property Manager, Head of FM, Workplace Manager, Engineering </a:t>
            </a:r>
            <a:r>
              <a:rPr lang="en-GB" sz="1600" dirty="0" smtClean="0"/>
              <a:t>Manager working within an operational FM environment.</a:t>
            </a:r>
          </a:p>
          <a:p>
            <a:pPr marL="285750" indent="-285750">
              <a:buFont typeface="Wingdings" panose="05000000000000000000" pitchFamily="2" charset="2"/>
              <a:buChar char="Ø"/>
            </a:pPr>
            <a:r>
              <a:rPr lang="en-GB" sz="1600" dirty="0" smtClean="0"/>
              <a:t>This strategy also captured participants that held previous job roles with the title Facilities Manager.</a:t>
            </a:r>
          </a:p>
          <a:p>
            <a:endParaRPr lang="en-GB" sz="1600" dirty="0"/>
          </a:p>
        </p:txBody>
      </p:sp>
      <p:sp>
        <p:nvSpPr>
          <p:cNvPr id="6" name="Content Placeholder 2"/>
          <p:cNvSpPr txBox="1">
            <a:spLocks/>
          </p:cNvSpPr>
          <p:nvPr/>
        </p:nvSpPr>
        <p:spPr>
          <a:xfrm>
            <a:off x="339634" y="5067894"/>
            <a:ext cx="11181805" cy="1649095"/>
          </a:xfrm>
          <a:prstGeom prst="rect">
            <a:avLst/>
          </a:prstGeom>
          <a:solidFill>
            <a:srgbClr val="92D050"/>
          </a:solidFill>
          <a:ln>
            <a:solidFill>
              <a:srgbClr val="000000"/>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1600" b="1" dirty="0" smtClean="0"/>
              <a:t>Data Collection Strategy 3 – Post Survey Monkey link on LinkedIn.</a:t>
            </a:r>
            <a:endParaRPr lang="en-GB" sz="1600" dirty="0" smtClean="0"/>
          </a:p>
          <a:p>
            <a:pPr>
              <a:buFont typeface="Wingdings" panose="05000000000000000000" pitchFamily="2" charset="2"/>
              <a:buChar char="Ø"/>
            </a:pPr>
            <a:r>
              <a:rPr lang="en-GB" sz="1600" dirty="0" smtClean="0"/>
              <a:t>This strategy involved posting a link on the social network inviting people to participate.</a:t>
            </a:r>
          </a:p>
          <a:p>
            <a:pPr>
              <a:buFont typeface="Wingdings" panose="05000000000000000000" pitchFamily="2" charset="2"/>
              <a:buChar char="Ø"/>
            </a:pPr>
            <a:r>
              <a:rPr lang="en-GB" sz="1600" dirty="0" smtClean="0"/>
              <a:t>This link can be viewed by all individuals within the LinkedIn connections network of the account used for this study, but more crucially can be shared within their network which will ultimately widen the scope for gathering more data.</a:t>
            </a:r>
            <a:r>
              <a:rPr lang="en-GB" sz="1100" dirty="0" smtClean="0"/>
              <a:t> </a:t>
            </a:r>
            <a:endParaRPr lang="en-GB" sz="900" dirty="0"/>
          </a:p>
        </p:txBody>
      </p:sp>
    </p:spTree>
    <p:extLst>
      <p:ext uri="{BB962C8B-B14F-4D97-AF65-F5344CB8AC3E}">
        <p14:creationId xmlns:p14="http://schemas.microsoft.com/office/powerpoint/2010/main" val="1707170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1000"/>
                                        <p:tgtEl>
                                          <p:spTgt spid="5"/>
                                        </p:tgtEl>
                                      </p:cBhvr>
                                    </p:animEffect>
                                    <p:anim calcmode="lin" valueType="num">
                                      <p:cBhvr>
                                        <p:cTn id="21" dur="1000" fill="hold"/>
                                        <p:tgtEl>
                                          <p:spTgt spid="5"/>
                                        </p:tgtEl>
                                        <p:attrNameLst>
                                          <p:attrName>ppt_x</p:attrName>
                                        </p:attrNameLst>
                                      </p:cBhvr>
                                      <p:tavLst>
                                        <p:tav tm="0">
                                          <p:val>
                                            <p:strVal val="#ppt_x"/>
                                          </p:val>
                                        </p:tav>
                                        <p:tav tm="100000">
                                          <p:val>
                                            <p:strVal val="#ppt_x"/>
                                          </p:val>
                                        </p:tav>
                                      </p:tavLst>
                                    </p:anim>
                                    <p:anim calcmode="lin" valueType="num">
                                      <p:cBhvr>
                                        <p:cTn id="22"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anim calcmode="lin" valueType="num">
                                      <p:cBhvr>
                                        <p:cTn id="28" dur="1000" fill="hold"/>
                                        <p:tgtEl>
                                          <p:spTgt spid="6"/>
                                        </p:tgtEl>
                                        <p:attrNameLst>
                                          <p:attrName>ppt_x</p:attrName>
                                        </p:attrNameLst>
                                      </p:cBhvr>
                                      <p:tavLst>
                                        <p:tav tm="0">
                                          <p:val>
                                            <p:strVal val="#ppt_x"/>
                                          </p:val>
                                        </p:tav>
                                        <p:tav tm="100000">
                                          <p:val>
                                            <p:strVal val="#ppt_x"/>
                                          </p:val>
                                        </p:tav>
                                      </p:tavLst>
                                    </p:anim>
                                    <p:anim calcmode="lin" valueType="num">
                                      <p:cBhvr>
                                        <p:cTn id="2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511628" y="336459"/>
            <a:ext cx="10515600" cy="643255"/>
          </a:xfrm>
        </p:spPr>
        <p:txBody>
          <a:bodyPr>
            <a:normAutofit/>
          </a:bodyPr>
          <a:lstStyle/>
          <a:p>
            <a:pPr marL="0" indent="0">
              <a:buNone/>
            </a:pPr>
            <a:r>
              <a:rPr lang="en-GB" sz="3600" b="1" u="sng" dirty="0" smtClean="0"/>
              <a:t>Review of Methodology</a:t>
            </a:r>
            <a:endParaRPr lang="en-GB" sz="3600" b="1" u="sng" dirty="0"/>
          </a:p>
        </p:txBody>
      </p:sp>
      <p:sp>
        <p:nvSpPr>
          <p:cNvPr id="6" name="TextBox 5"/>
          <p:cNvSpPr txBox="1"/>
          <p:nvPr/>
        </p:nvSpPr>
        <p:spPr>
          <a:xfrm>
            <a:off x="653144" y="1345474"/>
            <a:ext cx="10790303" cy="1938992"/>
          </a:xfrm>
          <a:prstGeom prst="rect">
            <a:avLst/>
          </a:prstGeom>
          <a:noFill/>
        </p:spPr>
        <p:txBody>
          <a:bodyPr wrap="square" rtlCol="0">
            <a:spAutoFit/>
          </a:bodyPr>
          <a:lstStyle/>
          <a:p>
            <a:pPr marL="285750" indent="-285750">
              <a:buFont typeface="Wingdings" panose="05000000000000000000" pitchFamily="2" charset="2"/>
              <a:buChar char="q"/>
            </a:pPr>
            <a:r>
              <a:rPr lang="en-GB" sz="2000" dirty="0"/>
              <a:t>The survey was circulated to 267 people. </a:t>
            </a:r>
            <a:endParaRPr lang="en-GB" sz="2000" dirty="0" smtClean="0"/>
          </a:p>
          <a:p>
            <a:pPr marL="285750" indent="-285750">
              <a:buFont typeface="Wingdings" panose="05000000000000000000" pitchFamily="2" charset="2"/>
              <a:buChar char="q"/>
            </a:pPr>
            <a:r>
              <a:rPr lang="en-GB" sz="2000" dirty="0" smtClean="0"/>
              <a:t>79 </a:t>
            </a:r>
            <a:r>
              <a:rPr lang="en-GB" sz="2000" dirty="0"/>
              <a:t>participants were captured within strategy 1 and 188 captured within strategy 2. The study was unable to obtain the number of participants that contributed via strategy 3 but the post received 5 ‘reactions’ and 521 views. </a:t>
            </a:r>
            <a:endParaRPr lang="en-GB" sz="2000" dirty="0" smtClean="0"/>
          </a:p>
          <a:p>
            <a:pPr marL="285750" indent="-285750">
              <a:buFont typeface="Wingdings" panose="05000000000000000000" pitchFamily="2" charset="2"/>
              <a:buChar char="q"/>
            </a:pPr>
            <a:r>
              <a:rPr lang="en-GB" sz="2000" dirty="0" smtClean="0"/>
              <a:t>A </a:t>
            </a:r>
            <a:r>
              <a:rPr lang="en-GB" sz="2000" dirty="0"/>
              <a:t>total of 38 surveys were completed demonstrating a 14.2% uptake of the survey</a:t>
            </a:r>
            <a:r>
              <a:rPr lang="en-GB" sz="2000" dirty="0" smtClean="0"/>
              <a:t>.</a:t>
            </a:r>
          </a:p>
          <a:p>
            <a:endParaRPr lang="en-GB" sz="2000" dirty="0"/>
          </a:p>
        </p:txBody>
      </p:sp>
      <p:sp>
        <p:nvSpPr>
          <p:cNvPr id="7" name="TextBox 6"/>
          <p:cNvSpPr txBox="1"/>
          <p:nvPr/>
        </p:nvSpPr>
        <p:spPr>
          <a:xfrm>
            <a:off x="653144" y="3142394"/>
            <a:ext cx="10829108" cy="646331"/>
          </a:xfrm>
          <a:prstGeom prst="rect">
            <a:avLst/>
          </a:prstGeom>
          <a:noFill/>
        </p:spPr>
        <p:txBody>
          <a:bodyPr wrap="square" rtlCol="0">
            <a:spAutoFit/>
          </a:bodyPr>
          <a:lstStyle/>
          <a:p>
            <a:r>
              <a:rPr lang="en-GB" sz="3600" dirty="0" smtClean="0"/>
              <a:t>On Reflection…….</a:t>
            </a:r>
            <a:endParaRPr lang="en-GB" sz="3600" dirty="0"/>
          </a:p>
        </p:txBody>
      </p:sp>
      <p:sp>
        <p:nvSpPr>
          <p:cNvPr id="8" name="TextBox 7"/>
          <p:cNvSpPr txBox="1"/>
          <p:nvPr/>
        </p:nvSpPr>
        <p:spPr>
          <a:xfrm>
            <a:off x="653143" y="3958045"/>
            <a:ext cx="5421085" cy="2246769"/>
          </a:xfrm>
          <a:prstGeom prst="rect">
            <a:avLst/>
          </a:prstGeom>
          <a:noFill/>
        </p:spPr>
        <p:txBody>
          <a:bodyPr wrap="square" rtlCol="0">
            <a:spAutoFit/>
          </a:bodyPr>
          <a:lstStyle/>
          <a:p>
            <a:pPr marL="285750" indent="-285750">
              <a:buFont typeface="Wingdings" panose="05000000000000000000" pitchFamily="2" charset="2"/>
              <a:buChar char="q"/>
            </a:pPr>
            <a:r>
              <a:rPr lang="en-GB" sz="2000" dirty="0" smtClean="0"/>
              <a:t>An </a:t>
            </a:r>
            <a:r>
              <a:rPr lang="en-GB" sz="2000" dirty="0"/>
              <a:t>alternative approach to the collection of data may have resulted in a larger number of participants being sent the </a:t>
            </a:r>
            <a:r>
              <a:rPr lang="en-GB" sz="2000" dirty="0" smtClean="0"/>
              <a:t>survey. </a:t>
            </a:r>
          </a:p>
          <a:p>
            <a:pPr marL="285750" indent="-285750">
              <a:buFont typeface="Wingdings" panose="05000000000000000000" pitchFamily="2" charset="2"/>
              <a:buChar char="q"/>
            </a:pPr>
            <a:r>
              <a:rPr lang="en-GB" sz="2000" dirty="0" smtClean="0"/>
              <a:t>Increasing </a:t>
            </a:r>
            <a:r>
              <a:rPr lang="en-GB" sz="2000" dirty="0"/>
              <a:t>the amount of time the survey was open may have resulted in further participation. The survey was available to be completed for 11 days.</a:t>
            </a:r>
          </a:p>
        </p:txBody>
      </p:sp>
      <p:pic>
        <p:nvPicPr>
          <p:cNvPr id="4098" name="Picture 2" descr="The Art of Reflection in Volunteer Management – Flutterby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17474" y="3297099"/>
            <a:ext cx="5768340" cy="2907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070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7" presetClass="entr" presetSubtype="1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100000">
                                          <p:val>
                                            <p:strVal val="#ppt_w"/>
                                          </p:val>
                                        </p:tav>
                                      </p:tavLst>
                                    </p:anim>
                                    <p:anim calcmode="lin" valueType="num">
                                      <p:cBhvr>
                                        <p:cTn id="13" dur="5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4" fill="hold">
                      <p:stCondLst>
                        <p:cond delay="indefinite"/>
                      </p:stCondLst>
                      <p:childTnLst>
                        <p:par>
                          <p:cTn id="15" fill="hold">
                            <p:stCondLst>
                              <p:cond delay="0"/>
                            </p:stCondLst>
                            <p:childTnLst>
                              <p:par>
                                <p:cTn id="16" presetID="47" presetClass="entr" presetSubtype="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1000"/>
                                        <p:tgtEl>
                                          <p:spTgt spid="7"/>
                                        </p:tgtEl>
                                      </p:cBhvr>
                                    </p:animEffect>
                                    <p:anim calcmode="lin" valueType="num">
                                      <p:cBhvr>
                                        <p:cTn id="19" dur="1000" fill="hold"/>
                                        <p:tgtEl>
                                          <p:spTgt spid="7"/>
                                        </p:tgtEl>
                                        <p:attrNameLst>
                                          <p:attrName>ppt_x</p:attrName>
                                        </p:attrNameLst>
                                      </p:cBhvr>
                                      <p:tavLst>
                                        <p:tav tm="0">
                                          <p:val>
                                            <p:strVal val="#ppt_x"/>
                                          </p:val>
                                        </p:tav>
                                        <p:tav tm="100000">
                                          <p:val>
                                            <p:strVal val="#ppt_x"/>
                                          </p:val>
                                        </p:tav>
                                      </p:tavLst>
                                    </p:anim>
                                    <p:anim calcmode="lin" valueType="num">
                                      <p:cBhvr>
                                        <p:cTn id="20" dur="1000" fill="hold"/>
                                        <p:tgtEl>
                                          <p:spTgt spid="7"/>
                                        </p:tgtEl>
                                        <p:attrNameLst>
                                          <p:attrName>ppt_y</p:attrName>
                                        </p:attrNameLst>
                                      </p:cBhvr>
                                      <p:tavLst>
                                        <p:tav tm="0">
                                          <p:val>
                                            <p:strVal val="#ppt_y-.1"/>
                                          </p:val>
                                        </p:tav>
                                        <p:tav tm="100000">
                                          <p:val>
                                            <p:strVal val="#ppt_y"/>
                                          </p:val>
                                        </p:tav>
                                      </p:tavLst>
                                    </p:anim>
                                  </p:childTnLst>
                                </p:cTn>
                              </p:par>
                              <p:par>
                                <p:cTn id="21" presetID="47" presetClass="entr" presetSubtype="0" fill="hold" nodeType="withEffect">
                                  <p:stCondLst>
                                    <p:cond delay="0"/>
                                  </p:stCondLst>
                                  <p:childTnLst>
                                    <p:set>
                                      <p:cBhvr>
                                        <p:cTn id="22" dur="1" fill="hold">
                                          <p:stCondLst>
                                            <p:cond delay="0"/>
                                          </p:stCondLst>
                                        </p:cTn>
                                        <p:tgtEl>
                                          <p:spTgt spid="4098"/>
                                        </p:tgtEl>
                                        <p:attrNameLst>
                                          <p:attrName>style.visibility</p:attrName>
                                        </p:attrNameLst>
                                      </p:cBhvr>
                                      <p:to>
                                        <p:strVal val="visible"/>
                                      </p:to>
                                    </p:set>
                                    <p:animEffect transition="in" filter="fade">
                                      <p:cBhvr>
                                        <p:cTn id="23" dur="1000"/>
                                        <p:tgtEl>
                                          <p:spTgt spid="4098"/>
                                        </p:tgtEl>
                                      </p:cBhvr>
                                    </p:animEffect>
                                    <p:anim calcmode="lin" valueType="num">
                                      <p:cBhvr>
                                        <p:cTn id="24" dur="1000" fill="hold"/>
                                        <p:tgtEl>
                                          <p:spTgt spid="4098"/>
                                        </p:tgtEl>
                                        <p:attrNameLst>
                                          <p:attrName>ppt_x</p:attrName>
                                        </p:attrNameLst>
                                      </p:cBhvr>
                                      <p:tavLst>
                                        <p:tav tm="0">
                                          <p:val>
                                            <p:strVal val="#ppt_x"/>
                                          </p:val>
                                        </p:tav>
                                        <p:tav tm="100000">
                                          <p:val>
                                            <p:strVal val="#ppt_x"/>
                                          </p:val>
                                        </p:tav>
                                      </p:tavLst>
                                    </p:anim>
                                    <p:anim calcmode="lin" valueType="num">
                                      <p:cBhvr>
                                        <p:cTn id="25" dur="1000" fill="hold"/>
                                        <p:tgtEl>
                                          <p:spTgt spid="4098"/>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16" presetClass="entr" presetSubtype="21"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barn(inVertical)">
                                      <p:cBhvr>
                                        <p:cTn id="3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P spid="7" grpId="0"/>
      <p:bldP spid="8"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e Basics: Limitation &amp; commencing proceedings | Gowling W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b="1" u="sng" dirty="0" smtClean="0"/>
              <a:t>Limitations</a:t>
            </a:r>
            <a:endParaRPr lang="en-GB" b="1" u="sng" dirty="0"/>
          </a:p>
        </p:txBody>
      </p:sp>
      <p:sp>
        <p:nvSpPr>
          <p:cNvPr id="3" name="Content Placeholder 2"/>
          <p:cNvSpPr>
            <a:spLocks noGrp="1"/>
          </p:cNvSpPr>
          <p:nvPr>
            <p:ph idx="1"/>
          </p:nvPr>
        </p:nvSpPr>
        <p:spPr/>
        <p:txBody>
          <a:bodyPr/>
          <a:lstStyle/>
          <a:p>
            <a:r>
              <a:rPr lang="en-GB" dirty="0" smtClean="0"/>
              <a:t>General limitation of survey research is the simplification of </a:t>
            </a:r>
            <a:r>
              <a:rPr lang="en-GB" dirty="0" smtClean="0"/>
              <a:t>reality. </a:t>
            </a:r>
            <a:r>
              <a:rPr lang="en-GB" sz="1400" dirty="0" smtClean="0"/>
              <a:t>(</a:t>
            </a:r>
            <a:r>
              <a:rPr lang="en-GB" sz="1400" dirty="0" err="1" smtClean="0"/>
              <a:t>Perdersen</a:t>
            </a:r>
            <a:r>
              <a:rPr lang="en-GB" sz="1400" dirty="0" smtClean="0"/>
              <a:t>, 1992</a:t>
            </a:r>
            <a:r>
              <a:rPr lang="en-GB" sz="1400" dirty="0"/>
              <a:t>) </a:t>
            </a:r>
            <a:endParaRPr lang="en-GB" sz="1400" dirty="0" smtClean="0"/>
          </a:p>
          <a:p>
            <a:pPr marL="0" indent="0">
              <a:buNone/>
            </a:pPr>
            <a:endParaRPr lang="en-GB" dirty="0" smtClean="0"/>
          </a:p>
          <a:p>
            <a:r>
              <a:rPr lang="en-GB" dirty="0" smtClean="0"/>
              <a:t>The survey was restricted by </a:t>
            </a:r>
            <a:r>
              <a:rPr lang="en-GB" dirty="0"/>
              <a:t>the number of 1</a:t>
            </a:r>
            <a:r>
              <a:rPr lang="en-GB" baseline="30000" dirty="0"/>
              <a:t>st</a:t>
            </a:r>
            <a:r>
              <a:rPr lang="en-GB" dirty="0"/>
              <a:t> degree connections within the researcher’s account falling within target population of the study</a:t>
            </a:r>
            <a:r>
              <a:rPr lang="en-GB" dirty="0" smtClean="0"/>
              <a:t>.</a:t>
            </a:r>
          </a:p>
          <a:p>
            <a:pPr marL="0" indent="0">
              <a:buNone/>
            </a:pPr>
            <a:endParaRPr lang="en-GB" dirty="0" smtClean="0"/>
          </a:p>
          <a:p>
            <a:r>
              <a:rPr lang="en-GB" dirty="0" smtClean="0"/>
              <a:t>Time constraints with the data collection exercise.</a:t>
            </a:r>
            <a:endParaRPr lang="en-GB" dirty="0"/>
          </a:p>
        </p:txBody>
      </p:sp>
    </p:spTree>
    <p:extLst>
      <p:ext uri="{BB962C8B-B14F-4D97-AF65-F5344CB8AC3E}">
        <p14:creationId xmlns:p14="http://schemas.microsoft.com/office/powerpoint/2010/main" val="350387644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1239"/>
            <a:ext cx="10515600" cy="1325563"/>
          </a:xfrm>
        </p:spPr>
        <p:txBody>
          <a:bodyPr/>
          <a:lstStyle/>
          <a:p>
            <a:r>
              <a:rPr lang="en-GB" b="1" u="sng" dirty="0" smtClean="0"/>
              <a:t>Conclusions and Recommendations</a:t>
            </a:r>
            <a:endParaRPr lang="en-GB" b="1" u="sng" dirty="0"/>
          </a:p>
        </p:txBody>
      </p:sp>
      <p:sp>
        <p:nvSpPr>
          <p:cNvPr id="3" name="Content Placeholder 2"/>
          <p:cNvSpPr>
            <a:spLocks noGrp="1"/>
          </p:cNvSpPr>
          <p:nvPr>
            <p:ph idx="1"/>
          </p:nvPr>
        </p:nvSpPr>
        <p:spPr>
          <a:xfrm>
            <a:off x="838200" y="1446802"/>
            <a:ext cx="10515600" cy="734695"/>
          </a:xfrm>
        </p:spPr>
        <p:txBody>
          <a:bodyPr>
            <a:normAutofit fontScale="92500" lnSpcReduction="10000"/>
          </a:bodyPr>
          <a:lstStyle/>
          <a:p>
            <a:pPr marL="0" indent="0">
              <a:buNone/>
            </a:pPr>
            <a:r>
              <a:rPr lang="en-GB" b="1" dirty="0" smtClean="0"/>
              <a:t>Assess whether </a:t>
            </a:r>
            <a:r>
              <a:rPr lang="en-GB" b="1" dirty="0"/>
              <a:t>the data collected and produced by CAFM systems influence maintenance practices.</a:t>
            </a:r>
            <a:endParaRPr lang="en-GB" dirty="0"/>
          </a:p>
        </p:txBody>
      </p:sp>
      <p:sp>
        <p:nvSpPr>
          <p:cNvPr id="4" name="TextBox 3"/>
          <p:cNvSpPr txBox="1"/>
          <p:nvPr/>
        </p:nvSpPr>
        <p:spPr>
          <a:xfrm>
            <a:off x="744582" y="6150547"/>
            <a:ext cx="10408920" cy="338554"/>
          </a:xfrm>
          <a:prstGeom prst="rect">
            <a:avLst/>
          </a:prstGeom>
          <a:noFill/>
        </p:spPr>
        <p:txBody>
          <a:bodyPr wrap="square" rtlCol="0">
            <a:spAutoFit/>
          </a:bodyPr>
          <a:lstStyle/>
          <a:p>
            <a:pPr marL="285750" indent="-285750">
              <a:buFont typeface="Wingdings" panose="05000000000000000000" pitchFamily="2" charset="2"/>
              <a:buChar char="v"/>
            </a:pPr>
            <a:r>
              <a:rPr lang="en-GB" sz="1600" dirty="0" smtClean="0"/>
              <a:t>Data analytics should form part of the syllabus during the completion of professional qualifications </a:t>
            </a:r>
            <a:endParaRPr lang="en-GB" sz="1600" dirty="0"/>
          </a:p>
        </p:txBody>
      </p:sp>
      <p:sp>
        <p:nvSpPr>
          <p:cNvPr id="5" name="TextBox 4"/>
          <p:cNvSpPr txBox="1"/>
          <p:nvPr/>
        </p:nvSpPr>
        <p:spPr>
          <a:xfrm>
            <a:off x="744582" y="2181497"/>
            <a:ext cx="10408920" cy="584775"/>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Facilities Manager felt that the process of collecting and inputting of asset data into the CAFM system was not accurate </a:t>
            </a:r>
            <a:r>
              <a:rPr lang="en-GB" sz="1600" dirty="0" smtClean="0"/>
              <a:t>enough.</a:t>
            </a:r>
            <a:endParaRPr lang="en-GB" sz="1600" dirty="0"/>
          </a:p>
        </p:txBody>
      </p:sp>
      <p:sp>
        <p:nvSpPr>
          <p:cNvPr id="6" name="TextBox 5"/>
          <p:cNvSpPr txBox="1"/>
          <p:nvPr/>
        </p:nvSpPr>
        <p:spPr>
          <a:xfrm>
            <a:off x="744582" y="2791880"/>
            <a:ext cx="10267406" cy="338554"/>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The information produced by CAFM systems could be used 50% of the time to influence maintenance strategies.</a:t>
            </a:r>
          </a:p>
        </p:txBody>
      </p:sp>
      <p:sp>
        <p:nvSpPr>
          <p:cNvPr id="7" name="TextBox 6"/>
          <p:cNvSpPr txBox="1"/>
          <p:nvPr/>
        </p:nvSpPr>
        <p:spPr>
          <a:xfrm>
            <a:off x="744582" y="3182952"/>
            <a:ext cx="7787901" cy="338554"/>
          </a:xfrm>
          <a:prstGeom prst="rect">
            <a:avLst/>
          </a:prstGeom>
          <a:noFill/>
        </p:spPr>
        <p:txBody>
          <a:bodyPr wrap="none" rtlCol="0">
            <a:spAutoFit/>
          </a:bodyPr>
          <a:lstStyle/>
          <a:p>
            <a:pPr marL="285750" indent="-285750">
              <a:buFont typeface="Wingdings" panose="05000000000000000000" pitchFamily="2" charset="2"/>
              <a:buChar char="v"/>
            </a:pPr>
            <a:r>
              <a:rPr lang="en-GB" sz="1600" dirty="0"/>
              <a:t>Results support the research in the literature review regarding the use of the asset data.</a:t>
            </a:r>
          </a:p>
        </p:txBody>
      </p:sp>
      <p:sp>
        <p:nvSpPr>
          <p:cNvPr id="8" name="TextBox 7"/>
          <p:cNvSpPr txBox="1"/>
          <p:nvPr/>
        </p:nvSpPr>
        <p:spPr>
          <a:xfrm>
            <a:off x="744582" y="3621327"/>
            <a:ext cx="10941424" cy="584775"/>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The literature review also found research that highlighted training and competence of Facilities Managers in the use of CAFM systems was a key issue.</a:t>
            </a:r>
          </a:p>
        </p:txBody>
      </p:sp>
      <p:sp>
        <p:nvSpPr>
          <p:cNvPr id="9" name="TextBox 8"/>
          <p:cNvSpPr txBox="1"/>
          <p:nvPr/>
        </p:nvSpPr>
        <p:spPr>
          <a:xfrm>
            <a:off x="744582" y="4295109"/>
            <a:ext cx="10515600" cy="584775"/>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The literature review identified research that stated there was enough information within CAFM systems that could be used to strategically influence real estate goals.</a:t>
            </a:r>
          </a:p>
        </p:txBody>
      </p:sp>
      <p:sp>
        <p:nvSpPr>
          <p:cNvPr id="10" name="TextBox 9"/>
          <p:cNvSpPr txBox="1"/>
          <p:nvPr/>
        </p:nvSpPr>
        <p:spPr>
          <a:xfrm>
            <a:off x="744582" y="4925168"/>
            <a:ext cx="4632550" cy="338554"/>
          </a:xfrm>
          <a:prstGeom prst="rect">
            <a:avLst/>
          </a:prstGeom>
          <a:noFill/>
        </p:spPr>
        <p:txBody>
          <a:bodyPr wrap="none" rtlCol="0">
            <a:spAutoFit/>
          </a:bodyPr>
          <a:lstStyle/>
          <a:p>
            <a:pPr marL="285750" indent="-285750">
              <a:buFont typeface="Wingdings" panose="05000000000000000000" pitchFamily="2" charset="2"/>
              <a:buChar char="v"/>
            </a:pPr>
            <a:r>
              <a:rPr lang="en-GB" sz="1600" dirty="0"/>
              <a:t>Other factors contributing to the results obtained.</a:t>
            </a:r>
          </a:p>
        </p:txBody>
      </p:sp>
      <p:sp>
        <p:nvSpPr>
          <p:cNvPr id="11" name="TextBox 10"/>
          <p:cNvSpPr txBox="1"/>
          <p:nvPr/>
        </p:nvSpPr>
        <p:spPr>
          <a:xfrm>
            <a:off x="744582" y="5354289"/>
            <a:ext cx="9267089" cy="338554"/>
          </a:xfrm>
          <a:prstGeom prst="rect">
            <a:avLst/>
          </a:prstGeom>
          <a:noFill/>
        </p:spPr>
        <p:txBody>
          <a:bodyPr wrap="none" rtlCol="0">
            <a:spAutoFit/>
          </a:bodyPr>
          <a:lstStyle/>
          <a:p>
            <a:pPr marL="285750" indent="-285750">
              <a:buFont typeface="Wingdings" panose="05000000000000000000" pitchFamily="2" charset="2"/>
              <a:buChar char="v"/>
            </a:pPr>
            <a:r>
              <a:rPr lang="en-GB" sz="1600" dirty="0"/>
              <a:t>Study recommends researching the process of data collecting and inputting to recommend improvements</a:t>
            </a:r>
          </a:p>
        </p:txBody>
      </p:sp>
      <p:sp>
        <p:nvSpPr>
          <p:cNvPr id="12" name="TextBox 11"/>
          <p:cNvSpPr txBox="1"/>
          <p:nvPr/>
        </p:nvSpPr>
        <p:spPr>
          <a:xfrm>
            <a:off x="744582" y="5766709"/>
            <a:ext cx="10515600" cy="338554"/>
          </a:xfrm>
          <a:prstGeom prst="rect">
            <a:avLst/>
          </a:prstGeom>
          <a:noFill/>
        </p:spPr>
        <p:txBody>
          <a:bodyPr wrap="square" rtlCol="0">
            <a:spAutoFit/>
          </a:bodyPr>
          <a:lstStyle/>
          <a:p>
            <a:pPr marL="285750" indent="-285750">
              <a:buFont typeface="Wingdings" panose="05000000000000000000" pitchFamily="2" charset="2"/>
              <a:buChar char="v"/>
            </a:pPr>
            <a:r>
              <a:rPr lang="en-GB" sz="1600" dirty="0"/>
              <a:t>Significant investment required from employers in upskilling FM’s enable analysis of data.</a:t>
            </a:r>
          </a:p>
        </p:txBody>
      </p:sp>
    </p:spTree>
    <p:extLst>
      <p:ext uri="{BB962C8B-B14F-4D97-AF65-F5344CB8AC3E}">
        <p14:creationId xmlns:p14="http://schemas.microsoft.com/office/powerpoint/2010/main" val="2599421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1000"/>
                                        <p:tgtEl>
                                          <p:spTgt spid="6"/>
                                        </p:tgtEl>
                                      </p:cBhvr>
                                    </p:animEffect>
                                    <p:anim calcmode="lin" valueType="num">
                                      <p:cBhvr>
                                        <p:cTn id="27" dur="1000" fill="hold"/>
                                        <p:tgtEl>
                                          <p:spTgt spid="6"/>
                                        </p:tgtEl>
                                        <p:attrNameLst>
                                          <p:attrName>ppt_x</p:attrName>
                                        </p:attrNameLst>
                                      </p:cBhvr>
                                      <p:tavLst>
                                        <p:tav tm="0">
                                          <p:val>
                                            <p:strVal val="#ppt_x"/>
                                          </p:val>
                                        </p:tav>
                                        <p:tav tm="100000">
                                          <p:val>
                                            <p:strVal val="#ppt_x"/>
                                          </p:val>
                                        </p:tav>
                                      </p:tavLst>
                                    </p:anim>
                                    <p:anim calcmode="lin" valueType="num">
                                      <p:cBhvr>
                                        <p:cTn id="2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animEffect transition="in" filter="fade">
                                      <p:cBhvr>
                                        <p:cTn id="33" dur="1000"/>
                                        <p:tgtEl>
                                          <p:spTgt spid="7"/>
                                        </p:tgtEl>
                                      </p:cBhvr>
                                    </p:animEffect>
                                    <p:anim calcmode="lin" valueType="num">
                                      <p:cBhvr>
                                        <p:cTn id="34" dur="1000" fill="hold"/>
                                        <p:tgtEl>
                                          <p:spTgt spid="7"/>
                                        </p:tgtEl>
                                        <p:attrNameLst>
                                          <p:attrName>ppt_x</p:attrName>
                                        </p:attrNameLst>
                                      </p:cBhvr>
                                      <p:tavLst>
                                        <p:tav tm="0">
                                          <p:val>
                                            <p:strVal val="#ppt_x"/>
                                          </p:val>
                                        </p:tav>
                                        <p:tav tm="100000">
                                          <p:val>
                                            <p:strVal val="#ppt_x"/>
                                          </p:val>
                                        </p:tav>
                                      </p:tavLst>
                                    </p:anim>
                                    <p:anim calcmode="lin" valueType="num">
                                      <p:cBhvr>
                                        <p:cTn id="3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8"/>
                                        </p:tgtEl>
                                        <p:attrNameLst>
                                          <p:attrName>style.visibility</p:attrName>
                                        </p:attrNameLst>
                                      </p:cBhvr>
                                      <p:to>
                                        <p:strVal val="visible"/>
                                      </p:to>
                                    </p:set>
                                    <p:animEffect transition="in" filter="fade">
                                      <p:cBhvr>
                                        <p:cTn id="40" dur="1000"/>
                                        <p:tgtEl>
                                          <p:spTgt spid="8"/>
                                        </p:tgtEl>
                                      </p:cBhvr>
                                    </p:animEffect>
                                    <p:anim calcmode="lin" valueType="num">
                                      <p:cBhvr>
                                        <p:cTn id="41" dur="1000" fill="hold"/>
                                        <p:tgtEl>
                                          <p:spTgt spid="8"/>
                                        </p:tgtEl>
                                        <p:attrNameLst>
                                          <p:attrName>ppt_x</p:attrName>
                                        </p:attrNameLst>
                                      </p:cBhvr>
                                      <p:tavLst>
                                        <p:tav tm="0">
                                          <p:val>
                                            <p:strVal val="#ppt_x"/>
                                          </p:val>
                                        </p:tav>
                                        <p:tav tm="100000">
                                          <p:val>
                                            <p:strVal val="#ppt_x"/>
                                          </p:val>
                                        </p:tav>
                                      </p:tavLst>
                                    </p:anim>
                                    <p:anim calcmode="lin" valueType="num">
                                      <p:cBhvr>
                                        <p:cTn id="42"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anim calcmode="lin" valueType="num">
                                      <p:cBhvr>
                                        <p:cTn id="48" dur="1000" fill="hold"/>
                                        <p:tgtEl>
                                          <p:spTgt spid="9"/>
                                        </p:tgtEl>
                                        <p:attrNameLst>
                                          <p:attrName>ppt_x</p:attrName>
                                        </p:attrNameLst>
                                      </p:cBhvr>
                                      <p:tavLst>
                                        <p:tav tm="0">
                                          <p:val>
                                            <p:strVal val="#ppt_x"/>
                                          </p:val>
                                        </p:tav>
                                        <p:tav tm="100000">
                                          <p:val>
                                            <p:strVal val="#ppt_x"/>
                                          </p:val>
                                        </p:tav>
                                      </p:tavLst>
                                    </p:anim>
                                    <p:anim calcmode="lin" valueType="num">
                                      <p:cBhvr>
                                        <p:cTn id="4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1000"/>
                                        <p:tgtEl>
                                          <p:spTgt spid="10"/>
                                        </p:tgtEl>
                                      </p:cBhvr>
                                    </p:animEffect>
                                    <p:anim calcmode="lin" valueType="num">
                                      <p:cBhvr>
                                        <p:cTn id="55" dur="1000" fill="hold"/>
                                        <p:tgtEl>
                                          <p:spTgt spid="10"/>
                                        </p:tgtEl>
                                        <p:attrNameLst>
                                          <p:attrName>ppt_x</p:attrName>
                                        </p:attrNameLst>
                                      </p:cBhvr>
                                      <p:tavLst>
                                        <p:tav tm="0">
                                          <p:val>
                                            <p:strVal val="#ppt_x"/>
                                          </p:val>
                                        </p:tav>
                                        <p:tav tm="100000">
                                          <p:val>
                                            <p:strVal val="#ppt_x"/>
                                          </p:val>
                                        </p:tav>
                                      </p:tavLst>
                                    </p:anim>
                                    <p:anim calcmode="lin" valueType="num">
                                      <p:cBhvr>
                                        <p:cTn id="5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1"/>
                                        </p:tgtEl>
                                        <p:attrNameLst>
                                          <p:attrName>style.visibility</p:attrName>
                                        </p:attrNameLst>
                                      </p:cBhvr>
                                      <p:to>
                                        <p:strVal val="visible"/>
                                      </p:to>
                                    </p:set>
                                    <p:animEffect transition="in" filter="fade">
                                      <p:cBhvr>
                                        <p:cTn id="61" dur="1000"/>
                                        <p:tgtEl>
                                          <p:spTgt spid="11"/>
                                        </p:tgtEl>
                                      </p:cBhvr>
                                    </p:animEffect>
                                    <p:anim calcmode="lin" valueType="num">
                                      <p:cBhvr>
                                        <p:cTn id="62" dur="1000" fill="hold"/>
                                        <p:tgtEl>
                                          <p:spTgt spid="11"/>
                                        </p:tgtEl>
                                        <p:attrNameLst>
                                          <p:attrName>ppt_x</p:attrName>
                                        </p:attrNameLst>
                                      </p:cBhvr>
                                      <p:tavLst>
                                        <p:tav tm="0">
                                          <p:val>
                                            <p:strVal val="#ppt_x"/>
                                          </p:val>
                                        </p:tav>
                                        <p:tav tm="100000">
                                          <p:val>
                                            <p:strVal val="#ppt_x"/>
                                          </p:val>
                                        </p:tav>
                                      </p:tavLst>
                                    </p:anim>
                                    <p:anim calcmode="lin" valueType="num">
                                      <p:cBhvr>
                                        <p:cTn id="6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12"/>
                                        </p:tgtEl>
                                        <p:attrNameLst>
                                          <p:attrName>style.visibility</p:attrName>
                                        </p:attrNameLst>
                                      </p:cBhvr>
                                      <p:to>
                                        <p:strVal val="visible"/>
                                      </p:to>
                                    </p:set>
                                    <p:animEffect transition="in" filter="fade">
                                      <p:cBhvr>
                                        <p:cTn id="68" dur="1000"/>
                                        <p:tgtEl>
                                          <p:spTgt spid="12"/>
                                        </p:tgtEl>
                                      </p:cBhvr>
                                    </p:animEffect>
                                    <p:anim calcmode="lin" valueType="num">
                                      <p:cBhvr>
                                        <p:cTn id="69" dur="1000" fill="hold"/>
                                        <p:tgtEl>
                                          <p:spTgt spid="12"/>
                                        </p:tgtEl>
                                        <p:attrNameLst>
                                          <p:attrName>ppt_x</p:attrName>
                                        </p:attrNameLst>
                                      </p:cBhvr>
                                      <p:tavLst>
                                        <p:tav tm="0">
                                          <p:val>
                                            <p:strVal val="#ppt_x"/>
                                          </p:val>
                                        </p:tav>
                                        <p:tav tm="100000">
                                          <p:val>
                                            <p:strVal val="#ppt_x"/>
                                          </p:val>
                                        </p:tav>
                                      </p:tavLst>
                                    </p:anim>
                                    <p:anim calcmode="lin" valueType="num">
                                      <p:cBhvr>
                                        <p:cTn id="70"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4"/>
                                        </p:tgtEl>
                                        <p:attrNameLst>
                                          <p:attrName>style.visibility</p:attrName>
                                        </p:attrNameLst>
                                      </p:cBhvr>
                                      <p:to>
                                        <p:strVal val="visible"/>
                                      </p:to>
                                    </p:set>
                                    <p:animEffect transition="in" filter="fade">
                                      <p:cBhvr>
                                        <p:cTn id="75" dur="1000"/>
                                        <p:tgtEl>
                                          <p:spTgt spid="4"/>
                                        </p:tgtEl>
                                      </p:cBhvr>
                                    </p:animEffect>
                                    <p:anim calcmode="lin" valueType="num">
                                      <p:cBhvr>
                                        <p:cTn id="76" dur="1000" fill="hold"/>
                                        <p:tgtEl>
                                          <p:spTgt spid="4"/>
                                        </p:tgtEl>
                                        <p:attrNameLst>
                                          <p:attrName>ppt_x</p:attrName>
                                        </p:attrNameLst>
                                      </p:cBhvr>
                                      <p:tavLst>
                                        <p:tav tm="0">
                                          <p:val>
                                            <p:strVal val="#ppt_x"/>
                                          </p:val>
                                        </p:tav>
                                        <p:tav tm="100000">
                                          <p:val>
                                            <p:strVal val="#ppt_x"/>
                                          </p:val>
                                        </p:tav>
                                      </p:tavLst>
                                    </p:anim>
                                    <p:anim calcmode="lin" valueType="num">
                                      <p:cBhvr>
                                        <p:cTn id="77"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6" grpId="0"/>
      <p:bldP spid="7" grpId="0"/>
      <p:bldP spid="8" grpId="0"/>
      <p:bldP spid="9" grpId="0"/>
      <p:bldP spid="10" grpId="0"/>
      <p:bldP spid="11" grpId="0"/>
      <p:bldP spid="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4" name="Picture 10" descr="Risks clipart 4 » Clipart Stati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13862" y="0"/>
            <a:ext cx="5778138" cy="684612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38199" y="113064"/>
            <a:ext cx="10160726" cy="1072123"/>
          </a:xfrm>
        </p:spPr>
        <p:txBody>
          <a:bodyPr>
            <a:noAutofit/>
          </a:bodyPr>
          <a:lstStyle/>
          <a:p>
            <a:r>
              <a:rPr lang="en-GB" sz="2800" b="1" dirty="0"/>
              <a:t>Assess if FM’s are actively evaluating assets for their criticality and whether the results are influencing maintenance delivery</a:t>
            </a:r>
            <a:endParaRPr lang="en-GB" sz="2800" dirty="0"/>
          </a:p>
        </p:txBody>
      </p:sp>
      <p:sp>
        <p:nvSpPr>
          <p:cNvPr id="3" name="Content Placeholder 2"/>
          <p:cNvSpPr>
            <a:spLocks noGrp="1"/>
          </p:cNvSpPr>
          <p:nvPr>
            <p:ph idx="1"/>
          </p:nvPr>
        </p:nvSpPr>
        <p:spPr>
          <a:xfrm>
            <a:off x="838199" y="1245023"/>
            <a:ext cx="10515600" cy="440335"/>
          </a:xfrm>
        </p:spPr>
        <p:txBody>
          <a:bodyPr>
            <a:normAutofit/>
          </a:bodyPr>
          <a:lstStyle/>
          <a:p>
            <a:pPr>
              <a:buFont typeface="Wingdings" panose="05000000000000000000" pitchFamily="2" charset="2"/>
              <a:buChar char="Ø"/>
            </a:pPr>
            <a:r>
              <a:rPr lang="en-GB" sz="1800" dirty="0"/>
              <a:t>O</a:t>
            </a:r>
            <a:r>
              <a:rPr lang="en-GB" sz="1800" dirty="0" smtClean="0"/>
              <a:t>n </a:t>
            </a:r>
            <a:r>
              <a:rPr lang="en-GB" sz="1800" dirty="0"/>
              <a:t>average critical assets were accurately identified 49% of the </a:t>
            </a:r>
            <a:r>
              <a:rPr lang="en-GB" sz="1800" dirty="0" smtClean="0"/>
              <a:t>time.</a:t>
            </a:r>
            <a:endParaRPr lang="en-GB" sz="1800" dirty="0"/>
          </a:p>
        </p:txBody>
      </p:sp>
      <p:sp>
        <p:nvSpPr>
          <p:cNvPr id="4" name="TextBox 3"/>
          <p:cNvSpPr txBox="1"/>
          <p:nvPr/>
        </p:nvSpPr>
        <p:spPr>
          <a:xfrm>
            <a:off x="838199" y="1792129"/>
            <a:ext cx="7676140" cy="369332"/>
          </a:xfrm>
          <a:prstGeom prst="rect">
            <a:avLst/>
          </a:prstGeom>
          <a:noFill/>
        </p:spPr>
        <p:txBody>
          <a:bodyPr wrap="none" rtlCol="0">
            <a:spAutoFit/>
          </a:bodyPr>
          <a:lstStyle/>
          <a:p>
            <a:pPr marL="285750" indent="-285750">
              <a:buFont typeface="Wingdings" panose="05000000000000000000" pitchFamily="2" charset="2"/>
              <a:buChar char="Ø"/>
            </a:pPr>
            <a:r>
              <a:rPr lang="en-GB" dirty="0" smtClean="0"/>
              <a:t>A </a:t>
            </a:r>
            <a:r>
              <a:rPr lang="en-GB" dirty="0"/>
              <a:t>risk evaluation assessment to identify risky was completed 46% of the time</a:t>
            </a:r>
          </a:p>
        </p:txBody>
      </p:sp>
      <p:sp>
        <p:nvSpPr>
          <p:cNvPr id="5" name="AutoShape 2" descr="ERPM Insights » Defining and Evaluating Business Risks"/>
          <p:cNvSpPr>
            <a:spLocks noChangeAspect="1" noChangeArrowheads="1"/>
          </p:cNvSpPr>
          <p:nvPr/>
        </p:nvSpPr>
        <p:spPr bwMode="auto">
          <a:xfrm flipV="1">
            <a:off x="155575" y="-524466"/>
            <a:ext cx="380002" cy="38000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TextBox 8"/>
          <p:cNvSpPr txBox="1"/>
          <p:nvPr/>
        </p:nvSpPr>
        <p:spPr>
          <a:xfrm>
            <a:off x="838199" y="2329019"/>
            <a:ext cx="7041776" cy="1077218"/>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On average 65% of the results from a </a:t>
            </a:r>
            <a:r>
              <a:rPr lang="en-GB" dirty="0"/>
              <a:t>risk evaluation assessment influenced the maintenance regime. </a:t>
            </a:r>
            <a:r>
              <a:rPr lang="en-GB" sz="1400" dirty="0" smtClean="0">
                <a:solidFill>
                  <a:srgbClr val="FF0000"/>
                </a:solidFill>
              </a:rPr>
              <a:t>(Half of participants skipped the question. Assumption was made that those half didn’t use the results to influence maintenance regime reducing the score to 50%.)</a:t>
            </a:r>
            <a:endParaRPr lang="en-GB" sz="1400" dirty="0">
              <a:solidFill>
                <a:srgbClr val="FF0000"/>
              </a:solidFill>
            </a:endParaRPr>
          </a:p>
        </p:txBody>
      </p:sp>
      <p:sp>
        <p:nvSpPr>
          <p:cNvPr id="10" name="TextBox 9"/>
          <p:cNvSpPr txBox="1"/>
          <p:nvPr/>
        </p:nvSpPr>
        <p:spPr>
          <a:xfrm>
            <a:off x="838199" y="3516884"/>
            <a:ext cx="7041776"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a:t>T</a:t>
            </a:r>
            <a:r>
              <a:rPr lang="en-GB" dirty="0" smtClean="0"/>
              <a:t>he </a:t>
            </a:r>
            <a:r>
              <a:rPr lang="en-GB" dirty="0"/>
              <a:t>results confirmed that risk assessment models were being utilised by the industry to test </a:t>
            </a:r>
            <a:r>
              <a:rPr lang="en-GB" dirty="0" smtClean="0"/>
              <a:t>asset criticality </a:t>
            </a:r>
            <a:r>
              <a:rPr lang="en-GB" dirty="0"/>
              <a:t>however, </a:t>
            </a:r>
            <a:r>
              <a:rPr lang="en-GB" dirty="0" smtClean="0"/>
              <a:t>is not being adopted as best practice </a:t>
            </a:r>
            <a:r>
              <a:rPr lang="en-GB" dirty="0"/>
              <a:t>across the </a:t>
            </a:r>
            <a:r>
              <a:rPr lang="en-GB" dirty="0" smtClean="0"/>
              <a:t>industry.</a:t>
            </a:r>
            <a:endParaRPr lang="en-GB" dirty="0"/>
          </a:p>
        </p:txBody>
      </p:sp>
      <p:sp>
        <p:nvSpPr>
          <p:cNvPr id="11" name="TextBox 10"/>
          <p:cNvSpPr txBox="1"/>
          <p:nvPr/>
        </p:nvSpPr>
        <p:spPr>
          <a:xfrm>
            <a:off x="838199" y="4500050"/>
            <a:ext cx="6620691"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Resulting in potentially high levels of unknown risk across property portfolios.</a:t>
            </a:r>
            <a:endParaRPr lang="en-GB" dirty="0"/>
          </a:p>
        </p:txBody>
      </p:sp>
      <p:sp>
        <p:nvSpPr>
          <p:cNvPr id="12" name="TextBox 11"/>
          <p:cNvSpPr txBox="1"/>
          <p:nvPr/>
        </p:nvSpPr>
        <p:spPr>
          <a:xfrm>
            <a:off x="838199" y="5232967"/>
            <a:ext cx="8932818"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T</a:t>
            </a:r>
            <a:r>
              <a:rPr lang="en-GB" dirty="0" smtClean="0"/>
              <a:t>heory of this study </a:t>
            </a:r>
            <a:r>
              <a:rPr lang="en-GB" dirty="0"/>
              <a:t>is that benefits are not widely recognised and there is no guidance in the industry that sets out how to assess assets for their risk</a:t>
            </a:r>
          </a:p>
        </p:txBody>
      </p:sp>
      <p:sp>
        <p:nvSpPr>
          <p:cNvPr id="13" name="TextBox 12"/>
          <p:cNvSpPr txBox="1"/>
          <p:nvPr/>
        </p:nvSpPr>
        <p:spPr>
          <a:xfrm>
            <a:off x="838199" y="5919917"/>
            <a:ext cx="10914530"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Piloting the prototype model, analysis of result to test whether </a:t>
            </a:r>
            <a:r>
              <a:rPr lang="en-GB" dirty="0"/>
              <a:t>cost savings, greater efficiency of resources and reduction of risk can be gained from by using this approach.</a:t>
            </a:r>
          </a:p>
        </p:txBody>
      </p:sp>
    </p:spTree>
    <p:extLst>
      <p:ext uri="{BB962C8B-B14F-4D97-AF65-F5344CB8AC3E}">
        <p14:creationId xmlns:p14="http://schemas.microsoft.com/office/powerpoint/2010/main" val="2558942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circle(in)">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circle(in)">
                                      <p:cBhvr>
                                        <p:cTn id="22" dur="20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circle(in)">
                                      <p:cBhvr>
                                        <p:cTn id="27" dur="20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circle(in)">
                                      <p:cBhvr>
                                        <p:cTn id="32" dur="20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circle(in)">
                                      <p:cBhvr>
                                        <p:cTn id="37" dur="2000"/>
                                        <p:tgtEl>
                                          <p:spTgt spid="12"/>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circle(in)">
                                      <p:cBhvr>
                                        <p:cTn id="4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9" grpId="0"/>
      <p:bldP spid="10" grpId="0"/>
      <p:bldP spid="11" grpId="0"/>
      <p:bldP spid="12" grpId="0"/>
      <p:bldP spid="13"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1972"/>
          </a:xfrm>
        </p:spPr>
        <p:txBody>
          <a:bodyPr>
            <a:noAutofit/>
          </a:bodyPr>
          <a:lstStyle/>
          <a:p>
            <a:r>
              <a:rPr lang="en-GB" sz="2800" b="1" dirty="0" smtClean="0"/>
              <a:t>Is </a:t>
            </a:r>
            <a:r>
              <a:rPr lang="en-GB" sz="2800" b="1" dirty="0"/>
              <a:t>the level of technical competence of an </a:t>
            </a:r>
            <a:r>
              <a:rPr lang="en-GB" sz="2800" b="1" dirty="0" smtClean="0"/>
              <a:t>FM </a:t>
            </a:r>
            <a:r>
              <a:rPr lang="en-GB" sz="2800" b="1" dirty="0"/>
              <a:t>a factor in their ability to carry out such an assessment of their assets.</a:t>
            </a:r>
            <a:endParaRPr lang="en-GB" sz="2800" dirty="0"/>
          </a:p>
        </p:txBody>
      </p:sp>
      <p:sp>
        <p:nvSpPr>
          <p:cNvPr id="4" name="TextBox 3"/>
          <p:cNvSpPr txBox="1"/>
          <p:nvPr/>
        </p:nvSpPr>
        <p:spPr>
          <a:xfrm>
            <a:off x="838200" y="2299063"/>
            <a:ext cx="9873343" cy="369332"/>
          </a:xfrm>
          <a:prstGeom prst="rect">
            <a:avLst/>
          </a:prstGeom>
          <a:noFill/>
        </p:spPr>
        <p:txBody>
          <a:bodyPr wrap="square" rtlCol="0">
            <a:spAutoFit/>
          </a:bodyPr>
          <a:lstStyle/>
          <a:p>
            <a:pPr marL="285750" indent="-285750">
              <a:buFont typeface="Wingdings" panose="05000000000000000000" pitchFamily="2" charset="2"/>
              <a:buChar char="Ø"/>
            </a:pPr>
            <a:r>
              <a:rPr lang="en-GB" dirty="0"/>
              <a:t>literature review identified that a skills gap is present in the industry so result unsurprising</a:t>
            </a:r>
          </a:p>
        </p:txBody>
      </p:sp>
      <p:sp>
        <p:nvSpPr>
          <p:cNvPr id="5" name="Content Placeholder 4"/>
          <p:cNvSpPr>
            <a:spLocks noGrp="1"/>
          </p:cNvSpPr>
          <p:nvPr>
            <p:ph idx="1"/>
          </p:nvPr>
        </p:nvSpPr>
        <p:spPr>
          <a:xfrm>
            <a:off x="838200" y="1825625"/>
            <a:ext cx="10515600" cy="460375"/>
          </a:xfrm>
        </p:spPr>
        <p:txBody>
          <a:bodyPr>
            <a:normAutofit/>
          </a:bodyPr>
          <a:lstStyle/>
          <a:p>
            <a:pPr>
              <a:buFont typeface="Wingdings" panose="05000000000000000000" pitchFamily="2" charset="2"/>
              <a:buChar char="Ø"/>
            </a:pPr>
            <a:r>
              <a:rPr lang="en-GB" sz="1800" dirty="0" smtClean="0"/>
              <a:t> Significant </a:t>
            </a:r>
            <a:r>
              <a:rPr lang="en-GB" sz="1800" dirty="0"/>
              <a:t>technical competence was required to complete an assessment of this nature. </a:t>
            </a:r>
          </a:p>
        </p:txBody>
      </p:sp>
      <p:sp>
        <p:nvSpPr>
          <p:cNvPr id="6" name="TextBox 5"/>
          <p:cNvSpPr txBox="1"/>
          <p:nvPr/>
        </p:nvSpPr>
        <p:spPr>
          <a:xfrm>
            <a:off x="838200" y="2844527"/>
            <a:ext cx="10813869"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Guidance </a:t>
            </a:r>
            <a:r>
              <a:rPr lang="en-GB" dirty="0"/>
              <a:t>on the core competencies of Facilities Managers, published by IFMA stated that </a:t>
            </a:r>
            <a:r>
              <a:rPr lang="en-GB" i="1" dirty="0"/>
              <a:t>FM’s should be competent to both, manage/oversee the assessment of building systems’ condition and assess the condition of the facility’s structure, interior, exterior and grounds</a:t>
            </a:r>
            <a:r>
              <a:rPr lang="en-GB" dirty="0"/>
              <a:t>.</a:t>
            </a:r>
          </a:p>
        </p:txBody>
      </p:sp>
      <p:sp>
        <p:nvSpPr>
          <p:cNvPr id="7" name="TextBox 6"/>
          <p:cNvSpPr txBox="1"/>
          <p:nvPr/>
        </p:nvSpPr>
        <p:spPr>
          <a:xfrm>
            <a:off x="838199" y="3943989"/>
            <a:ext cx="10813869"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Level </a:t>
            </a:r>
            <a:r>
              <a:rPr lang="en-GB" dirty="0"/>
              <a:t>of technical competence of an FM </a:t>
            </a:r>
            <a:r>
              <a:rPr lang="en-GB" dirty="0" smtClean="0"/>
              <a:t>is </a:t>
            </a:r>
            <a:r>
              <a:rPr lang="en-GB" dirty="0"/>
              <a:t>not at a level which will enable </a:t>
            </a:r>
            <a:r>
              <a:rPr lang="en-GB" dirty="0" smtClean="0"/>
              <a:t>an </a:t>
            </a:r>
            <a:r>
              <a:rPr lang="en-GB" dirty="0"/>
              <a:t>assessment </a:t>
            </a:r>
            <a:r>
              <a:rPr lang="en-GB" dirty="0" smtClean="0"/>
              <a:t>to be completed that can </a:t>
            </a:r>
            <a:r>
              <a:rPr lang="en-GB" dirty="0"/>
              <a:t>produce results </a:t>
            </a:r>
            <a:r>
              <a:rPr lang="en-GB" dirty="0" smtClean="0"/>
              <a:t>of </a:t>
            </a:r>
            <a:r>
              <a:rPr lang="en-GB" dirty="0"/>
              <a:t>any </a:t>
            </a:r>
            <a:r>
              <a:rPr lang="en-GB" dirty="0" smtClean="0"/>
              <a:t>value.</a:t>
            </a:r>
            <a:endParaRPr lang="en-GB" dirty="0"/>
          </a:p>
        </p:txBody>
      </p:sp>
      <p:sp>
        <p:nvSpPr>
          <p:cNvPr id="8" name="TextBox 7"/>
          <p:cNvSpPr txBox="1"/>
          <p:nvPr/>
        </p:nvSpPr>
        <p:spPr>
          <a:xfrm>
            <a:off x="838198" y="4720285"/>
            <a:ext cx="10813869"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It is likely that FM’s will not actively use the prototype assessment produced as part of </a:t>
            </a:r>
            <a:r>
              <a:rPr lang="en-GB" dirty="0" smtClean="0"/>
              <a:t>this study</a:t>
            </a:r>
            <a:r>
              <a:rPr lang="en-GB" dirty="0"/>
              <a:t>, instead it may be of greater benefit to businesses that support FM’s with technical expertise.  </a:t>
            </a:r>
          </a:p>
        </p:txBody>
      </p:sp>
    </p:spTree>
    <p:extLst>
      <p:ext uri="{BB962C8B-B14F-4D97-AF65-F5344CB8AC3E}">
        <p14:creationId xmlns:p14="http://schemas.microsoft.com/office/powerpoint/2010/main" val="118254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wheel(1)">
                                      <p:cBhvr>
                                        <p:cTn id="12" dur="20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wheel(1)">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wheel(1)">
                                      <p:cBhvr>
                                        <p:cTn id="22" dur="20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heel(1)">
                                      <p:cBhvr>
                                        <p:cTn id="27" dur="20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wheel(1)">
                                      <p:cBhvr>
                                        <p:cTn id="3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build="p"/>
      <p:bldP spid="6" grpId="0"/>
      <p:bldP spid="7" grpId="0"/>
      <p:bldP spid="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6121"/>
            <a:ext cx="10515600" cy="1019538"/>
          </a:xfrm>
        </p:spPr>
        <p:txBody>
          <a:bodyPr>
            <a:normAutofit/>
          </a:bodyPr>
          <a:lstStyle/>
          <a:p>
            <a:r>
              <a:rPr lang="en-GB" sz="2800" b="1" dirty="0"/>
              <a:t>Establish a criteria for the FM industry, in order of importance, to measure an assets criticality against.</a:t>
            </a:r>
            <a:endParaRPr lang="en-GB" sz="2800" dirty="0"/>
          </a:p>
        </p:txBody>
      </p:sp>
      <p:sp>
        <p:nvSpPr>
          <p:cNvPr id="3" name="Content Placeholder 2"/>
          <p:cNvSpPr>
            <a:spLocks noGrp="1"/>
          </p:cNvSpPr>
          <p:nvPr>
            <p:ph idx="1"/>
          </p:nvPr>
        </p:nvSpPr>
        <p:spPr>
          <a:xfrm>
            <a:off x="838200" y="1299338"/>
            <a:ext cx="10515600" cy="460375"/>
          </a:xfrm>
        </p:spPr>
        <p:txBody>
          <a:bodyPr>
            <a:normAutofit/>
          </a:bodyPr>
          <a:lstStyle/>
          <a:p>
            <a:r>
              <a:rPr lang="en-GB" sz="1800" dirty="0"/>
              <a:t>The results of this question were fundamental to the research aim of this </a:t>
            </a:r>
            <a:r>
              <a:rPr lang="en-GB" sz="1800" dirty="0" smtClean="0"/>
              <a:t>study.</a:t>
            </a:r>
            <a:endParaRPr lang="en-GB" sz="1800" dirty="0"/>
          </a:p>
        </p:txBody>
      </p:sp>
      <p:sp>
        <p:nvSpPr>
          <p:cNvPr id="4" name="TextBox 3"/>
          <p:cNvSpPr txBox="1"/>
          <p:nvPr/>
        </p:nvSpPr>
        <p:spPr>
          <a:xfrm>
            <a:off x="838200" y="1746181"/>
            <a:ext cx="10347960" cy="646331"/>
          </a:xfrm>
          <a:prstGeom prst="rect">
            <a:avLst/>
          </a:prstGeom>
          <a:noFill/>
        </p:spPr>
        <p:txBody>
          <a:bodyPr wrap="square" rtlCol="0">
            <a:spAutoFit/>
          </a:bodyPr>
          <a:lstStyle/>
          <a:p>
            <a:pPr marL="285750" indent="-285750">
              <a:buFont typeface="Arial" panose="020B0604020202020204" pitchFamily="34" charset="0"/>
              <a:buChar char="•"/>
            </a:pPr>
            <a:r>
              <a:rPr lang="en-GB" dirty="0"/>
              <a:t>The study found it difficult to find previous research where a risk criteria had been established to evaluate assets for their risk within the FM industry</a:t>
            </a:r>
          </a:p>
        </p:txBody>
      </p:sp>
      <p:sp>
        <p:nvSpPr>
          <p:cNvPr id="5" name="TextBox 4"/>
          <p:cNvSpPr txBox="1"/>
          <p:nvPr/>
        </p:nvSpPr>
        <p:spPr>
          <a:xfrm>
            <a:off x="838200" y="2516189"/>
            <a:ext cx="10400211"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Review of literature found risk </a:t>
            </a:r>
            <a:r>
              <a:rPr lang="en-GB" dirty="0"/>
              <a:t>assessment criteria’s were based on input from company and industry experts, utilising their judgments and experiences to produce a structured risk analysis framework. </a:t>
            </a:r>
          </a:p>
        </p:txBody>
      </p:sp>
      <p:pic>
        <p:nvPicPr>
          <p:cNvPr id="6" name="Picture 5"/>
          <p:cNvPicPr/>
          <p:nvPr/>
        </p:nvPicPr>
        <p:blipFill>
          <a:blip r:embed="rId2">
            <a:extLst>
              <a:ext uri="{28A0092B-C50C-407E-A947-70E740481C1C}">
                <a14:useLocalDpi xmlns:a14="http://schemas.microsoft.com/office/drawing/2010/main" val="0"/>
              </a:ext>
            </a:extLst>
          </a:blip>
          <a:srcRect/>
          <a:stretch>
            <a:fillRect/>
          </a:stretch>
        </p:blipFill>
        <p:spPr bwMode="auto">
          <a:xfrm>
            <a:off x="2952205" y="4415489"/>
            <a:ext cx="5118871" cy="2338007"/>
          </a:xfrm>
          <a:prstGeom prst="rect">
            <a:avLst/>
          </a:prstGeom>
          <a:noFill/>
          <a:ln>
            <a:noFill/>
          </a:ln>
        </p:spPr>
      </p:pic>
      <p:sp>
        <p:nvSpPr>
          <p:cNvPr id="7" name="Down Arrow 6"/>
          <p:cNvSpPr/>
          <p:nvPr/>
        </p:nvSpPr>
        <p:spPr>
          <a:xfrm>
            <a:off x="5511640" y="4028072"/>
            <a:ext cx="195943" cy="482383"/>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Down Arrow 7"/>
          <p:cNvSpPr/>
          <p:nvPr/>
        </p:nvSpPr>
        <p:spPr>
          <a:xfrm>
            <a:off x="7558153" y="4020667"/>
            <a:ext cx="195943" cy="482383"/>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a:off x="3465127" y="4021275"/>
            <a:ext cx="195943" cy="482383"/>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a:off x="3978049" y="4027357"/>
            <a:ext cx="195943" cy="482383"/>
          </a:xfrm>
          <a:prstGeom prst="downArrow">
            <a:avLst/>
          </a:prstGeom>
          <a:solidFill>
            <a:srgbClr val="FF0000"/>
          </a:solidFill>
          <a:ln>
            <a:solidFill>
              <a:srgbClr val="0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838200" y="3286197"/>
            <a:ext cx="10761617" cy="646331"/>
          </a:xfrm>
          <a:prstGeom prst="rect">
            <a:avLst/>
          </a:prstGeom>
          <a:noFill/>
        </p:spPr>
        <p:txBody>
          <a:bodyPr wrap="square" rtlCol="0">
            <a:spAutoFit/>
          </a:bodyPr>
          <a:lstStyle/>
          <a:p>
            <a:pPr marL="285750" indent="-285750">
              <a:buFont typeface="Arial" panose="020B0604020202020204" pitchFamily="34" charset="0"/>
              <a:buChar char="•"/>
            </a:pPr>
            <a:r>
              <a:rPr lang="en-GB" dirty="0" smtClean="0"/>
              <a:t>A criteria was extracted from the literature review and participants were asked to rank this criteria based on importance.</a:t>
            </a:r>
            <a:endParaRPr lang="en-GB" dirty="0"/>
          </a:p>
        </p:txBody>
      </p:sp>
    </p:spTree>
    <p:extLst>
      <p:ext uri="{BB962C8B-B14F-4D97-AF65-F5344CB8AC3E}">
        <p14:creationId xmlns:p14="http://schemas.microsoft.com/office/powerpoint/2010/main" val="320874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additive="base">
                                        <p:cTn id="18" dur="500" fill="hold"/>
                                        <p:tgtEl>
                                          <p:spTgt spid="4"/>
                                        </p:tgtEl>
                                        <p:attrNameLst>
                                          <p:attrName>ppt_x</p:attrName>
                                        </p:attrNameLst>
                                      </p:cBhvr>
                                      <p:tavLst>
                                        <p:tav tm="0">
                                          <p:val>
                                            <p:strVal val="#ppt_x"/>
                                          </p:val>
                                        </p:tav>
                                        <p:tav tm="100000">
                                          <p:val>
                                            <p:strVal val="#ppt_x"/>
                                          </p:val>
                                        </p:tav>
                                      </p:tavLst>
                                    </p:anim>
                                    <p:anim calcmode="lin" valueType="num">
                                      <p:cBhvr additive="base">
                                        <p:cTn id="19"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 calcmode="lin" valueType="num">
                                      <p:cBhvr additive="base">
                                        <p:cTn id="24" dur="500" fill="hold"/>
                                        <p:tgtEl>
                                          <p:spTgt spid="5"/>
                                        </p:tgtEl>
                                        <p:attrNameLst>
                                          <p:attrName>ppt_x</p:attrName>
                                        </p:attrNameLst>
                                      </p:cBhvr>
                                      <p:tavLst>
                                        <p:tav tm="0">
                                          <p:val>
                                            <p:strVal val="#ppt_x"/>
                                          </p:val>
                                        </p:tav>
                                        <p:tav tm="100000">
                                          <p:val>
                                            <p:strVal val="#ppt_x"/>
                                          </p:val>
                                        </p:tav>
                                      </p:tavLst>
                                    </p:anim>
                                    <p:anim calcmode="lin" valueType="num">
                                      <p:cBhvr additive="base">
                                        <p:cTn id="2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2"/>
                                        </p:tgtEl>
                                        <p:attrNameLst>
                                          <p:attrName>style.visibility</p:attrName>
                                        </p:attrNameLst>
                                      </p:cBhvr>
                                      <p:to>
                                        <p:strVal val="visible"/>
                                      </p:to>
                                    </p:set>
                                    <p:anim calcmode="lin" valueType="num">
                                      <p:cBhvr additive="base">
                                        <p:cTn id="30" dur="500" fill="hold"/>
                                        <p:tgtEl>
                                          <p:spTgt spid="12"/>
                                        </p:tgtEl>
                                        <p:attrNameLst>
                                          <p:attrName>ppt_x</p:attrName>
                                        </p:attrNameLst>
                                      </p:cBhvr>
                                      <p:tavLst>
                                        <p:tav tm="0">
                                          <p:val>
                                            <p:strVal val="#ppt_x"/>
                                          </p:val>
                                        </p:tav>
                                        <p:tav tm="100000">
                                          <p:val>
                                            <p:strVal val="#ppt_x"/>
                                          </p:val>
                                        </p:tav>
                                      </p:tavLst>
                                    </p:anim>
                                    <p:anim calcmode="lin" valueType="num">
                                      <p:cBhvr additive="base">
                                        <p:cTn id="31" dur="500" fill="hold"/>
                                        <p:tgtEl>
                                          <p:spTgt spid="12"/>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6"/>
                                        </p:tgtEl>
                                        <p:attrNameLst>
                                          <p:attrName>style.visibility</p:attrName>
                                        </p:attrNameLst>
                                      </p:cBhvr>
                                      <p:to>
                                        <p:strVal val="visible"/>
                                      </p:to>
                                    </p:set>
                                    <p:anim calcmode="lin" valueType="num">
                                      <p:cBhvr additive="base">
                                        <p:cTn id="34" dur="500" fill="hold"/>
                                        <p:tgtEl>
                                          <p:spTgt spid="6"/>
                                        </p:tgtEl>
                                        <p:attrNameLst>
                                          <p:attrName>ppt_x</p:attrName>
                                        </p:attrNameLst>
                                      </p:cBhvr>
                                      <p:tavLst>
                                        <p:tav tm="0">
                                          <p:val>
                                            <p:strVal val="#ppt_x"/>
                                          </p:val>
                                        </p:tav>
                                        <p:tav tm="100000">
                                          <p:val>
                                            <p:strVal val="#ppt_x"/>
                                          </p:val>
                                        </p:tav>
                                      </p:tavLst>
                                    </p:anim>
                                    <p:anim calcmode="lin" valueType="num">
                                      <p:cBhvr additive="base">
                                        <p:cTn id="3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2" presetClass="entr" presetSubtype="4" fill="hold" grpId="0"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down)">
                                      <p:cBhvr>
                                        <p:cTn id="40" dur="500"/>
                                        <p:tgtEl>
                                          <p:spTgt spid="7"/>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4" fill="hold" grpId="0" nodeType="clickEffect">
                                  <p:stCondLst>
                                    <p:cond delay="0"/>
                                  </p:stCondLst>
                                  <p:childTnLst>
                                    <p:set>
                                      <p:cBhvr>
                                        <p:cTn id="44" dur="1" fill="hold">
                                          <p:stCondLst>
                                            <p:cond delay="0"/>
                                          </p:stCondLst>
                                        </p:cTn>
                                        <p:tgtEl>
                                          <p:spTgt spid="8"/>
                                        </p:tgtEl>
                                        <p:attrNameLst>
                                          <p:attrName>style.visibility</p:attrName>
                                        </p:attrNameLst>
                                      </p:cBhvr>
                                      <p:to>
                                        <p:strVal val="visible"/>
                                      </p:to>
                                    </p:set>
                                    <p:animEffect transition="in" filter="wipe(down)">
                                      <p:cBhvr>
                                        <p:cTn id="45" dur="500"/>
                                        <p:tgtEl>
                                          <p:spTgt spid="8"/>
                                        </p:tgtEl>
                                      </p:cBhvr>
                                    </p:animEffect>
                                  </p:childTnLst>
                                </p:cTn>
                              </p:par>
                            </p:childTnLst>
                          </p:cTn>
                        </p:par>
                      </p:childTnLst>
                    </p:cTn>
                  </p:par>
                  <p:par>
                    <p:cTn id="46" fill="hold">
                      <p:stCondLst>
                        <p:cond delay="indefinite"/>
                      </p:stCondLst>
                      <p:childTnLst>
                        <p:par>
                          <p:cTn id="47" fill="hold">
                            <p:stCondLst>
                              <p:cond delay="0"/>
                            </p:stCondLst>
                            <p:childTnLst>
                              <p:par>
                                <p:cTn id="48" presetID="22" presetClass="entr" presetSubtype="4" fill="hold" grpId="0" nodeType="click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down)">
                                      <p:cBhvr>
                                        <p:cTn id="50" dur="500"/>
                                        <p:tgtEl>
                                          <p:spTgt spid="9"/>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4" fill="hold" grpId="0" nodeType="clickEffect">
                                  <p:stCondLst>
                                    <p:cond delay="0"/>
                                  </p:stCondLst>
                                  <p:childTnLst>
                                    <p:set>
                                      <p:cBhvr>
                                        <p:cTn id="54" dur="1" fill="hold">
                                          <p:stCondLst>
                                            <p:cond delay="0"/>
                                          </p:stCondLst>
                                        </p:cTn>
                                        <p:tgtEl>
                                          <p:spTgt spid="10"/>
                                        </p:tgtEl>
                                        <p:attrNameLst>
                                          <p:attrName>style.visibility</p:attrName>
                                        </p:attrNameLst>
                                      </p:cBhvr>
                                      <p:to>
                                        <p:strVal val="visible"/>
                                      </p:to>
                                    </p:set>
                                    <p:animEffect transition="in" filter="wipe(down)">
                                      <p:cBhvr>
                                        <p:cTn id="5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P spid="5" grpId="0"/>
      <p:bldP spid="7" grpId="0" animBg="1"/>
      <p:bldP spid="8" grpId="0" animBg="1"/>
      <p:bldP spid="9" grpId="0" animBg="1"/>
      <p:bldP spid="10" grpId="0" animBg="1"/>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9897" y="0"/>
            <a:ext cx="10515600" cy="862784"/>
          </a:xfrm>
        </p:spPr>
        <p:txBody>
          <a:bodyPr>
            <a:noAutofit/>
          </a:bodyPr>
          <a:lstStyle/>
          <a:p>
            <a:r>
              <a:rPr lang="en-GB" sz="2400" b="1" dirty="0"/>
              <a:t>Creation of a prototype assessment based on the findings of the literature review and primary research in the study.</a:t>
            </a:r>
            <a:endParaRPr lang="en-GB" sz="2400" dirty="0"/>
          </a:p>
        </p:txBody>
      </p:sp>
      <p:sp>
        <p:nvSpPr>
          <p:cNvPr id="6" name="TextBox 5"/>
          <p:cNvSpPr txBox="1"/>
          <p:nvPr/>
        </p:nvSpPr>
        <p:spPr>
          <a:xfrm>
            <a:off x="104503" y="1028691"/>
            <a:ext cx="1267097" cy="1015663"/>
          </a:xfrm>
          <a:prstGeom prst="rect">
            <a:avLst/>
          </a:prstGeom>
          <a:solidFill>
            <a:srgbClr val="FFFF00"/>
          </a:solidFill>
          <a:ln>
            <a:solidFill>
              <a:srgbClr val="000000"/>
            </a:solidFill>
          </a:ln>
        </p:spPr>
        <p:txBody>
          <a:bodyPr wrap="square" rtlCol="0">
            <a:spAutoFit/>
          </a:bodyPr>
          <a:lstStyle/>
          <a:p>
            <a:r>
              <a:rPr lang="en-GB" sz="1200" dirty="0" smtClean="0"/>
              <a:t>Asset number – Future development may contain unique asset ID</a:t>
            </a:r>
            <a:endParaRPr lang="en-GB" sz="1200" dirty="0"/>
          </a:p>
        </p:txBody>
      </p:sp>
      <p:cxnSp>
        <p:nvCxnSpPr>
          <p:cNvPr id="8" name="Elbow Connector 7"/>
          <p:cNvCxnSpPr>
            <a:stCxn id="6" idx="2"/>
          </p:cNvCxnSpPr>
          <p:nvPr/>
        </p:nvCxnSpPr>
        <p:spPr>
          <a:xfrm rot="16200000" flipH="1">
            <a:off x="698055" y="2084350"/>
            <a:ext cx="947040" cy="867047"/>
          </a:xfrm>
          <a:prstGeom prst="bentConnector3">
            <a:avLst>
              <a:gd name="adj1" fmla="val 99656"/>
            </a:avLst>
          </a:prstGeom>
          <a:ln w="57150">
            <a:solidFill>
              <a:srgbClr val="000000"/>
            </a:solidFill>
            <a:tailEnd type="triangle"/>
          </a:ln>
        </p:spPr>
        <p:style>
          <a:lnRef idx="2">
            <a:schemeClr val="dk1"/>
          </a:lnRef>
          <a:fillRef idx="0">
            <a:schemeClr val="dk1"/>
          </a:fillRef>
          <a:effectRef idx="1">
            <a:schemeClr val="dk1"/>
          </a:effectRef>
          <a:fontRef idx="minor">
            <a:schemeClr val="tx1"/>
          </a:fontRef>
        </p:style>
      </p:cxnSp>
      <p:cxnSp>
        <p:nvCxnSpPr>
          <p:cNvPr id="18" name="Straight Connector 17"/>
          <p:cNvCxnSpPr/>
          <p:nvPr/>
        </p:nvCxnSpPr>
        <p:spPr>
          <a:xfrm>
            <a:off x="1959429" y="2455817"/>
            <a:ext cx="3278777"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a:xfrm>
            <a:off x="1959429" y="2243572"/>
            <a:ext cx="0" cy="34878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5238206" y="2243572"/>
            <a:ext cx="0" cy="34878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959429" y="1027499"/>
            <a:ext cx="3187337" cy="461665"/>
          </a:xfrm>
          <a:prstGeom prst="rect">
            <a:avLst/>
          </a:prstGeom>
          <a:solidFill>
            <a:srgbClr val="FF0000"/>
          </a:solidFill>
          <a:ln>
            <a:solidFill>
              <a:schemeClr val="tx1"/>
            </a:solidFill>
          </a:ln>
        </p:spPr>
        <p:txBody>
          <a:bodyPr wrap="square" rtlCol="0">
            <a:spAutoFit/>
          </a:bodyPr>
          <a:lstStyle/>
          <a:p>
            <a:r>
              <a:rPr lang="en-GB" sz="1200" dirty="0"/>
              <a:t>Standard information such as building name, location and asset description</a:t>
            </a:r>
          </a:p>
        </p:txBody>
      </p:sp>
      <p:cxnSp>
        <p:nvCxnSpPr>
          <p:cNvPr id="25" name="Straight Arrow Connector 24"/>
          <p:cNvCxnSpPr>
            <a:stCxn id="23" idx="2"/>
          </p:cNvCxnSpPr>
          <p:nvPr/>
        </p:nvCxnSpPr>
        <p:spPr>
          <a:xfrm flipH="1">
            <a:off x="3553097" y="1489164"/>
            <a:ext cx="1" cy="796518"/>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5146766" y="2455817"/>
            <a:ext cx="1881051" cy="0"/>
          </a:xfrm>
          <a:prstGeom prst="line">
            <a:avLst/>
          </a:prstGeom>
          <a:ln w="57150">
            <a:solidFill>
              <a:srgbClr val="000000"/>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7027817" y="2257971"/>
            <a:ext cx="0" cy="348786"/>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5251269" y="1027499"/>
            <a:ext cx="1776548" cy="1015663"/>
          </a:xfrm>
          <a:prstGeom prst="rect">
            <a:avLst/>
          </a:prstGeom>
          <a:solidFill>
            <a:srgbClr val="92D050"/>
          </a:solidFill>
          <a:ln>
            <a:solidFill>
              <a:srgbClr val="000000"/>
            </a:solidFill>
          </a:ln>
        </p:spPr>
        <p:txBody>
          <a:bodyPr wrap="square" rtlCol="0">
            <a:spAutoFit/>
          </a:bodyPr>
          <a:lstStyle/>
          <a:p>
            <a:r>
              <a:rPr lang="en-GB" sz="1200" dirty="0"/>
              <a:t>C</a:t>
            </a:r>
            <a:r>
              <a:rPr lang="en-GB" sz="1200" dirty="0" smtClean="0"/>
              <a:t>riteria </a:t>
            </a:r>
            <a:r>
              <a:rPr lang="en-GB" sz="1200" dirty="0"/>
              <a:t>established from the </a:t>
            </a:r>
            <a:r>
              <a:rPr lang="en-GB" sz="1200" dirty="0" smtClean="0"/>
              <a:t>research. Scoring criteria 1 – 5. Average criteria rating established.</a:t>
            </a:r>
            <a:endParaRPr lang="en-GB" sz="1200" dirty="0"/>
          </a:p>
        </p:txBody>
      </p:sp>
      <p:cxnSp>
        <p:nvCxnSpPr>
          <p:cNvPr id="38" name="Straight Arrow Connector 37"/>
          <p:cNvCxnSpPr>
            <a:stCxn id="30" idx="2"/>
          </p:cNvCxnSpPr>
          <p:nvPr/>
        </p:nvCxnSpPr>
        <p:spPr>
          <a:xfrm>
            <a:off x="6139543" y="2043162"/>
            <a:ext cx="13063" cy="242520"/>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40" name="TextBox 39"/>
          <p:cNvSpPr txBox="1"/>
          <p:nvPr/>
        </p:nvSpPr>
        <p:spPr>
          <a:xfrm>
            <a:off x="7132320" y="1027499"/>
            <a:ext cx="1123406" cy="1015663"/>
          </a:xfrm>
          <a:prstGeom prst="rect">
            <a:avLst/>
          </a:prstGeom>
          <a:solidFill>
            <a:schemeClr val="accent2">
              <a:lumMod val="60000"/>
              <a:lumOff val="40000"/>
            </a:schemeClr>
          </a:solidFill>
          <a:ln>
            <a:solidFill>
              <a:srgbClr val="000000"/>
            </a:solidFill>
          </a:ln>
        </p:spPr>
        <p:txBody>
          <a:bodyPr wrap="square" rtlCol="0">
            <a:spAutoFit/>
          </a:bodyPr>
          <a:lstStyle/>
          <a:p>
            <a:r>
              <a:rPr lang="en-GB" sz="1200" dirty="0" smtClean="0"/>
              <a:t>Evaluating of the significance of risk – Consequence.</a:t>
            </a:r>
            <a:endParaRPr lang="en-GB" sz="1200" dirty="0"/>
          </a:p>
        </p:txBody>
      </p:sp>
      <p:cxnSp>
        <p:nvCxnSpPr>
          <p:cNvPr id="42" name="Straight Arrow Connector 41"/>
          <p:cNvCxnSpPr/>
          <p:nvPr/>
        </p:nvCxnSpPr>
        <p:spPr>
          <a:xfrm>
            <a:off x="7406640" y="2043162"/>
            <a:ext cx="0" cy="549196"/>
          </a:xfrm>
          <a:prstGeom prst="straightConnector1">
            <a:avLst/>
          </a:prstGeom>
          <a:ln w="57150">
            <a:solidFill>
              <a:srgbClr val="000000"/>
            </a:solidFill>
            <a:tailEnd type="triangle"/>
          </a:ln>
        </p:spPr>
        <p:style>
          <a:lnRef idx="1">
            <a:schemeClr val="accent1"/>
          </a:lnRef>
          <a:fillRef idx="0">
            <a:schemeClr val="accent1"/>
          </a:fillRef>
          <a:effectRef idx="0">
            <a:schemeClr val="accent1"/>
          </a:effectRef>
          <a:fontRef idx="minor">
            <a:schemeClr val="tx1"/>
          </a:fontRef>
        </p:style>
      </p:cxnSp>
      <p:sp>
        <p:nvSpPr>
          <p:cNvPr id="43" name="TextBox 42"/>
          <p:cNvSpPr txBox="1"/>
          <p:nvPr/>
        </p:nvSpPr>
        <p:spPr>
          <a:xfrm>
            <a:off x="8360229" y="1027499"/>
            <a:ext cx="1854924" cy="1446550"/>
          </a:xfrm>
          <a:prstGeom prst="rect">
            <a:avLst/>
          </a:prstGeom>
          <a:solidFill>
            <a:schemeClr val="accent4">
              <a:lumMod val="60000"/>
              <a:lumOff val="40000"/>
            </a:schemeClr>
          </a:solidFill>
          <a:ln>
            <a:solidFill>
              <a:srgbClr val="000000"/>
            </a:solidFill>
          </a:ln>
        </p:spPr>
        <p:txBody>
          <a:bodyPr wrap="square" rtlCol="0">
            <a:spAutoFit/>
          </a:bodyPr>
          <a:lstStyle/>
          <a:p>
            <a:r>
              <a:rPr lang="en-GB" sz="1100" dirty="0"/>
              <a:t>Multiplying the Average Criteria Rating and the Consequence Rating (Average Criteria Rating x Consequence Rating) provided the ‘criticality rating’ for the </a:t>
            </a:r>
            <a:r>
              <a:rPr lang="en-GB" sz="1100" dirty="0" smtClean="0"/>
              <a:t>asset RAG rated</a:t>
            </a:r>
            <a:endParaRPr lang="en-GB" sz="1100" dirty="0"/>
          </a:p>
        </p:txBody>
      </p:sp>
      <p:cxnSp>
        <p:nvCxnSpPr>
          <p:cNvPr id="45" name="Elbow Connector 44"/>
          <p:cNvCxnSpPr/>
          <p:nvPr/>
        </p:nvCxnSpPr>
        <p:spPr>
          <a:xfrm rot="10800000" flipV="1">
            <a:off x="7994469" y="2243571"/>
            <a:ext cx="365760" cy="225916"/>
          </a:xfrm>
          <a:prstGeom prst="bentConnector3">
            <a:avLst>
              <a:gd name="adj1" fmla="val 100000"/>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2" name="TextBox 51"/>
          <p:cNvSpPr txBox="1"/>
          <p:nvPr/>
        </p:nvSpPr>
        <p:spPr>
          <a:xfrm>
            <a:off x="10450285" y="1035007"/>
            <a:ext cx="1397726" cy="1446550"/>
          </a:xfrm>
          <a:prstGeom prst="rect">
            <a:avLst/>
          </a:prstGeom>
          <a:solidFill>
            <a:schemeClr val="bg1">
              <a:lumMod val="85000"/>
            </a:schemeClr>
          </a:solidFill>
          <a:ln>
            <a:solidFill>
              <a:schemeClr val="tx1"/>
            </a:solidFill>
          </a:ln>
        </p:spPr>
        <p:txBody>
          <a:bodyPr wrap="square" rtlCol="0">
            <a:spAutoFit/>
          </a:bodyPr>
          <a:lstStyle/>
          <a:p>
            <a:r>
              <a:rPr lang="en-GB" sz="1100" dirty="0"/>
              <a:t>The overall criticality rating has been established and the maintenance strategy for that asset can be </a:t>
            </a:r>
            <a:r>
              <a:rPr lang="en-GB" sz="1100" dirty="0" smtClean="0"/>
              <a:t>assigned depending how critical the asset is.</a:t>
            </a:r>
            <a:endParaRPr lang="en-GB" sz="1100" dirty="0"/>
          </a:p>
        </p:txBody>
      </p:sp>
      <p:graphicFrame>
        <p:nvGraphicFramePr>
          <p:cNvPr id="54" name="Content Placeholder 53"/>
          <p:cNvGraphicFramePr>
            <a:graphicFrameLocks noGrp="1"/>
          </p:cNvGraphicFramePr>
          <p:nvPr>
            <p:ph idx="1"/>
            <p:extLst>
              <p:ext uri="{D42A27DB-BD31-4B8C-83A1-F6EECF244321}">
                <p14:modId xmlns:p14="http://schemas.microsoft.com/office/powerpoint/2010/main" val="472060702"/>
              </p:ext>
            </p:extLst>
          </p:nvPr>
        </p:nvGraphicFramePr>
        <p:xfrm>
          <a:off x="1605100" y="2698336"/>
          <a:ext cx="8845186" cy="4121794"/>
        </p:xfrm>
        <a:graphic>
          <a:graphicData uri="http://schemas.openxmlformats.org/drawingml/2006/table">
            <a:tbl>
              <a:tblPr firstRow="1" firstCol="1" bandRow="1"/>
              <a:tblGrid>
                <a:gridCol w="274234">
                  <a:extLst>
                    <a:ext uri="{9D8B030D-6E8A-4147-A177-3AD203B41FA5}">
                      <a16:colId xmlns:a16="http://schemas.microsoft.com/office/drawing/2014/main" val="2884631277"/>
                    </a:ext>
                  </a:extLst>
                </a:gridCol>
                <a:gridCol w="754143">
                  <a:extLst>
                    <a:ext uri="{9D8B030D-6E8A-4147-A177-3AD203B41FA5}">
                      <a16:colId xmlns:a16="http://schemas.microsoft.com/office/drawing/2014/main" val="606096278"/>
                    </a:ext>
                  </a:extLst>
                </a:gridCol>
                <a:gridCol w="639879">
                  <a:extLst>
                    <a:ext uri="{9D8B030D-6E8A-4147-A177-3AD203B41FA5}">
                      <a16:colId xmlns:a16="http://schemas.microsoft.com/office/drawing/2014/main" val="3969606492"/>
                    </a:ext>
                  </a:extLst>
                </a:gridCol>
                <a:gridCol w="982672">
                  <a:extLst>
                    <a:ext uri="{9D8B030D-6E8A-4147-A177-3AD203B41FA5}">
                      <a16:colId xmlns:a16="http://schemas.microsoft.com/office/drawing/2014/main" val="3637025840"/>
                    </a:ext>
                  </a:extLst>
                </a:gridCol>
                <a:gridCol w="948392">
                  <a:extLst>
                    <a:ext uri="{9D8B030D-6E8A-4147-A177-3AD203B41FA5}">
                      <a16:colId xmlns:a16="http://schemas.microsoft.com/office/drawing/2014/main" val="2755632458"/>
                    </a:ext>
                  </a:extLst>
                </a:gridCol>
                <a:gridCol w="255952">
                  <a:extLst>
                    <a:ext uri="{9D8B030D-6E8A-4147-A177-3AD203B41FA5}">
                      <a16:colId xmlns:a16="http://schemas.microsoft.com/office/drawing/2014/main" val="3784446701"/>
                    </a:ext>
                  </a:extLst>
                </a:gridCol>
                <a:gridCol w="325081">
                  <a:extLst>
                    <a:ext uri="{9D8B030D-6E8A-4147-A177-3AD203B41FA5}">
                      <a16:colId xmlns:a16="http://schemas.microsoft.com/office/drawing/2014/main" val="1013128269"/>
                    </a:ext>
                  </a:extLst>
                </a:gridCol>
                <a:gridCol w="355361">
                  <a:extLst>
                    <a:ext uri="{9D8B030D-6E8A-4147-A177-3AD203B41FA5}">
                      <a16:colId xmlns:a16="http://schemas.microsoft.com/office/drawing/2014/main" val="3411457252"/>
                    </a:ext>
                  </a:extLst>
                </a:gridCol>
                <a:gridCol w="485622">
                  <a:extLst>
                    <a:ext uri="{9D8B030D-6E8A-4147-A177-3AD203B41FA5}">
                      <a16:colId xmlns:a16="http://schemas.microsoft.com/office/drawing/2014/main" val="915719840"/>
                    </a:ext>
                  </a:extLst>
                </a:gridCol>
                <a:gridCol w="393069">
                  <a:extLst>
                    <a:ext uri="{9D8B030D-6E8A-4147-A177-3AD203B41FA5}">
                      <a16:colId xmlns:a16="http://schemas.microsoft.com/office/drawing/2014/main" val="2393048381"/>
                    </a:ext>
                  </a:extLst>
                </a:gridCol>
                <a:gridCol w="693584">
                  <a:extLst>
                    <a:ext uri="{9D8B030D-6E8A-4147-A177-3AD203B41FA5}">
                      <a16:colId xmlns:a16="http://schemas.microsoft.com/office/drawing/2014/main" val="2898914548"/>
                    </a:ext>
                  </a:extLst>
                </a:gridCol>
                <a:gridCol w="529614">
                  <a:extLst>
                    <a:ext uri="{9D8B030D-6E8A-4147-A177-3AD203B41FA5}">
                      <a16:colId xmlns:a16="http://schemas.microsoft.com/office/drawing/2014/main" val="2113584776"/>
                    </a:ext>
                  </a:extLst>
                </a:gridCol>
                <a:gridCol w="1519713">
                  <a:extLst>
                    <a:ext uri="{9D8B030D-6E8A-4147-A177-3AD203B41FA5}">
                      <a16:colId xmlns:a16="http://schemas.microsoft.com/office/drawing/2014/main" val="1498157245"/>
                    </a:ext>
                  </a:extLst>
                </a:gridCol>
                <a:gridCol w="687870">
                  <a:extLst>
                    <a:ext uri="{9D8B030D-6E8A-4147-A177-3AD203B41FA5}">
                      <a16:colId xmlns:a16="http://schemas.microsoft.com/office/drawing/2014/main" val="3033370306"/>
                    </a:ext>
                  </a:extLst>
                </a:gridCol>
              </a:tblGrid>
              <a:tr h="716590">
                <a:tc>
                  <a:txBody>
                    <a:bodyPr/>
                    <a:lstStyle/>
                    <a:p>
                      <a:pP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No.</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Asset Location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Asset Description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Picture of Asset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gridSpan="4">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Criteria Rating (1 -Very Good, 5 - Extremely Bad)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tc hMerge="1">
                  <a:txBody>
                    <a:bodyPr/>
                    <a:lstStyle/>
                    <a:p>
                      <a:endParaRPr lang="en-GB"/>
                    </a:p>
                  </a:txBody>
                  <a:tcPr/>
                </a:tc>
                <a:tc hMerge="1">
                  <a:txBody>
                    <a:bodyPr/>
                    <a:lstStyle/>
                    <a:p>
                      <a:endParaRPr lang="en-GB"/>
                    </a:p>
                  </a:txBody>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Average Criteria Rating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Consequence Rating (1 - Low, 5 - High)</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Criticality Rating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Comments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Maintenance Strategy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43894699"/>
                  </a:ext>
                </a:extLst>
              </a:tr>
              <a:tr h="632897">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Safety to People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vert="vert"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Statutory Compliance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vert="vert"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Asset/ System Condition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vert="vert"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Capacity/ Redundancy in the system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vert="vert"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9D9D9"/>
                    </a:solidFill>
                  </a:tcPr>
                </a:tc>
                <a:extLst>
                  <a:ext uri="{0D108BD9-81ED-4DB2-BD59-A6C34878D82A}">
                    <a16:rowId xmlns:a16="http://schemas.microsoft.com/office/drawing/2014/main" val="2328164919"/>
                  </a:ext>
                </a:extLst>
              </a:tr>
              <a:tr h="837197">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External</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Standby generator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16.25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0000"/>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generator is located externally to the building and poses minimal risk to people. The asset is in good condition although there is little redundancy in the system if failure should occur.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Predictive Strategy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66095705"/>
                  </a:ext>
                </a:extLst>
              </a:tr>
              <a:tr h="716590">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Plant room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Toilet extract fan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3.25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92D050"/>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asset is not critical to the operation of the business and poses no risk to people in the event of failure. There are no statutory obligations to be completed on this asset.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Reactive Strategy</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19465589"/>
                  </a:ext>
                </a:extLst>
              </a:tr>
              <a:tr h="1199018">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Building A</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Data centre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A/C split unit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700">
                          <a:effectLst/>
                          <a:latin typeface="Calibri" panose="020F0502020204030204" pitchFamily="34" charset="0"/>
                          <a:ea typeface="Times New Roman" panose="02020603050405020304" pitchFamily="18" charset="0"/>
                          <a:cs typeface="Calibri" panose="020F0502020204030204" pitchFamily="34" charset="0"/>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3</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15000"/>
                        </a:lnSpc>
                        <a:spcAft>
                          <a:spcPts val="0"/>
                        </a:spcAft>
                      </a:pPr>
                      <a:r>
                        <a:rPr lang="en-GB" sz="7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12</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000"/>
                    </a:solidFill>
                  </a:tcPr>
                </a:tc>
                <a:tc>
                  <a:txBody>
                    <a:bodyPr/>
                    <a:lstStyle/>
                    <a:p>
                      <a:pPr>
                        <a:lnSpc>
                          <a:spcPct val="115000"/>
                        </a:lnSpc>
                        <a:spcAft>
                          <a:spcPts val="0"/>
                        </a:spcAft>
                      </a:pPr>
                      <a:r>
                        <a:rPr lang="en-GB" sz="7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condition of the air conditioning unit is very poor but there is redundancy in the system overall in the event of failure. The Fgas regulations applies to this unit. The unit is located in an area where people have limited access. The consequence to the business remains high.</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7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Preventive Strategy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3079" marR="53079"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1773246"/>
                  </a:ext>
                </a:extLst>
              </a:tr>
            </a:tbl>
          </a:graphicData>
        </a:graphic>
      </p:graphicFrame>
      <p:cxnSp>
        <p:nvCxnSpPr>
          <p:cNvPr id="56" name="Elbow Connector 55"/>
          <p:cNvCxnSpPr>
            <a:stCxn id="52" idx="2"/>
          </p:cNvCxnSpPr>
          <p:nvPr/>
        </p:nvCxnSpPr>
        <p:spPr>
          <a:xfrm rot="5400000">
            <a:off x="9878776" y="3281851"/>
            <a:ext cx="2070666" cy="470079"/>
          </a:xfrm>
          <a:prstGeom prst="bentConnector3">
            <a:avLst>
              <a:gd name="adj1" fmla="val 99837"/>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980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ipe(down)">
                                      <p:cBhvr>
                                        <p:cTn id="12" dur="500"/>
                                        <p:tgtEl>
                                          <p:spTgt spid="6"/>
                                        </p:tgtEl>
                                      </p:cBhvr>
                                    </p:animEffect>
                                  </p:childTnLst>
                                </p:cTn>
                              </p:par>
                              <p:par>
                                <p:cTn id="13" presetID="22" presetClass="entr" presetSubtype="4" fill="hold" nodeType="with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wipe(down)">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wipe(down)">
                                      <p:cBhvr>
                                        <p:cTn id="20" dur="500"/>
                                        <p:tgtEl>
                                          <p:spTgt spid="23"/>
                                        </p:tgtEl>
                                      </p:cBhvr>
                                    </p:animEffect>
                                  </p:childTnLst>
                                </p:cTn>
                              </p:par>
                              <p:par>
                                <p:cTn id="21" presetID="22" presetClass="entr" presetSubtype="4" fill="hold" nodeType="with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wipe(down)">
                                      <p:cBhvr>
                                        <p:cTn id="23" dur="500"/>
                                        <p:tgtEl>
                                          <p:spTgt spid="25"/>
                                        </p:tgtEl>
                                      </p:cBhvr>
                                    </p:animEffect>
                                  </p:childTnLst>
                                </p:cTn>
                              </p:par>
                              <p:par>
                                <p:cTn id="24" presetID="22" presetClass="entr" presetSubtype="4" fill="hold" nodeType="withEffect">
                                  <p:stCondLst>
                                    <p:cond delay="0"/>
                                  </p:stCondLst>
                                  <p:childTnLst>
                                    <p:set>
                                      <p:cBhvr>
                                        <p:cTn id="25" dur="1" fill="hold">
                                          <p:stCondLst>
                                            <p:cond delay="0"/>
                                          </p:stCondLst>
                                        </p:cTn>
                                        <p:tgtEl>
                                          <p:spTgt spid="21"/>
                                        </p:tgtEl>
                                        <p:attrNameLst>
                                          <p:attrName>style.visibility</p:attrName>
                                        </p:attrNameLst>
                                      </p:cBhvr>
                                      <p:to>
                                        <p:strVal val="visible"/>
                                      </p:to>
                                    </p:set>
                                    <p:animEffect transition="in" filter="wipe(down)">
                                      <p:cBhvr>
                                        <p:cTn id="26" dur="500"/>
                                        <p:tgtEl>
                                          <p:spTgt spid="21"/>
                                        </p:tgtEl>
                                      </p:cBhvr>
                                    </p:animEffect>
                                  </p:childTnLst>
                                </p:cTn>
                              </p:par>
                              <p:par>
                                <p:cTn id="27" presetID="22" presetClass="entr" presetSubtype="4" fill="hold" nodeType="withEffect">
                                  <p:stCondLst>
                                    <p:cond delay="0"/>
                                  </p:stCondLst>
                                  <p:childTnLst>
                                    <p:set>
                                      <p:cBhvr>
                                        <p:cTn id="28" dur="1" fill="hold">
                                          <p:stCondLst>
                                            <p:cond delay="0"/>
                                          </p:stCondLst>
                                        </p:cTn>
                                        <p:tgtEl>
                                          <p:spTgt spid="18"/>
                                        </p:tgtEl>
                                        <p:attrNameLst>
                                          <p:attrName>style.visibility</p:attrName>
                                        </p:attrNameLst>
                                      </p:cBhvr>
                                      <p:to>
                                        <p:strVal val="visible"/>
                                      </p:to>
                                    </p:set>
                                    <p:animEffect transition="in" filter="wipe(down)">
                                      <p:cBhvr>
                                        <p:cTn id="29" dur="500"/>
                                        <p:tgtEl>
                                          <p:spTgt spid="18"/>
                                        </p:tgtEl>
                                      </p:cBhvr>
                                    </p:animEffect>
                                  </p:childTnLst>
                                </p:cTn>
                              </p:par>
                              <p:par>
                                <p:cTn id="30" presetID="22" presetClass="entr" presetSubtype="4" fill="hold"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wipe(down)">
                                      <p:cBhvr>
                                        <p:cTn id="32" dur="500"/>
                                        <p:tgtEl>
                                          <p:spTgt spid="22"/>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0"/>
                                        </p:tgtEl>
                                        <p:attrNameLst>
                                          <p:attrName>style.visibility</p:attrName>
                                        </p:attrNameLst>
                                      </p:cBhvr>
                                      <p:to>
                                        <p:strVal val="visible"/>
                                      </p:to>
                                    </p:set>
                                    <p:animEffect transition="in" filter="wipe(down)">
                                      <p:cBhvr>
                                        <p:cTn id="37" dur="500"/>
                                        <p:tgtEl>
                                          <p:spTgt spid="30"/>
                                        </p:tgtEl>
                                      </p:cBhvr>
                                    </p:animEffect>
                                  </p:childTnLst>
                                </p:cTn>
                              </p:par>
                              <p:par>
                                <p:cTn id="38" presetID="22" presetClass="entr" presetSubtype="4" fill="hold" nodeType="with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wipe(down)">
                                      <p:cBhvr>
                                        <p:cTn id="40" dur="500"/>
                                        <p:tgtEl>
                                          <p:spTgt spid="38"/>
                                        </p:tgtEl>
                                      </p:cBhvr>
                                    </p:animEffect>
                                  </p:childTnLst>
                                </p:cTn>
                              </p:par>
                              <p:par>
                                <p:cTn id="41" presetID="22" presetClass="entr" presetSubtype="4" fill="hold" nodeType="with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ipe(down)">
                                      <p:cBhvr>
                                        <p:cTn id="43" dur="500"/>
                                        <p:tgtEl>
                                          <p:spTgt spid="27"/>
                                        </p:tgtEl>
                                      </p:cBhvr>
                                    </p:animEffect>
                                  </p:childTnLst>
                                </p:cTn>
                              </p:par>
                              <p:par>
                                <p:cTn id="44" presetID="22" presetClass="entr" presetSubtype="4" fill="hold" nodeType="withEffect">
                                  <p:stCondLst>
                                    <p:cond delay="0"/>
                                  </p:stCondLst>
                                  <p:childTnLst>
                                    <p:set>
                                      <p:cBhvr>
                                        <p:cTn id="45" dur="1" fill="hold">
                                          <p:stCondLst>
                                            <p:cond delay="0"/>
                                          </p:stCondLst>
                                        </p:cTn>
                                        <p:tgtEl>
                                          <p:spTgt spid="29"/>
                                        </p:tgtEl>
                                        <p:attrNameLst>
                                          <p:attrName>style.visibility</p:attrName>
                                        </p:attrNameLst>
                                      </p:cBhvr>
                                      <p:to>
                                        <p:strVal val="visible"/>
                                      </p:to>
                                    </p:set>
                                    <p:animEffect transition="in" filter="wipe(down)">
                                      <p:cBhvr>
                                        <p:cTn id="46" dur="500"/>
                                        <p:tgtEl>
                                          <p:spTgt spid="29"/>
                                        </p:tgtEl>
                                      </p:cBhvr>
                                    </p:animEffect>
                                  </p:childTnLst>
                                </p:cTn>
                              </p:par>
                            </p:childTnLst>
                          </p:cTn>
                        </p:par>
                      </p:childTnLst>
                    </p:cTn>
                  </p:par>
                  <p:par>
                    <p:cTn id="47" fill="hold">
                      <p:stCondLst>
                        <p:cond delay="indefinite"/>
                      </p:stCondLst>
                      <p:childTnLst>
                        <p:par>
                          <p:cTn id="48" fill="hold">
                            <p:stCondLst>
                              <p:cond delay="0"/>
                            </p:stCondLst>
                            <p:childTnLst>
                              <p:par>
                                <p:cTn id="49" presetID="22" presetClass="entr" presetSubtype="4" fill="hold" grpId="0" nodeType="clickEffect">
                                  <p:stCondLst>
                                    <p:cond delay="0"/>
                                  </p:stCondLst>
                                  <p:childTnLst>
                                    <p:set>
                                      <p:cBhvr>
                                        <p:cTn id="50" dur="1" fill="hold">
                                          <p:stCondLst>
                                            <p:cond delay="0"/>
                                          </p:stCondLst>
                                        </p:cTn>
                                        <p:tgtEl>
                                          <p:spTgt spid="40"/>
                                        </p:tgtEl>
                                        <p:attrNameLst>
                                          <p:attrName>style.visibility</p:attrName>
                                        </p:attrNameLst>
                                      </p:cBhvr>
                                      <p:to>
                                        <p:strVal val="visible"/>
                                      </p:to>
                                    </p:set>
                                    <p:animEffect transition="in" filter="wipe(down)">
                                      <p:cBhvr>
                                        <p:cTn id="51" dur="500"/>
                                        <p:tgtEl>
                                          <p:spTgt spid="40"/>
                                        </p:tgtEl>
                                      </p:cBhvr>
                                    </p:animEffect>
                                  </p:childTnLst>
                                </p:cTn>
                              </p:par>
                              <p:par>
                                <p:cTn id="52" presetID="22" presetClass="entr" presetSubtype="4" fill="hold" nodeType="withEffect">
                                  <p:stCondLst>
                                    <p:cond delay="0"/>
                                  </p:stCondLst>
                                  <p:childTnLst>
                                    <p:set>
                                      <p:cBhvr>
                                        <p:cTn id="53" dur="1" fill="hold">
                                          <p:stCondLst>
                                            <p:cond delay="0"/>
                                          </p:stCondLst>
                                        </p:cTn>
                                        <p:tgtEl>
                                          <p:spTgt spid="42"/>
                                        </p:tgtEl>
                                        <p:attrNameLst>
                                          <p:attrName>style.visibility</p:attrName>
                                        </p:attrNameLst>
                                      </p:cBhvr>
                                      <p:to>
                                        <p:strVal val="visible"/>
                                      </p:to>
                                    </p:set>
                                    <p:animEffect transition="in" filter="wipe(down)">
                                      <p:cBhvr>
                                        <p:cTn id="54" dur="500"/>
                                        <p:tgtEl>
                                          <p:spTgt spid="42"/>
                                        </p:tgtEl>
                                      </p:cBhvr>
                                    </p:animEffect>
                                  </p:childTnLst>
                                </p:cTn>
                              </p:par>
                            </p:childTnLst>
                          </p:cTn>
                        </p:par>
                      </p:childTnLst>
                    </p:cTn>
                  </p:par>
                  <p:par>
                    <p:cTn id="55" fill="hold">
                      <p:stCondLst>
                        <p:cond delay="indefinite"/>
                      </p:stCondLst>
                      <p:childTnLst>
                        <p:par>
                          <p:cTn id="56" fill="hold">
                            <p:stCondLst>
                              <p:cond delay="0"/>
                            </p:stCondLst>
                            <p:childTnLst>
                              <p:par>
                                <p:cTn id="57" presetID="22" presetClass="entr" presetSubtype="4" fill="hold" grpId="0" nodeType="clickEffect">
                                  <p:stCondLst>
                                    <p:cond delay="0"/>
                                  </p:stCondLst>
                                  <p:childTnLst>
                                    <p:set>
                                      <p:cBhvr>
                                        <p:cTn id="58" dur="1" fill="hold">
                                          <p:stCondLst>
                                            <p:cond delay="0"/>
                                          </p:stCondLst>
                                        </p:cTn>
                                        <p:tgtEl>
                                          <p:spTgt spid="43"/>
                                        </p:tgtEl>
                                        <p:attrNameLst>
                                          <p:attrName>style.visibility</p:attrName>
                                        </p:attrNameLst>
                                      </p:cBhvr>
                                      <p:to>
                                        <p:strVal val="visible"/>
                                      </p:to>
                                    </p:set>
                                    <p:animEffect transition="in" filter="wipe(down)">
                                      <p:cBhvr>
                                        <p:cTn id="59" dur="500"/>
                                        <p:tgtEl>
                                          <p:spTgt spid="43"/>
                                        </p:tgtEl>
                                      </p:cBhvr>
                                    </p:animEffect>
                                  </p:childTnLst>
                                </p:cTn>
                              </p:par>
                              <p:par>
                                <p:cTn id="60" presetID="22" presetClass="entr" presetSubtype="4" fill="hold" nodeType="withEffect">
                                  <p:stCondLst>
                                    <p:cond delay="0"/>
                                  </p:stCondLst>
                                  <p:childTnLst>
                                    <p:set>
                                      <p:cBhvr>
                                        <p:cTn id="61" dur="1" fill="hold">
                                          <p:stCondLst>
                                            <p:cond delay="0"/>
                                          </p:stCondLst>
                                        </p:cTn>
                                        <p:tgtEl>
                                          <p:spTgt spid="45"/>
                                        </p:tgtEl>
                                        <p:attrNameLst>
                                          <p:attrName>style.visibility</p:attrName>
                                        </p:attrNameLst>
                                      </p:cBhvr>
                                      <p:to>
                                        <p:strVal val="visible"/>
                                      </p:to>
                                    </p:set>
                                    <p:animEffect transition="in" filter="wipe(down)">
                                      <p:cBhvr>
                                        <p:cTn id="62" dur="500"/>
                                        <p:tgtEl>
                                          <p:spTgt spid="45"/>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52"/>
                                        </p:tgtEl>
                                        <p:attrNameLst>
                                          <p:attrName>style.visibility</p:attrName>
                                        </p:attrNameLst>
                                      </p:cBhvr>
                                      <p:to>
                                        <p:strVal val="visible"/>
                                      </p:to>
                                    </p:set>
                                    <p:animEffect transition="in" filter="wipe(down)">
                                      <p:cBhvr>
                                        <p:cTn id="67" dur="500"/>
                                        <p:tgtEl>
                                          <p:spTgt spid="52"/>
                                        </p:tgtEl>
                                      </p:cBhvr>
                                    </p:animEffect>
                                  </p:childTnLst>
                                </p:cTn>
                              </p:par>
                              <p:par>
                                <p:cTn id="68" presetID="22" presetClass="entr" presetSubtype="4" fill="hold" nodeType="withEffect">
                                  <p:stCondLst>
                                    <p:cond delay="0"/>
                                  </p:stCondLst>
                                  <p:childTnLst>
                                    <p:set>
                                      <p:cBhvr>
                                        <p:cTn id="69" dur="1" fill="hold">
                                          <p:stCondLst>
                                            <p:cond delay="0"/>
                                          </p:stCondLst>
                                        </p:cTn>
                                        <p:tgtEl>
                                          <p:spTgt spid="56"/>
                                        </p:tgtEl>
                                        <p:attrNameLst>
                                          <p:attrName>style.visibility</p:attrName>
                                        </p:attrNameLst>
                                      </p:cBhvr>
                                      <p:to>
                                        <p:strVal val="visible"/>
                                      </p:to>
                                    </p:set>
                                    <p:animEffect transition="in" filter="wipe(down)">
                                      <p:cBhvr>
                                        <p:cTn id="70" dur="500"/>
                                        <p:tgtEl>
                                          <p:spTgt spid="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23" grpId="0" animBg="1"/>
      <p:bldP spid="30" grpId="0" animBg="1"/>
      <p:bldP spid="40" grpId="0" animBg="1"/>
      <p:bldP spid="43" grpId="0" animBg="1"/>
      <p:bldP spid="5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6864" y="911365"/>
            <a:ext cx="10515600" cy="969826"/>
          </a:xfrm>
        </p:spPr>
        <p:txBody>
          <a:bodyPr>
            <a:normAutofit/>
          </a:bodyPr>
          <a:lstStyle/>
          <a:p>
            <a:pPr>
              <a:buFont typeface="Wingdings" panose="05000000000000000000" pitchFamily="2" charset="2"/>
              <a:buChar char="Ø"/>
            </a:pPr>
            <a:r>
              <a:rPr lang="en-GB" sz="1800" dirty="0" smtClean="0"/>
              <a:t>  By itself, the likelihood </a:t>
            </a:r>
            <a:r>
              <a:rPr lang="en-GB" sz="1800" dirty="0"/>
              <a:t>score did not provide tangible </a:t>
            </a:r>
            <a:r>
              <a:rPr lang="en-GB" sz="1800" dirty="0" smtClean="0"/>
              <a:t>results </a:t>
            </a:r>
            <a:r>
              <a:rPr lang="en-GB" sz="1800" dirty="0"/>
              <a:t>to </a:t>
            </a:r>
            <a:r>
              <a:rPr lang="en-GB" sz="1800" dirty="0" smtClean="0"/>
              <a:t>accurately </a:t>
            </a:r>
            <a:r>
              <a:rPr lang="en-GB" sz="1800" dirty="0"/>
              <a:t>assign a maintenance strategy. When a consequence score is assigned to each of these assets it becomes clear as to the importance each asset </a:t>
            </a:r>
          </a:p>
        </p:txBody>
      </p:sp>
      <p:sp>
        <p:nvSpPr>
          <p:cNvPr id="4" name="TextBox 3"/>
          <p:cNvSpPr txBox="1"/>
          <p:nvPr/>
        </p:nvSpPr>
        <p:spPr>
          <a:xfrm>
            <a:off x="526863" y="1956101"/>
            <a:ext cx="10387149"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When a consequence score is assigned to each of these assets it becomes clear as to the importance each asset</a:t>
            </a:r>
          </a:p>
        </p:txBody>
      </p:sp>
      <p:sp>
        <p:nvSpPr>
          <p:cNvPr id="5" name="TextBox 4"/>
          <p:cNvSpPr txBox="1"/>
          <p:nvPr/>
        </p:nvSpPr>
        <p:spPr>
          <a:xfrm>
            <a:off x="526862" y="2795640"/>
            <a:ext cx="10252166"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Risk </a:t>
            </a:r>
            <a:r>
              <a:rPr lang="en-GB" dirty="0"/>
              <a:t>assessments are subjective and there is a degree of uncertainty, the need for judgment, considerable scope for human bias, and inaccuracy when conducting the risk assessment </a:t>
            </a:r>
            <a:r>
              <a:rPr lang="en-GB" dirty="0" smtClean="0"/>
              <a:t>process (</a:t>
            </a:r>
            <a:r>
              <a:rPr lang="en-GB" dirty="0" err="1" smtClean="0"/>
              <a:t>Redmill</a:t>
            </a:r>
            <a:r>
              <a:rPr lang="en-GB" dirty="0" smtClean="0"/>
              <a:t>, 2002) (Curtis and Carey, 2012)</a:t>
            </a:r>
            <a:endParaRPr lang="en-GB" dirty="0"/>
          </a:p>
        </p:txBody>
      </p:sp>
      <p:sp>
        <p:nvSpPr>
          <p:cNvPr id="6" name="TextBox 5"/>
          <p:cNvSpPr txBox="1"/>
          <p:nvPr/>
        </p:nvSpPr>
        <p:spPr>
          <a:xfrm>
            <a:off x="526862" y="3903008"/>
            <a:ext cx="10387149"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T</a:t>
            </a:r>
            <a:r>
              <a:rPr lang="en-GB" dirty="0" smtClean="0"/>
              <a:t>he </a:t>
            </a:r>
            <a:r>
              <a:rPr lang="en-GB" dirty="0"/>
              <a:t>results produced by one risk analyst are unlikely to be obtained by other analysts starting with the same information</a:t>
            </a:r>
          </a:p>
        </p:txBody>
      </p:sp>
      <p:sp>
        <p:nvSpPr>
          <p:cNvPr id="7" name="Rectangle 6"/>
          <p:cNvSpPr/>
          <p:nvPr/>
        </p:nvSpPr>
        <p:spPr>
          <a:xfrm>
            <a:off x="526864" y="4733377"/>
            <a:ext cx="10387149" cy="646331"/>
          </a:xfrm>
          <a:prstGeom prst="rect">
            <a:avLst/>
          </a:prstGeom>
        </p:spPr>
        <p:txBody>
          <a:bodyPr wrap="square">
            <a:spAutoFit/>
          </a:bodyPr>
          <a:lstStyle/>
          <a:p>
            <a:pPr marL="285750" indent="-285750">
              <a:buFont typeface="Wingdings" panose="05000000000000000000" pitchFamily="2" charset="2"/>
              <a:buChar char="Ø"/>
            </a:pPr>
            <a:r>
              <a:rPr lang="en-GB" dirty="0">
                <a:latin typeface="Calibri" panose="020F0502020204030204" pitchFamily="34" charset="0"/>
                <a:ea typeface="Calibri" panose="020F0502020204030204" pitchFamily="34" charset="0"/>
                <a:cs typeface="Aldine721BT-Roman"/>
              </a:rPr>
              <a:t>Although there are flaws </a:t>
            </a:r>
            <a:r>
              <a:rPr lang="en-GB" dirty="0" smtClean="0">
                <a:latin typeface="Calibri" panose="020F0502020204030204" pitchFamily="34" charset="0"/>
                <a:ea typeface="Calibri" panose="020F0502020204030204" pitchFamily="34" charset="0"/>
                <a:cs typeface="Aldine721BT-Roman"/>
              </a:rPr>
              <a:t>in the risk assessment approach, these </a:t>
            </a:r>
            <a:r>
              <a:rPr lang="en-GB" dirty="0">
                <a:latin typeface="Calibri" panose="020F0502020204030204" pitchFamily="34" charset="0"/>
                <a:ea typeface="Calibri" panose="020F0502020204030204" pitchFamily="34" charset="0"/>
                <a:cs typeface="Aldine721BT-Roman"/>
              </a:rPr>
              <a:t>techniques attempt to </a:t>
            </a:r>
            <a:r>
              <a:rPr lang="en-GB" dirty="0">
                <a:latin typeface="Calibri" panose="020F0502020204030204" pitchFamily="34" charset="0"/>
                <a:ea typeface="Calibri" panose="020F0502020204030204" pitchFamily="34" charset="0"/>
                <a:cs typeface="Times New Roman" panose="02020603050405020304" pitchFamily="18" charset="0"/>
              </a:rPr>
              <a:t>help people understand uncertainty and the associated </a:t>
            </a:r>
            <a:r>
              <a:rPr lang="en-GB" dirty="0" smtClean="0">
                <a:latin typeface="Calibri" panose="020F0502020204030204" pitchFamily="34" charset="0"/>
                <a:ea typeface="Calibri" panose="020F0502020204030204" pitchFamily="34" charset="0"/>
                <a:cs typeface="Times New Roman" panose="02020603050405020304" pitchFamily="18" charset="0"/>
              </a:rPr>
              <a:t>risk, </a:t>
            </a:r>
            <a:r>
              <a:rPr lang="en-GB" dirty="0">
                <a:latin typeface="Calibri" panose="020F0502020204030204" pitchFamily="34" charset="0"/>
                <a:ea typeface="Calibri" panose="020F0502020204030204" pitchFamily="34" charset="0"/>
                <a:cs typeface="Times New Roman" panose="02020603050405020304" pitchFamily="18" charset="0"/>
              </a:rPr>
              <a:t>to enable better informed decision making to happen.</a:t>
            </a:r>
            <a:endParaRPr lang="en-GB" dirty="0"/>
          </a:p>
        </p:txBody>
      </p:sp>
      <p:sp>
        <p:nvSpPr>
          <p:cNvPr id="9" name="TextBox 8"/>
          <p:cNvSpPr txBox="1"/>
          <p:nvPr/>
        </p:nvSpPr>
        <p:spPr>
          <a:xfrm>
            <a:off x="526864" y="5537367"/>
            <a:ext cx="11009814" cy="923330"/>
          </a:xfrm>
          <a:prstGeom prst="rect">
            <a:avLst/>
          </a:prstGeom>
          <a:noFill/>
        </p:spPr>
        <p:txBody>
          <a:bodyPr wrap="square" rtlCol="0">
            <a:spAutoFit/>
          </a:bodyPr>
          <a:lstStyle/>
          <a:p>
            <a:pPr marL="285750" indent="-285750">
              <a:buFont typeface="Wingdings" panose="05000000000000000000" pitchFamily="2" charset="2"/>
              <a:buChar char="Ø"/>
            </a:pPr>
            <a:r>
              <a:rPr lang="en-GB" dirty="0" smtClean="0"/>
              <a:t>This research, and the creation of an assessment prototype has significantly contributed to with filling the gap in data interpretation and provided a pathway forward for further research to improve maintenance strategy within the FM industry. </a:t>
            </a:r>
            <a:endParaRPr lang="en-GB" dirty="0"/>
          </a:p>
        </p:txBody>
      </p:sp>
      <p:sp>
        <p:nvSpPr>
          <p:cNvPr id="10" name="TextBox 9"/>
          <p:cNvSpPr txBox="1"/>
          <p:nvPr/>
        </p:nvSpPr>
        <p:spPr>
          <a:xfrm>
            <a:off x="526864" y="201523"/>
            <a:ext cx="10387149" cy="646331"/>
          </a:xfrm>
          <a:prstGeom prst="rect">
            <a:avLst/>
          </a:prstGeom>
          <a:noFill/>
        </p:spPr>
        <p:txBody>
          <a:bodyPr wrap="square" rtlCol="0">
            <a:spAutoFit/>
          </a:bodyPr>
          <a:lstStyle/>
          <a:p>
            <a:pPr marL="285750" indent="-285750">
              <a:buFont typeface="Wingdings" panose="05000000000000000000" pitchFamily="2" charset="2"/>
              <a:buChar char="Ø"/>
            </a:pPr>
            <a:r>
              <a:rPr lang="en-GB" dirty="0"/>
              <a:t>Assets were assessed using the assessment scored between 3 and 3.25 against the criteria rating which provided the ‘likelihood score’</a:t>
            </a:r>
          </a:p>
        </p:txBody>
      </p:sp>
    </p:spTree>
    <p:extLst>
      <p:ext uri="{BB962C8B-B14F-4D97-AF65-F5344CB8AC3E}">
        <p14:creationId xmlns:p14="http://schemas.microsoft.com/office/powerpoint/2010/main" val="89824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1000"/>
                                        <p:tgtEl>
                                          <p:spTgt spid="4"/>
                                        </p:tgtEl>
                                      </p:cBhvr>
                                    </p:animEffect>
                                    <p:anim calcmode="lin" valueType="num">
                                      <p:cBhvr>
                                        <p:cTn id="22" dur="1000" fill="hold"/>
                                        <p:tgtEl>
                                          <p:spTgt spid="4"/>
                                        </p:tgtEl>
                                        <p:attrNameLst>
                                          <p:attrName>ppt_x</p:attrName>
                                        </p:attrNameLst>
                                      </p:cBhvr>
                                      <p:tavLst>
                                        <p:tav tm="0">
                                          <p:val>
                                            <p:strVal val="#ppt_x"/>
                                          </p:val>
                                        </p:tav>
                                        <p:tav tm="100000">
                                          <p:val>
                                            <p:strVal val="#ppt_x"/>
                                          </p:val>
                                        </p:tav>
                                      </p:tavLst>
                                    </p:anim>
                                    <p:anim calcmode="lin" valueType="num">
                                      <p:cBhvr>
                                        <p:cTn id="23"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1000"/>
                                        <p:tgtEl>
                                          <p:spTgt spid="7"/>
                                        </p:tgtEl>
                                      </p:cBhvr>
                                    </p:animEffect>
                                    <p:anim calcmode="lin" valueType="num">
                                      <p:cBhvr>
                                        <p:cTn id="43" dur="1000" fill="hold"/>
                                        <p:tgtEl>
                                          <p:spTgt spid="7"/>
                                        </p:tgtEl>
                                        <p:attrNameLst>
                                          <p:attrName>ppt_x</p:attrName>
                                        </p:attrNameLst>
                                      </p:cBhvr>
                                      <p:tavLst>
                                        <p:tav tm="0">
                                          <p:val>
                                            <p:strVal val="#ppt_x"/>
                                          </p:val>
                                        </p:tav>
                                        <p:tav tm="100000">
                                          <p:val>
                                            <p:strVal val="#ppt_x"/>
                                          </p:val>
                                        </p:tav>
                                      </p:tavLst>
                                    </p:anim>
                                    <p:anim calcmode="lin" valueType="num">
                                      <p:cBhvr>
                                        <p:cTn id="4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9"/>
                                        </p:tgtEl>
                                        <p:attrNameLst>
                                          <p:attrName>style.visibility</p:attrName>
                                        </p:attrNameLst>
                                      </p:cBhvr>
                                      <p:to>
                                        <p:strVal val="visible"/>
                                      </p:to>
                                    </p:set>
                                    <p:animEffect transition="in" filter="fade">
                                      <p:cBhvr>
                                        <p:cTn id="49" dur="1000"/>
                                        <p:tgtEl>
                                          <p:spTgt spid="9"/>
                                        </p:tgtEl>
                                      </p:cBhvr>
                                    </p:animEffect>
                                    <p:anim calcmode="lin" valueType="num">
                                      <p:cBhvr>
                                        <p:cTn id="50" dur="1000" fill="hold"/>
                                        <p:tgtEl>
                                          <p:spTgt spid="9"/>
                                        </p:tgtEl>
                                        <p:attrNameLst>
                                          <p:attrName>ppt_x</p:attrName>
                                        </p:attrNameLst>
                                      </p:cBhvr>
                                      <p:tavLst>
                                        <p:tav tm="0">
                                          <p:val>
                                            <p:strVal val="#ppt_x"/>
                                          </p:val>
                                        </p:tav>
                                        <p:tav tm="100000">
                                          <p:val>
                                            <p:strVal val="#ppt_x"/>
                                          </p:val>
                                        </p:tav>
                                      </p:tavLst>
                                    </p:anim>
                                    <p:anim calcmode="lin" valueType="num">
                                      <p:cBhvr>
                                        <p:cTn id="5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9" grpId="0"/>
      <p:bldP spid="10"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u="sng" dirty="0" smtClean="0"/>
              <a:t>References</a:t>
            </a:r>
            <a:endParaRPr lang="en-GB" b="1" u="sng" dirty="0"/>
          </a:p>
        </p:txBody>
      </p:sp>
      <p:sp>
        <p:nvSpPr>
          <p:cNvPr id="3" name="Content Placeholder 2"/>
          <p:cNvSpPr>
            <a:spLocks noGrp="1"/>
          </p:cNvSpPr>
          <p:nvPr>
            <p:ph idx="1"/>
          </p:nvPr>
        </p:nvSpPr>
        <p:spPr>
          <a:xfrm>
            <a:off x="838200" y="992777"/>
            <a:ext cx="10515600" cy="5171123"/>
          </a:xfrm>
        </p:spPr>
        <p:txBody>
          <a:bodyPr>
            <a:noAutofit/>
          </a:bodyPr>
          <a:lstStyle/>
          <a:p>
            <a:pPr marL="0" indent="0">
              <a:buNone/>
            </a:pPr>
            <a:r>
              <a:rPr lang="en-GB" sz="1200" dirty="0" smtClean="0"/>
              <a:t>Au-Yong, C. P., Ali, A. S., &amp; Ahmad, F. 2013. </a:t>
            </a:r>
            <a:r>
              <a:rPr lang="en-GB" sz="1200" i="1" dirty="0" smtClean="0"/>
              <a:t>Significant Characteristics of Scheduled and Condition-Based Maintenance in Office Buildings. Journal of Performance of Constructed Facilities</a:t>
            </a:r>
            <a:r>
              <a:rPr lang="en-GB" sz="1200" dirty="0" smtClean="0"/>
              <a:t>, 28(2), pp 257-263. [PDF] Available at: </a:t>
            </a:r>
            <a:r>
              <a:rPr lang="en-GB" sz="1200" u="sng" dirty="0" smtClean="0">
                <a:hlinkClick r:id="rId2"/>
              </a:rPr>
              <a:t>https://core.ac.uk/download/pdf/77089061.pdf</a:t>
            </a:r>
            <a:endParaRPr lang="en-GB" sz="800" dirty="0" smtClean="0"/>
          </a:p>
          <a:p>
            <a:pPr marL="0" indent="0">
              <a:buNone/>
            </a:pPr>
            <a:r>
              <a:rPr lang="en-GB" sz="1200" dirty="0" smtClean="0"/>
              <a:t>Au-Yong, C.P., Ali, A.S,. Ahmad, F. 2014. </a:t>
            </a:r>
            <a:r>
              <a:rPr lang="en-GB" sz="1200" i="1" dirty="0" smtClean="0"/>
              <a:t>Preventive Maintenance Characteristics towards Optimal Maintenance Performance: A Case Study of Office Buildings. World Journal of Engineering and Technology</a:t>
            </a:r>
            <a:r>
              <a:rPr lang="en-GB" sz="1200" dirty="0" smtClean="0"/>
              <a:t>, 2, pp 1-6. </a:t>
            </a:r>
            <a:r>
              <a:rPr lang="en-GB" sz="1200" u="sng" dirty="0" smtClean="0">
                <a:hlinkClick r:id="rId3"/>
              </a:rPr>
              <a:t>http://dx.doi.org/10.4236/wjet.2014.23B001</a:t>
            </a:r>
            <a:endParaRPr lang="en-GB" sz="100" dirty="0" smtClean="0"/>
          </a:p>
          <a:p>
            <a:pPr marL="0" indent="0">
              <a:buNone/>
            </a:pPr>
            <a:r>
              <a:rPr lang="en-GB" sz="1200" dirty="0" err="1" smtClean="0"/>
              <a:t>Araszkiewicz</a:t>
            </a:r>
            <a:r>
              <a:rPr lang="en-GB" sz="1200" dirty="0" smtClean="0"/>
              <a:t>, K. 2017. </a:t>
            </a:r>
            <a:r>
              <a:rPr lang="en-GB" sz="1200" i="1" dirty="0" smtClean="0"/>
              <a:t>Digital technologies in Facility Management-the state of practice and research challenges. </a:t>
            </a:r>
            <a:r>
              <a:rPr lang="en-GB" sz="1200" dirty="0" smtClean="0"/>
              <a:t>Pp. 1034 – 1042. DOI: 10.1016/j.proeng.2017.08.059</a:t>
            </a:r>
          </a:p>
          <a:p>
            <a:pPr marL="0" indent="0">
              <a:buNone/>
            </a:pPr>
            <a:r>
              <a:rPr lang="en-GB" sz="1200" dirty="0" smtClean="0"/>
              <a:t>BIFM, 2018. </a:t>
            </a:r>
            <a:r>
              <a:rPr lang="en-GB" sz="1200" i="1" dirty="0" smtClean="0"/>
              <a:t>Facilities Management Business Confidence Monitor 2018 UK. </a:t>
            </a:r>
            <a:r>
              <a:rPr lang="en-GB" sz="1200" dirty="0" smtClean="0"/>
              <a:t>[PDF] </a:t>
            </a:r>
            <a:endParaRPr lang="en-GB" sz="1400" dirty="0" smtClean="0"/>
          </a:p>
          <a:p>
            <a:pPr marL="0" indent="0">
              <a:buNone/>
            </a:pPr>
            <a:r>
              <a:rPr lang="en-GB" sz="1200" dirty="0" smtClean="0"/>
              <a:t>CBRE</a:t>
            </a:r>
            <a:r>
              <a:rPr lang="en-GB" sz="1200" dirty="0"/>
              <a:t>, 2019. </a:t>
            </a:r>
            <a:r>
              <a:rPr lang="en-GB" sz="1200" i="1" dirty="0"/>
              <a:t>Top trends in Facilities Management: How society, demographics and technology are changing the world of FM. </a:t>
            </a:r>
            <a:r>
              <a:rPr lang="en-GB" sz="1200" dirty="0"/>
              <a:t>[PDF] Available at: </a:t>
            </a:r>
            <a:r>
              <a:rPr lang="en-GB" sz="1200" u="sng" dirty="0">
                <a:hlinkClick r:id="rId4"/>
              </a:rPr>
              <a:t>https://www.cbre.es/-/</a:t>
            </a:r>
            <a:r>
              <a:rPr lang="en-GB" sz="1200" u="sng" dirty="0" smtClean="0">
                <a:hlinkClick r:id="rId4"/>
              </a:rPr>
              <a:t>media/cbre/countryspain/documents/research/golbal/cbre101389%20trends%20in%20fm%20report_final.pdf</a:t>
            </a:r>
            <a:endParaRPr lang="en-GB" sz="1200" u="sng" dirty="0" smtClean="0"/>
          </a:p>
          <a:p>
            <a:pPr marL="0" indent="0">
              <a:buNone/>
            </a:pPr>
            <a:r>
              <a:rPr lang="en-GB" sz="1200" dirty="0"/>
              <a:t>Curtis, P., Carey, M., 2012. </a:t>
            </a:r>
            <a:r>
              <a:rPr lang="en-GB" sz="1200" i="1" dirty="0"/>
              <a:t>Risk Assessment in Practice. </a:t>
            </a:r>
            <a:r>
              <a:rPr lang="en-GB" sz="1200" dirty="0"/>
              <a:t>[PDF] Available at: </a:t>
            </a:r>
            <a:r>
              <a:rPr lang="en-GB" sz="1200" u="sng" dirty="0">
                <a:hlinkClick r:id="rId5"/>
              </a:rPr>
              <a:t>https://www2.deloitte.com/content/dam/Deloitte/global/Documents/Governance-Risk-Compliance/dttl-grc-riskassessmentinpractice.pdf</a:t>
            </a:r>
            <a:endParaRPr lang="en-GB" sz="800" u="sng" dirty="0" smtClean="0"/>
          </a:p>
          <a:p>
            <a:pPr marL="0" indent="0">
              <a:buNone/>
            </a:pPr>
            <a:r>
              <a:rPr lang="en-GB" sz="1200" dirty="0"/>
              <a:t>Cushman and Wakefield, 2012. </a:t>
            </a:r>
            <a:r>
              <a:rPr lang="en-GB" sz="1200" i="1" dirty="0"/>
              <a:t>Occupier Insight: Aligning corporate real estate with the business. </a:t>
            </a:r>
            <a:r>
              <a:rPr lang="en-GB" sz="1200" dirty="0"/>
              <a:t>[PDF] Available at: </a:t>
            </a:r>
            <a:r>
              <a:rPr lang="en-GB" sz="1200" u="sng" dirty="0">
                <a:hlinkClick r:id="rId6"/>
              </a:rPr>
              <a:t>http://www.cushmanwakefield.co.uk/en-gb/research-and-insight/2012/aligning-corporate-real-estate-with-the-business</a:t>
            </a:r>
            <a:r>
              <a:rPr lang="en-GB" sz="1200" dirty="0"/>
              <a:t> </a:t>
            </a:r>
            <a:endParaRPr lang="en-GB" sz="1200" dirty="0" smtClean="0"/>
          </a:p>
          <a:p>
            <a:pPr marL="0" indent="0">
              <a:buNone/>
            </a:pPr>
            <a:r>
              <a:rPr lang="en-GB" sz="1200" dirty="0"/>
              <a:t>Deloitte. 2017. </a:t>
            </a:r>
            <a:r>
              <a:rPr lang="en-GB" sz="1200" i="1" dirty="0"/>
              <a:t>Predictive Maintenance. Taking pro-active measures based on advanced data analytics to predict and avoid machine failure. </a:t>
            </a:r>
            <a:r>
              <a:rPr lang="en-GB" sz="1200" dirty="0"/>
              <a:t>[Online] Available at: </a:t>
            </a:r>
            <a:r>
              <a:rPr lang="en-GB" sz="1200" u="sng" dirty="0">
                <a:hlinkClick r:id="rId7"/>
              </a:rPr>
              <a:t>https://</a:t>
            </a:r>
            <a:r>
              <a:rPr lang="en-GB" sz="1200" u="sng" dirty="0" smtClean="0">
                <a:hlinkClick r:id="rId7"/>
              </a:rPr>
              <a:t>www2.deloitte.com/content/dam/Deloitte/de/Documents/deloitte-analytics/Deloitte_Predictive-Maintenance_PositionPaper.pdf</a:t>
            </a:r>
            <a:endParaRPr lang="en-GB" sz="1200" u="sng" dirty="0" smtClean="0"/>
          </a:p>
          <a:p>
            <a:pPr marL="0" indent="0">
              <a:buNone/>
            </a:pPr>
            <a:r>
              <a:rPr lang="en-GB" sz="1200" dirty="0" err="1"/>
              <a:t>Devault</a:t>
            </a:r>
            <a:r>
              <a:rPr lang="en-GB" sz="1200" dirty="0"/>
              <a:t>, G. 2019. Advantages and Disadvantages of Quantitative research. [Online] Available at: </a:t>
            </a:r>
            <a:r>
              <a:rPr lang="en-GB" sz="1200" u="sng" dirty="0">
                <a:hlinkClick r:id="rId8"/>
              </a:rPr>
              <a:t>https://www.thebalancesmb.com/quantitative-research-advantages-and-disadvantages-2296728</a:t>
            </a:r>
            <a:endParaRPr lang="en-GB" sz="700" u="sng" dirty="0" smtClean="0"/>
          </a:p>
          <a:p>
            <a:pPr marL="0" indent="0">
              <a:buNone/>
            </a:pPr>
            <a:r>
              <a:rPr lang="en-GB" sz="1200" dirty="0"/>
              <a:t>Facilities Management Excellence., FSI. 2008. </a:t>
            </a:r>
            <a:r>
              <a:rPr lang="en-GB" sz="1200" i="1" dirty="0"/>
              <a:t>Computer aided facilities management: The definitive guide. </a:t>
            </a:r>
            <a:r>
              <a:rPr lang="en-GB" sz="1200" dirty="0"/>
              <a:t>[PDF] Available at: </a:t>
            </a:r>
            <a:r>
              <a:rPr lang="en-GB" sz="1200" u="sng" dirty="0">
                <a:hlinkClick r:id="rId9"/>
              </a:rPr>
              <a:t>http://www.fsi.co.uk/PDF/Sept08_GuideToCAFM_FromFMX.pdf</a:t>
            </a:r>
            <a:endParaRPr lang="en-GB" sz="200" dirty="0" smtClean="0"/>
          </a:p>
          <a:p>
            <a:pPr marL="0" indent="0">
              <a:buNone/>
            </a:pPr>
            <a:r>
              <a:rPr lang="en-GB" sz="1200" dirty="0" err="1"/>
              <a:t>Hemmerdinger</a:t>
            </a:r>
            <a:r>
              <a:rPr lang="en-GB" sz="1200" dirty="0"/>
              <a:t>, R. 2014. </a:t>
            </a:r>
            <a:r>
              <a:rPr lang="en-GB" sz="1200" i="1" dirty="0"/>
              <a:t>Predictive Maintenance Strategy for building operations: A better approach. </a:t>
            </a:r>
            <a:r>
              <a:rPr lang="en-GB" sz="1200" dirty="0"/>
              <a:t>[PDF] Available at: </a:t>
            </a:r>
            <a:r>
              <a:rPr lang="en-GB" sz="1200" u="sng" dirty="0">
                <a:hlinkClick r:id="rId10"/>
              </a:rPr>
              <a:t>https://www.fmmedia.com.au/wp-content/uploads/2015/03/Predictive_Maintenance-SE_asset.pdf</a:t>
            </a:r>
            <a:endParaRPr lang="en-GB" sz="500" dirty="0"/>
          </a:p>
          <a:p>
            <a:pPr marL="0" indent="0">
              <a:buNone/>
            </a:pPr>
            <a:r>
              <a:rPr lang="en-GB" sz="1200" dirty="0" smtClean="0"/>
              <a:t>Horner</a:t>
            </a:r>
            <a:r>
              <a:rPr lang="en-GB" sz="1200" dirty="0"/>
              <a:t>, R.M.W., El-Haram, M A., </a:t>
            </a:r>
            <a:r>
              <a:rPr lang="en-GB" sz="1200" dirty="0" err="1"/>
              <a:t>Munns</a:t>
            </a:r>
            <a:r>
              <a:rPr lang="en-GB" sz="1200" dirty="0"/>
              <a:t>, A K. 1997.</a:t>
            </a:r>
            <a:r>
              <a:rPr lang="en-GB" sz="1200" i="1" dirty="0"/>
              <a:t> Building maintenance strategy: a new management approach: Journal of Quality in Maintenance Engineering,</a:t>
            </a:r>
            <a:r>
              <a:rPr lang="en-GB" sz="1200" dirty="0"/>
              <a:t> 3(4), pp. 273-280</a:t>
            </a:r>
            <a:r>
              <a:rPr lang="en-GB" sz="1200" dirty="0" smtClean="0"/>
              <a:t>.</a:t>
            </a:r>
          </a:p>
          <a:p>
            <a:pPr marL="0" indent="0">
              <a:buNone/>
            </a:pPr>
            <a:endParaRPr lang="en-GB" sz="1200" u="sng" dirty="0" smtClean="0"/>
          </a:p>
          <a:p>
            <a:pPr marL="0" indent="0">
              <a:buNone/>
            </a:pPr>
            <a:endParaRPr lang="en-GB" sz="900" dirty="0" smtClean="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16044250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5943"/>
            <a:ext cx="10515600" cy="5981020"/>
          </a:xfrm>
        </p:spPr>
        <p:txBody>
          <a:bodyPr>
            <a:normAutofit/>
          </a:bodyPr>
          <a:lstStyle/>
          <a:p>
            <a:pPr marL="0" indent="0">
              <a:buNone/>
            </a:pPr>
            <a:r>
              <a:rPr lang="en-GB" sz="1200" dirty="0"/>
              <a:t>IFMA, RICS, 2017. </a:t>
            </a:r>
            <a:r>
              <a:rPr lang="en-GB" sz="1200" i="1" dirty="0"/>
              <a:t>Raising the bar: From operational excellence to strategic impact in FM.</a:t>
            </a:r>
            <a:r>
              <a:rPr lang="en-GB" sz="1200" dirty="0"/>
              <a:t> [PDF] Available at: </a:t>
            </a:r>
            <a:r>
              <a:rPr lang="en-GB" sz="1200" u="sng" dirty="0">
                <a:hlinkClick r:id="rId2"/>
              </a:rPr>
              <a:t>https://www.rics.org/globalassets/rics-website/media/knowledge/research/research-reports/raising-the-bar-iii-from-operational-excellence-to-strategic-impact-in-fm-rics.pdf</a:t>
            </a:r>
            <a:endParaRPr lang="en-GB" sz="1200" u="sng" dirty="0"/>
          </a:p>
          <a:p>
            <a:pPr marL="0" indent="0">
              <a:buNone/>
            </a:pPr>
            <a:r>
              <a:rPr lang="en-GB" sz="1200" dirty="0"/>
              <a:t>Institute of Public Works Engineering Australasia. </a:t>
            </a:r>
            <a:r>
              <a:rPr lang="en-GB" sz="1200" i="1" dirty="0"/>
              <a:t>Condition Assessment and Asset Performance Guidance. </a:t>
            </a:r>
            <a:r>
              <a:rPr lang="en-GB" sz="1200" dirty="0"/>
              <a:t>[Online] Available at: </a:t>
            </a:r>
            <a:r>
              <a:rPr lang="en-GB" sz="1200" u="sng" dirty="0">
                <a:hlinkClick r:id="rId3"/>
              </a:rPr>
              <a:t>https://</a:t>
            </a:r>
            <a:r>
              <a:rPr lang="en-GB" sz="1200" u="sng" dirty="0" smtClean="0">
                <a:hlinkClick r:id="rId3"/>
              </a:rPr>
              <a:t>higherlogicdownload.s3.amazonaws.com/IPWEA/1605183f-a91c-4680-b953-cde30dd2c09a/UploadedImages/Bookshop/PN%20Preamble_lp_v2.pdf</a:t>
            </a:r>
            <a:endParaRPr lang="en-GB" sz="1200" dirty="0" smtClean="0"/>
          </a:p>
          <a:p>
            <a:pPr marL="0" indent="0">
              <a:buNone/>
            </a:pPr>
            <a:r>
              <a:rPr lang="en-GB" sz="1200" dirty="0" smtClean="0"/>
              <a:t>IWFM</a:t>
            </a:r>
            <a:r>
              <a:rPr lang="en-GB" sz="1200" dirty="0"/>
              <a:t>., 2020. FM trends in 2020. </a:t>
            </a:r>
            <a:r>
              <a:rPr lang="en-GB" sz="1200" i="1" dirty="0"/>
              <a:t>Facilitate Magazine, February 2020 issue</a:t>
            </a:r>
            <a:r>
              <a:rPr lang="en-GB" sz="1200" dirty="0"/>
              <a:t>, pp. 7.  </a:t>
            </a:r>
            <a:endParaRPr lang="en-GB" sz="1200" dirty="0" smtClean="0"/>
          </a:p>
          <a:p>
            <a:pPr marL="0" indent="0">
              <a:buNone/>
            </a:pPr>
            <a:r>
              <a:rPr lang="en-GB" sz="1200" dirty="0"/>
              <a:t>Khan, F.I., </a:t>
            </a:r>
            <a:r>
              <a:rPr lang="en-GB" sz="1200" dirty="0" err="1"/>
              <a:t>Haddara</a:t>
            </a:r>
            <a:r>
              <a:rPr lang="en-GB" sz="1200" dirty="0"/>
              <a:t>, M.M. 2003. </a:t>
            </a:r>
            <a:r>
              <a:rPr lang="en-GB" sz="1200" i="1" dirty="0"/>
              <a:t>Risk-based maintenance (RBM): a quantitative approach for a maintenance/inspection scheduling and planning. Journal of loss prevention in the process industries. </a:t>
            </a:r>
            <a:r>
              <a:rPr lang="en-GB" sz="1200" dirty="0"/>
              <a:t>16 pp 561 – 573. doi:10.1016/j.jlp.2003.08.011 </a:t>
            </a:r>
            <a:endParaRPr lang="en-GB" sz="700" dirty="0" smtClean="0"/>
          </a:p>
          <a:p>
            <a:pPr marL="0" indent="0">
              <a:buNone/>
            </a:pPr>
            <a:r>
              <a:rPr lang="en-GB" sz="1200" dirty="0" smtClean="0"/>
              <a:t>MRO</a:t>
            </a:r>
            <a:r>
              <a:rPr lang="en-GB" sz="1200" dirty="0"/>
              <a:t>, 2018. </a:t>
            </a:r>
            <a:r>
              <a:rPr lang="en-GB" sz="1200" i="1" dirty="0"/>
              <a:t>The role of reactive maintenance in your overall maintenance strategy. </a:t>
            </a:r>
            <a:r>
              <a:rPr lang="en-GB" sz="1200" dirty="0"/>
              <a:t>[Online] Available at: </a:t>
            </a:r>
            <a:r>
              <a:rPr lang="en-GB" sz="1200" u="sng" dirty="0">
                <a:hlinkClick r:id="rId4"/>
              </a:rPr>
              <a:t>https://www.mromagazine.com/features/the-role-of-reactive-maintenance-in-your-overall-maintenance-strategy</a:t>
            </a:r>
            <a:r>
              <a:rPr lang="en-GB" sz="1200" u="sng" dirty="0" smtClean="0">
                <a:hlinkClick r:id="rId4"/>
              </a:rPr>
              <a:t>/</a:t>
            </a:r>
            <a:endParaRPr lang="en-GB" sz="1200" u="sng" dirty="0" smtClean="0"/>
          </a:p>
          <a:p>
            <a:pPr marL="0" indent="0">
              <a:buNone/>
            </a:pPr>
            <a:r>
              <a:rPr lang="en-GB" sz="1200" dirty="0" err="1"/>
              <a:t>Nordgard</a:t>
            </a:r>
            <a:r>
              <a:rPr lang="en-GB" sz="1200" dirty="0"/>
              <a:t>, D.E., </a:t>
            </a:r>
            <a:r>
              <a:rPr lang="en-GB" sz="1200" dirty="0" err="1"/>
              <a:t>Samdel</a:t>
            </a:r>
            <a:r>
              <a:rPr lang="en-GB" sz="1200" dirty="0"/>
              <a:t>, K. 2009. </a:t>
            </a:r>
            <a:r>
              <a:rPr lang="en-GB" sz="1200" i="1" dirty="0"/>
              <a:t>Establishing risk-based maintenance strategies for electricity distribution companies. </a:t>
            </a:r>
            <a:r>
              <a:rPr lang="en-GB" sz="1200" dirty="0"/>
              <a:t>[PDF] Available at: </a:t>
            </a:r>
            <a:r>
              <a:rPr lang="en-GB" sz="1200" u="sng" dirty="0">
                <a:hlinkClick r:id="rId5"/>
              </a:rPr>
              <a:t>https://</a:t>
            </a:r>
            <a:r>
              <a:rPr lang="en-GB" sz="1200" u="sng" dirty="0" smtClean="0">
                <a:hlinkClick r:id="rId5"/>
              </a:rPr>
              <a:t>www.sintef.no/globalassets/project/riskdsam/esrel09-establishing.pdf</a:t>
            </a:r>
            <a:endParaRPr lang="en-GB" sz="1200" u="sng" dirty="0" smtClean="0"/>
          </a:p>
          <a:p>
            <a:pPr marL="0" indent="0">
              <a:buNone/>
            </a:pPr>
            <a:r>
              <a:rPr lang="en-GB" sz="1200" dirty="0"/>
              <a:t>Pedersen, D. 1992. </a:t>
            </a:r>
            <a:r>
              <a:rPr lang="en-GB" sz="1200" i="1" dirty="0"/>
              <a:t>RAP, Rapid Assessment Procedures, Qualitative Methodologies for Planning and Evaluation of Health Related Programmes. </a:t>
            </a:r>
            <a:r>
              <a:rPr lang="en-GB" sz="1200" dirty="0"/>
              <a:t>International Nutrition Foundation for Developing Countries. Pp. 528.</a:t>
            </a:r>
          </a:p>
          <a:p>
            <a:pPr marL="0" indent="0">
              <a:buNone/>
            </a:pPr>
            <a:r>
              <a:rPr lang="en-GB" sz="1200" dirty="0" smtClean="0"/>
              <a:t>Raymond</a:t>
            </a:r>
            <a:r>
              <a:rPr lang="en-GB" sz="1200" dirty="0"/>
              <a:t>, C. M., Joan, C. F. 1991. </a:t>
            </a:r>
            <a:r>
              <a:rPr lang="en-GB" sz="1200" i="1" dirty="0"/>
              <a:t>Preventive Maintenance of Buildings.</a:t>
            </a:r>
            <a:r>
              <a:rPr lang="en-GB" sz="1200" dirty="0"/>
              <a:t> London: Chapman and Hall</a:t>
            </a:r>
            <a:r>
              <a:rPr lang="en-GB" sz="1200" dirty="0" smtClean="0"/>
              <a:t>.</a:t>
            </a:r>
          </a:p>
          <a:p>
            <a:pPr marL="0" indent="0">
              <a:buNone/>
            </a:pPr>
            <a:r>
              <a:rPr lang="en-GB" sz="1200" dirty="0" err="1"/>
              <a:t>Redmill</a:t>
            </a:r>
            <a:r>
              <a:rPr lang="en-GB" sz="1200" dirty="0"/>
              <a:t>, F., 2002. </a:t>
            </a:r>
            <a:r>
              <a:rPr lang="en-GB" sz="1200" i="1" dirty="0"/>
              <a:t>Risk Analysis – A Subjective Process. Engineering Management Journal (IEE). </a:t>
            </a:r>
            <a:r>
              <a:rPr lang="en-GB" sz="1200" dirty="0"/>
              <a:t>12(2). Pp 1 – 1. [PDF] Available at: </a:t>
            </a:r>
            <a:r>
              <a:rPr lang="en-GB" sz="1200" u="sng" dirty="0">
                <a:hlinkClick r:id="rId6"/>
              </a:rPr>
              <a:t>http://homepages.cs.ncl.ac.uk/felix.redmill/publications/5D.Risk%20Analysis%20a%20subje.pdf</a:t>
            </a:r>
            <a:endParaRPr lang="en-GB" sz="700" dirty="0" smtClean="0"/>
          </a:p>
          <a:p>
            <a:pPr marL="0" indent="0">
              <a:buNone/>
            </a:pPr>
            <a:r>
              <a:rPr lang="en-GB" sz="1200" dirty="0" smtClean="0"/>
              <a:t>RICS</a:t>
            </a:r>
            <a:r>
              <a:rPr lang="en-GB" sz="1200" dirty="0"/>
              <a:t>, 2018. </a:t>
            </a:r>
            <a:r>
              <a:rPr lang="en-GB" sz="1200" i="1" dirty="0"/>
              <a:t>Big data: A new revolution in the UK Facilities Management sector. </a:t>
            </a:r>
            <a:r>
              <a:rPr lang="en-GB" sz="1200" dirty="0"/>
              <a:t>[Online] Available at: </a:t>
            </a:r>
            <a:r>
              <a:rPr lang="en-GB" sz="1200" u="sng" dirty="0">
                <a:hlinkClick r:id="rId7"/>
              </a:rPr>
              <a:t>https://www.rics.org/globalassets/rics-website/media/knowledge/research/research-reports/big-data-a-new-revolution-in-the-uk-fm-sector-rics.pdf</a:t>
            </a:r>
            <a:endParaRPr lang="en-GB" sz="1200" u="sng" dirty="0"/>
          </a:p>
          <a:p>
            <a:pPr marL="0" indent="0">
              <a:buNone/>
            </a:pPr>
            <a:r>
              <a:rPr lang="en-GB" sz="1200" dirty="0" err="1"/>
              <a:t>Velmurugan</a:t>
            </a:r>
            <a:r>
              <a:rPr lang="en-GB" sz="1200" dirty="0"/>
              <a:t>, R.S., </a:t>
            </a:r>
            <a:r>
              <a:rPr lang="en-GB" sz="1200" dirty="0" err="1"/>
              <a:t>Dhingra</a:t>
            </a:r>
            <a:r>
              <a:rPr lang="en-GB" sz="1200" dirty="0"/>
              <a:t>, T. 2015. </a:t>
            </a:r>
            <a:r>
              <a:rPr lang="en-GB" sz="1200" i="1" dirty="0"/>
              <a:t>Maintenance strategy selection and its impact in maintenance function.</a:t>
            </a:r>
            <a:r>
              <a:rPr lang="en-GB" sz="1200" dirty="0"/>
              <a:t> </a:t>
            </a:r>
            <a:r>
              <a:rPr lang="en-GB" sz="1200" i="1" dirty="0"/>
              <a:t>International Journal of Operations &amp; Production Management, </a:t>
            </a:r>
            <a:r>
              <a:rPr lang="en-GB" sz="1200" dirty="0"/>
              <a:t>35(12), pp. 1622-1661.</a:t>
            </a:r>
          </a:p>
          <a:p>
            <a:pPr marL="0" indent="0">
              <a:buNone/>
            </a:pPr>
            <a:endParaRPr lang="en-GB" sz="1200" u="sng" dirty="0"/>
          </a:p>
          <a:p>
            <a:pPr marL="0" indent="0">
              <a:buNone/>
            </a:pPr>
            <a:endParaRPr lang="en-GB" sz="1200" dirty="0"/>
          </a:p>
        </p:txBody>
      </p:sp>
    </p:spTree>
    <p:extLst>
      <p:ext uri="{BB962C8B-B14F-4D97-AF65-F5344CB8AC3E}">
        <p14:creationId xmlns:p14="http://schemas.microsoft.com/office/powerpoint/2010/main" val="417395752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5767</TotalTime>
  <Words>3684</Words>
  <Application>Microsoft Office PowerPoint</Application>
  <PresentationFormat>Widescreen</PresentationFormat>
  <Paragraphs>316</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Aldine721BT-Roman</vt:lpstr>
      <vt:lpstr>Arial</vt:lpstr>
      <vt:lpstr>Calibri</vt:lpstr>
      <vt:lpstr>Calibri Light</vt:lpstr>
      <vt:lpstr>Times New Roman</vt:lpstr>
      <vt:lpstr>Wingdings</vt:lpstr>
      <vt:lpstr>Office Theme</vt:lpstr>
      <vt:lpstr>Measuring Asset Criticality: A Study into the use of risk assessment tools within the Facilities Management industry to inform Maintenance Strategies.</vt:lpstr>
      <vt:lpstr>Presentation Structure</vt:lpstr>
      <vt:lpstr>Research Focus</vt:lpstr>
      <vt:lpstr>Research Aim</vt:lpstr>
      <vt:lpstr>Why is a Maintenance Strategy significant?</vt:lpstr>
      <vt:lpstr>What’s holding back the use of Strategic Practices??? </vt:lpstr>
      <vt:lpstr>Reactive Maintenance Strategy</vt:lpstr>
      <vt:lpstr>Preventive Maintenance Strategy</vt:lpstr>
      <vt:lpstr>Predictive Maintenance Strategy</vt:lpstr>
      <vt:lpstr>THE NEW APPROACH…….</vt:lpstr>
      <vt:lpstr>Use of CAFM Systems</vt:lpstr>
      <vt:lpstr>Skills and Competence</vt:lpstr>
      <vt:lpstr>Establishing a Criteria to measure against</vt:lpstr>
      <vt:lpstr>Research Methodology</vt:lpstr>
      <vt:lpstr>PowerPoint Presentation</vt:lpstr>
      <vt:lpstr>PowerPoint Presentation</vt:lpstr>
      <vt:lpstr>Limitations</vt:lpstr>
      <vt:lpstr>Conclusions and Recommendations</vt:lpstr>
      <vt:lpstr>Assess if FM’s are actively evaluating assets for their criticality and whether the results are influencing maintenance delivery</vt:lpstr>
      <vt:lpstr>Is the level of technical competence of an FM a factor in their ability to carry out such an assessment of their assets.</vt:lpstr>
      <vt:lpstr>Establish a criteria for the FM industry, in order of importance, to measure an assets criticality against.</vt:lpstr>
      <vt:lpstr>Creation of a prototype assessment based on the findings of the literature review and primary research in the study.</vt:lpstr>
      <vt:lpstr>PowerPoint Presentation</vt:lpstr>
      <vt:lpstr>References</vt:lpstr>
      <vt:lpstr>PowerPoint Presentation</vt:lpstr>
    </vt:vector>
  </TitlesOfParts>
  <Company>Troup Bywaters + Anders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Measuring Asset Criticality: A Study into the use of risk assessment tools within the Facilities Management industry to inform Maintenance Strategies.</dc:title>
  <dc:creator>Paul Greatbanks</dc:creator>
  <cp:lastModifiedBy>Paul Greatbanks</cp:lastModifiedBy>
  <cp:revision>102</cp:revision>
  <cp:lastPrinted>2020-05-28T07:35:29Z</cp:lastPrinted>
  <dcterms:created xsi:type="dcterms:W3CDTF">2020-05-13T14:25:01Z</dcterms:created>
  <dcterms:modified xsi:type="dcterms:W3CDTF">2020-05-28T11:28:12Z</dcterms:modified>
</cp:coreProperties>
</file>