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82" r:id="rId24"/>
    <p:sldId id="283" r:id="rId25"/>
    <p:sldId id="284" r:id="rId26"/>
    <p:sldId id="269" r:id="rId27"/>
    <p:sldId id="270" r:id="rId28"/>
    <p:sldId id="271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>
      <p:cViewPr varScale="1">
        <p:scale>
          <a:sx n="114" d="100"/>
          <a:sy n="114" d="100"/>
        </p:scale>
        <p:origin x="540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Relationship Id="rId8" Type="http://schemas.openxmlformats.org/officeDocument/2006/relationships/slide" Target="slides/slide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2" r:id="rId2"/>
    <p:sldLayoutId id="2147483661" r:id="rId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moodle.uwtsd.ac.uk/course/view.php?id=3438&amp;notifyeditingon=1" TargetMode="Externa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3438&amp;notifyeditingon=1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youtube.com/watch?v=aG3_nJYtrO8" TargetMode="Externa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moodle.uwtsd.ac.uk/course/view.php?id=3438#section-4" TargetMode="Externa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geerthofstede.nl/" TargetMode="Externa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www.hofstede-insights.com/country-comparison/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geerthofstede.com/culture-geert-hofstede-gert-jan-hofstede/6d-model-of-national-culture/" TargetMode="External"/><Relationship Id="rId5" Type="http://schemas.openxmlformats.org/officeDocument/2006/relationships/hyperlink" Target="https://blog.oup.com/2017/03/hofstede-cultural-dimensions/" TargetMode="External"/><Relationship Id="rId4" Type="http://schemas.openxmlformats.org/officeDocument/2006/relationships/hyperlink" Target="https://www.managementstudyguide.com/hofstede-model-intercultural-communication.htm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mc/articles/PMC3383614/" TargetMode="External"/><Relationship Id="rId2" Type="http://schemas.openxmlformats.org/officeDocument/2006/relationships/hyperlink" Target="https://www.researchgate.net/publication/236078646_Gesture's_role_in_creating_and_learning_language" TargetMode="Externa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ghr.nlm.nih.gov/condition/williams-syndrome#resources" TargetMode="Externa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nagementstudyguide.com/hofstede-model-intercultural-communication.htm" TargetMode="External"/><Relationship Id="rId2" Type="http://schemas.openxmlformats.org/officeDocument/2006/relationships/hyperlink" Target="https://www.hofstede-insights.com/country-comparison/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casework.eu/lesson/dimensions-of-culture/" TargetMode="External"/><Relationship Id="rId5" Type="http://schemas.openxmlformats.org/officeDocument/2006/relationships/hyperlink" Target="https://geerthofstede.com/culture-geert-hofstede-gert-jan-hofstede/6d-model-of-national-culture/" TargetMode="External"/><Relationship Id="rId4" Type="http://schemas.openxmlformats.org/officeDocument/2006/relationships/hyperlink" Target="https://blog.oup.com/2017/03/hofstede-cultural-dimension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23528" y="332656"/>
            <a:ext cx="2232248" cy="252028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241866" y="309870"/>
            <a:ext cx="2138446" cy="144016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627784" y="332656"/>
            <a:ext cx="864096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588224" y="1916832"/>
            <a:ext cx="2232248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635896" y="332656"/>
            <a:ext cx="1154218" cy="72008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115616" y="2996952"/>
            <a:ext cx="3062430" cy="158417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4375023" y="2359708"/>
            <a:ext cx="1277097" cy="111851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2627784" y="1844824"/>
            <a:ext cx="1584176" cy="100811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4355976" y="3645024"/>
            <a:ext cx="201622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323528" y="4797152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ECSO5001: Diversity &amp; Difference in a Modern World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23528" y="5366385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Theme 9: Culture &amp; Communication (Part 1) </a:t>
            </a:r>
          </a:p>
        </p:txBody>
      </p:sp>
      <p:sp>
        <p:nvSpPr>
          <p:cNvPr id="20" name="Rectangle 19"/>
          <p:cNvSpPr/>
          <p:nvPr/>
        </p:nvSpPr>
        <p:spPr>
          <a:xfrm>
            <a:off x="6588224" y="3861048"/>
            <a:ext cx="2232248" cy="72008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323528" y="2996952"/>
            <a:ext cx="64807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7668344" y="332656"/>
            <a:ext cx="1152128" cy="144016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6708" y="3095002"/>
            <a:ext cx="2320245" cy="138807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4878" y="2203991"/>
            <a:ext cx="1958939" cy="130358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9874" y="385497"/>
            <a:ext cx="1978429" cy="131655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5923" y="1921691"/>
            <a:ext cx="1487898" cy="833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396E0-19FD-49BA-93D5-C2F8820A3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/>
              <a:t>Acknowledgement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A22A7A-84AD-4C83-A1A4-AF814D608966}"/>
              </a:ext>
            </a:extLst>
          </p:cNvPr>
          <p:cNvSpPr txBox="1"/>
          <p:nvPr/>
        </p:nvSpPr>
        <p:spPr>
          <a:xfrm>
            <a:off x="457200" y="1412776"/>
            <a:ext cx="7859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This theme draws heavily on the following text: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479134-DCDA-4F4A-B1F2-A58E494D4CFB}"/>
              </a:ext>
            </a:extLst>
          </p:cNvPr>
          <p:cNvSpPr txBox="1"/>
          <p:nvPr/>
        </p:nvSpPr>
        <p:spPr>
          <a:xfrm>
            <a:off x="678396" y="2521059"/>
            <a:ext cx="741682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Liu, S.; </a:t>
            </a:r>
            <a:r>
              <a:rPr lang="en-GB" sz="2800" dirty="0" err="1"/>
              <a:t>Volcic</a:t>
            </a:r>
            <a:r>
              <a:rPr lang="en-GB" sz="2800" dirty="0"/>
              <a:t>, Z.; </a:t>
            </a:r>
            <a:r>
              <a:rPr lang="en-GB" sz="2800" dirty="0" err="1"/>
              <a:t>Gallois</a:t>
            </a:r>
            <a:r>
              <a:rPr lang="en-GB" sz="2800" dirty="0"/>
              <a:t>, C.; (2015). Introducing Intercultural Communication: Global Cultures and Contexts, London: Sage</a:t>
            </a:r>
          </a:p>
          <a:p>
            <a:pPr algn="ctr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0649864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>
            <a:extLst>
              <a:ext uri="{FF2B5EF4-FFF2-40B4-BE49-F238E27FC236}">
                <a16:creationId xmlns:a16="http://schemas.microsoft.com/office/drawing/2014/main" id="{525550E6-629D-4C8B-9289-52FA447F8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600" y="188640"/>
            <a:ext cx="7024687" cy="6842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/>
              <a:t>Communication and Culture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1052736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Before we look at the link between culture and communication we will revisit the concept of culture.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3528" y="2114853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What do you understand the term to mean?</a:t>
            </a:r>
          </a:p>
        </p:txBody>
      </p:sp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C4701919-323E-4F5D-BD9A-50338656A7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2730893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947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>
            <a:extLst>
              <a:ext uri="{FF2B5EF4-FFF2-40B4-BE49-F238E27FC236}">
                <a16:creationId xmlns:a16="http://schemas.microsoft.com/office/drawing/2014/main" id="{525550E6-629D-4C8B-9289-52FA447F8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600" y="188640"/>
            <a:ext cx="7024687" cy="6842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/>
              <a:t>Communication and Culture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1520" y="980728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Culture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9552" y="1700808"/>
            <a:ext cx="7776864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When social scientists use the term culture they tend to be talking about a less restrictive concept than that implied in everyday speech. 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In social science, culture is all that in human society which is socially rather than biologically transmitted, whereas the common-sense usage tends to point only to the arts. 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Culture is thus a general term for the symbolic and learned aspects of human society, although some animal behaviourists now assert that certain primates have at least the capacity for culture.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932040" y="5949280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b="1" dirty="0"/>
              <a:t>(Scott &amp; Marshall, 2009)</a:t>
            </a:r>
          </a:p>
        </p:txBody>
      </p:sp>
    </p:spTree>
    <p:extLst>
      <p:ext uri="{BB962C8B-B14F-4D97-AF65-F5344CB8AC3E}">
        <p14:creationId xmlns:p14="http://schemas.microsoft.com/office/powerpoint/2010/main" val="2793197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>
            <a:extLst>
              <a:ext uri="{FF2B5EF4-FFF2-40B4-BE49-F238E27FC236}">
                <a16:creationId xmlns:a16="http://schemas.microsoft.com/office/drawing/2014/main" id="{CA6572DC-6865-4409-B44D-C86605977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1412776"/>
            <a:ext cx="7848600" cy="3097213"/>
          </a:xfrm>
        </p:spPr>
        <p:txBody>
          <a:bodyPr>
            <a:noAutofit/>
          </a:bodyPr>
          <a:lstStyle/>
          <a:p>
            <a:pPr eaLnBrk="1" hangingPunct="1"/>
            <a:r>
              <a:rPr lang="en-AU" altLang="en-US" sz="2800" dirty="0"/>
              <a:t>Culture and communication mutually influence one another, producing different behavioural patterns in different contexts.</a:t>
            </a:r>
          </a:p>
          <a:p>
            <a:pPr eaLnBrk="1" hangingPunct="1"/>
            <a:r>
              <a:rPr lang="en-AU" altLang="en-US" sz="2800" dirty="0"/>
              <a:t>Thus different cultures may well produced different modes of communication.</a:t>
            </a:r>
          </a:p>
          <a:p>
            <a:pPr eaLnBrk="1" hangingPunct="1"/>
            <a:r>
              <a:rPr lang="en-AU" altLang="en-US" sz="2800" dirty="0"/>
              <a:t>Difficulties may arise when we try to share meaning with those whose communication behaviours are governed by cultural rules different from our own.</a:t>
            </a:r>
          </a:p>
        </p:txBody>
      </p:sp>
      <p:sp>
        <p:nvSpPr>
          <p:cNvPr id="16387" name="Title 1">
            <a:extLst>
              <a:ext uri="{FF2B5EF4-FFF2-40B4-BE49-F238E27FC236}">
                <a16:creationId xmlns:a16="http://schemas.microsoft.com/office/drawing/2014/main" id="{525550E6-629D-4C8B-9289-52FA447F8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600" y="188640"/>
            <a:ext cx="7024687" cy="6842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/>
              <a:t>Communication and Culture</a:t>
            </a:r>
          </a:p>
        </p:txBody>
      </p:sp>
    </p:spTree>
    <p:extLst>
      <p:ext uri="{BB962C8B-B14F-4D97-AF65-F5344CB8AC3E}">
        <p14:creationId xmlns:p14="http://schemas.microsoft.com/office/powerpoint/2010/main" val="59664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>
            <a:extLst>
              <a:ext uri="{FF2B5EF4-FFF2-40B4-BE49-F238E27FC236}">
                <a16:creationId xmlns:a16="http://schemas.microsoft.com/office/drawing/2014/main" id="{249C206C-D8FF-4DEC-86B7-10A79863C9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654818"/>
            <a:ext cx="8280920" cy="2806700"/>
          </a:xfrm>
        </p:spPr>
        <p:txBody>
          <a:bodyPr>
            <a:noAutofit/>
          </a:bodyPr>
          <a:lstStyle/>
          <a:p>
            <a:pPr eaLnBrk="1" hangingPunct="1"/>
            <a:r>
              <a:rPr lang="en-AU" altLang="en-US" sz="2800" dirty="0"/>
              <a:t>Culture teaches us significant rules, rituals and procedures, such as our orientation towards time, tolerance of uncertainty, the way we dress and eat, etc.</a:t>
            </a:r>
          </a:p>
          <a:p>
            <a:pPr eaLnBrk="1" hangingPunct="1"/>
            <a:r>
              <a:rPr lang="en-AU" altLang="en-US" sz="2800" dirty="0"/>
              <a:t>Could you give an example of some cultural rules you were taught as a child? How do they affect your communication behaviour?</a:t>
            </a:r>
          </a:p>
        </p:txBody>
      </p:sp>
      <p:sp>
        <p:nvSpPr>
          <p:cNvPr id="17411" name="Title 1">
            <a:extLst>
              <a:ext uri="{FF2B5EF4-FFF2-40B4-BE49-F238E27FC236}">
                <a16:creationId xmlns:a16="http://schemas.microsoft.com/office/drawing/2014/main" id="{C6DE4C82-13C7-4FA5-AAE9-6A4EC34BB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08" y="260648"/>
            <a:ext cx="7024687" cy="6842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 dirty="0"/>
              <a:t>Cultural Rules / Cultural Norms</a:t>
            </a:r>
          </a:p>
        </p:txBody>
      </p:sp>
      <p:pic>
        <p:nvPicPr>
          <p:cNvPr id="2" name="Picture 1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5301208"/>
            <a:ext cx="604435" cy="60443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483768" y="5373215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Guided Study Activity – Cultural Rules / Cultural Norms</a:t>
            </a:r>
          </a:p>
        </p:txBody>
      </p:sp>
    </p:spTree>
    <p:extLst>
      <p:ext uri="{BB962C8B-B14F-4D97-AF65-F5344CB8AC3E}">
        <p14:creationId xmlns:p14="http://schemas.microsoft.com/office/powerpoint/2010/main" val="3269524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20" y="332656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Ethnocentrism and Cultural Relativism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1124744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Read through the following handouts which summarise the concepts of ethnocentrism and cultural relativism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276872"/>
            <a:ext cx="638801" cy="638801"/>
          </a:xfrm>
          <a:prstGeom prst="rect">
            <a:avLst/>
          </a:prstGeom>
        </p:spPr>
      </p:pic>
      <p:pic>
        <p:nvPicPr>
          <p:cNvPr id="5" name="Picture 4">
            <a:hlinkClick r:id="rId3"/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3068960"/>
            <a:ext cx="638801" cy="63880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339752" y="2347719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Handout 1 - Ethnocentrism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339752" y="3131676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Handout 2 – Cultural Relativism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4814CA-468E-4939-AF13-421B7EE53A66}"/>
              </a:ext>
            </a:extLst>
          </p:cNvPr>
          <p:cNvSpPr txBox="1"/>
          <p:nvPr/>
        </p:nvSpPr>
        <p:spPr>
          <a:xfrm>
            <a:off x="490330" y="4149080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i="1" dirty="0"/>
              <a:t>Take a moment to think about these concepts.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i="1" dirty="0"/>
              <a:t>Share your thoughts with the group.</a:t>
            </a:r>
          </a:p>
        </p:txBody>
      </p:sp>
    </p:spTree>
    <p:extLst>
      <p:ext uri="{BB962C8B-B14F-4D97-AF65-F5344CB8AC3E}">
        <p14:creationId xmlns:p14="http://schemas.microsoft.com/office/powerpoint/2010/main" val="3999055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3">
            <a:extLst>
              <a:ext uri="{FF2B5EF4-FFF2-40B4-BE49-F238E27FC236}">
                <a16:creationId xmlns:a16="http://schemas.microsoft.com/office/drawing/2014/main" id="{2EEF4AC6-45C6-4827-B56B-0A3A63264E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268760"/>
            <a:ext cx="8352656" cy="3529012"/>
          </a:xfrm>
        </p:spPr>
        <p:txBody>
          <a:bodyPr>
            <a:normAutofit/>
          </a:bodyPr>
          <a:lstStyle/>
          <a:p>
            <a:r>
              <a:rPr lang="en-AU" altLang="en-US" sz="2800" dirty="0"/>
              <a:t>Culture reinforces beliefs and values that are reflected in our communication behaviours. E.g. a ‘fair go’ is an important value of Australian culture and ‘</a:t>
            </a:r>
            <a:r>
              <a:rPr lang="en-AU" altLang="en-US" sz="2800" dirty="0" err="1"/>
              <a:t>chwarae</a:t>
            </a:r>
            <a:r>
              <a:rPr lang="en-AU" altLang="en-US" sz="2800" dirty="0"/>
              <a:t> teg’ (fair play) is a value of Welsh culture.</a:t>
            </a:r>
          </a:p>
          <a:p>
            <a:pPr eaLnBrk="1" hangingPunct="1"/>
            <a:r>
              <a:rPr lang="en-AU" altLang="en-US" sz="2800" dirty="0"/>
              <a:t>Could you give an example to illustrate how cultural beliefs and values are reflected in your communication behaviour?</a:t>
            </a:r>
          </a:p>
        </p:txBody>
      </p:sp>
      <p:sp>
        <p:nvSpPr>
          <p:cNvPr id="18435" name="Title 1">
            <a:extLst>
              <a:ext uri="{FF2B5EF4-FFF2-40B4-BE49-F238E27FC236}">
                <a16:creationId xmlns:a16="http://schemas.microsoft.com/office/drawing/2014/main" id="{54AD8082-A34C-4D39-A482-5906BEAC3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08" y="260648"/>
            <a:ext cx="7024687" cy="6842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 dirty="0"/>
              <a:t>Cultural Beliefs and Values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0571" y="4509120"/>
            <a:ext cx="1142857" cy="1142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>
            <a:extLst>
              <a:ext uri="{FF2B5EF4-FFF2-40B4-BE49-F238E27FC236}">
                <a16:creationId xmlns:a16="http://schemas.microsoft.com/office/drawing/2014/main" id="{6A760D63-C794-45F6-B38F-1F484352CC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19" y="1484784"/>
            <a:ext cx="8640960" cy="3097213"/>
          </a:xfrm>
        </p:spPr>
        <p:txBody>
          <a:bodyPr>
            <a:noAutofit/>
          </a:bodyPr>
          <a:lstStyle/>
          <a:p>
            <a:pPr eaLnBrk="1" hangingPunct="1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/>
              <a:t>Our verbal and nonverbal </a:t>
            </a:r>
            <a:r>
              <a:rPr lang="en-US" altLang="en-US" sz="2800" dirty="0" err="1"/>
              <a:t>behaviours</a:t>
            </a:r>
            <a:r>
              <a:rPr lang="en-US" altLang="en-US" sz="2800" dirty="0"/>
              <a:t> reflect our cultural imprints. Features such as loudness, pitch, turn taking and gestures vary considerably across cultures.</a:t>
            </a:r>
          </a:p>
          <a:p>
            <a:pPr eaLnBrk="1" hangingPunct="1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altLang="en-US" sz="2800" dirty="0"/>
              <a:t>Could you give an example to show how culture governs communication behaviour in your culture?</a:t>
            </a:r>
            <a:endParaRPr lang="en-AU" altLang="en-US" sz="2800" dirty="0"/>
          </a:p>
        </p:txBody>
      </p:sp>
      <p:sp>
        <p:nvSpPr>
          <p:cNvPr id="20483" name="Title 1">
            <a:extLst>
              <a:ext uri="{FF2B5EF4-FFF2-40B4-BE49-F238E27FC236}">
                <a16:creationId xmlns:a16="http://schemas.microsoft.com/office/drawing/2014/main" id="{5D204400-C0DE-47B8-B55A-98CD15B43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9656" y="260648"/>
            <a:ext cx="7024687" cy="6842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 dirty="0"/>
              <a:t>Culture and Communication </a:t>
            </a:r>
            <a:r>
              <a:rPr lang="en-US" altLang="en-US" b="1" dirty="0" err="1"/>
              <a:t>Behaviours</a:t>
            </a:r>
            <a:endParaRPr lang="en-US" altLang="en-US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8DCD15-1476-429F-A4BA-2B734A29B0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4437112"/>
            <a:ext cx="1142857" cy="1142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0986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3">
            <a:extLst>
              <a:ext uri="{FF2B5EF4-FFF2-40B4-BE49-F238E27FC236}">
                <a16:creationId xmlns:a16="http://schemas.microsoft.com/office/drawing/2014/main" id="{7DCB3B11-5C07-404A-A485-A5527AD16A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560" y="830937"/>
            <a:ext cx="8856984" cy="4427538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AU" altLang="en-US" dirty="0"/>
              <a:t>Any communication event establishes a certain relationship. Culture teaches us how to develop relationships with others. </a:t>
            </a:r>
          </a:p>
          <a:p>
            <a:pPr eaLnBrk="1" hangingPunct="1"/>
            <a:r>
              <a:rPr lang="en-AU" altLang="en-US" dirty="0"/>
              <a:t>Culture also tells us how our relationship with another should be conducted.</a:t>
            </a:r>
          </a:p>
          <a:p>
            <a:pPr eaLnBrk="1" hangingPunct="1"/>
            <a:r>
              <a:rPr lang="en-AU" altLang="en-US" dirty="0"/>
              <a:t>In some cases this means that a person’s culture stops them from communicating effectively with another person, sometimes with very serious results.</a:t>
            </a:r>
          </a:p>
        </p:txBody>
      </p:sp>
      <p:sp>
        <p:nvSpPr>
          <p:cNvPr id="19459" name="Title 1">
            <a:extLst>
              <a:ext uri="{FF2B5EF4-FFF2-40B4-BE49-F238E27FC236}">
                <a16:creationId xmlns:a16="http://schemas.microsoft.com/office/drawing/2014/main" id="{90E8E1EF-A1BE-4583-96A1-5ED2DE7CC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16632"/>
            <a:ext cx="9036496" cy="684213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en-US" sz="3600" b="1" dirty="0"/>
              <a:t>Cultural Norms for Relationship Development</a:t>
            </a:r>
          </a:p>
        </p:txBody>
      </p:sp>
      <p:pic>
        <p:nvPicPr>
          <p:cNvPr id="3" name="Picture 2">
            <a:hlinkClick r:id="rId2"/>
            <a:extLst>
              <a:ext uri="{FF2B5EF4-FFF2-40B4-BE49-F238E27FC236}">
                <a16:creationId xmlns:a16="http://schemas.microsoft.com/office/drawing/2014/main" id="{03B643AA-4245-44FB-A449-44D28EAA5B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3892" y="4980588"/>
            <a:ext cx="1663719" cy="1754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322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Title 1">
            <a:extLst>
              <a:ext uri="{FF2B5EF4-FFF2-40B4-BE49-F238E27FC236}">
                <a16:creationId xmlns:a16="http://schemas.microsoft.com/office/drawing/2014/main" id="{90E8E1EF-A1BE-4583-96A1-5ED2DE7CC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16632"/>
            <a:ext cx="9036496" cy="684213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en-US" sz="3600" b="1" dirty="0"/>
              <a:t>Cultural Norms for Relationship Development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BFBF50-FBE5-4AAF-8D39-94F647E122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66019"/>
            <a:ext cx="8640960" cy="2118966"/>
          </a:xfrm>
        </p:spPr>
        <p:txBody>
          <a:bodyPr/>
          <a:lstStyle/>
          <a:p>
            <a:r>
              <a:rPr lang="en-GB" dirty="0"/>
              <a:t>What examples can you think of conflict between cultural norms and resulting mis-communication in the areas of social studies or advocacy?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F53EAE-E9C2-4BBE-A8AB-A671C8AF0B0F}"/>
              </a:ext>
            </a:extLst>
          </p:cNvPr>
          <p:cNvSpPr txBox="1"/>
          <p:nvPr/>
        </p:nvSpPr>
        <p:spPr>
          <a:xfrm>
            <a:off x="1259632" y="3284985"/>
            <a:ext cx="74809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For example, what in our own cultural norms might stop us communicating effectively with another professional?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Or, how might cultural norms prevent us from communicating effectively with a service user?</a:t>
            </a:r>
          </a:p>
        </p:txBody>
      </p:sp>
      <p:pic>
        <p:nvPicPr>
          <p:cNvPr id="2" name="Picture 1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5661248"/>
            <a:ext cx="676443" cy="67644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347864" y="5661248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Complete the Guided Study Sheet after this lecture and share your thoughts in the Forum on Moodle.</a:t>
            </a:r>
          </a:p>
        </p:txBody>
      </p:sp>
    </p:spTree>
    <p:extLst>
      <p:ext uri="{BB962C8B-B14F-4D97-AF65-F5344CB8AC3E}">
        <p14:creationId xmlns:p14="http://schemas.microsoft.com/office/powerpoint/2010/main" val="1064700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8840D3C9-3704-4A96-94B1-806EB49DC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4778" y="188640"/>
            <a:ext cx="7772400" cy="7207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AU" altLang="en-US" b="1" dirty="0"/>
              <a:t>Hofstede’s four cultural dimensions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AB8662CA-735A-42D3-B08C-E7EC29AB66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632" y="3501903"/>
            <a:ext cx="7543800" cy="2376264"/>
          </a:xfrm>
        </p:spPr>
        <p:txBody>
          <a:bodyPr>
            <a:normAutofit/>
          </a:bodyPr>
          <a:lstStyle/>
          <a:p>
            <a:pPr eaLnBrk="1" hangingPunct="1"/>
            <a:r>
              <a:rPr lang="en-AU" altLang="en-US" dirty="0"/>
              <a:t>Individualism–collectivism.</a:t>
            </a:r>
          </a:p>
          <a:p>
            <a:pPr eaLnBrk="1" hangingPunct="1"/>
            <a:r>
              <a:rPr lang="en-AU" altLang="en-US" dirty="0"/>
              <a:t>Masculinity–femininity.</a:t>
            </a:r>
          </a:p>
          <a:p>
            <a:pPr eaLnBrk="1" hangingPunct="1"/>
            <a:r>
              <a:rPr lang="en-AU" altLang="en-US" dirty="0"/>
              <a:t>Uncertainty avoidance.</a:t>
            </a:r>
          </a:p>
          <a:p>
            <a:pPr eaLnBrk="1" hangingPunct="1"/>
            <a:r>
              <a:rPr lang="en-AU" altLang="en-US" dirty="0"/>
              <a:t>Power distance.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44778" y="1009213"/>
            <a:ext cx="705678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altLang="en-US" sz="2800" dirty="0"/>
              <a:t>The categorisation of cultural dimensions is primarily based on the works of Geert Hofstede.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AU" altLang="en-US" sz="2800" dirty="0"/>
              <a:t>Who is Geert Hofstede?</a:t>
            </a:r>
          </a:p>
          <a:p>
            <a:endParaRPr lang="en-GB" sz="2800" b="1" dirty="0"/>
          </a:p>
        </p:txBody>
      </p:sp>
      <p:pic>
        <p:nvPicPr>
          <p:cNvPr id="4" name="Picture 3" descr="A picture containing ligh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E43884EE-679B-4AF0-BE5A-F0EFF64417B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2177177"/>
            <a:ext cx="1142857" cy="114285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EBFD2D5-85DE-46C3-8473-21D0FECD270D}"/>
              </a:ext>
            </a:extLst>
          </p:cNvPr>
          <p:cNvSpPr txBox="1"/>
          <p:nvPr/>
        </p:nvSpPr>
        <p:spPr>
          <a:xfrm>
            <a:off x="6577426" y="613394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Hofstede, G. (2001)</a:t>
            </a:r>
          </a:p>
        </p:txBody>
      </p:sp>
    </p:spTree>
    <p:extLst>
      <p:ext uri="{BB962C8B-B14F-4D97-AF65-F5344CB8AC3E}">
        <p14:creationId xmlns:p14="http://schemas.microsoft.com/office/powerpoint/2010/main" val="403893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/>
      <p:bldP spid="2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F81B73B9-946F-4C33-A84C-80286D3CFA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16632"/>
            <a:ext cx="8226425" cy="865188"/>
          </a:xfrm>
        </p:spPr>
        <p:txBody>
          <a:bodyPr/>
          <a:lstStyle/>
          <a:p>
            <a:pPr eaLnBrk="1" hangingPunct="1"/>
            <a:r>
              <a:rPr lang="en-AU" altLang="en-US" b="1" dirty="0"/>
              <a:t>Dimensions of culture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CDDAFEA0-9A7F-46E0-8B14-6532A56A97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196752"/>
            <a:ext cx="8496944" cy="1512639"/>
          </a:xfrm>
        </p:spPr>
        <p:txBody>
          <a:bodyPr>
            <a:normAutofit/>
          </a:bodyPr>
          <a:lstStyle/>
          <a:p>
            <a:pPr eaLnBrk="1" hangingPunct="1"/>
            <a:r>
              <a:rPr lang="en-AU" altLang="en-US" sz="2800" dirty="0"/>
              <a:t>The dimensions of culture are presented along cultural continua, which present the dimensions as continuous and varying in degrees.</a:t>
            </a:r>
          </a:p>
          <a:p>
            <a:pPr eaLnBrk="1" hangingPunct="1">
              <a:buFontTx/>
              <a:buNone/>
            </a:pPr>
            <a:endParaRPr lang="en-AU" altLang="en-US" sz="28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861048"/>
            <a:ext cx="720701" cy="72070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39553" y="3068960"/>
            <a:ext cx="808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Paraphrasing Exercise: What is this statement saying?</a:t>
            </a:r>
          </a:p>
        </p:txBody>
      </p:sp>
    </p:spTree>
    <p:extLst>
      <p:ext uri="{BB962C8B-B14F-4D97-AF65-F5344CB8AC3E}">
        <p14:creationId xmlns:p14="http://schemas.microsoft.com/office/powerpoint/2010/main" val="4051061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548A7638-5D31-408D-9024-53D156CA3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1" y="116632"/>
            <a:ext cx="8218682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AU" altLang="en-US" b="1" dirty="0"/>
              <a:t>Individualism versus collectivism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CB9543C2-90E9-4444-9779-A95ABF7B2B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1" y="1259632"/>
            <a:ext cx="8352926" cy="1593304"/>
          </a:xfrm>
        </p:spPr>
        <p:txBody>
          <a:bodyPr>
            <a:normAutofit/>
          </a:bodyPr>
          <a:lstStyle/>
          <a:p>
            <a:pPr eaLnBrk="1" hangingPunct="1"/>
            <a:r>
              <a:rPr lang="en-AU" altLang="zh-CN" sz="2800" dirty="0">
                <a:ea typeface="SimSun" panose="02010600030101010101" pitchFamily="2" charset="-122"/>
              </a:rPr>
              <a:t>In individualistic cultures, emphasis is placed on individuals’ goals, abilities and aptitudes over those of the group. </a:t>
            </a:r>
          </a:p>
          <a:p>
            <a:pPr eaLnBrk="1" hangingPunct="1"/>
            <a:endParaRPr lang="en-AU" altLang="zh-CN" sz="2800" dirty="0">
              <a:ea typeface="SimSun" panose="02010600030101010101" pitchFamily="2" charset="-122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51521" y="2996952"/>
            <a:ext cx="846956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In contrast, collectivistic cultures emphasize values that serve and preserve the ‘</a:t>
            </a:r>
            <a:r>
              <a:rPr lang="en-GB" sz="2800" dirty="0" err="1"/>
              <a:t>ingroup</a:t>
            </a:r>
            <a:r>
              <a:rPr lang="en-GB" sz="2800" dirty="0"/>
              <a:t>’ by subordinating personal goals to this end. Group membership is more important than individuality; responsibility is shared and accountability is collective.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711276-91C0-4B9E-9B4F-0F3889B4F54B}"/>
              </a:ext>
            </a:extLst>
          </p:cNvPr>
          <p:cNvSpPr txBox="1"/>
          <p:nvPr/>
        </p:nvSpPr>
        <p:spPr>
          <a:xfrm>
            <a:off x="6577426" y="613394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Hofstede, G. (2001)</a:t>
            </a:r>
          </a:p>
        </p:txBody>
      </p:sp>
    </p:spTree>
    <p:extLst>
      <p:ext uri="{BB962C8B-B14F-4D97-AF65-F5344CB8AC3E}">
        <p14:creationId xmlns:p14="http://schemas.microsoft.com/office/powerpoint/2010/main" val="3556705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build="p"/>
      <p:bldP spid="2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8042BC3F-31C3-40E6-8AAD-4332BAF5F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650" y="188640"/>
            <a:ext cx="7705725" cy="70643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AU" altLang="en-US" b="1" dirty="0"/>
              <a:t>Exercise 1: Case study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E1933FED-8491-4C9F-8B14-68E914F3A2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738" y="1124744"/>
            <a:ext cx="8280400" cy="3096344"/>
          </a:xfrm>
        </p:spPr>
        <p:txBody>
          <a:bodyPr>
            <a:noAutofit/>
          </a:bodyPr>
          <a:lstStyle/>
          <a:p>
            <a:pPr eaLnBrk="1" hangingPunct="1"/>
            <a:r>
              <a:rPr lang="en-AU" altLang="en-US" sz="2400" dirty="0"/>
              <a:t>Outside a classroom during a 10-minute break, three Australian students and one Arab student were exchanging ideas about a group project that they were working on. At the beginning of the break, two Australian students first took out cigarettes and lit them. The Arab student watched them; then hesitantly, he took out his own pack of cigarettes and lit one. After the break, they returned to the classroom to work on their project, the Arab student seemed a little upset and did not work well with the rest of the group.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51520" y="4725144"/>
            <a:ext cx="828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altLang="en-US" sz="2400" dirty="0"/>
              <a:t>What was the problem here?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altLang="en-US" sz="2400" dirty="0"/>
              <a:t>Could you explain the problem by linking it to Individualism-Collectivism cultural dimension?</a:t>
            </a:r>
          </a:p>
        </p:txBody>
      </p:sp>
    </p:spTree>
    <p:extLst>
      <p:ext uri="{BB962C8B-B14F-4D97-AF65-F5344CB8AC3E}">
        <p14:creationId xmlns:p14="http://schemas.microsoft.com/office/powerpoint/2010/main" val="431139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/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894B5509-ED8E-45FC-ADDC-654F3886BD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7232"/>
            <a:ext cx="7024688" cy="1143000"/>
          </a:xfrm>
        </p:spPr>
        <p:txBody>
          <a:bodyPr/>
          <a:lstStyle/>
          <a:p>
            <a:pPr eaLnBrk="1" hangingPunct="1"/>
            <a:r>
              <a:rPr lang="en-AU" altLang="en-US" b="1" dirty="0"/>
              <a:t>Masculinity versus femininity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01CCE91F-F4F3-4396-831F-986DE1828F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150232"/>
            <a:ext cx="8208912" cy="3508375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en-AU" altLang="en-US" sz="2800" dirty="0"/>
              <a:t>This dimension describes how a culture’s dominant values are assertive or nurturing. </a:t>
            </a:r>
          </a:p>
          <a:p>
            <a:pPr eaLnBrk="1" hangingPunct="1">
              <a:lnSpc>
                <a:spcPct val="90000"/>
              </a:lnSpc>
            </a:pPr>
            <a:endParaRPr lang="en-AU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AU" altLang="en-US" sz="2800" dirty="0"/>
              <a:t>In masculine cultures, people strive for maximal distinction between gender behaviours and expectations, and greater value is placed on masculine traits. </a:t>
            </a:r>
          </a:p>
          <a:p>
            <a:pPr eaLnBrk="1" hangingPunct="1">
              <a:lnSpc>
                <a:spcPct val="90000"/>
              </a:lnSpc>
            </a:pPr>
            <a:endParaRPr lang="en-AU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AU" altLang="en-US" sz="2800" dirty="0"/>
              <a:t>Cultures labelled as feminine are those that permit more overlapping social roles for the sexes and place high value on feminine traits.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620D2C-0BFC-4084-9FFC-8B8A9E6F5EA2}"/>
              </a:ext>
            </a:extLst>
          </p:cNvPr>
          <p:cNvSpPr txBox="1"/>
          <p:nvPr/>
        </p:nvSpPr>
        <p:spPr>
          <a:xfrm>
            <a:off x="6577426" y="613394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Hofstede, G. (2001)</a:t>
            </a:r>
          </a:p>
        </p:txBody>
      </p:sp>
    </p:spTree>
    <p:extLst>
      <p:ext uri="{BB962C8B-B14F-4D97-AF65-F5344CB8AC3E}">
        <p14:creationId xmlns:p14="http://schemas.microsoft.com/office/powerpoint/2010/main" val="2368007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build="p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D08EB175-B2DB-44C0-9F51-75D9B215EF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76" y="116632"/>
            <a:ext cx="7024687" cy="1143000"/>
          </a:xfrm>
        </p:spPr>
        <p:txBody>
          <a:bodyPr/>
          <a:lstStyle/>
          <a:p>
            <a:pPr eaLnBrk="1" hangingPunct="1"/>
            <a:r>
              <a:rPr lang="en-AU" altLang="en-US" b="1" dirty="0"/>
              <a:t>Uncertainty avoidance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9FD50E11-C1FD-41D9-8F2A-DBF9F1B7F6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259632"/>
            <a:ext cx="8352928" cy="3509963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en-AU" altLang="en-US" sz="2800"/>
              <a:t>This dimension reflects a culture’s tolerance of ambiguity and acceptance of risk. </a:t>
            </a:r>
          </a:p>
          <a:p>
            <a:pPr eaLnBrk="1" hangingPunct="1">
              <a:lnSpc>
                <a:spcPct val="90000"/>
              </a:lnSpc>
            </a:pPr>
            <a:endParaRPr lang="en-AU" altLang="en-US" sz="2800"/>
          </a:p>
          <a:p>
            <a:pPr eaLnBrk="1" hangingPunct="1">
              <a:lnSpc>
                <a:spcPct val="90000"/>
              </a:lnSpc>
            </a:pPr>
            <a:r>
              <a:rPr lang="en-AU" altLang="en-US" sz="2800"/>
              <a:t>Some cultures have a high need for information and certainty, and members are actively security seeking. These cultures also tend to be collectivist. </a:t>
            </a:r>
          </a:p>
          <a:p>
            <a:pPr eaLnBrk="1" hangingPunct="1">
              <a:lnSpc>
                <a:spcPct val="90000"/>
              </a:lnSpc>
            </a:pPr>
            <a:endParaRPr lang="en-AU" altLang="en-US" sz="2800"/>
          </a:p>
          <a:p>
            <a:pPr eaLnBrk="1" hangingPunct="1">
              <a:lnSpc>
                <a:spcPct val="90000"/>
              </a:lnSpc>
            </a:pPr>
            <a:r>
              <a:rPr lang="en-AU" altLang="en-US" sz="2800"/>
              <a:t>In low uncertainty avoidance cultures, which are commonly individualist, members are more comfortable dealing with diversity, ambiguity and risk.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CEAF98-DCB9-4E65-8D60-554DC4373E92}"/>
              </a:ext>
            </a:extLst>
          </p:cNvPr>
          <p:cNvSpPr txBox="1"/>
          <p:nvPr/>
        </p:nvSpPr>
        <p:spPr>
          <a:xfrm>
            <a:off x="6577426" y="613394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Hofstede, G. (2001)</a:t>
            </a:r>
          </a:p>
        </p:txBody>
      </p:sp>
    </p:spTree>
    <p:extLst>
      <p:ext uri="{BB962C8B-B14F-4D97-AF65-F5344CB8AC3E}">
        <p14:creationId xmlns:p14="http://schemas.microsoft.com/office/powerpoint/2010/main" val="3157544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 build="p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ADA4A7C6-BCDC-46CD-A4BB-817FC59FC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956" y="188640"/>
            <a:ext cx="7772400" cy="49847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AU" altLang="en-US" b="1" dirty="0"/>
              <a:t>Power distance and communication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B3E28D21-467C-4186-8263-6C3891704A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980728"/>
            <a:ext cx="7704137" cy="2971800"/>
          </a:xfrm>
        </p:spPr>
        <p:txBody>
          <a:bodyPr>
            <a:noAutofit/>
          </a:bodyPr>
          <a:lstStyle/>
          <a:p>
            <a:pPr eaLnBrk="1" hangingPunct="1"/>
            <a:r>
              <a:rPr lang="en-AU" altLang="en-US" sz="2400" dirty="0"/>
              <a:t>Power distance is related to the level of hierarchy in a society, and it affects verbal and nonverbal communication behaviours.</a:t>
            </a:r>
          </a:p>
          <a:p>
            <a:pPr eaLnBrk="1" hangingPunct="1"/>
            <a:r>
              <a:rPr lang="en-AU" altLang="en-US" sz="2400" dirty="0"/>
              <a:t>In literal terms it refers to the distance between an individual and those who are making decisions that affect them as well as their acceptance of this situation</a:t>
            </a:r>
          </a:p>
          <a:p>
            <a:pPr eaLnBrk="1" hangingPunct="1"/>
            <a:r>
              <a:rPr lang="en-AU" altLang="en-US" sz="2400" dirty="0"/>
              <a:t>Therefore a person who is accepting of power distance will be more likely to be compliant and to defer to anyone in authority</a:t>
            </a:r>
          </a:p>
          <a:p>
            <a:pPr eaLnBrk="1" hangingPunct="1"/>
            <a:r>
              <a:rPr lang="en-AU" altLang="en-US" sz="2400" dirty="0"/>
              <a:t>Could you give an example to show in what ways communication can reinforce the power distance between people?</a:t>
            </a:r>
          </a:p>
          <a:p>
            <a:pPr eaLnBrk="1" hangingPunct="1"/>
            <a:endParaRPr lang="en-AU" altLang="en-US" sz="2400" dirty="0"/>
          </a:p>
          <a:p>
            <a:pPr eaLnBrk="1" hangingPunct="1"/>
            <a:endParaRPr lang="en-AU" altLang="en-US" sz="2400" dirty="0"/>
          </a:p>
          <a:p>
            <a:pPr eaLnBrk="1" hangingPunct="1"/>
            <a:endParaRPr lang="en-AU" altLang="en-US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1F71B8-7F91-4E4C-B5A3-8B888D153113}"/>
              </a:ext>
            </a:extLst>
          </p:cNvPr>
          <p:cNvSpPr txBox="1"/>
          <p:nvPr/>
        </p:nvSpPr>
        <p:spPr>
          <a:xfrm>
            <a:off x="6577426" y="613394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Hofstede, G. (2001)</a:t>
            </a:r>
          </a:p>
        </p:txBody>
      </p:sp>
    </p:spTree>
    <p:extLst>
      <p:ext uri="{BB962C8B-B14F-4D97-AF65-F5344CB8AC3E}">
        <p14:creationId xmlns:p14="http://schemas.microsoft.com/office/powerpoint/2010/main" val="142134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uild="p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DC91A855-3BE9-48C3-8D36-AE314E9E5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033" y="188640"/>
            <a:ext cx="8607622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AU" altLang="en-US" b="1" dirty="0"/>
              <a:t>The fifth dimension </a:t>
            </a:r>
            <a:br>
              <a:rPr lang="en-AU" altLang="en-US" b="1" dirty="0"/>
            </a:br>
            <a:r>
              <a:rPr lang="en-AU" altLang="en-US" b="1" dirty="0"/>
              <a:t>Long-term and short-term orientations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EA45C841-21E2-482C-87BC-B803F1AF03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232" y="1844675"/>
            <a:ext cx="8423224" cy="3744913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endParaRPr lang="en-AU" altLang="en-US" sz="1600" dirty="0"/>
          </a:p>
          <a:p>
            <a:pPr eaLnBrk="1" hangingPunct="1">
              <a:lnSpc>
                <a:spcPct val="90000"/>
              </a:lnSpc>
            </a:pPr>
            <a:r>
              <a:rPr lang="en-AU" altLang="en-US" dirty="0"/>
              <a:t>A 5th cultural dimension was developed by Hofstede and Bond, also labelled as Confucian Work Dynamism.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AU" altLang="en-US" dirty="0"/>
          </a:p>
          <a:p>
            <a:pPr eaLnBrk="1" hangingPunct="1">
              <a:lnSpc>
                <a:spcPct val="90000"/>
              </a:lnSpc>
            </a:pPr>
            <a:r>
              <a:rPr lang="en-AU" altLang="en-US" dirty="0"/>
              <a:t>Long-term orientation encourages thrift, savings, perseverance toward results, and a willingness to subordinate oneself for a purpose. </a:t>
            </a:r>
          </a:p>
          <a:p>
            <a:pPr eaLnBrk="1" hangingPunct="1">
              <a:lnSpc>
                <a:spcPct val="90000"/>
              </a:lnSpc>
            </a:pPr>
            <a:endParaRPr lang="en-AU" altLang="en-US" dirty="0"/>
          </a:p>
          <a:p>
            <a:pPr eaLnBrk="1" hangingPunct="1">
              <a:lnSpc>
                <a:spcPct val="90000"/>
              </a:lnSpc>
            </a:pPr>
            <a:r>
              <a:rPr lang="en-AU" altLang="en-US" dirty="0"/>
              <a:t>Short-term orientation is consistent with spending to keep up with social pressure, less savings, preference for quick results, and a concern with face.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alt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D3368B-CFDE-492E-8465-71EBBCBF409B}"/>
              </a:ext>
            </a:extLst>
          </p:cNvPr>
          <p:cNvSpPr txBox="1"/>
          <p:nvPr/>
        </p:nvSpPr>
        <p:spPr>
          <a:xfrm>
            <a:off x="6577426" y="613394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Hofstede, G. (2001)</a:t>
            </a:r>
          </a:p>
        </p:txBody>
      </p:sp>
    </p:spTree>
    <p:extLst>
      <p:ext uri="{BB962C8B-B14F-4D97-AF65-F5344CB8AC3E}">
        <p14:creationId xmlns:p14="http://schemas.microsoft.com/office/powerpoint/2010/main" val="3474180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en-GB" b="1" dirty="0"/>
              <a:t>But what do they mean?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9552" y="1340768"/>
            <a:ext cx="656352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altLang="en-US" sz="2800" dirty="0"/>
              <a:t>What do you think are the characteristics of each dimension?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328" y="1484784"/>
            <a:ext cx="710809" cy="71080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043608" y="2708920"/>
            <a:ext cx="705678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Using your notes and the Handout from the University of </a:t>
            </a:r>
            <a:r>
              <a:rPr lang="en-GB" sz="2800" i="1" dirty="0" err="1"/>
              <a:t>Sandiago</a:t>
            </a:r>
            <a:r>
              <a:rPr lang="en-GB" sz="2800" i="1" dirty="0"/>
              <a:t> discuss each of Hofstede’s cultural dimensions and explore the impact they may have on communication.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4754181"/>
            <a:ext cx="422777" cy="42277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771800" y="4754181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Handout 3: Hofstede’s cultural dimensions</a:t>
            </a:r>
          </a:p>
        </p:txBody>
      </p:sp>
    </p:spTree>
    <p:extLst>
      <p:ext uri="{BB962C8B-B14F-4D97-AF65-F5344CB8AC3E}">
        <p14:creationId xmlns:p14="http://schemas.microsoft.com/office/powerpoint/2010/main" val="729455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5C52C-5AC2-4408-A4A8-80A31A08FB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Hofstede Continued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1BFED4-73F2-45C8-9602-FB9BED9F09D3}"/>
              </a:ext>
            </a:extLst>
          </p:cNvPr>
          <p:cNvSpPr txBox="1"/>
          <p:nvPr/>
        </p:nvSpPr>
        <p:spPr>
          <a:xfrm>
            <a:off x="611560" y="1844824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Hofstede has continued to develop his theories on the dimensions of cultures</a:t>
            </a:r>
          </a:p>
        </p:txBody>
      </p:sp>
    </p:spTree>
    <p:extLst>
      <p:ext uri="{BB962C8B-B14F-4D97-AF65-F5344CB8AC3E}">
        <p14:creationId xmlns:p14="http://schemas.microsoft.com/office/powerpoint/2010/main" val="26655699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DC91A855-3BE9-48C3-8D36-AE314E9E5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033" y="188640"/>
            <a:ext cx="8607622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AU" altLang="en-US" b="1" dirty="0"/>
              <a:t>The sixth dimension </a:t>
            </a:r>
            <a:br>
              <a:rPr lang="en-AU" altLang="en-US" b="1" dirty="0"/>
            </a:br>
            <a:r>
              <a:rPr lang="en-AU" altLang="en-US" b="1" dirty="0"/>
              <a:t>Indulgence / Restraint orientations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EA45C841-21E2-482C-87BC-B803F1AF03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232" y="1844675"/>
            <a:ext cx="8423224" cy="3744913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endParaRPr lang="en-AU" altLang="en-US" sz="1600" dirty="0"/>
          </a:p>
          <a:p>
            <a:pPr eaLnBrk="1" hangingPunct="1">
              <a:lnSpc>
                <a:spcPct val="90000"/>
              </a:lnSpc>
            </a:pPr>
            <a:r>
              <a:rPr lang="en-AU" altLang="en-US" dirty="0"/>
              <a:t>The 6</a:t>
            </a:r>
            <a:r>
              <a:rPr lang="en-AU" altLang="en-US" baseline="30000" dirty="0"/>
              <a:t>th</a:t>
            </a:r>
            <a:r>
              <a:rPr lang="en-AU" altLang="en-US" dirty="0"/>
              <a:t> of Hofstede’s dimensions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In an indulgent culture it is good to be free. 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Doing what your impulses want you to do, is good. 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Friends are important and life makes sense. 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In a restrained culture, the feeling is that life is hard, and duty, not freedom, is the normal state of being. </a:t>
            </a:r>
            <a:endParaRPr lang="en-AU" alt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8A0B47-61FC-4BC5-9584-23DB96AF18F9}"/>
              </a:ext>
            </a:extLst>
          </p:cNvPr>
          <p:cNvSpPr txBox="1"/>
          <p:nvPr/>
        </p:nvSpPr>
        <p:spPr>
          <a:xfrm>
            <a:off x="6577426" y="613394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Hofstede, G. (2001)</a:t>
            </a:r>
          </a:p>
        </p:txBody>
      </p:sp>
    </p:spTree>
    <p:extLst>
      <p:ext uri="{BB962C8B-B14F-4D97-AF65-F5344CB8AC3E}">
        <p14:creationId xmlns:p14="http://schemas.microsoft.com/office/powerpoint/2010/main" val="525550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/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DC91A855-3BE9-48C3-8D36-AE314E9E5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033" y="188640"/>
            <a:ext cx="8607622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AU" altLang="en-US" b="1" dirty="0"/>
              <a:t>The sixth dimension </a:t>
            </a:r>
            <a:br>
              <a:rPr lang="en-AU" altLang="en-US" b="1" dirty="0"/>
            </a:br>
            <a:r>
              <a:rPr lang="en-AU" altLang="en-US" b="1" dirty="0"/>
              <a:t>Indulgence / Restraint orientations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EA45C841-21E2-482C-87BC-B803F1AF03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3284984"/>
            <a:ext cx="8423224" cy="864245"/>
          </a:xfrm>
        </p:spPr>
        <p:txBody>
          <a:bodyPr>
            <a:normAutofit/>
          </a:bodyPr>
          <a:lstStyle/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AU" altLang="en-US" sz="2800" i="1" dirty="0"/>
              <a:t>What implications for communication might this dimension have?</a:t>
            </a:r>
          </a:p>
        </p:txBody>
      </p:sp>
    </p:spTree>
    <p:extLst>
      <p:ext uri="{BB962C8B-B14F-4D97-AF65-F5344CB8AC3E}">
        <p14:creationId xmlns:p14="http://schemas.microsoft.com/office/powerpoint/2010/main" val="3354673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does this mean in practice?</a:t>
            </a:r>
          </a:p>
        </p:txBody>
      </p:sp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340768"/>
            <a:ext cx="854825" cy="85482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843808" y="1484784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Country Cultural Comparison Tool (Hofstede’s Insights , No Date)</a:t>
            </a:r>
          </a:p>
        </p:txBody>
      </p:sp>
      <p:pic>
        <p:nvPicPr>
          <p:cNvPr id="5" name="Picture 4">
            <a:hlinkClick r:id="rId4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1699" y="2348880"/>
            <a:ext cx="854825" cy="85482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815410" y="2471352"/>
            <a:ext cx="5184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Intercultural Communication: The Hofstede Model (Management Study Guide, 2020)</a:t>
            </a:r>
          </a:p>
        </p:txBody>
      </p:sp>
      <p:pic>
        <p:nvPicPr>
          <p:cNvPr id="7" name="Picture 6">
            <a:hlinkClick r:id="rId5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1699" y="3378154"/>
            <a:ext cx="854825" cy="85482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43808" y="3457920"/>
            <a:ext cx="5184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Hofstede’s cultural dimensions and differences across cultures (Gill, 2017)</a:t>
            </a:r>
          </a:p>
        </p:txBody>
      </p:sp>
      <p:pic>
        <p:nvPicPr>
          <p:cNvPr id="10" name="Picture 9">
            <a:hlinkClick r:id="rId6"/>
            <a:extLst>
              <a:ext uri="{FF2B5EF4-FFF2-40B4-BE49-F238E27FC236}">
                <a16:creationId xmlns:a16="http://schemas.microsoft.com/office/drawing/2014/main" id="{07EFDE67-C9D8-4B59-8A0B-E2EBBAE581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1699" y="4344889"/>
            <a:ext cx="854826" cy="85482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A4F681B-FA6E-42EA-8623-F38F53866177}"/>
              </a:ext>
            </a:extLst>
          </p:cNvPr>
          <p:cNvSpPr txBox="1"/>
          <p:nvPr/>
        </p:nvSpPr>
        <p:spPr>
          <a:xfrm>
            <a:off x="2868960" y="4449136"/>
            <a:ext cx="5184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Hofstede’s cultural dimensions MAPS OF THE WORLD (Hofstede, No Date)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300696" y="158351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300696" y="2612635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315149" y="3596419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315149" y="453763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31385072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620688"/>
            <a:ext cx="8568952" cy="4525963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Barger, K. (2018) ETHNOCENTRISM: What is it? Why are people ethnocentric?  What is the problem? What can we do about it? Indianapolis: Indiana University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Goldin-Meadow, S (2010) Gesture’s role in creating and learning language </a:t>
            </a:r>
            <a:r>
              <a:rPr lang="en-GB" sz="1800" i="1" dirty="0" err="1"/>
              <a:t>Enfance</a:t>
            </a:r>
            <a:r>
              <a:rPr lang="en-GB" sz="1800" i="1" dirty="0"/>
              <a:t> Vol. (3): pp. 239–255.</a:t>
            </a:r>
            <a:r>
              <a:rPr lang="en-GB" sz="1800" dirty="0"/>
              <a:t> Available at: </a:t>
            </a:r>
            <a:r>
              <a:rPr lang="en-GB" sz="1800" dirty="0">
                <a:hlinkClick r:id="rId2"/>
              </a:rPr>
              <a:t>https://www.researchgate.net/publication/236078646_Gesture's_role_in_creating_and_learning_language</a:t>
            </a:r>
            <a:r>
              <a:rPr lang="en-GB" sz="1800" dirty="0"/>
              <a:t>   [Accessed 17/10/2022]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Hofstede, G. (2001) </a:t>
            </a:r>
            <a:r>
              <a:rPr lang="en-GB" sz="1800" i="1" dirty="0"/>
              <a:t>Culture’s Consequences (2</a:t>
            </a:r>
            <a:r>
              <a:rPr lang="en-GB" sz="1800" i="1" baseline="30000" dirty="0"/>
              <a:t>nd</a:t>
            </a:r>
            <a:r>
              <a:rPr lang="en-GB" sz="1800" i="1" dirty="0"/>
              <a:t> Edition)</a:t>
            </a:r>
            <a:r>
              <a:rPr lang="en-GB" sz="1800" dirty="0"/>
              <a:t> Sage Publications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Johnson, H. &amp; Johnson, K (1998) </a:t>
            </a:r>
            <a:r>
              <a:rPr lang="en-GB" sz="1800" i="1" dirty="0"/>
              <a:t>Encyclopaedic Dictionary of Applied Linguistics</a:t>
            </a:r>
            <a:r>
              <a:rPr lang="en-GB" sz="1800" dirty="0"/>
              <a:t> Blackwell Publishers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Liu, S.; </a:t>
            </a:r>
            <a:r>
              <a:rPr lang="en-GB" sz="1800" dirty="0" err="1"/>
              <a:t>Volcic</a:t>
            </a:r>
            <a:r>
              <a:rPr lang="en-GB" sz="1800" dirty="0"/>
              <a:t>, Z.; </a:t>
            </a:r>
            <a:r>
              <a:rPr lang="en-GB" sz="1800" dirty="0" err="1"/>
              <a:t>Gallois</a:t>
            </a:r>
            <a:r>
              <a:rPr lang="en-GB" sz="1800" dirty="0"/>
              <a:t>, C.; (2015). Introducing Intercultural Communication - Global Cultures and Contexts, London: Sage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800" dirty="0" err="1"/>
              <a:t>Mervis</a:t>
            </a:r>
            <a:r>
              <a:rPr lang="en-GB" sz="1800" dirty="0"/>
              <a:t>, C.B. and </a:t>
            </a:r>
            <a:r>
              <a:rPr lang="en-GB" sz="1800" dirty="0" err="1"/>
              <a:t>Velleman</a:t>
            </a:r>
            <a:r>
              <a:rPr lang="en-GB" sz="1800" dirty="0"/>
              <a:t>, S.L. (2011) Children with Williams Syndrome: Language, Cognitive, and </a:t>
            </a:r>
            <a:r>
              <a:rPr lang="en-GB" sz="1800" dirty="0" err="1"/>
              <a:t>Behavioral</a:t>
            </a:r>
            <a:r>
              <a:rPr lang="en-GB" sz="1800" dirty="0"/>
              <a:t> Characteristics and their Implications for Intervention </a:t>
            </a:r>
            <a:r>
              <a:rPr lang="en-GB" sz="1800" i="1" dirty="0"/>
              <a:t>Perspectives on Language Learning and Education </a:t>
            </a:r>
            <a:r>
              <a:rPr lang="en-GB" sz="1800" dirty="0"/>
              <a:t>Vol. 18 </a:t>
            </a:r>
            <a:r>
              <a:rPr lang="en-GB" sz="1800" dirty="0" err="1"/>
              <a:t>Iss</a:t>
            </a:r>
            <a:r>
              <a:rPr lang="en-GB" sz="1800" dirty="0"/>
              <a:t>. 3 pp. 98–107 Available at: </a:t>
            </a:r>
            <a:r>
              <a:rPr lang="en-GB" sz="1800" dirty="0">
                <a:hlinkClick r:id="rId3"/>
              </a:rPr>
              <a:t>https://www.ncbi.nlm.nih.gov/pmc/articles/PMC3383614/</a:t>
            </a:r>
            <a:r>
              <a:rPr lang="en-GB" sz="1800" dirty="0"/>
              <a:t>  [Accessed 17/10/2022]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04839595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646" y="1166018"/>
            <a:ext cx="8516841" cy="4525963"/>
          </a:xfrm>
        </p:spPr>
        <p:txBody>
          <a:bodyPr>
            <a:normAutofit fontScale="92500" lnSpcReduction="20000"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Saxton, M. (2010). Child Language: Acquisition and development. Thousand Oaks, (CA): SAGE Publications Ltd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W. Schramm and D. F. Roberts (</a:t>
            </a:r>
            <a:r>
              <a:rPr lang="en-GB" sz="2400" dirty="0" err="1"/>
              <a:t>eds</a:t>
            </a:r>
            <a:r>
              <a:rPr lang="en-GB" sz="2400" dirty="0"/>
              <a:t>), The Process and Effects of Mass Communication. Urbana, IL: University of Illinois Press. p. 24.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Scott, J. &amp; Marshall, G. (2009) </a:t>
            </a:r>
            <a:r>
              <a:rPr lang="en-GB" sz="2400" i="1" dirty="0"/>
              <a:t>A Dictionary of Sociology (3 rev. ed.) Oxford: </a:t>
            </a:r>
            <a:r>
              <a:rPr lang="en-GB" sz="2400" dirty="0"/>
              <a:t>Oxford University Press</a:t>
            </a:r>
            <a:endParaRPr lang="en-GB" sz="2400" i="1" dirty="0"/>
          </a:p>
          <a:p>
            <a:pPr>
              <a:defRPr/>
            </a:pPr>
            <a:r>
              <a:rPr lang="en-AU" sz="2400" dirty="0"/>
              <a:t>Shannon, Claude and Weaver, Warren (1949) </a:t>
            </a:r>
            <a:r>
              <a:rPr lang="en-AU" sz="2400" i="1" dirty="0"/>
              <a:t>The Mathematical Theory of Communication</a:t>
            </a:r>
            <a:r>
              <a:rPr lang="en-AU" sz="2400" dirty="0"/>
              <a:t>. Urbana, IL: University of Illinois Press. p. 5.</a:t>
            </a:r>
            <a:endParaRPr lang="en-GB" sz="2400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USNLM (2019) </a:t>
            </a:r>
            <a:r>
              <a:rPr lang="en-GB" sz="2400" i="1" dirty="0"/>
              <a:t>Williams Syndrome Available at: </a:t>
            </a:r>
            <a:r>
              <a:rPr lang="en-GB" sz="2400" dirty="0">
                <a:hlinkClick r:id="rId2"/>
              </a:rPr>
              <a:t>https://ghr.nlm.nih.gov/condition/williams-syndrome#resources</a:t>
            </a:r>
            <a:r>
              <a:rPr lang="en-GB" sz="2400" dirty="0"/>
              <a:t> [Accessed 17/10/2022]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 err="1"/>
              <a:t>Wardhaugh</a:t>
            </a:r>
            <a:r>
              <a:rPr lang="en-GB" sz="2400" dirty="0"/>
              <a:t>, R., Fuller, J. (2014). An Introduction to Sociolinguistics, Blackwell</a:t>
            </a:r>
          </a:p>
        </p:txBody>
      </p:sp>
    </p:spTree>
    <p:extLst>
      <p:ext uri="{BB962C8B-B14F-4D97-AF65-F5344CB8AC3E}">
        <p14:creationId xmlns:p14="http://schemas.microsoft.com/office/powerpoint/2010/main" val="98723968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/>
              <a:t>Web-links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1052736"/>
            <a:ext cx="8291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1. Hofstede’s Insights (No Date) </a:t>
            </a:r>
            <a:r>
              <a:rPr lang="en-GB" i="1" dirty="0"/>
              <a:t>Country Comparison</a:t>
            </a:r>
            <a:r>
              <a:rPr lang="en-GB" dirty="0"/>
              <a:t> Available at: </a:t>
            </a:r>
            <a:r>
              <a:rPr lang="en-GB" dirty="0">
                <a:hlinkClick r:id="rId2"/>
              </a:rPr>
              <a:t>https://www.hofstede-insights.com/country-comparison/</a:t>
            </a:r>
            <a:r>
              <a:rPr lang="en-GB" dirty="0"/>
              <a:t> [Accessed 11/12/2020]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5088" y="1844824"/>
            <a:ext cx="8291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 Management Study Guide (2020) </a:t>
            </a:r>
            <a:r>
              <a:rPr lang="en-GB" i="1" dirty="0"/>
              <a:t>Intercultural communication: The Hofstede Model</a:t>
            </a:r>
            <a:r>
              <a:rPr lang="en-GB" dirty="0"/>
              <a:t> Available at: </a:t>
            </a:r>
            <a:r>
              <a:rPr lang="en-GB" dirty="0">
                <a:hlinkClick r:id="rId3"/>
              </a:rPr>
              <a:t>https://www.managementstudyguide.com/hofstede-model-intercultural-communication.htm</a:t>
            </a:r>
            <a:r>
              <a:rPr lang="en-GB" dirty="0"/>
              <a:t> [Accessed 11/12/2020]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5088" y="2924944"/>
            <a:ext cx="8291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3. Gill, C. (2017) </a:t>
            </a:r>
            <a:r>
              <a:rPr lang="en-GB" i="1" dirty="0"/>
              <a:t>Hofstede’s cultural dimensions and differences across cultures</a:t>
            </a:r>
          </a:p>
          <a:p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https://blog.oup.com/2017/03/hofstede-cultural-dimensions/</a:t>
            </a:r>
            <a:r>
              <a:rPr lang="en-GB" dirty="0"/>
              <a:t> [Accessed 11/12/2020]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57200" y="3933056"/>
            <a:ext cx="8291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4. Hofstede, G. (No date) </a:t>
            </a:r>
            <a:r>
              <a:rPr lang="en-GB" i="1" dirty="0"/>
              <a:t>Hofstede’s cultural dimensions MAPS OF THE WORLD </a:t>
            </a:r>
          </a:p>
          <a:p>
            <a:r>
              <a:rPr lang="en-GB" dirty="0"/>
              <a:t>Available at: </a:t>
            </a:r>
            <a:r>
              <a:rPr lang="en-GB" dirty="0">
                <a:hlinkClick r:id="rId5"/>
              </a:rPr>
              <a:t>https://geerthofstede.com/culture-geert-hofstede-gert-jan-hofstede/6d-model-of-national-culture/</a:t>
            </a:r>
            <a:r>
              <a:rPr lang="en-GB" dirty="0"/>
              <a:t> [Accessed 11/12/2020]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65088" y="4941168"/>
            <a:ext cx="8291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5. Casework.eu (No date) </a:t>
            </a:r>
            <a:r>
              <a:rPr lang="en-GB" i="1" dirty="0"/>
              <a:t>Dimensions of Culture</a:t>
            </a:r>
          </a:p>
          <a:p>
            <a:r>
              <a:rPr lang="en-GB" dirty="0"/>
              <a:t>Available at: </a:t>
            </a:r>
            <a:r>
              <a:rPr lang="en-GB" dirty="0">
                <a:hlinkClick r:id="rId6"/>
              </a:rPr>
              <a:t>https://casework.eu/lesson/dimensions-of-culture/</a:t>
            </a:r>
            <a:r>
              <a:rPr lang="en-GB" dirty="0"/>
              <a:t> [Accessed 11/12/2020]</a:t>
            </a:r>
          </a:p>
        </p:txBody>
      </p:sp>
    </p:spTree>
    <p:extLst>
      <p:ext uri="{BB962C8B-B14F-4D97-AF65-F5344CB8AC3E}">
        <p14:creationId xmlns:p14="http://schemas.microsoft.com/office/powerpoint/2010/main" val="359538976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300</TotalTime>
  <Words>1960</Words>
  <Application>Microsoft Office PowerPoint</Application>
  <PresentationFormat>On-screen Show (4:3)</PresentationFormat>
  <Paragraphs>139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Calibri</vt:lpstr>
      <vt:lpstr>UWTSD blue background</vt:lpstr>
      <vt:lpstr>UWTSD PPT Template</vt:lpstr>
      <vt:lpstr>PowerPoint Presentation</vt:lpstr>
      <vt:lpstr>Acknowledgement</vt:lpstr>
      <vt:lpstr>Communication and Culture</vt:lpstr>
      <vt:lpstr>Communication and Culture</vt:lpstr>
      <vt:lpstr>Communication and Culture</vt:lpstr>
      <vt:lpstr>Cultural Rules / Cultural Norms</vt:lpstr>
      <vt:lpstr>PowerPoint Presentation</vt:lpstr>
      <vt:lpstr>Cultural Beliefs and Values</vt:lpstr>
      <vt:lpstr>Culture and Communication Behaviours</vt:lpstr>
      <vt:lpstr>Cultural Norms for Relationship Development</vt:lpstr>
      <vt:lpstr>Cultural Norms for Relationship Development</vt:lpstr>
      <vt:lpstr>Hofstede’s four cultural dimensions</vt:lpstr>
      <vt:lpstr>Dimensions of culture</vt:lpstr>
      <vt:lpstr>Individualism versus collectivism</vt:lpstr>
      <vt:lpstr>Exercise 1: Case study</vt:lpstr>
      <vt:lpstr>Masculinity versus femininity</vt:lpstr>
      <vt:lpstr>Uncertainty avoidance</vt:lpstr>
      <vt:lpstr>Power distance and communication</vt:lpstr>
      <vt:lpstr>The fifth dimension  Long-term and short-term orientations</vt:lpstr>
      <vt:lpstr>But what do they mean?</vt:lpstr>
      <vt:lpstr>Hofstede Continued</vt:lpstr>
      <vt:lpstr>The sixth dimension  Indulgence / Restraint orientations</vt:lpstr>
      <vt:lpstr>The sixth dimension  Indulgence / Restraint orientations</vt:lpstr>
      <vt:lpstr>What does this mean in practice?</vt:lpstr>
      <vt:lpstr> References</vt:lpstr>
      <vt:lpstr> References</vt:lpstr>
      <vt:lpstr>Web-links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15</cp:revision>
  <dcterms:created xsi:type="dcterms:W3CDTF">2021-02-09T14:04:40Z</dcterms:created>
  <dcterms:modified xsi:type="dcterms:W3CDTF">2022-10-17T13:06:48Z</dcterms:modified>
</cp:coreProperties>
</file>