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5"/>
  </p:notesMasterIdLst>
  <p:handoutMasterIdLst>
    <p:handoutMasterId r:id="rId16"/>
  </p:handoutMasterIdLst>
  <p:sldIdLst>
    <p:sldId id="258" r:id="rId2"/>
    <p:sldId id="266" r:id="rId3"/>
    <p:sldId id="286" r:id="rId4"/>
    <p:sldId id="275" r:id="rId5"/>
    <p:sldId id="278" r:id="rId6"/>
    <p:sldId id="272" r:id="rId7"/>
    <p:sldId id="285" r:id="rId8"/>
    <p:sldId id="288" r:id="rId9"/>
    <p:sldId id="280" r:id="rId10"/>
    <p:sldId id="284" r:id="rId11"/>
    <p:sldId id="279" r:id="rId12"/>
    <p:sldId id="281" r:id="rId13"/>
    <p:sldId id="270" r:id="rId14"/>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7330" autoAdjust="0"/>
  </p:normalViewPr>
  <p:slideViewPr>
    <p:cSldViewPr showGuides="1">
      <p:cViewPr varScale="1">
        <p:scale>
          <a:sx n="56" d="100"/>
          <a:sy n="56" d="100"/>
        </p:scale>
        <p:origin x="1302" y="60"/>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4/26/2023</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4/26/2023</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4057309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188555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87829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3142088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837266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1523834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930605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January - 5 YEAR OLD WHO IS ACUTELY SHY</a:t>
            </a:r>
          </a:p>
          <a:p>
            <a:pPr algn="l"/>
            <a:r>
              <a:rPr lang="en-GB" b="0" i="0" dirty="0">
                <a:solidFill>
                  <a:srgbClr val="000000"/>
                </a:solidFill>
                <a:effectLst/>
                <a:latin typeface="Times New Roman" panose="02020603050405020304" pitchFamily="18" charset="0"/>
              </a:rPr>
              <a:t>February - A 10 YEAR OLD YOUNG CARER</a:t>
            </a:r>
          </a:p>
          <a:p>
            <a:pPr algn="l"/>
            <a:r>
              <a:rPr lang="en-GB" b="0" i="0" dirty="0">
                <a:solidFill>
                  <a:srgbClr val="000000"/>
                </a:solidFill>
                <a:effectLst/>
                <a:latin typeface="Times New Roman" panose="02020603050405020304" pitchFamily="18" charset="0"/>
              </a:rPr>
              <a:t>March - A YOUNG PERSON DETAINED IN A YOUTH PRISON AGED 17</a:t>
            </a:r>
          </a:p>
          <a:p>
            <a:pPr algn="l"/>
            <a:r>
              <a:rPr lang="en-GB" b="0" i="0" dirty="0">
                <a:solidFill>
                  <a:srgbClr val="000000"/>
                </a:solidFill>
                <a:effectLst/>
                <a:latin typeface="Times New Roman" panose="02020603050405020304" pitchFamily="18" charset="0"/>
              </a:rPr>
              <a:t>April - REFUGEE AGED 11</a:t>
            </a:r>
          </a:p>
          <a:p>
            <a:pPr algn="l"/>
            <a:r>
              <a:rPr lang="en-GB" b="0" i="0" dirty="0">
                <a:solidFill>
                  <a:srgbClr val="000000"/>
                </a:solidFill>
                <a:effectLst/>
                <a:latin typeface="Times New Roman" panose="02020603050405020304" pitchFamily="18" charset="0"/>
              </a:rPr>
              <a:t>May - A LOOKED AFTER CHILD IN FOSTER CARE AGE 8</a:t>
            </a:r>
          </a:p>
          <a:p>
            <a:pPr algn="l"/>
            <a:r>
              <a:rPr lang="en-GB" b="0" i="0" dirty="0">
                <a:solidFill>
                  <a:srgbClr val="000000"/>
                </a:solidFill>
                <a:effectLst/>
                <a:latin typeface="Times New Roman" panose="02020603050405020304" pitchFamily="18" charset="0"/>
              </a:rPr>
              <a:t>June - A BABY AGED 18 MONTHS</a:t>
            </a:r>
          </a:p>
          <a:p>
            <a:pPr algn="l"/>
            <a:r>
              <a:rPr lang="en-GB" b="0" i="0" dirty="0">
                <a:solidFill>
                  <a:srgbClr val="000000"/>
                </a:solidFill>
                <a:effectLst/>
                <a:latin typeface="Times New Roman" panose="02020603050405020304" pitchFamily="18" charset="0"/>
              </a:rPr>
              <a:t>July - THE CHILDREN’S COMMISSIONER FOR WALES</a:t>
            </a:r>
          </a:p>
          <a:p>
            <a:pPr algn="l"/>
            <a:r>
              <a:rPr lang="en-GB" b="0" i="0" dirty="0">
                <a:solidFill>
                  <a:srgbClr val="000000"/>
                </a:solidFill>
                <a:effectLst/>
                <a:latin typeface="Times New Roman" panose="02020603050405020304" pitchFamily="18" charset="0"/>
              </a:rPr>
              <a:t>August - A SUCCESSFUL BUSINESS WOMAN AGED 35</a:t>
            </a:r>
          </a:p>
          <a:p>
            <a:pPr algn="l"/>
            <a:r>
              <a:rPr lang="en-GB" b="0" i="0" dirty="0">
                <a:solidFill>
                  <a:srgbClr val="000000"/>
                </a:solidFill>
                <a:effectLst/>
                <a:latin typeface="Times New Roman" panose="02020603050405020304" pitchFamily="18" charset="0"/>
              </a:rPr>
              <a:t>September - A HEADTEACHER AGED 55</a:t>
            </a:r>
          </a:p>
          <a:p>
            <a:pPr algn="l"/>
            <a:r>
              <a:rPr lang="en-GB" b="0" i="0" dirty="0">
                <a:solidFill>
                  <a:srgbClr val="000000"/>
                </a:solidFill>
                <a:effectLst/>
                <a:latin typeface="Times New Roman" panose="02020603050405020304" pitchFamily="18" charset="0"/>
              </a:rPr>
              <a:t>October - A HEALTH VISITOR AGED 45</a:t>
            </a:r>
          </a:p>
          <a:p>
            <a:pPr algn="l"/>
            <a:r>
              <a:rPr lang="en-GB" b="0" i="0" dirty="0">
                <a:solidFill>
                  <a:srgbClr val="000000"/>
                </a:solidFill>
                <a:effectLst/>
                <a:latin typeface="Times New Roman" panose="02020603050405020304" pitchFamily="18" charset="0"/>
              </a:rPr>
              <a:t>November A MALE JUDGE AGED 63</a:t>
            </a:r>
          </a:p>
          <a:p>
            <a:pPr algn="l"/>
            <a:r>
              <a:rPr lang="en-GB" b="0" i="0" dirty="0">
                <a:solidFill>
                  <a:srgbClr val="000000"/>
                </a:solidFill>
                <a:effectLst/>
                <a:latin typeface="Times New Roman" panose="02020603050405020304" pitchFamily="18" charset="0"/>
              </a:rPr>
              <a:t>December - A POLICE OFFICER AGED 33</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3537895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2104625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80342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878400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13</a:t>
            </a:fld>
            <a:endParaRPr lang="en-GB"/>
          </a:p>
        </p:txBody>
      </p:sp>
    </p:spTree>
    <p:extLst>
      <p:ext uri="{BB962C8B-B14F-4D97-AF65-F5344CB8AC3E}">
        <p14:creationId xmlns:p14="http://schemas.microsoft.com/office/powerpoint/2010/main" val="5529218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4/26/2023</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4/26/2023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4/26/2023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4/26/2023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4/26/2023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4/26/2023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n.org/en/about-us/universal-declaration-of-human-right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qVHmRlqCTtc?feature=oembed"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tesGUxyd-lw?feature=oembed" TargetMode="Externa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9</a:t>
            </a:r>
            <a:r>
              <a:rPr lang="en-US" baseline="30000" dirty="0"/>
              <a:t>th</a:t>
            </a:r>
            <a:r>
              <a:rPr lang="en-US" dirty="0"/>
              <a:t> March 2022</a:t>
            </a:r>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Directed study</a:t>
            </a:r>
          </a:p>
        </p:txBody>
      </p:sp>
      <p:sp>
        <p:nvSpPr>
          <p:cNvPr id="3" name="Content Placeholder 2"/>
          <p:cNvSpPr>
            <a:spLocks noGrp="1"/>
          </p:cNvSpPr>
          <p:nvPr>
            <p:ph idx="1"/>
          </p:nvPr>
        </p:nvSpPr>
        <p:spPr/>
        <p:txBody>
          <a:bodyPr/>
          <a:lstStyle/>
          <a:p>
            <a:r>
              <a:rPr lang="en-US" dirty="0"/>
              <a:t>What are the differences and similarities between Human Rights and the UNCRC?</a:t>
            </a:r>
          </a:p>
          <a:p>
            <a:r>
              <a:rPr lang="en-US" dirty="0">
                <a:hlinkClick r:id="rId3"/>
              </a:rPr>
              <a:t>https://www.un.org/en/about-us/universal-declaration-of-human-rights</a:t>
            </a:r>
            <a:endParaRPr lang="en-US" dirty="0"/>
          </a:p>
        </p:txBody>
      </p:sp>
    </p:spTree>
    <p:extLst>
      <p:ext uri="{BB962C8B-B14F-4D97-AF65-F5344CB8AC3E}">
        <p14:creationId xmlns:p14="http://schemas.microsoft.com/office/powerpoint/2010/main" val="359681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Similarities and differences</a:t>
            </a:r>
          </a:p>
        </p:txBody>
      </p:sp>
      <p:sp>
        <p:nvSpPr>
          <p:cNvPr id="3" name="Content Placeholder 2"/>
          <p:cNvSpPr>
            <a:spLocks noGrp="1"/>
          </p:cNvSpPr>
          <p:nvPr>
            <p:ph idx="1"/>
          </p:nvPr>
        </p:nvSpPr>
        <p:spPr/>
        <p:txBody>
          <a:bodyPr/>
          <a:lstStyle/>
          <a:p>
            <a:r>
              <a:rPr lang="en-US" dirty="0"/>
              <a:t>Human Rights consist of 30 Articles whereas the UNCRC has more</a:t>
            </a:r>
          </a:p>
          <a:p>
            <a:r>
              <a:rPr lang="en-US" dirty="0"/>
              <a:t>UNCRC has 12 specific Articles that focus on what authorities are responsible for so that children can access their rights </a:t>
            </a:r>
          </a:p>
        </p:txBody>
      </p:sp>
    </p:spTree>
    <p:extLst>
      <p:ext uri="{BB962C8B-B14F-4D97-AF65-F5344CB8AC3E}">
        <p14:creationId xmlns:p14="http://schemas.microsoft.com/office/powerpoint/2010/main" val="2088026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8712-475F-42A1-9BCA-A45CD640E9E2}"/>
              </a:ext>
            </a:extLst>
          </p:cNvPr>
          <p:cNvSpPr>
            <a:spLocks noGrp="1"/>
          </p:cNvSpPr>
          <p:nvPr>
            <p:ph type="title"/>
          </p:nvPr>
        </p:nvSpPr>
        <p:spPr/>
        <p:txBody>
          <a:bodyPr/>
          <a:lstStyle/>
          <a:p>
            <a:r>
              <a:rPr lang="en-GB" dirty="0"/>
              <a:t>Today we will cover</a:t>
            </a:r>
          </a:p>
        </p:txBody>
      </p:sp>
      <p:sp>
        <p:nvSpPr>
          <p:cNvPr id="3" name="Content Placeholder 2">
            <a:extLst>
              <a:ext uri="{FF2B5EF4-FFF2-40B4-BE49-F238E27FC236}">
                <a16:creationId xmlns:a16="http://schemas.microsoft.com/office/drawing/2014/main" id="{41514CEB-ABBD-4C10-A6EE-BA0888B4AFDC}"/>
              </a:ext>
            </a:extLst>
          </p:cNvPr>
          <p:cNvSpPr>
            <a:spLocks noGrp="1"/>
          </p:cNvSpPr>
          <p:nvPr>
            <p:ph idx="1"/>
          </p:nvPr>
        </p:nvSpPr>
        <p:spPr/>
        <p:txBody>
          <a:bodyPr/>
          <a:lstStyle/>
          <a:p>
            <a:r>
              <a:rPr lang="en-GB" dirty="0"/>
              <a:t>Recap UNCRC</a:t>
            </a:r>
          </a:p>
          <a:p>
            <a:r>
              <a:rPr lang="en-GB" sz="2400" dirty="0"/>
              <a:t>UNCRC in practice</a:t>
            </a:r>
          </a:p>
          <a:p>
            <a:r>
              <a:rPr lang="en-GB" dirty="0"/>
              <a:t>Our roles as youth workers in promoting the UNCRC</a:t>
            </a:r>
          </a:p>
        </p:txBody>
      </p:sp>
    </p:spTree>
    <p:extLst>
      <p:ext uri="{BB962C8B-B14F-4D97-AF65-F5344CB8AC3E}">
        <p14:creationId xmlns:p14="http://schemas.microsoft.com/office/powerpoint/2010/main" val="107923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A415-F2D4-4D8C-9E7B-0A18EB514148}"/>
              </a:ext>
            </a:extLst>
          </p:cNvPr>
          <p:cNvSpPr>
            <a:spLocks noGrp="1"/>
          </p:cNvSpPr>
          <p:nvPr>
            <p:ph type="title"/>
          </p:nvPr>
        </p:nvSpPr>
        <p:spPr/>
        <p:txBody>
          <a:bodyPr/>
          <a:lstStyle/>
          <a:p>
            <a:r>
              <a:rPr lang="en-GB" dirty="0"/>
              <a:t>What is UNCRC</a:t>
            </a:r>
          </a:p>
        </p:txBody>
      </p:sp>
      <p:sp>
        <p:nvSpPr>
          <p:cNvPr id="3" name="Content Placeholder 2">
            <a:extLst>
              <a:ext uri="{FF2B5EF4-FFF2-40B4-BE49-F238E27FC236}">
                <a16:creationId xmlns:a16="http://schemas.microsoft.com/office/drawing/2014/main" id="{9822FE1F-7A08-4535-A30D-E23707FAAEC8}"/>
              </a:ext>
            </a:extLst>
          </p:cNvPr>
          <p:cNvSpPr>
            <a:spLocks noGrp="1"/>
          </p:cNvSpPr>
          <p:nvPr>
            <p:ph idx="1"/>
          </p:nvPr>
        </p:nvSpPr>
        <p:spPr/>
        <p:txBody>
          <a:bodyPr>
            <a:normAutofit fontScale="62500" lnSpcReduction="20000"/>
          </a:bodyPr>
          <a:lstStyle/>
          <a:p>
            <a:pPr marL="0" indent="0">
              <a:lnSpc>
                <a:spcPct val="90000"/>
              </a:lnSpc>
              <a:spcBef>
                <a:spcPts val="1000"/>
              </a:spcBef>
              <a:buNone/>
              <a:defRPr sz="2800"/>
            </a:pPr>
            <a:r>
              <a:rPr lang="en-GB" b="1" u="sng" dirty="0"/>
              <a:t>Articles of the UNCRC</a:t>
            </a:r>
          </a:p>
          <a:p>
            <a:pPr marL="228600" indent="-228600">
              <a:lnSpc>
                <a:spcPct val="80000"/>
              </a:lnSpc>
              <a:spcBef>
                <a:spcPts val="1000"/>
              </a:spcBef>
              <a:defRPr sz="1700"/>
            </a:pPr>
            <a:r>
              <a:rPr lang="en-GB" sz="2800" dirty="0">
                <a:solidFill>
                  <a:schemeClr val="tx2">
                    <a:lumMod val="50000"/>
                  </a:schemeClr>
                </a:solidFill>
              </a:rPr>
              <a:t>There are 54 ‘articles’ or rights in the Convention, </a:t>
            </a:r>
          </a:p>
          <a:p>
            <a:pPr marL="228600" indent="-228600">
              <a:lnSpc>
                <a:spcPct val="80000"/>
              </a:lnSpc>
              <a:spcBef>
                <a:spcPts val="1000"/>
              </a:spcBef>
              <a:defRPr sz="1700"/>
            </a:pPr>
            <a:r>
              <a:rPr lang="en-GB" sz="2800" dirty="0">
                <a:solidFill>
                  <a:schemeClr val="tx2">
                    <a:lumMod val="50000"/>
                  </a:schemeClr>
                </a:solidFill>
              </a:rPr>
              <a:t>Articles 1 – 42 outline the rights specific to children,</a:t>
            </a:r>
          </a:p>
          <a:p>
            <a:pPr marL="228600" indent="-228600">
              <a:lnSpc>
                <a:spcPct val="80000"/>
              </a:lnSpc>
              <a:spcBef>
                <a:spcPts val="1000"/>
              </a:spcBef>
              <a:defRPr sz="1700"/>
            </a:pPr>
            <a:r>
              <a:rPr lang="en-GB" sz="2800" dirty="0">
                <a:solidFill>
                  <a:schemeClr val="tx2">
                    <a:lumMod val="50000"/>
                  </a:schemeClr>
                </a:solidFill>
              </a:rPr>
              <a:t>Articles 43 – 54 outline the obligations of State Parties and other ‘duty-bearers’ </a:t>
            </a:r>
          </a:p>
          <a:p>
            <a:pPr marL="0" indent="0">
              <a:lnSpc>
                <a:spcPct val="80000"/>
              </a:lnSpc>
              <a:spcBef>
                <a:spcPts val="1000"/>
              </a:spcBef>
              <a:buNone/>
              <a:defRPr sz="2800" b="1" u="sng"/>
            </a:pPr>
            <a:r>
              <a:rPr lang="en-GB" dirty="0">
                <a:solidFill>
                  <a:schemeClr val="tx2">
                    <a:lumMod val="50000"/>
                  </a:schemeClr>
                </a:solidFill>
              </a:rPr>
              <a:t>Universal</a:t>
            </a:r>
          </a:p>
          <a:p>
            <a:pPr>
              <a:lnSpc>
                <a:spcPct val="80000"/>
              </a:lnSpc>
              <a:spcBef>
                <a:spcPts val="1000"/>
              </a:spcBef>
              <a:defRPr sz="2800"/>
            </a:pPr>
            <a:r>
              <a:rPr lang="en-GB" dirty="0">
                <a:solidFill>
                  <a:schemeClr val="tx2">
                    <a:lumMod val="50000"/>
                  </a:schemeClr>
                </a:solidFill>
              </a:rPr>
              <a:t>Rights are universal; they apply to everyone, everywhere, all the time.</a:t>
            </a:r>
          </a:p>
          <a:p>
            <a:pPr marL="0" indent="0">
              <a:lnSpc>
                <a:spcPct val="80000"/>
              </a:lnSpc>
              <a:spcBef>
                <a:spcPts val="1000"/>
              </a:spcBef>
              <a:buNone/>
              <a:defRPr sz="2800" b="1" u="sng"/>
            </a:pPr>
            <a:r>
              <a:rPr lang="en-GB" dirty="0">
                <a:solidFill>
                  <a:schemeClr val="tx2">
                    <a:lumMod val="50000"/>
                  </a:schemeClr>
                </a:solidFill>
              </a:rPr>
              <a:t>Indivisible (Can’t be separated)</a:t>
            </a:r>
          </a:p>
          <a:p>
            <a:pPr>
              <a:lnSpc>
                <a:spcPct val="80000"/>
              </a:lnSpc>
              <a:spcBef>
                <a:spcPts val="1000"/>
              </a:spcBef>
              <a:defRPr sz="2800"/>
            </a:pPr>
            <a:r>
              <a:rPr lang="en-GB" dirty="0">
                <a:solidFill>
                  <a:schemeClr val="tx2">
                    <a:lumMod val="50000"/>
                  </a:schemeClr>
                </a:solidFill>
              </a:rPr>
              <a:t>No right is more or less important than another and they are all interlinked.</a:t>
            </a:r>
          </a:p>
          <a:p>
            <a:pPr marL="0" indent="0">
              <a:lnSpc>
                <a:spcPct val="90000"/>
              </a:lnSpc>
              <a:spcBef>
                <a:spcPts val="1000"/>
              </a:spcBef>
              <a:buNone/>
              <a:defRPr sz="2800" b="1" u="sng"/>
            </a:pPr>
            <a:r>
              <a:rPr lang="en-GB" dirty="0">
                <a:solidFill>
                  <a:schemeClr val="tx2">
                    <a:lumMod val="50000"/>
                  </a:schemeClr>
                </a:solidFill>
              </a:rPr>
              <a:t>Inalienable</a:t>
            </a:r>
          </a:p>
          <a:p>
            <a:pPr>
              <a:lnSpc>
                <a:spcPct val="90000"/>
              </a:lnSpc>
              <a:spcBef>
                <a:spcPts val="1000"/>
              </a:spcBef>
              <a:defRPr sz="2800"/>
            </a:pPr>
            <a:r>
              <a:rPr lang="en-GB" dirty="0">
                <a:solidFill>
                  <a:schemeClr val="tx2">
                    <a:lumMod val="50000"/>
                  </a:schemeClr>
                </a:solidFill>
              </a:rPr>
              <a:t>Rights can’t be sold or given away, and nobody can take them from you.</a:t>
            </a:r>
          </a:p>
          <a:p>
            <a:pPr marL="0" indent="0">
              <a:lnSpc>
                <a:spcPct val="90000"/>
              </a:lnSpc>
              <a:spcBef>
                <a:spcPts val="1000"/>
              </a:spcBef>
              <a:buNone/>
              <a:defRPr sz="2800" b="1" u="sng"/>
            </a:pPr>
            <a:r>
              <a:rPr lang="en-GB" dirty="0">
                <a:solidFill>
                  <a:schemeClr val="tx2">
                    <a:lumMod val="50000"/>
                  </a:schemeClr>
                </a:solidFill>
              </a:rPr>
              <a:t>Unconditional</a:t>
            </a:r>
          </a:p>
          <a:p>
            <a:pPr>
              <a:lnSpc>
                <a:spcPct val="90000"/>
              </a:lnSpc>
              <a:spcBef>
                <a:spcPts val="1000"/>
              </a:spcBef>
              <a:defRPr sz="2800"/>
            </a:pPr>
            <a:r>
              <a:rPr lang="en-GB" dirty="0">
                <a:solidFill>
                  <a:schemeClr val="tx2">
                    <a:lumMod val="50000"/>
                  </a:schemeClr>
                </a:solidFill>
              </a:rPr>
              <a:t>People have rights automatically; no action needs to be performed in order to get them.</a:t>
            </a:r>
            <a:endParaRPr lang="en-GB" dirty="0"/>
          </a:p>
          <a:p>
            <a:pPr marL="0" indent="0">
              <a:lnSpc>
                <a:spcPct val="90000"/>
              </a:lnSpc>
              <a:spcBef>
                <a:spcPts val="1000"/>
              </a:spcBef>
              <a:buNone/>
              <a:defRPr sz="2800"/>
            </a:pPr>
            <a:r>
              <a:rPr lang="en-GB" b="1" u="sng" dirty="0"/>
              <a:t>Due regard</a:t>
            </a:r>
          </a:p>
          <a:p>
            <a:pPr marL="0" indent="0">
              <a:lnSpc>
                <a:spcPct val="90000"/>
              </a:lnSpc>
              <a:spcBef>
                <a:spcPts val="1000"/>
              </a:spcBef>
              <a:buNone/>
              <a:defRPr sz="2800"/>
            </a:pPr>
            <a:r>
              <a:rPr lang="en-GB" dirty="0"/>
              <a:t>Politicians and leaders who make a difference must pay due regard to the UNCRC</a:t>
            </a:r>
          </a:p>
          <a:p>
            <a:pPr marL="0" indent="0">
              <a:lnSpc>
                <a:spcPct val="90000"/>
              </a:lnSpc>
              <a:spcBef>
                <a:spcPts val="1000"/>
              </a:spcBef>
              <a:buNone/>
              <a:defRPr sz="2800"/>
            </a:pPr>
            <a:endParaRPr lang="en-GB" dirty="0"/>
          </a:p>
          <a:p>
            <a:pPr>
              <a:lnSpc>
                <a:spcPct val="90000"/>
              </a:lnSpc>
              <a:spcBef>
                <a:spcPts val="1000"/>
              </a:spcBef>
              <a:defRPr sz="2800"/>
            </a:pPr>
            <a:endParaRPr lang="en-GB" dirty="0">
              <a:solidFill>
                <a:schemeClr val="tx2">
                  <a:lumMod val="50000"/>
                </a:schemeClr>
              </a:solidFill>
            </a:endParaRPr>
          </a:p>
          <a:p>
            <a:pPr>
              <a:lnSpc>
                <a:spcPct val="80000"/>
              </a:lnSpc>
              <a:spcBef>
                <a:spcPts val="1000"/>
              </a:spcBef>
              <a:defRPr sz="2800"/>
            </a:pPr>
            <a:endParaRPr lang="en-GB" dirty="0">
              <a:solidFill>
                <a:schemeClr val="tx2">
                  <a:lumMod val="50000"/>
                </a:schemeClr>
              </a:solidFill>
            </a:endParaRPr>
          </a:p>
          <a:p>
            <a:endParaRPr lang="en-GB" dirty="0"/>
          </a:p>
        </p:txBody>
      </p:sp>
    </p:spTree>
    <p:extLst>
      <p:ext uri="{BB962C8B-B14F-4D97-AF65-F5344CB8AC3E}">
        <p14:creationId xmlns:p14="http://schemas.microsoft.com/office/powerpoint/2010/main" val="3860071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B47A-D314-4F6E-921C-E5AD567109A4}"/>
              </a:ext>
            </a:extLst>
          </p:cNvPr>
          <p:cNvSpPr>
            <a:spLocks noGrp="1"/>
          </p:cNvSpPr>
          <p:nvPr>
            <p:ph type="title"/>
          </p:nvPr>
        </p:nvSpPr>
        <p:spPr/>
        <p:txBody>
          <a:bodyPr/>
          <a:lstStyle/>
          <a:p>
            <a:r>
              <a:rPr lang="en-GB" dirty="0"/>
              <a:t>Children’s Wrongs</a:t>
            </a:r>
          </a:p>
        </p:txBody>
      </p:sp>
      <p:pic>
        <p:nvPicPr>
          <p:cNvPr id="6" name="Online Media 5" title="Children's Wrongs">
            <a:hlinkClick r:id="" action="ppaction://media"/>
            <a:extLst>
              <a:ext uri="{FF2B5EF4-FFF2-40B4-BE49-F238E27FC236}">
                <a16:creationId xmlns:a16="http://schemas.microsoft.com/office/drawing/2014/main" id="{D1F24630-6D83-4E4D-B403-E131286AAF3B}"/>
              </a:ext>
            </a:extLst>
          </p:cNvPr>
          <p:cNvPicPr>
            <a:picLocks noGrp="1" noRot="1" noChangeAspect="1"/>
          </p:cNvPicPr>
          <p:nvPr>
            <p:ph idx="1"/>
            <a:videoFile r:link="rId1"/>
          </p:nvPr>
        </p:nvPicPr>
        <p:blipFill>
          <a:blip r:embed="rId4"/>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1314581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B9DA7-9FF6-4D2E-94BD-EC4CC6A87F7A}"/>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6BA3476A-026C-45AF-A4F5-9272E76F0F17}"/>
              </a:ext>
            </a:extLst>
          </p:cNvPr>
          <p:cNvSpPr>
            <a:spLocks noGrp="1"/>
          </p:cNvSpPr>
          <p:nvPr>
            <p:ph idx="1"/>
          </p:nvPr>
        </p:nvSpPr>
        <p:spPr/>
        <p:txBody>
          <a:bodyPr/>
          <a:lstStyle/>
          <a:p>
            <a:r>
              <a:rPr lang="en-GB" dirty="0"/>
              <a:t>Why are Children’s Rights important?</a:t>
            </a:r>
          </a:p>
          <a:p>
            <a:r>
              <a:rPr lang="en-GB" dirty="0"/>
              <a:t>Why should we as youth workers know about rights? </a:t>
            </a:r>
          </a:p>
          <a:p>
            <a:r>
              <a:rPr lang="en-GB" dirty="0"/>
              <a:t>Is it our role to promote what the UNCRC is to our young people? Why?</a:t>
            </a:r>
          </a:p>
        </p:txBody>
      </p:sp>
    </p:spTree>
    <p:extLst>
      <p:ext uri="{BB962C8B-B14F-4D97-AF65-F5344CB8AC3E}">
        <p14:creationId xmlns:p14="http://schemas.microsoft.com/office/powerpoint/2010/main" val="3285976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91CE-1DD2-4BBF-81FD-4373E1FC28F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E4172BB9-E4F5-4ECE-82CD-83A901DBBF47}"/>
              </a:ext>
            </a:extLst>
          </p:cNvPr>
          <p:cNvSpPr>
            <a:spLocks noGrp="1"/>
          </p:cNvSpPr>
          <p:nvPr>
            <p:ph idx="1"/>
          </p:nvPr>
        </p:nvSpPr>
        <p:spPr/>
        <p:txBody>
          <a:bodyPr>
            <a:normAutofit/>
          </a:bodyPr>
          <a:lstStyle/>
          <a:p>
            <a:pPr marL="0" indent="0">
              <a:buNone/>
            </a:pPr>
            <a:r>
              <a:rPr lang="en-GB" sz="3200" dirty="0"/>
              <a:t>What barriers are there for someone to access their rights?</a:t>
            </a:r>
          </a:p>
          <a:p>
            <a:endParaRPr lang="en-GB" sz="3200" dirty="0"/>
          </a:p>
        </p:txBody>
      </p:sp>
    </p:spTree>
    <p:extLst>
      <p:ext uri="{BB962C8B-B14F-4D97-AF65-F5344CB8AC3E}">
        <p14:creationId xmlns:p14="http://schemas.microsoft.com/office/powerpoint/2010/main" val="2536184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8A60-B53A-47B7-923E-88DEF6B8848E}"/>
              </a:ext>
            </a:extLst>
          </p:cNvPr>
          <p:cNvSpPr>
            <a:spLocks noGrp="1"/>
          </p:cNvSpPr>
          <p:nvPr>
            <p:ph type="title"/>
          </p:nvPr>
        </p:nvSpPr>
        <p:spPr/>
        <p:txBody>
          <a:bodyPr/>
          <a:lstStyle/>
          <a:p>
            <a:r>
              <a:rPr lang="en-GB" dirty="0"/>
              <a:t>STEP FORWARD Activity</a:t>
            </a:r>
          </a:p>
        </p:txBody>
      </p:sp>
      <p:sp>
        <p:nvSpPr>
          <p:cNvPr id="3" name="Content Placeholder 2">
            <a:extLst>
              <a:ext uri="{FF2B5EF4-FFF2-40B4-BE49-F238E27FC236}">
                <a16:creationId xmlns:a16="http://schemas.microsoft.com/office/drawing/2014/main" id="{C4389504-C5B3-43A2-9A2C-53B0B061524F}"/>
              </a:ext>
            </a:extLst>
          </p:cNvPr>
          <p:cNvSpPr>
            <a:spLocks noGrp="1"/>
          </p:cNvSpPr>
          <p:nvPr>
            <p:ph idx="1"/>
          </p:nvPr>
        </p:nvSpPr>
        <p:spPr/>
        <p:txBody>
          <a:bodyPr>
            <a:normAutofit/>
          </a:bodyPr>
          <a:lstStyle/>
          <a:p>
            <a:pPr lvl="1"/>
            <a:endParaRPr lang="en-GB" dirty="0"/>
          </a:p>
        </p:txBody>
      </p:sp>
    </p:spTree>
    <p:extLst>
      <p:ext uri="{BB962C8B-B14F-4D97-AF65-F5344CB8AC3E}">
        <p14:creationId xmlns:p14="http://schemas.microsoft.com/office/powerpoint/2010/main" val="140413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EC64-5C9E-404A-9ECD-64D17FDF2507}"/>
              </a:ext>
            </a:extLst>
          </p:cNvPr>
          <p:cNvSpPr>
            <a:spLocks noGrp="1"/>
          </p:cNvSpPr>
          <p:nvPr>
            <p:ph type="title"/>
          </p:nvPr>
        </p:nvSpPr>
        <p:spPr>
          <a:xfrm>
            <a:off x="1117309" y="76200"/>
            <a:ext cx="10157354" cy="1397000"/>
          </a:xfrm>
        </p:spPr>
        <p:txBody>
          <a:bodyPr anchor="b">
            <a:normAutofit/>
          </a:bodyPr>
          <a:lstStyle/>
          <a:p>
            <a:r>
              <a:rPr lang="en-GB" dirty="0"/>
              <a:t>Maslow’s Hierarchy of need </a:t>
            </a:r>
          </a:p>
        </p:txBody>
      </p:sp>
      <p:pic>
        <p:nvPicPr>
          <p:cNvPr id="8" name="Content Placeholder 7" descr="Diagram&#10;&#10;Description automatically generated">
            <a:extLst>
              <a:ext uri="{FF2B5EF4-FFF2-40B4-BE49-F238E27FC236}">
                <a16:creationId xmlns:a16="http://schemas.microsoft.com/office/drawing/2014/main" id="{2B43FF67-936E-45AD-83CB-B70C1AB957F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91904" y="1701800"/>
            <a:ext cx="6008217" cy="4470400"/>
          </a:xfrm>
        </p:spPr>
      </p:pic>
    </p:spTree>
    <p:extLst>
      <p:ext uri="{BB962C8B-B14F-4D97-AF65-F5344CB8AC3E}">
        <p14:creationId xmlns:p14="http://schemas.microsoft.com/office/powerpoint/2010/main" val="4294568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1927-04F5-49EE-980B-879D24BCB9C6}"/>
              </a:ext>
            </a:extLst>
          </p:cNvPr>
          <p:cNvSpPr>
            <a:spLocks noGrp="1"/>
          </p:cNvSpPr>
          <p:nvPr>
            <p:ph type="title"/>
          </p:nvPr>
        </p:nvSpPr>
        <p:spPr/>
        <p:txBody>
          <a:bodyPr/>
          <a:lstStyle/>
          <a:p>
            <a:r>
              <a:rPr lang="en-GB" dirty="0"/>
              <a:t>What could you do in your practice to promote Children’s Rights?</a:t>
            </a:r>
          </a:p>
        </p:txBody>
      </p:sp>
      <p:pic>
        <p:nvPicPr>
          <p:cNvPr id="4" name="Online Media 3" title="UNCRC United Nations Convention on the Rights of the Child - introduction video">
            <a:hlinkClick r:id="" action="ppaction://media"/>
            <a:extLst>
              <a:ext uri="{FF2B5EF4-FFF2-40B4-BE49-F238E27FC236}">
                <a16:creationId xmlns:a16="http://schemas.microsoft.com/office/drawing/2014/main" id="{F4147E08-BA69-445B-A4DA-999402B7D856}"/>
              </a:ext>
            </a:extLst>
          </p:cNvPr>
          <p:cNvPicPr>
            <a:picLocks noGrp="1" noRot="1" noChangeAspect="1"/>
          </p:cNvPicPr>
          <p:nvPr>
            <p:ph idx="1"/>
            <a:videoFile r:link="rId1"/>
          </p:nvPr>
        </p:nvPicPr>
        <p:blipFill>
          <a:blip r:embed="rId4"/>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23712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E7FB6-015F-4504-90C7-5172D3A6D18D}"/>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A8ED799C-26B9-481C-B570-7A8E90D7539D}"/>
              </a:ext>
            </a:extLst>
          </p:cNvPr>
          <p:cNvSpPr>
            <a:spLocks noGrp="1"/>
          </p:cNvSpPr>
          <p:nvPr>
            <p:ph idx="1"/>
          </p:nvPr>
        </p:nvSpPr>
        <p:spPr/>
        <p:txBody>
          <a:bodyPr/>
          <a:lstStyle/>
          <a:p>
            <a:r>
              <a:rPr lang="en-GB" dirty="0"/>
              <a:t>What can you do in your practice to make sure children know about their rights? </a:t>
            </a:r>
          </a:p>
          <a:p>
            <a:r>
              <a:rPr lang="en-GB" dirty="0"/>
              <a:t>How can you make sure they can have a voice under Article 12?</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709095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8534B-CFA9-401F-AE1A-FE7F15084FCE}"/>
              </a:ext>
            </a:extLst>
          </p:cNvPr>
          <p:cNvSpPr>
            <a:spLocks noGrp="1"/>
          </p:cNvSpPr>
          <p:nvPr>
            <p:ph type="title"/>
          </p:nvPr>
        </p:nvSpPr>
        <p:spPr>
          <a:xfrm>
            <a:off x="1117309" y="41476"/>
            <a:ext cx="10157354" cy="1397000"/>
          </a:xfrm>
        </p:spPr>
        <p:txBody>
          <a:bodyPr/>
          <a:lstStyle/>
          <a:p>
            <a:r>
              <a:rPr lang="en-GB" dirty="0"/>
              <a:t>Group Poster Presentation </a:t>
            </a:r>
          </a:p>
        </p:txBody>
      </p:sp>
      <p:sp>
        <p:nvSpPr>
          <p:cNvPr id="3" name="Content Placeholder 2">
            <a:extLst>
              <a:ext uri="{FF2B5EF4-FFF2-40B4-BE49-F238E27FC236}">
                <a16:creationId xmlns:a16="http://schemas.microsoft.com/office/drawing/2014/main" id="{EB318D77-F2E6-4F64-A88F-55AA93509A3B}"/>
              </a:ext>
            </a:extLst>
          </p:cNvPr>
          <p:cNvSpPr>
            <a:spLocks noGrp="1"/>
          </p:cNvSpPr>
          <p:nvPr>
            <p:ph idx="1"/>
          </p:nvPr>
        </p:nvSpPr>
        <p:spPr>
          <a:xfrm>
            <a:off x="1117309" y="2132856"/>
            <a:ext cx="10157354" cy="4608512"/>
          </a:xfrm>
        </p:spPr>
        <p:txBody>
          <a:bodyPr>
            <a:normAutofit fontScale="85000" lnSpcReduction="10000"/>
          </a:bodyPr>
          <a:lstStyle/>
          <a:p>
            <a:pPr algn="just"/>
            <a:r>
              <a:rPr lang="en-GB" dirty="0"/>
              <a:t>Each student is required to present for 10 minutes as part of the Group Poster Presentation – so a group with three participants will deliver a 30-minute Group Presentation, with each member playing an equal part in its delivery.</a:t>
            </a:r>
          </a:p>
          <a:p>
            <a:pPr algn="just"/>
            <a:r>
              <a:rPr lang="en-GB" dirty="0"/>
              <a:t>Each group member must play an equal part in all aspects of this assessment.  For example, taking responsibility in ensuring they attend all meetings with their group, engaging fully in the research for and design of the poster etc.</a:t>
            </a:r>
          </a:p>
          <a:p>
            <a:pPr algn="just"/>
            <a:r>
              <a:rPr lang="en-GB" dirty="0"/>
              <a:t>Each group member will be marked individually for their 10-minute delivery contribution.</a:t>
            </a:r>
          </a:p>
          <a:p>
            <a:pPr algn="just"/>
            <a:r>
              <a:rPr lang="en-GB" dirty="0"/>
              <a:t>Your poster can be made online and displayed on the projector, or straight onto paper (like picture above).</a:t>
            </a:r>
          </a:p>
          <a:p>
            <a:pPr algn="just"/>
            <a:r>
              <a:rPr lang="en-GB" dirty="0"/>
              <a:t>Both poster and script should include references.</a:t>
            </a:r>
          </a:p>
          <a:p>
            <a:pPr algn="just"/>
            <a:r>
              <a:rPr lang="en-GB" dirty="0"/>
              <a:t>Individual Speaker’s Notes with reference list to be uploaded to Turnitin.</a:t>
            </a:r>
          </a:p>
        </p:txBody>
      </p:sp>
      <p:pic>
        <p:nvPicPr>
          <p:cNvPr id="1028" name="Picture 4" descr="Current PhD candidate Toni Brown, presenting her work at Society for the Study of Human Development conference in Portland, Oregon">
            <a:extLst>
              <a:ext uri="{FF2B5EF4-FFF2-40B4-BE49-F238E27FC236}">
                <a16:creationId xmlns:a16="http://schemas.microsoft.com/office/drawing/2014/main" id="{1C85826E-5033-4BF3-A615-70C34C4B71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66820" y="146131"/>
            <a:ext cx="1986725" cy="1986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67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2002</TotalTime>
  <Words>576</Words>
  <Application>Microsoft Office PowerPoint</Application>
  <PresentationFormat>Custom</PresentationFormat>
  <Paragraphs>75</Paragraphs>
  <Slides>13</Slides>
  <Notes>13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Times New Roman</vt:lpstr>
      <vt:lpstr>Welcome back to school presentation</vt:lpstr>
      <vt:lpstr>Young People and Society 1: Advocacy, Empowerment, Participation and Rights</vt:lpstr>
      <vt:lpstr>Directed study</vt:lpstr>
      <vt:lpstr>Similarities and differences</vt:lpstr>
      <vt:lpstr>Today we will cover</vt:lpstr>
      <vt:lpstr>What is UNCRC</vt:lpstr>
      <vt:lpstr>Children’s Wrongs</vt:lpstr>
      <vt:lpstr>Discussion</vt:lpstr>
      <vt:lpstr>Discussion</vt:lpstr>
      <vt:lpstr>STEP FORWARD Activity</vt:lpstr>
      <vt:lpstr>Maslow’s Hierarchy of need </vt:lpstr>
      <vt:lpstr>What could you do in your practice to promote Children’s Rights?</vt:lpstr>
      <vt:lpstr>Group discussion?</vt:lpstr>
      <vt:lpstr>Group Poster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9</cp:revision>
  <cp:lastPrinted>2022-03-09T08:11:41Z</cp:lastPrinted>
  <dcterms:created xsi:type="dcterms:W3CDTF">2022-02-28T08:54:48Z</dcterms:created>
  <dcterms:modified xsi:type="dcterms:W3CDTF">2023-04-26T15:59:41Z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