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7" r:id="rId5"/>
    <p:sldId id="259" r:id="rId6"/>
    <p:sldId id="260" r:id="rId7"/>
    <p:sldId id="261" r:id="rId8"/>
    <p:sldId id="271" r:id="rId9"/>
    <p:sldId id="262" r:id="rId10"/>
    <p:sldId id="274" r:id="rId11"/>
    <p:sldId id="276" r:id="rId12"/>
    <p:sldId id="264" r:id="rId13"/>
    <p:sldId id="265" r:id="rId14"/>
    <p:sldId id="263" r:id="rId15"/>
    <p:sldId id="268" r:id="rId16"/>
    <p:sldId id="269" r:id="rId17"/>
    <p:sldId id="270" r:id="rId18"/>
    <p:sldId id="273" r:id="rId19"/>
    <p:sldId id="277" r:id="rId20"/>
    <p:sldId id="278" r:id="rId21"/>
    <p:sldId id="280" r:id="rId22"/>
    <p:sldId id="281" r:id="rId23"/>
    <p:sldId id="282" r:id="rId24"/>
    <p:sldId id="284" r:id="rId25"/>
    <p:sldId id="283" r:id="rId26"/>
    <p:sldId id="272" r:id="rId27"/>
    <p:sldId id="285" r:id="rId28"/>
    <p:sldId id="266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55" d="100"/>
          <a:sy n="55" d="100"/>
        </p:scale>
        <p:origin x="634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E0307-B85C-446A-8EF0-0407D435D787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9ACE-9343-4EBE-B5CA-AEA240A1DC53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00F7B-89C5-4DF7-A309-6263220147D4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C95DE-FD64-4606-AE61-EC1136867CC6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0BBD-30FE-4CF1-900A-0C45149F8AF8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A5F7F-3E81-4C65-A4D1-CB62D5B9DB91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ECC86-1672-4627-AEFE-EC5485C73905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CB01F-D966-4C62-B900-0BE008A90C98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3A0EA-7DC7-4964-BB97-B173EF3B859A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862E7-95FA-4FC4-9EC5-DDBFA8DC7417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987F2-A784-4F72-BB57-0E9EACDE722E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BD51E-4B19-444E-85C0-DBD7EB6263F4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255A-4AD5-4D3E-9A0A-689DA3BA976C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0AD15-87AC-45B2-9EE5-8D165AF83CD7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40CCD-F0D6-4CC2-A4C8-2D7D0D875F02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FE2CC-454D-4466-AC55-B86DA0A87BAE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B647B1BF-4039-460D-A637-65428CBD720E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EF52CC-F3D9-41D4-BCE4-C208E61A3F31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what+is+'bilderberger'&amp;ie=utf-8&amp;oe=utf-8&amp;client=firefox-b" TargetMode="External"/><Relationship Id="rId2" Type="http://schemas.openxmlformats.org/officeDocument/2006/relationships/hyperlink" Target="https://www.youtube.com/watch?v=jqVBmCxXewc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fa1skEIywNI" TargetMode="External"/><Relationship Id="rId4" Type="http://schemas.openxmlformats.org/officeDocument/2006/relationships/hyperlink" Target="https://www.google.com/search?q=who+are+'Demos'?&amp;ie=utf-8&amp;oe=utf-8&amp;client=firefox-b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Professional Practice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Phillip Morgan</a:t>
            </a:r>
          </a:p>
          <a:p>
            <a:r>
              <a:rPr lang="en-GB" smtClean="0"/>
              <a:t>December </a:t>
            </a:r>
            <a:r>
              <a:rPr lang="en-GB" dirty="0" smtClean="0"/>
              <a:t>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2065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Leading Beyond Authority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Three types of people: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Leaf people; who just see leaves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Tree People; who see trees and leaves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Forest people; who understand that leaves and trees make up forests and that are very different 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pPr marL="0" indent="0" algn="r">
              <a:buNone/>
            </a:pPr>
            <a:r>
              <a:rPr lang="en-GB" dirty="0" smtClean="0"/>
              <a:t>(Bell, </a:t>
            </a:r>
            <a:r>
              <a:rPr lang="en-GB" i="1" dirty="0" smtClean="0"/>
              <a:t>cited in </a:t>
            </a:r>
            <a:r>
              <a:rPr lang="en-GB" dirty="0" smtClean="0"/>
              <a:t>Middleton, 2007)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0842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Networks</a:t>
            </a:r>
          </a:p>
          <a:p>
            <a:r>
              <a:rPr lang="en-GB" dirty="0" smtClean="0"/>
              <a:t>Partnerships</a:t>
            </a:r>
          </a:p>
          <a:p>
            <a:r>
              <a:rPr lang="en-GB" dirty="0" smtClean="0"/>
              <a:t>Coalitions</a:t>
            </a:r>
          </a:p>
          <a:p>
            <a:r>
              <a:rPr lang="en-GB" dirty="0" smtClean="0"/>
              <a:t>Working Groups</a:t>
            </a:r>
          </a:p>
          <a:p>
            <a:r>
              <a:rPr lang="en-GB" dirty="0" smtClean="0"/>
              <a:t>Community Partnerships</a:t>
            </a:r>
          </a:p>
          <a:p>
            <a:r>
              <a:rPr lang="en-GB" smtClean="0"/>
              <a:t>Ideally seeing…that “</a:t>
            </a:r>
            <a:r>
              <a:rPr lang="en-GB" dirty="0" smtClean="0"/>
              <a:t>the same situation, at the same time, will come to recognise how much they have in common and how, together, they can start to change things”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624293" y="6040192"/>
            <a:ext cx="31424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(Middleton, 2017)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56746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Operating 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With a common purpose in support of communities, families and individuals</a:t>
            </a:r>
          </a:p>
          <a:p>
            <a:r>
              <a:rPr lang="en-GB" dirty="0" smtClean="0"/>
              <a:t>With a sense of purpose</a:t>
            </a:r>
          </a:p>
          <a:p>
            <a:r>
              <a:rPr lang="en-GB" dirty="0" smtClean="0"/>
              <a:t>With a sense of knowledge/experience based authority</a:t>
            </a:r>
          </a:p>
          <a:p>
            <a:r>
              <a:rPr lang="en-GB" dirty="0" smtClean="0"/>
              <a:t>With a mandate from both client and organisation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2257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Alliances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Within</a:t>
            </a:r>
          </a:p>
          <a:p>
            <a:r>
              <a:rPr lang="en-GB" dirty="0" smtClean="0"/>
              <a:t>Pragmatic focus groups</a:t>
            </a:r>
          </a:p>
          <a:p>
            <a:r>
              <a:rPr lang="en-GB" dirty="0" smtClean="0"/>
              <a:t>Alliances</a:t>
            </a:r>
          </a:p>
          <a:p>
            <a:r>
              <a:rPr lang="en-GB" dirty="0" smtClean="0"/>
              <a:t>Operating networks</a:t>
            </a:r>
          </a:p>
          <a:p>
            <a:pPr marL="0" indent="0">
              <a:buNone/>
            </a:pPr>
            <a:r>
              <a:rPr lang="en-GB" dirty="0" smtClean="0"/>
              <a:t>Who carries authority?</a:t>
            </a:r>
          </a:p>
          <a:p>
            <a:pPr marL="0" indent="0">
              <a:buNone/>
            </a:pPr>
            <a:r>
              <a:rPr lang="en-GB" dirty="0" smtClean="0"/>
              <a:t>Who leads?</a:t>
            </a:r>
          </a:p>
          <a:p>
            <a:pPr marL="0" indent="0">
              <a:buNone/>
            </a:pPr>
            <a:r>
              <a:rPr lang="en-GB" dirty="0" smtClean="0"/>
              <a:t>Who’s personality dominates?</a:t>
            </a:r>
          </a:p>
          <a:p>
            <a:pPr marL="0" indent="0">
              <a:buNone/>
            </a:pPr>
            <a:r>
              <a:rPr lang="en-GB" dirty="0" smtClean="0"/>
              <a:t>Who has legitimacy in leadership?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886423" y="5936189"/>
            <a:ext cx="2820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(Middleton, 2007)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907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“Natural” Authority?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Should we recognise boundaries?  </a:t>
            </a:r>
          </a:p>
          <a:p>
            <a:r>
              <a:rPr lang="en-GB" dirty="0" smtClean="0"/>
              <a:t>That is should we work in Silos?</a:t>
            </a:r>
          </a:p>
          <a:p>
            <a:r>
              <a:rPr lang="en-GB" dirty="0" smtClean="0"/>
              <a:t>Those vertical </a:t>
            </a:r>
            <a:r>
              <a:rPr lang="en-GB" smtClean="0"/>
              <a:t>management systems that retain us</a:t>
            </a:r>
            <a:endParaRPr lang="en-GB" dirty="0" smtClean="0"/>
          </a:p>
          <a:p>
            <a:r>
              <a:rPr lang="en-GB" dirty="0" smtClean="0"/>
              <a:t>What happens when we move out of our Circle of authority 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285732" y="5751523"/>
            <a:ext cx="2016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>
                <a:solidFill>
                  <a:prstClr val="white"/>
                </a:solidFill>
              </a:rPr>
              <a:t>(Middleton, 2007)</a:t>
            </a:r>
          </a:p>
        </p:txBody>
      </p:sp>
    </p:spTree>
    <p:extLst>
      <p:ext uri="{BB962C8B-B14F-4D97-AF65-F5344CB8AC3E}">
        <p14:creationId xmlns:p14="http://schemas.microsoft.com/office/powerpoint/2010/main" val="2134016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Circle of Authority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8556" y="2336800"/>
            <a:ext cx="3598863" cy="3598863"/>
          </a:xfrm>
        </p:spPr>
      </p:pic>
    </p:spTree>
    <p:extLst>
      <p:ext uri="{BB962C8B-B14F-4D97-AF65-F5344CB8AC3E}">
        <p14:creationId xmlns:p14="http://schemas.microsoft.com/office/powerpoint/2010/main" val="346390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Legitimacy of ‘Power to Operate’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Where is this obtained from</a:t>
            </a:r>
          </a:p>
          <a:p>
            <a:r>
              <a:rPr lang="en-GB" dirty="0" smtClean="0"/>
              <a:t>Is it given?</a:t>
            </a:r>
          </a:p>
          <a:p>
            <a:r>
              <a:rPr lang="en-GB" dirty="0" smtClean="0"/>
              <a:t>Is it taken?</a:t>
            </a:r>
          </a:p>
          <a:p>
            <a:r>
              <a:rPr lang="en-GB" dirty="0" smtClean="0"/>
              <a:t>Can it be lost, taken away or revoked</a:t>
            </a:r>
          </a:p>
          <a:p>
            <a:r>
              <a:rPr lang="en-GB" dirty="0" smtClean="0"/>
              <a:t>Discuss/Describe under what circumstances might this happen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3539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Measure of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How is power measured?</a:t>
            </a:r>
          </a:p>
          <a:p>
            <a:endParaRPr lang="en-GB"/>
          </a:p>
          <a:p>
            <a:endParaRPr lang="en-GB" smtClean="0"/>
          </a:p>
          <a:p>
            <a:endParaRPr lang="en-GB"/>
          </a:p>
          <a:p>
            <a:endParaRPr lang="en-GB" smtClean="0"/>
          </a:p>
          <a:p>
            <a:endParaRPr lang="en-GB" smtClean="0"/>
          </a:p>
          <a:p>
            <a:pPr marL="0" indent="0">
              <a:buNone/>
            </a:pPr>
            <a:r>
              <a:rPr lang="en-GB" smtClean="0"/>
              <a:t>Or is it ‘A measure of a person’s power is that their circle of influence is greater than their circle of control’?</a:t>
            </a:r>
          </a:p>
          <a:p>
            <a:endParaRPr lang="en-GB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615584" y="6069564"/>
            <a:ext cx="54832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mtClean="0">
                <a:solidFill>
                  <a:prstClr val="white"/>
                </a:solidFill>
              </a:rPr>
              <a:t>(Lafley, 2007;Middleton</a:t>
            </a:r>
            <a:r>
              <a:rPr lang="en-GB">
                <a:solidFill>
                  <a:prstClr val="white"/>
                </a:solidFill>
              </a:rPr>
              <a:t>, </a:t>
            </a:r>
            <a:r>
              <a:rPr lang="en-GB" smtClean="0">
                <a:solidFill>
                  <a:prstClr val="white"/>
                </a:solidFill>
              </a:rPr>
              <a:t>2007; BBC bitesize, 2018)</a:t>
            </a:r>
            <a:endParaRPr lang="en-GB">
              <a:solidFill>
                <a:prstClr val="white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321" y="2877127"/>
            <a:ext cx="3503053" cy="2092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005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of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Power of:</a:t>
            </a:r>
          </a:p>
          <a:p>
            <a:r>
              <a:rPr lang="en-GB" dirty="0" smtClean="0"/>
              <a:t>Position</a:t>
            </a:r>
          </a:p>
          <a:p>
            <a:r>
              <a:rPr lang="en-GB" dirty="0" smtClean="0"/>
              <a:t>Personality</a:t>
            </a:r>
          </a:p>
          <a:p>
            <a:r>
              <a:rPr lang="en-GB" dirty="0" smtClean="0"/>
              <a:t>Ideas</a:t>
            </a:r>
          </a:p>
          <a:p>
            <a:r>
              <a:rPr lang="en-GB" dirty="0" smtClean="0"/>
              <a:t>Intellect</a:t>
            </a:r>
          </a:p>
          <a:p>
            <a:r>
              <a:rPr lang="en-GB" dirty="0" smtClean="0"/>
              <a:t>To Connect</a:t>
            </a:r>
          </a:p>
          <a:p>
            <a:r>
              <a:rPr lang="en-GB" dirty="0" smtClean="0"/>
              <a:t>To Invest</a:t>
            </a:r>
          </a:p>
          <a:p>
            <a:r>
              <a:rPr lang="en-GB" dirty="0" smtClean="0"/>
              <a:t>To Reward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503831" y="5602310"/>
            <a:ext cx="47394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(Middleton, 2007, p 41)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7400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Effective Influence Range 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 smtClean="0"/>
              <a:t>Power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15"/>
          </p:nvPr>
        </p:nvSpPr>
        <p:spPr/>
        <p:txBody>
          <a:bodyPr>
            <a:normAutofit/>
          </a:bodyPr>
          <a:lstStyle/>
          <a:p>
            <a:pPr lvl="4">
              <a:lnSpc>
                <a:spcPct val="100000"/>
              </a:lnSpc>
            </a:pPr>
            <a:r>
              <a:rPr lang="en-GB" sz="1600" dirty="0"/>
              <a:t>Position</a:t>
            </a:r>
          </a:p>
          <a:p>
            <a:pPr lvl="4">
              <a:lnSpc>
                <a:spcPct val="100000"/>
              </a:lnSpc>
            </a:pPr>
            <a:r>
              <a:rPr lang="en-GB" sz="1600" dirty="0"/>
              <a:t>Personality</a:t>
            </a:r>
          </a:p>
          <a:p>
            <a:pPr lvl="4">
              <a:lnSpc>
                <a:spcPct val="100000"/>
              </a:lnSpc>
            </a:pPr>
            <a:r>
              <a:rPr lang="en-GB" sz="1600" dirty="0"/>
              <a:t>Ideas</a:t>
            </a:r>
          </a:p>
          <a:p>
            <a:pPr lvl="4">
              <a:lnSpc>
                <a:spcPct val="100000"/>
              </a:lnSpc>
            </a:pPr>
            <a:r>
              <a:rPr lang="en-GB" sz="1600" dirty="0"/>
              <a:t>Intellect</a:t>
            </a:r>
          </a:p>
          <a:p>
            <a:pPr lvl="4">
              <a:lnSpc>
                <a:spcPct val="100000"/>
              </a:lnSpc>
            </a:pPr>
            <a:r>
              <a:rPr lang="en-GB" sz="1600" dirty="0"/>
              <a:t>To Connect</a:t>
            </a:r>
          </a:p>
          <a:p>
            <a:pPr lvl="4">
              <a:lnSpc>
                <a:spcPct val="100000"/>
              </a:lnSpc>
            </a:pPr>
            <a:r>
              <a:rPr lang="en-GB" sz="1600" dirty="0"/>
              <a:t>To Invest</a:t>
            </a:r>
          </a:p>
          <a:p>
            <a:pPr lvl="4">
              <a:lnSpc>
                <a:spcPct val="100000"/>
              </a:lnSpc>
            </a:pPr>
            <a:r>
              <a:rPr lang="en-GB" sz="1600" dirty="0"/>
              <a:t>To Reward</a:t>
            </a:r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 smtClean="0"/>
              <a:t>In Authority	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16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en-GB" dirty="0" smtClean="0"/>
              <a:t>Beyond Authority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391783"/>
              </p:ext>
            </p:extLst>
          </p:nvPr>
        </p:nvGraphicFramePr>
        <p:xfrm>
          <a:off x="4003014" y="3022673"/>
          <a:ext cx="1474076" cy="225766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740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85%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60%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80%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90%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60%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40%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80%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90%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9143268"/>
              </p:ext>
            </p:extLst>
          </p:nvPr>
        </p:nvGraphicFramePr>
        <p:xfrm>
          <a:off x="7279537" y="3022673"/>
          <a:ext cx="989965" cy="225766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899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90%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90%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60%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80%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10%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12" name="Rectangle 11"/>
          <p:cNvSpPr/>
          <p:nvPr/>
        </p:nvSpPr>
        <p:spPr>
          <a:xfrm>
            <a:off x="8100065" y="6193596"/>
            <a:ext cx="29402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dirty="0">
                <a:solidFill>
                  <a:prstClr val="white"/>
                </a:solidFill>
              </a:rPr>
              <a:t>(Middleton, 2007, p </a:t>
            </a:r>
            <a:r>
              <a:rPr lang="en-GB" dirty="0" smtClean="0">
                <a:solidFill>
                  <a:prstClr val="white"/>
                </a:solidFill>
              </a:rPr>
              <a:t>42-43)</a:t>
            </a:r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418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Inner Circle Leaders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2"/>
            <a:ext cx="9613861" cy="3948017"/>
          </a:xfrm>
        </p:spPr>
        <p:txBody>
          <a:bodyPr>
            <a:normAutofit/>
          </a:bodyPr>
          <a:lstStyle/>
          <a:p>
            <a:r>
              <a:rPr lang="en-GB" dirty="0" smtClean="0"/>
              <a:t>Leaders with legitimate authority</a:t>
            </a:r>
          </a:p>
          <a:p>
            <a:pPr lvl="1"/>
            <a:r>
              <a:rPr lang="en-GB" dirty="0" smtClean="0"/>
              <a:t>They are in control</a:t>
            </a:r>
          </a:p>
          <a:p>
            <a:pPr lvl="1"/>
            <a:r>
              <a:rPr lang="en-GB" dirty="0" smtClean="0"/>
              <a:t>Can use that control to a greater or lesser extent</a:t>
            </a:r>
          </a:p>
          <a:p>
            <a:pPr lvl="1"/>
            <a:r>
              <a:rPr lang="en-GB" dirty="0" smtClean="0"/>
              <a:t>People follow them</a:t>
            </a:r>
          </a:p>
          <a:p>
            <a:r>
              <a:rPr lang="en-GB" dirty="0" smtClean="0"/>
              <a:t>Operate within their ‘Circle of Authority’</a:t>
            </a:r>
          </a:p>
          <a:p>
            <a:r>
              <a:rPr lang="en-GB" dirty="0" smtClean="0"/>
              <a:t>Boundaries coterminous with their budgets</a:t>
            </a:r>
          </a:p>
          <a:p>
            <a:r>
              <a:rPr lang="en-GB" dirty="0" smtClean="0"/>
              <a:t>Example: a department</a:t>
            </a:r>
          </a:p>
          <a:p>
            <a:r>
              <a:rPr lang="en-GB" dirty="0" smtClean="0"/>
              <a:t>Recognition for work done in this space</a:t>
            </a:r>
          </a:p>
          <a:p>
            <a:r>
              <a:rPr lang="en-GB" dirty="0" smtClean="0"/>
              <a:t>Training focus to be more effective in this area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788339" y="6100223"/>
            <a:ext cx="2016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>
                <a:solidFill>
                  <a:prstClr val="white"/>
                </a:solidFill>
              </a:rPr>
              <a:t>(Middleton, 2007)</a:t>
            </a:r>
          </a:p>
        </p:txBody>
      </p:sp>
    </p:spTree>
    <p:extLst>
      <p:ext uri="{BB962C8B-B14F-4D97-AF65-F5344CB8AC3E}">
        <p14:creationId xmlns:p14="http://schemas.microsoft.com/office/powerpoint/2010/main" val="2622924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Outer Circle Leaders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Power usually derived from a position of legitimate authority by:</a:t>
            </a:r>
          </a:p>
          <a:p>
            <a:pPr lvl="1"/>
            <a:r>
              <a:rPr lang="en-GB" dirty="0" smtClean="0"/>
              <a:t>Position held</a:t>
            </a:r>
          </a:p>
          <a:p>
            <a:pPr lvl="1"/>
            <a:r>
              <a:rPr lang="en-GB" dirty="0" smtClean="0"/>
              <a:t>Knowledge</a:t>
            </a:r>
          </a:p>
          <a:p>
            <a:pPr lvl="1"/>
            <a:r>
              <a:rPr lang="en-GB" dirty="0" smtClean="0"/>
              <a:t>Expertise</a:t>
            </a:r>
          </a:p>
          <a:p>
            <a:pPr lvl="1"/>
            <a:r>
              <a:rPr lang="en-GB" dirty="0" smtClean="0"/>
              <a:t>Experience</a:t>
            </a:r>
          </a:p>
          <a:p>
            <a:r>
              <a:rPr lang="en-GB" dirty="0" smtClean="0"/>
              <a:t>Middleton (2007) guides us to believe that ‘there is almost no chief executive… who does not want to get their organisation operating horizontally and vertically’</a:t>
            </a:r>
          </a:p>
          <a:p>
            <a:r>
              <a:rPr lang="en-GB" dirty="0" smtClean="0"/>
              <a:t>They want ‘parts operating cleverly together’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543640" y="5751523"/>
            <a:ext cx="2016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>
                <a:solidFill>
                  <a:prstClr val="white"/>
                </a:solidFill>
              </a:rPr>
              <a:t>(Middleton, 2007)</a:t>
            </a:r>
          </a:p>
        </p:txBody>
      </p:sp>
    </p:spTree>
    <p:extLst>
      <p:ext uri="{BB962C8B-B14F-4D97-AF65-F5344CB8AC3E}">
        <p14:creationId xmlns:p14="http://schemas.microsoft.com/office/powerpoint/2010/main" val="3650554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Leading Beyond Authority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this understood by an organisation participating in MA working?</a:t>
            </a:r>
          </a:p>
          <a:p>
            <a:r>
              <a:rPr lang="en-GB" dirty="0" smtClean="0"/>
              <a:t>The instinctive look inwards on your organisation.</a:t>
            </a:r>
          </a:p>
          <a:p>
            <a:r>
              <a:rPr lang="en-GB" dirty="0" smtClean="0"/>
              <a:t>Busybodies outside looking in and causing trouble?</a:t>
            </a:r>
          </a:p>
          <a:p>
            <a:r>
              <a:rPr lang="en-GB" dirty="0" smtClean="0"/>
              <a:t>Failure to realise that problems don’t fit neatly into departments</a:t>
            </a:r>
          </a:p>
          <a:p>
            <a:r>
              <a:rPr lang="en-GB" dirty="0" smtClean="0"/>
              <a:t>Failure to look ‘beyond’ result in lost opportunities 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440609" y="5751523"/>
            <a:ext cx="2016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>
                <a:solidFill>
                  <a:prstClr val="white"/>
                </a:solidFill>
              </a:rPr>
              <a:t>(Middleton, 2007)</a:t>
            </a:r>
          </a:p>
        </p:txBody>
      </p:sp>
    </p:spTree>
    <p:extLst>
      <p:ext uri="{BB962C8B-B14F-4D97-AF65-F5344CB8AC3E}">
        <p14:creationId xmlns:p14="http://schemas.microsoft.com/office/powerpoint/2010/main" val="3340446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Civil Society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Needs leaders</a:t>
            </a:r>
          </a:p>
          <a:p>
            <a:r>
              <a:rPr lang="en-GB" smtClean="0"/>
              <a:t>Represent  organisations</a:t>
            </a:r>
          </a:p>
          <a:p>
            <a:r>
              <a:rPr lang="en-GB" smtClean="0"/>
              <a:t>Connect to the outside world</a:t>
            </a:r>
          </a:p>
          <a:p>
            <a:r>
              <a:rPr lang="en-GB" smtClean="0"/>
              <a:t>Individual citisens in their own right…</a:t>
            </a:r>
          </a:p>
          <a:p>
            <a:r>
              <a:rPr lang="en-GB" smtClean="0"/>
              <a:t>Question/discussion point: </a:t>
            </a:r>
          </a:p>
          <a:p>
            <a:r>
              <a:rPr lang="en-GB" smtClean="0"/>
              <a:t>…Where does the balance of power sit when a leader begins to assert legitimacy of authority outside their circle of control?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991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Leaders Operating in Civil Society, why?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Useful to them…</a:t>
            </a:r>
          </a:p>
          <a:p>
            <a:r>
              <a:rPr lang="en-GB" smtClean="0"/>
              <a:t>Society needs them?</a:t>
            </a:r>
          </a:p>
          <a:p>
            <a:r>
              <a:rPr lang="en-GB" smtClean="0"/>
              <a:t>Because they want to be there!</a:t>
            </a:r>
          </a:p>
          <a:p>
            <a:r>
              <a:rPr lang="en-GB" smtClean="0"/>
              <a:t>Making a difference beyond their ‘core circle’</a:t>
            </a:r>
          </a:p>
          <a:p>
            <a:r>
              <a:rPr lang="en-GB" smtClean="0"/>
              <a:t>Civil society enables this… How?</a:t>
            </a:r>
          </a:p>
          <a:p>
            <a:r>
              <a:rPr lang="en-GB" smtClean="0"/>
              <a:t>Links to philanthropy claimed</a:t>
            </a:r>
            <a:endParaRPr lang="en-GB"/>
          </a:p>
        </p:txBody>
      </p:sp>
      <p:pic>
        <p:nvPicPr>
          <p:cNvPr id="5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0823" y="2336874"/>
            <a:ext cx="2115836" cy="2115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551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Philanthropy</a:t>
            </a:r>
            <a:endParaRPr lang="en-GB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6903486"/>
              </p:ext>
            </p:extLst>
          </p:nvPr>
        </p:nvGraphicFramePr>
        <p:xfrm>
          <a:off x="180304" y="2112135"/>
          <a:ext cx="11887200" cy="3799268"/>
        </p:xfrm>
        <a:graphic>
          <a:graphicData uri="http://schemas.openxmlformats.org/drawingml/2006/table">
            <a:tbl>
              <a:tblPr/>
              <a:tblGrid>
                <a:gridCol w="21378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74930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99268"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synonyms:</a:t>
                      </a:r>
                    </a:p>
                  </a:txBody>
                  <a:tcPr marR="285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benevolence, generosity, humanitarianism, public-spiritedness, altruism, social conscience, social concern, charity, charitableness, brotherly love, fellow feeling, magnanimity, munificence, liberality, largesse, open-handedness, bountifulness, beneficence, benignity, unselfishness, selflessness, humanity, kindness, kind-heartedness, big-heartedness, compassion, humaneness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0" y="-323165"/>
            <a:ext cx="12162304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desire to promote the welfare of others, expressed especially by the generous donation of money to good causes.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"</a:t>
            </a:r>
          </a:p>
        </p:txBody>
      </p:sp>
    </p:spTree>
    <p:extLst>
      <p:ext uri="{BB962C8B-B14F-4D97-AF65-F5344CB8AC3E}">
        <p14:creationId xmlns:p14="http://schemas.microsoft.com/office/powerpoint/2010/main" val="782755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great ‘They’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Delegation to the great ‘they’</a:t>
            </a:r>
          </a:p>
          <a:p>
            <a:r>
              <a:rPr lang="en-GB" dirty="0" smtClean="0"/>
              <a:t>E.G. politicians, someone should etc.</a:t>
            </a:r>
          </a:p>
          <a:p>
            <a:r>
              <a:rPr lang="en-GB" dirty="0" smtClean="0"/>
              <a:t>The ‘experts’</a:t>
            </a:r>
          </a:p>
          <a:p>
            <a:r>
              <a:rPr lang="en-GB" dirty="0" smtClean="0"/>
              <a:t>Sometimes there is no ‘they’ its actually ‘us’ or ‘me’</a:t>
            </a:r>
          </a:p>
          <a:p>
            <a:r>
              <a:rPr lang="en-GB" dirty="0" smtClean="0"/>
              <a:t>When you ‘stand up’ it can be viewed as ‘acting illegitimately’ unless you have a title</a:t>
            </a:r>
          </a:p>
          <a:p>
            <a:pPr lvl="1"/>
            <a:r>
              <a:rPr lang="en-GB" dirty="0" smtClean="0"/>
              <a:t>Politician, boss, expert, professional</a:t>
            </a:r>
          </a:p>
          <a:p>
            <a:r>
              <a:rPr lang="en-GB" dirty="0" smtClean="0"/>
              <a:t>Do we legitimise ourselves or need to be </a:t>
            </a:r>
            <a:r>
              <a:rPr lang="en-GB" dirty="0" err="1" smtClean="0"/>
              <a:t>legitemised</a:t>
            </a:r>
            <a:r>
              <a:rPr lang="en-GB" dirty="0" smtClean="0"/>
              <a:t>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680361" y="5962918"/>
            <a:ext cx="2833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(Middleton, 2017, p10)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1548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Partnerships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According to Gaymer (2007) leading ‘beyond authority’ is…</a:t>
            </a:r>
          </a:p>
          <a:p>
            <a:pPr marL="0" indent="0" algn="ctr">
              <a:buNone/>
            </a:pPr>
            <a:r>
              <a:rPr lang="en-GB" dirty="0" smtClean="0"/>
              <a:t>‘A balance of consultation with direction’</a:t>
            </a:r>
          </a:p>
          <a:p>
            <a:r>
              <a:rPr lang="en-GB" dirty="0" smtClean="0"/>
              <a:t>Getting the balance wrong</a:t>
            </a:r>
          </a:p>
          <a:p>
            <a:r>
              <a:rPr lang="en-GB" dirty="0" smtClean="0"/>
              <a:t>Indicators</a:t>
            </a:r>
          </a:p>
          <a:p>
            <a:pPr marL="0" indent="0" algn="ctr">
              <a:buNone/>
            </a:pPr>
            <a:r>
              <a:rPr lang="en-GB" dirty="0" smtClean="0"/>
              <a:t>‘…when people start objecting to lots of things and eventually get you stuck’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49879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Leading Beyond Authority programs assert that we/you should ‘jettison’ certain pre-concepts i.e.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Giving Instructions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Intellectual Rigour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Strict Hierarchies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Instinct to Tidy</a:t>
            </a:r>
          </a:p>
          <a:p>
            <a:r>
              <a:rPr lang="en-GB" dirty="0" smtClean="0"/>
              <a:t>Urging us/you to ‘Kick the ball, not the player’ and to ‘suppress the urge to teach, preferring to use questions really well’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84894" y="6254230"/>
            <a:ext cx="4733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(Nyumbu </a:t>
            </a:r>
            <a:r>
              <a:rPr lang="en-GB" i="1" dirty="0" smtClean="0"/>
              <a:t>cited in </a:t>
            </a:r>
            <a:r>
              <a:rPr lang="en-GB" dirty="0" smtClean="0"/>
              <a:t>Middleton, 2007, p 57)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151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white"/>
                </a:solidFill>
              </a:rPr>
              <a:t>What Position are you going to Play?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1" y="3249815"/>
            <a:ext cx="4698358" cy="2638539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</a:pPr>
            <a:r>
              <a:rPr lang="en-GB" sz="1900" dirty="0" smtClean="0">
                <a:solidFill>
                  <a:prstClr val="white"/>
                </a:solidFill>
              </a:rPr>
              <a:t>The…</a:t>
            </a:r>
          </a:p>
          <a:p>
            <a:pPr lvl="1"/>
            <a:r>
              <a:rPr lang="en-GB" sz="1900" dirty="0" smtClean="0">
                <a:solidFill>
                  <a:prstClr val="white"/>
                </a:solidFill>
              </a:rPr>
              <a:t>Cynic</a:t>
            </a:r>
            <a:endParaRPr lang="en-GB" sz="1900" dirty="0">
              <a:solidFill>
                <a:prstClr val="white"/>
              </a:solidFill>
            </a:endParaRPr>
          </a:p>
          <a:p>
            <a:pPr lvl="1"/>
            <a:r>
              <a:rPr lang="en-GB" sz="1900" dirty="0" smtClean="0">
                <a:solidFill>
                  <a:prstClr val="white"/>
                </a:solidFill>
              </a:rPr>
              <a:t>The Grown-up</a:t>
            </a:r>
            <a:endParaRPr lang="en-GB" sz="1900" dirty="0">
              <a:solidFill>
                <a:prstClr val="white"/>
              </a:solidFill>
            </a:endParaRPr>
          </a:p>
          <a:p>
            <a:pPr lvl="1"/>
            <a:r>
              <a:rPr lang="en-GB" sz="1900" dirty="0">
                <a:solidFill>
                  <a:prstClr val="white"/>
                </a:solidFill>
              </a:rPr>
              <a:t>Enthusiast</a:t>
            </a:r>
          </a:p>
          <a:p>
            <a:pPr lvl="1"/>
            <a:r>
              <a:rPr lang="en-GB" sz="1900" dirty="0">
                <a:solidFill>
                  <a:prstClr val="white"/>
                </a:solidFill>
              </a:rPr>
              <a:t>Earnest</a:t>
            </a:r>
          </a:p>
          <a:p>
            <a:pPr lvl="1"/>
            <a:r>
              <a:rPr lang="en-GB" sz="1900" dirty="0">
                <a:solidFill>
                  <a:prstClr val="white"/>
                </a:solidFill>
              </a:rPr>
              <a:t>Mr Chairman</a:t>
            </a:r>
          </a:p>
          <a:p>
            <a:pPr lvl="1"/>
            <a:r>
              <a:rPr lang="en-GB" sz="1900" dirty="0" smtClean="0">
                <a:solidFill>
                  <a:prstClr val="white"/>
                </a:solidFill>
              </a:rPr>
              <a:t>Busy</a:t>
            </a:r>
            <a:endParaRPr lang="en-GB" sz="1900" dirty="0">
              <a:solidFill>
                <a:prstClr val="white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4" y="3249815"/>
            <a:ext cx="4700058" cy="1831715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</a:pPr>
            <a:r>
              <a:rPr lang="en-GB" sz="1900" dirty="0">
                <a:solidFill>
                  <a:prstClr val="white"/>
                </a:solidFill>
              </a:rPr>
              <a:t>The </a:t>
            </a:r>
            <a:endParaRPr lang="en-GB" sz="1900" dirty="0" smtClean="0">
              <a:solidFill>
                <a:prstClr val="white"/>
              </a:solidFill>
            </a:endParaRPr>
          </a:p>
          <a:p>
            <a:pPr lvl="1"/>
            <a:r>
              <a:rPr lang="en-GB" sz="1900" dirty="0" smtClean="0">
                <a:solidFill>
                  <a:prstClr val="white"/>
                </a:solidFill>
              </a:rPr>
              <a:t>Worried</a:t>
            </a:r>
            <a:endParaRPr lang="en-GB" sz="1900" dirty="0">
              <a:solidFill>
                <a:prstClr val="white"/>
              </a:solidFill>
            </a:endParaRPr>
          </a:p>
          <a:p>
            <a:pPr lvl="1"/>
            <a:r>
              <a:rPr lang="en-GB" sz="1900" dirty="0" smtClean="0">
                <a:solidFill>
                  <a:prstClr val="white"/>
                </a:solidFill>
              </a:rPr>
              <a:t>Complicator</a:t>
            </a:r>
            <a:endParaRPr lang="en-GB" sz="1900" dirty="0">
              <a:solidFill>
                <a:prstClr val="white"/>
              </a:solidFill>
            </a:endParaRPr>
          </a:p>
          <a:p>
            <a:pPr lvl="1"/>
            <a:r>
              <a:rPr lang="en-GB" sz="1900" dirty="0" smtClean="0">
                <a:solidFill>
                  <a:prstClr val="white"/>
                </a:solidFill>
              </a:rPr>
              <a:t>Simplifier</a:t>
            </a:r>
            <a:endParaRPr lang="en-GB" sz="1900" dirty="0">
              <a:solidFill>
                <a:prstClr val="white"/>
              </a:solidFill>
            </a:endParaRPr>
          </a:p>
          <a:p>
            <a:pPr lvl="1"/>
            <a:r>
              <a:rPr lang="en-GB" sz="1900" dirty="0" smtClean="0">
                <a:solidFill>
                  <a:prstClr val="white"/>
                </a:solidFill>
              </a:rPr>
              <a:t>Lost </a:t>
            </a:r>
            <a:endParaRPr lang="en-GB" sz="1900" dirty="0">
              <a:solidFill>
                <a:prstClr val="white"/>
              </a:solidFill>
            </a:endParaRPr>
          </a:p>
          <a:p>
            <a:pPr lvl="1"/>
            <a:r>
              <a:rPr lang="en-GB" sz="1900" dirty="0" smtClean="0">
                <a:solidFill>
                  <a:prstClr val="white"/>
                </a:solidFill>
              </a:rPr>
              <a:t>Ambitious</a:t>
            </a:r>
            <a:endParaRPr lang="en-GB" sz="1900" dirty="0">
              <a:solidFill>
                <a:prstClr val="white"/>
              </a:solidFill>
            </a:endParaRP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515035" y="2205318"/>
            <a:ext cx="8265459" cy="397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lvl="0" indent="-2286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prstClr val="white"/>
                </a:solidFill>
              </a:rPr>
              <a:t>Middleton </a:t>
            </a:r>
            <a:r>
              <a:rPr lang="en-GB" sz="2200" dirty="0" smtClean="0">
                <a:solidFill>
                  <a:prstClr val="white"/>
                </a:solidFill>
              </a:rPr>
              <a:t>(2007, p 59) identifies </a:t>
            </a:r>
            <a:r>
              <a:rPr lang="en-GB" sz="2200" dirty="0">
                <a:solidFill>
                  <a:prstClr val="white"/>
                </a:solidFill>
              </a:rPr>
              <a:t>some ‘types’</a:t>
            </a:r>
          </a:p>
        </p:txBody>
      </p:sp>
    </p:spTree>
    <p:extLst>
      <p:ext uri="{BB962C8B-B14F-4D97-AF65-F5344CB8AC3E}">
        <p14:creationId xmlns:p14="http://schemas.microsoft.com/office/powerpoint/2010/main" val="1549073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Four Main Principle Positions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Rebel (passionate, energy, connect, ‘bug you’)</a:t>
            </a:r>
          </a:p>
          <a:p>
            <a:r>
              <a:rPr lang="en-GB" dirty="0" smtClean="0"/>
              <a:t>Transformer (breaking boundaries, recognises opportunity)</a:t>
            </a:r>
          </a:p>
          <a:p>
            <a:r>
              <a:rPr lang="en-GB" dirty="0" smtClean="0"/>
              <a:t>Useful Idiot (Has legitimacy, prevention tactic, see also ML King)</a:t>
            </a:r>
          </a:p>
          <a:p>
            <a:r>
              <a:rPr lang="en-GB" dirty="0" smtClean="0"/>
              <a:t>Expert Idiot (Knowledgeable about a small area of focus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Questions: How might these work?, be used and be useful positions to adopt. </a:t>
            </a:r>
          </a:p>
          <a:p>
            <a:pPr marL="0" indent="0">
              <a:buNone/>
            </a:pPr>
            <a:r>
              <a:rPr lang="en-GB" dirty="0" smtClean="0"/>
              <a:t>Have you changed you position since….’XXXX’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9723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 will have to repent in this generation not merely for the words and actions of the bad people, but for the appalling silence of the good people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3"/>
          </p:nvPr>
        </p:nvSpPr>
        <p:spPr/>
        <p:txBody>
          <a:bodyPr/>
          <a:lstStyle/>
          <a:p>
            <a:r>
              <a:rPr lang="en-GB" dirty="0" smtClean="0"/>
              <a:t>Marin Luther King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/>
              <a:t>Useful idiots do more than say nothing: their passivity gives dictators tacit support  which they are happy to use in advantage.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630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most dangerous useful idiots are the ones who have huge legitimacy but lack either wisdom or courage’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3"/>
          </p:nvPr>
        </p:nvSpPr>
        <p:spPr/>
        <p:txBody>
          <a:bodyPr/>
          <a:lstStyle/>
          <a:p>
            <a:r>
              <a:rPr lang="en-GB" dirty="0" smtClean="0"/>
              <a:t>Lord Patten, Gov of </a:t>
            </a:r>
            <a:r>
              <a:rPr lang="en-GB" smtClean="0"/>
              <a:t>Hong Kong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211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working with a common purpose a good practice?</a:t>
            </a:r>
          </a:p>
          <a:p>
            <a:r>
              <a:rPr lang="en-GB" dirty="0" smtClean="0"/>
              <a:t>What are the benefits of working in partnership?</a:t>
            </a:r>
          </a:p>
          <a:p>
            <a:r>
              <a:rPr lang="en-GB" dirty="0" smtClean="0"/>
              <a:t>Is co-production a good idea? Or does this dilute focus?</a:t>
            </a:r>
          </a:p>
          <a:p>
            <a:r>
              <a:rPr lang="en-GB" dirty="0" smtClean="0"/>
              <a:t>What are the dangers therein?</a:t>
            </a:r>
          </a:p>
          <a:p>
            <a:r>
              <a:rPr lang="en-GB" dirty="0" smtClean="0"/>
              <a:t>Is there a potential for the ‘greater good’ of clients/service users to become secondary the ‘common purpose imposed by a dominant group?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276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 the next slide there are a number of links to organisations and people that challenge the legitimacy of people to exert ‘power’ outside their circle of authority.</a:t>
            </a:r>
          </a:p>
          <a:p>
            <a:r>
              <a:rPr lang="en-GB" dirty="0" smtClean="0"/>
              <a:t>People who challenge the idea of ‘common purpose’ as a subversive and self-centred use of power to shape and re-shape </a:t>
            </a:r>
            <a:r>
              <a:rPr lang="en-GB" dirty="0"/>
              <a:t>s</a:t>
            </a:r>
            <a:r>
              <a:rPr lang="en-GB" dirty="0" smtClean="0"/>
              <a:t>ociety to meet the needs of the few.</a:t>
            </a:r>
          </a:p>
          <a:p>
            <a:r>
              <a:rPr lang="en-GB" dirty="0" smtClean="0"/>
              <a:t>Consider reading Julia Middleton’s ‘Beyond Authority’ (2007) and then listening to Brian Gerrish’s critiques of ‘Common Purpose’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1625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session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Having reviewed Gerrish’s view on common purpose: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Very informally present/discuss with the group (5 to 10 mins) a very concise opinion of what now concerns you about MAW and common purpose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Continue to read around the subject in order to develop your opinion.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478389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Brian Gerrish</a:t>
            </a:r>
            <a:r>
              <a:rPr lang="en-GB" dirty="0"/>
              <a:t>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www.youtube.com/watch?v=jqVBmCxXewc</a:t>
            </a:r>
            <a:r>
              <a:rPr lang="en-GB" dirty="0" smtClean="0"/>
              <a:t> </a:t>
            </a:r>
          </a:p>
          <a:p>
            <a:r>
              <a:rPr lang="en-GB" dirty="0"/>
              <a:t>Bilderberg </a:t>
            </a:r>
            <a:r>
              <a:rPr lang="en-GB" dirty="0">
                <a:hlinkClick r:id="rId3"/>
              </a:rPr>
              <a:t>https://www.google.com/search?q=what+is+%</a:t>
            </a:r>
            <a:r>
              <a:rPr lang="en-GB" dirty="0" smtClean="0">
                <a:hlinkClick r:id="rId3"/>
              </a:rPr>
              <a:t>27bilderberger%27&amp;ie=utf-8&amp;oe=utf-8&amp;client=firefox-b</a:t>
            </a:r>
            <a:endParaRPr lang="en-GB" dirty="0" smtClean="0"/>
          </a:p>
          <a:p>
            <a:r>
              <a:rPr lang="en-GB" dirty="0"/>
              <a:t>DEMOS </a:t>
            </a:r>
            <a:r>
              <a:rPr lang="en-GB" dirty="0">
                <a:hlinkClick r:id="rId4"/>
              </a:rPr>
              <a:t>https://www.google.com/search?q=who+are+%</a:t>
            </a:r>
            <a:r>
              <a:rPr lang="en-GB" dirty="0" smtClean="0">
                <a:hlinkClick r:id="rId4"/>
              </a:rPr>
              <a:t>27Demos%27%3F&amp;ie=utf-8&amp;oe=utf-8&amp;client=firefox-b</a:t>
            </a:r>
            <a:endParaRPr lang="en-GB" dirty="0" smtClean="0"/>
          </a:p>
          <a:p>
            <a:r>
              <a:rPr lang="en-GB"/>
              <a:t>Stepping Stones </a:t>
            </a:r>
            <a:r>
              <a:rPr lang="en-GB">
                <a:hlinkClick r:id="rId5"/>
              </a:rPr>
              <a:t>https://</a:t>
            </a:r>
            <a:r>
              <a:rPr lang="en-GB" smtClean="0">
                <a:hlinkClick r:id="rId5"/>
              </a:rPr>
              <a:t>www.youtube.com/watch?v=fa1skEIywNI</a:t>
            </a:r>
            <a:r>
              <a:rPr lang="en-GB" smtClean="0"/>
              <a:t> 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6791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1F8094"/>
      </a:dk2>
      <a:lt2>
        <a:srgbClr val="E7E6E6"/>
      </a:lt2>
      <a:accent1>
        <a:srgbClr val="39CDE7"/>
      </a:accent1>
      <a:accent2>
        <a:srgbClr val="60DE72"/>
      </a:accent2>
      <a:accent3>
        <a:srgbClr val="DDCC64"/>
      </a:accent3>
      <a:accent4>
        <a:srgbClr val="F49D50"/>
      </a:accent4>
      <a:accent5>
        <a:srgbClr val="E44951"/>
      </a:accent5>
      <a:accent6>
        <a:srgbClr val="D666F9"/>
      </a:accent6>
      <a:hlink>
        <a:srgbClr val="4BF7ED"/>
      </a:hlink>
      <a:folHlink>
        <a:srgbClr val="95E9F4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7DC10E3-4FF5-456B-A359-A0F378C1E5F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4439</TotalTime>
  <Words>1326</Words>
  <Application>Microsoft Office PowerPoint</Application>
  <PresentationFormat>Widescreen</PresentationFormat>
  <Paragraphs>209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Times New Roman</vt:lpstr>
      <vt:lpstr>Trebuchet MS</vt:lpstr>
      <vt:lpstr>Berlin</vt:lpstr>
      <vt:lpstr>Professional Practice</vt:lpstr>
      <vt:lpstr>Leading Beyond Authority</vt:lpstr>
      <vt:lpstr>Common Purpose</vt:lpstr>
      <vt:lpstr>Operating </vt:lpstr>
      <vt:lpstr>Alliances</vt:lpstr>
      <vt:lpstr>“Natural” Authority?</vt:lpstr>
      <vt:lpstr>Circle of Authority</vt:lpstr>
      <vt:lpstr>Legitimacy of ‘Power to Operate’</vt:lpstr>
      <vt:lpstr>Measure of Power</vt:lpstr>
      <vt:lpstr>Sources of Power</vt:lpstr>
      <vt:lpstr>Effective Influence Range </vt:lpstr>
      <vt:lpstr>Inner Circle Leaders</vt:lpstr>
      <vt:lpstr>Outer Circle Leaders</vt:lpstr>
      <vt:lpstr>Leading Beyond Authority </vt:lpstr>
      <vt:lpstr>Civil Society</vt:lpstr>
      <vt:lpstr>Leaders Operating in Civil Society, why?</vt:lpstr>
      <vt:lpstr>Philanthropy</vt:lpstr>
      <vt:lpstr>The great ‘They’</vt:lpstr>
      <vt:lpstr>Partnerships</vt:lpstr>
      <vt:lpstr>Common Purpose</vt:lpstr>
      <vt:lpstr>What Position are you going to Play?</vt:lpstr>
      <vt:lpstr>Four Main Principle Positions </vt:lpstr>
      <vt:lpstr>We will have to repent in this generation not merely for the words and actions of the bad people, but for the appalling silence of the good people</vt:lpstr>
      <vt:lpstr>The most dangerous useful idiots are the ones who have huge legitimacy but lack either wisdom or courage’</vt:lpstr>
      <vt:lpstr>Questions</vt:lpstr>
      <vt:lpstr>Development Task</vt:lpstr>
      <vt:lpstr>Next session task</vt:lpstr>
      <vt:lpstr>Discussion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Practice in Advocacy</dc:title>
  <dc:creator>Phill Morgan</dc:creator>
  <cp:lastModifiedBy>Phillip Morgan</cp:lastModifiedBy>
  <cp:revision>24</cp:revision>
  <dcterms:created xsi:type="dcterms:W3CDTF">2018-11-10T12:48:55Z</dcterms:created>
  <dcterms:modified xsi:type="dcterms:W3CDTF">2020-01-22T10:21:07Z</dcterms:modified>
</cp:coreProperties>
</file>