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46"/>
  </p:notesMasterIdLst>
  <p:sldIdLst>
    <p:sldId id="299" r:id="rId2"/>
    <p:sldId id="389" r:id="rId3"/>
    <p:sldId id="360" r:id="rId4"/>
    <p:sldId id="400" r:id="rId5"/>
    <p:sldId id="402" r:id="rId6"/>
    <p:sldId id="406" r:id="rId7"/>
    <p:sldId id="407" r:id="rId8"/>
    <p:sldId id="408" r:id="rId9"/>
    <p:sldId id="401" r:id="rId10"/>
    <p:sldId id="257" r:id="rId11"/>
    <p:sldId id="264" r:id="rId12"/>
    <p:sldId id="394" r:id="rId13"/>
    <p:sldId id="308" r:id="rId14"/>
    <p:sldId id="350" r:id="rId15"/>
    <p:sldId id="411" r:id="rId16"/>
    <p:sldId id="412" r:id="rId17"/>
    <p:sldId id="307" r:id="rId18"/>
    <p:sldId id="413" r:id="rId19"/>
    <p:sldId id="354" r:id="rId20"/>
    <p:sldId id="352" r:id="rId21"/>
    <p:sldId id="351" r:id="rId22"/>
    <p:sldId id="353" r:id="rId23"/>
    <p:sldId id="414" r:id="rId24"/>
    <p:sldId id="361" r:id="rId25"/>
    <p:sldId id="362" r:id="rId26"/>
    <p:sldId id="396" r:id="rId27"/>
    <p:sldId id="364" r:id="rId28"/>
    <p:sldId id="405" r:id="rId29"/>
    <p:sldId id="365" r:id="rId30"/>
    <p:sldId id="391" r:id="rId31"/>
    <p:sldId id="404" r:id="rId32"/>
    <p:sldId id="392" r:id="rId33"/>
    <p:sldId id="346" r:id="rId34"/>
    <p:sldId id="390" r:id="rId35"/>
    <p:sldId id="290" r:id="rId36"/>
    <p:sldId id="345" r:id="rId37"/>
    <p:sldId id="291" r:id="rId38"/>
    <p:sldId id="415" r:id="rId39"/>
    <p:sldId id="347" r:id="rId40"/>
    <p:sldId id="410" r:id="rId41"/>
    <p:sldId id="409" r:id="rId42"/>
    <p:sldId id="348" r:id="rId43"/>
    <p:sldId id="349" r:id="rId44"/>
    <p:sldId id="40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79360"/>
  </p:normalViewPr>
  <p:slideViewPr>
    <p:cSldViewPr snapToGrid="0" snapToObjects="1">
      <p:cViewPr varScale="1">
        <p:scale>
          <a:sx n="51" d="100"/>
          <a:sy n="51" d="100"/>
        </p:scale>
        <p:origin x="1076" y="40"/>
      </p:cViewPr>
      <p:guideLst/>
    </p:cSldViewPr>
  </p:slideViewPr>
  <p:notesTextViewPr>
    <p:cViewPr>
      <p:scale>
        <a:sx n="1" d="1"/>
        <a:sy n="1" d="1"/>
      </p:scale>
      <p:origin x="0" y="0"/>
    </p:cViewPr>
  </p:notesTextViewPr>
  <p:sorterViewPr>
    <p:cViewPr>
      <p:scale>
        <a:sx n="123" d="100"/>
        <a:sy n="123"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52EE16-EA74-1347-8136-6EE683600B2B}" type="datetimeFigureOut">
              <a:rPr lang="en-US" smtClean="0"/>
              <a:t>9/9/2024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98093C-02A2-EF45-A118-B3126204BBF0}" type="slidenum">
              <a:rPr lang="en-US" smtClean="0"/>
              <a:t>‹#›</a:t>
            </a:fld>
            <a:endParaRPr lang="en-US"/>
          </a:p>
        </p:txBody>
      </p:sp>
    </p:spTree>
    <p:extLst>
      <p:ext uri="{BB962C8B-B14F-4D97-AF65-F5344CB8AC3E}">
        <p14:creationId xmlns:p14="http://schemas.microsoft.com/office/powerpoint/2010/main" val="2744320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www.berlinermauer.se/"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www.independent.co.uk/extras/sunday-review/living/i-married-the-eiffel-tower-832519.html"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with all social institutions, ethnography shows that the notion of marriage is very differently enacted and understood depending on culture.</a:t>
            </a:r>
          </a:p>
        </p:txBody>
      </p:sp>
      <p:sp>
        <p:nvSpPr>
          <p:cNvPr id="4" name="Slide Number Placeholder 3"/>
          <p:cNvSpPr>
            <a:spLocks noGrp="1"/>
          </p:cNvSpPr>
          <p:nvPr>
            <p:ph type="sldNum" sz="quarter" idx="10"/>
          </p:nvPr>
        </p:nvSpPr>
        <p:spPr/>
        <p:txBody>
          <a:bodyPr/>
          <a:lstStyle/>
          <a:p>
            <a:fld id="{521C7B94-0634-5F4A-A11A-40F123814A1D}" type="slidenum">
              <a:rPr lang="en-US" smtClean="0"/>
              <a:t>2</a:t>
            </a:fld>
            <a:endParaRPr lang="en-US"/>
          </a:p>
        </p:txBody>
      </p:sp>
    </p:spTree>
    <p:extLst>
      <p:ext uri="{BB962C8B-B14F-4D97-AF65-F5344CB8AC3E}">
        <p14:creationId xmlns:p14="http://schemas.microsoft.com/office/powerpoint/2010/main" val="3204312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Has been very common across African countries – today love is a factor, but simultaneously a marriage should benefit the whole family. </a:t>
            </a:r>
          </a:p>
        </p:txBody>
      </p:sp>
      <p:sp>
        <p:nvSpPr>
          <p:cNvPr id="4" name="Slide Number Placeholder 3"/>
          <p:cNvSpPr>
            <a:spLocks noGrp="1"/>
          </p:cNvSpPr>
          <p:nvPr>
            <p:ph type="sldNum" sz="quarter" idx="5"/>
          </p:nvPr>
        </p:nvSpPr>
        <p:spPr/>
        <p:txBody>
          <a:bodyPr/>
          <a:lstStyle/>
          <a:p>
            <a:fld id="{8898093C-02A2-EF45-A118-B3126204BBF0}" type="slidenum">
              <a:rPr lang="en-US" smtClean="0"/>
              <a:t>9</a:t>
            </a:fld>
            <a:endParaRPr lang="en-US"/>
          </a:p>
        </p:txBody>
      </p:sp>
    </p:spTree>
    <p:extLst>
      <p:ext uri="{BB962C8B-B14F-4D97-AF65-F5344CB8AC3E}">
        <p14:creationId xmlns:p14="http://schemas.microsoft.com/office/powerpoint/2010/main" val="1322468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Girls are brought into a </a:t>
            </a:r>
            <a:r>
              <a:rPr lang="en-US" dirty="0" err="1"/>
              <a:t>neighbouring</a:t>
            </a:r>
            <a:r>
              <a:rPr lang="en-US" dirty="0"/>
              <a:t> household. She then does the gendered tasks expected of her. The family bringing her in pays her father or head male to compensate for the loss of her </a:t>
            </a:r>
            <a:r>
              <a:rPr lang="en-US" dirty="0" err="1"/>
              <a:t>labour</a:t>
            </a:r>
            <a:r>
              <a:rPr lang="en-US" dirty="0"/>
              <a:t> for that household. Every child she produces is bought by the biological father so that they are his to own. If he fails to pay, they belong to her father’s family and she is entitled to return.</a:t>
            </a:r>
          </a:p>
          <a:p>
            <a:r>
              <a:rPr lang="en-US" dirty="0"/>
              <a:t>Families, in effect, sell their daughters. They set the price with the other family and women get very upset or proud of how much they are thought to be worth.</a:t>
            </a:r>
          </a:p>
          <a:p>
            <a:r>
              <a:rPr lang="en-US" dirty="0"/>
              <a:t>Women have to move – this </a:t>
            </a:r>
            <a:r>
              <a:rPr lang="en-US" dirty="0" err="1"/>
              <a:t>destabilises</a:t>
            </a:r>
            <a:r>
              <a:rPr lang="en-US" dirty="0"/>
              <a:t> their social network or relationships as they are the incomer.</a:t>
            </a:r>
          </a:p>
          <a:p>
            <a:r>
              <a:rPr lang="en-US" dirty="0"/>
              <a:t>The more wives you have the more workers you have.</a:t>
            </a:r>
          </a:p>
          <a:p>
            <a:endParaRPr lang="en-US" dirty="0"/>
          </a:p>
          <a:p>
            <a:r>
              <a:rPr lang="en-US" dirty="0" err="1"/>
              <a:t>Bridewealth</a:t>
            </a:r>
            <a:r>
              <a:rPr lang="en-US" dirty="0"/>
              <a:t> is Not a dowry – dowry = what she takes with her after saving it up.</a:t>
            </a:r>
          </a:p>
        </p:txBody>
      </p:sp>
      <p:sp>
        <p:nvSpPr>
          <p:cNvPr id="4" name="Slide Number Placeholder 3"/>
          <p:cNvSpPr>
            <a:spLocks noGrp="1"/>
          </p:cNvSpPr>
          <p:nvPr>
            <p:ph type="sldNum" sz="quarter" idx="5"/>
          </p:nvPr>
        </p:nvSpPr>
        <p:spPr/>
        <p:txBody>
          <a:bodyPr/>
          <a:lstStyle/>
          <a:p>
            <a:fld id="{8898093C-02A2-EF45-A118-B3126204BBF0}" type="slidenum">
              <a:rPr lang="en-US" smtClean="0"/>
              <a:t>11</a:t>
            </a:fld>
            <a:endParaRPr lang="en-US"/>
          </a:p>
        </p:txBody>
      </p:sp>
    </p:spTree>
    <p:extLst>
      <p:ext uri="{BB962C8B-B14F-4D97-AF65-F5344CB8AC3E}">
        <p14:creationId xmlns:p14="http://schemas.microsoft.com/office/powerpoint/2010/main" val="648834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Arranged – organized by the family rather than the couple. Watching the video you will notice that arranged marriage is rooted in quite different purposes than love. In the first instance, it is rooted in commitment</a:t>
            </a:r>
            <a:r>
              <a:rPr lang="en-US" baseline="0" dirty="0"/>
              <a:t> to a shared purpose. That shared purpose concerns building something together. Moreover, the marriage is not simply between the couple but to the both families as they join together.</a:t>
            </a:r>
            <a:r>
              <a:rPr lang="en-US" dirty="0"/>
              <a:t> </a:t>
            </a:r>
          </a:p>
          <a:p>
            <a:endParaRPr lang="en-US" dirty="0"/>
          </a:p>
          <a:p>
            <a:r>
              <a:rPr lang="en-US" dirty="0"/>
              <a:t>Forced – when someone is pressured to marry or is unable to make the choice themselves.</a:t>
            </a:r>
          </a:p>
          <a:p>
            <a:endParaRPr lang="en-US" dirty="0"/>
          </a:p>
          <a:p>
            <a:r>
              <a:rPr lang="en-US" dirty="0"/>
              <a:t>Arranged is often presented as synonymous with forced. There are important distinctions to note</a:t>
            </a:r>
          </a:p>
        </p:txBody>
      </p:sp>
      <p:sp>
        <p:nvSpPr>
          <p:cNvPr id="4" name="Slide Number Placeholder 3"/>
          <p:cNvSpPr>
            <a:spLocks noGrp="1"/>
          </p:cNvSpPr>
          <p:nvPr>
            <p:ph type="sldNum" sz="quarter" idx="5"/>
          </p:nvPr>
        </p:nvSpPr>
        <p:spPr/>
        <p:txBody>
          <a:bodyPr/>
          <a:lstStyle/>
          <a:p>
            <a:fld id="{8898093C-02A2-EF45-A118-B3126204BBF0}" type="slidenum">
              <a:rPr lang="en-US" smtClean="0"/>
              <a:t>12</a:t>
            </a:fld>
            <a:endParaRPr lang="en-US"/>
          </a:p>
        </p:txBody>
      </p:sp>
    </p:spTree>
    <p:extLst>
      <p:ext uri="{BB962C8B-B14F-4D97-AF65-F5344CB8AC3E}">
        <p14:creationId xmlns:p14="http://schemas.microsoft.com/office/powerpoint/2010/main" val="50681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Watching the video you will notice that arranged marriage is rooted in quite different purposes than love. In the first instance, it is rooted in commitment</a:t>
            </a:r>
            <a:r>
              <a:rPr lang="en-US" baseline="0" dirty="0"/>
              <a:t> to a shared purpose. That shared purpose concerns building something together. Moreover, the marriage is not simply between the couple but to the both families as they join together.</a:t>
            </a:r>
            <a:r>
              <a:rPr lang="en-US" dirty="0"/>
              <a:t> </a:t>
            </a:r>
          </a:p>
          <a:p>
            <a:endParaRPr lang="en-US" dirty="0"/>
          </a:p>
          <a:p>
            <a:r>
              <a:rPr lang="en-US" dirty="0"/>
              <a:t>‘Meet the </a:t>
            </a:r>
            <a:r>
              <a:rPr lang="en-US" dirty="0" err="1"/>
              <a:t>Patels</a:t>
            </a:r>
            <a:r>
              <a:rPr lang="en-US" dirty="0"/>
              <a:t>’ </a:t>
            </a:r>
            <a:r>
              <a:rPr lang="mr-IN" dirty="0"/>
              <a:t>–</a:t>
            </a:r>
            <a:r>
              <a:rPr lang="en-US" dirty="0"/>
              <a:t> </a:t>
            </a:r>
            <a:r>
              <a:rPr lang="en-US" dirty="0" err="1"/>
              <a:t>documovie</a:t>
            </a:r>
            <a:r>
              <a:rPr lang="en-US" dirty="0"/>
              <a:t> on Netflix documenting Ravi’s choice to go through with an arranged</a:t>
            </a:r>
            <a:r>
              <a:rPr lang="en-US" baseline="0" dirty="0"/>
              <a:t> marriage.</a:t>
            </a:r>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14</a:t>
            </a:fld>
            <a:endParaRPr lang="en-US"/>
          </a:p>
        </p:txBody>
      </p:sp>
    </p:spTree>
    <p:extLst>
      <p:ext uri="{BB962C8B-B14F-4D97-AF65-F5344CB8AC3E}">
        <p14:creationId xmlns:p14="http://schemas.microsoft.com/office/powerpoint/2010/main" val="3448985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i="0" dirty="0">
                <a:effectLst/>
                <a:latin typeface="PalatinoLTStd"/>
              </a:rPr>
              <a:t>However, </a:t>
            </a:r>
            <a:r>
              <a:rPr lang="en-GB" sz="1800" i="0" dirty="0" err="1">
                <a:effectLst/>
                <a:latin typeface="PalatinoLTStd"/>
              </a:rPr>
              <a:t>Mody</a:t>
            </a:r>
            <a:r>
              <a:rPr lang="en-GB" sz="1800" i="0" dirty="0">
                <a:effectLst/>
                <a:latin typeface="PalatinoLTStd"/>
              </a:rPr>
              <a:t> explores how kinship caring is often experienced as force by looking at arranged marriages in the UK. As we’ve already noted kinship relationships are fraught with expectations and obligations. It’s not just about being loved. Parents require their children to develop as expected etc.</a:t>
            </a:r>
          </a:p>
          <a:p>
            <a:endParaRPr lang="en-GB" sz="1800" i="0" dirty="0">
              <a:effectLst/>
              <a:latin typeface="PalatinoLTStd"/>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PalatinoLTStd"/>
              </a:rPr>
              <a:t>Consider the ways in which British South Asians arrange a child’s marriage so that an outward act of care is experienced as an act of force, be it physical violence or emotional coercion </a:t>
            </a:r>
            <a:endParaRPr lang="en-GB" sz="2800" dirty="0"/>
          </a:p>
          <a:p>
            <a:endParaRPr lang="en-GB" sz="1800" i="0" dirty="0">
              <a:effectLst/>
              <a:latin typeface="PalatinoLTStd"/>
            </a:endParaRPr>
          </a:p>
          <a:p>
            <a:endParaRPr lang="en-GB" sz="1800" i="1" dirty="0">
              <a:effectLst/>
              <a:latin typeface="PalatinoLTStd"/>
            </a:endParaRPr>
          </a:p>
          <a:p>
            <a:r>
              <a:rPr lang="en-GB" sz="1800" i="1" dirty="0" err="1">
                <a:effectLst/>
                <a:latin typeface="PalatinoLTStd"/>
              </a:rPr>
              <a:t>Mody’s</a:t>
            </a:r>
            <a:r>
              <a:rPr lang="en-GB" sz="1800" i="1" dirty="0">
                <a:effectLst/>
                <a:latin typeface="PalatinoLTStd"/>
              </a:rPr>
              <a:t> summary: </a:t>
            </a:r>
          </a:p>
          <a:p>
            <a:r>
              <a:rPr lang="en-GB" sz="1800" i="1" dirty="0">
                <a:effectLst/>
                <a:latin typeface="PalatinoLTStd"/>
              </a:rPr>
              <a:t>I consider the ways in which acts of kinship among British South Asians such as the suitable arrangement of a child’s marriage can be rejected by the child as an act of care and reframed as acts of force. Drawing on ethnographic research with people who have experienced “forced marriage,” I examine the processes through which they come to re-examine the meanings of kinship and care from their own perspective and through their own life course. I argue that acts of care are not stable givens but rather constitute a constantly shifting set of configurations evolving through changing life experiences. </a:t>
            </a:r>
            <a:r>
              <a:rPr lang="en-GB" sz="1800" dirty="0">
                <a:effectLst/>
                <a:latin typeface="PalatinoLTStd"/>
              </a:rPr>
              <a:t>[care, conscripted care, forced marriage, kinship, resistance] </a:t>
            </a:r>
            <a:endParaRPr lang="en-GB" dirty="0"/>
          </a:p>
          <a:p>
            <a:r>
              <a:rPr lang="en-GB" sz="1800" dirty="0">
                <a:effectLst/>
                <a:latin typeface="PalatinoLTStd"/>
              </a:rPr>
              <a:t>Belonging, as an ideal of kin relatedness, travels with and by its resistances. —Rupert </a:t>
            </a:r>
            <a:r>
              <a:rPr lang="en-GB" sz="1800" dirty="0" err="1">
                <a:effectLst/>
                <a:latin typeface="PalatinoLTStd"/>
              </a:rPr>
              <a:t>Stasch</a:t>
            </a:r>
            <a:r>
              <a:rPr lang="en-GB" sz="1800" dirty="0">
                <a:effectLst/>
                <a:latin typeface="PalatinoLTStd"/>
              </a:rPr>
              <a:t>, </a:t>
            </a:r>
            <a:r>
              <a:rPr lang="en-GB" sz="1800" i="1" dirty="0">
                <a:effectLst/>
                <a:latin typeface="PalatinoLTStd"/>
              </a:rPr>
              <a:t>Society of Others </a:t>
            </a:r>
            <a:r>
              <a:rPr lang="en-GB" sz="1800" dirty="0">
                <a:effectLst/>
                <a:latin typeface="PalatinoLTStd"/>
              </a:rPr>
              <a:t>(2009) </a:t>
            </a:r>
            <a:endParaRPr lang="en-GB" dirty="0"/>
          </a:p>
          <a:p>
            <a:endParaRPr lang="en-US" dirty="0"/>
          </a:p>
        </p:txBody>
      </p:sp>
      <p:sp>
        <p:nvSpPr>
          <p:cNvPr id="4" name="Slide Number Placeholder 3"/>
          <p:cNvSpPr>
            <a:spLocks noGrp="1"/>
          </p:cNvSpPr>
          <p:nvPr>
            <p:ph type="sldNum" sz="quarter" idx="5"/>
          </p:nvPr>
        </p:nvSpPr>
        <p:spPr/>
        <p:txBody>
          <a:bodyPr/>
          <a:lstStyle/>
          <a:p>
            <a:fld id="{8898093C-02A2-EF45-A118-B3126204BBF0}" type="slidenum">
              <a:rPr lang="en-US" smtClean="0"/>
              <a:t>15</a:t>
            </a:fld>
            <a:endParaRPr lang="en-US"/>
          </a:p>
        </p:txBody>
      </p:sp>
    </p:spTree>
    <p:extLst>
      <p:ext uri="{BB962C8B-B14F-4D97-AF65-F5344CB8AC3E}">
        <p14:creationId xmlns:p14="http://schemas.microsoft.com/office/powerpoint/2010/main" val="2319814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98093C-02A2-EF45-A118-B3126204BBF0}" type="slidenum">
              <a:rPr lang="en-US" smtClean="0"/>
              <a:t>18</a:t>
            </a:fld>
            <a:endParaRPr lang="en-US"/>
          </a:p>
        </p:txBody>
      </p:sp>
    </p:spTree>
    <p:extLst>
      <p:ext uri="{BB962C8B-B14F-4D97-AF65-F5344CB8AC3E}">
        <p14:creationId xmlns:p14="http://schemas.microsoft.com/office/powerpoint/2010/main" val="3764299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notion of a harmful</a:t>
            </a:r>
            <a:r>
              <a:rPr lang="en-US" baseline="0" dirty="0"/>
              <a:t> traditional practice is an interesting one for anthropology. How does one reconcile the tension between cultural choices and universal declarations (</a:t>
            </a:r>
            <a:r>
              <a:rPr lang="en-US" baseline="0" dirty="0" err="1"/>
              <a:t>eg</a:t>
            </a:r>
            <a:r>
              <a:rPr lang="en-US" baseline="0" dirty="0"/>
              <a:t> Human rights </a:t>
            </a:r>
            <a:r>
              <a:rPr lang="en-US" baseline="0" dirty="0" err="1"/>
              <a:t>etc</a:t>
            </a:r>
            <a:r>
              <a:rPr lang="en-US" baseline="0" dirty="0"/>
              <a:t>)?</a:t>
            </a:r>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20</a:t>
            </a:fld>
            <a:endParaRPr lang="en-US"/>
          </a:p>
        </p:txBody>
      </p:sp>
    </p:spTree>
    <p:extLst>
      <p:ext uri="{BB962C8B-B14F-4D97-AF65-F5344CB8AC3E}">
        <p14:creationId xmlns:p14="http://schemas.microsoft.com/office/powerpoint/2010/main" val="23885221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rgbClr val="262626"/>
                </a:solidFill>
                <a:latin typeface="ArialMT"/>
              </a:rPr>
              <a:t>Quote</a:t>
            </a:r>
            <a:r>
              <a:rPr lang="en-US" sz="1200" baseline="0" dirty="0">
                <a:solidFill>
                  <a:srgbClr val="262626"/>
                </a:solidFill>
                <a:latin typeface="ArialMT"/>
              </a:rPr>
              <a:t> attributed by </a:t>
            </a:r>
            <a:r>
              <a:rPr lang="en-US" sz="1200" baseline="0" dirty="0" err="1">
                <a:solidFill>
                  <a:srgbClr val="262626"/>
                </a:solidFill>
                <a:latin typeface="ArialMT"/>
              </a:rPr>
              <a:t>Sarich</a:t>
            </a:r>
            <a:r>
              <a:rPr lang="en-US" sz="1200" baseline="0" dirty="0">
                <a:solidFill>
                  <a:srgbClr val="262626"/>
                </a:solidFill>
                <a:latin typeface="ArialMT"/>
              </a:rPr>
              <a:t>, Olivier and Bales to</a:t>
            </a:r>
            <a:r>
              <a:rPr lang="en-US" sz="1200" dirty="0">
                <a:solidFill>
                  <a:srgbClr val="262626"/>
                </a:solidFill>
                <a:latin typeface="ArialMT"/>
              </a:rPr>
              <a:t>: Jody </a:t>
            </a:r>
            <a:r>
              <a:rPr lang="en-US" sz="1200" dirty="0" err="1">
                <a:solidFill>
                  <a:srgbClr val="262626"/>
                </a:solidFill>
                <a:latin typeface="ArialMT"/>
              </a:rPr>
              <a:t>Sarich</a:t>
            </a:r>
            <a:r>
              <a:rPr lang="en-US" sz="1200" dirty="0">
                <a:solidFill>
                  <a:srgbClr val="262626"/>
                </a:solidFill>
                <a:latin typeface="ArialMT"/>
              </a:rPr>
              <a:t> &amp; Kevin Bales, </a:t>
            </a:r>
            <a:r>
              <a:rPr lang="en-US" sz="1200" i="1" dirty="0">
                <a:solidFill>
                  <a:srgbClr val="262626"/>
                </a:solidFill>
                <a:latin typeface="ArialMT"/>
              </a:rPr>
              <a:t>Gaining Freedom Through a</a:t>
            </a:r>
            <a:r>
              <a:rPr lang="en-US" sz="1200" i="0" dirty="0">
                <a:solidFill>
                  <a:srgbClr val="262626"/>
                </a:solidFill>
                <a:latin typeface="ArialMT"/>
              </a:rPr>
              <a:t> “</a:t>
            </a:r>
            <a:r>
              <a:rPr lang="en-US" sz="1200" i="1" dirty="0">
                <a:solidFill>
                  <a:srgbClr val="262626"/>
                </a:solidFill>
                <a:latin typeface="ArialMT"/>
              </a:rPr>
              <a:t>Well-Founded Fear:</a:t>
            </a:r>
            <a:r>
              <a:rPr lang="en-US" sz="1200" i="0" dirty="0">
                <a:solidFill>
                  <a:srgbClr val="262626"/>
                </a:solidFill>
                <a:latin typeface="ArialMT"/>
              </a:rPr>
              <a:t>” </a:t>
            </a:r>
            <a:r>
              <a:rPr lang="en-US" sz="1200" i="1" dirty="0">
                <a:solidFill>
                  <a:srgbClr val="262626"/>
                </a:solidFill>
                <a:latin typeface="ArialMT"/>
              </a:rPr>
              <a:t>Uncovering the Voices of Modern Slaves in Asylum Applications in the United States</a:t>
            </a:r>
            <a:r>
              <a:rPr lang="en-US" sz="1200" i="0" dirty="0">
                <a:solidFill>
                  <a:srgbClr val="262626"/>
                </a:solidFill>
                <a:latin typeface="ArialMT"/>
              </a:rPr>
              <a:t>, Paper presented at the Tales of Slavery: Narratives of Slavery, the Slave Trade and Enslavement in Africa Conference, (Toronto, 21 May 2009).</a:t>
            </a:r>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21</a:t>
            </a:fld>
            <a:endParaRPr lang="en-US"/>
          </a:p>
        </p:txBody>
      </p:sp>
    </p:spTree>
    <p:extLst>
      <p:ext uri="{BB962C8B-B14F-4D97-AF65-F5344CB8AC3E}">
        <p14:creationId xmlns:p14="http://schemas.microsoft.com/office/powerpoint/2010/main" val="4458688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Anitha</a:t>
            </a:r>
            <a:r>
              <a:rPr lang="en-US" dirty="0"/>
              <a:t> and Gill 2015 </a:t>
            </a:r>
            <a:r>
              <a:rPr lang="en-US" i="1" dirty="0"/>
              <a:t>A Moral Panic? Representations in British Press</a:t>
            </a:r>
          </a:p>
          <a:p>
            <a:r>
              <a:rPr lang="en-US" dirty="0"/>
              <a:t>Forced</a:t>
            </a:r>
            <a:r>
              <a:rPr lang="en-US" baseline="0" dirty="0"/>
              <a:t> Marriage: presented by the British press as a threat to </a:t>
            </a:r>
            <a:r>
              <a:rPr lang="en-US" baseline="0" dirty="0" err="1"/>
              <a:t>Britishness</a:t>
            </a:r>
            <a:r>
              <a:rPr lang="en-US" baseline="0" dirty="0"/>
              <a:t>. Media crusades present domestic violence with a cultural component as much more abhorrent that just domestic abuse, p1136</a:t>
            </a:r>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22</a:t>
            </a:fld>
            <a:endParaRPr lang="en-US"/>
          </a:p>
        </p:txBody>
      </p:sp>
    </p:spTree>
    <p:extLst>
      <p:ext uri="{BB962C8B-B14F-4D97-AF65-F5344CB8AC3E}">
        <p14:creationId xmlns:p14="http://schemas.microsoft.com/office/powerpoint/2010/main" val="10210406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98093C-02A2-EF45-A118-B3126204BBF0}" type="slidenum">
              <a:rPr lang="en-US" smtClean="0"/>
              <a:t>23</a:t>
            </a:fld>
            <a:endParaRPr lang="en-US"/>
          </a:p>
        </p:txBody>
      </p:sp>
    </p:spTree>
    <p:extLst>
      <p:ext uri="{BB962C8B-B14F-4D97-AF65-F5344CB8AC3E}">
        <p14:creationId xmlns:p14="http://schemas.microsoft.com/office/powerpoint/2010/main" val="36783635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info on the incest taboo see: Levi-Strauss,</a:t>
            </a:r>
            <a:r>
              <a:rPr lang="en-US" baseline="0" dirty="0"/>
              <a:t> C. 1969 </a:t>
            </a:r>
            <a:r>
              <a:rPr lang="en-US" i="1" baseline="0" dirty="0"/>
              <a:t>The Elementary Structures of Kinship</a:t>
            </a:r>
          </a:p>
          <a:p>
            <a:r>
              <a:rPr lang="en-US" i="0" baseline="0" dirty="0"/>
              <a:t>Incest taboo restricts marriage to exogamous partnerships thereby ensuring that groups exchanged. Levi-Strauss wonders if this is the beginning of culture. LS maintained that it was men that exchanged women (yawn!). Feminist scholars unsurprisingly took issue with this </a:t>
            </a:r>
            <a:r>
              <a:rPr lang="en-US" i="0" baseline="0" dirty="0" err="1"/>
              <a:t>Structuralist</a:t>
            </a:r>
            <a:r>
              <a:rPr lang="en-US" i="0" baseline="0" dirty="0"/>
              <a:t> oppositional objectification.</a:t>
            </a:r>
          </a:p>
          <a:p>
            <a:r>
              <a:rPr lang="en-US" i="0" baseline="0" dirty="0"/>
              <a:t>LS’s work had a big impact on the discipline. </a:t>
            </a:r>
            <a:endParaRPr lang="en-US" i="0" dirty="0"/>
          </a:p>
        </p:txBody>
      </p:sp>
      <p:sp>
        <p:nvSpPr>
          <p:cNvPr id="4" name="Slide Number Placeholder 3"/>
          <p:cNvSpPr>
            <a:spLocks noGrp="1"/>
          </p:cNvSpPr>
          <p:nvPr>
            <p:ph type="sldNum" sz="quarter" idx="10"/>
          </p:nvPr>
        </p:nvSpPr>
        <p:spPr/>
        <p:txBody>
          <a:bodyPr/>
          <a:lstStyle/>
          <a:p>
            <a:fld id="{521C7B94-0634-5F4A-A11A-40F123814A1D}" type="slidenum">
              <a:rPr lang="en-US" smtClean="0"/>
              <a:t>26</a:t>
            </a:fld>
            <a:endParaRPr lang="en-US"/>
          </a:p>
        </p:txBody>
      </p:sp>
    </p:spTree>
    <p:extLst>
      <p:ext uri="{BB962C8B-B14F-4D97-AF65-F5344CB8AC3E}">
        <p14:creationId xmlns:p14="http://schemas.microsoft.com/office/powerpoint/2010/main" val="1499624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521C7B94-0634-5F4A-A11A-40F123814A1D}" type="slidenum">
              <a:rPr lang="en-US" smtClean="0"/>
              <a:t>27</a:t>
            </a:fld>
            <a:endParaRPr lang="en-US"/>
          </a:p>
        </p:txBody>
      </p:sp>
    </p:spTree>
    <p:extLst>
      <p:ext uri="{BB962C8B-B14F-4D97-AF65-F5344CB8AC3E}">
        <p14:creationId xmlns:p14="http://schemas.microsoft.com/office/powerpoint/2010/main" val="13786551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Malinowski’s point was not just about confusion but showed that</a:t>
            </a:r>
            <a:r>
              <a:rPr lang="en-US" baseline="0" dirty="0"/>
              <a:t> power and authority roles would be confounded by these kinds of relationships.</a:t>
            </a:r>
          </a:p>
          <a:p>
            <a:endParaRPr lang="en-US" dirty="0"/>
          </a:p>
        </p:txBody>
      </p:sp>
      <p:sp>
        <p:nvSpPr>
          <p:cNvPr id="4" name="Slide Number Placeholder 3"/>
          <p:cNvSpPr>
            <a:spLocks noGrp="1"/>
          </p:cNvSpPr>
          <p:nvPr>
            <p:ph type="sldNum" sz="quarter" idx="5"/>
          </p:nvPr>
        </p:nvSpPr>
        <p:spPr/>
        <p:txBody>
          <a:bodyPr/>
          <a:lstStyle/>
          <a:p>
            <a:fld id="{8898093C-02A2-EF45-A118-B3126204BBF0}" type="slidenum">
              <a:rPr lang="en-US" smtClean="0"/>
              <a:t>28</a:t>
            </a:fld>
            <a:endParaRPr lang="en-US"/>
          </a:p>
        </p:txBody>
      </p:sp>
    </p:spTree>
    <p:extLst>
      <p:ext uri="{BB962C8B-B14F-4D97-AF65-F5344CB8AC3E}">
        <p14:creationId xmlns:p14="http://schemas.microsoft.com/office/powerpoint/2010/main" val="4959716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29</a:t>
            </a:fld>
            <a:endParaRPr lang="en-US"/>
          </a:p>
        </p:txBody>
      </p:sp>
    </p:spTree>
    <p:extLst>
      <p:ext uri="{BB962C8B-B14F-4D97-AF65-F5344CB8AC3E}">
        <p14:creationId xmlns:p14="http://schemas.microsoft.com/office/powerpoint/2010/main" val="35656804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a:t>While inbreeding may cause harmful genetic consequences, domestic animals are inbred to promote positive genetic characteristics</a:t>
            </a:r>
            <a:r>
              <a:rPr lang="mr-IN" baseline="0" dirty="0"/>
              <a:t>…</a:t>
            </a:r>
            <a:r>
              <a:rPr lang="en-GB" baseline="0" dirty="0"/>
              <a:t>so</a:t>
            </a:r>
            <a:r>
              <a:rPr lang="mr-IN" baseline="0" dirty="0"/>
              <a:t>…</a:t>
            </a:r>
            <a:r>
              <a:rPr lang="en-GB" baseline="0" dirty="0"/>
              <a:t>however, selecting a mate with different genetic makeup does allow for diversity, which is thought to be advantageous in evolutionary terms.</a:t>
            </a:r>
            <a:endParaRPr lang="en-US" dirty="0"/>
          </a:p>
          <a:p>
            <a:endParaRPr lang="en-US" dirty="0"/>
          </a:p>
          <a:p>
            <a:r>
              <a:rPr lang="en-US" dirty="0"/>
              <a:t>Examples</a:t>
            </a:r>
            <a:r>
              <a:rPr lang="en-US" baseline="0" dirty="0"/>
              <a:t> from history show incest to have been socially sanctioned. E.g.: brother-sister marriages were common in Roman Egypt 2000 years ago.</a:t>
            </a:r>
          </a:p>
          <a:p>
            <a:endParaRPr lang="en-US" baseline="0" dirty="0"/>
          </a:p>
          <a:p>
            <a:r>
              <a:rPr lang="en-US" baseline="0" dirty="0" err="1"/>
              <a:t>Thornhill</a:t>
            </a:r>
            <a:r>
              <a:rPr lang="en-US" baseline="0" dirty="0"/>
              <a:t> (1993: 127) shows that from 129 societies, only 57 had a parent-child or sibling incest taboo, while sex or procreation with cousins was more wide spread (114 societies).</a:t>
            </a:r>
          </a:p>
          <a:p>
            <a:endParaRPr lang="en-US" baseline="0" dirty="0"/>
          </a:p>
          <a:p>
            <a:r>
              <a:rPr lang="en-US" baseline="0" dirty="0" err="1"/>
              <a:t>Thornhill</a:t>
            </a:r>
            <a:r>
              <a:rPr lang="en-US" baseline="0" dirty="0"/>
              <a:t>, N. 1993 quoted in Havilland, W. A., and Gordon, R. J. (eds.) </a:t>
            </a:r>
            <a:r>
              <a:rPr lang="en-US" i="1" baseline="0" dirty="0"/>
              <a:t>Talking about people</a:t>
            </a:r>
            <a:r>
              <a:rPr lang="en-US" i="0" baseline="0" dirty="0"/>
              <a:t> Mountain View CA: Mayfield</a:t>
            </a:r>
            <a:endParaRPr lang="en-US" i="1" dirty="0"/>
          </a:p>
          <a:p>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30</a:t>
            </a:fld>
            <a:endParaRPr lang="en-US"/>
          </a:p>
        </p:txBody>
      </p:sp>
    </p:spTree>
    <p:extLst>
      <p:ext uri="{BB962C8B-B14F-4D97-AF65-F5344CB8AC3E}">
        <p14:creationId xmlns:p14="http://schemas.microsoft.com/office/powerpoint/2010/main" val="35725386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latin typeface="+mn-lt"/>
                <a:ea typeface="+mn-ea"/>
                <a:cs typeface="+mn-cs"/>
              </a:rPr>
              <a:t>Despite what might be thought of as liberated attitudes towards sex and, different conceptions</a:t>
            </a:r>
            <a:r>
              <a:rPr lang="en-US" sz="1400" kern="1200" baseline="0" dirty="0">
                <a:solidFill>
                  <a:schemeClr val="tx1"/>
                </a:solidFill>
                <a:latin typeface="+mn-lt"/>
                <a:ea typeface="+mn-ea"/>
                <a:cs typeface="+mn-cs"/>
              </a:rPr>
              <a:t> of</a:t>
            </a:r>
            <a:r>
              <a:rPr lang="en-US" sz="1400" kern="1200" dirty="0">
                <a:solidFill>
                  <a:schemeClr val="tx1"/>
                </a:solidFill>
                <a:latin typeface="+mn-lt"/>
                <a:ea typeface="+mn-ea"/>
                <a:cs typeface="+mn-cs"/>
              </a:rPr>
              <a:t> fatherhood, some rules were strictly applied and failure to observe them could bring</a:t>
            </a:r>
            <a:r>
              <a:rPr lang="en-US" sz="1400" kern="1200" baseline="0" dirty="0">
                <a:solidFill>
                  <a:schemeClr val="tx1"/>
                </a:solidFill>
                <a:latin typeface="+mn-lt"/>
                <a:ea typeface="+mn-ea"/>
                <a:cs typeface="+mn-cs"/>
              </a:rPr>
              <a:t> </a:t>
            </a:r>
            <a:r>
              <a:rPr lang="en-US" sz="1400" kern="1200" dirty="0">
                <a:solidFill>
                  <a:schemeClr val="tx1"/>
                </a:solidFill>
                <a:latin typeface="+mn-lt"/>
                <a:ea typeface="+mn-ea"/>
                <a:cs typeface="+mn-cs"/>
              </a:rPr>
              <a:t>punishments</a:t>
            </a:r>
            <a:r>
              <a:rPr lang="en-US" sz="1400" kern="1200" baseline="0" dirty="0">
                <a:solidFill>
                  <a:schemeClr val="tx1"/>
                </a:solidFill>
                <a:latin typeface="+mn-lt"/>
                <a:ea typeface="+mn-ea"/>
                <a:cs typeface="+mn-cs"/>
              </a:rPr>
              <a:t> varying in physical severity  from </a:t>
            </a:r>
            <a:r>
              <a:rPr lang="en-US" sz="1400" kern="1200" dirty="0">
                <a:solidFill>
                  <a:schemeClr val="tx1"/>
                </a:solidFill>
                <a:latin typeface="+mn-lt"/>
                <a:ea typeface="+mn-ea"/>
                <a:cs typeface="+mn-cs"/>
              </a:rPr>
              <a:t>ostracism and death. </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latin typeface="+mn-lt"/>
                <a:ea typeface="+mn-ea"/>
                <a:cs typeface="+mn-cs"/>
              </a:rPr>
              <a:t>Two</a:t>
            </a:r>
            <a:r>
              <a:rPr lang="en-US" sz="1400" kern="1200" baseline="0" dirty="0">
                <a:solidFill>
                  <a:schemeClr val="tx1"/>
                </a:solidFill>
                <a:latin typeface="+mn-lt"/>
                <a:ea typeface="+mn-ea"/>
                <a:cs typeface="+mn-cs"/>
              </a:rPr>
              <a:t> of the k</a:t>
            </a:r>
            <a:r>
              <a:rPr lang="en-US" sz="1400" kern="1200" dirty="0">
                <a:solidFill>
                  <a:schemeClr val="tx1"/>
                </a:solidFill>
                <a:latin typeface="+mn-lt"/>
                <a:ea typeface="+mn-ea"/>
                <a:cs typeface="+mn-cs"/>
              </a:rPr>
              <a:t>ey rules that cause</a:t>
            </a:r>
            <a:r>
              <a:rPr lang="en-US" sz="1400" kern="1200" baseline="0" dirty="0">
                <a:solidFill>
                  <a:schemeClr val="tx1"/>
                </a:solidFill>
                <a:latin typeface="+mn-lt"/>
                <a:ea typeface="+mn-ea"/>
                <a:cs typeface="+mn-cs"/>
              </a:rPr>
              <a:t> problems if not followed:</a:t>
            </a:r>
            <a:endParaRPr lang="en-US" sz="1400" kern="1200" dirty="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400" kern="1200" dirty="0">
              <a:solidFill>
                <a:schemeClr val="tx1"/>
              </a:solidFill>
              <a:latin typeface="+mn-lt"/>
              <a:ea typeface="+mn-ea"/>
              <a:cs typeface="+mn-cs"/>
            </a:endParaRPr>
          </a:p>
          <a:p>
            <a:pPr marL="342900" marR="0" indent="-342900" algn="l" defTabSz="457200" rtl="0" eaLnBrk="1" fontAlgn="auto" latinLnBrk="0" hangingPunct="1">
              <a:lnSpc>
                <a:spcPct val="100000"/>
              </a:lnSpc>
              <a:spcBef>
                <a:spcPts val="0"/>
              </a:spcBef>
              <a:spcAft>
                <a:spcPts val="0"/>
              </a:spcAft>
              <a:buClrTx/>
              <a:buSzTx/>
              <a:buFontTx/>
              <a:buAutoNum type="arabicPeriod"/>
              <a:tabLst/>
              <a:defRPr/>
            </a:pPr>
            <a:r>
              <a:rPr lang="en-US" sz="1400" kern="1200" dirty="0">
                <a:solidFill>
                  <a:schemeClr val="tx1"/>
                </a:solidFill>
                <a:latin typeface="+mn-lt"/>
                <a:ea typeface="+mn-ea"/>
                <a:cs typeface="+mn-cs"/>
              </a:rPr>
              <a:t>Tying the </a:t>
            </a:r>
            <a:r>
              <a:rPr lang="en-US" sz="1400" i="1" kern="1200" dirty="0" err="1">
                <a:solidFill>
                  <a:schemeClr val="tx1"/>
                </a:solidFill>
                <a:latin typeface="+mn-lt"/>
                <a:ea typeface="+mn-ea"/>
                <a:cs typeface="+mn-cs"/>
              </a:rPr>
              <a:t>tali</a:t>
            </a:r>
            <a:r>
              <a:rPr lang="en-US" sz="1400" i="0" kern="1200" dirty="0">
                <a:solidFill>
                  <a:schemeClr val="tx1"/>
                </a:solidFill>
                <a:latin typeface="+mn-lt"/>
                <a:ea typeface="+mn-ea"/>
                <a:cs typeface="+mn-cs"/>
              </a:rPr>
              <a:t> </a:t>
            </a:r>
          </a:p>
          <a:p>
            <a:pPr marL="342900" marR="0" indent="-342900" algn="l" defTabSz="457200" rtl="0" eaLnBrk="1" fontAlgn="auto" latinLnBrk="0" hangingPunct="1">
              <a:lnSpc>
                <a:spcPct val="100000"/>
              </a:lnSpc>
              <a:spcBef>
                <a:spcPts val="0"/>
              </a:spcBef>
              <a:spcAft>
                <a:spcPts val="0"/>
              </a:spcAft>
              <a:buClrTx/>
              <a:buSzTx/>
              <a:buFontTx/>
              <a:buAutoNum type="arabicPeriod"/>
              <a:tabLst/>
              <a:defRPr/>
            </a:pPr>
            <a:r>
              <a:rPr lang="en-US" sz="1400" i="0" kern="1200" dirty="0">
                <a:solidFill>
                  <a:schemeClr val="tx1"/>
                </a:solidFill>
                <a:latin typeface="+mn-lt"/>
                <a:ea typeface="+mn-ea"/>
                <a:cs typeface="+mn-cs"/>
              </a:rPr>
              <a:t>The payment of the midwife's fees. </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400" i="0" kern="1200" dirty="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400" i="0" kern="1200" dirty="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400" i="0" kern="1200" dirty="0">
                <a:solidFill>
                  <a:schemeClr val="tx1"/>
                </a:solidFill>
                <a:latin typeface="+mn-lt"/>
                <a:ea typeface="+mn-ea"/>
                <a:cs typeface="+mn-cs"/>
              </a:rPr>
              <a:t>Tying the </a:t>
            </a:r>
            <a:r>
              <a:rPr lang="en-US" sz="1400" i="0" kern="1200" dirty="0" err="1">
                <a:solidFill>
                  <a:schemeClr val="tx1"/>
                </a:solidFill>
                <a:latin typeface="+mn-lt"/>
                <a:ea typeface="+mn-ea"/>
                <a:cs typeface="+mn-cs"/>
              </a:rPr>
              <a:t>tali</a:t>
            </a:r>
            <a:r>
              <a:rPr lang="en-US" sz="1400" i="0" kern="1200" dirty="0">
                <a:solidFill>
                  <a:schemeClr val="tx1"/>
                </a:solidFill>
                <a:latin typeface="+mn-lt"/>
                <a:ea typeface="+mn-ea"/>
                <a:cs typeface="+mn-cs"/>
              </a:rPr>
              <a:t> is a ceremony where a gold ornament is tied around the girl’s neck</a:t>
            </a:r>
            <a:r>
              <a:rPr lang="en-US" sz="1400" i="0" kern="1200" baseline="0" dirty="0">
                <a:solidFill>
                  <a:schemeClr val="tx1"/>
                </a:solidFill>
                <a:latin typeface="+mn-lt"/>
                <a:ea typeface="+mn-ea"/>
                <a:cs typeface="+mn-cs"/>
              </a:rPr>
              <a:t> by the boy. Doing this could allow them to have sex but this isn’t always the case. Doing this doesn’t confer rights or obligations on the couple other than the ‘wife’ should mourn if he dies. What it does </a:t>
            </a:r>
            <a:r>
              <a:rPr lang="en-US" sz="1400" i="0" kern="1200" baseline="0" dirty="0" err="1">
                <a:solidFill>
                  <a:schemeClr val="tx1"/>
                </a:solidFill>
                <a:latin typeface="+mn-lt"/>
                <a:ea typeface="+mn-ea"/>
                <a:cs typeface="+mn-cs"/>
              </a:rPr>
              <a:t>authorise</a:t>
            </a:r>
            <a:r>
              <a:rPr lang="en-US" sz="1400" i="0" kern="1200" baseline="0" dirty="0">
                <a:solidFill>
                  <a:schemeClr val="tx1"/>
                </a:solidFill>
                <a:latin typeface="+mn-lt"/>
                <a:ea typeface="+mn-ea"/>
                <a:cs typeface="+mn-cs"/>
              </a:rPr>
              <a:t> is her ability to be sexual; without tying the </a:t>
            </a:r>
            <a:r>
              <a:rPr lang="en-US" sz="1400" i="0" kern="1200" baseline="0" dirty="0" err="1">
                <a:solidFill>
                  <a:schemeClr val="tx1"/>
                </a:solidFill>
                <a:latin typeface="+mn-lt"/>
                <a:ea typeface="+mn-ea"/>
                <a:cs typeface="+mn-cs"/>
              </a:rPr>
              <a:t>tali</a:t>
            </a:r>
            <a:r>
              <a:rPr lang="en-US" sz="1400" i="0" kern="1200" baseline="0" dirty="0">
                <a:solidFill>
                  <a:schemeClr val="tx1"/>
                </a:solidFill>
                <a:latin typeface="+mn-lt"/>
                <a:ea typeface="+mn-ea"/>
                <a:cs typeface="+mn-cs"/>
              </a:rPr>
              <a:t> she couldn’t engage in sexual activity and any children are deemed illegitimate.</a:t>
            </a:r>
          </a:p>
          <a:p>
            <a:pPr marL="0" marR="0" indent="0" algn="l" defTabSz="457200" rtl="0" eaLnBrk="1" fontAlgn="auto" latinLnBrk="0" hangingPunct="1">
              <a:lnSpc>
                <a:spcPct val="100000"/>
              </a:lnSpc>
              <a:spcBef>
                <a:spcPts val="0"/>
              </a:spcBef>
              <a:spcAft>
                <a:spcPts val="0"/>
              </a:spcAft>
              <a:buClrTx/>
              <a:buSzTx/>
              <a:buFontTx/>
              <a:buNone/>
              <a:tabLst/>
              <a:defRPr/>
            </a:pPr>
            <a:r>
              <a:rPr lang="en-US" sz="1400" i="0" kern="1200" baseline="0" dirty="0">
                <a:solidFill>
                  <a:schemeClr val="tx1"/>
                </a:solidFill>
                <a:latin typeface="+mn-lt"/>
                <a:ea typeface="+mn-ea"/>
                <a:cs typeface="+mn-cs"/>
              </a:rPr>
              <a:t>After the tying of the </a:t>
            </a:r>
            <a:r>
              <a:rPr lang="en-US" sz="1400" i="0" kern="1200" baseline="0" dirty="0" err="1">
                <a:solidFill>
                  <a:schemeClr val="tx1"/>
                </a:solidFill>
                <a:latin typeface="+mn-lt"/>
                <a:ea typeface="+mn-ea"/>
                <a:cs typeface="+mn-cs"/>
              </a:rPr>
              <a:t>tali</a:t>
            </a:r>
            <a:r>
              <a:rPr lang="en-US" sz="1400" i="0" kern="1200" baseline="0" dirty="0">
                <a:solidFill>
                  <a:schemeClr val="tx1"/>
                </a:solidFill>
                <a:latin typeface="+mn-lt"/>
                <a:ea typeface="+mn-ea"/>
                <a:cs typeface="+mn-cs"/>
              </a:rPr>
              <a:t> she can take lovers as long as they are from a similar caste or higher. Then, when she gives birth someone should accept paternity </a:t>
            </a:r>
            <a:r>
              <a:rPr lang="mr-IN" sz="1400" i="0" kern="1200" baseline="0" dirty="0">
                <a:solidFill>
                  <a:schemeClr val="tx1"/>
                </a:solidFill>
                <a:latin typeface="+mn-lt"/>
                <a:ea typeface="+mn-ea"/>
                <a:cs typeface="+mn-cs"/>
              </a:rPr>
              <a:t>–</a:t>
            </a:r>
            <a:r>
              <a:rPr lang="en-US" sz="1400" i="0" kern="1200" baseline="0" dirty="0">
                <a:solidFill>
                  <a:schemeClr val="tx1"/>
                </a:solidFill>
                <a:latin typeface="+mn-lt"/>
                <a:ea typeface="+mn-ea"/>
                <a:cs typeface="+mn-cs"/>
              </a:rPr>
              <a:t> one of her lovers </a:t>
            </a:r>
            <a:r>
              <a:rPr lang="mr-IN" sz="1400" i="0" kern="1200" baseline="0" dirty="0">
                <a:solidFill>
                  <a:schemeClr val="tx1"/>
                </a:solidFill>
                <a:latin typeface="+mn-lt"/>
                <a:ea typeface="+mn-ea"/>
                <a:cs typeface="+mn-cs"/>
              </a:rPr>
              <a:t>–</a:t>
            </a:r>
            <a:r>
              <a:rPr lang="en-US" sz="1400" i="0" kern="1200" baseline="0" dirty="0">
                <a:solidFill>
                  <a:schemeClr val="tx1"/>
                </a:solidFill>
                <a:latin typeface="+mn-lt"/>
                <a:ea typeface="+mn-ea"/>
                <a:cs typeface="+mn-cs"/>
              </a:rPr>
              <a:t> by giving gifts to the midwife. The man has no other responsibility to the child.</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400" i="0" kern="1200" baseline="0" dirty="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400" i="0" kern="1200" baseline="0" dirty="0">
                <a:solidFill>
                  <a:schemeClr val="tx1"/>
                </a:solidFill>
                <a:latin typeface="+mn-lt"/>
                <a:ea typeface="+mn-ea"/>
                <a:cs typeface="+mn-cs"/>
              </a:rPr>
              <a:t>Both ritual actions are symbolic but have clear social functions.</a:t>
            </a:r>
          </a:p>
          <a:p>
            <a:pPr marL="0" marR="0" indent="0" algn="l" defTabSz="457200" rtl="0" eaLnBrk="1" fontAlgn="auto" latinLnBrk="0" hangingPunct="1">
              <a:lnSpc>
                <a:spcPct val="100000"/>
              </a:lnSpc>
              <a:spcBef>
                <a:spcPts val="0"/>
              </a:spcBef>
              <a:spcAft>
                <a:spcPts val="0"/>
              </a:spcAft>
              <a:buClrTx/>
              <a:buSzTx/>
              <a:buFontTx/>
              <a:buNone/>
              <a:tabLst/>
              <a:defRPr/>
            </a:pPr>
            <a:r>
              <a:rPr lang="en-US" sz="1400" i="0" kern="1200" baseline="0" dirty="0">
                <a:solidFill>
                  <a:schemeClr val="tx1"/>
                </a:solidFill>
                <a:latin typeface="+mn-lt"/>
                <a:ea typeface="+mn-ea"/>
                <a:cs typeface="+mn-cs"/>
              </a:rPr>
              <a:t>They show that the mother hasn’t engaged in activities with lower caste men and legitimate the child in doing so.</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400" i="0"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21C7B94-0634-5F4A-A11A-40F123814A1D}" type="slidenum">
              <a:rPr lang="en-US" smtClean="0"/>
              <a:t>34</a:t>
            </a:fld>
            <a:endParaRPr lang="en-US"/>
          </a:p>
        </p:txBody>
      </p:sp>
    </p:spTree>
    <p:extLst>
      <p:ext uri="{BB962C8B-B14F-4D97-AF65-F5344CB8AC3E}">
        <p14:creationId xmlns:p14="http://schemas.microsoft.com/office/powerpoint/2010/main" val="41545692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35</a:t>
            </a:fld>
            <a:endParaRPr lang="en-US"/>
          </a:p>
        </p:txBody>
      </p:sp>
    </p:spTree>
    <p:extLst>
      <p:ext uri="{BB962C8B-B14F-4D97-AF65-F5344CB8AC3E}">
        <p14:creationId xmlns:p14="http://schemas.microsoft.com/office/powerpoint/2010/main" val="29866419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‘Ghost marriages appear to take place for any of the following reasons: to acquire a grandson after the death of the son of the family; to acquire a living daughter-in-law after the death of an unmarried son, when a younger son wishes to marry and his elder brother has died before taking a wife (according to Chinese custom a younger son should not marry before his elder brothers; a ghost marriage is, therefore, sometimes arranged for an elder brother so that the younger may then proceed with his own nuptials without fear of incurring the </a:t>
            </a:r>
            <a:r>
              <a:rPr lang="en-US" sz="1200" kern="1200" dirty="0" err="1">
                <a:solidFill>
                  <a:schemeClr val="tx1"/>
                </a:solidFill>
                <a:effectLst/>
                <a:latin typeface="+mn-lt"/>
                <a:ea typeface="+mn-ea"/>
                <a:cs typeface="+mn-cs"/>
              </a:rPr>
              <a:t>disfavour</a:t>
            </a:r>
            <a:r>
              <a:rPr lang="en-US" sz="1200" kern="1200" dirty="0">
                <a:solidFill>
                  <a:schemeClr val="tx1"/>
                </a:solidFill>
                <a:effectLst/>
                <a:latin typeface="+mn-lt"/>
                <a:ea typeface="+mn-ea"/>
                <a:cs typeface="+mn-cs"/>
              </a:rPr>
              <a:t> of his brother's ghost); to prevent any catastrophe that might take place as a result of the unhappiness of the ghost of a deceased son, daughter or betrothed who, finding itself without a spouse in the other world, decides to take its vengeance on its own or its betrothed's family; and to cement a bond of friendship between two families. ‘ </a:t>
            </a:r>
            <a:r>
              <a:rPr lang="en-US" sz="1200" kern="1200" dirty="0" err="1">
                <a:solidFill>
                  <a:schemeClr val="tx1"/>
                </a:solidFill>
                <a:effectLst/>
                <a:latin typeface="+mn-lt"/>
                <a:ea typeface="+mn-ea"/>
                <a:cs typeface="+mn-cs"/>
              </a:rPr>
              <a:t>Topley</a:t>
            </a:r>
            <a:r>
              <a:rPr lang="en-US" sz="1200" kern="1200" dirty="0">
                <a:solidFill>
                  <a:schemeClr val="tx1"/>
                </a:solidFill>
                <a:effectLst/>
                <a:latin typeface="+mn-lt"/>
                <a:ea typeface="+mn-ea"/>
                <a:cs typeface="+mn-cs"/>
              </a:rPr>
              <a:t>, M 1955 Ghost Marriages among the Singapore Chinese. </a:t>
            </a:r>
            <a:r>
              <a:rPr lang="mr-IN" sz="1200" i="1" kern="1200" dirty="0">
                <a:solidFill>
                  <a:schemeClr val="tx1"/>
                </a:solidFill>
                <a:effectLst/>
                <a:latin typeface="+mn-lt"/>
                <a:ea typeface="+mn-ea"/>
                <a:cs typeface="+mn-cs"/>
              </a:rPr>
              <a:t>Man, </a:t>
            </a:r>
            <a:r>
              <a:rPr lang="mr-IN" sz="1200" kern="1200" dirty="0">
                <a:solidFill>
                  <a:schemeClr val="tx1"/>
                </a:solidFill>
                <a:effectLst/>
                <a:latin typeface="+mn-lt"/>
                <a:ea typeface="+mn-ea"/>
                <a:cs typeface="+mn-cs"/>
              </a:rPr>
              <a:t>Vol. 55 (Feb., 1955), pp. 29-30</a:t>
            </a:r>
            <a:br>
              <a:rPr lang="mr-IN"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Also see: http://</a:t>
            </a:r>
            <a:r>
              <a:rPr lang="en-GB" sz="1200" kern="1200" dirty="0" err="1">
                <a:solidFill>
                  <a:schemeClr val="tx1"/>
                </a:solidFill>
                <a:effectLst/>
                <a:latin typeface="+mn-lt"/>
                <a:ea typeface="+mn-ea"/>
                <a:cs typeface="+mn-cs"/>
              </a:rPr>
              <a:t>newscdn.newsrep.net</a:t>
            </a:r>
            <a:r>
              <a:rPr lang="en-GB" sz="1200" kern="1200" dirty="0">
                <a:solidFill>
                  <a:schemeClr val="tx1"/>
                </a:solidFill>
                <a:effectLst/>
                <a:latin typeface="+mn-lt"/>
                <a:ea typeface="+mn-ea"/>
                <a:cs typeface="+mn-cs"/>
              </a:rPr>
              <a:t>/h5/</a:t>
            </a:r>
            <a:r>
              <a:rPr lang="en-GB" sz="1200" kern="1200" dirty="0" err="1">
                <a:solidFill>
                  <a:schemeClr val="tx1"/>
                </a:solidFill>
                <a:effectLst/>
                <a:latin typeface="+mn-lt"/>
                <a:ea typeface="+mn-ea"/>
                <a:cs typeface="+mn-cs"/>
              </a:rPr>
              <a:t>nrshare.html?r</a:t>
            </a:r>
            <a:r>
              <a:rPr lang="en-GB" sz="1200" kern="1200" dirty="0">
                <a:solidFill>
                  <a:schemeClr val="tx1"/>
                </a:solidFill>
                <a:effectLst/>
                <a:latin typeface="+mn-lt"/>
                <a:ea typeface="+mn-ea"/>
                <a:cs typeface="+mn-cs"/>
              </a:rPr>
              <a:t>=3&amp;lan=en_&amp;</a:t>
            </a:r>
            <a:r>
              <a:rPr lang="en-GB" sz="1200" kern="1200" dirty="0" err="1">
                <a:solidFill>
                  <a:schemeClr val="tx1"/>
                </a:solidFill>
                <a:effectLst/>
                <a:latin typeface="+mn-lt"/>
                <a:ea typeface="+mn-ea"/>
                <a:cs typeface="+mn-cs"/>
              </a:rPr>
              <a:t>pid</a:t>
            </a:r>
            <a:r>
              <a:rPr lang="en-GB" sz="1200" kern="1200" dirty="0">
                <a:solidFill>
                  <a:schemeClr val="tx1"/>
                </a:solidFill>
                <a:effectLst/>
                <a:latin typeface="+mn-lt"/>
                <a:ea typeface="+mn-ea"/>
                <a:cs typeface="+mn-cs"/>
              </a:rPr>
              <a:t>=11&amp;id=w45bb41edCs_in&amp;app_lan=&amp;mcc=40&amp;declared_lan=&amp;</a:t>
            </a:r>
            <a:r>
              <a:rPr lang="en-GB" sz="1200" kern="1200" dirty="0" err="1">
                <a:solidFill>
                  <a:schemeClr val="tx1"/>
                </a:solidFill>
                <a:effectLst/>
                <a:latin typeface="+mn-lt"/>
                <a:ea typeface="+mn-ea"/>
                <a:cs typeface="+mn-cs"/>
              </a:rPr>
              <a:t>pubaccount</a:t>
            </a:r>
            <a:r>
              <a:rPr lang="en-GB" sz="1200" kern="1200" dirty="0">
                <a:solidFill>
                  <a:schemeClr val="tx1"/>
                </a:solidFill>
                <a:effectLst/>
                <a:latin typeface="+mn-lt"/>
                <a:ea typeface="+mn-ea"/>
                <a:cs typeface="+mn-cs"/>
              </a:rPr>
              <a:t>=ocms_0&amp;showall=1 </a:t>
            </a:r>
            <a:endParaRPr lang="mr-IN" dirty="0"/>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a:t>
            </a:r>
            <a:br>
              <a:rPr lang="en-US" sz="1200" kern="1200" dirty="0">
                <a:solidFill>
                  <a:schemeClr val="tx1"/>
                </a:solidFill>
                <a:effectLst/>
                <a:latin typeface="+mn-lt"/>
                <a:ea typeface="+mn-ea"/>
                <a:cs typeface="+mn-cs"/>
              </a:rPr>
            </a:b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36</a:t>
            </a:fld>
            <a:endParaRPr lang="en-US"/>
          </a:p>
        </p:txBody>
      </p:sp>
    </p:spTree>
    <p:extLst>
      <p:ext uri="{BB962C8B-B14F-4D97-AF65-F5344CB8AC3E}">
        <p14:creationId xmlns:p14="http://schemas.microsoft.com/office/powerpoint/2010/main" val="4910002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98093C-02A2-EF45-A118-B3126204BBF0}" type="slidenum">
              <a:rPr lang="en-US" smtClean="0"/>
              <a:t>37</a:t>
            </a:fld>
            <a:endParaRPr lang="en-US"/>
          </a:p>
        </p:txBody>
      </p:sp>
    </p:spTree>
    <p:extLst>
      <p:ext uri="{BB962C8B-B14F-4D97-AF65-F5344CB8AC3E}">
        <p14:creationId xmlns:p14="http://schemas.microsoft.com/office/powerpoint/2010/main" val="14921404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links between marriage and love seem obvious – but are we really talking about a sexual attraction when we say love</a:t>
            </a:r>
          </a:p>
        </p:txBody>
      </p:sp>
      <p:sp>
        <p:nvSpPr>
          <p:cNvPr id="4" name="Slide Number Placeholder 3"/>
          <p:cNvSpPr>
            <a:spLocks noGrp="1"/>
          </p:cNvSpPr>
          <p:nvPr>
            <p:ph type="sldNum" sz="quarter" idx="5"/>
          </p:nvPr>
        </p:nvSpPr>
        <p:spPr/>
        <p:txBody>
          <a:bodyPr/>
          <a:lstStyle/>
          <a:p>
            <a:fld id="{8898093C-02A2-EF45-A118-B3126204BBF0}" type="slidenum">
              <a:rPr lang="en-US" smtClean="0"/>
              <a:t>38</a:t>
            </a:fld>
            <a:endParaRPr lang="en-US"/>
          </a:p>
        </p:txBody>
      </p:sp>
    </p:spTree>
    <p:extLst>
      <p:ext uri="{BB962C8B-B14F-4D97-AF65-F5344CB8AC3E}">
        <p14:creationId xmlns:p14="http://schemas.microsoft.com/office/powerpoint/2010/main" val="24518474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err="1">
                <a:solidFill>
                  <a:srgbClr val="262626"/>
                </a:solidFill>
                <a:latin typeface="Georgia"/>
              </a:rPr>
              <a:t>Eija-Riitta</a:t>
            </a:r>
            <a:r>
              <a:rPr lang="en-US" sz="1200" dirty="0">
                <a:solidFill>
                  <a:srgbClr val="262626"/>
                </a:solidFill>
                <a:latin typeface="Georgia"/>
              </a:rPr>
              <a:t> Berliner-</a:t>
            </a:r>
            <a:r>
              <a:rPr lang="en-US" sz="1200" dirty="0" err="1">
                <a:solidFill>
                  <a:srgbClr val="262626"/>
                </a:solidFill>
                <a:latin typeface="Georgia"/>
              </a:rPr>
              <a:t>Mauer</a:t>
            </a:r>
            <a:r>
              <a:rPr lang="en-US" sz="1200" dirty="0">
                <a:solidFill>
                  <a:srgbClr val="262626"/>
                </a:solidFill>
                <a:latin typeface="Georgia"/>
              </a:rPr>
              <a:t> </a:t>
            </a:r>
            <a:r>
              <a:rPr lang="en-US" sz="1200" dirty="0" err="1">
                <a:solidFill>
                  <a:srgbClr val="262626"/>
                </a:solidFill>
                <a:latin typeface="Georgia"/>
              </a:rPr>
              <a:t>is</a:t>
            </a:r>
            <a:r>
              <a:rPr lang="en-US" sz="1200" dirty="0" err="1">
                <a:solidFill>
                  <a:srgbClr val="FB0007"/>
                </a:solidFill>
                <a:latin typeface="Georgia"/>
                <a:hlinkClick r:id="rId3"/>
              </a:rPr>
              <a:t>married</a:t>
            </a:r>
            <a:r>
              <a:rPr lang="en-US" sz="1200" dirty="0">
                <a:solidFill>
                  <a:srgbClr val="FB0007"/>
                </a:solidFill>
                <a:latin typeface="Georgia"/>
                <a:hlinkClick r:id="rId3"/>
              </a:rPr>
              <a:t> to the Berlin Wall</a:t>
            </a:r>
            <a:r>
              <a:rPr lang="en-US" sz="1200" dirty="0">
                <a:solidFill>
                  <a:srgbClr val="262626"/>
                </a:solidFill>
                <a:latin typeface="Georgia"/>
                <a:hlinkClick r:id="rId3"/>
              </a:rPr>
              <a:t>. Like any couple, they’ve had their ups and downs, but over the years, they’ve been able to meet each other’s spiritual and emotional needs. “We even made it through the terrible disaster of 9 November 1989, when my husband was subjected to frenzied attacks by a mob. But we are still as much in love as the day we met,” </a:t>
            </a:r>
            <a:r>
              <a:rPr lang="en-US" sz="1200" dirty="0">
                <a:solidFill>
                  <a:srgbClr val="FB0007"/>
                </a:solidFill>
                <a:latin typeface="Georgia"/>
                <a:hlinkClick r:id="rId4"/>
              </a:rPr>
              <a:t>Berliner-Mauer said</a:t>
            </a:r>
            <a:r>
              <a:rPr lang="en-US" sz="1200" dirty="0">
                <a:solidFill>
                  <a:srgbClr val="262626"/>
                </a:solidFill>
                <a:latin typeface="Georgia"/>
                <a:hlinkClick r:id="rId4"/>
              </a:rPr>
              <a:t> last year.</a:t>
            </a:r>
            <a:endParaRPr lang="en-US" sz="1200" dirty="0">
              <a:solidFill>
                <a:srgbClr val="262626"/>
              </a:solidFill>
              <a:latin typeface="Georgia"/>
            </a:endParaRPr>
          </a:p>
          <a:p>
            <a:endParaRPr lang="en-US" sz="1200" dirty="0">
              <a:solidFill>
                <a:srgbClr val="262626"/>
              </a:solidFill>
              <a:latin typeface="Georgia"/>
            </a:endParaRPr>
          </a:p>
          <a:p>
            <a:r>
              <a:rPr lang="en-US" dirty="0" err="1"/>
              <a:t>Cernansky</a:t>
            </a:r>
            <a:r>
              <a:rPr lang="en-US" dirty="0"/>
              <a:t>, R. 2009 The End of Divorce?</a:t>
            </a:r>
            <a:r>
              <a:rPr lang="en-US" baseline="0" dirty="0"/>
              <a:t> Growing Numbers of People Marrying Inanimate Objects </a:t>
            </a:r>
            <a:r>
              <a:rPr lang="en-US" dirty="0"/>
              <a:t>http://</a:t>
            </a:r>
            <a:r>
              <a:rPr lang="en-US" dirty="0" err="1"/>
              <a:t>blogs.discovermagazine.com</a:t>
            </a:r>
            <a:r>
              <a:rPr lang="en-US" dirty="0"/>
              <a:t>/</a:t>
            </a:r>
            <a:r>
              <a:rPr lang="en-US" dirty="0" err="1"/>
              <a:t>discoblog</a:t>
            </a:r>
            <a:r>
              <a:rPr lang="en-US" dirty="0"/>
              <a:t>/2009/04/13/the-end-of-divorce-growing-numbers-of-people-marrying-inanimate-objects/#.</a:t>
            </a:r>
            <a:r>
              <a:rPr lang="en-US" dirty="0" err="1"/>
              <a:t>WlIDGiOcaCU</a:t>
            </a:r>
            <a:endParaRPr lang="en-US" dirty="0"/>
          </a:p>
          <a:p>
            <a:endParaRPr lang="en-US" dirty="0"/>
          </a:p>
          <a:p>
            <a:r>
              <a:rPr lang="en-US" dirty="0"/>
              <a:t>Snow, K., and Brady, J. 2009 </a:t>
            </a:r>
            <a:r>
              <a:rPr lang="en-US" sz="1200" b="1" dirty="0">
                <a:solidFill>
                  <a:prstClr val="black"/>
                </a:solidFill>
                <a:latin typeface="ProximaNova-Bold"/>
              </a:rPr>
              <a:t>Woman Proves Love for Eiffel Tower With Commitment Ceremony </a:t>
            </a:r>
            <a:r>
              <a:rPr lang="en-US" sz="1200" b="1" i="1" dirty="0">
                <a:solidFill>
                  <a:prstClr val="black"/>
                </a:solidFill>
                <a:latin typeface="ProximaNova-Bold"/>
              </a:rPr>
              <a:t>ABC News </a:t>
            </a:r>
            <a:r>
              <a:rPr lang="en-US" sz="1200" b="1" dirty="0">
                <a:solidFill>
                  <a:prstClr val="black"/>
                </a:solidFill>
                <a:latin typeface="ProximaNova-Bold"/>
              </a:rPr>
              <a:t>[online] Available </a:t>
            </a:r>
            <a:r>
              <a:rPr lang="en-US" sz="1200" b="1" dirty="0" err="1">
                <a:solidFill>
                  <a:prstClr val="black"/>
                </a:solidFill>
                <a:latin typeface="ProximaNova-Bold"/>
              </a:rPr>
              <a:t>at</a:t>
            </a:r>
            <a:r>
              <a:rPr lang="en-US" dirty="0" err="1"/>
              <a:t>http</a:t>
            </a:r>
            <a:r>
              <a:rPr lang="en-US" dirty="0"/>
              <a:t>://</a:t>
            </a:r>
            <a:r>
              <a:rPr lang="en-US" dirty="0" err="1"/>
              <a:t>abcnews.go.com</a:t>
            </a:r>
            <a:r>
              <a:rPr lang="en-US" dirty="0"/>
              <a:t>/GMA/</a:t>
            </a:r>
            <a:r>
              <a:rPr lang="en-US" dirty="0" err="1"/>
              <a:t>story?id</a:t>
            </a:r>
            <a:r>
              <a:rPr lang="en-US" dirty="0"/>
              <a:t>=7283494&amp;page=1</a:t>
            </a:r>
          </a:p>
          <a:p>
            <a:endParaRPr lang="en-US" dirty="0"/>
          </a:p>
          <a:p>
            <a:r>
              <a:rPr lang="en-US" dirty="0"/>
              <a:t>These marriages are not legally </a:t>
            </a:r>
            <a:r>
              <a:rPr lang="en-US" dirty="0" err="1"/>
              <a:t>recognised</a:t>
            </a:r>
            <a:r>
              <a:rPr lang="en-US" dirty="0"/>
              <a:t> but are illustrative of the meanings and the feelings people hold towards</a:t>
            </a:r>
            <a:r>
              <a:rPr lang="en-US" baseline="0" dirty="0"/>
              <a:t> aspects of the world. (could this be Bennett’s (2010) hoarding sensitivity at work). They do not work to give the individual social security, economic security or alliance to a human network but seemingly function to support the person to feel who they are (identity). For some this is experienced as a sexual affair, for others the feeling of love is cited.</a:t>
            </a:r>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39</a:t>
            </a:fld>
            <a:endParaRPr lang="en-US"/>
          </a:p>
        </p:txBody>
      </p:sp>
    </p:spTree>
    <p:extLst>
      <p:ext uri="{BB962C8B-B14F-4D97-AF65-F5344CB8AC3E}">
        <p14:creationId xmlns:p14="http://schemas.microsoft.com/office/powerpoint/2010/main" val="3565584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Marrying a chandelier </a:t>
            </a:r>
          </a:p>
        </p:txBody>
      </p:sp>
      <p:sp>
        <p:nvSpPr>
          <p:cNvPr id="4" name="Slide Number Placeholder 3"/>
          <p:cNvSpPr>
            <a:spLocks noGrp="1"/>
          </p:cNvSpPr>
          <p:nvPr>
            <p:ph type="sldNum" sz="quarter" idx="5"/>
          </p:nvPr>
        </p:nvSpPr>
        <p:spPr/>
        <p:txBody>
          <a:bodyPr/>
          <a:lstStyle/>
          <a:p>
            <a:fld id="{8898093C-02A2-EF45-A118-B3126204BBF0}" type="slidenum">
              <a:rPr lang="en-US" smtClean="0"/>
              <a:t>40</a:t>
            </a:fld>
            <a:endParaRPr lang="en-US"/>
          </a:p>
        </p:txBody>
      </p:sp>
    </p:spTree>
    <p:extLst>
      <p:ext uri="{BB962C8B-B14F-4D97-AF65-F5344CB8AC3E}">
        <p14:creationId xmlns:p14="http://schemas.microsoft.com/office/powerpoint/2010/main" val="8496517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love with balloons.</a:t>
            </a:r>
          </a:p>
        </p:txBody>
      </p:sp>
      <p:sp>
        <p:nvSpPr>
          <p:cNvPr id="4" name="Slide Number Placeholder 3"/>
          <p:cNvSpPr>
            <a:spLocks noGrp="1"/>
          </p:cNvSpPr>
          <p:nvPr>
            <p:ph type="sldNum" sz="quarter" idx="5"/>
          </p:nvPr>
        </p:nvSpPr>
        <p:spPr/>
        <p:txBody>
          <a:bodyPr/>
          <a:lstStyle/>
          <a:p>
            <a:fld id="{8898093C-02A2-EF45-A118-B3126204BBF0}" type="slidenum">
              <a:rPr lang="en-US" smtClean="0"/>
              <a:t>41</a:t>
            </a:fld>
            <a:endParaRPr lang="en-US"/>
          </a:p>
        </p:txBody>
      </p:sp>
    </p:spTree>
    <p:extLst>
      <p:ext uri="{BB962C8B-B14F-4D97-AF65-F5344CB8AC3E}">
        <p14:creationId xmlns:p14="http://schemas.microsoft.com/office/powerpoint/2010/main" val="27132604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a:t>
            </a:r>
            <a:r>
              <a:rPr lang="en-US" dirty="0" err="1"/>
              <a:t>Hurn</a:t>
            </a:r>
            <a:r>
              <a:rPr lang="en-US" dirty="0"/>
              <a:t>.</a:t>
            </a:r>
            <a:r>
              <a:rPr lang="en-US" baseline="0" dirty="0"/>
              <a:t> S.2012  </a:t>
            </a:r>
            <a:r>
              <a:rPr lang="en-US" i="1" baseline="0" dirty="0"/>
              <a:t>Humans and Other Animals </a:t>
            </a:r>
            <a:r>
              <a:rPr lang="en-US" baseline="0" dirty="0" err="1"/>
              <a:t>pp</a:t>
            </a:r>
            <a:r>
              <a:rPr lang="en-US" baseline="0" dirty="0"/>
              <a:t> 192-201</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43</a:t>
            </a:fld>
            <a:endParaRPr lang="en-US"/>
          </a:p>
        </p:txBody>
      </p:sp>
    </p:spTree>
    <p:extLst>
      <p:ext uri="{BB962C8B-B14F-4D97-AF65-F5344CB8AC3E}">
        <p14:creationId xmlns:p14="http://schemas.microsoft.com/office/powerpoint/2010/main" val="4262458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9/9/2024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8763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9/9/2024</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82068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9/9/2024</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56817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9/9/2024</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39610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9/9/2024</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63055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9/9/2024</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95586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9/9/2024</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29073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9/9/2024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54013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9/9/2024</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3086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9/9/2024</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50283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9/9/2024</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71563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9/9/2024</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26897906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glamouramanat.blogspot.com/"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commons.wikimedia.org/wiki/File:Another_shotgun_wedding,_with_neither_party_willing_-_C.J._Taylor._LCCN2012647635.jpg" TargetMode="External"/><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maddiejane.wordpress.com/2013/07/08/all-good-marriages-begin-in-tears/"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myplace.wiki/africa"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hyperlink" Target="http://www.theknotnews.com/fyi-arranged-season-2-sneak-peek-vicki-tries-wigs-8351"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b7vQB3Mpu0M"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hyperlink" Target="https://www.youtube.com/watch?v=mU8bXx8kYpQ&amp;feature=youtu.be" TargetMode="External"/><Relationship Id="rId5" Type="http://schemas.openxmlformats.org/officeDocument/2006/relationships/hyperlink" Target="https://www.shaadi.com/" TargetMode="Externa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huesoflife.wordpress.com/2009/11/04/arranged-or-love-marriag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nicubunu.deviantart.com/art/Religious-ceremony-288732527" TargetMode="External"/><Relationship Id="rId2" Type="http://schemas.openxmlformats.org/officeDocument/2006/relationships/image" Target="../media/image20.jpe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VUvrCaesLDs" TargetMode="External"/><Relationship Id="rId2" Type="http://schemas.openxmlformats.org/officeDocument/2006/relationships/hyperlink" Target="https://www.youtube.com/watch?v=mU8bXx8kYpQ&amp;feature=youtu.be" TargetMode="External"/><Relationship Id="rId1" Type="http://schemas.openxmlformats.org/officeDocument/2006/relationships/slideLayout" Target="../slideLayouts/slideLayout4.xml"/><Relationship Id="rId5" Type="http://schemas.openxmlformats.org/officeDocument/2006/relationships/hyperlink" Target="https://www.youtube.com/watch?v=L_eo4SoCnUY" TargetMode="External"/><Relationship Id="rId4" Type="http://schemas.openxmlformats.org/officeDocument/2006/relationships/hyperlink" Target="https://www.youtube.com/watch?v=uqonuIijmtk"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21.jpg"/><Relationship Id="rId7" Type="http://schemas.openxmlformats.org/officeDocument/2006/relationships/hyperlink" Target="https://en.m.wikipedia.org/wiki/Marriage"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hyperlink" Target="https://osonduawaraka.blogspot.com/2009/02/abyssinian-boy-by-onyeka-nwelue-my.html" TargetMode="External"/><Relationship Id="rId9" Type="http://schemas.openxmlformats.org/officeDocument/2006/relationships/hyperlink" Target="https://creativecommons.org/licenses/by-sa/3.0/"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27.jpg"/><Relationship Id="rId7" Type="http://schemas.openxmlformats.org/officeDocument/2006/relationships/hyperlink" Target="https://creativecommons.org/licenses/by/3.0/"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press.rebus.community/introductiontocommunitypsychology/chapter/oppression-and-power/" TargetMode="External"/><Relationship Id="rId5" Type="http://schemas.openxmlformats.org/officeDocument/2006/relationships/image" Target="../media/image28.jpg"/><Relationship Id="rId4" Type="http://schemas.openxmlformats.org/officeDocument/2006/relationships/hyperlink" Target="https://archive.org/details/TheExperimentalRevolutionTheUnityOfOppression"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Polyandry_in_India"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financialexpress.com/opinion/ncpcr-reads-forced-marriages-right-not-ilo-says-bibek-debroy/953429/" TargetMode="External"/><Relationship Id="rId2" Type="http://schemas.openxmlformats.org/officeDocument/2006/relationships/image" Target="../media/image37.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www.rediff.com/news/slide-show/slide-show-1-the-horrific-truth-about-child-marriages-in-india--/20140722.htm" TargetMode="External"/><Relationship Id="rId2" Type="http://schemas.openxmlformats.org/officeDocument/2006/relationships/image" Target="../media/image38.jp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video" Target="https://www.youtube.com/embed/AQI8d1mw3Z4?feature=oembed" TargetMode="External"/><Relationship Id="rId4" Type="http://schemas.openxmlformats.org/officeDocument/2006/relationships/image" Target="../media/image45.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video" Target="https://www.youtube.com/embed/U9v8CjL3Do4?feature=oembed" TargetMode="External"/><Relationship Id="rId4" Type="http://schemas.openxmlformats.org/officeDocument/2006/relationships/image" Target="../media/image46.jpeg"/></Relationships>
</file>

<file path=ppt/slides/_rels/slide4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hyperlink" Target="https://www.youtube.com/watch?v=9PvF5eHjoKM"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www.popsugar.com.au/celebrity/Updates-Details-Same-Sex-Marriage-Australia-42309826" TargetMode="External"/><Relationship Id="rId2" Type="http://schemas.openxmlformats.org/officeDocument/2006/relationships/image" Target="../media/image49.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061BA2E-A388-41C5-B73A-B0FEB6B10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overy-Marriage-Equality-Australia.jpg"/>
          <p:cNvPicPr>
            <a:picLocks noChangeAspect="1"/>
          </p:cNvPicPr>
          <p:nvPr/>
        </p:nvPicPr>
        <p:blipFill rotWithShape="1">
          <a:blip r:embed="rId2">
            <a:extLst>
              <a:ext uri="{28A0092B-C50C-407E-A947-70E740481C1C}">
                <a14:useLocalDpi xmlns:a14="http://schemas.microsoft.com/office/drawing/2010/main"/>
              </a:ext>
            </a:extLst>
          </a:blip>
          <a:srcRect l="18421" r="25357" b="1"/>
          <a:stretch/>
        </p:blipFill>
        <p:spPr>
          <a:xfrm>
            <a:off x="-1" y="10"/>
            <a:ext cx="6096001" cy="6857990"/>
          </a:xfrm>
          <a:prstGeom prst="rect">
            <a:avLst/>
          </a:prstGeom>
        </p:spPr>
      </p:pic>
      <p:pic>
        <p:nvPicPr>
          <p:cNvPr id="2" name="Picture 1" descr="IDONT_MAIN.jpg"/>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40000" contrast="-20000"/>
                    </a14:imgEffect>
                  </a14:imgLayer>
                </a14:imgProps>
              </a:ext>
              <a:ext uri="{28A0092B-C50C-407E-A947-70E740481C1C}">
                <a14:useLocalDpi xmlns:a14="http://schemas.microsoft.com/office/drawing/2010/main"/>
              </a:ext>
            </a:extLst>
          </a:blip>
          <a:srcRect l="29547" r="13800"/>
          <a:stretch/>
        </p:blipFill>
        <p:spPr>
          <a:xfrm>
            <a:off x="6097523" y="10"/>
            <a:ext cx="6094477" cy="6857990"/>
          </a:xfrm>
          <a:prstGeom prst="rect">
            <a:avLst/>
          </a:prstGeom>
        </p:spPr>
      </p:pic>
      <p:sp>
        <p:nvSpPr>
          <p:cNvPr id="12" name="Rectangle 11">
            <a:extLst>
              <a:ext uri="{FF2B5EF4-FFF2-40B4-BE49-F238E27FC236}">
                <a16:creationId xmlns:a16="http://schemas.microsoft.com/office/drawing/2014/main" id="{76E192A2-3ED3-4081-8A86-A22B51141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152902" y="-1181101"/>
            <a:ext cx="3886200" cy="12192001"/>
          </a:xfrm>
          <a:prstGeom prst="rect">
            <a:avLst/>
          </a:prstGeom>
          <a:gradFill>
            <a:gsLst>
              <a:gs pos="41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ctrTitle"/>
          </p:nvPr>
        </p:nvSpPr>
        <p:spPr>
          <a:xfrm>
            <a:off x="404553" y="3091928"/>
            <a:ext cx="9079991" cy="2387600"/>
          </a:xfrm>
        </p:spPr>
        <p:txBody>
          <a:bodyPr>
            <a:normAutofit/>
          </a:bodyPr>
          <a:lstStyle/>
          <a:p>
            <a:r>
              <a:rPr lang="en-US" sz="7200">
                <a:solidFill>
                  <a:schemeClr val="bg1"/>
                </a:solidFill>
              </a:rPr>
              <a:t>Marriage</a:t>
            </a:r>
          </a:p>
        </p:txBody>
      </p:sp>
      <p:sp>
        <p:nvSpPr>
          <p:cNvPr id="14" name="Rectangle: Rounded Corners 1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575039"/>
            <a:ext cx="97840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Tree>
    <p:extLst>
      <p:ext uri="{BB962C8B-B14F-4D97-AF65-F5344CB8AC3E}">
        <p14:creationId xmlns:p14="http://schemas.microsoft.com/office/powerpoint/2010/main" val="2999871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1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marriage1.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t="16215" b="13181"/>
          <a:stretch/>
        </p:blipFill>
        <p:spPr>
          <a:xfrm>
            <a:off x="3522468" y="10"/>
            <a:ext cx="8669532" cy="6857990"/>
          </a:xfrm>
          <a:prstGeom prst="rect">
            <a:avLst/>
          </a:prstGeom>
        </p:spPr>
      </p:pic>
      <p:sp>
        <p:nvSpPr>
          <p:cNvPr id="20" name="Rectangle 19">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vert="horz" lIns="91440" tIns="45720" rIns="91440" bIns="45720" rtlCol="0" anchor="b">
            <a:normAutofit fontScale="90000"/>
          </a:bodyPr>
          <a:lstStyle/>
          <a:p>
            <a:r>
              <a:rPr lang="en-US" sz="2800" dirty="0"/>
              <a:t>Definition and function of marriage</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371094" y="2718054"/>
            <a:ext cx="4399026" cy="3798570"/>
          </a:xfrm>
        </p:spPr>
        <p:txBody>
          <a:bodyPr vert="horz" lIns="91440" tIns="45720" rIns="91440" bIns="45720" rtlCol="0" anchor="t">
            <a:normAutofit/>
          </a:bodyPr>
          <a:lstStyle/>
          <a:p>
            <a:pPr marL="0" indent="0">
              <a:lnSpc>
                <a:spcPct val="100000"/>
              </a:lnSpc>
              <a:buNone/>
            </a:pPr>
            <a:r>
              <a:rPr lang="en-US" sz="2000" dirty="0"/>
              <a:t>Marriage, like kinship, organizes reality.</a:t>
            </a:r>
          </a:p>
          <a:p>
            <a:pPr marL="0" indent="0">
              <a:lnSpc>
                <a:spcPct val="100000"/>
              </a:lnSpc>
              <a:buNone/>
            </a:pPr>
            <a:r>
              <a:rPr lang="en-US" sz="2000" dirty="0"/>
              <a:t>It is a public contract (socio-legal) that manages people and extends families. </a:t>
            </a:r>
          </a:p>
          <a:p>
            <a:pPr marL="0" indent="0">
              <a:lnSpc>
                <a:spcPct val="100000"/>
              </a:lnSpc>
              <a:buNone/>
            </a:pPr>
            <a:r>
              <a:rPr lang="en-US" sz="2000" dirty="0"/>
              <a:t>It can be used to legitimize childcare responsibilities. </a:t>
            </a:r>
          </a:p>
          <a:p>
            <a:pPr marL="0" indent="0">
              <a:lnSpc>
                <a:spcPct val="100000"/>
              </a:lnSpc>
              <a:buNone/>
            </a:pPr>
            <a:r>
              <a:rPr lang="en-US" sz="2000" dirty="0"/>
              <a:t>Marriage is an economic partnership that also functions to regulate sexual </a:t>
            </a:r>
            <a:r>
              <a:rPr lang="en-US" sz="2000" dirty="0" err="1"/>
              <a:t>behaviour</a:t>
            </a:r>
            <a:r>
              <a:rPr lang="en-US" sz="2000" dirty="0"/>
              <a:t>.</a:t>
            </a:r>
          </a:p>
        </p:txBody>
      </p:sp>
    </p:spTree>
    <p:extLst>
      <p:ext uri="{BB962C8B-B14F-4D97-AF65-F5344CB8AC3E}">
        <p14:creationId xmlns:p14="http://schemas.microsoft.com/office/powerpoint/2010/main" val="5519961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17">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BcRsnWECMAAKm0t.jpg-large.jpeg"/>
          <p:cNvPicPr>
            <a:picLocks noGrp="1" noChangeAspect="1"/>
          </p:cNvPicPr>
          <p:nvPr>
            <p:ph sz="half" idx="2"/>
          </p:nvPr>
        </p:nvPicPr>
        <p:blipFill rotWithShape="1">
          <a:blip r:embed="rId2" cstate="screen">
            <a:alphaModFix amt="40000"/>
            <a:extLst>
              <a:ext uri="{28A0092B-C50C-407E-A947-70E740481C1C}">
                <a14:useLocalDpi xmlns:a14="http://schemas.microsoft.com/office/drawing/2010/main"/>
              </a:ext>
            </a:extLst>
          </a:blip>
          <a:srcRect t="22766" r="-1" b="27031"/>
          <a:stretch/>
        </p:blipFill>
        <p:spPr>
          <a:xfrm>
            <a:off x="20" y="10"/>
            <a:ext cx="12191979" cy="6857990"/>
          </a:xfrm>
          <a:prstGeom prst="rect">
            <a:avLst/>
          </a:prstGeom>
        </p:spPr>
      </p:pic>
      <p:sp>
        <p:nvSpPr>
          <p:cNvPr id="2" name="Title 1"/>
          <p:cNvSpPr>
            <a:spLocks noGrp="1"/>
          </p:cNvSpPr>
          <p:nvPr>
            <p:ph type="title"/>
          </p:nvPr>
        </p:nvSpPr>
        <p:spPr>
          <a:xfrm>
            <a:off x="841249" y="941832"/>
            <a:ext cx="10506456" cy="2057400"/>
          </a:xfrm>
        </p:spPr>
        <p:txBody>
          <a:bodyPr vert="horz" lIns="91440" tIns="45720" rIns="91440" bIns="45720" rtlCol="0" anchor="b">
            <a:normAutofit/>
          </a:bodyPr>
          <a:lstStyle/>
          <a:p>
            <a:r>
              <a:rPr lang="en-US" sz="4600"/>
              <a:t>According to Bachofen, ‘creating’ families paved the way for marriage </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841248" y="3502152"/>
            <a:ext cx="10506456" cy="2670048"/>
          </a:xfrm>
        </p:spPr>
        <p:txBody>
          <a:bodyPr vert="horz" lIns="91440" tIns="45720" rIns="91440" bIns="45720" rtlCol="0">
            <a:normAutofit/>
          </a:bodyPr>
          <a:lstStyle/>
          <a:p>
            <a:r>
              <a:rPr lang="en-US" sz="2000" dirty="0"/>
              <a:t>Marriage = the right of women to be linked with just one man (</a:t>
            </a:r>
            <a:r>
              <a:rPr lang="en-US" sz="2000" dirty="0" err="1"/>
              <a:t>Mutterrecht</a:t>
            </a:r>
            <a:r>
              <a:rPr lang="en-US" sz="2000" dirty="0"/>
              <a:t> 1877: xix)</a:t>
            </a:r>
          </a:p>
          <a:p>
            <a:r>
              <a:rPr lang="en-US" sz="2000" dirty="0"/>
              <a:t>In other words, he thought women chose this model so as to move away from communal to monogamous sex .</a:t>
            </a:r>
          </a:p>
        </p:txBody>
      </p:sp>
      <p:pic>
        <p:nvPicPr>
          <p:cNvPr id="5" name="Picture 4" descr="A picture containing toy, doll&#10;&#10;Description automatically generated">
            <a:extLst>
              <a:ext uri="{FF2B5EF4-FFF2-40B4-BE49-F238E27FC236}">
                <a16:creationId xmlns:a16="http://schemas.microsoft.com/office/drawing/2014/main" id="{EFFDC92C-71A6-F925-432B-AB9BE3E1459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591187" y="4101753"/>
            <a:ext cx="756517" cy="673300"/>
          </a:xfrm>
          <a:prstGeom prst="rect">
            <a:avLst/>
          </a:prstGeom>
        </p:spPr>
      </p:pic>
      <p:sp>
        <p:nvSpPr>
          <p:cNvPr id="6" name="TextBox 5">
            <a:extLst>
              <a:ext uri="{FF2B5EF4-FFF2-40B4-BE49-F238E27FC236}">
                <a16:creationId xmlns:a16="http://schemas.microsoft.com/office/drawing/2014/main" id="{EFAE0241-837A-BB11-60CB-D14AA1C5E581}"/>
              </a:ext>
            </a:extLst>
          </p:cNvPr>
          <p:cNvSpPr txBox="1"/>
          <p:nvPr/>
        </p:nvSpPr>
        <p:spPr>
          <a:xfrm>
            <a:off x="8447858" y="7283569"/>
            <a:ext cx="431568" cy="2446824"/>
          </a:xfrm>
          <a:prstGeom prst="rect">
            <a:avLst/>
          </a:prstGeom>
          <a:noFill/>
        </p:spPr>
        <p:txBody>
          <a:bodyPr wrap="square" rtlCol="0">
            <a:spAutoFit/>
          </a:bodyPr>
          <a:lstStyle/>
          <a:p>
            <a:r>
              <a:rPr lang="en-US" sz="900">
                <a:hlinkClick r:id="rId4" tooltip="https://glamouramanat.blogspot.com/"/>
              </a:rPr>
              <a:t>This Photo</a:t>
            </a:r>
            <a:r>
              <a:rPr lang="en-US" sz="900"/>
              <a:t> by Unknown Author is licensed under </a:t>
            </a:r>
            <a:r>
              <a:rPr lang="en-US" sz="900">
                <a:hlinkClick r:id="rId5" tooltip="https://creativecommons.org/licenses/by-nc-nd/3.0/"/>
              </a:rPr>
              <a:t>CC BY-NC-ND</a:t>
            </a:r>
            <a:endParaRPr lang="en-US" sz="900"/>
          </a:p>
        </p:txBody>
      </p:sp>
    </p:spTree>
    <p:extLst>
      <p:ext uri="{BB962C8B-B14F-4D97-AF65-F5344CB8AC3E}">
        <p14:creationId xmlns:p14="http://schemas.microsoft.com/office/powerpoint/2010/main" val="63823239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3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3" name="Rectangle 4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4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5" name="Rectangle 45">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photo, old, holding&#10;&#10;Description automatically generated">
            <a:extLst>
              <a:ext uri="{FF2B5EF4-FFF2-40B4-BE49-F238E27FC236}">
                <a16:creationId xmlns:a16="http://schemas.microsoft.com/office/drawing/2014/main" id="{8E1BAB0E-97FB-A248-9691-6DE1F7401C1E}"/>
              </a:ext>
            </a:extLst>
          </p:cNvPr>
          <p:cNvPicPr>
            <a:picLocks noChangeAspect="1"/>
          </p:cNvPicPr>
          <p:nvPr/>
        </p:nvPicPr>
        <p:blipFill rotWithShape="1">
          <a:blip r:embed="rId2">
            <a:alphaModFix amt="40000"/>
            <a:extLst>
              <a:ext uri="{837473B0-CC2E-450A-ABE3-18F120FF3D39}">
                <a1611:picAttrSrcUrl xmlns:a1611="http://schemas.microsoft.com/office/drawing/2016/11/main" r:id="rId3"/>
              </a:ext>
            </a:extLst>
          </a:blip>
          <a:srcRect t="40426" r="-1" b="16121"/>
          <a:stretch/>
        </p:blipFill>
        <p:spPr>
          <a:xfrm>
            <a:off x="20" y="10"/>
            <a:ext cx="12191979" cy="6857990"/>
          </a:xfrm>
          <a:prstGeom prst="rect">
            <a:avLst/>
          </a:prstGeom>
        </p:spPr>
      </p:pic>
      <p:sp>
        <p:nvSpPr>
          <p:cNvPr id="2" name="Title 1"/>
          <p:cNvSpPr>
            <a:spLocks noGrp="1"/>
          </p:cNvSpPr>
          <p:nvPr>
            <p:ph type="title"/>
          </p:nvPr>
        </p:nvSpPr>
        <p:spPr>
          <a:xfrm>
            <a:off x="841249" y="941832"/>
            <a:ext cx="10506456" cy="2057400"/>
          </a:xfrm>
        </p:spPr>
        <p:txBody>
          <a:bodyPr vert="horz" lIns="91440" tIns="45720" rIns="91440" bIns="45720" rtlCol="0" anchor="b">
            <a:normAutofit/>
          </a:bodyPr>
          <a:lstStyle/>
          <a:p>
            <a:r>
              <a:rPr lang="en-US" sz="4600" dirty="0"/>
              <a:t>Marriage not only organizes - it also produces and establishes normal </a:t>
            </a:r>
            <a:r>
              <a:rPr lang="en-US" sz="4600" dirty="0" err="1"/>
              <a:t>behaviours</a:t>
            </a:r>
            <a:r>
              <a:rPr lang="en-US" sz="4600" dirty="0"/>
              <a:t> (rules and laws)</a:t>
            </a:r>
          </a:p>
        </p:txBody>
      </p:sp>
      <p:sp>
        <p:nvSpPr>
          <p:cNvPr id="56" name="Rectangle 4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Rectangle 4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841248" y="3502152"/>
            <a:ext cx="10506456" cy="2670048"/>
          </a:xfrm>
        </p:spPr>
        <p:txBody>
          <a:bodyPr vert="horz" lIns="91440" tIns="45720" rIns="91440" bIns="45720" rtlCol="0">
            <a:normAutofit/>
          </a:bodyPr>
          <a:lstStyle/>
          <a:p>
            <a:r>
              <a:rPr lang="en-US" sz="2000"/>
              <a:t>The rules sanction and prohibit who can be married and when.</a:t>
            </a:r>
          </a:p>
          <a:p>
            <a:r>
              <a:rPr lang="en-US" sz="2000"/>
              <a:t>They create restrictions around, and establish, ‘normal’ sexual behaviour.</a:t>
            </a:r>
          </a:p>
          <a:p>
            <a:r>
              <a:rPr lang="en-US" sz="2000"/>
              <a:t>Once married certain social expectations come with the role.</a:t>
            </a:r>
          </a:p>
          <a:p>
            <a:r>
              <a:rPr lang="en-US" sz="2000"/>
              <a:t>Property may be shared</a:t>
            </a:r>
          </a:p>
          <a:p>
            <a:r>
              <a:rPr lang="en-US" sz="2000"/>
              <a:t>Children (as property) may belong to one of the parents</a:t>
            </a:r>
            <a:endParaRPr lang="en-US" sz="2000" dirty="0"/>
          </a:p>
        </p:txBody>
      </p:sp>
      <p:sp>
        <p:nvSpPr>
          <p:cNvPr id="9" name="TextBox 8">
            <a:extLst>
              <a:ext uri="{FF2B5EF4-FFF2-40B4-BE49-F238E27FC236}">
                <a16:creationId xmlns:a16="http://schemas.microsoft.com/office/drawing/2014/main" id="{3C56F83B-6944-A54B-B4BD-7B5E1AD4B67C}"/>
              </a:ext>
            </a:extLst>
          </p:cNvPr>
          <p:cNvSpPr txBox="1"/>
          <p:nvPr/>
        </p:nvSpPr>
        <p:spPr>
          <a:xfrm>
            <a:off x="9532297" y="6657945"/>
            <a:ext cx="265970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mmons.wikimedia.org/wiki/File:Another_shotgun_wedding,_with_neither_party_willing_-_C.J._Taylor._LCCN2012647635.jp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73586621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6">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people around each other&#10;&#10;Description automatically generated">
            <a:extLst>
              <a:ext uri="{FF2B5EF4-FFF2-40B4-BE49-F238E27FC236}">
                <a16:creationId xmlns:a16="http://schemas.microsoft.com/office/drawing/2014/main" id="{5126DEE0-C67F-644A-A37A-97F27E25C52C}"/>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22376" r="22634" b="1"/>
          <a:stretch/>
        </p:blipFill>
        <p:spPr>
          <a:xfrm>
            <a:off x="3522468" y="10"/>
            <a:ext cx="8669532" cy="6857990"/>
          </a:xfrm>
          <a:prstGeom prst="rect">
            <a:avLst/>
          </a:prstGeom>
        </p:spPr>
      </p:pic>
      <p:sp>
        <p:nvSpPr>
          <p:cNvPr id="19" name="Rectangle 18">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BB298C-4B54-974A-896B-B7C0C1FAB9B0}"/>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dirty="0"/>
              <a:t>2 ideas: Theft or Alliance Theory </a:t>
            </a:r>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0715832-2F0F-E148-914F-6DA378D00F66}"/>
              </a:ext>
            </a:extLst>
          </p:cNvPr>
          <p:cNvSpPr>
            <a:spLocks noGrp="1"/>
          </p:cNvSpPr>
          <p:nvPr>
            <p:ph sz="half" idx="1"/>
          </p:nvPr>
        </p:nvSpPr>
        <p:spPr>
          <a:xfrm>
            <a:off x="371094" y="2718054"/>
            <a:ext cx="4368546" cy="3207258"/>
          </a:xfrm>
        </p:spPr>
        <p:txBody>
          <a:bodyPr vert="horz" lIns="91440" tIns="45720" rIns="91440" bIns="45720" rtlCol="0" anchor="t">
            <a:normAutofit/>
          </a:bodyPr>
          <a:lstStyle/>
          <a:p>
            <a:r>
              <a:rPr lang="en-US" sz="2000" dirty="0"/>
              <a:t>McLennan (1865) in </a:t>
            </a:r>
            <a:r>
              <a:rPr lang="en-US" sz="2000" i="1" dirty="0"/>
              <a:t>Primitive Marriage</a:t>
            </a:r>
            <a:r>
              <a:rPr lang="en-US" sz="2000" dirty="0"/>
              <a:t> – women stealing/bride kidnapping</a:t>
            </a:r>
            <a:endParaRPr lang="en-US" sz="2000" i="1" dirty="0"/>
          </a:p>
          <a:p>
            <a:r>
              <a:rPr lang="en-US" sz="2000" dirty="0"/>
              <a:t>Levi-Strauss (1949) in </a:t>
            </a:r>
            <a:r>
              <a:rPr lang="en-US" sz="2000" i="1" dirty="0"/>
              <a:t>Elementary Structures of Kinship </a:t>
            </a:r>
            <a:r>
              <a:rPr lang="en-US" sz="2000" dirty="0"/>
              <a:t>– marriage is economic. It is a reciprocal arrangement that links families. Women are the supreme gift.</a:t>
            </a:r>
          </a:p>
          <a:p>
            <a:endParaRPr lang="en-US" sz="1700" dirty="0"/>
          </a:p>
        </p:txBody>
      </p:sp>
    </p:spTree>
    <p:extLst>
      <p:ext uri="{BB962C8B-B14F-4D97-AF65-F5344CB8AC3E}">
        <p14:creationId xmlns:p14="http://schemas.microsoft.com/office/powerpoint/2010/main" val="329470277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3" name="Rectangle 103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4" name="Rectangle 103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45" name="Rectangle 103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tribe where boys drink their elders' semen through oral sex to become  men | Feature Article">
            <a:extLst>
              <a:ext uri="{FF2B5EF4-FFF2-40B4-BE49-F238E27FC236}">
                <a16:creationId xmlns:a16="http://schemas.microsoft.com/office/drawing/2014/main" id="{B71739BB-39FD-2F90-0E93-9F0A754390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6948"/>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6" name="Rectangle 103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044C82-1C8D-381D-EAC0-54E3F121DC26}"/>
              </a:ext>
            </a:extLst>
          </p:cNvPr>
          <p:cNvSpPr>
            <a:spLocks noGrp="1"/>
          </p:cNvSpPr>
          <p:nvPr>
            <p:ph type="title"/>
          </p:nvPr>
        </p:nvSpPr>
        <p:spPr>
          <a:xfrm>
            <a:off x="404553" y="4223305"/>
            <a:ext cx="11529142" cy="2387600"/>
          </a:xfrm>
        </p:spPr>
        <p:txBody>
          <a:bodyPr vert="horz" lIns="91440" tIns="45720" rIns="91440" bIns="45720" rtlCol="0" anchor="b">
            <a:normAutofit/>
          </a:bodyPr>
          <a:lstStyle/>
          <a:p>
            <a:r>
              <a:rPr lang="en-US" dirty="0">
                <a:solidFill>
                  <a:schemeClr val="bg1"/>
                </a:solidFill>
              </a:rPr>
              <a:t>1: Theft - stealing women</a:t>
            </a:r>
          </a:p>
        </p:txBody>
      </p:sp>
      <p:sp>
        <p:nvSpPr>
          <p:cNvPr id="7" name="Text Placeholder 6">
            <a:extLst>
              <a:ext uri="{FF2B5EF4-FFF2-40B4-BE49-F238E27FC236}">
                <a16:creationId xmlns:a16="http://schemas.microsoft.com/office/drawing/2014/main" id="{1427B0F6-42F0-D2A1-9303-5C1AE56F910C}"/>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898981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61" name="Rectangle 206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3" name="Rectangle 206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65" name="Rectangle 2064">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Yanomamo: The Fierce People (Case Study in Cultural Anthropology):  Amazon.co.uk: Chagnon, Napoleon A.: 9780030623288: Books">
            <a:extLst>
              <a:ext uri="{FF2B5EF4-FFF2-40B4-BE49-F238E27FC236}">
                <a16:creationId xmlns:a16="http://schemas.microsoft.com/office/drawing/2014/main" id="{F69A1237-EA51-D330-7E03-3DE8D15ADD6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2" b="3408"/>
          <a:stretch/>
        </p:blipFill>
        <p:spPr bwMode="auto">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The Sambia: Ritual, Sexuality, and Change in Papua New Guinea (Case Studies  in Cultural Anthropology): Amazon.co.uk: Herdt, Gilbert: 9780534643836:  Books">
            <a:extLst>
              <a:ext uri="{FF2B5EF4-FFF2-40B4-BE49-F238E27FC236}">
                <a16:creationId xmlns:a16="http://schemas.microsoft.com/office/drawing/2014/main" id="{ADDFC167-7423-2FD2-8756-2C490A6C6C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63" r="-1" b="-1"/>
          <a:stretch/>
        </p:blipFill>
        <p:spPr bwMode="auto">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2067" name="Freeform: Shape 2066">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69" name="Freeform: Shape 2068">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5440792-6846-1FC7-9ACB-DA36A4E04E95}"/>
              </a:ext>
            </a:extLst>
          </p:cNvPr>
          <p:cNvSpPr>
            <a:spLocks noGrp="1"/>
          </p:cNvSpPr>
          <p:nvPr>
            <p:ph type="title"/>
          </p:nvPr>
        </p:nvSpPr>
        <p:spPr>
          <a:xfrm>
            <a:off x="445274" y="681038"/>
            <a:ext cx="2804504" cy="1325563"/>
          </a:xfrm>
        </p:spPr>
        <p:txBody>
          <a:bodyPr vert="horz" lIns="91440" tIns="45720" rIns="91440" bIns="45720" rtlCol="0" anchor="ctr">
            <a:normAutofit/>
          </a:bodyPr>
          <a:lstStyle/>
          <a:p>
            <a:r>
              <a:rPr lang="en-US" sz="2400"/>
              <a:t>The Sambia, PNG; The Yanomami, Brazil</a:t>
            </a:r>
          </a:p>
        </p:txBody>
      </p:sp>
      <p:sp>
        <p:nvSpPr>
          <p:cNvPr id="2071" name="Rectangle 2070">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73" name="Rectangle 2072">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6" name="Content Placeholder 2055">
            <a:extLst>
              <a:ext uri="{FF2B5EF4-FFF2-40B4-BE49-F238E27FC236}">
                <a16:creationId xmlns:a16="http://schemas.microsoft.com/office/drawing/2014/main" id="{61FAFDD2-C2F3-E037-23E0-BBED8F7FA2B3}"/>
              </a:ext>
            </a:extLst>
          </p:cNvPr>
          <p:cNvSpPr>
            <a:spLocks noGrp="1"/>
          </p:cNvSpPr>
          <p:nvPr>
            <p:ph sz="half" idx="1"/>
          </p:nvPr>
        </p:nvSpPr>
        <p:spPr>
          <a:xfrm>
            <a:off x="445274" y="2258171"/>
            <a:ext cx="2804504" cy="3918792"/>
          </a:xfrm>
        </p:spPr>
        <p:txBody>
          <a:bodyPr vert="horz" lIns="91440" tIns="45720" rIns="91440" bIns="45720" rtlCol="0">
            <a:normAutofit/>
          </a:bodyPr>
          <a:lstStyle/>
          <a:p>
            <a:r>
              <a:rPr lang="en-US" sz="1800" dirty="0"/>
              <a:t>Both cultures attack </a:t>
            </a:r>
            <a:r>
              <a:rPr lang="en-US" sz="1800" dirty="0" err="1"/>
              <a:t>neighbouring</a:t>
            </a:r>
            <a:r>
              <a:rPr lang="en-US" sz="1800" dirty="0"/>
              <a:t> groups to take women for marriage.</a:t>
            </a:r>
          </a:p>
          <a:p>
            <a:r>
              <a:rPr lang="en-US" sz="1800" dirty="0"/>
              <a:t>Securing wives as a measure of masculinity and success.</a:t>
            </a:r>
          </a:p>
          <a:p>
            <a:r>
              <a:rPr lang="en-US" sz="1800" dirty="0"/>
              <a:t>Females are presented as culturally devalued</a:t>
            </a:r>
          </a:p>
        </p:txBody>
      </p:sp>
    </p:spTree>
    <p:extLst>
      <p:ext uri="{BB962C8B-B14F-4D97-AF65-F5344CB8AC3E}">
        <p14:creationId xmlns:p14="http://schemas.microsoft.com/office/powerpoint/2010/main" val="3400368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2" name="Rectangle 307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93" name="Rectangle 308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94" name="Rectangle 308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95"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How to make your big party truly memorable | Financial Times">
            <a:extLst>
              <a:ext uri="{FF2B5EF4-FFF2-40B4-BE49-F238E27FC236}">
                <a16:creationId xmlns:a16="http://schemas.microsoft.com/office/drawing/2014/main" id="{4F847181-D06C-F942-A490-542D60352C8E}"/>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3096"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5D357B-D9C0-EF20-D421-D4B92C945032}"/>
              </a:ext>
            </a:extLst>
          </p:cNvPr>
          <p:cNvSpPr>
            <a:spLocks noGrp="1"/>
          </p:cNvSpPr>
          <p:nvPr>
            <p:ph type="title"/>
          </p:nvPr>
        </p:nvSpPr>
        <p:spPr>
          <a:xfrm>
            <a:off x="7673449" y="980368"/>
            <a:ext cx="3666744" cy="1106424"/>
          </a:xfrm>
        </p:spPr>
        <p:txBody>
          <a:bodyPr vert="horz" lIns="91440" tIns="45720" rIns="91440" bIns="45720" rtlCol="0" anchor="ctr">
            <a:normAutofit/>
          </a:bodyPr>
          <a:lstStyle/>
          <a:p>
            <a:r>
              <a:rPr lang="en-US" sz="2600"/>
              <a:t>Alliance theory: using women as gifts</a:t>
            </a:r>
          </a:p>
        </p:txBody>
      </p:sp>
      <p:sp>
        <p:nvSpPr>
          <p:cNvPr id="3097"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91" name="Rectangle 309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4DE345D-7946-868D-6AB1-2124A92BF74E}"/>
              </a:ext>
            </a:extLst>
          </p:cNvPr>
          <p:cNvSpPr>
            <a:spLocks noGrp="1"/>
          </p:cNvSpPr>
          <p:nvPr>
            <p:ph sz="half" idx="1"/>
          </p:nvPr>
        </p:nvSpPr>
        <p:spPr>
          <a:xfrm>
            <a:off x="7673449" y="2354199"/>
            <a:ext cx="3666744" cy="3461331"/>
          </a:xfrm>
        </p:spPr>
        <p:txBody>
          <a:bodyPr vert="horz" lIns="91440" tIns="45720" rIns="91440" bIns="45720" rtlCol="0">
            <a:noAutofit/>
          </a:bodyPr>
          <a:lstStyle/>
          <a:p>
            <a:r>
              <a:rPr lang="en-US" dirty="0"/>
              <a:t>Used to create peace by joining monarchs’ families</a:t>
            </a:r>
          </a:p>
          <a:p>
            <a:r>
              <a:rPr lang="en-US" dirty="0"/>
              <a:t>Used to join clans or tribes (form an alliance to strengthen position)</a:t>
            </a:r>
          </a:p>
          <a:p>
            <a:r>
              <a:rPr lang="en-US" dirty="0"/>
              <a:t>Used to ensure women’s security</a:t>
            </a:r>
          </a:p>
        </p:txBody>
      </p:sp>
    </p:spTree>
    <p:extLst>
      <p:ext uri="{BB962C8B-B14F-4D97-AF65-F5344CB8AC3E}">
        <p14:creationId xmlns:p14="http://schemas.microsoft.com/office/powerpoint/2010/main" val="2049990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9" descr="A bowl of salad&#10;&#10;Description automatically generated">
            <a:extLst>
              <a:ext uri="{FF2B5EF4-FFF2-40B4-BE49-F238E27FC236}">
                <a16:creationId xmlns:a16="http://schemas.microsoft.com/office/drawing/2014/main" id="{7EB59BA9-F9DE-B741-952C-0CB434B2A0C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4880" r="25785"/>
          <a:stretch/>
        </p:blipFill>
        <p:spPr>
          <a:xfrm rot="5400000">
            <a:off x="4428744" y="-905256"/>
            <a:ext cx="6858000" cy="8668512"/>
          </a:xfrm>
          <a:prstGeom prst="rect">
            <a:avLst/>
          </a:prstGeom>
        </p:spPr>
      </p:pic>
      <p:sp>
        <p:nvSpPr>
          <p:cNvPr id="29" name="Rectangle 28">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0D7100-C0CB-074D-BADA-1EFBB32ACE5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Women can also be sold (and bought)</a:t>
            </a:r>
          </a:p>
        </p:txBody>
      </p:sp>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115688A-D9CB-CD6E-F1FC-C9558115C22B}"/>
              </a:ext>
            </a:extLst>
          </p:cNvPr>
          <p:cNvSpPr txBox="1"/>
          <p:nvPr/>
        </p:nvSpPr>
        <p:spPr>
          <a:xfrm>
            <a:off x="477981" y="4928461"/>
            <a:ext cx="3846046" cy="461665"/>
          </a:xfrm>
          <a:prstGeom prst="rect">
            <a:avLst/>
          </a:prstGeom>
          <a:noFill/>
        </p:spPr>
        <p:txBody>
          <a:bodyPr wrap="square" rtlCol="0">
            <a:spAutoFit/>
          </a:bodyPr>
          <a:lstStyle/>
          <a:p>
            <a:r>
              <a:rPr lang="en-US" sz="2400" dirty="0"/>
              <a:t>The </a:t>
            </a:r>
            <a:r>
              <a:rPr lang="en-US" sz="2400" dirty="0" err="1"/>
              <a:t>Giriama</a:t>
            </a:r>
            <a:r>
              <a:rPr lang="en-US" sz="2400" dirty="0"/>
              <a:t>, Kenya</a:t>
            </a:r>
          </a:p>
        </p:txBody>
      </p:sp>
    </p:spTree>
    <p:extLst>
      <p:ext uri="{BB962C8B-B14F-4D97-AF65-F5344CB8AC3E}">
        <p14:creationId xmlns:p14="http://schemas.microsoft.com/office/powerpoint/2010/main" val="234479330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5">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Freeform: Shape 17">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a:extLst>
              <a:ext uri="{FF2B5EF4-FFF2-40B4-BE49-F238E27FC236}">
                <a16:creationId xmlns:a16="http://schemas.microsoft.com/office/drawing/2014/main" id="{48951799-4CAE-6C41-97C0-F2C638BF970B}"/>
              </a:ext>
            </a:extLst>
          </p:cNvPr>
          <p:cNvPicPr>
            <a:picLocks noGrp="1"/>
          </p:cNvPicPr>
          <p:nvPr>
            <p:ph idx="1"/>
          </p:nvPr>
        </p:nvPicPr>
        <p:blipFill rotWithShape="1">
          <a:blip r:embed="rId2" cstate="screen">
            <a:extLst>
              <a:ext uri="{28A0092B-C50C-407E-A947-70E740481C1C}">
                <a14:useLocalDpi xmlns:a14="http://schemas.microsoft.com/office/drawing/2010/main"/>
              </a:ext>
            </a:extLst>
          </a:blip>
          <a:srcRect r="2430"/>
          <a:stretch/>
        </p:blipFill>
        <p:spPr bwMode="auto">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extLst>
            <a:ext uri="{53640926-AAD7-44d8-BBD7-CCE9431645EC}">
              <a14:shadowObscured xmlns:lc="http://schemas.openxmlformats.org/drawingml/2006/lockedCanvas" xmlns:a14="http://schemas.microsoft.com/office/drawing/2010/main" xmlns:pic="http://schemas.openxmlformats.org/drawingml/2006/picture"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v="urn:schemas-microsoft-com:mac:vml" xmlns:mc="http://schemas.openxmlformats.org/markup-compatibility/2006" xmlns:mo="http://schemas.microsoft.com/office/mac/office/2008/main" xmlns:wpc="http://schemas.microsoft.com/office/word/2010/wordprocessingCanvas" xmlns=""/>
            </a:ext>
          </a:extLst>
        </p:spPr>
      </p:pic>
      <p:sp>
        <p:nvSpPr>
          <p:cNvPr id="11" name="Oval 10">
            <a:extLst>
              <a:ext uri="{FF2B5EF4-FFF2-40B4-BE49-F238E27FC236}">
                <a16:creationId xmlns:a16="http://schemas.microsoft.com/office/drawing/2014/main" id="{B858B071-6E70-5B44-B031-67CB07BB9C48}"/>
              </a:ext>
            </a:extLst>
          </p:cNvPr>
          <p:cNvSpPr/>
          <p:nvPr/>
        </p:nvSpPr>
        <p:spPr>
          <a:xfrm>
            <a:off x="3429000" y="2633871"/>
            <a:ext cx="1620078" cy="1480930"/>
          </a:xfrm>
          <a:prstGeom prst="ellipse">
            <a:avLst/>
          </a:prstGeom>
          <a:no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Map&#10;&#10;Description automatically generated">
            <a:extLst>
              <a:ext uri="{FF2B5EF4-FFF2-40B4-BE49-F238E27FC236}">
                <a16:creationId xmlns:a16="http://schemas.microsoft.com/office/drawing/2014/main" id="{58A59AB4-2373-704C-A8E8-34DD8A5FEA1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4195" y="3929793"/>
            <a:ext cx="2310153" cy="2153152"/>
          </a:xfrm>
          <a:prstGeom prst="rect">
            <a:avLst/>
          </a:prstGeom>
          <a:solidFill>
            <a:schemeClr val="bg1">
              <a:lumMod val="65000"/>
              <a:lumOff val="35000"/>
            </a:schemeClr>
          </a:solidFill>
        </p:spPr>
      </p:pic>
      <p:sp>
        <p:nvSpPr>
          <p:cNvPr id="12" name="TextBox 11">
            <a:extLst>
              <a:ext uri="{FF2B5EF4-FFF2-40B4-BE49-F238E27FC236}">
                <a16:creationId xmlns:a16="http://schemas.microsoft.com/office/drawing/2014/main" id="{7693E901-2E06-8C37-4785-D1B774023856}"/>
              </a:ext>
            </a:extLst>
          </p:cNvPr>
          <p:cNvSpPr txBox="1"/>
          <p:nvPr/>
        </p:nvSpPr>
        <p:spPr>
          <a:xfrm>
            <a:off x="203522" y="6216557"/>
            <a:ext cx="1780261" cy="507831"/>
          </a:xfrm>
          <a:prstGeom prst="rect">
            <a:avLst/>
          </a:prstGeom>
          <a:solidFill>
            <a:schemeClr val="bg1">
              <a:lumMod val="65000"/>
              <a:lumOff val="35000"/>
            </a:schemeClr>
          </a:solidFill>
        </p:spPr>
        <p:txBody>
          <a:bodyPr wrap="square" rtlCol="0">
            <a:spAutoFit/>
          </a:bodyPr>
          <a:lstStyle/>
          <a:p>
            <a:r>
              <a:rPr lang="en-US" sz="900" dirty="0">
                <a:hlinkClick r:id="rId4" tooltip="https://myplace.wiki/africa"/>
              </a:rPr>
              <a:t>This Photo</a:t>
            </a:r>
            <a:r>
              <a:rPr lang="en-US" sz="900" dirty="0"/>
              <a:t> by Unknown Author is licensed under </a:t>
            </a:r>
            <a:r>
              <a:rPr lang="en-US" sz="900" dirty="0">
                <a:hlinkClick r:id="rId5" tooltip="https://creativecommons.org/licenses/by-sa/3.0/"/>
              </a:rPr>
              <a:t>CC BY-SA</a:t>
            </a:r>
            <a:endParaRPr lang="en-US" sz="900" dirty="0"/>
          </a:p>
        </p:txBody>
      </p:sp>
    </p:spTree>
    <p:extLst>
      <p:ext uri="{BB962C8B-B14F-4D97-AF65-F5344CB8AC3E}">
        <p14:creationId xmlns:p14="http://schemas.microsoft.com/office/powerpoint/2010/main" val="2490675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1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2167C244-C1E7-C34E-BAC5-8117A225E7F2}"/>
              </a:ext>
            </a:extLst>
          </p:cNvPr>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l="6211" r="34460" b="-2"/>
          <a:stretch/>
        </p:blipFill>
        <p:spPr>
          <a:xfrm rot="5400000">
            <a:off x="4428234" y="-905766"/>
            <a:ext cx="6858000" cy="8669532"/>
          </a:xfrm>
          <a:prstGeom prst="rect">
            <a:avLst/>
          </a:prstGeom>
        </p:spPr>
      </p:pic>
      <p:sp>
        <p:nvSpPr>
          <p:cNvPr id="20" name="Rectangle 19">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8B529D-2357-C84E-8B18-3694241DAF22}"/>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dirty="0"/>
              <a:t>Patrilocal marriage</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7A9B066-25D2-3040-9296-5D6076F19B97}"/>
              </a:ext>
            </a:extLst>
          </p:cNvPr>
          <p:cNvSpPr>
            <a:spLocks noGrp="1"/>
          </p:cNvSpPr>
          <p:nvPr>
            <p:ph sz="half" idx="1"/>
          </p:nvPr>
        </p:nvSpPr>
        <p:spPr>
          <a:xfrm>
            <a:off x="371094" y="2718054"/>
            <a:ext cx="4200906" cy="3521202"/>
          </a:xfrm>
        </p:spPr>
        <p:txBody>
          <a:bodyPr vert="horz" lIns="91440" tIns="45720" rIns="91440" bIns="45720" rtlCol="0" anchor="t">
            <a:normAutofit/>
          </a:bodyPr>
          <a:lstStyle/>
          <a:p>
            <a:r>
              <a:rPr lang="en-US" sz="2000" dirty="0"/>
              <a:t>Traditionally polygamous, but mainly monogamous today</a:t>
            </a:r>
          </a:p>
          <a:p>
            <a:r>
              <a:rPr lang="en-US" sz="2000" dirty="0"/>
              <a:t>Girls brought in; women and children are primary economic units</a:t>
            </a:r>
          </a:p>
          <a:p>
            <a:r>
              <a:rPr lang="en-US" sz="2000" dirty="0" err="1"/>
              <a:t>Bridewealth</a:t>
            </a:r>
            <a:r>
              <a:rPr lang="en-US" sz="2000" dirty="0"/>
              <a:t> – 2 payment types 1) at wedding (cash) 2) for each child (alcohol)</a:t>
            </a:r>
          </a:p>
        </p:txBody>
      </p:sp>
    </p:spTree>
    <p:extLst>
      <p:ext uri="{BB962C8B-B14F-4D97-AF65-F5344CB8AC3E}">
        <p14:creationId xmlns:p14="http://schemas.microsoft.com/office/powerpoint/2010/main" val="414954455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group of people sitting at a table with a cup of coffee&#10;&#10;Description automatically generated">
            <a:extLst>
              <a:ext uri="{FF2B5EF4-FFF2-40B4-BE49-F238E27FC236}">
                <a16:creationId xmlns:a16="http://schemas.microsoft.com/office/drawing/2014/main" id="{37FB40A2-093C-2B46-87A4-520E48B99CB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1106"/>
          <a:stretch/>
        </p:blipFill>
        <p:spPr>
          <a:xfrm>
            <a:off x="3523488" y="10"/>
            <a:ext cx="8668512" cy="6857990"/>
          </a:xfrm>
          <a:prstGeom prst="rect">
            <a:avLst/>
          </a:prstGeom>
        </p:spPr>
      </p:pic>
      <p:sp>
        <p:nvSpPr>
          <p:cNvPr id="25" name="Rectangle 24">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ctrTitle"/>
          </p:nvPr>
        </p:nvSpPr>
        <p:spPr>
          <a:xfrm>
            <a:off x="477981" y="1122363"/>
            <a:ext cx="4023360" cy="3204134"/>
          </a:xfrm>
        </p:spPr>
        <p:txBody>
          <a:bodyPr anchor="b">
            <a:normAutofit/>
          </a:bodyPr>
          <a:lstStyle/>
          <a:p>
            <a:r>
              <a:rPr lang="en-US" sz="4800"/>
              <a:t>Arranged or forced?</a:t>
            </a:r>
          </a:p>
        </p:txBody>
      </p:sp>
      <p:sp>
        <p:nvSpPr>
          <p:cNvPr id="6" name="Subtitle 5"/>
          <p:cNvSpPr>
            <a:spLocks noGrp="1"/>
          </p:cNvSpPr>
          <p:nvPr>
            <p:ph type="subTitle" idx="1"/>
          </p:nvPr>
        </p:nvSpPr>
        <p:spPr>
          <a:xfrm>
            <a:off x="477980" y="4872922"/>
            <a:ext cx="4023359" cy="1208141"/>
          </a:xfrm>
        </p:spPr>
        <p:txBody>
          <a:bodyPr>
            <a:normAutofit/>
          </a:bodyPr>
          <a:lstStyle/>
          <a:p>
            <a:endParaRPr lang="en-US" sz="2000"/>
          </a:p>
        </p:txBody>
      </p:sp>
      <p:sp>
        <p:nvSpPr>
          <p:cNvPr id="27" name="Rectangle 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266592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Rectangle 29">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Rectangle 33">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marriage_660_030413125333.jpg"/>
          <p:cNvPicPr>
            <a:picLocks noGrp="1" noChangeAspect="1"/>
          </p:cNvPicPr>
          <p:nvPr>
            <p:ph sz="half" idx="2"/>
          </p:nvPr>
        </p:nvPicPr>
        <p:blipFill rotWithShape="1">
          <a:blip r:embed="rId2" cstate="screen">
            <a:alphaModFix amt="40000"/>
            <a:extLst>
              <a:ext uri="{28A0092B-C50C-407E-A947-70E740481C1C}">
                <a14:useLocalDpi xmlns:a14="http://schemas.microsoft.com/office/drawing/2010/main"/>
              </a:ext>
            </a:extLst>
          </a:blip>
          <a:srcRect t="20481" r="-1" b="29316"/>
          <a:stretch/>
        </p:blipFill>
        <p:spPr>
          <a:xfrm>
            <a:off x="20" y="10"/>
            <a:ext cx="12191979" cy="6857990"/>
          </a:xfrm>
          <a:prstGeom prst="rect">
            <a:avLst/>
          </a:prstGeom>
        </p:spPr>
      </p:pic>
      <p:sp>
        <p:nvSpPr>
          <p:cNvPr id="2" name="Title 1"/>
          <p:cNvSpPr>
            <a:spLocks noGrp="1"/>
          </p:cNvSpPr>
          <p:nvPr>
            <p:ph type="title"/>
          </p:nvPr>
        </p:nvSpPr>
        <p:spPr>
          <a:xfrm>
            <a:off x="841249" y="941832"/>
            <a:ext cx="10506456" cy="2057400"/>
          </a:xfrm>
        </p:spPr>
        <p:txBody>
          <a:bodyPr vert="horz" lIns="91440" tIns="45720" rIns="91440" bIns="45720" rtlCol="0" anchor="b">
            <a:normAutofit/>
          </a:bodyPr>
          <a:lstStyle/>
          <a:p>
            <a:r>
              <a:rPr lang="en-US" sz="5000" dirty="0"/>
              <a:t>Arranged is not forced because</a:t>
            </a:r>
          </a:p>
        </p:txBody>
      </p:sp>
      <p:sp>
        <p:nvSpPr>
          <p:cNvPr id="36" name="Rectangle 3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841248" y="3502152"/>
            <a:ext cx="10506456" cy="2670048"/>
          </a:xfrm>
        </p:spPr>
        <p:txBody>
          <a:bodyPr vert="horz" lIns="91440" tIns="45720" rIns="91440" bIns="45720" rtlCol="0">
            <a:normAutofit/>
          </a:bodyPr>
          <a:lstStyle/>
          <a:p>
            <a:r>
              <a:rPr lang="en-US" sz="2000"/>
              <a:t>‘Arranged’ = parents negotiate to get the best partnership for their children.</a:t>
            </a:r>
          </a:p>
          <a:p>
            <a:r>
              <a:rPr lang="en-US" sz="2000"/>
              <a:t>Parents know best but children can refuse.</a:t>
            </a:r>
          </a:p>
          <a:p>
            <a:r>
              <a:rPr lang="en-US" sz="2000"/>
              <a:t>Has little to do with attraction</a:t>
            </a:r>
          </a:p>
          <a:p>
            <a:r>
              <a:rPr lang="en-US" sz="2000"/>
              <a:t>Factors for compatibility: reputation, horoscope, caste, vocation, wealth, health</a:t>
            </a:r>
          </a:p>
        </p:txBody>
      </p:sp>
    </p:spTree>
    <p:extLst>
      <p:ext uri="{BB962C8B-B14F-4D97-AF65-F5344CB8AC3E}">
        <p14:creationId xmlns:p14="http://schemas.microsoft.com/office/powerpoint/2010/main" val="247110142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6">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ride.jpeg">
            <a:hlinkClick r:id="rId3"/>
          </p:cNvPr>
          <p:cNvPicPr>
            <a:picLocks noGrp="1" noChangeAspect="1"/>
          </p:cNvPicPr>
          <p:nvPr>
            <p:ph sz="half" idx="2"/>
          </p:nvPr>
        </p:nvPicPr>
        <p:blipFill rotWithShape="1">
          <a:blip r:embed="rId4" cstate="screen">
            <a:extLst>
              <a:ext uri="{28A0092B-C50C-407E-A947-70E740481C1C}">
                <a14:useLocalDpi xmlns:a14="http://schemas.microsoft.com/office/drawing/2010/main"/>
              </a:ext>
            </a:extLst>
          </a:blip>
          <a:srcRect t="25457" r="1" b="3769"/>
          <a:stretch/>
        </p:blipFill>
        <p:spPr>
          <a:xfrm>
            <a:off x="20" y="10"/>
            <a:ext cx="8668492" cy="6857990"/>
          </a:xfrm>
          <a:prstGeom prst="rect">
            <a:avLst/>
          </a:prstGeom>
        </p:spPr>
      </p:pic>
      <p:sp>
        <p:nvSpPr>
          <p:cNvPr id="19" name="Rectangle 18">
            <a:extLst>
              <a:ext uri="{FF2B5EF4-FFF2-40B4-BE49-F238E27FC236}">
                <a16:creationId xmlns:a16="http://schemas.microsoft.com/office/drawing/2014/main" id="{EFAEC92A-2230-45B0-A12F-07F9F9E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95868" y="1161288"/>
            <a:ext cx="3438144" cy="1124712"/>
          </a:xfrm>
        </p:spPr>
        <p:txBody>
          <a:bodyPr vert="horz" lIns="91440" tIns="45720" rIns="91440" bIns="45720" rtlCol="0" anchor="b">
            <a:normAutofit/>
          </a:bodyPr>
          <a:lstStyle/>
          <a:p>
            <a:r>
              <a:rPr lang="en-US" sz="2400"/>
              <a:t>Contemporary methods of finding a life partner in India</a:t>
            </a:r>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8395868" y="2718054"/>
            <a:ext cx="3438906" cy="3207258"/>
          </a:xfrm>
        </p:spPr>
        <p:txBody>
          <a:bodyPr vert="horz" lIns="91440" tIns="45720" rIns="91440" bIns="45720" rtlCol="0" anchor="t">
            <a:normAutofit/>
          </a:bodyPr>
          <a:lstStyle/>
          <a:p>
            <a:pPr>
              <a:lnSpc>
                <a:spcPct val="100000"/>
              </a:lnSpc>
            </a:pPr>
            <a:r>
              <a:rPr lang="en-US" sz="1700">
                <a:hlinkClick r:id="rId5"/>
              </a:rPr>
              <a:t>Website ‘Shaddicom’</a:t>
            </a:r>
            <a:endParaRPr lang="en-US" sz="1700"/>
          </a:p>
          <a:p>
            <a:pPr>
              <a:lnSpc>
                <a:spcPct val="100000"/>
              </a:lnSpc>
            </a:pPr>
            <a:r>
              <a:rPr lang="en-US" sz="1700">
                <a:hlinkClick r:id="rId6"/>
              </a:rPr>
              <a:t>Shaddiface</a:t>
            </a:r>
            <a:endParaRPr lang="en-US" sz="1700"/>
          </a:p>
          <a:p>
            <a:pPr>
              <a:lnSpc>
                <a:spcPct val="100000"/>
              </a:lnSpc>
            </a:pPr>
            <a:r>
              <a:rPr lang="en-US" sz="1700" b="1"/>
              <a:t>Shaadi.com TV ad (:43 secs each) </a:t>
            </a:r>
          </a:p>
          <a:p>
            <a:pPr lvl="1">
              <a:lnSpc>
                <a:spcPct val="100000"/>
              </a:lnSpc>
            </a:pPr>
            <a:r>
              <a:rPr lang="en-US" sz="1700" b="1"/>
              <a:t>Groom http://youtu.be/shLf7-f0NfE </a:t>
            </a:r>
          </a:p>
          <a:p>
            <a:pPr lvl="1">
              <a:lnSpc>
                <a:spcPct val="100000"/>
              </a:lnSpc>
            </a:pPr>
            <a:r>
              <a:rPr lang="en-US" sz="1700" b="1"/>
              <a:t>Bride http://youtu.be/1QsBh_fLajQ </a:t>
            </a:r>
          </a:p>
          <a:p>
            <a:pPr>
              <a:lnSpc>
                <a:spcPct val="100000"/>
              </a:lnSpc>
            </a:pPr>
            <a:endParaRPr lang="en-US" sz="1700"/>
          </a:p>
          <a:p>
            <a:pPr>
              <a:lnSpc>
                <a:spcPct val="100000"/>
              </a:lnSpc>
            </a:pPr>
            <a:endParaRPr lang="en-US" sz="1700"/>
          </a:p>
        </p:txBody>
      </p:sp>
      <p:sp>
        <p:nvSpPr>
          <p:cNvPr id="6" name="TextBox 5"/>
          <p:cNvSpPr txBox="1"/>
          <p:nvPr/>
        </p:nvSpPr>
        <p:spPr>
          <a:xfrm>
            <a:off x="2421488" y="6207667"/>
            <a:ext cx="7789312" cy="369332"/>
          </a:xfrm>
          <a:prstGeom prst="rect">
            <a:avLst/>
          </a:prstGeom>
          <a:noFill/>
        </p:spPr>
        <p:txBody>
          <a:bodyPr wrap="none" rtlCol="0">
            <a:spAutoFit/>
          </a:bodyPr>
          <a:lstStyle/>
          <a:p>
            <a:pPr>
              <a:spcAft>
                <a:spcPts val="600"/>
              </a:spcAft>
            </a:pPr>
            <a:r>
              <a:rPr lang="en-US" dirty="0">
                <a:solidFill>
                  <a:srgbClr val="FFFFFF"/>
                </a:solidFill>
                <a:latin typeface="Roboto-Regular"/>
              </a:rPr>
              <a:t>Video, click on picture: The Stream - Arranged marriage: For love or family</a:t>
            </a:r>
            <a:endParaRPr lang="en-US">
              <a:solidFill>
                <a:srgbClr val="FFFFFF"/>
              </a:solidFill>
            </a:endParaRPr>
          </a:p>
        </p:txBody>
      </p:sp>
    </p:spTree>
    <p:extLst>
      <p:ext uri="{BB962C8B-B14F-4D97-AF65-F5344CB8AC3E}">
        <p14:creationId xmlns:p14="http://schemas.microsoft.com/office/powerpoint/2010/main" val="423215723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1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1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Rectangle 17">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indoor, person, lobster&#10;&#10;Description automatically generated">
            <a:extLst>
              <a:ext uri="{FF2B5EF4-FFF2-40B4-BE49-F238E27FC236}">
                <a16:creationId xmlns:a16="http://schemas.microsoft.com/office/drawing/2014/main" id="{A8FE3174-B2E2-DE9F-074E-9A06A3107B64}"/>
              </a:ext>
            </a:extLst>
          </p:cNvPr>
          <p:cNvPicPr>
            <a:picLocks noGrp="1" noChangeAspect="1"/>
          </p:cNvPicPr>
          <p:nvPr>
            <p:ph sz="half" idx="2"/>
          </p:nvPr>
        </p:nvPicPr>
        <p:blipFill rotWithShape="1">
          <a:blip r:embed="rId3">
            <a:extLst>
              <a:ext uri="{837473B0-CC2E-450A-ABE3-18F120FF3D39}">
                <a1611:picAttrSrcUrl xmlns:a1611="http://schemas.microsoft.com/office/drawing/2016/11/main" r:id="rId4"/>
              </a:ext>
            </a:extLst>
          </a:blip>
          <a:srcRect r="2161"/>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31" name="Freeform: Shape 19">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21">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843502-9F82-0C7A-15C6-AF5826D10939}"/>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000"/>
              <a:t>Mody (2020) Care and Resistance </a:t>
            </a:r>
            <a:r>
              <a:rPr lang="en-US" sz="2000" i="1"/>
              <a:t>Anthropology and Humanism – </a:t>
            </a:r>
            <a:r>
              <a:rPr lang="en-US" sz="2000"/>
              <a:t>talks of the instability of care</a:t>
            </a:r>
          </a:p>
        </p:txBody>
      </p:sp>
      <p:sp>
        <p:nvSpPr>
          <p:cNvPr id="33" name="Rectangle 23">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BE4E27-4866-B7F6-339D-C5BF25CF9611}"/>
              </a:ext>
            </a:extLst>
          </p:cNvPr>
          <p:cNvSpPr>
            <a:spLocks noGrp="1"/>
          </p:cNvSpPr>
          <p:nvPr>
            <p:ph sz="half" idx="1"/>
          </p:nvPr>
        </p:nvSpPr>
        <p:spPr>
          <a:xfrm>
            <a:off x="371094" y="2718054"/>
            <a:ext cx="3438906" cy="3207258"/>
          </a:xfrm>
        </p:spPr>
        <p:txBody>
          <a:bodyPr vert="horz" lIns="91440" tIns="45720" rIns="91440" bIns="45720" rtlCol="0" anchor="t">
            <a:normAutofit/>
          </a:bodyPr>
          <a:lstStyle/>
          <a:p>
            <a:pPr>
              <a:lnSpc>
                <a:spcPct val="100000"/>
              </a:lnSpc>
            </a:pPr>
            <a:r>
              <a:rPr lang="en-US" sz="1700" dirty="0"/>
              <a:t>Self-arranged marriages are attached to love, but also rely on kinship bonds and obligations</a:t>
            </a:r>
          </a:p>
          <a:p>
            <a:pPr>
              <a:lnSpc>
                <a:spcPct val="100000"/>
              </a:lnSpc>
            </a:pPr>
            <a:r>
              <a:rPr lang="en-US" sz="1700" dirty="0"/>
              <a:t>Arranged marriages are a form of care that can transform to acts of violence (forced)</a:t>
            </a:r>
          </a:p>
          <a:p>
            <a:pPr>
              <a:lnSpc>
                <a:spcPct val="100000"/>
              </a:lnSpc>
            </a:pPr>
            <a:r>
              <a:rPr lang="en-US" sz="1700" dirty="0"/>
              <a:t>But parents who don’t arrange marriages are judged as failing to parent properly.</a:t>
            </a:r>
          </a:p>
        </p:txBody>
      </p:sp>
      <p:sp>
        <p:nvSpPr>
          <p:cNvPr id="7" name="TextBox 6">
            <a:extLst>
              <a:ext uri="{FF2B5EF4-FFF2-40B4-BE49-F238E27FC236}">
                <a16:creationId xmlns:a16="http://schemas.microsoft.com/office/drawing/2014/main" id="{7C2303B0-8114-B0B1-EF75-1BF8073967AC}"/>
              </a:ext>
            </a:extLst>
          </p:cNvPr>
          <p:cNvSpPr txBox="1"/>
          <p:nvPr/>
        </p:nvSpPr>
        <p:spPr>
          <a:xfrm>
            <a:off x="9365585" y="6657945"/>
            <a:ext cx="2826415"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huesoflife.wordpress.com/2009/11/04/arranged-or-love-marriag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197977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person, dining table&#10;&#10;Description automatically generated">
            <a:extLst>
              <a:ext uri="{FF2B5EF4-FFF2-40B4-BE49-F238E27FC236}">
                <a16:creationId xmlns:a16="http://schemas.microsoft.com/office/drawing/2014/main" id="{25F81E37-7591-F68D-06AF-D7A515BC9FB8}"/>
              </a:ext>
            </a:extLst>
          </p:cNvPr>
          <p:cNvPicPr>
            <a:picLocks noGrp="1" noChangeAspect="1"/>
          </p:cNvPicPr>
          <p:nvPr>
            <p:ph sz="half" idx="2"/>
          </p:nvPr>
        </p:nvPicPr>
        <p:blipFill rotWithShape="1">
          <a:blip r:embed="rId2">
            <a:alphaModFix amt="40000"/>
            <a:extLst>
              <a:ext uri="{837473B0-CC2E-450A-ABE3-18F120FF3D39}">
                <a1611:picAttrSrcUrl xmlns:a1611="http://schemas.microsoft.com/office/drawing/2016/11/main" r:id="rId3"/>
              </a:ext>
            </a:extLst>
          </a:blip>
          <a:srcRect t="15730"/>
          <a:stretch/>
        </p:blipFill>
        <p:spPr>
          <a:xfrm>
            <a:off x="20" y="10"/>
            <a:ext cx="12191979" cy="6857990"/>
          </a:xfrm>
          <a:prstGeom prst="rect">
            <a:avLst/>
          </a:prstGeom>
        </p:spPr>
      </p:pic>
      <p:sp>
        <p:nvSpPr>
          <p:cNvPr id="2" name="Title 1">
            <a:extLst>
              <a:ext uri="{FF2B5EF4-FFF2-40B4-BE49-F238E27FC236}">
                <a16:creationId xmlns:a16="http://schemas.microsoft.com/office/drawing/2014/main" id="{AEC558AF-1A64-E73F-BF22-A9A438384AEE}"/>
              </a:ext>
            </a:extLst>
          </p:cNvPr>
          <p:cNvSpPr>
            <a:spLocks noGrp="1"/>
          </p:cNvSpPr>
          <p:nvPr>
            <p:ph type="title"/>
          </p:nvPr>
        </p:nvSpPr>
        <p:spPr>
          <a:xfrm>
            <a:off x="841249" y="941832"/>
            <a:ext cx="10506456" cy="2057400"/>
          </a:xfrm>
        </p:spPr>
        <p:txBody>
          <a:bodyPr vert="horz" lIns="91440" tIns="45720" rIns="91440" bIns="45720" rtlCol="0" anchor="b">
            <a:normAutofit/>
          </a:bodyPr>
          <a:lstStyle/>
          <a:p>
            <a:r>
              <a:rPr lang="en-US" sz="5000"/>
              <a:t>South Asian kinship and arranged marriages</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9643762-FFE3-2530-B5C1-51706D547E70}"/>
              </a:ext>
            </a:extLst>
          </p:cNvPr>
          <p:cNvSpPr>
            <a:spLocks noGrp="1"/>
          </p:cNvSpPr>
          <p:nvPr>
            <p:ph sz="half" idx="1"/>
          </p:nvPr>
        </p:nvSpPr>
        <p:spPr>
          <a:xfrm>
            <a:off x="841248" y="3502152"/>
            <a:ext cx="10506456" cy="2670048"/>
          </a:xfrm>
        </p:spPr>
        <p:txBody>
          <a:bodyPr vert="horz" lIns="91440" tIns="45720" rIns="91440" bIns="45720" rtlCol="0">
            <a:normAutofit/>
          </a:bodyPr>
          <a:lstStyle/>
          <a:p>
            <a:pPr>
              <a:lnSpc>
                <a:spcPct val="100000"/>
              </a:lnSpc>
            </a:pPr>
            <a:r>
              <a:rPr lang="en-US" sz="2000" dirty="0">
                <a:effectLst/>
              </a:rPr>
              <a:t>‘You care for your kin actively and materially because they are kin, and the caring you do is an obligation you carry that is inherent within the very relationship of kinship. To ignore these obligations or to ignore the need to materialize them …is to abdicate the relationship itself. …Consequently, arranging your child’s marriage is considered a quintessential part of their care. It is only after their children’s marriages that tradition-minded South Asian parents can expect the care that they have bestowed upon their children to begin to flow back towards themselves in turn</a:t>
            </a:r>
            <a:r>
              <a:rPr lang="en-US" sz="2000" dirty="0"/>
              <a:t>’ </a:t>
            </a:r>
            <a:r>
              <a:rPr lang="en-US" sz="2000" dirty="0">
                <a:effectLst/>
              </a:rPr>
              <a:t>(</a:t>
            </a:r>
            <a:r>
              <a:rPr lang="en-US" sz="2000" dirty="0" err="1">
                <a:effectLst/>
              </a:rPr>
              <a:t>Mody</a:t>
            </a:r>
            <a:r>
              <a:rPr lang="en-US" sz="2000" dirty="0">
                <a:effectLst/>
              </a:rPr>
              <a:t> 2020: 200).</a:t>
            </a:r>
            <a:endParaRPr lang="en-US" sz="2000" dirty="0"/>
          </a:p>
          <a:p>
            <a:pPr>
              <a:lnSpc>
                <a:spcPct val="100000"/>
              </a:lnSpc>
            </a:pPr>
            <a:endParaRPr lang="en-US" sz="2000" dirty="0"/>
          </a:p>
        </p:txBody>
      </p:sp>
      <p:sp>
        <p:nvSpPr>
          <p:cNvPr id="7" name="TextBox 6">
            <a:extLst>
              <a:ext uri="{FF2B5EF4-FFF2-40B4-BE49-F238E27FC236}">
                <a16:creationId xmlns:a16="http://schemas.microsoft.com/office/drawing/2014/main" id="{E80E9C35-4361-9471-36DD-EDD12A021668}"/>
              </a:ext>
            </a:extLst>
          </p:cNvPr>
          <p:cNvSpPr txBox="1"/>
          <p:nvPr/>
        </p:nvSpPr>
        <p:spPr>
          <a:xfrm>
            <a:off x="9532297" y="6657945"/>
            <a:ext cx="265970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nicubunu.deviantart.com/art/Religious-ceremony-28873252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32544916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Arranged marriages, India</a:t>
            </a:r>
          </a:p>
        </p:txBody>
      </p:sp>
      <p:sp>
        <p:nvSpPr>
          <p:cNvPr id="3" name="Content Placeholder 2"/>
          <p:cNvSpPr>
            <a:spLocks noGrp="1"/>
          </p:cNvSpPr>
          <p:nvPr>
            <p:ph sz="half" idx="1"/>
          </p:nvPr>
        </p:nvSpPr>
        <p:spPr/>
        <p:txBody>
          <a:bodyPr>
            <a:normAutofit fontScale="92500" lnSpcReduction="20000"/>
          </a:bodyPr>
          <a:lstStyle/>
          <a:p>
            <a:r>
              <a:rPr lang="en-US" dirty="0"/>
              <a:t>Read Nanda 2011</a:t>
            </a:r>
          </a:p>
          <a:p>
            <a:r>
              <a:rPr lang="en-US" dirty="0"/>
              <a:t>Website ‘</a:t>
            </a:r>
            <a:r>
              <a:rPr lang="en-US" dirty="0" err="1"/>
              <a:t>Shaddiface</a:t>
            </a:r>
            <a:r>
              <a:rPr lang="en-US" dirty="0"/>
              <a:t>’</a:t>
            </a:r>
          </a:p>
          <a:p>
            <a:r>
              <a:rPr lang="en-US" dirty="0">
                <a:hlinkClick r:id="rId2"/>
              </a:rPr>
              <a:t>https://www.youtube.com/watch?v=mU8bXx8kYpQ&amp;feature=youtu.be</a:t>
            </a:r>
            <a:endParaRPr lang="en-US" dirty="0"/>
          </a:p>
          <a:p>
            <a:r>
              <a:rPr lang="en-US" b="1" dirty="0" err="1"/>
              <a:t>Shaadi.com</a:t>
            </a:r>
            <a:r>
              <a:rPr lang="en-US" b="1" dirty="0"/>
              <a:t> TV ad (:43 </a:t>
            </a:r>
            <a:r>
              <a:rPr lang="en-US" b="1" dirty="0" err="1"/>
              <a:t>secs</a:t>
            </a:r>
            <a:r>
              <a:rPr lang="en-US" b="1" dirty="0"/>
              <a:t> each) </a:t>
            </a:r>
          </a:p>
          <a:p>
            <a:pPr lvl="1"/>
            <a:r>
              <a:rPr lang="en-US" b="1" dirty="0"/>
              <a:t>Groom http://</a:t>
            </a:r>
            <a:r>
              <a:rPr lang="en-US" b="1" dirty="0" err="1"/>
              <a:t>youtu.be</a:t>
            </a:r>
            <a:r>
              <a:rPr lang="en-US" b="1" dirty="0"/>
              <a:t>/shLf7-f0NfE </a:t>
            </a:r>
          </a:p>
          <a:p>
            <a:pPr lvl="1"/>
            <a:r>
              <a:rPr lang="en-US" b="1" dirty="0"/>
              <a:t>Bride http://</a:t>
            </a:r>
            <a:r>
              <a:rPr lang="en-US" b="1" dirty="0" err="1"/>
              <a:t>youtu.be</a:t>
            </a:r>
            <a:r>
              <a:rPr lang="en-US" b="1" dirty="0"/>
              <a:t>/1QsBh_fLajQ </a:t>
            </a:r>
          </a:p>
          <a:p>
            <a:endParaRPr lang="en-US" dirty="0"/>
          </a:p>
        </p:txBody>
      </p:sp>
      <p:sp>
        <p:nvSpPr>
          <p:cNvPr id="4" name="Content Placeholder 3"/>
          <p:cNvSpPr>
            <a:spLocks noGrp="1"/>
          </p:cNvSpPr>
          <p:nvPr>
            <p:ph sz="half" idx="2"/>
          </p:nvPr>
        </p:nvSpPr>
        <p:spPr/>
        <p:txBody>
          <a:bodyPr>
            <a:normAutofit fontScale="92500" lnSpcReduction="20000"/>
          </a:bodyPr>
          <a:lstStyle/>
          <a:p>
            <a:r>
              <a:rPr lang="en-US" dirty="0">
                <a:hlinkClick r:id="rId3"/>
              </a:rPr>
              <a:t>https://www.youtube.com/watch?v=VUvrCaesLDs</a:t>
            </a:r>
            <a:r>
              <a:rPr lang="en-US" dirty="0"/>
              <a:t> - arranged marriage 5 min vid</a:t>
            </a:r>
          </a:p>
          <a:p>
            <a:r>
              <a:rPr lang="en-US" dirty="0">
                <a:hlinkClick r:id="rId4"/>
              </a:rPr>
              <a:t>https://www.youtube.com/watch?v=uqonuIijmtk</a:t>
            </a:r>
            <a:r>
              <a:rPr lang="en-US" dirty="0"/>
              <a:t> </a:t>
            </a:r>
            <a:r>
              <a:rPr lang="en-US" dirty="0" err="1"/>
              <a:t>asian</a:t>
            </a:r>
            <a:r>
              <a:rPr lang="en-US" dirty="0"/>
              <a:t> boss</a:t>
            </a:r>
          </a:p>
          <a:p>
            <a:r>
              <a:rPr lang="en-US" dirty="0">
                <a:hlinkClick r:id="rId5"/>
              </a:rPr>
              <a:t>https://www.youtube.com/watch?v=L_eo4SoCnUY</a:t>
            </a:r>
            <a:r>
              <a:rPr lang="en-US" dirty="0"/>
              <a:t> Love v arranged 11 </a:t>
            </a:r>
            <a:r>
              <a:rPr lang="en-US" dirty="0" err="1"/>
              <a:t>mins</a:t>
            </a:r>
            <a:endParaRPr lang="en-US" dirty="0"/>
          </a:p>
        </p:txBody>
      </p:sp>
    </p:spTree>
    <p:extLst>
      <p:ext uri="{BB962C8B-B14F-4D97-AF65-F5344CB8AC3E}">
        <p14:creationId xmlns:p14="http://schemas.microsoft.com/office/powerpoint/2010/main" val="28145598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00346A0-9279-4B6E-A4DF-93D4D09C1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11097349" cy="157314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4873C36F-AC9D-4984-C23B-F3D13A536A8E}"/>
              </a:ext>
            </a:extLst>
          </p:cNvPr>
          <p:cNvSpPr>
            <a:spLocks noGrp="1"/>
          </p:cNvSpPr>
          <p:nvPr>
            <p:ph type="ctrTitle"/>
          </p:nvPr>
        </p:nvSpPr>
        <p:spPr>
          <a:xfrm>
            <a:off x="868680" y="4816862"/>
            <a:ext cx="5001768" cy="1371600"/>
          </a:xfrm>
        </p:spPr>
        <p:txBody>
          <a:bodyPr anchor="ctr">
            <a:normAutofit/>
          </a:bodyPr>
          <a:lstStyle/>
          <a:p>
            <a:r>
              <a:rPr lang="en-US" sz="3600"/>
              <a:t>Forced marriages</a:t>
            </a:r>
            <a:br>
              <a:rPr lang="en-US" sz="3600"/>
            </a:br>
            <a:endParaRPr lang="en-US" sz="3600"/>
          </a:p>
        </p:txBody>
      </p:sp>
      <p:sp>
        <p:nvSpPr>
          <p:cNvPr id="6" name="Subtitle 5">
            <a:extLst>
              <a:ext uri="{FF2B5EF4-FFF2-40B4-BE49-F238E27FC236}">
                <a16:creationId xmlns:a16="http://schemas.microsoft.com/office/drawing/2014/main" id="{585162CF-E1C5-58D8-05F9-3485C73E5294}"/>
              </a:ext>
            </a:extLst>
          </p:cNvPr>
          <p:cNvSpPr>
            <a:spLocks noGrp="1"/>
          </p:cNvSpPr>
          <p:nvPr>
            <p:ph type="subTitle" idx="1"/>
          </p:nvPr>
        </p:nvSpPr>
        <p:spPr>
          <a:xfrm>
            <a:off x="6384034" y="4909985"/>
            <a:ext cx="4939285" cy="1185353"/>
          </a:xfrm>
        </p:spPr>
        <p:txBody>
          <a:bodyPr anchor="ctr">
            <a:normAutofit/>
          </a:bodyPr>
          <a:lstStyle/>
          <a:p>
            <a:r>
              <a:rPr lang="en-US" sz="2400"/>
              <a:t>Marriage without consent</a:t>
            </a:r>
          </a:p>
        </p:txBody>
      </p:sp>
      <p:pic>
        <p:nvPicPr>
          <p:cNvPr id="9" name="Picture 8" descr="A close up of a child&#10;&#10;Description automatically generated with medium confidence">
            <a:extLst>
              <a:ext uri="{FF2B5EF4-FFF2-40B4-BE49-F238E27FC236}">
                <a16:creationId xmlns:a16="http://schemas.microsoft.com/office/drawing/2014/main" id="{96D746B7-FE2C-77F3-FF29-1C588F03310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1473" r="42222" b="-2"/>
          <a:stretch/>
        </p:blipFill>
        <p:spPr>
          <a:xfrm>
            <a:off x="320040" y="301751"/>
            <a:ext cx="3703320" cy="4205471"/>
          </a:xfrm>
          <a:prstGeom prst="rect">
            <a:avLst/>
          </a:prstGeom>
        </p:spPr>
      </p:pic>
      <p:pic>
        <p:nvPicPr>
          <p:cNvPr id="8" name="Picture 7" descr="Couple holding hands">
            <a:extLst>
              <a:ext uri="{FF2B5EF4-FFF2-40B4-BE49-F238E27FC236}">
                <a16:creationId xmlns:a16="http://schemas.microsoft.com/office/drawing/2014/main" id="{E480D4DE-F831-8357-BC82-0683C5B86890}"/>
              </a:ext>
            </a:extLst>
          </p:cNvPr>
          <p:cNvPicPr>
            <a:picLocks noChangeAspect="1"/>
          </p:cNvPicPr>
          <p:nvPr/>
        </p:nvPicPr>
        <p:blipFill rotWithShape="1">
          <a:blip r:embed="rId5"/>
          <a:srcRect l="20937" r="7955"/>
          <a:stretch/>
        </p:blipFill>
        <p:spPr>
          <a:xfrm>
            <a:off x="4244340" y="301751"/>
            <a:ext cx="3703320" cy="4205471"/>
          </a:xfrm>
          <a:prstGeom prst="rect">
            <a:avLst/>
          </a:prstGeom>
        </p:spPr>
      </p:pic>
      <p:pic>
        <p:nvPicPr>
          <p:cNvPr id="13" name="Picture 12" descr="A picture containing cave, altar&#10;&#10;Description automatically generated">
            <a:extLst>
              <a:ext uri="{FF2B5EF4-FFF2-40B4-BE49-F238E27FC236}">
                <a16:creationId xmlns:a16="http://schemas.microsoft.com/office/drawing/2014/main" id="{D3F99CA3-5B00-E3A7-54DC-19732ABB38B1}"/>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10156" r="8189"/>
          <a:stretch/>
        </p:blipFill>
        <p:spPr>
          <a:xfrm>
            <a:off x="8165592" y="301751"/>
            <a:ext cx="3703320" cy="4205471"/>
          </a:xfrm>
          <a:prstGeom prst="rect">
            <a:avLst/>
          </a:prstGeom>
        </p:spPr>
      </p:pic>
      <p:sp>
        <p:nvSpPr>
          <p:cNvPr id="24" name="Rectangle 23">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5">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5271" y="5483123"/>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0CC65F3F-66E2-AEBD-7554-5FC48961D577}"/>
              </a:ext>
            </a:extLst>
          </p:cNvPr>
          <p:cNvSpPr txBox="1"/>
          <p:nvPr/>
        </p:nvSpPr>
        <p:spPr>
          <a:xfrm>
            <a:off x="1188930" y="4307167"/>
            <a:ext cx="283443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osonduawaraka.blogspot.com/2009/02/abyssinian-boy-by-onyeka-nwelue-my.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
        <p:nvSpPr>
          <p:cNvPr id="15" name="TextBox 14">
            <a:extLst>
              <a:ext uri="{FF2B5EF4-FFF2-40B4-BE49-F238E27FC236}">
                <a16:creationId xmlns:a16="http://schemas.microsoft.com/office/drawing/2014/main" id="{F4AB55F1-EB5E-D18A-BE63-921F9A641340}"/>
              </a:ext>
            </a:extLst>
          </p:cNvPr>
          <p:cNvSpPr txBox="1"/>
          <p:nvPr/>
        </p:nvSpPr>
        <p:spPr>
          <a:xfrm>
            <a:off x="9209210" y="4307167"/>
            <a:ext cx="265970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s://en.m.wikipedia.org/wiki/Marriag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237584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1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Oskar_Shmerling._Free_love_(Forced_marriage)._Molla_Nasreddin.jpg"/>
          <p:cNvPicPr>
            <a:picLocks noChangeAspect="1"/>
          </p:cNvPicPr>
          <p:nvPr/>
        </p:nvPicPr>
        <p:blipFill rotWithShape="1">
          <a:blip r:embed="rId2" cstate="screen">
            <a:extLst>
              <a:ext uri="{28A0092B-C50C-407E-A947-70E740481C1C}">
                <a14:useLocalDpi xmlns:a14="http://schemas.microsoft.com/office/drawing/2010/main"/>
              </a:ext>
            </a:extLst>
          </a:blip>
          <a:srcRect l="5505" r="-2" b="-2"/>
          <a:stretch/>
        </p:blipFill>
        <p:spPr>
          <a:xfrm>
            <a:off x="3522468" y="10"/>
            <a:ext cx="8669532" cy="6857990"/>
          </a:xfrm>
          <a:prstGeom prst="rect">
            <a:avLst/>
          </a:prstGeom>
        </p:spPr>
      </p:pic>
      <p:sp>
        <p:nvSpPr>
          <p:cNvPr id="20" name="Rectangle 19">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ctrTitle"/>
          </p:nvPr>
        </p:nvSpPr>
        <p:spPr>
          <a:xfrm>
            <a:off x="371094" y="1161288"/>
            <a:ext cx="3438144" cy="1124712"/>
          </a:xfrm>
        </p:spPr>
        <p:txBody>
          <a:bodyPr vert="horz" lIns="91440" tIns="45720" rIns="91440" bIns="45720" rtlCol="0" anchor="b">
            <a:normAutofit/>
          </a:bodyPr>
          <a:lstStyle/>
          <a:p>
            <a:r>
              <a:rPr lang="en-US" sz="2400"/>
              <a:t>Activity.</a:t>
            </a:r>
            <a:br>
              <a:rPr lang="en-US" sz="2400"/>
            </a:br>
            <a:r>
              <a:rPr lang="en-US" sz="2400"/>
              <a:t>Please read for </a:t>
            </a:r>
            <a:br>
              <a:rPr lang="en-US" sz="2400"/>
            </a:br>
            <a:r>
              <a:rPr lang="en-US" sz="2400"/>
              <a:t>discussion:</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ubtitle 5"/>
          <p:cNvSpPr>
            <a:spLocks noGrp="1"/>
          </p:cNvSpPr>
          <p:nvPr>
            <p:ph type="subTitle" idx="1"/>
          </p:nvPr>
        </p:nvSpPr>
        <p:spPr>
          <a:xfrm>
            <a:off x="371094" y="2718054"/>
            <a:ext cx="3438906" cy="3207258"/>
          </a:xfrm>
        </p:spPr>
        <p:txBody>
          <a:bodyPr vert="horz" lIns="91440" tIns="45720" rIns="91440" bIns="45720" rtlCol="0" anchor="t">
            <a:normAutofit/>
          </a:bodyPr>
          <a:lstStyle/>
          <a:p>
            <a:pPr indent="-228600">
              <a:lnSpc>
                <a:spcPct val="100000"/>
              </a:lnSpc>
              <a:buFont typeface="Arial" panose="020B0604020202020204" pitchFamily="34" charset="0"/>
              <a:buChar char="•"/>
            </a:pPr>
            <a:r>
              <a:rPr lang="en-US" sz="1700"/>
              <a:t>Anitha, S., and Gill, A. 2015 A Moral Panic?</a:t>
            </a:r>
            <a:r>
              <a:rPr lang="en-US" sz="1700" b="1"/>
              <a:t> </a:t>
            </a:r>
            <a:r>
              <a:rPr lang="en-US" sz="1700"/>
              <a:t>The Problematization of Forced Marriage in British Newspapers</a:t>
            </a:r>
            <a:r>
              <a:rPr lang="en-US" sz="1700" i="1"/>
              <a:t> Violence against Women </a:t>
            </a:r>
          </a:p>
          <a:p>
            <a:pPr indent="-228600">
              <a:lnSpc>
                <a:spcPct val="100000"/>
              </a:lnSpc>
              <a:buFont typeface="Arial" panose="020B0604020202020204" pitchFamily="34" charset="0"/>
              <a:buChar char="•"/>
            </a:pPr>
            <a:r>
              <a:rPr lang="en-US" sz="1700"/>
              <a:t>And</a:t>
            </a:r>
          </a:p>
          <a:p>
            <a:pPr indent="-228600">
              <a:lnSpc>
                <a:spcPct val="100000"/>
              </a:lnSpc>
              <a:buFont typeface="Arial" panose="020B0604020202020204" pitchFamily="34" charset="0"/>
              <a:buChar char="•"/>
            </a:pPr>
            <a:r>
              <a:rPr lang="en-US" sz="1700"/>
              <a:t>Sarich, J., Olivier, M., and Bales, K 2016 Forced Marriage, Slavery, and Plural Legal Systems </a:t>
            </a:r>
            <a:r>
              <a:rPr lang="en-US" sz="1700" i="1"/>
              <a:t>Human Rights Quarterly </a:t>
            </a:r>
            <a:r>
              <a:rPr lang="en-US" sz="1700" b="1"/>
              <a:t>Vol 38</a:t>
            </a:r>
            <a:endParaRPr lang="en-US" sz="1700"/>
          </a:p>
          <a:p>
            <a:pPr indent="-228600">
              <a:lnSpc>
                <a:spcPct val="100000"/>
              </a:lnSpc>
              <a:buFont typeface="Arial" panose="020B0604020202020204" pitchFamily="34" charset="0"/>
              <a:buChar char="•"/>
            </a:pPr>
            <a:endParaRPr lang="en-US" sz="1700"/>
          </a:p>
        </p:txBody>
      </p:sp>
    </p:spTree>
    <p:extLst>
      <p:ext uri="{BB962C8B-B14F-4D97-AF65-F5344CB8AC3E}">
        <p14:creationId xmlns:p14="http://schemas.microsoft.com/office/powerpoint/2010/main" val="209941200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3" name="Rectangle 32">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55564" y="834888"/>
            <a:ext cx="4314645" cy="1268958"/>
          </a:xfrm>
        </p:spPr>
        <p:txBody>
          <a:bodyPr vert="horz" lIns="91440" tIns="45720" rIns="91440" bIns="45720" rtlCol="0" anchor="b">
            <a:normAutofit/>
          </a:bodyPr>
          <a:lstStyle/>
          <a:p>
            <a:r>
              <a:rPr lang="en-US" sz="2000" dirty="0"/>
              <a:t>Forced and child marriages in plural legal systems</a:t>
            </a:r>
            <a:br>
              <a:rPr lang="en-US" sz="2000" dirty="0"/>
            </a:br>
            <a:r>
              <a:rPr lang="en-US" sz="2000" dirty="0" err="1"/>
              <a:t>Sarich</a:t>
            </a:r>
            <a:r>
              <a:rPr lang="en-US" sz="2000" dirty="0"/>
              <a:t>, Olivier and Bales (2016) ask:</a:t>
            </a:r>
          </a:p>
        </p:txBody>
      </p:sp>
      <p:pic>
        <p:nvPicPr>
          <p:cNvPr id="5" name="Content Placeholder 4" descr="MDG--A-schoolgirl-display-009.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t="4502" r="1" b="4504"/>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35" name="Rectangle 34">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7255563" y="2557587"/>
            <a:ext cx="4314645" cy="3717317"/>
          </a:xfrm>
        </p:spPr>
        <p:txBody>
          <a:bodyPr vert="horz" lIns="91440" tIns="45720" rIns="91440" bIns="45720" rtlCol="0" anchor="t">
            <a:normAutofit/>
          </a:bodyPr>
          <a:lstStyle/>
          <a:p>
            <a:r>
              <a:rPr lang="en-US" sz="1700"/>
              <a:t>What is a “child marriage?” What is a “forced marriage?” Are child marriages necessarily forced marriages? Can involuntary marriages be considered a form of slavery?  (p456)</a:t>
            </a:r>
          </a:p>
          <a:p>
            <a:r>
              <a:rPr lang="en-US" sz="1700"/>
              <a:t>UN termed this a ‘harmful traditional practice’ (Winter, Thompson and Jefferys 2002 cited in Anitha and Gill 2015: 1136)</a:t>
            </a:r>
          </a:p>
          <a:p>
            <a:endParaRPr lang="en-US" sz="1700"/>
          </a:p>
        </p:txBody>
      </p:sp>
    </p:spTree>
    <p:extLst>
      <p:ext uri="{BB962C8B-B14F-4D97-AF65-F5344CB8AC3E}">
        <p14:creationId xmlns:p14="http://schemas.microsoft.com/office/powerpoint/2010/main" val="7643566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US" dirty="0"/>
              <a:t>Forced marriages:</a:t>
            </a:r>
            <a:br>
              <a:rPr lang="en-US" dirty="0"/>
            </a:br>
            <a:r>
              <a:rPr lang="en-US" dirty="0"/>
              <a:t>described as modern slavery</a:t>
            </a:r>
            <a:br>
              <a:rPr lang="en-US" dirty="0"/>
            </a:br>
            <a:endParaRPr lang="en-US" dirty="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434149" y="932688"/>
            <a:ext cx="6136059" cy="5633004"/>
          </a:xfrm>
        </p:spPr>
        <p:txBody>
          <a:bodyPr anchor="ctr">
            <a:noAutofit/>
          </a:bodyPr>
          <a:lstStyle/>
          <a:p>
            <a:pPr marL="0" indent="0">
              <a:lnSpc>
                <a:spcPct val="100000"/>
              </a:lnSpc>
              <a:buNone/>
            </a:pPr>
            <a:r>
              <a:rPr lang="en-US" sz="2000" dirty="0">
                <a:solidFill>
                  <a:schemeClr val="bg1"/>
                </a:solidFill>
              </a:rPr>
              <a:t>“Evie” from Nigeria, whose father promised her to be the youngest bride of a village elder in exchange for money and political influence. The first time Evie met this man, she begged him to reconsider—after all, the ceremony had not yet taken place. He raped her to demonstrate the certainty of his purchase. When she told her parents of the assault, her shame was met by her father’s bitter warning that if she continued to resist, the village elders would bury her alive. Neither her father nor the elders expected to suffer any consequences for her murder, since they were simply upholding honor within the community. Her father made it very clear to Evie that there was no escape from this marriage. The transaction agreement had taken place when she was a very young child. The bride price was paid’ (</a:t>
            </a:r>
            <a:r>
              <a:rPr lang="en-US" sz="2000" dirty="0" err="1">
                <a:solidFill>
                  <a:schemeClr val="bg1"/>
                </a:solidFill>
              </a:rPr>
              <a:t>Sarich</a:t>
            </a:r>
            <a:r>
              <a:rPr lang="en-US" sz="2000" dirty="0">
                <a:solidFill>
                  <a:schemeClr val="bg1"/>
                </a:solidFill>
              </a:rPr>
              <a:t>, Olivier and Bales, 2016: 454).</a:t>
            </a:r>
          </a:p>
        </p:txBody>
      </p:sp>
    </p:spTree>
    <p:extLst>
      <p:ext uri="{BB962C8B-B14F-4D97-AF65-F5344CB8AC3E}">
        <p14:creationId xmlns:p14="http://schemas.microsoft.com/office/powerpoint/2010/main" val="32243173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6">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express-victim-of-forced-marriage-in-the-uk-aged-just-two-uk-news-daily-express-page-001-724x1024-400x400.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r="1" b="29589"/>
          <a:stretch/>
        </p:blipFill>
        <p:spPr>
          <a:xfrm>
            <a:off x="20" y="10"/>
            <a:ext cx="8668492" cy="6857990"/>
          </a:xfrm>
          <a:prstGeom prst="rect">
            <a:avLst/>
          </a:prstGeom>
        </p:spPr>
      </p:pic>
      <p:sp>
        <p:nvSpPr>
          <p:cNvPr id="19" name="Rectangle 18">
            <a:extLst>
              <a:ext uri="{FF2B5EF4-FFF2-40B4-BE49-F238E27FC236}">
                <a16:creationId xmlns:a16="http://schemas.microsoft.com/office/drawing/2014/main" id="{EFAEC92A-2230-45B0-A12F-07F9F9E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95868" y="1161288"/>
            <a:ext cx="3438144" cy="1124712"/>
          </a:xfrm>
        </p:spPr>
        <p:txBody>
          <a:bodyPr vert="horz" lIns="91440" tIns="45720" rIns="91440" bIns="45720" rtlCol="0" anchor="b">
            <a:normAutofit/>
          </a:bodyPr>
          <a:lstStyle/>
          <a:p>
            <a:r>
              <a:rPr lang="en-US" sz="1800" dirty="0"/>
              <a:t>Representations in the British Press</a:t>
            </a:r>
            <a:br>
              <a:rPr lang="en-US" sz="1800" dirty="0"/>
            </a:br>
            <a:r>
              <a:rPr lang="en-US" sz="1800" dirty="0" err="1"/>
              <a:t>Anitha</a:t>
            </a:r>
            <a:r>
              <a:rPr lang="en-US" sz="1800" dirty="0"/>
              <a:t> and Gill (2015), A Moral Panic?</a:t>
            </a:r>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p:cNvSpPr>
            <a:spLocks noGrp="1"/>
          </p:cNvSpPr>
          <p:nvPr>
            <p:ph sz="half" idx="1"/>
          </p:nvPr>
        </p:nvSpPr>
        <p:spPr>
          <a:xfrm>
            <a:off x="8395868" y="2718054"/>
            <a:ext cx="3438906" cy="3207258"/>
          </a:xfrm>
        </p:spPr>
        <p:txBody>
          <a:bodyPr vert="horz" lIns="91440" tIns="45720" rIns="91440" bIns="45720" rtlCol="0" anchor="t">
            <a:normAutofit/>
          </a:bodyPr>
          <a:lstStyle/>
          <a:p>
            <a:r>
              <a:rPr lang="en-US" sz="1700"/>
              <a:t>They investigate how forced marriage is presented</a:t>
            </a:r>
          </a:p>
          <a:p>
            <a:pPr lvl="1"/>
            <a:r>
              <a:rPr lang="en-US" sz="1700"/>
              <a:t>Framed as barbaric, harmful, traditional and cultural problem (Muslim)</a:t>
            </a:r>
          </a:p>
          <a:p>
            <a:pPr lvl="1"/>
            <a:r>
              <a:rPr lang="en-US" sz="1700"/>
              <a:t>Exoticised</a:t>
            </a:r>
          </a:p>
          <a:p>
            <a:pPr lvl="1"/>
            <a:r>
              <a:rPr lang="en-US" sz="1700"/>
              <a:t>Women are victims</a:t>
            </a:r>
          </a:p>
          <a:p>
            <a:pPr lvl="1"/>
            <a:r>
              <a:rPr lang="en-US" sz="1700"/>
              <a:t>Romance is valorized and connects to cultural identity</a:t>
            </a:r>
          </a:p>
        </p:txBody>
      </p:sp>
    </p:spTree>
    <p:extLst>
      <p:ext uri="{BB962C8B-B14F-4D97-AF65-F5344CB8AC3E}">
        <p14:creationId xmlns:p14="http://schemas.microsoft.com/office/powerpoint/2010/main" val="96066046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34E5E7C-1976-4C3E-A934-9425D4F2B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78D323F3-5366-46A1-A430-A21785CAC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0247525B-6578-E68E-B5C6-022FCC2C2FA4}"/>
              </a:ext>
            </a:extLst>
          </p:cNvPr>
          <p:cNvSpPr>
            <a:spLocks noGrp="1"/>
          </p:cNvSpPr>
          <p:nvPr>
            <p:ph type="ctrTitle"/>
          </p:nvPr>
        </p:nvSpPr>
        <p:spPr>
          <a:xfrm>
            <a:off x="2103120" y="4727448"/>
            <a:ext cx="7982712" cy="868680"/>
          </a:xfrm>
        </p:spPr>
        <p:txBody>
          <a:bodyPr anchor="ctr">
            <a:normAutofit/>
          </a:bodyPr>
          <a:lstStyle/>
          <a:p>
            <a:pPr algn="ctr"/>
            <a:r>
              <a:rPr lang="en-US" sz="4000" dirty="0"/>
              <a:t>What else does marriage do?</a:t>
            </a:r>
          </a:p>
        </p:txBody>
      </p:sp>
      <p:sp>
        <p:nvSpPr>
          <p:cNvPr id="27" name="Rectangle: Rounded Corners 26">
            <a:extLst>
              <a:ext uri="{FF2B5EF4-FFF2-40B4-BE49-F238E27FC236}">
                <a16:creationId xmlns:a16="http://schemas.microsoft.com/office/drawing/2014/main" id="{F94368A0-A606-4A85-99C2-5DEC95FCC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6" name="Subtitle 5">
            <a:extLst>
              <a:ext uri="{FF2B5EF4-FFF2-40B4-BE49-F238E27FC236}">
                <a16:creationId xmlns:a16="http://schemas.microsoft.com/office/drawing/2014/main" id="{271C0020-C3D0-84A1-37BC-FAF49D84CBCE}"/>
              </a:ext>
            </a:extLst>
          </p:cNvPr>
          <p:cNvSpPr>
            <a:spLocks noGrp="1"/>
          </p:cNvSpPr>
          <p:nvPr>
            <p:ph type="subTitle" idx="1"/>
          </p:nvPr>
        </p:nvSpPr>
        <p:spPr>
          <a:xfrm>
            <a:off x="2615184" y="5678424"/>
            <a:ext cx="6958584" cy="603504"/>
          </a:xfrm>
        </p:spPr>
        <p:txBody>
          <a:bodyPr anchor="ctr">
            <a:normAutofit/>
          </a:bodyPr>
          <a:lstStyle/>
          <a:p>
            <a:pPr algn="ctr"/>
            <a:r>
              <a:rPr lang="en-US" sz="2000" dirty="0">
                <a:solidFill>
                  <a:schemeClr val="bg1"/>
                </a:solidFill>
              </a:rPr>
              <a:t>Socio-economic consequences of marriage</a:t>
            </a:r>
          </a:p>
        </p:txBody>
      </p:sp>
      <p:pic>
        <p:nvPicPr>
          <p:cNvPr id="17" name="Picture 16" descr="A picture containing text, book&#10;&#10;Description automatically generated">
            <a:extLst>
              <a:ext uri="{FF2B5EF4-FFF2-40B4-BE49-F238E27FC236}">
                <a16:creationId xmlns:a16="http://schemas.microsoft.com/office/drawing/2014/main" id="{CAF73755-663F-EC82-9994-13D709465D5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3591" r="-2" b="12506"/>
          <a:stretch/>
        </p:blipFill>
        <p:spPr>
          <a:xfrm>
            <a:off x="20" y="10"/>
            <a:ext cx="5989300" cy="4426159"/>
          </a:xfrm>
          <a:prstGeom prst="rect">
            <a:avLst/>
          </a:prstGeom>
        </p:spPr>
      </p:pic>
      <p:pic>
        <p:nvPicPr>
          <p:cNvPr id="13" name="Picture 12" descr="Text, whiteboard&#10;&#10;Description automatically generated">
            <a:extLst>
              <a:ext uri="{FF2B5EF4-FFF2-40B4-BE49-F238E27FC236}">
                <a16:creationId xmlns:a16="http://schemas.microsoft.com/office/drawing/2014/main" id="{BB6B06D5-A19F-A138-5B66-AA1B9F44216D}"/>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5247" r="-2" b="7072"/>
          <a:stretch/>
        </p:blipFill>
        <p:spPr>
          <a:xfrm>
            <a:off x="6202680" y="10"/>
            <a:ext cx="5989320" cy="4426159"/>
          </a:xfrm>
          <a:prstGeom prst="rect">
            <a:avLst/>
          </a:prstGeom>
        </p:spPr>
      </p:pic>
      <p:sp>
        <p:nvSpPr>
          <p:cNvPr id="15" name="TextBox 14">
            <a:extLst>
              <a:ext uri="{FF2B5EF4-FFF2-40B4-BE49-F238E27FC236}">
                <a16:creationId xmlns:a16="http://schemas.microsoft.com/office/drawing/2014/main" id="{71D4B0CE-6B1C-8774-DBCC-5896805F46A7}"/>
              </a:ext>
            </a:extLst>
          </p:cNvPr>
          <p:cNvSpPr txBox="1"/>
          <p:nvPr/>
        </p:nvSpPr>
        <p:spPr>
          <a:xfrm>
            <a:off x="9689392" y="4226114"/>
            <a:ext cx="250260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press.rebus.community/introductiontocommunitypsychology/chapter/oppression-and-power/">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
        <p:nvSpPr>
          <p:cNvPr id="18" name="TextBox 17">
            <a:extLst>
              <a:ext uri="{FF2B5EF4-FFF2-40B4-BE49-F238E27FC236}">
                <a16:creationId xmlns:a16="http://schemas.microsoft.com/office/drawing/2014/main" id="{6A3AEE51-E693-C6DF-9280-C7727342EE1B}"/>
              </a:ext>
            </a:extLst>
          </p:cNvPr>
          <p:cNvSpPr txBox="1"/>
          <p:nvPr/>
        </p:nvSpPr>
        <p:spPr>
          <a:xfrm>
            <a:off x="3154891" y="4226114"/>
            <a:ext cx="283442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archive.org/details/TheExperimentalRevolutionTheUnityOfOppression">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9188203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Rectangle 30">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an-s-hand-holding-little-woman-trapped-in-a-birdcage-165928139-58d710a33df78c51625803bd.jpg"/>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t="6971" r="-2" b="22419"/>
          <a:stretch/>
        </p:blipFill>
        <p:spPr>
          <a:xfrm>
            <a:off x="20" y="10"/>
            <a:ext cx="8668492" cy="6857990"/>
          </a:xfrm>
          <a:prstGeom prst="rect">
            <a:avLst/>
          </a:prstGeom>
        </p:spPr>
      </p:pic>
      <p:sp>
        <p:nvSpPr>
          <p:cNvPr id="33" name="Rectangle 32">
            <a:extLst>
              <a:ext uri="{FF2B5EF4-FFF2-40B4-BE49-F238E27FC236}">
                <a16:creationId xmlns:a16="http://schemas.microsoft.com/office/drawing/2014/main" id="{EFAEC92A-2230-45B0-A12F-07F9F9E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95868" y="1161288"/>
            <a:ext cx="3438144" cy="1124712"/>
          </a:xfrm>
        </p:spPr>
        <p:txBody>
          <a:bodyPr vert="horz" lIns="91440" tIns="45720" rIns="91440" bIns="45720" rtlCol="0" anchor="b">
            <a:normAutofit/>
          </a:bodyPr>
          <a:lstStyle/>
          <a:p>
            <a:r>
              <a:rPr lang="en-US" sz="2600" dirty="0"/>
              <a:t>According to Engels</a:t>
            </a:r>
          </a:p>
        </p:txBody>
      </p:sp>
      <p:sp>
        <p:nvSpPr>
          <p:cNvPr id="35" name="Rectangle 3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7162800" y="2718054"/>
            <a:ext cx="4671974" cy="3758946"/>
          </a:xfrm>
        </p:spPr>
        <p:txBody>
          <a:bodyPr vert="horz" lIns="91440" tIns="45720" rIns="91440" bIns="45720" rtlCol="0" anchor="t">
            <a:noAutofit/>
          </a:bodyPr>
          <a:lstStyle/>
          <a:p>
            <a:r>
              <a:rPr lang="en-US" dirty="0"/>
              <a:t>Marriage was the ‘defeat of the female sex’ (Engels 1884: 30).</a:t>
            </a:r>
          </a:p>
          <a:p>
            <a:r>
              <a:rPr lang="en-US" dirty="0"/>
              <a:t>Marriage hinged on the acquisition of property and the male desire to know who  his offspring are.</a:t>
            </a:r>
          </a:p>
          <a:p>
            <a:r>
              <a:rPr lang="en-US" dirty="0"/>
              <a:t>This was achieved by simply changing descent rules.</a:t>
            </a:r>
          </a:p>
        </p:txBody>
      </p:sp>
    </p:spTree>
    <p:extLst>
      <p:ext uri="{BB962C8B-B14F-4D97-AF65-F5344CB8AC3E}">
        <p14:creationId xmlns:p14="http://schemas.microsoft.com/office/powerpoint/2010/main" val="1147496309"/>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ouple.jpg"/>
          <p:cNvPicPr>
            <a:picLocks noGrp="1" noChangeAspect="1"/>
          </p:cNvPicPr>
          <p:nvPr>
            <p:ph sz="half" idx="2"/>
          </p:nvPr>
        </p:nvPicPr>
        <p:blipFill rotWithShape="1">
          <a:blip r:embed="rId2" cstate="screen">
            <a:alphaModFix amt="40000"/>
            <a:extLst>
              <a:ext uri="{28A0092B-C50C-407E-A947-70E740481C1C}">
                <a14:useLocalDpi xmlns:a14="http://schemas.microsoft.com/office/drawing/2010/main"/>
              </a:ext>
            </a:extLst>
          </a:blip>
          <a:srcRect t="22244" r="-1" b="27552"/>
          <a:stretch/>
        </p:blipFill>
        <p:spPr>
          <a:xfrm>
            <a:off x="20" y="10"/>
            <a:ext cx="12191979" cy="6857990"/>
          </a:xfrm>
          <a:prstGeom prst="rect">
            <a:avLst/>
          </a:prstGeom>
        </p:spPr>
      </p:pic>
      <p:sp>
        <p:nvSpPr>
          <p:cNvPr id="2" name="Title 1"/>
          <p:cNvSpPr>
            <a:spLocks noGrp="1"/>
          </p:cNvSpPr>
          <p:nvPr>
            <p:ph type="title"/>
          </p:nvPr>
        </p:nvSpPr>
        <p:spPr>
          <a:xfrm>
            <a:off x="841249" y="941832"/>
            <a:ext cx="10506456" cy="2057400"/>
          </a:xfrm>
        </p:spPr>
        <p:txBody>
          <a:bodyPr vert="horz" lIns="91440" tIns="45720" rIns="91440" bIns="45720" rtlCol="0" anchor="b">
            <a:normAutofit/>
          </a:bodyPr>
          <a:lstStyle/>
          <a:p>
            <a:r>
              <a:rPr lang="en-US" sz="5000" dirty="0"/>
              <a:t>Marriage, he believed, </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841248" y="3502152"/>
            <a:ext cx="10506456" cy="2670048"/>
          </a:xfrm>
        </p:spPr>
        <p:txBody>
          <a:bodyPr vert="horz" lIns="91440" tIns="45720" rIns="91440" bIns="45720" rtlCol="0">
            <a:normAutofit/>
          </a:bodyPr>
          <a:lstStyle/>
          <a:p>
            <a:r>
              <a:rPr lang="en-US" sz="2000" dirty="0"/>
              <a:t>Produced ‘children of undisputed paternity’ (Engels 1884: 33)</a:t>
            </a:r>
          </a:p>
          <a:p>
            <a:r>
              <a:rPr lang="en-US" sz="2000" dirty="0"/>
              <a:t>Made offspring the property of men.</a:t>
            </a:r>
          </a:p>
          <a:p>
            <a:r>
              <a:rPr lang="en-US" sz="2000" dirty="0"/>
              <a:t>Produced the first division of </a:t>
            </a:r>
            <a:r>
              <a:rPr lang="en-US" sz="2000" dirty="0" err="1"/>
              <a:t>labour</a:t>
            </a:r>
            <a:r>
              <a:rPr lang="en-US" sz="2000" dirty="0"/>
              <a:t>. </a:t>
            </a:r>
          </a:p>
          <a:p>
            <a:r>
              <a:rPr lang="en-US" sz="2000" dirty="0"/>
              <a:t>Made women the first oppressed, paving the way to hierarchy, slavery and the private wealth of today.</a:t>
            </a:r>
          </a:p>
        </p:txBody>
      </p:sp>
    </p:spTree>
    <p:extLst>
      <p:ext uri="{BB962C8B-B14F-4D97-AF65-F5344CB8AC3E}">
        <p14:creationId xmlns:p14="http://schemas.microsoft.com/office/powerpoint/2010/main" val="1274280427"/>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0f2836ea.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r="-1" b="29254"/>
          <a:stretch/>
        </p:blipFill>
        <p:spPr>
          <a:xfrm>
            <a:off x="3522468" y="10"/>
            <a:ext cx="8669532" cy="6857990"/>
          </a:xfrm>
          <a:prstGeom prst="rect">
            <a:avLst/>
          </a:prstGeom>
        </p:spPr>
      </p:pic>
      <p:sp>
        <p:nvSpPr>
          <p:cNvPr id="18" name="Rectangle 17">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vert="horz" lIns="91440" tIns="45720" rIns="91440" bIns="45720" rtlCol="0" anchor="b">
            <a:normAutofit/>
          </a:bodyPr>
          <a:lstStyle/>
          <a:p>
            <a:r>
              <a:rPr lang="en-US" sz="2400"/>
              <a:t>Reminder: Morgan, H. 1877</a:t>
            </a:r>
            <a:br>
              <a:rPr lang="en-US" sz="2400"/>
            </a:br>
            <a:r>
              <a:rPr lang="en-US" sz="2400" i="1"/>
              <a:t>Ancient Society</a:t>
            </a:r>
            <a:endParaRPr lang="en-US" sz="2400"/>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371093" y="2718054"/>
            <a:ext cx="4586669" cy="3207258"/>
          </a:xfrm>
        </p:spPr>
        <p:txBody>
          <a:bodyPr vert="horz" lIns="91440" tIns="45720" rIns="91440" bIns="45720" rtlCol="0" anchor="t">
            <a:normAutofit/>
          </a:bodyPr>
          <a:lstStyle/>
          <a:p>
            <a:r>
              <a:rPr lang="en-US" sz="2000" dirty="0"/>
              <a:t>Assumed that  biological paternity was never known during the time of ‘primitive promiscuity’</a:t>
            </a:r>
          </a:p>
          <a:p>
            <a:r>
              <a:rPr lang="en-US" sz="2000" dirty="0"/>
              <a:t>Perhaps, Morgan speculated, rules emerged to stop parents procreating with their children.</a:t>
            </a:r>
          </a:p>
          <a:p>
            <a:r>
              <a:rPr lang="en-US" sz="2000" dirty="0"/>
              <a:t>This rule brought more rules.</a:t>
            </a:r>
          </a:p>
        </p:txBody>
      </p:sp>
    </p:spTree>
    <p:extLst>
      <p:ext uri="{BB962C8B-B14F-4D97-AF65-F5344CB8AC3E}">
        <p14:creationId xmlns:p14="http://schemas.microsoft.com/office/powerpoint/2010/main" val="1184940802"/>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ethode-sundaytimes-prod-web-bin-9648e772-5e89-11e7-a852-e6c7fb5977ff.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t="15282" r="2" b="14244"/>
          <a:stretch/>
        </p:blipFill>
        <p:spPr>
          <a:xfrm>
            <a:off x="3522466" y="10"/>
            <a:ext cx="8669532" cy="6857990"/>
          </a:xfrm>
          <a:prstGeom prst="rect">
            <a:avLst/>
          </a:prstGeom>
        </p:spPr>
      </p:pic>
      <p:sp>
        <p:nvSpPr>
          <p:cNvPr id="18" name="Rectangle 17">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7052594" cy="1124712"/>
          </a:xfrm>
        </p:spPr>
        <p:txBody>
          <a:bodyPr vert="horz" lIns="91440" tIns="45720" rIns="91440" bIns="45720" rtlCol="0" anchor="b">
            <a:noAutofit/>
          </a:bodyPr>
          <a:lstStyle/>
          <a:p>
            <a:r>
              <a:rPr lang="en-US" dirty="0"/>
              <a:t>The incest taboo </a:t>
            </a:r>
            <a:br>
              <a:rPr lang="en-US" dirty="0"/>
            </a:br>
            <a:r>
              <a:rPr lang="en-US" dirty="0"/>
              <a:t>(or biological avoidance)</a:t>
            </a:r>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249409" y="2564161"/>
            <a:ext cx="4371975" cy="3839909"/>
          </a:xfrm>
        </p:spPr>
        <p:txBody>
          <a:bodyPr vert="horz" lIns="91440" tIns="45720" rIns="91440" bIns="45720" rtlCol="0" anchor="t">
            <a:noAutofit/>
          </a:bodyPr>
          <a:lstStyle/>
          <a:p>
            <a:pPr>
              <a:lnSpc>
                <a:spcPct val="100000"/>
              </a:lnSpc>
            </a:pPr>
            <a:r>
              <a:rPr lang="en-US" sz="3200" dirty="0"/>
              <a:t>Some cultures prohibit sex with relatives.</a:t>
            </a:r>
          </a:p>
          <a:p>
            <a:pPr>
              <a:lnSpc>
                <a:spcPct val="100000"/>
              </a:lnSpc>
            </a:pPr>
            <a:r>
              <a:rPr lang="en-US" sz="3200" dirty="0"/>
              <a:t>WHY? </a:t>
            </a:r>
          </a:p>
        </p:txBody>
      </p:sp>
    </p:spTree>
    <p:extLst>
      <p:ext uri="{BB962C8B-B14F-4D97-AF65-F5344CB8AC3E}">
        <p14:creationId xmlns:p14="http://schemas.microsoft.com/office/powerpoint/2010/main" val="971788044"/>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Rectangle 3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5" name="Rectangle 34">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text, posing, fabric&#10;&#10;Description automatically generated">
            <a:extLst>
              <a:ext uri="{FF2B5EF4-FFF2-40B4-BE49-F238E27FC236}">
                <a16:creationId xmlns:a16="http://schemas.microsoft.com/office/drawing/2014/main" id="{E184AB82-36CF-D140-B579-4E3F8C87D510}"/>
              </a:ext>
            </a:extLst>
          </p:cNvPr>
          <p:cNvPicPr>
            <a:picLocks noGrp="1" noChangeAspect="1"/>
          </p:cNvPicPr>
          <p:nvPr>
            <p:ph sz="half" idx="2"/>
          </p:nvPr>
        </p:nvPicPr>
        <p:blipFill rotWithShape="1">
          <a:blip r:embed="rId3">
            <a:extLst>
              <a:ext uri="{837473B0-CC2E-450A-ABE3-18F120FF3D39}">
                <a1611:picAttrSrcUrl xmlns:a1611="http://schemas.microsoft.com/office/drawing/2016/11/main" r:id="rId4"/>
              </a:ext>
            </a:extLst>
          </a:blip>
          <a:srcRect t="9054" r="1" b="32798"/>
          <a:stretch/>
        </p:blipFill>
        <p:spPr>
          <a:xfrm>
            <a:off x="20" y="10"/>
            <a:ext cx="8668492" cy="6857990"/>
          </a:xfrm>
          <a:prstGeom prst="rect">
            <a:avLst/>
          </a:prstGeom>
        </p:spPr>
      </p:pic>
      <p:sp>
        <p:nvSpPr>
          <p:cNvPr id="37" name="Rectangle 36">
            <a:extLst>
              <a:ext uri="{FF2B5EF4-FFF2-40B4-BE49-F238E27FC236}">
                <a16:creationId xmlns:a16="http://schemas.microsoft.com/office/drawing/2014/main" id="{EFAEC92A-2230-45B0-A12F-07F9F9E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38F82D-29D5-414A-850D-8DF111B82664}"/>
              </a:ext>
            </a:extLst>
          </p:cNvPr>
          <p:cNvSpPr>
            <a:spLocks noGrp="1"/>
          </p:cNvSpPr>
          <p:nvPr>
            <p:ph type="title"/>
          </p:nvPr>
        </p:nvSpPr>
        <p:spPr>
          <a:xfrm>
            <a:off x="8395868" y="1161288"/>
            <a:ext cx="3438144" cy="1124712"/>
          </a:xfrm>
        </p:spPr>
        <p:txBody>
          <a:bodyPr vert="horz" lIns="91440" tIns="45720" rIns="91440" bIns="45720" rtlCol="0" anchor="b">
            <a:normAutofit/>
          </a:bodyPr>
          <a:lstStyle/>
          <a:p>
            <a:r>
              <a:rPr lang="en-US" sz="2800"/>
              <a:t>Some ideas</a:t>
            </a:r>
          </a:p>
        </p:txBody>
      </p:sp>
      <p:sp>
        <p:nvSpPr>
          <p:cNvPr id="39" name="Rectangle 3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F695C6D-9F0C-0B49-A6B9-578504ED494B}"/>
              </a:ext>
            </a:extLst>
          </p:cNvPr>
          <p:cNvSpPr>
            <a:spLocks noGrp="1"/>
          </p:cNvSpPr>
          <p:nvPr>
            <p:ph sz="half" idx="1"/>
          </p:nvPr>
        </p:nvSpPr>
        <p:spPr>
          <a:xfrm>
            <a:off x="6008810" y="2718054"/>
            <a:ext cx="5825964" cy="3207258"/>
          </a:xfrm>
        </p:spPr>
        <p:txBody>
          <a:bodyPr vert="horz" lIns="91440" tIns="45720" rIns="91440" bIns="45720" rtlCol="0" anchor="t">
            <a:normAutofit/>
          </a:bodyPr>
          <a:lstStyle/>
          <a:p>
            <a:pPr marL="457200" lvl="1" algn="r"/>
            <a:r>
              <a:rPr lang="en-US" dirty="0"/>
              <a:t>To build exogamous alliances (</a:t>
            </a:r>
            <a:r>
              <a:rPr lang="en-US" dirty="0" err="1"/>
              <a:t>Levi-strauss</a:t>
            </a:r>
            <a:r>
              <a:rPr lang="en-US" dirty="0">
                <a:sym typeface="Wingdings" pitchFamily="2" charset="2"/>
              </a:rPr>
              <a:t>)</a:t>
            </a:r>
            <a:endParaRPr lang="en-US" dirty="0"/>
          </a:p>
          <a:p>
            <a:pPr marL="457200" lvl="1" algn="r"/>
            <a:r>
              <a:rPr lang="en-US" dirty="0"/>
              <a:t>Genetics (Morgan)</a:t>
            </a:r>
          </a:p>
          <a:p>
            <a:pPr marL="457200" lvl="1" algn="r"/>
            <a:r>
              <a:rPr lang="en-US" dirty="0"/>
              <a:t>To create structures that avoids confusion about who is who (Malinowski)</a:t>
            </a:r>
          </a:p>
          <a:p>
            <a:pPr marL="457200" lvl="1" algn="r"/>
            <a:r>
              <a:rPr lang="en-US" dirty="0"/>
              <a:t>Concerns about pedophilia and power inequalities?</a:t>
            </a:r>
          </a:p>
          <a:p>
            <a:pPr marL="457200" lvl="1" algn="r"/>
            <a:r>
              <a:rPr lang="en-US" dirty="0"/>
              <a:t>Innate revulsion?</a:t>
            </a:r>
          </a:p>
          <a:p>
            <a:pPr marL="457200" lvl="1" algn="r"/>
            <a:r>
              <a:rPr lang="en-US" dirty="0"/>
              <a:t>Sex should join differences?</a:t>
            </a:r>
          </a:p>
          <a:p>
            <a:endParaRPr lang="en-US" sz="1600" dirty="0"/>
          </a:p>
        </p:txBody>
      </p:sp>
      <p:sp>
        <p:nvSpPr>
          <p:cNvPr id="7" name="TextBox 6">
            <a:extLst>
              <a:ext uri="{FF2B5EF4-FFF2-40B4-BE49-F238E27FC236}">
                <a16:creationId xmlns:a16="http://schemas.microsoft.com/office/drawing/2014/main" id="{CC8C1BC0-B28F-2849-97F7-17EF14519473}"/>
              </a:ext>
            </a:extLst>
          </p:cNvPr>
          <p:cNvSpPr txBox="1"/>
          <p:nvPr/>
        </p:nvSpPr>
        <p:spPr>
          <a:xfrm>
            <a:off x="6008810" y="6657945"/>
            <a:ext cx="265970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en.wikipedia.org/wiki/Polyandry_in_India">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061589751"/>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19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3" name="Rectangle 192">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4" name="Rectangle 19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5" name="Rectangle 194">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British Mother And Son Insist On Having Incest Baby - The Interrobang">
            <a:extLst>
              <a:ext uri="{FF2B5EF4-FFF2-40B4-BE49-F238E27FC236}">
                <a16:creationId xmlns:a16="http://schemas.microsoft.com/office/drawing/2014/main" id="{5AFF1591-5567-9840-90B6-F4D05AE6B5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396" r="-1" b="16905"/>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6" name="Rectangle 195">
            <a:extLst>
              <a:ext uri="{FF2B5EF4-FFF2-40B4-BE49-F238E27FC236}">
                <a16:creationId xmlns:a16="http://schemas.microsoft.com/office/drawing/2014/main" id="{EFAEC92A-2230-45B0-A12F-07F9F9E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95868" y="1161288"/>
            <a:ext cx="3438144" cy="1124712"/>
          </a:xfrm>
        </p:spPr>
        <p:txBody>
          <a:bodyPr vert="horz" lIns="91440" tIns="45720" rIns="91440" bIns="45720" rtlCol="0" anchor="b">
            <a:normAutofit/>
          </a:bodyPr>
          <a:lstStyle/>
          <a:p>
            <a:r>
              <a:rPr lang="en-US" sz="2400"/>
              <a:t>But the incest taboo is not universally applied</a:t>
            </a:r>
          </a:p>
        </p:txBody>
      </p:sp>
      <p:sp>
        <p:nvSpPr>
          <p:cNvPr id="1037" name="Rectangle 19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8" name="Rectangle 19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6602279" y="2718054"/>
            <a:ext cx="5232496" cy="3816650"/>
          </a:xfrm>
        </p:spPr>
        <p:txBody>
          <a:bodyPr vert="horz" lIns="91440" tIns="45720" rIns="91440" bIns="45720" rtlCol="0" anchor="t">
            <a:normAutofit fontScale="92500" lnSpcReduction="10000"/>
          </a:bodyPr>
          <a:lstStyle/>
          <a:p>
            <a:pPr algn="r">
              <a:lnSpc>
                <a:spcPct val="100000"/>
              </a:lnSpc>
            </a:pPr>
            <a:r>
              <a:rPr lang="en-US" dirty="0"/>
              <a:t>Anthropologically puzzling because: </a:t>
            </a:r>
          </a:p>
          <a:p>
            <a:pPr lvl="1" algn="r">
              <a:lnSpc>
                <a:spcPct val="100000"/>
              </a:lnSpc>
            </a:pPr>
            <a:r>
              <a:rPr lang="en-US" sz="2400" dirty="0"/>
              <a:t>The notion of a ‘relative’ is culturally contextual</a:t>
            </a:r>
          </a:p>
          <a:p>
            <a:pPr lvl="1" algn="r">
              <a:lnSpc>
                <a:spcPct val="100000"/>
              </a:lnSpc>
            </a:pPr>
            <a:r>
              <a:rPr lang="en-US" sz="2400" dirty="0"/>
              <a:t>Prohibitions apply to both blood relatives and in-laws</a:t>
            </a:r>
          </a:p>
          <a:p>
            <a:pPr lvl="1" algn="r">
              <a:lnSpc>
                <a:spcPct val="100000"/>
              </a:lnSpc>
            </a:pPr>
            <a:r>
              <a:rPr lang="en-US" sz="2400" dirty="0"/>
              <a:t>Biology shows genetic issues are not immediate or guaranteed</a:t>
            </a:r>
          </a:p>
          <a:p>
            <a:pPr lvl="1" algn="r">
              <a:lnSpc>
                <a:spcPct val="100000"/>
              </a:lnSpc>
            </a:pPr>
            <a:r>
              <a:rPr lang="en-US" sz="2400" dirty="0"/>
              <a:t>See: </a:t>
            </a:r>
            <a:r>
              <a:rPr lang="en-US" sz="2400" dirty="0" err="1"/>
              <a:t>Arens</a:t>
            </a:r>
            <a:r>
              <a:rPr lang="en-US" sz="2400" dirty="0"/>
              <a:t>, W. (1986). </a:t>
            </a:r>
            <a:r>
              <a:rPr lang="en-US" sz="2400" i="1" dirty="0"/>
              <a:t>The Original Sin: Incest and its meaning</a:t>
            </a:r>
            <a:r>
              <a:rPr lang="en-US" sz="2400" dirty="0"/>
              <a:t>. New York: Oxford University Press.</a:t>
            </a:r>
          </a:p>
          <a:p>
            <a:pPr lvl="1">
              <a:lnSpc>
                <a:spcPct val="100000"/>
              </a:lnSpc>
            </a:pPr>
            <a:endParaRPr lang="en-US" sz="1400" dirty="0"/>
          </a:p>
          <a:p>
            <a:pPr>
              <a:lnSpc>
                <a:spcPct val="100000"/>
              </a:lnSpc>
            </a:pPr>
            <a:endParaRPr lang="en-US" sz="1400" dirty="0"/>
          </a:p>
        </p:txBody>
      </p:sp>
    </p:spTree>
    <p:extLst>
      <p:ext uri="{BB962C8B-B14F-4D97-AF65-F5344CB8AC3E}">
        <p14:creationId xmlns:p14="http://schemas.microsoft.com/office/powerpoint/2010/main" val="1511914135"/>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6">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king_chulalongkorn_and_queen_saovabha.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r="-2" b="29398"/>
          <a:stretch/>
        </p:blipFill>
        <p:spPr>
          <a:xfrm>
            <a:off x="3522468" y="10"/>
            <a:ext cx="8669532" cy="6857990"/>
          </a:xfrm>
          <a:prstGeom prst="rect">
            <a:avLst/>
          </a:prstGeom>
        </p:spPr>
      </p:pic>
      <p:sp>
        <p:nvSpPr>
          <p:cNvPr id="19" name="Rectangle 18">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vert="horz" lIns="91440" tIns="45720" rIns="91440" bIns="45720" rtlCol="0" anchor="b">
            <a:normAutofit/>
          </a:bodyPr>
          <a:lstStyle/>
          <a:p>
            <a:r>
              <a:rPr lang="en-US" sz="2400"/>
              <a:t>Incest is a cultural rule not based in biology because</a:t>
            </a:r>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371094" y="2718054"/>
            <a:ext cx="5409774" cy="3207258"/>
          </a:xfrm>
        </p:spPr>
        <p:txBody>
          <a:bodyPr vert="horz" lIns="91440" tIns="45720" rIns="91440" bIns="45720" rtlCol="0" anchor="t">
            <a:noAutofit/>
          </a:bodyPr>
          <a:lstStyle/>
          <a:p>
            <a:pPr>
              <a:spcBef>
                <a:spcPts val="0"/>
              </a:spcBef>
              <a:defRPr/>
            </a:pPr>
            <a:r>
              <a:rPr lang="en-US" dirty="0"/>
              <a:t>Domestic animals are inbred to promote positive genetic characteristics.</a:t>
            </a:r>
          </a:p>
          <a:p>
            <a:pPr>
              <a:spcBef>
                <a:spcPts val="0"/>
              </a:spcBef>
              <a:defRPr/>
            </a:pPr>
            <a:r>
              <a:rPr lang="en-US" dirty="0"/>
              <a:t>History shows incest to was socially sanctioned. E.g.: Roman Egypt and royalty</a:t>
            </a:r>
          </a:p>
          <a:p>
            <a:r>
              <a:rPr lang="en-US" dirty="0"/>
              <a:t>Thornhill (1993) shows that from 129 societies, only 57 had a parent-child or sibling incest taboo.</a:t>
            </a:r>
          </a:p>
        </p:txBody>
      </p:sp>
      <p:sp>
        <p:nvSpPr>
          <p:cNvPr id="6" name="TextBox 5"/>
          <p:cNvSpPr txBox="1"/>
          <p:nvPr/>
        </p:nvSpPr>
        <p:spPr>
          <a:xfrm>
            <a:off x="4384285" y="6439894"/>
            <a:ext cx="7807715" cy="369332"/>
          </a:xfrm>
          <a:prstGeom prst="rect">
            <a:avLst/>
          </a:prstGeom>
          <a:solidFill>
            <a:schemeClr val="bg1">
              <a:lumMod val="65000"/>
              <a:lumOff val="35000"/>
            </a:schemeClr>
          </a:solidFill>
        </p:spPr>
        <p:txBody>
          <a:bodyPr wrap="none" rtlCol="0">
            <a:spAutoFit/>
          </a:bodyPr>
          <a:lstStyle/>
          <a:p>
            <a:pPr>
              <a:spcAft>
                <a:spcPts val="600"/>
              </a:spcAft>
            </a:pPr>
            <a:r>
              <a:rPr lang="en-US" dirty="0"/>
              <a:t>King </a:t>
            </a:r>
            <a:r>
              <a:rPr lang="en-US" dirty="0" err="1"/>
              <a:t>Chulalongkorn</a:t>
            </a:r>
            <a:r>
              <a:rPr lang="en-US" dirty="0"/>
              <a:t> of Thailand and his sister/queen, </a:t>
            </a:r>
            <a:r>
              <a:rPr lang="en-US" dirty="0" err="1"/>
              <a:t>Saovabha</a:t>
            </a:r>
            <a:r>
              <a:rPr lang="en-US" dirty="0"/>
              <a:t> </a:t>
            </a:r>
            <a:r>
              <a:rPr lang="en-US" dirty="0" err="1"/>
              <a:t>Bongsri</a:t>
            </a:r>
            <a:endParaRPr lang="en-US" dirty="0"/>
          </a:p>
        </p:txBody>
      </p:sp>
    </p:spTree>
    <p:extLst>
      <p:ext uri="{BB962C8B-B14F-4D97-AF65-F5344CB8AC3E}">
        <p14:creationId xmlns:p14="http://schemas.microsoft.com/office/powerpoint/2010/main" val="3656516522"/>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4182974A-1443-3D4F-8820-2A9BF25382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787" y="1342277"/>
            <a:ext cx="10350500" cy="5245100"/>
          </a:xfrm>
          <a:prstGeom prst="rect">
            <a:avLst/>
          </a:prstGeom>
          <a:solidFill>
            <a:schemeClr val="tx1"/>
          </a:solidFill>
        </p:spPr>
      </p:pic>
      <p:sp>
        <p:nvSpPr>
          <p:cNvPr id="6" name="Rectangle 5">
            <a:extLst>
              <a:ext uri="{FF2B5EF4-FFF2-40B4-BE49-F238E27FC236}">
                <a16:creationId xmlns:a16="http://schemas.microsoft.com/office/drawing/2014/main" id="{E2BED6D4-C9DD-6545-980A-8A9719C71B13}"/>
              </a:ext>
            </a:extLst>
          </p:cNvPr>
          <p:cNvSpPr/>
          <p:nvPr/>
        </p:nvSpPr>
        <p:spPr>
          <a:xfrm>
            <a:off x="989094" y="270623"/>
            <a:ext cx="10269709" cy="923330"/>
          </a:xfrm>
          <a:prstGeom prst="rect">
            <a:avLst/>
          </a:prstGeom>
        </p:spPr>
        <p:txBody>
          <a:bodyPr wrap="square">
            <a:spAutoFit/>
          </a:bodyPr>
          <a:lstStyle/>
          <a:p>
            <a:r>
              <a:rPr lang="en-GB" b="1" dirty="0">
                <a:solidFill>
                  <a:srgbClr val="54595D"/>
                </a:solidFill>
                <a:latin typeface="Arial" panose="020B0604020202020204" pitchFamily="34" charset="0"/>
              </a:rPr>
              <a:t> Legality of incest between consenting adults by country </a:t>
            </a:r>
            <a:r>
              <a:rPr lang="en-GB" b="1" dirty="0">
                <a:solidFill>
                  <a:srgbClr val="202122"/>
                </a:solidFill>
                <a:latin typeface="Arial" panose="020B0604020202020204" pitchFamily="34" charset="0"/>
              </a:rPr>
              <a:t> </a:t>
            </a:r>
          </a:p>
          <a:p>
            <a:r>
              <a:rPr lang="en-GB" dirty="0">
                <a:solidFill>
                  <a:srgbClr val="00B050"/>
                </a:solidFill>
                <a:highlight>
                  <a:srgbClr val="00FFFF"/>
                </a:highlight>
                <a:latin typeface="Arial" panose="020B0604020202020204" pitchFamily="34" charset="0"/>
              </a:rPr>
              <a:t>Green =</a:t>
            </a:r>
            <a:r>
              <a:rPr lang="en-GB" dirty="0">
                <a:solidFill>
                  <a:srgbClr val="54595D"/>
                </a:solidFill>
                <a:highlight>
                  <a:srgbClr val="00FFFF"/>
                </a:highlight>
                <a:latin typeface="Arial" panose="020B0604020202020204" pitchFamily="34" charset="0"/>
              </a:rPr>
              <a:t> Legal </a:t>
            </a:r>
            <a:r>
              <a:rPr lang="en-GB" dirty="0">
                <a:solidFill>
                  <a:srgbClr val="202122"/>
                </a:solidFill>
                <a:highlight>
                  <a:srgbClr val="00FFFF"/>
                </a:highlight>
                <a:latin typeface="Arial" panose="020B0604020202020204" pitchFamily="34" charset="0"/>
              </a:rPr>
              <a:t> </a:t>
            </a:r>
            <a:r>
              <a:rPr lang="en-GB" dirty="0">
                <a:solidFill>
                  <a:srgbClr val="54595D"/>
                </a:solidFill>
                <a:highlight>
                  <a:srgbClr val="00FFFF"/>
                </a:highlight>
                <a:latin typeface="Arial" panose="020B0604020202020204" pitchFamily="34" charset="0"/>
              </a:rPr>
              <a:t> </a:t>
            </a:r>
            <a:r>
              <a:rPr lang="en-GB" dirty="0">
                <a:solidFill>
                  <a:srgbClr val="FFFF00"/>
                </a:solidFill>
                <a:highlight>
                  <a:srgbClr val="00FFFF"/>
                </a:highlight>
                <a:latin typeface="Arial" panose="020B0604020202020204" pitchFamily="34" charset="0"/>
              </a:rPr>
              <a:t>Yellow </a:t>
            </a:r>
            <a:r>
              <a:rPr lang="en-GB" dirty="0">
                <a:solidFill>
                  <a:srgbClr val="54595D"/>
                </a:solidFill>
                <a:highlight>
                  <a:srgbClr val="00FFFF"/>
                </a:highlight>
                <a:latin typeface="Arial" panose="020B0604020202020204" pitchFamily="34" charset="0"/>
              </a:rPr>
              <a:t>Illegal only if provokes public scandal </a:t>
            </a:r>
            <a:r>
              <a:rPr lang="en-GB" dirty="0">
                <a:solidFill>
                  <a:srgbClr val="202122"/>
                </a:solidFill>
                <a:highlight>
                  <a:srgbClr val="00FFFF"/>
                </a:highlight>
                <a:latin typeface="Arial" panose="020B0604020202020204" pitchFamily="34" charset="0"/>
              </a:rPr>
              <a:t> </a:t>
            </a:r>
            <a:r>
              <a:rPr lang="en-GB" dirty="0">
                <a:solidFill>
                  <a:schemeClr val="accent1"/>
                </a:solidFill>
                <a:highlight>
                  <a:srgbClr val="00FFFF"/>
                </a:highlight>
                <a:latin typeface="Arial" panose="020B0604020202020204" pitchFamily="34" charset="0"/>
              </a:rPr>
              <a:t>Orange = </a:t>
            </a:r>
            <a:r>
              <a:rPr lang="en-GB" dirty="0">
                <a:solidFill>
                  <a:srgbClr val="54595D"/>
                </a:solidFill>
                <a:highlight>
                  <a:srgbClr val="00FFFF"/>
                </a:highlight>
                <a:latin typeface="Arial" panose="020B0604020202020204" pitchFamily="34" charset="0"/>
              </a:rPr>
              <a:t>Illegal (prison sentence) </a:t>
            </a:r>
            <a:r>
              <a:rPr lang="en-GB" dirty="0">
                <a:solidFill>
                  <a:srgbClr val="202122"/>
                </a:solidFill>
                <a:highlight>
                  <a:srgbClr val="00FFFF"/>
                </a:highlight>
                <a:latin typeface="Arial" panose="020B0604020202020204" pitchFamily="34" charset="0"/>
              </a:rPr>
              <a:t> </a:t>
            </a:r>
            <a:r>
              <a:rPr lang="en-GB" dirty="0">
                <a:solidFill>
                  <a:srgbClr val="54595D"/>
                </a:solidFill>
                <a:highlight>
                  <a:srgbClr val="00FFFF"/>
                </a:highlight>
                <a:latin typeface="Arial" panose="020B0604020202020204" pitchFamily="34" charset="0"/>
              </a:rPr>
              <a:t> </a:t>
            </a:r>
            <a:r>
              <a:rPr lang="en-GB" dirty="0">
                <a:solidFill>
                  <a:schemeClr val="accent2"/>
                </a:solidFill>
                <a:highlight>
                  <a:srgbClr val="00FFFF"/>
                </a:highlight>
                <a:latin typeface="Arial" panose="020B0604020202020204" pitchFamily="34" charset="0"/>
              </a:rPr>
              <a:t>Red = </a:t>
            </a:r>
            <a:r>
              <a:rPr lang="en-GB" dirty="0">
                <a:solidFill>
                  <a:srgbClr val="54595D"/>
                </a:solidFill>
                <a:highlight>
                  <a:srgbClr val="00FFFF"/>
                </a:highlight>
                <a:latin typeface="Arial" panose="020B0604020202020204" pitchFamily="34" charset="0"/>
              </a:rPr>
              <a:t>Up to life imprisonment </a:t>
            </a:r>
            <a:r>
              <a:rPr lang="en-GB" dirty="0">
                <a:solidFill>
                  <a:srgbClr val="202122"/>
                </a:solidFill>
                <a:highlight>
                  <a:srgbClr val="00FFFF"/>
                </a:highlight>
                <a:latin typeface="Arial" panose="020B0604020202020204" pitchFamily="34" charset="0"/>
              </a:rPr>
              <a:t> </a:t>
            </a:r>
            <a:r>
              <a:rPr lang="en-GB" dirty="0">
                <a:solidFill>
                  <a:srgbClr val="54595D"/>
                </a:solidFill>
                <a:highlight>
                  <a:srgbClr val="00FFFF"/>
                </a:highlight>
                <a:latin typeface="Arial" panose="020B0604020202020204" pitchFamily="34" charset="0"/>
              </a:rPr>
              <a:t> </a:t>
            </a:r>
            <a:r>
              <a:rPr lang="en-GB" dirty="0">
                <a:solidFill>
                  <a:schemeClr val="accent1">
                    <a:lumMod val="50000"/>
                  </a:schemeClr>
                </a:solidFill>
                <a:highlight>
                  <a:srgbClr val="00FFFF"/>
                </a:highlight>
                <a:latin typeface="Arial" panose="020B0604020202020204" pitchFamily="34" charset="0"/>
              </a:rPr>
              <a:t>Brown = </a:t>
            </a:r>
            <a:r>
              <a:rPr lang="en-GB" dirty="0">
                <a:solidFill>
                  <a:srgbClr val="54595D"/>
                </a:solidFill>
                <a:highlight>
                  <a:srgbClr val="00FFFF"/>
                </a:highlight>
                <a:latin typeface="Arial" panose="020B0604020202020204" pitchFamily="34" charset="0"/>
              </a:rPr>
              <a:t>Death penalty</a:t>
            </a:r>
            <a:endParaRPr lang="en-US" dirty="0">
              <a:highlight>
                <a:srgbClr val="00FFFF"/>
              </a:highlight>
            </a:endParaRPr>
          </a:p>
        </p:txBody>
      </p:sp>
    </p:spTree>
    <p:extLst>
      <p:ext uri="{BB962C8B-B14F-4D97-AF65-F5344CB8AC3E}">
        <p14:creationId xmlns:p14="http://schemas.microsoft.com/office/powerpoint/2010/main" val="3736654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Rectangle 3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close up of a person&#10;&#10;Description automatically generated">
            <a:extLst>
              <a:ext uri="{FF2B5EF4-FFF2-40B4-BE49-F238E27FC236}">
                <a16:creationId xmlns:a16="http://schemas.microsoft.com/office/drawing/2014/main" id="{5417BE0B-8A0B-8C4D-BFBE-367A1772CAE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5617" b="-1"/>
          <a:stretch/>
        </p:blipFill>
        <p:spPr>
          <a:xfrm>
            <a:off x="3522468" y="10"/>
            <a:ext cx="8669532" cy="6857990"/>
          </a:xfrm>
          <a:prstGeom prst="rect">
            <a:avLst/>
          </a:prstGeom>
        </p:spPr>
      </p:pic>
      <p:sp>
        <p:nvSpPr>
          <p:cNvPr id="33" name="Rectangle 32">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058163"/>
            <a:ext cx="5724906" cy="1124712"/>
          </a:xfrm>
        </p:spPr>
        <p:txBody>
          <a:bodyPr vert="horz" lIns="91440" tIns="45720" rIns="91440" bIns="45720" rtlCol="0" anchor="b">
            <a:normAutofit/>
          </a:bodyPr>
          <a:lstStyle/>
          <a:p>
            <a:r>
              <a:rPr lang="en-US" sz="2400" dirty="0"/>
              <a:t>Types of marriage.</a:t>
            </a:r>
            <a:br>
              <a:rPr lang="en-US" sz="2400" dirty="0"/>
            </a:br>
            <a:r>
              <a:rPr lang="en-US" sz="2400" dirty="0"/>
              <a:t>Find the definition for each type of marriage listed below.</a:t>
            </a:r>
          </a:p>
        </p:txBody>
      </p:sp>
      <p:sp>
        <p:nvSpPr>
          <p:cNvPr id="35" name="Rectangle 3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371093" y="2480056"/>
            <a:ext cx="8245965" cy="4169918"/>
          </a:xfrm>
        </p:spPr>
        <p:txBody>
          <a:bodyPr vert="horz" lIns="91440" tIns="45720" rIns="91440" bIns="45720" rtlCol="0" anchor="t">
            <a:noAutofit/>
          </a:bodyPr>
          <a:lstStyle/>
          <a:p>
            <a:pPr algn="just">
              <a:lnSpc>
                <a:spcPct val="100000"/>
              </a:lnSpc>
            </a:pPr>
            <a:r>
              <a:rPr lang="en-US" sz="2000" dirty="0"/>
              <a:t>Monogamous</a:t>
            </a:r>
          </a:p>
          <a:p>
            <a:pPr algn="just">
              <a:lnSpc>
                <a:spcPct val="100000"/>
              </a:lnSpc>
            </a:pPr>
            <a:r>
              <a:rPr lang="en-US" sz="2000" dirty="0"/>
              <a:t>Serial Monogamy</a:t>
            </a:r>
          </a:p>
          <a:p>
            <a:pPr algn="just">
              <a:lnSpc>
                <a:spcPct val="100000"/>
              </a:lnSpc>
            </a:pPr>
            <a:r>
              <a:rPr lang="en-US" sz="2000" dirty="0"/>
              <a:t>Polygamous</a:t>
            </a:r>
          </a:p>
          <a:p>
            <a:pPr algn="just">
              <a:lnSpc>
                <a:spcPct val="100000"/>
              </a:lnSpc>
            </a:pPr>
            <a:r>
              <a:rPr lang="en-US" sz="2000" dirty="0"/>
              <a:t>Polyandrous</a:t>
            </a:r>
          </a:p>
          <a:p>
            <a:pPr algn="just">
              <a:lnSpc>
                <a:spcPct val="100000"/>
              </a:lnSpc>
            </a:pPr>
            <a:r>
              <a:rPr lang="en-US" sz="2000" dirty="0"/>
              <a:t>Group marriage</a:t>
            </a:r>
          </a:p>
          <a:p>
            <a:pPr algn="just">
              <a:lnSpc>
                <a:spcPct val="100000"/>
              </a:lnSpc>
            </a:pPr>
            <a:r>
              <a:rPr lang="en-US" sz="2000" dirty="0"/>
              <a:t>Cenogamy </a:t>
            </a:r>
          </a:p>
          <a:p>
            <a:pPr algn="just">
              <a:lnSpc>
                <a:spcPct val="100000"/>
              </a:lnSpc>
            </a:pPr>
            <a:r>
              <a:rPr lang="en-US" sz="2000" dirty="0"/>
              <a:t>Same sex</a:t>
            </a:r>
          </a:p>
          <a:p>
            <a:pPr algn="just">
              <a:lnSpc>
                <a:spcPct val="100000"/>
              </a:lnSpc>
            </a:pPr>
            <a:r>
              <a:rPr lang="en-US" sz="2000" dirty="0"/>
              <a:t>Civil partnership</a:t>
            </a:r>
          </a:p>
          <a:p>
            <a:pPr algn="just">
              <a:lnSpc>
                <a:spcPct val="100000"/>
              </a:lnSpc>
            </a:pPr>
            <a:r>
              <a:rPr lang="en-US" sz="2000" dirty="0"/>
              <a:t>Arranged</a:t>
            </a:r>
          </a:p>
          <a:p>
            <a:pPr algn="just">
              <a:lnSpc>
                <a:spcPct val="100000"/>
              </a:lnSpc>
            </a:pPr>
            <a:r>
              <a:rPr lang="en-US" sz="2000" dirty="0"/>
              <a:t>Forced</a:t>
            </a:r>
          </a:p>
        </p:txBody>
      </p:sp>
    </p:spTree>
    <p:extLst>
      <p:ext uri="{BB962C8B-B14F-4D97-AF65-F5344CB8AC3E}">
        <p14:creationId xmlns:p14="http://schemas.microsoft.com/office/powerpoint/2010/main" val="3555231268"/>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wearing costumes&#10;&#10;Description automatically generated">
            <a:extLst>
              <a:ext uri="{FF2B5EF4-FFF2-40B4-BE49-F238E27FC236}">
                <a16:creationId xmlns:a16="http://schemas.microsoft.com/office/drawing/2014/main" id="{0188F5E9-7158-994C-A769-D264991280E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8317" b="50762"/>
          <a:stretch/>
        </p:blipFill>
        <p:spPr>
          <a:xfrm>
            <a:off x="20" y="10"/>
            <a:ext cx="12191981" cy="6857990"/>
          </a:xfrm>
          <a:prstGeom prst="rect">
            <a:avLst/>
          </a:prstGeom>
        </p:spPr>
      </p:pic>
      <p:sp>
        <p:nvSpPr>
          <p:cNvPr id="35" name="Rectangle 34">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ctrTitle"/>
          </p:nvPr>
        </p:nvSpPr>
        <p:spPr>
          <a:xfrm>
            <a:off x="404553" y="3091928"/>
            <a:ext cx="9078562" cy="2387600"/>
          </a:xfrm>
        </p:spPr>
        <p:txBody>
          <a:bodyPr>
            <a:normAutofit/>
          </a:bodyPr>
          <a:lstStyle/>
          <a:p>
            <a:r>
              <a:rPr lang="en-GB" sz="4100"/>
              <a:t>Some ethnographic examples that illustrate diversity in the expression and understanding of ‘marriage’.</a:t>
            </a:r>
            <a:endParaRPr lang="en-US" sz="4100"/>
          </a:p>
        </p:txBody>
      </p:sp>
      <p:sp>
        <p:nvSpPr>
          <p:cNvPr id="37" name="Rectangle: Rounded Corners 3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ubtitle 5"/>
          <p:cNvSpPr>
            <a:spLocks noGrp="1"/>
          </p:cNvSpPr>
          <p:nvPr>
            <p:ph type="subTitle" idx="1"/>
          </p:nvPr>
        </p:nvSpPr>
        <p:spPr>
          <a:xfrm>
            <a:off x="404553" y="5624945"/>
            <a:ext cx="9078562" cy="592975"/>
          </a:xfrm>
        </p:spPr>
        <p:txBody>
          <a:bodyPr anchor="ctr">
            <a:normAutofit/>
          </a:bodyPr>
          <a:lstStyle/>
          <a:p>
            <a:endParaRPr lang="en-US"/>
          </a:p>
        </p:txBody>
      </p:sp>
    </p:spTree>
    <p:extLst>
      <p:ext uri="{BB962C8B-B14F-4D97-AF65-F5344CB8AC3E}">
        <p14:creationId xmlns:p14="http://schemas.microsoft.com/office/powerpoint/2010/main" val="2605301003"/>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6">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49dd9ed1f635e53e8a65c36ab05d8ef3.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t="1723" r="2" b="27875"/>
          <a:stretch/>
        </p:blipFill>
        <p:spPr>
          <a:xfrm>
            <a:off x="3522468" y="10"/>
            <a:ext cx="8669532" cy="6857990"/>
          </a:xfrm>
          <a:prstGeom prst="rect">
            <a:avLst/>
          </a:prstGeom>
        </p:spPr>
      </p:pic>
      <p:sp>
        <p:nvSpPr>
          <p:cNvPr id="19" name="Rectangle 18">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vert="horz" lIns="91440" tIns="45720" rIns="91440" bIns="45720" rtlCol="0" anchor="b">
            <a:normAutofit/>
          </a:bodyPr>
          <a:lstStyle/>
          <a:p>
            <a:r>
              <a:rPr lang="en-US" sz="2400" dirty="0"/>
              <a:t>The </a:t>
            </a:r>
            <a:r>
              <a:rPr lang="en-US" sz="2400" dirty="0" err="1"/>
              <a:t>Nayar</a:t>
            </a:r>
            <a:r>
              <a:rPr lang="en-US" sz="2400" dirty="0"/>
              <a:t> </a:t>
            </a:r>
            <a:r>
              <a:rPr lang="en-US" sz="1800" dirty="0"/>
              <a:t>(according to Gough (1959))</a:t>
            </a:r>
            <a:br>
              <a:rPr lang="en-US" sz="2400" dirty="0"/>
            </a:br>
            <a:r>
              <a:rPr lang="en-US" sz="2400" dirty="0" err="1"/>
              <a:t>Authorising</a:t>
            </a:r>
            <a:r>
              <a:rPr lang="en-US" sz="2400" dirty="0"/>
              <a:t> sex</a:t>
            </a:r>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p:cNvSpPr>
            <a:spLocks noGrp="1"/>
          </p:cNvSpPr>
          <p:nvPr>
            <p:ph sz="half" idx="1"/>
          </p:nvPr>
        </p:nvSpPr>
        <p:spPr>
          <a:xfrm>
            <a:off x="371093" y="2718053"/>
            <a:ext cx="4867333" cy="3620753"/>
          </a:xfrm>
        </p:spPr>
        <p:txBody>
          <a:bodyPr vert="horz" lIns="91440" tIns="45720" rIns="91440" bIns="45720" rtlCol="0" anchor="t">
            <a:noAutofit/>
          </a:bodyPr>
          <a:lstStyle/>
          <a:p>
            <a:pPr>
              <a:lnSpc>
                <a:spcPct val="100000"/>
              </a:lnSpc>
            </a:pPr>
            <a:r>
              <a:rPr lang="en-US" sz="2000" dirty="0"/>
              <a:t>Boys are army trained and often absent</a:t>
            </a:r>
          </a:p>
          <a:p>
            <a:pPr>
              <a:lnSpc>
                <a:spcPct val="100000"/>
              </a:lnSpc>
            </a:pPr>
            <a:r>
              <a:rPr lang="en-US" sz="2000" dirty="0"/>
              <a:t>Prepubescent girls get ritually married at the </a:t>
            </a:r>
            <a:r>
              <a:rPr lang="en-US" sz="2000" i="1" dirty="0" err="1"/>
              <a:t>Tali</a:t>
            </a:r>
            <a:r>
              <a:rPr lang="en-US" sz="2000" i="1" dirty="0"/>
              <a:t> (</a:t>
            </a:r>
            <a:r>
              <a:rPr lang="en-US" sz="2000" i="1" dirty="0" err="1"/>
              <a:t>kettu</a:t>
            </a:r>
            <a:r>
              <a:rPr lang="en-US" sz="2000" i="1" dirty="0"/>
              <a:t>)</a:t>
            </a:r>
          </a:p>
          <a:p>
            <a:pPr>
              <a:lnSpc>
                <a:spcPct val="100000"/>
              </a:lnSpc>
            </a:pPr>
            <a:r>
              <a:rPr lang="en-US" sz="2000" dirty="0"/>
              <a:t>‘Husbands’ have no obligation to her, but she must mourn his death if he dies.</a:t>
            </a:r>
          </a:p>
          <a:p>
            <a:pPr>
              <a:lnSpc>
                <a:spcPct val="100000"/>
              </a:lnSpc>
            </a:pPr>
            <a:r>
              <a:rPr lang="en-US" sz="2000" dirty="0"/>
              <a:t>Now she can sleep with anyone of same cast. Her children must be acknowledged by one of her lovers by a gift to the midwife.</a:t>
            </a:r>
          </a:p>
        </p:txBody>
      </p:sp>
    </p:spTree>
    <p:extLst>
      <p:ext uri="{BB962C8B-B14F-4D97-AF65-F5344CB8AC3E}">
        <p14:creationId xmlns:p14="http://schemas.microsoft.com/office/powerpoint/2010/main" val="3417435496"/>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nu-5.jpg"/>
          <p:cNvPicPr>
            <a:picLocks noGrp="1" noChangeAspect="1"/>
          </p:cNvPicPr>
          <p:nvPr>
            <p:ph sz="half" idx="2"/>
          </p:nvPr>
        </p:nvPicPr>
        <p:blipFill rotWithShape="1">
          <a:blip r:embed="rId3" cstate="screen">
            <a:alphaModFix amt="40000"/>
            <a:extLst>
              <a:ext uri="{28A0092B-C50C-407E-A947-70E740481C1C}">
                <a14:useLocalDpi xmlns:a14="http://schemas.microsoft.com/office/drawing/2010/main"/>
              </a:ext>
            </a:extLst>
          </a:blip>
          <a:srcRect t="30295" r="-1" b="19501"/>
          <a:stretch/>
        </p:blipFill>
        <p:spPr>
          <a:xfrm>
            <a:off x="20" y="10"/>
            <a:ext cx="12191979" cy="6857990"/>
          </a:xfrm>
          <a:prstGeom prst="rect">
            <a:avLst/>
          </a:prstGeom>
        </p:spPr>
      </p:pic>
      <p:sp>
        <p:nvSpPr>
          <p:cNvPr id="2" name="Title 1"/>
          <p:cNvSpPr>
            <a:spLocks noGrp="1"/>
          </p:cNvSpPr>
          <p:nvPr>
            <p:ph type="title"/>
          </p:nvPr>
        </p:nvSpPr>
        <p:spPr>
          <a:xfrm>
            <a:off x="841249" y="941832"/>
            <a:ext cx="10506456" cy="2057400"/>
          </a:xfrm>
        </p:spPr>
        <p:txBody>
          <a:bodyPr vert="horz" lIns="91440" tIns="45720" rIns="91440" bIns="45720" rtlCol="0" anchor="b">
            <a:normAutofit/>
          </a:bodyPr>
          <a:lstStyle/>
          <a:p>
            <a:r>
              <a:rPr lang="en-US" sz="5000"/>
              <a:t>Nuer ‘ghost marriages’</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841248" y="3502152"/>
            <a:ext cx="10506456" cy="2670048"/>
          </a:xfrm>
        </p:spPr>
        <p:txBody>
          <a:bodyPr vert="horz" lIns="91440" tIns="45720" rIns="91440" bIns="45720" rtlCol="0">
            <a:normAutofit/>
          </a:bodyPr>
          <a:lstStyle/>
          <a:p>
            <a:r>
              <a:rPr lang="en-US" sz="2000"/>
              <a:t>Nuer men need to marry to have children to extend their name. If a man dies before he marries then his brother would marry in his name (as his ghost).</a:t>
            </a:r>
          </a:p>
          <a:p>
            <a:r>
              <a:rPr lang="en-US" sz="2000"/>
              <a:t>Barren women can marry other women to get children. This is achieved with the help of a male friend. The woman is the pater.</a:t>
            </a:r>
          </a:p>
        </p:txBody>
      </p:sp>
    </p:spTree>
    <p:extLst>
      <p:ext uri="{BB962C8B-B14F-4D97-AF65-F5344CB8AC3E}">
        <p14:creationId xmlns:p14="http://schemas.microsoft.com/office/powerpoint/2010/main" val="2916770047"/>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26871_8e790956_148126431670_640_423.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t="3715" r="-2" b="25683"/>
          <a:stretch/>
        </p:blipFill>
        <p:spPr>
          <a:xfrm>
            <a:off x="3522468" y="10"/>
            <a:ext cx="8669532" cy="6857990"/>
          </a:xfrm>
          <a:prstGeom prst="rect">
            <a:avLst/>
          </a:prstGeom>
        </p:spPr>
      </p:pic>
      <p:sp>
        <p:nvSpPr>
          <p:cNvPr id="18" name="Rectangle 17">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vert="horz" lIns="91440" tIns="45720" rIns="91440" bIns="45720" rtlCol="0" anchor="b">
            <a:normAutofit/>
          </a:bodyPr>
          <a:lstStyle/>
          <a:p>
            <a:r>
              <a:rPr lang="en-US" sz="2400"/>
              <a:t>Ghost marriages,  Singapore Cantonese</a:t>
            </a:r>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371093" y="2718054"/>
            <a:ext cx="5400119" cy="3811062"/>
          </a:xfrm>
        </p:spPr>
        <p:txBody>
          <a:bodyPr vert="horz" lIns="91440" tIns="45720" rIns="91440" bIns="45720" rtlCol="0" anchor="t">
            <a:normAutofit fontScale="92500" lnSpcReduction="20000"/>
          </a:bodyPr>
          <a:lstStyle/>
          <a:p>
            <a:pPr>
              <a:lnSpc>
                <a:spcPct val="100000"/>
              </a:lnSpc>
            </a:pPr>
            <a:r>
              <a:rPr lang="en-US" sz="2000" dirty="0"/>
              <a:t>Ghost marriages take place to:</a:t>
            </a:r>
          </a:p>
          <a:p>
            <a:pPr marL="0" indent="0">
              <a:lnSpc>
                <a:spcPct val="100000"/>
              </a:lnSpc>
              <a:buNone/>
            </a:pPr>
            <a:r>
              <a:rPr lang="en-US" sz="2000" dirty="0"/>
              <a:t>‘acquire a grandson after the death of the son of the family; </a:t>
            </a:r>
          </a:p>
          <a:p>
            <a:pPr marL="0" indent="0">
              <a:lnSpc>
                <a:spcPct val="100000"/>
              </a:lnSpc>
              <a:buNone/>
            </a:pPr>
            <a:r>
              <a:rPr lang="en-US" sz="2000" dirty="0"/>
              <a:t>to acquire a living daughter-in-law…, </a:t>
            </a:r>
          </a:p>
          <a:p>
            <a:pPr>
              <a:lnSpc>
                <a:spcPct val="100000"/>
              </a:lnSpc>
            </a:pPr>
            <a:r>
              <a:rPr lang="en-US" sz="2000" dirty="0"/>
              <a:t>when a younger son wishes to marry and his elder brother has died before taking a wife (…[to avoid] the </a:t>
            </a:r>
            <a:r>
              <a:rPr lang="en-US" sz="2000" dirty="0" err="1"/>
              <a:t>disfavour</a:t>
            </a:r>
            <a:r>
              <a:rPr lang="en-US" sz="2000" dirty="0"/>
              <a:t> of his brother's ghost); </a:t>
            </a:r>
          </a:p>
          <a:p>
            <a:pPr>
              <a:lnSpc>
                <a:spcPct val="100000"/>
              </a:lnSpc>
            </a:pPr>
            <a:r>
              <a:rPr lang="en-US" sz="2000" dirty="0"/>
              <a:t>to prevent any catastrophe that might take place as a result of the unhappiness of the ghost … </a:t>
            </a:r>
          </a:p>
          <a:p>
            <a:pPr>
              <a:lnSpc>
                <a:spcPct val="100000"/>
              </a:lnSpc>
            </a:pPr>
            <a:r>
              <a:rPr lang="en-US" sz="2000" dirty="0"/>
              <a:t>to cement a bond of friendship between two families’ Topley, 1955: 29)</a:t>
            </a:r>
          </a:p>
          <a:p>
            <a:pPr>
              <a:lnSpc>
                <a:spcPct val="100000"/>
              </a:lnSpc>
            </a:pPr>
            <a:endParaRPr lang="en-US" sz="1200" dirty="0"/>
          </a:p>
        </p:txBody>
      </p:sp>
    </p:spTree>
    <p:extLst>
      <p:ext uri="{BB962C8B-B14F-4D97-AF65-F5344CB8AC3E}">
        <p14:creationId xmlns:p14="http://schemas.microsoft.com/office/powerpoint/2010/main" val="3155086210"/>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oda.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r="1" b="29589"/>
          <a:stretch/>
        </p:blipFill>
        <p:spPr>
          <a:xfrm>
            <a:off x="20" y="10"/>
            <a:ext cx="8668492" cy="6857990"/>
          </a:xfrm>
          <a:prstGeom prst="rect">
            <a:avLst/>
          </a:prstGeom>
        </p:spPr>
      </p:pic>
      <p:sp>
        <p:nvSpPr>
          <p:cNvPr id="18" name="Rectangle 17">
            <a:extLst>
              <a:ext uri="{FF2B5EF4-FFF2-40B4-BE49-F238E27FC236}">
                <a16:creationId xmlns:a16="http://schemas.microsoft.com/office/drawing/2014/main" id="{EFAEC92A-2230-45B0-A12F-07F9F9E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95868" y="1161288"/>
            <a:ext cx="3438144" cy="1124712"/>
          </a:xfrm>
        </p:spPr>
        <p:txBody>
          <a:bodyPr vert="horz" lIns="91440" tIns="45720" rIns="91440" bIns="45720" rtlCol="0" anchor="b">
            <a:normAutofit/>
          </a:bodyPr>
          <a:lstStyle/>
          <a:p>
            <a:r>
              <a:rPr lang="en-US" sz="2800"/>
              <a:t>Toda, Kerala, S India</a:t>
            </a:r>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6803756" y="2718054"/>
            <a:ext cx="5031018" cy="3677166"/>
          </a:xfrm>
        </p:spPr>
        <p:txBody>
          <a:bodyPr vert="horz" lIns="91440" tIns="45720" rIns="91440" bIns="45720" rtlCol="0" anchor="t">
            <a:noAutofit/>
          </a:bodyPr>
          <a:lstStyle/>
          <a:p>
            <a:r>
              <a:rPr lang="en-US" dirty="0"/>
              <a:t>An example of fraternal polyandry; common in this area</a:t>
            </a:r>
          </a:p>
          <a:p>
            <a:r>
              <a:rPr lang="en-US" dirty="0"/>
              <a:t>When a woman marries a man she also marries all his brothers</a:t>
            </a:r>
          </a:p>
          <a:p>
            <a:r>
              <a:rPr lang="en-US" dirty="0"/>
              <a:t>Her children are fathered by successive brothers through the ritual giving of a bow and arrow.</a:t>
            </a:r>
          </a:p>
        </p:txBody>
      </p:sp>
    </p:spTree>
    <p:extLst>
      <p:ext uri="{BB962C8B-B14F-4D97-AF65-F5344CB8AC3E}">
        <p14:creationId xmlns:p14="http://schemas.microsoft.com/office/powerpoint/2010/main" val="3676037947"/>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7" descr="Paper hearts on a string">
            <a:extLst>
              <a:ext uri="{FF2B5EF4-FFF2-40B4-BE49-F238E27FC236}">
                <a16:creationId xmlns:a16="http://schemas.microsoft.com/office/drawing/2014/main" id="{6F602BC2-BF30-CEDF-01F2-634C8A51E0F4}"/>
              </a:ext>
            </a:extLst>
          </p:cNvPr>
          <p:cNvPicPr>
            <a:picLocks noChangeAspect="1"/>
          </p:cNvPicPr>
          <p:nvPr/>
        </p:nvPicPr>
        <p:blipFill rotWithShape="1">
          <a:blip r:embed="rId3"/>
          <a:srcRect b="15730"/>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5FD304B7-5EFE-8B30-F288-34FEE9D8E5B1}"/>
              </a:ext>
            </a:extLst>
          </p:cNvPr>
          <p:cNvSpPr>
            <a:spLocks noGrp="1"/>
          </p:cNvSpPr>
          <p:nvPr>
            <p:ph type="ctrTitle"/>
          </p:nvPr>
        </p:nvSpPr>
        <p:spPr>
          <a:xfrm>
            <a:off x="404553" y="3091928"/>
            <a:ext cx="9078562" cy="2387600"/>
          </a:xfrm>
        </p:spPr>
        <p:txBody>
          <a:bodyPr>
            <a:normAutofit/>
          </a:bodyPr>
          <a:lstStyle/>
          <a:p>
            <a:r>
              <a:rPr lang="en-US" sz="6600"/>
              <a:t>What about love?</a:t>
            </a:r>
          </a:p>
        </p:txBody>
      </p:sp>
      <p:sp>
        <p:nvSpPr>
          <p:cNvPr id="29" name="Rectangle: Rounded Corners 2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ubtitle 5">
            <a:extLst>
              <a:ext uri="{FF2B5EF4-FFF2-40B4-BE49-F238E27FC236}">
                <a16:creationId xmlns:a16="http://schemas.microsoft.com/office/drawing/2014/main" id="{67C2737B-8A2D-CFA2-59FB-0C5E69B27CBC}"/>
              </a:ext>
            </a:extLst>
          </p:cNvPr>
          <p:cNvSpPr>
            <a:spLocks noGrp="1"/>
          </p:cNvSpPr>
          <p:nvPr>
            <p:ph type="subTitle" idx="1"/>
          </p:nvPr>
        </p:nvSpPr>
        <p:spPr>
          <a:xfrm>
            <a:off x="404553" y="5624945"/>
            <a:ext cx="9078562" cy="592975"/>
          </a:xfrm>
        </p:spPr>
        <p:txBody>
          <a:bodyPr anchor="ctr">
            <a:normAutofit/>
          </a:bodyPr>
          <a:lstStyle/>
          <a:p>
            <a:r>
              <a:rPr lang="en-US" dirty="0"/>
              <a:t>Is love important? What about sexual attraction?</a:t>
            </a:r>
          </a:p>
        </p:txBody>
      </p:sp>
    </p:spTree>
    <p:extLst>
      <p:ext uri="{BB962C8B-B14F-4D97-AF65-F5344CB8AC3E}">
        <p14:creationId xmlns:p14="http://schemas.microsoft.com/office/powerpoint/2010/main" val="33060123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6">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erson wearing a hat&#10;&#10;Description automatically generated"/>
          <p:cNvPicPr>
            <a:picLocks noGrp="1" noChangeAspect="1"/>
          </p:cNvPicPr>
          <p:nvPr>
            <p:ph sz="half" idx="2"/>
          </p:nvPr>
        </p:nvPicPr>
        <p:blipFill rotWithShape="1">
          <a:blip r:embed="rId3">
            <a:extLst>
              <a:ext uri="{28A0092B-C50C-407E-A947-70E740481C1C}">
                <a14:useLocalDpi xmlns:a14="http://schemas.microsoft.com/office/drawing/2010/main"/>
              </a:ext>
            </a:extLst>
          </a:blip>
          <a:srcRect t="3836" r="-2" b="36835"/>
          <a:stretch/>
        </p:blipFill>
        <p:spPr>
          <a:xfrm>
            <a:off x="3522468" y="10"/>
            <a:ext cx="8669532" cy="6857990"/>
          </a:xfrm>
          <a:prstGeom prst="rect">
            <a:avLst/>
          </a:prstGeom>
        </p:spPr>
      </p:pic>
      <p:sp>
        <p:nvSpPr>
          <p:cNvPr id="19" name="Rectangle 18">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Marrying objects</a:t>
            </a:r>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371093" y="2718054"/>
            <a:ext cx="4680591" cy="3582912"/>
          </a:xfrm>
        </p:spPr>
        <p:txBody>
          <a:bodyPr vert="horz" lIns="91440" tIns="45720" rIns="91440" bIns="45720" rtlCol="0" anchor="t">
            <a:noAutofit/>
          </a:bodyPr>
          <a:lstStyle/>
          <a:p>
            <a:pPr>
              <a:lnSpc>
                <a:spcPct val="100000"/>
              </a:lnSpc>
            </a:pPr>
            <a:r>
              <a:rPr lang="en-US" sz="1800" dirty="0"/>
              <a:t>Erika Eiffel married the tower in 2009 because of intense feeling </a:t>
            </a:r>
          </a:p>
          <a:p>
            <a:pPr>
              <a:lnSpc>
                <a:spcPct val="100000"/>
              </a:lnSpc>
            </a:pPr>
            <a:r>
              <a:rPr lang="en-US" sz="1800" dirty="0"/>
              <a:t>‘"The Berlin Wall is a masterpiece. I can feel how much he yearns to be loved," Erika Eiffel said.’ (Snow and Brady 2009)</a:t>
            </a:r>
          </a:p>
          <a:p>
            <a:pPr>
              <a:lnSpc>
                <a:spcPct val="100000"/>
              </a:lnSpc>
            </a:pPr>
            <a:endParaRPr lang="en-US" sz="1800" dirty="0"/>
          </a:p>
          <a:p>
            <a:pPr>
              <a:lnSpc>
                <a:spcPct val="100000"/>
              </a:lnSpc>
            </a:pPr>
            <a:r>
              <a:rPr lang="en-US" sz="1800" dirty="0"/>
              <a:t>Sexual orientation?[Termed: </a:t>
            </a:r>
            <a:r>
              <a:rPr lang="en-US" sz="1800" i="1" dirty="0" err="1"/>
              <a:t>objectum</a:t>
            </a:r>
            <a:r>
              <a:rPr lang="en-US" sz="1800" i="1" dirty="0"/>
              <a:t> sexual</a:t>
            </a:r>
            <a:r>
              <a:rPr lang="en-US" sz="1800" dirty="0"/>
              <a:t>] - </a:t>
            </a:r>
            <a:r>
              <a:rPr lang="en-US" sz="1800" dirty="0" err="1"/>
              <a:t>Technosexual</a:t>
            </a:r>
            <a:r>
              <a:rPr lang="en-US" sz="1800" dirty="0"/>
              <a:t> or </a:t>
            </a:r>
            <a:r>
              <a:rPr lang="en-US" sz="1800" dirty="0" err="1"/>
              <a:t>mechaphile</a:t>
            </a:r>
            <a:endParaRPr lang="en-US" sz="1800" dirty="0"/>
          </a:p>
        </p:txBody>
      </p:sp>
    </p:spTree>
    <p:extLst>
      <p:ext uri="{BB962C8B-B14F-4D97-AF65-F5344CB8AC3E}">
        <p14:creationId xmlns:p14="http://schemas.microsoft.com/office/powerpoint/2010/main" val="2602043428"/>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017517EF-BD4D-4055-BDB4-A322C5356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1E8F56-CFBA-8B1D-4207-98DFB462E017}"/>
              </a:ext>
            </a:extLst>
          </p:cNvPr>
          <p:cNvSpPr>
            <a:spLocks noGrp="1"/>
          </p:cNvSpPr>
          <p:nvPr>
            <p:ph type="title"/>
          </p:nvPr>
        </p:nvSpPr>
        <p:spPr>
          <a:xfrm>
            <a:off x="901690" y="405575"/>
            <a:ext cx="6430414" cy="1371600"/>
          </a:xfrm>
        </p:spPr>
        <p:txBody>
          <a:bodyPr vert="horz" lIns="91440" tIns="45720" rIns="91440" bIns="45720" rtlCol="0" anchor="ctr">
            <a:normAutofit/>
          </a:bodyPr>
          <a:lstStyle/>
          <a:p>
            <a:endParaRPr lang="en-US" dirty="0"/>
          </a:p>
        </p:txBody>
      </p:sp>
      <p:sp>
        <p:nvSpPr>
          <p:cNvPr id="18" name="Rectangle 17">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30604" y="1071836"/>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Online Media 4">
            <a:hlinkClick r:id="" action="ppaction://media"/>
            <a:extLst>
              <a:ext uri="{FF2B5EF4-FFF2-40B4-BE49-F238E27FC236}">
                <a16:creationId xmlns:a16="http://schemas.microsoft.com/office/drawing/2014/main" id="{E6425446-1558-77AE-065F-47B48C386B5B}"/>
              </a:ext>
            </a:extLst>
          </p:cNvPr>
          <p:cNvPicPr>
            <a:picLocks noGrp="1" noRot="1" noChangeAspect="1"/>
          </p:cNvPicPr>
          <p:nvPr>
            <p:ph sz="half" idx="2"/>
            <a:videoFile r:link="rId1"/>
          </p:nvPr>
        </p:nvPicPr>
        <p:blipFill>
          <a:blip r:embed="rId4"/>
          <a:stretch>
            <a:fillRect/>
          </a:stretch>
        </p:blipFill>
        <p:spPr>
          <a:xfrm>
            <a:off x="0" y="-1251"/>
            <a:ext cx="12192000" cy="6888481"/>
          </a:xfrm>
          <a:prstGeom prst="rect">
            <a:avLst/>
          </a:prstGeom>
        </p:spPr>
      </p:pic>
    </p:spTree>
    <p:extLst>
      <p:ext uri="{BB962C8B-B14F-4D97-AF65-F5344CB8AC3E}">
        <p14:creationId xmlns:p14="http://schemas.microsoft.com/office/powerpoint/2010/main" val="4015927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Online Media 6">
            <a:hlinkClick r:id="" action="ppaction://media"/>
            <a:extLst>
              <a:ext uri="{FF2B5EF4-FFF2-40B4-BE49-F238E27FC236}">
                <a16:creationId xmlns:a16="http://schemas.microsoft.com/office/drawing/2014/main" id="{2EBFBBF7-CBAD-FA75-7C65-6CF992118A18}"/>
              </a:ext>
            </a:extLst>
          </p:cNvPr>
          <p:cNvPicPr>
            <a:picLocks noRot="1" noChangeAspect="1"/>
          </p:cNvPicPr>
          <p:nvPr>
            <a:videoFile r:link="rId1"/>
          </p:nvPr>
        </p:nvPicPr>
        <p:blipFill>
          <a:blip r:embed="rId4"/>
          <a:stretch>
            <a:fillRect/>
          </a:stretch>
        </p:blipFill>
        <p:spPr>
          <a:xfrm>
            <a:off x="418454" y="185980"/>
            <a:ext cx="11417404" cy="6450834"/>
          </a:xfrm>
          <a:prstGeom prst="rect">
            <a:avLst/>
          </a:prstGeom>
        </p:spPr>
      </p:pic>
    </p:spTree>
    <p:extLst>
      <p:ext uri="{BB962C8B-B14F-4D97-AF65-F5344CB8AC3E}">
        <p14:creationId xmlns:p14="http://schemas.microsoft.com/office/powerpoint/2010/main" val="1420320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man-and-pillow.jpg">
            <a:hlinkClick r:id="rId2"/>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19321" r="11159" b="1"/>
          <a:stretch/>
        </p:blipFill>
        <p:spPr>
          <a:xfrm>
            <a:off x="3523488" y="10"/>
            <a:ext cx="8668512" cy="6857990"/>
          </a:xfrm>
          <a:prstGeom prst="rect">
            <a:avLst/>
          </a:prstGeom>
        </p:spPr>
      </p:pic>
      <p:sp>
        <p:nvSpPr>
          <p:cNvPr id="18" name="Rectangle 17">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10 people in love with inanimate objects</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1635631"/>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2-marriage-dolphin.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r="2" b="29598"/>
          <a:stretch/>
        </p:blipFill>
        <p:spPr>
          <a:xfrm>
            <a:off x="3522468" y="10"/>
            <a:ext cx="8669532" cy="6857990"/>
          </a:xfrm>
          <a:prstGeom prst="rect">
            <a:avLst/>
          </a:prstGeom>
        </p:spPr>
      </p:pic>
      <p:sp>
        <p:nvSpPr>
          <p:cNvPr id="18" name="Rectangle 17">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Bestiality and zoophilia</a:t>
            </a:r>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371094" y="2595715"/>
            <a:ext cx="4635621" cy="3952569"/>
          </a:xfrm>
        </p:spPr>
        <p:txBody>
          <a:bodyPr vert="horz" lIns="91440" tIns="45720" rIns="91440" bIns="45720" rtlCol="0" anchor="t">
            <a:noAutofit/>
          </a:bodyPr>
          <a:lstStyle/>
          <a:p>
            <a:pPr>
              <a:lnSpc>
                <a:spcPct val="100000"/>
              </a:lnSpc>
            </a:pPr>
            <a:r>
              <a:rPr lang="en-US" sz="2000" dirty="0" err="1"/>
              <a:t>Hurn</a:t>
            </a:r>
            <a:r>
              <a:rPr lang="en-US" sz="2000" dirty="0"/>
              <a:t> (2012) explores the taboo of zoophilia. She cites power imbalance, lack of consent and the discomfort of blurred boundaries as the reason for a taboo.</a:t>
            </a:r>
          </a:p>
          <a:p>
            <a:pPr>
              <a:lnSpc>
                <a:spcPct val="100000"/>
              </a:lnSpc>
            </a:pPr>
            <a:r>
              <a:rPr lang="en-US" sz="2000" dirty="0"/>
              <a:t>She makes the distinction:</a:t>
            </a:r>
          </a:p>
          <a:p>
            <a:pPr lvl="1">
              <a:lnSpc>
                <a:spcPct val="100000"/>
              </a:lnSpc>
            </a:pPr>
            <a:r>
              <a:rPr lang="en-US" dirty="0"/>
              <a:t>Bestiality as a </a:t>
            </a:r>
            <a:r>
              <a:rPr lang="en-US" dirty="0" err="1"/>
              <a:t>behaviour</a:t>
            </a:r>
            <a:endParaRPr lang="en-US" dirty="0"/>
          </a:p>
          <a:p>
            <a:pPr lvl="1">
              <a:lnSpc>
                <a:spcPct val="100000"/>
              </a:lnSpc>
            </a:pPr>
            <a:r>
              <a:rPr lang="en-US" dirty="0"/>
              <a:t>Zoophilia – sexual orientation</a:t>
            </a:r>
          </a:p>
          <a:p>
            <a:pPr>
              <a:lnSpc>
                <a:spcPct val="100000"/>
              </a:lnSpc>
            </a:pPr>
            <a:r>
              <a:rPr lang="en-US" sz="2000" dirty="0"/>
              <a:t>She also shows that </a:t>
            </a:r>
            <a:r>
              <a:rPr lang="en-US" sz="2000" dirty="0" err="1"/>
              <a:t>zoosexuals</a:t>
            </a:r>
            <a:r>
              <a:rPr lang="en-US" sz="2000" dirty="0"/>
              <a:t> love their inter-species sexual partners.</a:t>
            </a:r>
          </a:p>
        </p:txBody>
      </p:sp>
    </p:spTree>
    <p:extLst>
      <p:ext uri="{BB962C8B-B14F-4D97-AF65-F5344CB8AC3E}">
        <p14:creationId xmlns:p14="http://schemas.microsoft.com/office/powerpoint/2010/main" val="3642244174"/>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Rectangle 3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people standing in front of a crowd&#10;&#10;Description automatically generated">
            <a:extLst>
              <a:ext uri="{FF2B5EF4-FFF2-40B4-BE49-F238E27FC236}">
                <a16:creationId xmlns:a16="http://schemas.microsoft.com/office/drawing/2014/main" id="{DF65D84E-63B9-9D4F-BB93-09FE47F83A9F}"/>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13016" r="2601" b="-1"/>
          <a:stretch/>
        </p:blipFill>
        <p:spPr>
          <a:xfrm>
            <a:off x="3522468" y="10"/>
            <a:ext cx="8669532" cy="6857990"/>
          </a:xfrm>
          <a:prstGeom prst="rect">
            <a:avLst/>
          </a:prstGeom>
        </p:spPr>
      </p:pic>
      <p:sp>
        <p:nvSpPr>
          <p:cNvPr id="34" name="Rectangle 33">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44AB18-ECBA-994F-9B58-028A850C044F}"/>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600"/>
              <a:t>Cultural view of same sex marriage</a:t>
            </a:r>
          </a:p>
        </p:txBody>
      </p:sp>
      <p:sp>
        <p:nvSpPr>
          <p:cNvPr id="36" name="Rectangle 3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003E70E-E390-884A-AB03-2FD21898533F}"/>
              </a:ext>
            </a:extLst>
          </p:cNvPr>
          <p:cNvSpPr>
            <a:spLocks noGrp="1"/>
          </p:cNvSpPr>
          <p:nvPr>
            <p:ph sz="half" idx="1"/>
          </p:nvPr>
        </p:nvSpPr>
        <p:spPr>
          <a:xfrm>
            <a:off x="371093" y="2718054"/>
            <a:ext cx="4975821" cy="3803942"/>
          </a:xfrm>
        </p:spPr>
        <p:txBody>
          <a:bodyPr vert="horz" lIns="91440" tIns="45720" rIns="91440" bIns="45720" rtlCol="0" anchor="t">
            <a:noAutofit/>
          </a:bodyPr>
          <a:lstStyle/>
          <a:p>
            <a:pPr>
              <a:lnSpc>
                <a:spcPct val="100000"/>
              </a:lnSpc>
            </a:pPr>
            <a:r>
              <a:rPr lang="en-US" dirty="0"/>
              <a:t>Marriage takes multiple forms; there are many ethnographic examples (throughout history and geographies) that demonstrate associations take any form.</a:t>
            </a:r>
          </a:p>
          <a:p>
            <a:pPr>
              <a:lnSpc>
                <a:spcPct val="100000"/>
              </a:lnSpc>
            </a:pPr>
            <a:r>
              <a:rPr lang="en-US" dirty="0"/>
              <a:t>Therefore, ethnography challenges the idea that heterosexual marriage is ‘more natural’.</a:t>
            </a:r>
          </a:p>
        </p:txBody>
      </p:sp>
    </p:spTree>
    <p:extLst>
      <p:ext uri="{BB962C8B-B14F-4D97-AF65-F5344CB8AC3E}">
        <p14:creationId xmlns:p14="http://schemas.microsoft.com/office/powerpoint/2010/main" val="381236528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ccentBoxVTI">
  <a:themeElements>
    <a:clrScheme name="AnalogousFromDarkSeedLeftStep">
      <a:dk1>
        <a:srgbClr val="000000"/>
      </a:dk1>
      <a:lt1>
        <a:srgbClr val="FFFFFF"/>
      </a:lt1>
      <a:dk2>
        <a:srgbClr val="1A1634"/>
      </a:dk2>
      <a:lt2>
        <a:srgbClr val="F0F2F3"/>
      </a:lt2>
      <a:accent1>
        <a:srgbClr val="E77229"/>
      </a:accent1>
      <a:accent2>
        <a:srgbClr val="D5171D"/>
      </a:accent2>
      <a:accent3>
        <a:srgbClr val="E7297E"/>
      </a:accent3>
      <a:accent4>
        <a:srgbClr val="D517BB"/>
      </a:accent4>
      <a:accent5>
        <a:srgbClr val="B229E7"/>
      </a:accent5>
      <a:accent6>
        <a:srgbClr val="5219D5"/>
      </a:accent6>
      <a:hlink>
        <a:srgbClr val="B03FBF"/>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2344</TotalTime>
  <Words>3906</Words>
  <Application>Microsoft Office PowerPoint</Application>
  <PresentationFormat>Widescreen</PresentationFormat>
  <Paragraphs>267</Paragraphs>
  <Slides>44</Slides>
  <Notes>25</Notes>
  <HiddenSlides>1</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44</vt:i4>
      </vt:variant>
    </vt:vector>
  </HeadingPairs>
  <TitlesOfParts>
    <vt:vector size="55" baseType="lpstr">
      <vt:lpstr>Arial</vt:lpstr>
      <vt:lpstr>ArialMT</vt:lpstr>
      <vt:lpstr>Avenir Next LT Pro</vt:lpstr>
      <vt:lpstr>Calibri</vt:lpstr>
      <vt:lpstr>Georgia</vt:lpstr>
      <vt:lpstr>Neue Haas Grotesk Text Pro</vt:lpstr>
      <vt:lpstr>PalatinoLTStd</vt:lpstr>
      <vt:lpstr>ProximaNova-Bold</vt:lpstr>
      <vt:lpstr>Roboto-Regular</vt:lpstr>
      <vt:lpstr>Wingdings</vt:lpstr>
      <vt:lpstr>AccentBoxVTI</vt:lpstr>
      <vt:lpstr>Marriage</vt:lpstr>
      <vt:lpstr>Definition and function of marriage</vt:lpstr>
      <vt:lpstr>According to Bachofen, ‘creating’ families paved the way for marriage </vt:lpstr>
      <vt:lpstr>Marriage not only organizes - it also produces and establishes normal behaviours (rules and laws)</vt:lpstr>
      <vt:lpstr>2 ideas: Theft or Alliance Theory </vt:lpstr>
      <vt:lpstr>1: Theft - stealing women</vt:lpstr>
      <vt:lpstr>The Sambia, PNG; The Yanomami, Brazil</vt:lpstr>
      <vt:lpstr>Alliance theory: using women as gifts</vt:lpstr>
      <vt:lpstr>Women can also be sold (and bought)</vt:lpstr>
      <vt:lpstr>PowerPoint Presentation</vt:lpstr>
      <vt:lpstr>Patrilocal marriage</vt:lpstr>
      <vt:lpstr>Arranged or forced?</vt:lpstr>
      <vt:lpstr>Arranged is not forced because</vt:lpstr>
      <vt:lpstr>Contemporary methods of finding a life partner in India</vt:lpstr>
      <vt:lpstr>Mody (2020) Care and Resistance Anthropology and Humanism – talks of the instability of care</vt:lpstr>
      <vt:lpstr>South Asian kinship and arranged marriages</vt:lpstr>
      <vt:lpstr>Arranged marriages, India</vt:lpstr>
      <vt:lpstr>Forced marriages </vt:lpstr>
      <vt:lpstr>Activity. Please read for  discussion:</vt:lpstr>
      <vt:lpstr>Forced and child marriages in plural legal systems Sarich, Olivier and Bales (2016) ask:</vt:lpstr>
      <vt:lpstr>Forced marriages: described as modern slavery </vt:lpstr>
      <vt:lpstr>Representations in the British Press Anitha and Gill (2015), A Moral Panic?</vt:lpstr>
      <vt:lpstr>What else does marriage do?</vt:lpstr>
      <vt:lpstr>According to Engels</vt:lpstr>
      <vt:lpstr>Marriage, he believed, </vt:lpstr>
      <vt:lpstr>Reminder: Morgan, H. 1877 Ancient Society</vt:lpstr>
      <vt:lpstr>The incest taboo  (or biological avoidance)</vt:lpstr>
      <vt:lpstr>Some ideas</vt:lpstr>
      <vt:lpstr>But the incest taboo is not universally applied</vt:lpstr>
      <vt:lpstr>Incest is a cultural rule not based in biology because</vt:lpstr>
      <vt:lpstr>PowerPoint Presentation</vt:lpstr>
      <vt:lpstr>Types of marriage. Find the definition for each type of marriage listed below.</vt:lpstr>
      <vt:lpstr>Some ethnographic examples that illustrate diversity in the expression and understanding of ‘marriage’.</vt:lpstr>
      <vt:lpstr>The Nayar (according to Gough (1959)) Authorising sex</vt:lpstr>
      <vt:lpstr>Nuer ‘ghost marriages’</vt:lpstr>
      <vt:lpstr>Ghost marriages,  Singapore Cantonese</vt:lpstr>
      <vt:lpstr>Toda, Kerala, S India</vt:lpstr>
      <vt:lpstr>What about love?</vt:lpstr>
      <vt:lpstr>Marrying objects</vt:lpstr>
      <vt:lpstr>PowerPoint Presentation</vt:lpstr>
      <vt:lpstr>PowerPoint Presentation</vt:lpstr>
      <vt:lpstr>10 people in love with inanimate objects</vt:lpstr>
      <vt:lpstr>Bestiality and zoophilia</vt:lpstr>
      <vt:lpstr>Cultural view of same sex marriage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Marriage</dc:title>
  <dc:creator>Luci  Attala</dc:creator>
  <cp:lastModifiedBy>Bettina Schmidt</cp:lastModifiedBy>
  <cp:revision>13</cp:revision>
  <dcterms:created xsi:type="dcterms:W3CDTF">2020-12-09T21:35:45Z</dcterms:created>
  <dcterms:modified xsi:type="dcterms:W3CDTF">2024-09-09T14:19:30Z</dcterms:modified>
</cp:coreProperties>
</file>