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448B43-76D9-4318-A440-C76995035126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8AF975-8902-4277-818B-9A35AC346F88}">
      <dgm:prSet/>
      <dgm:spPr/>
      <dgm:t>
        <a:bodyPr/>
        <a:lstStyle/>
        <a:p>
          <a:pPr rtl="0"/>
          <a:r>
            <a:rPr lang="en-US" dirty="0"/>
            <a:t>To what extent do workers dedicate their mental, emotional, and behavioral resources to achieving the organization's goals is a measure of employee engagement (</a:t>
          </a:r>
          <a:r>
            <a:rPr lang="en-US" dirty="0" err="1"/>
            <a:t>Satata</a:t>
          </a:r>
          <a:r>
            <a:rPr lang="en-US" dirty="0"/>
            <a:t>, 2021).</a:t>
          </a:r>
        </a:p>
      </dgm:t>
    </dgm:pt>
    <dgm:pt modelId="{8AD015F8-4B1C-445A-924F-DE2326A68F3B}" type="parTrans" cxnId="{10FCE566-DE60-4F46-8EDC-9CAE83F0D014}">
      <dgm:prSet/>
      <dgm:spPr/>
      <dgm:t>
        <a:bodyPr/>
        <a:lstStyle/>
        <a:p>
          <a:endParaRPr lang="en-US"/>
        </a:p>
      </dgm:t>
    </dgm:pt>
    <dgm:pt modelId="{51D2D2BD-3805-453C-AF1E-0A31DA0620E7}" type="sibTrans" cxnId="{10FCE566-DE60-4F46-8EDC-9CAE83F0D014}">
      <dgm:prSet/>
      <dgm:spPr/>
      <dgm:t>
        <a:bodyPr/>
        <a:lstStyle/>
        <a:p>
          <a:endParaRPr lang="en-US"/>
        </a:p>
      </dgm:t>
    </dgm:pt>
    <dgm:pt modelId="{70C10F32-31C1-4318-ABAF-98DB83E4C689}" type="pres">
      <dgm:prSet presAssocID="{67448B43-76D9-4318-A440-C76995035126}" presName="compositeShape" presStyleCnt="0">
        <dgm:presLayoutVars>
          <dgm:chMax val="7"/>
          <dgm:dir/>
          <dgm:resizeHandles val="exact"/>
        </dgm:presLayoutVars>
      </dgm:prSet>
      <dgm:spPr/>
    </dgm:pt>
    <dgm:pt modelId="{141A4856-131E-49A5-9BB5-4EEFB5C58869}" type="pres">
      <dgm:prSet presAssocID="{028AF975-8902-4277-818B-9A35AC346F88}" presName="circ1TxSh" presStyleLbl="vennNode1" presStyleIdx="0" presStyleCnt="1"/>
      <dgm:spPr/>
    </dgm:pt>
  </dgm:ptLst>
  <dgm:cxnLst>
    <dgm:cxn modelId="{EA03DC0C-8A48-41CB-B6E0-F74A44714DED}" type="presOf" srcId="{028AF975-8902-4277-818B-9A35AC346F88}" destId="{141A4856-131E-49A5-9BB5-4EEFB5C58869}" srcOrd="0" destOrd="0" presId="urn:microsoft.com/office/officeart/2005/8/layout/venn1"/>
    <dgm:cxn modelId="{10FCE566-DE60-4F46-8EDC-9CAE83F0D014}" srcId="{67448B43-76D9-4318-A440-C76995035126}" destId="{028AF975-8902-4277-818B-9A35AC346F88}" srcOrd="0" destOrd="0" parTransId="{8AD015F8-4B1C-445A-924F-DE2326A68F3B}" sibTransId="{51D2D2BD-3805-453C-AF1E-0A31DA0620E7}"/>
    <dgm:cxn modelId="{AED6D8D5-D932-4648-B26C-54CAAF3CF0D9}" type="presOf" srcId="{67448B43-76D9-4318-A440-C76995035126}" destId="{70C10F32-31C1-4318-ABAF-98DB83E4C689}" srcOrd="0" destOrd="0" presId="urn:microsoft.com/office/officeart/2005/8/layout/venn1"/>
    <dgm:cxn modelId="{4D4D00E9-F2E9-436D-8777-5EE35618B8A7}" type="presParOf" srcId="{70C10F32-31C1-4318-ABAF-98DB83E4C689}" destId="{141A4856-131E-49A5-9BB5-4EEFB5C58869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0FE672-4B25-4BB4-8381-AE9F549DC5D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E66E19-C719-4CB2-A04C-92463E5E104E}">
      <dgm:prSet/>
      <dgm:spPr/>
      <dgm:t>
        <a:bodyPr/>
        <a:lstStyle/>
        <a:p>
          <a:pPr rtl="0"/>
          <a:r>
            <a:rPr lang="en-US" dirty="0"/>
            <a:t>By factoring in organizational results, the Aon Hewitt employee engagement model becomes more comprehensive (</a:t>
          </a:r>
          <a:r>
            <a:rPr lang="en-US" dirty="0" err="1"/>
            <a:t>Hinzmann</a:t>
          </a:r>
          <a:r>
            <a:rPr lang="en-US" dirty="0"/>
            <a:t>, </a:t>
          </a:r>
          <a:r>
            <a:rPr lang="en-US" dirty="0" err="1"/>
            <a:t>Rašticová</a:t>
          </a:r>
          <a:r>
            <a:rPr lang="en-US" dirty="0"/>
            <a:t> and </a:t>
          </a:r>
          <a:r>
            <a:rPr lang="en-US" dirty="0" err="1"/>
            <a:t>Šácha</a:t>
          </a:r>
          <a:r>
            <a:rPr lang="en-US" dirty="0"/>
            <a:t>, 2019). </a:t>
          </a:r>
        </a:p>
      </dgm:t>
    </dgm:pt>
    <dgm:pt modelId="{E48074AA-D3F7-4645-963A-FC264A7865C4}" type="parTrans" cxnId="{F5D469AA-03F5-4B04-8CAB-D9CFCC09CCCC}">
      <dgm:prSet/>
      <dgm:spPr/>
      <dgm:t>
        <a:bodyPr/>
        <a:lstStyle/>
        <a:p>
          <a:endParaRPr lang="en-US"/>
        </a:p>
      </dgm:t>
    </dgm:pt>
    <dgm:pt modelId="{058922BD-0B14-4640-9773-6D9296536517}" type="sibTrans" cxnId="{F5D469AA-03F5-4B04-8CAB-D9CFCC09CCCC}">
      <dgm:prSet/>
      <dgm:spPr/>
      <dgm:t>
        <a:bodyPr/>
        <a:lstStyle/>
        <a:p>
          <a:endParaRPr lang="en-US"/>
        </a:p>
      </dgm:t>
    </dgm:pt>
    <dgm:pt modelId="{7070AFE6-09FB-43F1-A258-770D3B50EC13}">
      <dgm:prSet/>
      <dgm:spPr/>
      <dgm:t>
        <a:bodyPr/>
        <a:lstStyle/>
        <a:p>
          <a:pPr rtl="0"/>
          <a:r>
            <a:rPr lang="en-US" dirty="0"/>
            <a:t>It acknowledges that customer happiness, earnings, and other KPIs are all influenced by employee engagement (</a:t>
          </a:r>
          <a:r>
            <a:rPr lang="en-US" dirty="0" err="1"/>
            <a:t>Rawat</a:t>
          </a:r>
          <a:r>
            <a:rPr lang="en-US" dirty="0"/>
            <a:t> and B. </a:t>
          </a:r>
          <a:r>
            <a:rPr lang="en-US" dirty="0" err="1"/>
            <a:t>Dadas</a:t>
          </a:r>
          <a:r>
            <a:rPr lang="en-US" dirty="0"/>
            <a:t>, 2019). </a:t>
          </a:r>
        </a:p>
      </dgm:t>
    </dgm:pt>
    <dgm:pt modelId="{EFC2F709-24BB-4D86-B593-39DB06A52E14}" type="parTrans" cxnId="{C93D9BDF-A055-4883-AD60-AD4B8330E9E4}">
      <dgm:prSet/>
      <dgm:spPr/>
      <dgm:t>
        <a:bodyPr/>
        <a:lstStyle/>
        <a:p>
          <a:endParaRPr lang="en-US"/>
        </a:p>
      </dgm:t>
    </dgm:pt>
    <dgm:pt modelId="{2BFAEA27-341F-484B-A27E-B145BA32CD59}" type="sibTrans" cxnId="{C93D9BDF-A055-4883-AD60-AD4B8330E9E4}">
      <dgm:prSet/>
      <dgm:spPr/>
      <dgm:t>
        <a:bodyPr/>
        <a:lstStyle/>
        <a:p>
          <a:endParaRPr lang="en-US"/>
        </a:p>
      </dgm:t>
    </dgm:pt>
    <dgm:pt modelId="{10BE38FA-9C1A-4DB8-9CF2-8EE06ABB8AF8}">
      <dgm:prSet/>
      <dgm:spPr/>
      <dgm:t>
        <a:bodyPr/>
        <a:lstStyle/>
        <a:p>
          <a:pPr rtl="0"/>
          <a:r>
            <a:rPr lang="en-US" dirty="0"/>
            <a:t>This correlation is shown by the data, yet it is nevertheless simple to lose sight of the forest for the trees while focusing on engagement details (</a:t>
          </a:r>
          <a:r>
            <a:rPr lang="en-US" dirty="0" err="1"/>
            <a:t>Bedarkar</a:t>
          </a:r>
          <a:r>
            <a:rPr lang="en-US" dirty="0"/>
            <a:t> and </a:t>
          </a:r>
          <a:r>
            <a:rPr lang="en-US" dirty="0" err="1"/>
            <a:t>Pandita</a:t>
          </a:r>
          <a:r>
            <a:rPr lang="en-US" dirty="0"/>
            <a:t>, 2014).</a:t>
          </a:r>
        </a:p>
      </dgm:t>
    </dgm:pt>
    <dgm:pt modelId="{4044E745-1207-46AA-A65E-AE0F156AC70B}" type="parTrans" cxnId="{2AC3AD32-3C5E-4352-B0B6-7A5C2D811298}">
      <dgm:prSet/>
      <dgm:spPr/>
      <dgm:t>
        <a:bodyPr/>
        <a:lstStyle/>
        <a:p>
          <a:endParaRPr lang="en-US"/>
        </a:p>
      </dgm:t>
    </dgm:pt>
    <dgm:pt modelId="{2B607D03-0110-440C-9D7F-EEA28BE72A6D}" type="sibTrans" cxnId="{2AC3AD32-3C5E-4352-B0B6-7A5C2D811298}">
      <dgm:prSet/>
      <dgm:spPr/>
      <dgm:t>
        <a:bodyPr/>
        <a:lstStyle/>
        <a:p>
          <a:endParaRPr lang="en-US"/>
        </a:p>
      </dgm:t>
    </dgm:pt>
    <dgm:pt modelId="{BAC76FB0-BD77-4DD6-8D34-EC564CF6FCE9}" type="pres">
      <dgm:prSet presAssocID="{420FE672-4B25-4BB4-8381-AE9F549DC5D2}" presName="Name0" presStyleCnt="0">
        <dgm:presLayoutVars>
          <dgm:dir/>
          <dgm:resizeHandles val="exact"/>
        </dgm:presLayoutVars>
      </dgm:prSet>
      <dgm:spPr/>
    </dgm:pt>
    <dgm:pt modelId="{B36BF471-7A17-4BBF-BC40-4197AF454DC8}" type="pres">
      <dgm:prSet presAssocID="{10E66E19-C719-4CB2-A04C-92463E5E104E}" presName="node" presStyleLbl="node1" presStyleIdx="0" presStyleCnt="3">
        <dgm:presLayoutVars>
          <dgm:bulletEnabled val="1"/>
        </dgm:presLayoutVars>
      </dgm:prSet>
      <dgm:spPr/>
    </dgm:pt>
    <dgm:pt modelId="{57B9A8D4-3B57-46F8-A601-A679BD0B7B1B}" type="pres">
      <dgm:prSet presAssocID="{058922BD-0B14-4640-9773-6D9296536517}" presName="sibTrans" presStyleLbl="sibTrans2D1" presStyleIdx="0" presStyleCnt="2"/>
      <dgm:spPr/>
    </dgm:pt>
    <dgm:pt modelId="{96102D78-25B8-46E7-B777-0A0F75662DA9}" type="pres">
      <dgm:prSet presAssocID="{058922BD-0B14-4640-9773-6D9296536517}" presName="connectorText" presStyleLbl="sibTrans2D1" presStyleIdx="0" presStyleCnt="2"/>
      <dgm:spPr/>
    </dgm:pt>
    <dgm:pt modelId="{8E07D511-42DC-4E54-8257-D3CB290E305A}" type="pres">
      <dgm:prSet presAssocID="{7070AFE6-09FB-43F1-A258-770D3B50EC13}" presName="node" presStyleLbl="node1" presStyleIdx="1" presStyleCnt="3">
        <dgm:presLayoutVars>
          <dgm:bulletEnabled val="1"/>
        </dgm:presLayoutVars>
      </dgm:prSet>
      <dgm:spPr/>
    </dgm:pt>
    <dgm:pt modelId="{147CB9A7-1C52-44F9-8AE1-D285A7F88666}" type="pres">
      <dgm:prSet presAssocID="{2BFAEA27-341F-484B-A27E-B145BA32CD59}" presName="sibTrans" presStyleLbl="sibTrans2D1" presStyleIdx="1" presStyleCnt="2"/>
      <dgm:spPr/>
    </dgm:pt>
    <dgm:pt modelId="{AB38BB89-DB91-4D97-B40B-5BBBFC900F38}" type="pres">
      <dgm:prSet presAssocID="{2BFAEA27-341F-484B-A27E-B145BA32CD59}" presName="connectorText" presStyleLbl="sibTrans2D1" presStyleIdx="1" presStyleCnt="2"/>
      <dgm:spPr/>
    </dgm:pt>
    <dgm:pt modelId="{5A83A389-6A4F-4FEC-8021-EF71F9DF59A1}" type="pres">
      <dgm:prSet presAssocID="{10BE38FA-9C1A-4DB8-9CF2-8EE06ABB8AF8}" presName="node" presStyleLbl="node1" presStyleIdx="2" presStyleCnt="3">
        <dgm:presLayoutVars>
          <dgm:bulletEnabled val="1"/>
        </dgm:presLayoutVars>
      </dgm:prSet>
      <dgm:spPr/>
    </dgm:pt>
  </dgm:ptLst>
  <dgm:cxnLst>
    <dgm:cxn modelId="{2AC3AD32-3C5E-4352-B0B6-7A5C2D811298}" srcId="{420FE672-4B25-4BB4-8381-AE9F549DC5D2}" destId="{10BE38FA-9C1A-4DB8-9CF2-8EE06ABB8AF8}" srcOrd="2" destOrd="0" parTransId="{4044E745-1207-46AA-A65E-AE0F156AC70B}" sibTransId="{2B607D03-0110-440C-9D7F-EEA28BE72A6D}"/>
    <dgm:cxn modelId="{71794C34-B6CE-4139-A5BF-C8E4CD2D06E8}" type="presOf" srcId="{058922BD-0B14-4640-9773-6D9296536517}" destId="{57B9A8D4-3B57-46F8-A601-A679BD0B7B1B}" srcOrd="0" destOrd="0" presId="urn:microsoft.com/office/officeart/2005/8/layout/process1"/>
    <dgm:cxn modelId="{159A2840-B8D1-4329-B9B9-633EB890E24C}" type="presOf" srcId="{2BFAEA27-341F-484B-A27E-B145BA32CD59}" destId="{147CB9A7-1C52-44F9-8AE1-D285A7F88666}" srcOrd="0" destOrd="0" presId="urn:microsoft.com/office/officeart/2005/8/layout/process1"/>
    <dgm:cxn modelId="{FC8733A3-090E-48E6-AEB3-B07EA115FA78}" type="presOf" srcId="{10E66E19-C719-4CB2-A04C-92463E5E104E}" destId="{B36BF471-7A17-4BBF-BC40-4197AF454DC8}" srcOrd="0" destOrd="0" presId="urn:microsoft.com/office/officeart/2005/8/layout/process1"/>
    <dgm:cxn modelId="{F5D469AA-03F5-4B04-8CAB-D9CFCC09CCCC}" srcId="{420FE672-4B25-4BB4-8381-AE9F549DC5D2}" destId="{10E66E19-C719-4CB2-A04C-92463E5E104E}" srcOrd="0" destOrd="0" parTransId="{E48074AA-D3F7-4645-963A-FC264A7865C4}" sibTransId="{058922BD-0B14-4640-9773-6D9296536517}"/>
    <dgm:cxn modelId="{1A5D20B1-B804-4178-ABF8-2130AFB8C8CE}" type="presOf" srcId="{420FE672-4B25-4BB4-8381-AE9F549DC5D2}" destId="{BAC76FB0-BD77-4DD6-8D34-EC564CF6FCE9}" srcOrd="0" destOrd="0" presId="urn:microsoft.com/office/officeart/2005/8/layout/process1"/>
    <dgm:cxn modelId="{7248E7C2-6773-41FC-9B33-E0B7677410C4}" type="presOf" srcId="{058922BD-0B14-4640-9773-6D9296536517}" destId="{96102D78-25B8-46E7-B777-0A0F75662DA9}" srcOrd="1" destOrd="0" presId="urn:microsoft.com/office/officeart/2005/8/layout/process1"/>
    <dgm:cxn modelId="{33C14EDB-1B1F-4CCE-994F-114C3B274384}" type="presOf" srcId="{2BFAEA27-341F-484B-A27E-B145BA32CD59}" destId="{AB38BB89-DB91-4D97-B40B-5BBBFC900F38}" srcOrd="1" destOrd="0" presId="urn:microsoft.com/office/officeart/2005/8/layout/process1"/>
    <dgm:cxn modelId="{C93D9BDF-A055-4883-AD60-AD4B8330E9E4}" srcId="{420FE672-4B25-4BB4-8381-AE9F549DC5D2}" destId="{7070AFE6-09FB-43F1-A258-770D3B50EC13}" srcOrd="1" destOrd="0" parTransId="{EFC2F709-24BB-4D86-B593-39DB06A52E14}" sibTransId="{2BFAEA27-341F-484B-A27E-B145BA32CD59}"/>
    <dgm:cxn modelId="{74CD74F0-60DC-416C-8746-8A22AE38D94C}" type="presOf" srcId="{7070AFE6-09FB-43F1-A258-770D3B50EC13}" destId="{8E07D511-42DC-4E54-8257-D3CB290E305A}" srcOrd="0" destOrd="0" presId="urn:microsoft.com/office/officeart/2005/8/layout/process1"/>
    <dgm:cxn modelId="{C0B128F3-24AE-48A0-BBF6-7C755744164E}" type="presOf" srcId="{10BE38FA-9C1A-4DB8-9CF2-8EE06ABB8AF8}" destId="{5A83A389-6A4F-4FEC-8021-EF71F9DF59A1}" srcOrd="0" destOrd="0" presId="urn:microsoft.com/office/officeart/2005/8/layout/process1"/>
    <dgm:cxn modelId="{A856ABFB-9B81-4FC8-B9D4-BF9774E6C1F6}" type="presParOf" srcId="{BAC76FB0-BD77-4DD6-8D34-EC564CF6FCE9}" destId="{B36BF471-7A17-4BBF-BC40-4197AF454DC8}" srcOrd="0" destOrd="0" presId="urn:microsoft.com/office/officeart/2005/8/layout/process1"/>
    <dgm:cxn modelId="{F80271FB-340C-4F8D-A3C3-116DA208FD2C}" type="presParOf" srcId="{BAC76FB0-BD77-4DD6-8D34-EC564CF6FCE9}" destId="{57B9A8D4-3B57-46F8-A601-A679BD0B7B1B}" srcOrd="1" destOrd="0" presId="urn:microsoft.com/office/officeart/2005/8/layout/process1"/>
    <dgm:cxn modelId="{454A7F66-AF2B-42AB-BF0E-339E8D9BC218}" type="presParOf" srcId="{57B9A8D4-3B57-46F8-A601-A679BD0B7B1B}" destId="{96102D78-25B8-46E7-B777-0A0F75662DA9}" srcOrd="0" destOrd="0" presId="urn:microsoft.com/office/officeart/2005/8/layout/process1"/>
    <dgm:cxn modelId="{C34ED056-E369-4309-B2FD-AEB640AC5DD1}" type="presParOf" srcId="{BAC76FB0-BD77-4DD6-8D34-EC564CF6FCE9}" destId="{8E07D511-42DC-4E54-8257-D3CB290E305A}" srcOrd="2" destOrd="0" presId="urn:microsoft.com/office/officeart/2005/8/layout/process1"/>
    <dgm:cxn modelId="{2CA5F7AB-B746-4AA5-8536-F77C3D61EBE7}" type="presParOf" srcId="{BAC76FB0-BD77-4DD6-8D34-EC564CF6FCE9}" destId="{147CB9A7-1C52-44F9-8AE1-D285A7F88666}" srcOrd="3" destOrd="0" presId="urn:microsoft.com/office/officeart/2005/8/layout/process1"/>
    <dgm:cxn modelId="{C71ECA07-D7BA-4C33-B575-503A4906FC7B}" type="presParOf" srcId="{147CB9A7-1C52-44F9-8AE1-D285A7F88666}" destId="{AB38BB89-DB91-4D97-B40B-5BBBFC900F38}" srcOrd="0" destOrd="0" presId="urn:microsoft.com/office/officeart/2005/8/layout/process1"/>
    <dgm:cxn modelId="{E5C47A11-1B8E-4867-B9E5-3D085455465B}" type="presParOf" srcId="{BAC76FB0-BD77-4DD6-8D34-EC564CF6FCE9}" destId="{5A83A389-6A4F-4FEC-8021-EF71F9DF59A1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3A1CB1-4D96-426D-ACC3-ADB8F500795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9D098C-7972-4B67-A07E-5122EE4BE993}">
      <dgm:prSet/>
      <dgm:spPr/>
      <dgm:t>
        <a:bodyPr/>
        <a:lstStyle/>
        <a:p>
          <a:pPr rtl="0"/>
          <a:r>
            <a:rPr lang="en-US" dirty="0"/>
            <a:t>Rewards and Recognition (</a:t>
          </a:r>
          <a:r>
            <a:rPr lang="en-US" dirty="0" err="1"/>
            <a:t>Huertas</a:t>
          </a:r>
          <a:r>
            <a:rPr lang="en-US" dirty="0"/>
            <a:t>-Valdivia, </a:t>
          </a:r>
          <a:r>
            <a:rPr lang="en-US" dirty="0" err="1"/>
            <a:t>Llorens</a:t>
          </a:r>
          <a:r>
            <a:rPr lang="en-US" dirty="0"/>
            <a:t>-Montes and Ruiz-Moreno, 2018) </a:t>
          </a:r>
        </a:p>
      </dgm:t>
    </dgm:pt>
    <dgm:pt modelId="{C64BFD58-469A-4E83-BE1C-4DD5C610DB4A}" type="parTrans" cxnId="{3CE0FE1C-8FF6-433C-AD0D-9E59BFDE5721}">
      <dgm:prSet/>
      <dgm:spPr/>
      <dgm:t>
        <a:bodyPr/>
        <a:lstStyle/>
        <a:p>
          <a:endParaRPr lang="en-US"/>
        </a:p>
      </dgm:t>
    </dgm:pt>
    <dgm:pt modelId="{6DD8DC37-AF6A-482F-8B7A-F3B5908FF804}" type="sibTrans" cxnId="{3CE0FE1C-8FF6-433C-AD0D-9E59BFDE5721}">
      <dgm:prSet/>
      <dgm:spPr/>
      <dgm:t>
        <a:bodyPr/>
        <a:lstStyle/>
        <a:p>
          <a:endParaRPr lang="en-US"/>
        </a:p>
      </dgm:t>
    </dgm:pt>
    <dgm:pt modelId="{5CF64B39-6B8C-4763-960F-DD1697CFE3DD}">
      <dgm:prSet/>
      <dgm:spPr/>
      <dgm:t>
        <a:bodyPr/>
        <a:lstStyle/>
        <a:p>
          <a:pPr rtl="0"/>
          <a:r>
            <a:rPr lang="en-US"/>
            <a:t>Freebies</a:t>
          </a:r>
        </a:p>
      </dgm:t>
    </dgm:pt>
    <dgm:pt modelId="{90D563F9-37D1-47C9-98E5-35B022F88CD0}" type="parTrans" cxnId="{32C4A2AE-98F4-4FA9-B504-129E97BED66F}">
      <dgm:prSet/>
      <dgm:spPr/>
      <dgm:t>
        <a:bodyPr/>
        <a:lstStyle/>
        <a:p>
          <a:endParaRPr lang="en-US"/>
        </a:p>
      </dgm:t>
    </dgm:pt>
    <dgm:pt modelId="{DBAE5680-BFA6-4A2A-A9A8-9E37134D911B}" type="sibTrans" cxnId="{32C4A2AE-98F4-4FA9-B504-129E97BED66F}">
      <dgm:prSet/>
      <dgm:spPr/>
      <dgm:t>
        <a:bodyPr/>
        <a:lstStyle/>
        <a:p>
          <a:endParaRPr lang="en-US"/>
        </a:p>
      </dgm:t>
    </dgm:pt>
    <dgm:pt modelId="{64062B55-02BC-47F5-95F6-8E7D415BDFCF}">
      <dgm:prSet/>
      <dgm:spPr/>
      <dgm:t>
        <a:bodyPr/>
        <a:lstStyle/>
        <a:p>
          <a:pPr rtl="0"/>
          <a:r>
            <a:rPr lang="en-US" dirty="0"/>
            <a:t>Compensatory Time (</a:t>
          </a:r>
          <a:r>
            <a:rPr lang="en-US" dirty="0" err="1"/>
            <a:t>Tesone</a:t>
          </a:r>
          <a:r>
            <a:rPr lang="en-US" dirty="0"/>
            <a:t>, 2017)</a:t>
          </a:r>
        </a:p>
      </dgm:t>
    </dgm:pt>
    <dgm:pt modelId="{44E14A25-37B6-4050-8E94-4323D6A6FD02}" type="parTrans" cxnId="{0955CA31-73B8-450D-BDEB-D5ABEC933A22}">
      <dgm:prSet/>
      <dgm:spPr/>
      <dgm:t>
        <a:bodyPr/>
        <a:lstStyle/>
        <a:p>
          <a:endParaRPr lang="en-US"/>
        </a:p>
      </dgm:t>
    </dgm:pt>
    <dgm:pt modelId="{296E5697-D4D9-484E-9BA0-17B644F1E614}" type="sibTrans" cxnId="{0955CA31-73B8-450D-BDEB-D5ABEC933A22}">
      <dgm:prSet/>
      <dgm:spPr/>
      <dgm:t>
        <a:bodyPr/>
        <a:lstStyle/>
        <a:p>
          <a:endParaRPr lang="en-US"/>
        </a:p>
      </dgm:t>
    </dgm:pt>
    <dgm:pt modelId="{C1436C4F-9B74-4CA5-B240-BF8797F5A255}">
      <dgm:prSet/>
      <dgm:spPr/>
      <dgm:t>
        <a:bodyPr/>
        <a:lstStyle/>
        <a:p>
          <a:pPr rtl="0"/>
          <a:r>
            <a:rPr lang="en-US" dirty="0"/>
            <a:t>Friendly Competitions (</a:t>
          </a:r>
          <a:r>
            <a:rPr lang="en-US" dirty="0" err="1"/>
            <a:t>Vallen</a:t>
          </a:r>
          <a:r>
            <a:rPr lang="en-US" dirty="0"/>
            <a:t> and </a:t>
          </a:r>
          <a:r>
            <a:rPr lang="en-US" dirty="0" err="1"/>
            <a:t>Vallen</a:t>
          </a:r>
          <a:r>
            <a:rPr lang="en-US" dirty="0"/>
            <a:t>, 2018)</a:t>
          </a:r>
        </a:p>
      </dgm:t>
    </dgm:pt>
    <dgm:pt modelId="{B59C318D-D239-4A85-9699-83E36B721096}" type="parTrans" cxnId="{AE5E38E8-E3EE-4A61-91E3-CA181C5C1D2B}">
      <dgm:prSet/>
      <dgm:spPr/>
      <dgm:t>
        <a:bodyPr/>
        <a:lstStyle/>
        <a:p>
          <a:endParaRPr lang="en-US"/>
        </a:p>
      </dgm:t>
    </dgm:pt>
    <dgm:pt modelId="{37C9EE21-58DE-4C40-82C4-85EC91341CD5}" type="sibTrans" cxnId="{AE5E38E8-E3EE-4A61-91E3-CA181C5C1D2B}">
      <dgm:prSet/>
      <dgm:spPr/>
      <dgm:t>
        <a:bodyPr/>
        <a:lstStyle/>
        <a:p>
          <a:endParaRPr lang="en-US"/>
        </a:p>
      </dgm:t>
    </dgm:pt>
    <dgm:pt modelId="{DA089927-905B-4914-8E98-6BAAE2C7A485}">
      <dgm:prSet/>
      <dgm:spPr/>
      <dgm:t>
        <a:bodyPr/>
        <a:lstStyle/>
        <a:p>
          <a:pPr rtl="0"/>
          <a:r>
            <a:rPr lang="en-US" dirty="0"/>
            <a:t>Development Opportunities (Bridger, 2022) </a:t>
          </a:r>
        </a:p>
      </dgm:t>
    </dgm:pt>
    <dgm:pt modelId="{3C74ACBC-78F3-4FD6-844A-BDC049065F81}" type="parTrans" cxnId="{97014554-FE2F-4D2B-8AB4-D7E8C78C932F}">
      <dgm:prSet/>
      <dgm:spPr/>
      <dgm:t>
        <a:bodyPr/>
        <a:lstStyle/>
        <a:p>
          <a:endParaRPr lang="en-US"/>
        </a:p>
      </dgm:t>
    </dgm:pt>
    <dgm:pt modelId="{DA92CE48-90C4-4320-93FA-3826F465CCDE}" type="sibTrans" cxnId="{97014554-FE2F-4D2B-8AB4-D7E8C78C932F}">
      <dgm:prSet/>
      <dgm:spPr/>
      <dgm:t>
        <a:bodyPr/>
        <a:lstStyle/>
        <a:p>
          <a:endParaRPr lang="en-US"/>
        </a:p>
      </dgm:t>
    </dgm:pt>
    <dgm:pt modelId="{6939C42C-82CD-4B3F-90E0-7984D4BBAEBE}">
      <dgm:prSet/>
      <dgm:spPr/>
      <dgm:t>
        <a:bodyPr/>
        <a:lstStyle/>
        <a:p>
          <a:pPr rtl="0"/>
          <a:r>
            <a:rPr lang="en-US"/>
            <a:t>Communication Opportunities</a:t>
          </a:r>
        </a:p>
      </dgm:t>
    </dgm:pt>
    <dgm:pt modelId="{1EA5B832-F793-4879-AF3A-5718AE4F6A99}" type="parTrans" cxnId="{43D0FF15-FA5B-4869-AAAD-9BDD94EDA522}">
      <dgm:prSet/>
      <dgm:spPr/>
      <dgm:t>
        <a:bodyPr/>
        <a:lstStyle/>
        <a:p>
          <a:endParaRPr lang="en-US"/>
        </a:p>
      </dgm:t>
    </dgm:pt>
    <dgm:pt modelId="{C3E27654-F46F-40FF-9CF5-4492167DE16B}" type="sibTrans" cxnId="{43D0FF15-FA5B-4869-AAAD-9BDD94EDA522}">
      <dgm:prSet/>
      <dgm:spPr/>
      <dgm:t>
        <a:bodyPr/>
        <a:lstStyle/>
        <a:p>
          <a:endParaRPr lang="en-US"/>
        </a:p>
      </dgm:t>
    </dgm:pt>
    <dgm:pt modelId="{E7B4CAF4-6559-4CFD-B6CD-49A10718BF85}" type="pres">
      <dgm:prSet presAssocID="{023A1CB1-4D96-426D-ACC3-ADB8F500795E}" presName="CompostProcess" presStyleCnt="0">
        <dgm:presLayoutVars>
          <dgm:dir/>
          <dgm:resizeHandles val="exact"/>
        </dgm:presLayoutVars>
      </dgm:prSet>
      <dgm:spPr/>
    </dgm:pt>
    <dgm:pt modelId="{04611553-553F-45FD-89AF-14F8FE6C8BD1}" type="pres">
      <dgm:prSet presAssocID="{023A1CB1-4D96-426D-ACC3-ADB8F500795E}" presName="arrow" presStyleLbl="bgShp" presStyleIdx="0" presStyleCnt="1"/>
      <dgm:spPr/>
    </dgm:pt>
    <dgm:pt modelId="{1F7879CD-53CC-48FA-B3C5-72F6149B520D}" type="pres">
      <dgm:prSet presAssocID="{023A1CB1-4D96-426D-ACC3-ADB8F500795E}" presName="linearProcess" presStyleCnt="0"/>
      <dgm:spPr/>
    </dgm:pt>
    <dgm:pt modelId="{654D8E10-319F-4188-B223-D2668DD0060F}" type="pres">
      <dgm:prSet presAssocID="{D49D098C-7972-4B67-A07E-5122EE4BE993}" presName="textNode" presStyleLbl="node1" presStyleIdx="0" presStyleCnt="6">
        <dgm:presLayoutVars>
          <dgm:bulletEnabled val="1"/>
        </dgm:presLayoutVars>
      </dgm:prSet>
      <dgm:spPr/>
    </dgm:pt>
    <dgm:pt modelId="{3E8096E0-12CC-4C34-9B87-60C3365ABADA}" type="pres">
      <dgm:prSet presAssocID="{6DD8DC37-AF6A-482F-8B7A-F3B5908FF804}" presName="sibTrans" presStyleCnt="0"/>
      <dgm:spPr/>
    </dgm:pt>
    <dgm:pt modelId="{00B79C06-D5CA-4F29-857D-E9EC5DCDC560}" type="pres">
      <dgm:prSet presAssocID="{5CF64B39-6B8C-4763-960F-DD1697CFE3DD}" presName="textNode" presStyleLbl="node1" presStyleIdx="1" presStyleCnt="6">
        <dgm:presLayoutVars>
          <dgm:bulletEnabled val="1"/>
        </dgm:presLayoutVars>
      </dgm:prSet>
      <dgm:spPr/>
    </dgm:pt>
    <dgm:pt modelId="{8DA66BA3-C22C-4845-95BE-327A69DF3D3A}" type="pres">
      <dgm:prSet presAssocID="{DBAE5680-BFA6-4A2A-A9A8-9E37134D911B}" presName="sibTrans" presStyleCnt="0"/>
      <dgm:spPr/>
    </dgm:pt>
    <dgm:pt modelId="{C11C923A-E39F-45B3-80DC-0615253CDB67}" type="pres">
      <dgm:prSet presAssocID="{64062B55-02BC-47F5-95F6-8E7D415BDFCF}" presName="textNode" presStyleLbl="node1" presStyleIdx="2" presStyleCnt="6">
        <dgm:presLayoutVars>
          <dgm:bulletEnabled val="1"/>
        </dgm:presLayoutVars>
      </dgm:prSet>
      <dgm:spPr/>
    </dgm:pt>
    <dgm:pt modelId="{49987214-FFC7-4860-812D-7E5560E8EE45}" type="pres">
      <dgm:prSet presAssocID="{296E5697-D4D9-484E-9BA0-17B644F1E614}" presName="sibTrans" presStyleCnt="0"/>
      <dgm:spPr/>
    </dgm:pt>
    <dgm:pt modelId="{343FE49E-8A4C-4F34-9531-A080FC6C5898}" type="pres">
      <dgm:prSet presAssocID="{C1436C4F-9B74-4CA5-B240-BF8797F5A255}" presName="textNode" presStyleLbl="node1" presStyleIdx="3" presStyleCnt="6">
        <dgm:presLayoutVars>
          <dgm:bulletEnabled val="1"/>
        </dgm:presLayoutVars>
      </dgm:prSet>
      <dgm:spPr/>
    </dgm:pt>
    <dgm:pt modelId="{2194D71B-F184-493E-B8A9-38431365C6A0}" type="pres">
      <dgm:prSet presAssocID="{37C9EE21-58DE-4C40-82C4-85EC91341CD5}" presName="sibTrans" presStyleCnt="0"/>
      <dgm:spPr/>
    </dgm:pt>
    <dgm:pt modelId="{BCE6C507-14EC-48C3-A11E-925B45567983}" type="pres">
      <dgm:prSet presAssocID="{DA089927-905B-4914-8E98-6BAAE2C7A485}" presName="textNode" presStyleLbl="node1" presStyleIdx="4" presStyleCnt="6">
        <dgm:presLayoutVars>
          <dgm:bulletEnabled val="1"/>
        </dgm:presLayoutVars>
      </dgm:prSet>
      <dgm:spPr/>
    </dgm:pt>
    <dgm:pt modelId="{648E0900-50F2-4B9D-898F-349A74F1908C}" type="pres">
      <dgm:prSet presAssocID="{DA92CE48-90C4-4320-93FA-3826F465CCDE}" presName="sibTrans" presStyleCnt="0"/>
      <dgm:spPr/>
    </dgm:pt>
    <dgm:pt modelId="{D49EB574-721E-4DF3-819C-8DA35DBD0898}" type="pres">
      <dgm:prSet presAssocID="{6939C42C-82CD-4B3F-90E0-7984D4BBAEBE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549E7901-240C-41F7-BB62-CE82C7A6B7E7}" type="presOf" srcId="{023A1CB1-4D96-426D-ACC3-ADB8F500795E}" destId="{E7B4CAF4-6559-4CFD-B6CD-49A10718BF85}" srcOrd="0" destOrd="0" presId="urn:microsoft.com/office/officeart/2005/8/layout/hProcess9"/>
    <dgm:cxn modelId="{43D0FF15-FA5B-4869-AAAD-9BDD94EDA522}" srcId="{023A1CB1-4D96-426D-ACC3-ADB8F500795E}" destId="{6939C42C-82CD-4B3F-90E0-7984D4BBAEBE}" srcOrd="5" destOrd="0" parTransId="{1EA5B832-F793-4879-AF3A-5718AE4F6A99}" sibTransId="{C3E27654-F46F-40FF-9CF5-4492167DE16B}"/>
    <dgm:cxn modelId="{3CE0FE1C-8FF6-433C-AD0D-9E59BFDE5721}" srcId="{023A1CB1-4D96-426D-ACC3-ADB8F500795E}" destId="{D49D098C-7972-4B67-A07E-5122EE4BE993}" srcOrd="0" destOrd="0" parTransId="{C64BFD58-469A-4E83-BE1C-4DD5C610DB4A}" sibTransId="{6DD8DC37-AF6A-482F-8B7A-F3B5908FF804}"/>
    <dgm:cxn modelId="{92A0522A-7E67-490E-9147-1D5D4560D3FD}" type="presOf" srcId="{64062B55-02BC-47F5-95F6-8E7D415BDFCF}" destId="{C11C923A-E39F-45B3-80DC-0615253CDB67}" srcOrd="0" destOrd="0" presId="urn:microsoft.com/office/officeart/2005/8/layout/hProcess9"/>
    <dgm:cxn modelId="{0955CA31-73B8-450D-BDEB-D5ABEC933A22}" srcId="{023A1CB1-4D96-426D-ACC3-ADB8F500795E}" destId="{64062B55-02BC-47F5-95F6-8E7D415BDFCF}" srcOrd="2" destOrd="0" parTransId="{44E14A25-37B6-4050-8E94-4323D6A6FD02}" sibTransId="{296E5697-D4D9-484E-9BA0-17B644F1E614}"/>
    <dgm:cxn modelId="{E743584C-D592-4997-950E-F03647B3103A}" type="presOf" srcId="{6939C42C-82CD-4B3F-90E0-7984D4BBAEBE}" destId="{D49EB574-721E-4DF3-819C-8DA35DBD0898}" srcOrd="0" destOrd="0" presId="urn:microsoft.com/office/officeart/2005/8/layout/hProcess9"/>
    <dgm:cxn modelId="{97014554-FE2F-4D2B-8AB4-D7E8C78C932F}" srcId="{023A1CB1-4D96-426D-ACC3-ADB8F500795E}" destId="{DA089927-905B-4914-8E98-6BAAE2C7A485}" srcOrd="4" destOrd="0" parTransId="{3C74ACBC-78F3-4FD6-844A-BDC049065F81}" sibTransId="{DA92CE48-90C4-4320-93FA-3826F465CCDE}"/>
    <dgm:cxn modelId="{75AB9B54-6FCE-42D4-B98E-60678102004F}" type="presOf" srcId="{C1436C4F-9B74-4CA5-B240-BF8797F5A255}" destId="{343FE49E-8A4C-4F34-9531-A080FC6C5898}" srcOrd="0" destOrd="0" presId="urn:microsoft.com/office/officeart/2005/8/layout/hProcess9"/>
    <dgm:cxn modelId="{03425D81-2559-49CC-98E6-C47210CF2777}" type="presOf" srcId="{DA089927-905B-4914-8E98-6BAAE2C7A485}" destId="{BCE6C507-14EC-48C3-A11E-925B45567983}" srcOrd="0" destOrd="0" presId="urn:microsoft.com/office/officeart/2005/8/layout/hProcess9"/>
    <dgm:cxn modelId="{D7211A86-17C3-4E5C-A260-20F152712483}" type="presOf" srcId="{5CF64B39-6B8C-4763-960F-DD1697CFE3DD}" destId="{00B79C06-D5CA-4F29-857D-E9EC5DCDC560}" srcOrd="0" destOrd="0" presId="urn:microsoft.com/office/officeart/2005/8/layout/hProcess9"/>
    <dgm:cxn modelId="{21462D90-B106-4210-90C1-ACD2784F4622}" type="presOf" srcId="{D49D098C-7972-4B67-A07E-5122EE4BE993}" destId="{654D8E10-319F-4188-B223-D2668DD0060F}" srcOrd="0" destOrd="0" presId="urn:microsoft.com/office/officeart/2005/8/layout/hProcess9"/>
    <dgm:cxn modelId="{32C4A2AE-98F4-4FA9-B504-129E97BED66F}" srcId="{023A1CB1-4D96-426D-ACC3-ADB8F500795E}" destId="{5CF64B39-6B8C-4763-960F-DD1697CFE3DD}" srcOrd="1" destOrd="0" parTransId="{90D563F9-37D1-47C9-98E5-35B022F88CD0}" sibTransId="{DBAE5680-BFA6-4A2A-A9A8-9E37134D911B}"/>
    <dgm:cxn modelId="{AE5E38E8-E3EE-4A61-91E3-CA181C5C1D2B}" srcId="{023A1CB1-4D96-426D-ACC3-ADB8F500795E}" destId="{C1436C4F-9B74-4CA5-B240-BF8797F5A255}" srcOrd="3" destOrd="0" parTransId="{B59C318D-D239-4A85-9699-83E36B721096}" sibTransId="{37C9EE21-58DE-4C40-82C4-85EC91341CD5}"/>
    <dgm:cxn modelId="{4613D4B0-68C0-4893-889E-E525F010479C}" type="presParOf" srcId="{E7B4CAF4-6559-4CFD-B6CD-49A10718BF85}" destId="{04611553-553F-45FD-89AF-14F8FE6C8BD1}" srcOrd="0" destOrd="0" presId="urn:microsoft.com/office/officeart/2005/8/layout/hProcess9"/>
    <dgm:cxn modelId="{644602B5-D555-433D-ADA0-81B861AC57E9}" type="presParOf" srcId="{E7B4CAF4-6559-4CFD-B6CD-49A10718BF85}" destId="{1F7879CD-53CC-48FA-B3C5-72F6149B520D}" srcOrd="1" destOrd="0" presId="urn:microsoft.com/office/officeart/2005/8/layout/hProcess9"/>
    <dgm:cxn modelId="{B93612B3-678F-45C6-8DB4-AC92FFD594C2}" type="presParOf" srcId="{1F7879CD-53CC-48FA-B3C5-72F6149B520D}" destId="{654D8E10-319F-4188-B223-D2668DD0060F}" srcOrd="0" destOrd="0" presId="urn:microsoft.com/office/officeart/2005/8/layout/hProcess9"/>
    <dgm:cxn modelId="{0D118376-4DE6-4E5F-ADF9-15593DD3AC00}" type="presParOf" srcId="{1F7879CD-53CC-48FA-B3C5-72F6149B520D}" destId="{3E8096E0-12CC-4C34-9B87-60C3365ABADA}" srcOrd="1" destOrd="0" presId="urn:microsoft.com/office/officeart/2005/8/layout/hProcess9"/>
    <dgm:cxn modelId="{615F75FE-08E7-488D-A309-E2B48E9CA2F7}" type="presParOf" srcId="{1F7879CD-53CC-48FA-B3C5-72F6149B520D}" destId="{00B79C06-D5CA-4F29-857D-E9EC5DCDC560}" srcOrd="2" destOrd="0" presId="urn:microsoft.com/office/officeart/2005/8/layout/hProcess9"/>
    <dgm:cxn modelId="{F18C72E6-097A-4BC7-A9E6-E87BA03C8A18}" type="presParOf" srcId="{1F7879CD-53CC-48FA-B3C5-72F6149B520D}" destId="{8DA66BA3-C22C-4845-95BE-327A69DF3D3A}" srcOrd="3" destOrd="0" presId="urn:microsoft.com/office/officeart/2005/8/layout/hProcess9"/>
    <dgm:cxn modelId="{B4EB6065-6E84-4F7A-BE32-A94F9E22D913}" type="presParOf" srcId="{1F7879CD-53CC-48FA-B3C5-72F6149B520D}" destId="{C11C923A-E39F-45B3-80DC-0615253CDB67}" srcOrd="4" destOrd="0" presId="urn:microsoft.com/office/officeart/2005/8/layout/hProcess9"/>
    <dgm:cxn modelId="{E7C20C93-87B2-4057-B185-B29DDB57BF98}" type="presParOf" srcId="{1F7879CD-53CC-48FA-B3C5-72F6149B520D}" destId="{49987214-FFC7-4860-812D-7E5560E8EE45}" srcOrd="5" destOrd="0" presId="urn:microsoft.com/office/officeart/2005/8/layout/hProcess9"/>
    <dgm:cxn modelId="{D773A7EE-7CE9-43E2-8D4D-4922F968831E}" type="presParOf" srcId="{1F7879CD-53CC-48FA-B3C5-72F6149B520D}" destId="{343FE49E-8A4C-4F34-9531-A080FC6C5898}" srcOrd="6" destOrd="0" presId="urn:microsoft.com/office/officeart/2005/8/layout/hProcess9"/>
    <dgm:cxn modelId="{04122DA1-3D63-4DA3-8B9F-5CE6E56C3B6C}" type="presParOf" srcId="{1F7879CD-53CC-48FA-B3C5-72F6149B520D}" destId="{2194D71B-F184-493E-B8A9-38431365C6A0}" srcOrd="7" destOrd="0" presId="urn:microsoft.com/office/officeart/2005/8/layout/hProcess9"/>
    <dgm:cxn modelId="{3FC36682-A635-4B04-9A75-B5850D3CEBB2}" type="presParOf" srcId="{1F7879CD-53CC-48FA-B3C5-72F6149B520D}" destId="{BCE6C507-14EC-48C3-A11E-925B45567983}" srcOrd="8" destOrd="0" presId="urn:microsoft.com/office/officeart/2005/8/layout/hProcess9"/>
    <dgm:cxn modelId="{0417D412-5256-4DD8-B3EA-FF4180487A41}" type="presParOf" srcId="{1F7879CD-53CC-48FA-B3C5-72F6149B520D}" destId="{648E0900-50F2-4B9D-898F-349A74F1908C}" srcOrd="9" destOrd="0" presId="urn:microsoft.com/office/officeart/2005/8/layout/hProcess9"/>
    <dgm:cxn modelId="{22BB1545-7600-44F6-B97C-5E15EAB9F47E}" type="presParOf" srcId="{1F7879CD-53CC-48FA-B3C5-72F6149B520D}" destId="{D49EB574-721E-4DF3-819C-8DA35DBD0898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E4F6F9-6906-4364-A203-9A58A500050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E8DE55-E65B-4273-80A4-C55E8600717E}">
      <dgm:prSet/>
      <dgm:spPr/>
      <dgm:t>
        <a:bodyPr/>
        <a:lstStyle/>
        <a:p>
          <a:pPr rtl="0"/>
          <a:r>
            <a:rPr lang="en-US" dirty="0"/>
            <a:t>Engaged employees are crucial to the success of any company. Positive effects on employee turnover, corporate culture, client relationships, output, and bottom line may result from well-executed methods to increase employee engagement (Bakker and Leiter, 2015).</a:t>
          </a:r>
        </a:p>
      </dgm:t>
    </dgm:pt>
    <dgm:pt modelId="{ED65A74C-E135-46C5-8E97-4DC9B4276FE2}" type="parTrans" cxnId="{E2BC3AC8-AF18-47D2-BCF2-2790DE544BC7}">
      <dgm:prSet/>
      <dgm:spPr/>
      <dgm:t>
        <a:bodyPr/>
        <a:lstStyle/>
        <a:p>
          <a:endParaRPr lang="en-US"/>
        </a:p>
      </dgm:t>
    </dgm:pt>
    <dgm:pt modelId="{C78B8B7D-F4BB-4622-A347-7E999BEF37FD}" type="sibTrans" cxnId="{E2BC3AC8-AF18-47D2-BCF2-2790DE544BC7}">
      <dgm:prSet/>
      <dgm:spPr/>
      <dgm:t>
        <a:bodyPr/>
        <a:lstStyle/>
        <a:p>
          <a:endParaRPr lang="en-US"/>
        </a:p>
      </dgm:t>
    </dgm:pt>
    <dgm:pt modelId="{1278D87B-C106-4084-A5C5-24A96AD19B57}" type="pres">
      <dgm:prSet presAssocID="{E1E4F6F9-6906-4364-A203-9A58A500050A}" presName="Name0" presStyleCnt="0">
        <dgm:presLayoutVars>
          <dgm:dir/>
          <dgm:resizeHandles val="exact"/>
        </dgm:presLayoutVars>
      </dgm:prSet>
      <dgm:spPr/>
    </dgm:pt>
    <dgm:pt modelId="{61DA42A6-13FF-4C17-A635-7A7C5518A39B}" type="pres">
      <dgm:prSet presAssocID="{ADE8DE55-E65B-4273-80A4-C55E8600717E}" presName="node" presStyleLbl="node1" presStyleIdx="0" presStyleCnt="1" custScaleX="88238" custScaleY="60684">
        <dgm:presLayoutVars>
          <dgm:bulletEnabled val="1"/>
        </dgm:presLayoutVars>
      </dgm:prSet>
      <dgm:spPr/>
    </dgm:pt>
  </dgm:ptLst>
  <dgm:cxnLst>
    <dgm:cxn modelId="{4F5DDD3F-50B7-4F7E-8EF5-EDE7F0F5D2BB}" type="presOf" srcId="{ADE8DE55-E65B-4273-80A4-C55E8600717E}" destId="{61DA42A6-13FF-4C17-A635-7A7C5518A39B}" srcOrd="0" destOrd="0" presId="urn:microsoft.com/office/officeart/2005/8/layout/process1"/>
    <dgm:cxn modelId="{A935F866-1855-4EA9-AF28-7E02E162620F}" type="presOf" srcId="{E1E4F6F9-6906-4364-A203-9A58A500050A}" destId="{1278D87B-C106-4084-A5C5-24A96AD19B57}" srcOrd="0" destOrd="0" presId="urn:microsoft.com/office/officeart/2005/8/layout/process1"/>
    <dgm:cxn modelId="{E2BC3AC8-AF18-47D2-BCF2-2790DE544BC7}" srcId="{E1E4F6F9-6906-4364-A203-9A58A500050A}" destId="{ADE8DE55-E65B-4273-80A4-C55E8600717E}" srcOrd="0" destOrd="0" parTransId="{ED65A74C-E135-46C5-8E97-4DC9B4276FE2}" sibTransId="{C78B8B7D-F4BB-4622-A347-7E999BEF37FD}"/>
    <dgm:cxn modelId="{DB01365D-B6DE-4A08-A761-8BE1F638A8FE}" type="presParOf" srcId="{1278D87B-C106-4084-A5C5-24A96AD19B57}" destId="{61DA42A6-13FF-4C17-A635-7A7C5518A39B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1A4856-131E-49A5-9BB5-4EEFB5C58869}">
      <dsp:nvSpPr>
        <dsp:cNvPr id="0" name=""/>
        <dsp:cNvSpPr/>
      </dsp:nvSpPr>
      <dsp:spPr>
        <a:xfrm>
          <a:off x="2357947" y="0"/>
          <a:ext cx="3880773" cy="388077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To what extent do workers dedicate their mental, emotional, and behavioral resources to achieving the organization's goals is a measure of employee engagement (</a:t>
          </a:r>
          <a:r>
            <a:rPr lang="en-US" sz="2100" kern="1200" dirty="0" err="1"/>
            <a:t>Satata</a:t>
          </a:r>
          <a:r>
            <a:rPr lang="en-US" sz="2100" kern="1200" dirty="0"/>
            <a:t>, 2021).</a:t>
          </a:r>
        </a:p>
      </dsp:txBody>
      <dsp:txXfrm>
        <a:off x="2926273" y="568326"/>
        <a:ext cx="2744121" cy="27441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6BF471-7A17-4BBF-BC40-4197AF454DC8}">
      <dsp:nvSpPr>
        <dsp:cNvPr id="0" name=""/>
        <dsp:cNvSpPr/>
      </dsp:nvSpPr>
      <dsp:spPr>
        <a:xfrm>
          <a:off x="7555" y="366740"/>
          <a:ext cx="2258304" cy="3147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By factoring in organizational results, the Aon Hewitt employee engagement model becomes more comprehensive (</a:t>
          </a:r>
          <a:r>
            <a:rPr lang="en-US" sz="1800" kern="1200" dirty="0" err="1"/>
            <a:t>Hinzmann</a:t>
          </a:r>
          <a:r>
            <a:rPr lang="en-US" sz="1800" kern="1200" dirty="0"/>
            <a:t>, </a:t>
          </a:r>
          <a:r>
            <a:rPr lang="en-US" sz="1800" kern="1200" dirty="0" err="1"/>
            <a:t>Rašticová</a:t>
          </a:r>
          <a:r>
            <a:rPr lang="en-US" sz="1800" kern="1200" dirty="0"/>
            <a:t> and </a:t>
          </a:r>
          <a:r>
            <a:rPr lang="en-US" sz="1800" kern="1200" dirty="0" err="1"/>
            <a:t>Šácha</a:t>
          </a:r>
          <a:r>
            <a:rPr lang="en-US" sz="1800" kern="1200" dirty="0"/>
            <a:t>, 2019). </a:t>
          </a:r>
        </a:p>
      </dsp:txBody>
      <dsp:txXfrm>
        <a:off x="73698" y="432883"/>
        <a:ext cx="2126018" cy="3015005"/>
      </dsp:txXfrm>
    </dsp:sp>
    <dsp:sp modelId="{57B9A8D4-3B57-46F8-A601-A679BD0B7B1B}">
      <dsp:nvSpPr>
        <dsp:cNvPr id="0" name=""/>
        <dsp:cNvSpPr/>
      </dsp:nvSpPr>
      <dsp:spPr>
        <a:xfrm>
          <a:off x="2491690" y="1660356"/>
          <a:ext cx="478760" cy="5600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491690" y="1772368"/>
        <a:ext cx="335132" cy="336035"/>
      </dsp:txXfrm>
    </dsp:sp>
    <dsp:sp modelId="{8E07D511-42DC-4E54-8257-D3CB290E305A}">
      <dsp:nvSpPr>
        <dsp:cNvPr id="0" name=""/>
        <dsp:cNvSpPr/>
      </dsp:nvSpPr>
      <dsp:spPr>
        <a:xfrm>
          <a:off x="3169181" y="366740"/>
          <a:ext cx="2258304" cy="3147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acknowledges that customer happiness, earnings, and other KPIs are all influenced by employee engagement (</a:t>
          </a:r>
          <a:r>
            <a:rPr lang="en-US" sz="1800" kern="1200" dirty="0" err="1"/>
            <a:t>Rawat</a:t>
          </a:r>
          <a:r>
            <a:rPr lang="en-US" sz="1800" kern="1200" dirty="0"/>
            <a:t> and B. </a:t>
          </a:r>
          <a:r>
            <a:rPr lang="en-US" sz="1800" kern="1200" dirty="0" err="1"/>
            <a:t>Dadas</a:t>
          </a:r>
          <a:r>
            <a:rPr lang="en-US" sz="1800" kern="1200" dirty="0"/>
            <a:t>, 2019). </a:t>
          </a:r>
        </a:p>
      </dsp:txBody>
      <dsp:txXfrm>
        <a:off x="3235324" y="432883"/>
        <a:ext cx="2126018" cy="3015005"/>
      </dsp:txXfrm>
    </dsp:sp>
    <dsp:sp modelId="{147CB9A7-1C52-44F9-8AE1-D285A7F88666}">
      <dsp:nvSpPr>
        <dsp:cNvPr id="0" name=""/>
        <dsp:cNvSpPr/>
      </dsp:nvSpPr>
      <dsp:spPr>
        <a:xfrm>
          <a:off x="5653316" y="1660356"/>
          <a:ext cx="478760" cy="5600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653316" y="1772368"/>
        <a:ext cx="335132" cy="336035"/>
      </dsp:txXfrm>
    </dsp:sp>
    <dsp:sp modelId="{5A83A389-6A4F-4FEC-8021-EF71F9DF59A1}">
      <dsp:nvSpPr>
        <dsp:cNvPr id="0" name=""/>
        <dsp:cNvSpPr/>
      </dsp:nvSpPr>
      <dsp:spPr>
        <a:xfrm>
          <a:off x="6330807" y="366740"/>
          <a:ext cx="2258304" cy="3147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This correlation is shown by the data, yet it is nevertheless simple to lose sight of the forest for the trees while focusing on engagement details (</a:t>
          </a:r>
          <a:r>
            <a:rPr lang="en-US" sz="1800" kern="1200" dirty="0" err="1"/>
            <a:t>Bedarkar</a:t>
          </a:r>
          <a:r>
            <a:rPr lang="en-US" sz="1800" kern="1200" dirty="0"/>
            <a:t> and </a:t>
          </a:r>
          <a:r>
            <a:rPr lang="en-US" sz="1800" kern="1200" dirty="0" err="1"/>
            <a:t>Pandita</a:t>
          </a:r>
          <a:r>
            <a:rPr lang="en-US" sz="1800" kern="1200" dirty="0"/>
            <a:t>, 2014).</a:t>
          </a:r>
        </a:p>
      </dsp:txBody>
      <dsp:txXfrm>
        <a:off x="6396950" y="432883"/>
        <a:ext cx="2126018" cy="30150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611553-553F-45FD-89AF-14F8FE6C8BD1}">
      <dsp:nvSpPr>
        <dsp:cNvPr id="0" name=""/>
        <dsp:cNvSpPr/>
      </dsp:nvSpPr>
      <dsp:spPr>
        <a:xfrm>
          <a:off x="644750" y="0"/>
          <a:ext cx="7307167" cy="388077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4D8E10-319F-4188-B223-D2668DD0060F}">
      <dsp:nvSpPr>
        <dsp:cNvPr id="0" name=""/>
        <dsp:cNvSpPr/>
      </dsp:nvSpPr>
      <dsp:spPr>
        <a:xfrm>
          <a:off x="2361" y="1164231"/>
          <a:ext cx="1374711" cy="155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Rewards and Recognition (</a:t>
          </a:r>
          <a:r>
            <a:rPr lang="en-US" sz="1200" kern="1200" dirty="0" err="1"/>
            <a:t>Huertas</a:t>
          </a:r>
          <a:r>
            <a:rPr lang="en-US" sz="1200" kern="1200" dirty="0"/>
            <a:t>-Valdivia, </a:t>
          </a:r>
          <a:r>
            <a:rPr lang="en-US" sz="1200" kern="1200" dirty="0" err="1"/>
            <a:t>Llorens</a:t>
          </a:r>
          <a:r>
            <a:rPr lang="en-US" sz="1200" kern="1200" dirty="0"/>
            <a:t>-Montes and Ruiz-Moreno, 2018) </a:t>
          </a:r>
        </a:p>
      </dsp:txBody>
      <dsp:txXfrm>
        <a:off x="69469" y="1231339"/>
        <a:ext cx="1240495" cy="1418093"/>
      </dsp:txXfrm>
    </dsp:sp>
    <dsp:sp modelId="{00B79C06-D5CA-4F29-857D-E9EC5DCDC560}">
      <dsp:nvSpPr>
        <dsp:cNvPr id="0" name=""/>
        <dsp:cNvSpPr/>
      </dsp:nvSpPr>
      <dsp:spPr>
        <a:xfrm>
          <a:off x="1445808" y="1164231"/>
          <a:ext cx="1374711" cy="155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Freebies</a:t>
          </a:r>
        </a:p>
      </dsp:txBody>
      <dsp:txXfrm>
        <a:off x="1512916" y="1231339"/>
        <a:ext cx="1240495" cy="1418093"/>
      </dsp:txXfrm>
    </dsp:sp>
    <dsp:sp modelId="{C11C923A-E39F-45B3-80DC-0615253CDB67}">
      <dsp:nvSpPr>
        <dsp:cNvPr id="0" name=""/>
        <dsp:cNvSpPr/>
      </dsp:nvSpPr>
      <dsp:spPr>
        <a:xfrm>
          <a:off x="2889254" y="1164231"/>
          <a:ext cx="1374711" cy="155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Compensatory Time (</a:t>
          </a:r>
          <a:r>
            <a:rPr lang="en-US" sz="1200" kern="1200" dirty="0" err="1"/>
            <a:t>Tesone</a:t>
          </a:r>
          <a:r>
            <a:rPr lang="en-US" sz="1200" kern="1200" dirty="0"/>
            <a:t>, 2017)</a:t>
          </a:r>
        </a:p>
      </dsp:txBody>
      <dsp:txXfrm>
        <a:off x="2956362" y="1231339"/>
        <a:ext cx="1240495" cy="1418093"/>
      </dsp:txXfrm>
    </dsp:sp>
    <dsp:sp modelId="{343FE49E-8A4C-4F34-9531-A080FC6C5898}">
      <dsp:nvSpPr>
        <dsp:cNvPr id="0" name=""/>
        <dsp:cNvSpPr/>
      </dsp:nvSpPr>
      <dsp:spPr>
        <a:xfrm>
          <a:off x="4332701" y="1164231"/>
          <a:ext cx="1374711" cy="155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Friendly Competitions (</a:t>
          </a:r>
          <a:r>
            <a:rPr lang="en-US" sz="1200" kern="1200" dirty="0" err="1"/>
            <a:t>Vallen</a:t>
          </a:r>
          <a:r>
            <a:rPr lang="en-US" sz="1200" kern="1200" dirty="0"/>
            <a:t> and </a:t>
          </a:r>
          <a:r>
            <a:rPr lang="en-US" sz="1200" kern="1200" dirty="0" err="1"/>
            <a:t>Vallen</a:t>
          </a:r>
          <a:r>
            <a:rPr lang="en-US" sz="1200" kern="1200" dirty="0"/>
            <a:t>, 2018)</a:t>
          </a:r>
        </a:p>
      </dsp:txBody>
      <dsp:txXfrm>
        <a:off x="4399809" y="1231339"/>
        <a:ext cx="1240495" cy="1418093"/>
      </dsp:txXfrm>
    </dsp:sp>
    <dsp:sp modelId="{BCE6C507-14EC-48C3-A11E-925B45567983}">
      <dsp:nvSpPr>
        <dsp:cNvPr id="0" name=""/>
        <dsp:cNvSpPr/>
      </dsp:nvSpPr>
      <dsp:spPr>
        <a:xfrm>
          <a:off x="5776148" y="1164231"/>
          <a:ext cx="1374711" cy="155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Development Opportunities (Bridger, 2022) </a:t>
          </a:r>
        </a:p>
      </dsp:txBody>
      <dsp:txXfrm>
        <a:off x="5843256" y="1231339"/>
        <a:ext cx="1240495" cy="1418093"/>
      </dsp:txXfrm>
    </dsp:sp>
    <dsp:sp modelId="{D49EB574-721E-4DF3-819C-8DA35DBD0898}">
      <dsp:nvSpPr>
        <dsp:cNvPr id="0" name=""/>
        <dsp:cNvSpPr/>
      </dsp:nvSpPr>
      <dsp:spPr>
        <a:xfrm>
          <a:off x="7219595" y="1164231"/>
          <a:ext cx="1374711" cy="15523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Communication Opportunities</a:t>
          </a:r>
        </a:p>
      </dsp:txBody>
      <dsp:txXfrm>
        <a:off x="7286703" y="1231339"/>
        <a:ext cx="1240495" cy="14180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DA42A6-13FF-4C17-A635-7A7C5518A39B}">
      <dsp:nvSpPr>
        <dsp:cNvPr id="0" name=""/>
        <dsp:cNvSpPr/>
      </dsp:nvSpPr>
      <dsp:spPr>
        <a:xfrm>
          <a:off x="505570" y="375345"/>
          <a:ext cx="7585527" cy="31300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Engaged employees are crucial to the success of any company. Positive effects on employee turnover, corporate culture, client relationships, output, and bottom line may result from well-executed methods to increase employee engagement (Bakker and Leiter, 2015).</a:t>
          </a:r>
        </a:p>
      </dsp:txBody>
      <dsp:txXfrm>
        <a:off x="597247" y="467022"/>
        <a:ext cx="7402173" cy="2946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64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07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6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895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33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089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9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294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15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986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8689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34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5235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68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926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745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503B3-80FD-456F-B28D-AE2E628932CB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EE0B06E-3F42-4D9C-9890-E7717B5C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04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6" y="2404534"/>
            <a:ext cx="8804551" cy="1646302"/>
          </a:xfrm>
        </p:spPr>
        <p:txBody>
          <a:bodyPr/>
          <a:lstStyle/>
          <a:p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E2BC9B-4366-EEDA-B9BE-CAA7B685243C}"/>
              </a:ext>
            </a:extLst>
          </p:cNvPr>
          <p:cNvSpPr txBox="1"/>
          <p:nvPr/>
        </p:nvSpPr>
        <p:spPr>
          <a:xfrm>
            <a:off x="2546252" y="892240"/>
            <a:ext cx="610537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u="sng" dirty="0">
                <a:solidFill>
                  <a:schemeClr val="tx1"/>
                </a:solidFill>
              </a:rPr>
              <a:t>Employee Engagement Presentation</a:t>
            </a:r>
            <a:br>
              <a:rPr lang="en-US" sz="4400" b="1" u="sng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Module nr: BMIH4006</a:t>
            </a: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Student name: Cosmin Blaj</a:t>
            </a: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ID NR: 2014188 </a:t>
            </a:r>
          </a:p>
          <a:p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196565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Engagement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5870457"/>
              </p:ext>
            </p:extLst>
          </p:nvPr>
        </p:nvGraphicFramePr>
        <p:xfrm>
          <a:off x="677334" y="2160589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229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/>
          <a:lstStyle/>
          <a:p>
            <a:r>
              <a:rPr lang="en-US" dirty="0"/>
              <a:t>Employee Engagement theoretical model</a:t>
            </a:r>
          </a:p>
        </p:txBody>
      </p:sp>
      <p:pic>
        <p:nvPicPr>
          <p:cNvPr id="1026" name="Picture 2" descr="3 Employee Engagement Models, Theories And Frame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72" y="1291771"/>
            <a:ext cx="8069727" cy="510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861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AON Hewitt Model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3408408"/>
              </p:ext>
            </p:extLst>
          </p:nvPr>
        </p:nvGraphicFramePr>
        <p:xfrm>
          <a:off x="677334" y="2160589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5720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engagement= Profit &amp; Growth</a:t>
            </a:r>
          </a:p>
        </p:txBody>
      </p:sp>
      <p:pic>
        <p:nvPicPr>
          <p:cNvPr id="4102" name="Picture 6" descr="How to Empower Your Team to Deliver Great Customer Service Success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208ED3"/>
              </a:clrFrom>
              <a:clrTo>
                <a:srgbClr val="208E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6" t="10846" b="12469"/>
          <a:stretch/>
        </p:blipFill>
        <p:spPr bwMode="auto">
          <a:xfrm>
            <a:off x="2220686" y="1930400"/>
            <a:ext cx="5531898" cy="401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69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engagement in hotel industry</a:t>
            </a:r>
          </a:p>
        </p:txBody>
      </p:sp>
      <p:pic>
        <p:nvPicPr>
          <p:cNvPr id="2050" name="Picture 2" descr="The impact of hotel employee satisfaction on hospitability performance |  Semantic Schola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2" b="6709"/>
          <a:stretch/>
        </p:blipFill>
        <p:spPr bwMode="auto">
          <a:xfrm>
            <a:off x="346518" y="1930400"/>
            <a:ext cx="9258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927668" y="547987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Source: (</a:t>
            </a:r>
            <a:r>
              <a:rPr lang="en-US" dirty="0" err="1"/>
              <a:t>Laškarin</a:t>
            </a:r>
            <a:r>
              <a:rPr lang="en-US" dirty="0"/>
              <a:t> </a:t>
            </a:r>
            <a:r>
              <a:rPr lang="en-US" dirty="0" err="1"/>
              <a:t>Ažić</a:t>
            </a:r>
            <a:r>
              <a:rPr lang="en-US" dirty="0"/>
              <a:t>, 2017)</a:t>
            </a:r>
          </a:p>
        </p:txBody>
      </p:sp>
    </p:spTree>
    <p:extLst>
      <p:ext uri="{BB962C8B-B14F-4D97-AF65-F5344CB8AC3E}">
        <p14:creationId xmlns:p14="http://schemas.microsoft.com/office/powerpoint/2010/main" val="2480671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engagement in hotel industry impact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075934"/>
            <a:ext cx="8238066" cy="381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484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ployee Engagement at Work: Definition &amp; Examp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0"/>
          <a:stretch/>
        </p:blipFill>
        <p:spPr bwMode="auto">
          <a:xfrm>
            <a:off x="424544" y="1902146"/>
            <a:ext cx="8523514" cy="49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dirty="0"/>
              <a:t>High level engagement impact on the </a:t>
            </a:r>
            <a:r>
              <a:rPr lang="en-US" dirty="0" err="1"/>
              <a:t>organisation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3680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Ways to enhance employee engagement in hotel industry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2991612"/>
              </p:ext>
            </p:extLst>
          </p:nvPr>
        </p:nvGraphicFramePr>
        <p:xfrm>
          <a:off x="677334" y="2160589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111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552555"/>
              </p:ext>
            </p:extLst>
          </p:nvPr>
        </p:nvGraphicFramePr>
        <p:xfrm>
          <a:off x="677334" y="2160589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3825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8075"/>
            <a:ext cx="8596668" cy="5040311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solidFill>
                  <a:schemeClr val="tx1"/>
                </a:solidFill>
              </a:rPr>
              <a:t>Bakker, A.B. and Leiter, M.P. (2015) </a:t>
            </a:r>
            <a:r>
              <a:rPr lang="en-US" i="1" dirty="0">
                <a:solidFill>
                  <a:schemeClr val="tx1"/>
                </a:solidFill>
              </a:rPr>
              <a:t>Work engagement : a handbook of essential theory and research</a:t>
            </a:r>
            <a:r>
              <a:rPr lang="en-US" dirty="0">
                <a:solidFill>
                  <a:schemeClr val="tx1"/>
                </a:solidFill>
              </a:rPr>
              <a:t>. Hove England ; New York: Psychology Press.</a:t>
            </a:r>
          </a:p>
          <a:p>
            <a:r>
              <a:rPr lang="en-US" dirty="0" err="1">
                <a:solidFill>
                  <a:schemeClr val="tx1"/>
                </a:solidFill>
              </a:rPr>
              <a:t>Bedarkar</a:t>
            </a:r>
            <a:r>
              <a:rPr lang="en-US" dirty="0">
                <a:solidFill>
                  <a:schemeClr val="tx1"/>
                </a:solidFill>
              </a:rPr>
              <a:t>, M. and </a:t>
            </a:r>
            <a:r>
              <a:rPr lang="en-US" dirty="0" err="1">
                <a:solidFill>
                  <a:schemeClr val="tx1"/>
                </a:solidFill>
              </a:rPr>
              <a:t>Pandita</a:t>
            </a:r>
            <a:r>
              <a:rPr lang="en-US" dirty="0">
                <a:solidFill>
                  <a:schemeClr val="tx1"/>
                </a:solidFill>
              </a:rPr>
              <a:t>, D. (2014) A Study on the Drivers of Employee Engagement Impacting Employee Performance. </a:t>
            </a:r>
            <a:r>
              <a:rPr lang="en-US" i="1" dirty="0">
                <a:solidFill>
                  <a:schemeClr val="tx1"/>
                </a:solidFill>
              </a:rPr>
              <a:t>Procedia - Social and Behavioral Sciences</a:t>
            </a:r>
            <a:r>
              <a:rPr lang="en-US" dirty="0">
                <a:solidFill>
                  <a:schemeClr val="tx1"/>
                </a:solidFill>
              </a:rPr>
              <a:t>, [online] 133(1), pp.106–115. doi:10.1016/j.sbspro.2014.04.174.</a:t>
            </a:r>
          </a:p>
          <a:p>
            <a:r>
              <a:rPr lang="en-US" dirty="0">
                <a:solidFill>
                  <a:schemeClr val="tx1"/>
                </a:solidFill>
              </a:rPr>
              <a:t>Bridger, E. (2022) </a:t>
            </a:r>
            <a:r>
              <a:rPr lang="en-US" i="1" dirty="0">
                <a:solidFill>
                  <a:schemeClr val="tx1"/>
                </a:solidFill>
              </a:rPr>
              <a:t>EMPLOYEE ENGAGEMENT : a practical introduction.</a:t>
            </a:r>
            <a:r>
              <a:rPr lang="en-US" dirty="0">
                <a:solidFill>
                  <a:schemeClr val="tx1"/>
                </a:solidFill>
              </a:rPr>
              <a:t> S.L.: </a:t>
            </a:r>
            <a:r>
              <a:rPr lang="en-US" dirty="0" err="1">
                <a:solidFill>
                  <a:schemeClr val="tx1"/>
                </a:solidFill>
              </a:rPr>
              <a:t>Kogan</a:t>
            </a:r>
            <a:r>
              <a:rPr lang="en-US" dirty="0">
                <a:solidFill>
                  <a:schemeClr val="tx1"/>
                </a:solidFill>
              </a:rPr>
              <a:t> Page.</a:t>
            </a:r>
          </a:p>
          <a:p>
            <a:r>
              <a:rPr lang="en-US" dirty="0" err="1">
                <a:solidFill>
                  <a:schemeClr val="tx1"/>
                </a:solidFill>
              </a:rPr>
              <a:t>Hinzmann</a:t>
            </a:r>
            <a:r>
              <a:rPr lang="en-US" dirty="0">
                <a:solidFill>
                  <a:schemeClr val="tx1"/>
                </a:solidFill>
              </a:rPr>
              <a:t>, R., </a:t>
            </a:r>
            <a:r>
              <a:rPr lang="en-US" dirty="0" err="1">
                <a:solidFill>
                  <a:schemeClr val="tx1"/>
                </a:solidFill>
              </a:rPr>
              <a:t>Rašticová</a:t>
            </a:r>
            <a:r>
              <a:rPr lang="en-US" dirty="0">
                <a:solidFill>
                  <a:schemeClr val="tx1"/>
                </a:solidFill>
              </a:rPr>
              <a:t>, M. and </a:t>
            </a:r>
            <a:r>
              <a:rPr lang="en-US" dirty="0" err="1">
                <a:solidFill>
                  <a:schemeClr val="tx1"/>
                </a:solidFill>
              </a:rPr>
              <a:t>Šácha</a:t>
            </a:r>
            <a:r>
              <a:rPr lang="en-US" dirty="0">
                <a:solidFill>
                  <a:schemeClr val="tx1"/>
                </a:solidFill>
              </a:rPr>
              <a:t>, J. (2019) Factors of Employee Engagement at the Workplace. Do Years of Service Count? </a:t>
            </a:r>
            <a:r>
              <a:rPr lang="en-US" i="1" dirty="0" err="1">
                <a:solidFill>
                  <a:schemeClr val="tx1"/>
                </a:solidFill>
              </a:rPr>
              <a:t>Acta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Universitatis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Agriculturae</a:t>
            </a:r>
            <a:r>
              <a:rPr lang="en-US" i="1" dirty="0">
                <a:solidFill>
                  <a:schemeClr val="tx1"/>
                </a:solidFill>
              </a:rPr>
              <a:t> et </a:t>
            </a:r>
            <a:r>
              <a:rPr lang="en-US" i="1" dirty="0" err="1">
                <a:solidFill>
                  <a:schemeClr val="tx1"/>
                </a:solidFill>
              </a:rPr>
              <a:t>Silviculturae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Mendelianae</a:t>
            </a:r>
            <a:r>
              <a:rPr lang="en-US" i="1" dirty="0">
                <a:solidFill>
                  <a:schemeClr val="tx1"/>
                </a:solidFill>
              </a:rPr>
              <a:t> </a:t>
            </a:r>
            <a:r>
              <a:rPr lang="en-US" i="1" dirty="0" err="1">
                <a:solidFill>
                  <a:schemeClr val="tx1"/>
                </a:solidFill>
              </a:rPr>
              <a:t>Brunensis</a:t>
            </a:r>
            <a:r>
              <a:rPr lang="en-US" dirty="0">
                <a:solidFill>
                  <a:schemeClr val="tx1"/>
                </a:solidFill>
              </a:rPr>
              <a:t>, [online] 67(6), pp.1525–1533. doi:10.11118/actaun201967061525.</a:t>
            </a:r>
          </a:p>
          <a:p>
            <a:r>
              <a:rPr lang="en-US" dirty="0" err="1">
                <a:solidFill>
                  <a:schemeClr val="tx1"/>
                </a:solidFill>
              </a:rPr>
              <a:t>Huertas</a:t>
            </a:r>
            <a:r>
              <a:rPr lang="en-US" dirty="0">
                <a:solidFill>
                  <a:schemeClr val="tx1"/>
                </a:solidFill>
              </a:rPr>
              <a:t>-Valdivia, I., </a:t>
            </a:r>
            <a:r>
              <a:rPr lang="en-US" dirty="0" err="1">
                <a:solidFill>
                  <a:schemeClr val="tx1"/>
                </a:solidFill>
              </a:rPr>
              <a:t>Llorens</a:t>
            </a:r>
            <a:r>
              <a:rPr lang="en-US" dirty="0">
                <a:solidFill>
                  <a:schemeClr val="tx1"/>
                </a:solidFill>
              </a:rPr>
              <a:t>-Montes, F.J. and Ruiz-Moreno, A. (2018) Achieving engagement among hospitality employees: a serial mediation model. </a:t>
            </a:r>
            <a:r>
              <a:rPr lang="en-US" i="1" dirty="0">
                <a:solidFill>
                  <a:schemeClr val="tx1"/>
                </a:solidFill>
              </a:rPr>
              <a:t>International Journal of Contemporary Hospitality Management</a:t>
            </a:r>
            <a:r>
              <a:rPr lang="en-US" dirty="0">
                <a:solidFill>
                  <a:schemeClr val="tx1"/>
                </a:solidFill>
              </a:rPr>
              <a:t>, 30(1), pp.217–241. doi:10.1108/ijchm-09-2016-0538.</a:t>
            </a:r>
          </a:p>
          <a:p>
            <a:r>
              <a:rPr lang="en-US" dirty="0" err="1">
                <a:solidFill>
                  <a:schemeClr val="tx1"/>
                </a:solidFill>
              </a:rPr>
              <a:t>Laškarin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Ažić</a:t>
            </a:r>
            <a:r>
              <a:rPr lang="en-US" dirty="0">
                <a:solidFill>
                  <a:schemeClr val="tx1"/>
                </a:solidFill>
              </a:rPr>
              <a:t>, M. (2017) The impact of hotel employee satisfaction on hospitability performance. </a:t>
            </a:r>
            <a:r>
              <a:rPr lang="en-US" i="1" dirty="0">
                <a:solidFill>
                  <a:schemeClr val="tx1"/>
                </a:solidFill>
              </a:rPr>
              <a:t>Tourism and hospitality management</a:t>
            </a:r>
            <a:r>
              <a:rPr lang="en-US" dirty="0">
                <a:solidFill>
                  <a:schemeClr val="tx1"/>
                </a:solidFill>
              </a:rPr>
              <a:t>, [online] 23(1), pp.105–117. doi:10.20867/thm.23.1.8.</a:t>
            </a:r>
          </a:p>
          <a:p>
            <a:r>
              <a:rPr lang="en-US" dirty="0" err="1">
                <a:solidFill>
                  <a:schemeClr val="tx1"/>
                </a:solidFill>
              </a:rPr>
              <a:t>Rawat</a:t>
            </a:r>
            <a:r>
              <a:rPr lang="en-US" dirty="0">
                <a:solidFill>
                  <a:schemeClr val="tx1"/>
                </a:solidFill>
              </a:rPr>
              <a:t>, P.A. and B. </a:t>
            </a:r>
            <a:r>
              <a:rPr lang="en-US" dirty="0" err="1">
                <a:solidFill>
                  <a:schemeClr val="tx1"/>
                </a:solidFill>
              </a:rPr>
              <a:t>Dadas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Dr.A</a:t>
            </a:r>
            <a:r>
              <a:rPr lang="en-US" dirty="0">
                <a:solidFill>
                  <a:schemeClr val="tx1"/>
                </a:solidFill>
              </a:rPr>
              <a:t>. (2019) </a:t>
            </a:r>
            <a:r>
              <a:rPr lang="en-US" i="1" dirty="0">
                <a:solidFill>
                  <a:schemeClr val="tx1"/>
                </a:solidFill>
              </a:rPr>
              <a:t>Human Resource Management A STUDY OF EMPLOYEE ENGAGEMENT MODELS TO BUILD NEW BUSINESS APPROACHES</a:t>
            </a:r>
            <a:r>
              <a:rPr lang="en-US" dirty="0">
                <a:solidFill>
                  <a:schemeClr val="tx1"/>
                </a:solidFill>
              </a:rPr>
              <a:t>. [online] Available at: http://nevillewadia.com/wp-content/uploads/2019/03/HR5.pdf.</a:t>
            </a:r>
          </a:p>
          <a:p>
            <a:r>
              <a:rPr lang="en-US" dirty="0" err="1">
                <a:solidFill>
                  <a:schemeClr val="tx1"/>
                </a:solidFill>
              </a:rPr>
              <a:t>Satata</a:t>
            </a:r>
            <a:r>
              <a:rPr lang="en-US" dirty="0">
                <a:solidFill>
                  <a:schemeClr val="tx1"/>
                </a:solidFill>
              </a:rPr>
              <a:t>, D.B.M. (2021) Employee Engagement as An Effort to Improve Work Performance: Literature Review. </a:t>
            </a:r>
            <a:r>
              <a:rPr lang="en-US" i="1" dirty="0" err="1">
                <a:solidFill>
                  <a:schemeClr val="tx1"/>
                </a:solidFill>
              </a:rPr>
              <a:t>Ilomata</a:t>
            </a:r>
            <a:r>
              <a:rPr lang="en-US" i="1" dirty="0">
                <a:solidFill>
                  <a:schemeClr val="tx1"/>
                </a:solidFill>
              </a:rPr>
              <a:t> International Journal of Social Science</a:t>
            </a:r>
            <a:r>
              <a:rPr lang="en-US" dirty="0">
                <a:solidFill>
                  <a:schemeClr val="tx1"/>
                </a:solidFill>
              </a:rPr>
              <a:t>, 2(1), pp.41–49. doi:10.52728/ijss.v2i1.152.</a:t>
            </a:r>
          </a:p>
          <a:p>
            <a:r>
              <a:rPr lang="en-US" dirty="0" err="1">
                <a:solidFill>
                  <a:schemeClr val="tx1"/>
                </a:solidFill>
              </a:rPr>
              <a:t>Tesone</a:t>
            </a:r>
            <a:r>
              <a:rPr lang="en-US" dirty="0">
                <a:solidFill>
                  <a:schemeClr val="tx1"/>
                </a:solidFill>
              </a:rPr>
              <a:t>, D.V. (2017) </a:t>
            </a:r>
            <a:r>
              <a:rPr lang="en-US" i="1" dirty="0">
                <a:solidFill>
                  <a:schemeClr val="tx1"/>
                </a:solidFill>
              </a:rPr>
              <a:t>Principles of management for the hospitality industry.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r>
              <a:rPr lang="en-US" dirty="0" err="1">
                <a:solidFill>
                  <a:schemeClr val="tx1"/>
                </a:solidFill>
              </a:rPr>
              <a:t>Vallen</a:t>
            </a:r>
            <a:r>
              <a:rPr lang="en-US" dirty="0">
                <a:solidFill>
                  <a:schemeClr val="tx1"/>
                </a:solidFill>
              </a:rPr>
              <a:t>, G.K. and </a:t>
            </a:r>
            <a:r>
              <a:rPr lang="en-US" dirty="0" err="1">
                <a:solidFill>
                  <a:schemeClr val="tx1"/>
                </a:solidFill>
              </a:rPr>
              <a:t>Vallen</a:t>
            </a:r>
            <a:r>
              <a:rPr lang="en-US" dirty="0">
                <a:solidFill>
                  <a:schemeClr val="tx1"/>
                </a:solidFill>
              </a:rPr>
              <a:t>, J.J. (</a:t>
            </a:r>
            <a:r>
              <a:rPr lang="en-US">
                <a:solidFill>
                  <a:schemeClr val="tx1"/>
                </a:solidFill>
              </a:rPr>
              <a:t>2018) </a:t>
            </a:r>
            <a:r>
              <a:rPr lang="en-US" i="1" dirty="0">
                <a:solidFill>
                  <a:schemeClr val="tx1"/>
                </a:solidFill>
              </a:rPr>
              <a:t>Check-in check-out : managing hotel operations</a:t>
            </a:r>
            <a:r>
              <a:rPr lang="en-US" dirty="0">
                <a:solidFill>
                  <a:schemeClr val="tx1"/>
                </a:solidFill>
              </a:rPr>
              <a:t>. Boston: Pearson.</a:t>
            </a:r>
          </a:p>
        </p:txBody>
      </p:sp>
    </p:spTree>
    <p:extLst>
      <p:ext uri="{BB962C8B-B14F-4D97-AF65-F5344CB8AC3E}">
        <p14:creationId xmlns:p14="http://schemas.microsoft.com/office/powerpoint/2010/main" val="3363735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</TotalTime>
  <Words>663</Words>
  <Application>Microsoft Office PowerPoint</Application>
  <PresentationFormat>Widescreen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    </vt:lpstr>
      <vt:lpstr>Employee Engagement</vt:lpstr>
      <vt:lpstr>Employee Engagement theoretical model</vt:lpstr>
      <vt:lpstr>The AON Hewitt Model</vt:lpstr>
      <vt:lpstr>Employee engagement= Profit &amp; Growth</vt:lpstr>
      <vt:lpstr>Employee engagement in hotel industry</vt:lpstr>
      <vt:lpstr>Employee engagement in hotel industry impact</vt:lpstr>
      <vt:lpstr>High level engagement impact on the organisation</vt:lpstr>
      <vt:lpstr>Ways to enhance employee engagement in hotel industry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pc</dc:creator>
  <cp:lastModifiedBy>Ionela Busuioc (2014341)</cp:lastModifiedBy>
  <cp:revision>1</cp:revision>
  <dcterms:created xsi:type="dcterms:W3CDTF">2022-10-16T15:10:35Z</dcterms:created>
  <dcterms:modified xsi:type="dcterms:W3CDTF">2022-12-05T21:31:30Z</dcterms:modified>
</cp:coreProperties>
</file>