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9"/>
  </p:notesMasterIdLst>
  <p:sldIdLst>
    <p:sldId id="561" r:id="rId2"/>
    <p:sldId id="619" r:id="rId3"/>
    <p:sldId id="500" r:id="rId4"/>
    <p:sldId id="585" r:id="rId5"/>
    <p:sldId id="553" r:id="rId6"/>
    <p:sldId id="587" r:id="rId7"/>
    <p:sldId id="588" r:id="rId8"/>
    <p:sldId id="590" r:id="rId9"/>
    <p:sldId id="591" r:id="rId10"/>
    <p:sldId id="593" r:id="rId11"/>
    <p:sldId id="592" r:id="rId12"/>
    <p:sldId id="598" r:id="rId13"/>
    <p:sldId id="574" r:id="rId14"/>
    <p:sldId id="586" r:id="rId15"/>
    <p:sldId id="618" r:id="rId16"/>
    <p:sldId id="621" r:id="rId17"/>
    <p:sldId id="608" r:id="rId18"/>
    <p:sldId id="595" r:id="rId19"/>
    <p:sldId id="596" r:id="rId20"/>
    <p:sldId id="597" r:id="rId21"/>
    <p:sldId id="599" r:id="rId22"/>
    <p:sldId id="576" r:id="rId23"/>
    <p:sldId id="602" r:id="rId24"/>
    <p:sldId id="258" r:id="rId25"/>
    <p:sldId id="269" r:id="rId26"/>
    <p:sldId id="604" r:id="rId27"/>
    <p:sldId id="606" r:id="rId28"/>
    <p:sldId id="609" r:id="rId29"/>
    <p:sldId id="268" r:id="rId30"/>
    <p:sldId id="510" r:id="rId31"/>
    <p:sldId id="611" r:id="rId32"/>
    <p:sldId id="261" r:id="rId33"/>
    <p:sldId id="610" r:id="rId34"/>
    <p:sldId id="262" r:id="rId35"/>
    <p:sldId id="612" r:id="rId36"/>
    <p:sldId id="263" r:id="rId37"/>
    <p:sldId id="613" r:id="rId38"/>
    <p:sldId id="264" r:id="rId39"/>
    <p:sldId id="614" r:id="rId40"/>
    <p:sldId id="499" r:id="rId41"/>
    <p:sldId id="615" r:id="rId42"/>
    <p:sldId id="265" r:id="rId43"/>
    <p:sldId id="616" r:id="rId44"/>
    <p:sldId id="620" r:id="rId45"/>
    <p:sldId id="435" r:id="rId46"/>
    <p:sldId id="414" r:id="rId47"/>
    <p:sldId id="359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1B61A8-7750-4780-B8EE-E746E0EF2AAE}" v="1" dt="2026-09-26T09:02:14.9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97" d="100"/>
          <a:sy n="97" d="100"/>
        </p:scale>
        <p:origin x="71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commentAuthors" Target="commentAuthors.xml"/><Relationship Id="rId55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undo custSel addSld delSld modSld sldOrd">
      <pc:chgData name="Chung Lai Johnny Wan" userId="845dcd57-0ca4-421d-bce9-c9d046037f35" providerId="ADAL" clId="{476FECD9-7C13-4C1B-9749-0127A61482A8}" dt="2026-09-26T09:02:14.991" v="539" actId="27636"/>
      <pc:docMkLst>
        <pc:docMk/>
      </pc:docMkLst>
      <pc:sldChg chg="modSp mod">
        <pc:chgData name="Chung Lai Johnny Wan" userId="845dcd57-0ca4-421d-bce9-c9d046037f35" providerId="ADAL" clId="{476FECD9-7C13-4C1B-9749-0127A61482A8}" dt="2026-09-26T09:02:14.991" v="539" actId="27636"/>
        <pc:sldMkLst>
          <pc:docMk/>
          <pc:sldMk cId="3155882856" sldId="414"/>
        </pc:sldMkLst>
        <pc:spChg chg="mod">
          <ac:chgData name="Chung Lai Johnny Wan" userId="845dcd57-0ca4-421d-bce9-c9d046037f35" providerId="ADAL" clId="{476FECD9-7C13-4C1B-9749-0127A61482A8}" dt="2026-09-26T09:02:14.991" v="539" actId="27636"/>
          <ac:spMkLst>
            <pc:docMk/>
            <pc:sldMk cId="3155882856" sldId="414"/>
            <ac:spMk id="3" creationId="{E8B85099-8DAC-4D3D-B6B9-5D49079273E7}"/>
          </ac:spMkLst>
        </pc:spChg>
      </pc:sldChg>
      <pc:sldChg chg="addSp delSp modSp mod">
        <pc:chgData name="Chung Lai Johnny Wan" userId="845dcd57-0ca4-421d-bce9-c9d046037f35" providerId="ADAL" clId="{476FECD9-7C13-4C1B-9749-0127A61482A8}" dt="2026-09-19T21:06:15.409" v="226" actId="1076"/>
        <pc:sldMkLst>
          <pc:docMk/>
          <pc:sldMk cId="787300860" sldId="561"/>
        </pc:sldMkLst>
        <pc:spChg chg="add mod">
          <ac:chgData name="Chung Lai Johnny Wan" userId="845dcd57-0ca4-421d-bce9-c9d046037f35" providerId="ADAL" clId="{476FECD9-7C13-4C1B-9749-0127A61482A8}" dt="2026-09-19T21:06:15.409" v="226" actId="1076"/>
          <ac:spMkLst>
            <pc:docMk/>
            <pc:sldMk cId="787300860" sldId="561"/>
            <ac:spMk id="4" creationId="{9522E29C-9E69-6587-BC87-4CED23C7A528}"/>
          </ac:spMkLst>
        </pc:spChg>
      </pc:sldChg>
      <pc:sldChg chg="modSp mod modAnim">
        <pc:chgData name="Chung Lai Johnny Wan" userId="845dcd57-0ca4-421d-bce9-c9d046037f35" providerId="ADAL" clId="{476FECD9-7C13-4C1B-9749-0127A61482A8}" dt="2026-09-19T21:40:15.222" v="369" actId="403"/>
        <pc:sldMkLst>
          <pc:docMk/>
          <pc:sldMk cId="653631290" sldId="576"/>
        </pc:sldMkLst>
        <pc:spChg chg="mod">
          <ac:chgData name="Chung Lai Johnny Wan" userId="845dcd57-0ca4-421d-bce9-c9d046037f35" providerId="ADAL" clId="{476FECD9-7C13-4C1B-9749-0127A61482A8}" dt="2026-09-19T21:40:15.222" v="369" actId="403"/>
          <ac:spMkLst>
            <pc:docMk/>
            <pc:sldMk cId="653631290" sldId="576"/>
            <ac:spMk id="3" creationId="{00000000-0000-0000-0000-000000000000}"/>
          </ac:spMkLst>
        </pc:spChg>
      </pc:sldChg>
      <pc:sldChg chg="modSp modAnim">
        <pc:chgData name="Chung Lai Johnny Wan" userId="845dcd57-0ca4-421d-bce9-c9d046037f35" providerId="ADAL" clId="{476FECD9-7C13-4C1B-9749-0127A61482A8}" dt="2026-09-19T21:03:18.055" v="223" actId="20578"/>
        <pc:sldMkLst>
          <pc:docMk/>
          <pc:sldMk cId="104498938" sldId="588"/>
        </pc:sldMkLst>
        <pc:spChg chg="mod">
          <ac:chgData name="Chung Lai Johnny Wan" userId="845dcd57-0ca4-421d-bce9-c9d046037f35" providerId="ADAL" clId="{476FECD9-7C13-4C1B-9749-0127A61482A8}" dt="2026-09-19T21:03:18.055" v="223" actId="20578"/>
          <ac:spMkLst>
            <pc:docMk/>
            <pc:sldMk cId="104498938" sldId="588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9-19T21:02:14.273" v="220" actId="20577"/>
        <pc:sldMkLst>
          <pc:docMk/>
          <pc:sldMk cId="354216965" sldId="591"/>
        </pc:sldMkLst>
        <pc:spChg chg="mod">
          <ac:chgData name="Chung Lai Johnny Wan" userId="845dcd57-0ca4-421d-bce9-c9d046037f35" providerId="ADAL" clId="{476FECD9-7C13-4C1B-9749-0127A61482A8}" dt="2026-09-19T21:02:14.273" v="220" actId="20577"/>
          <ac:spMkLst>
            <pc:docMk/>
            <pc:sldMk cId="354216965" sldId="591"/>
            <ac:spMk id="3" creationId="{00000000-0000-0000-0000-000000000000}"/>
          </ac:spMkLst>
        </pc:spChg>
      </pc:sldChg>
      <pc:sldChg chg="ord">
        <pc:chgData name="Chung Lai Johnny Wan" userId="845dcd57-0ca4-421d-bce9-c9d046037f35" providerId="ADAL" clId="{476FECD9-7C13-4C1B-9749-0127A61482A8}" dt="2026-09-19T21:03:08.591" v="222"/>
        <pc:sldMkLst>
          <pc:docMk/>
          <pc:sldMk cId="1114508136" sldId="593"/>
        </pc:sldMkLst>
      </pc:sldChg>
      <pc:sldChg chg="modSp mod modAnim">
        <pc:chgData name="Chung Lai Johnny Wan" userId="845dcd57-0ca4-421d-bce9-c9d046037f35" providerId="ADAL" clId="{476FECD9-7C13-4C1B-9749-0127A61482A8}" dt="2026-09-19T20:42:55.913" v="218" actId="20577"/>
        <pc:sldMkLst>
          <pc:docMk/>
          <pc:sldMk cId="157571448" sldId="599"/>
        </pc:sldMkLst>
        <pc:spChg chg="mod">
          <ac:chgData name="Chung Lai Johnny Wan" userId="845dcd57-0ca4-421d-bce9-c9d046037f35" providerId="ADAL" clId="{476FECD9-7C13-4C1B-9749-0127A61482A8}" dt="2026-09-19T20:42:55.913" v="218" actId="20577"/>
          <ac:spMkLst>
            <pc:docMk/>
            <pc:sldMk cId="157571448" sldId="599"/>
            <ac:spMk id="3" creationId="{00000000-0000-0000-0000-000000000000}"/>
          </ac:spMkLst>
        </pc:spChg>
        <pc:spChg chg="mod">
          <ac:chgData name="Chung Lai Johnny Wan" userId="845dcd57-0ca4-421d-bce9-c9d046037f35" providerId="ADAL" clId="{476FECD9-7C13-4C1B-9749-0127A61482A8}" dt="2026-09-19T15:04:23.926" v="108" actId="20577"/>
          <ac:spMkLst>
            <pc:docMk/>
            <pc:sldMk cId="157571448" sldId="599"/>
            <ac:spMk id="4" creationId="{A0B6E651-E7C8-6D20-D087-480AE61A779C}"/>
          </ac:spMkLst>
        </pc:spChg>
      </pc:sldChg>
      <pc:sldChg chg="modSp add">
        <pc:chgData name="Chung Lai Johnny Wan" userId="845dcd57-0ca4-421d-bce9-c9d046037f35" providerId="ADAL" clId="{476FECD9-7C13-4C1B-9749-0127A61482A8}" dt="2026-09-19T21:01:24.022" v="219" actId="20577"/>
        <pc:sldMkLst>
          <pc:docMk/>
          <pc:sldMk cId="1386473147" sldId="619"/>
        </pc:sldMkLst>
        <pc:spChg chg="mod">
          <ac:chgData name="Chung Lai Johnny Wan" userId="845dcd57-0ca4-421d-bce9-c9d046037f35" providerId="ADAL" clId="{476FECD9-7C13-4C1B-9749-0127A61482A8}" dt="2026-09-19T21:01:24.022" v="219" actId="20577"/>
          <ac:spMkLst>
            <pc:docMk/>
            <pc:sldMk cId="1386473147" sldId="619"/>
            <ac:spMk id="3" creationId="{00000000-0000-0000-0000-000000000000}"/>
          </ac:spMkLst>
        </pc:spChg>
      </pc:sldChg>
      <pc:sldChg chg="modSp new mod">
        <pc:chgData name="Chung Lai Johnny Wan" userId="845dcd57-0ca4-421d-bce9-c9d046037f35" providerId="ADAL" clId="{476FECD9-7C13-4C1B-9749-0127A61482A8}" dt="2026-09-19T21:44:03.940" v="473" actId="108"/>
        <pc:sldMkLst>
          <pc:docMk/>
          <pc:sldMk cId="739537700" sldId="620"/>
        </pc:sldMkLst>
        <pc:spChg chg="mod">
          <ac:chgData name="Chung Lai Johnny Wan" userId="845dcd57-0ca4-421d-bce9-c9d046037f35" providerId="ADAL" clId="{476FECD9-7C13-4C1B-9749-0127A61482A8}" dt="2026-09-19T21:44:03.940" v="473" actId="108"/>
          <ac:spMkLst>
            <pc:docMk/>
            <pc:sldMk cId="739537700" sldId="620"/>
            <ac:spMk id="2" creationId="{3314589F-AB58-79C4-F3ED-43F38D8D9AE2}"/>
          </ac:spMkLst>
        </pc:spChg>
        <pc:spChg chg="mod">
          <ac:chgData name="Chung Lai Johnny Wan" userId="845dcd57-0ca4-421d-bce9-c9d046037f35" providerId="ADAL" clId="{476FECD9-7C13-4C1B-9749-0127A61482A8}" dt="2026-09-19T21:43:23.606" v="472" actId="20577"/>
          <ac:spMkLst>
            <pc:docMk/>
            <pc:sldMk cId="739537700" sldId="620"/>
            <ac:spMk id="3" creationId="{7911E9F2-B6FA-F562-ECA4-FFB1304179E4}"/>
          </ac:spMkLst>
        </pc:spChg>
      </pc:sldChg>
      <pc:sldChg chg="addSp delSp modSp new mod">
        <pc:chgData name="Chung Lai Johnny Wan" userId="845dcd57-0ca4-421d-bce9-c9d046037f35" providerId="ADAL" clId="{476FECD9-7C13-4C1B-9749-0127A61482A8}" dt="2026-09-24T09:03:29.680" v="537" actId="404"/>
        <pc:sldMkLst>
          <pc:docMk/>
          <pc:sldMk cId="2188018666" sldId="621"/>
        </pc:sldMkLst>
        <pc:spChg chg="mod">
          <ac:chgData name="Chung Lai Johnny Wan" userId="845dcd57-0ca4-421d-bce9-c9d046037f35" providerId="ADAL" clId="{476FECD9-7C13-4C1B-9749-0127A61482A8}" dt="2026-09-24T09:03:29.680" v="537" actId="404"/>
          <ac:spMkLst>
            <pc:docMk/>
            <pc:sldMk cId="2188018666" sldId="621"/>
            <ac:spMk id="2" creationId="{F6E0A687-7140-0C8F-67B3-90AA120968DF}"/>
          </ac:spMkLst>
        </pc:spChg>
        <pc:picChg chg="add mod">
          <ac:chgData name="Chung Lai Johnny Wan" userId="845dcd57-0ca4-421d-bce9-c9d046037f35" providerId="ADAL" clId="{476FECD9-7C13-4C1B-9749-0127A61482A8}" dt="2026-09-24T09:03:09.449" v="514" actId="1076"/>
          <ac:picMkLst>
            <pc:docMk/>
            <pc:sldMk cId="2188018666" sldId="621"/>
            <ac:picMk id="6" creationId="{E3780660-2323-C38F-E398-BB1C2C70C9C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26/09/2026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AF500-070F-439D-A749-F0BE4EBE2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A6FED-EF6C-25ED-B5F1-5450A324B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08846-25D0-CEC3-0401-1BD12ABA57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FADC3-B401-0D76-E5E1-9711A426A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872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96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26/09/2026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yoZQjGvNY&amp;t=222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articles/c3dpjvy5em1o" TargetMode="External"/><Relationship Id="rId2" Type="http://schemas.openxmlformats.org/officeDocument/2006/relationships/hyperlink" Target="https://www.theguardian.com/small-business-network/2013/mar/13/james-caan-market-research-startup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FVKKTwkANY?feature=oembed" TargetMode="External"/><Relationship Id="rId5" Type="http://schemas.openxmlformats.org/officeDocument/2006/relationships/hyperlink" Target="https://www.youtube.com/watch?v=GFVKKTwkANY" TargetMode="External"/><Relationship Id="rId4" Type="http://schemas.openxmlformats.org/officeDocument/2006/relationships/image" Target="../media/image7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755576" y="2274838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Business environment and industry/ sector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522E29C-9E69-6587-BC87-4CED23C7A528}"/>
              </a:ext>
            </a:extLst>
          </p:cNvPr>
          <p:cNvSpPr/>
          <p:nvPr/>
        </p:nvSpPr>
        <p:spPr>
          <a:xfrm>
            <a:off x="2195736" y="3457753"/>
            <a:ext cx="5080665" cy="2554545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Deji </a:t>
            </a:r>
            <a:r>
              <a:rPr lang="en-HK" sz="2000" b="1" dirty="0" err="1">
                <a:solidFill>
                  <a:schemeClr val="bg1"/>
                </a:solidFill>
              </a:rPr>
              <a:t>Olagboye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Doreen Dai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Simon Chatterton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Sujeewa Herath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981822"/>
            <a:ext cx="9036496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the different legal formats of UK SMEs.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>
                <a:cs typeface="Calibri" panose="020F0502020204030204" pitchFamily="34" charset="0"/>
              </a:rPr>
              <a:t>Understood the importance of a founding team.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3864731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is business environment, industry/sector, and competitors are.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and apply the PESTEL analysis.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Have fun in class activities.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0DC97-669C-9337-D4DE-CEE72FA0D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EC717-B1C8-0EAF-3EC8-2B8230E29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03D32F-A600-07EA-2FED-0970192EFB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BA614-2B17-D885-B7F3-D39F6C54A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412776"/>
            <a:ext cx="8856984" cy="424847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health and safety regulation is an external factor that influences the internal environment of business operations.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7899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industry/sector means?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Industry means a collection of firms that are categorized by a specific business activity, for example, transportation, electronics or fast food.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Every product or service, is produced or provided by a set of firms, even more now with the internet.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Industry/Sector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Industries can be classified by: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Number of customers, sellers and degree of differentiation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Entry cost structure, mobility and exit barriers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01047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Different industry market can be categorised in the following structures: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Pure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Monopolistic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Each market structure has their own entry criteria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different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449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o</a:t>
            </a:r>
            <a:r>
              <a:rPr lang="en-US" altLang="en-US" sz="2800" dirty="0"/>
              <a:t>nly one firm offers an undifferentiated product or service in an area.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Example: Severn Trent water company in West Midlands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In the west world is very rare to find example of monopoly. Even Severn Trent is regulated by the UK government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44492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few firms produce essentially an identical product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Countries that produce oil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Oligopoly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4216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Pure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competitors offer the same product…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 is the same due to lack of differentiation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farmers selling milk, crops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53752" y="4046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Pure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14508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Monopolistic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firms produce or provide similar product or services but not identical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Restaurants, hair salons, clothing shops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Restaurants serve beers but not all the beers are the same.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Monopolistic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32344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Depending on the market of each industry, there will be different barriers.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For example, in a market that is defined as monopoly, it would be almost impossible to enter and establish yourself.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 the other hand, if you have or buy some land you can become a farmer and sell your goods. However, you will have to sell at the same price as other farmers…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Once you understand your market/ industry in terms of barriers/ prices then you have more chances to be successful.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0034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73528"/>
            <a:ext cx="9144000" cy="4759728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Why is industry analysis important for entrepreneurs?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The analysis helps a firm determine their target market.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Provide the answer if the industry is accessible.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dirty="0"/>
              <a:t>For example: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Can I start an electricity company and compete with Scottish power or other big electric firms?  What you think?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13736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2050"/>
            <a:ext cx="9144000" cy="393082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Let’s watch a video about the entrepreneur that change how we fly! His achievements are incredible if we consider that when he started the aviation market was an oligopoly.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>
                <a:hlinkClick r:id="rId2"/>
              </a:rPr>
              <a:t>https://www.youtube.com/watch?v=OSyoZQjGvNY&amp;t=222s</a:t>
            </a: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Discuss in class</a:t>
            </a:r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1148" y="366599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 case study-</a:t>
            </a:r>
          </a:p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Sir Stelios Haji-Ioannou- EasyJet Founder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12668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7CBE8-7974-0F4D-130E-5E6680779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04AED0-1916-34FF-2F88-B71A7D630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30" y="620688"/>
            <a:ext cx="7846645" cy="4486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07215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0A687-7140-0C8F-67B3-90AA12096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>
                <a:highlight>
                  <a:srgbClr val="FFFF00"/>
                </a:highlight>
              </a:rPr>
              <a:t>Event Promotion (scan the QR code)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B05620-BC7B-A15E-F1D0-980BBC956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3780660-2323-C38F-E398-BB1C2C70C9C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952" y="1293160"/>
            <a:ext cx="7594096" cy="4271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0186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1DC3BE-6725-D854-E686-7EC8BF699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6708633-6E29-7837-275D-D5B758E18E6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93CFD8-F004-1750-DC3C-2D94CE15DFF2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Competitor analysis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781076"/>
      </p:ext>
    </p:extLst>
  </p:cSld>
  <p:clrMapOvr>
    <a:masterClrMapping/>
  </p:clrMapOvr>
  <p:transition>
    <p:dissolv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Competitors….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…who can be a competitor?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is selling the same product or service is a competitor.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Before any entrepreneurs starts their company, they should understand and analyse their competitors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67263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competitor analysis is a detailed analysis of a firm’s competition. 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It helps the firm to understand the positions of its major competitors and the opportunities that are available.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Through a competitive analysis the entrepreneurs collects information about their competitors.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8317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Type of competitors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F9C87A56-B3B9-A932-1510-50C4E51C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96108"/>
            <a:ext cx="83280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73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6137"/>
            <a:ext cx="9144000" cy="4657119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Let’s have a look at a newspaper article on How coffee chains like Costa lost the matcha generation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Who are Costa’s direct, indirect, future competitors? </a:t>
            </a: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Why has the number of independent coffee shops risen over the last five years?</a:t>
            </a:r>
            <a:endParaRPr lang="en-GB" sz="2800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sz="2800" dirty="0">
                <a:hlinkClick r:id="rId3"/>
              </a:rPr>
              <a:t>How coffee chains like Costa lost the matcha generation - BBC News</a:t>
            </a:r>
            <a:endParaRPr lang="en-GB" sz="2800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sz="2800" dirty="0">
              <a:hlinkClick r:id="rId2"/>
            </a:endParaRP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Know your market and competitor 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57571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99051"/>
            <a:ext cx="9144000" cy="5089167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Please find the industry/market and few competitors for your chosen idea.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Check few of your competitors within 5 miles radius from where you would like to establish your shop. Are they direct or indirect competitors? List at least 3 direct and 3 indirect competitors.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Open you MS Word document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Add a new heading </a:t>
            </a:r>
            <a:r>
              <a:rPr lang="en-GB" sz="2800" b="1" dirty="0"/>
              <a:t>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Describe your key competitors</a:t>
            </a:r>
            <a:endParaRPr lang="en-GB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53631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7649B-9E64-F883-C203-CCE597D7E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ACDC45-63E1-70BB-CF0A-EC801C2FA14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8DB282-FB75-3046-FFEE-2DDFE89E38E7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PESTEL analysis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972788"/>
      </p:ext>
    </p:extLst>
  </p:cSld>
  <p:clrMapOvr>
    <a:masterClrMapping/>
  </p:clrMapOvr>
  <p:transition>
    <p:dissolv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88843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6FBAFE7-8604-4B69-0A81-9C11D055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56B8B9E-1781-C2A2-7E21-41C2DD2CB9D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PESTEL</a:t>
            </a:r>
            <a:r>
              <a:rPr lang="en-GB" sz="20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000" b="1" dirty="0"/>
              <a:t>SWOT analysis </a:t>
            </a:r>
            <a:r>
              <a:rPr lang="en-GB" sz="2000" dirty="0"/>
              <a:t>and </a:t>
            </a:r>
            <a:r>
              <a:rPr lang="en-GB" sz="2000" b="1" dirty="0"/>
              <a:t>Porter’s Five Forces </a:t>
            </a:r>
            <a:r>
              <a:rPr lang="en-GB" sz="2000" dirty="0"/>
              <a:t>to give a clear understanding of a situation and related internal and external factors. </a:t>
            </a:r>
            <a:endParaRPr lang="cy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CFFD17-EC64-2B0C-B262-AC8D34393D5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925C2-582D-77E4-07A8-9972A6268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6406-8895-6F56-1748-7B4EB0A2A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Advantages</a:t>
            </a:r>
            <a:r>
              <a:rPr lang="cy-GB" sz="2800" b="1" dirty="0">
                <a:highlight>
                  <a:srgbClr val="FFFF00"/>
                </a:highlight>
              </a:rPr>
              <a:t>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B17-FBD7-4236-8DCE-720BD412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12776"/>
            <a:ext cx="9073008" cy="432048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Provides advance warning of potential threats &amp; opportunities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consideration of the external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organizations understand external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Simple and easy-to-use framework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Facilitates understanding of the wider business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strategic thinking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anticipate future threats and take proactive action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Identifies and capitalizes on business opportunities</a:t>
            </a: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E45FAA4-555C-D13D-26A7-D8D1563C6D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870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7763F-B34D-8C0F-A6B5-B0C00CF7C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14D5C-007A-410A-2AE5-251B6AF1E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Disadvantages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228A1-4746-2E6B-8832-AF6203765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2" y="1384275"/>
            <a:ext cx="9073008" cy="338437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Risk of oversimplifying data for decision-making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lead to 'paralysis by analysis' if too much data is used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Relies on assumptions that may later prove incorrect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Rapid changes make it difficult to predict future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Needs to be repeated regularly for effectiveness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238271-7C10-4E5D-C3ED-4A175531356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4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F48AC-37AC-7E2B-493A-1E4CB22FD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99154E-41A1-EC38-0409-6EC16A5E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100" y="928169"/>
            <a:ext cx="8291264" cy="270966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400" dirty="0"/>
              <a:t>Let’s watch a video explaining the PESTEL analysis</a:t>
            </a:r>
          </a:p>
          <a:p>
            <a:pPr algn="ctr">
              <a:buNone/>
              <a:defRPr/>
            </a:pPr>
            <a:endParaRPr lang="en-GB" sz="2400" dirty="0">
              <a:solidFill>
                <a:prstClr val="black"/>
              </a:solidFill>
              <a:hlinkClick r:id="" action="ppaction://noaction"/>
            </a:endParaRPr>
          </a:p>
          <a:p>
            <a:pPr marL="0" indent="0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97359A-E217-6695-4830-CE815C652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04664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CB1ADBE-228E-78C1-D4CB-0E85A0CF74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Online Media 2" title="PESTLE analysis">
            <a:hlinkClick r:id="" action="ppaction://media"/>
            <a:extLst>
              <a:ext uri="{FF2B5EF4-FFF2-40B4-BE49-F238E27FC236}">
                <a16:creationId xmlns:a16="http://schemas.microsoft.com/office/drawing/2014/main" id="{7CFEAEA1-79E2-127D-31B4-2E01C6EED0A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0100" y="1451674"/>
            <a:ext cx="8743800" cy="3633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498A7F-762D-8297-A974-E342BC41725C}"/>
              </a:ext>
            </a:extLst>
          </p:cNvPr>
          <p:cNvSpPr txBox="1"/>
          <p:nvPr/>
        </p:nvSpPr>
        <p:spPr>
          <a:xfrm>
            <a:off x="1835696" y="5398680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5"/>
              </a:rPr>
              <a:t>https://www.youtube.com/watch?v=GFVKKTwkANY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49159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17" y="1124744"/>
            <a:ext cx="6172200" cy="4608511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Political: Government incentives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for Electrical Vehicles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Economic: Consumer purchasing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power</a:t>
            </a:r>
          </a:p>
          <a:p>
            <a:pPr>
              <a:lnSpc>
                <a:spcPct val="15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Social: Shift towards sustainability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Technological: Advances in battery   technology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Environmental: Reducing carbon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footprint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Legal: Safety &amp; emissions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regulations</a:t>
            </a:r>
          </a:p>
        </p:txBody>
      </p:sp>
      <p:pic>
        <p:nvPicPr>
          <p:cNvPr id="5" name="Content Placeholder 4" descr="Rear view of Tesla roadster">
            <a:extLst>
              <a:ext uri="{FF2B5EF4-FFF2-40B4-BE49-F238E27FC236}">
                <a16:creationId xmlns:a16="http://schemas.microsoft.com/office/drawing/2014/main" id="{02BE8097-78A9-62B0-64D4-7F76D48E78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124745"/>
            <a:ext cx="3744416" cy="4176464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41661A0-5E99-8838-80E2-F287201BA43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1D6264-C7DD-BFF3-3FE7-95FC590D767F}"/>
              </a:ext>
            </a:extLst>
          </p:cNvPr>
          <p:cNvSpPr txBox="1">
            <a:spLocks/>
          </p:cNvSpPr>
          <p:nvPr/>
        </p:nvSpPr>
        <p:spPr>
          <a:xfrm>
            <a:off x="1331640" y="404664"/>
            <a:ext cx="6172200" cy="506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highlight>
                  <a:srgbClr val="FFFF00"/>
                </a:highlight>
              </a:rPr>
              <a:t>Case Study Example: Tesla</a:t>
            </a:r>
            <a:endParaRPr lang="en-GB" sz="28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34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457200" y="1515097"/>
            <a:ext cx="25306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Political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stability.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Taxation policy.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Foreign trade regulations.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Social welfare policies.</a:t>
            </a:r>
            <a:endParaRPr lang="en-GB" altLang="en-US" sz="12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6320780" y="1515097"/>
            <a:ext cx="2823220" cy="132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Socio-cultural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Population demographics.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Income distribution.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Lifestyle changes.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Attitudes to work and leisure.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Levels of education.</a:t>
            </a:r>
            <a:endParaRPr lang="en-US" sz="1200" dirty="0">
              <a:solidFill>
                <a:prstClr val="black"/>
              </a:solidFill>
              <a:latin typeface="Myriad Pro"/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425" y="3789727"/>
            <a:ext cx="3196581" cy="18094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200" b="1" u="sng" dirty="0">
                <a:solidFill>
                  <a:prstClr val="black"/>
                </a:solidFill>
                <a:latin typeface="Myriad Pro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Speed of technology transfer.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2569" y="3789727"/>
            <a:ext cx="3312368" cy="168565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Energy consumption.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322" y="3597597"/>
            <a:ext cx="2121953" cy="175671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Legal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Competition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Employment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Health and safety.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Product safety.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901" y="1515097"/>
            <a:ext cx="3096344" cy="211770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400" b="1" u="sng" dirty="0">
                <a:solidFill>
                  <a:prstClr val="black"/>
                </a:solidFill>
                <a:latin typeface="Myriad Pro"/>
                <a:cs typeface="Arial" charset="0"/>
              </a:rPr>
              <a:t>Economic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The Economic growth rate.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Interest rates.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Money supply.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Inflation.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Unemployment.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Tax rate.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1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CDDC1C3-EC05-4FE1-ABA0-D8F9CD9D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8964"/>
            <a:ext cx="7632848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Few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examples</a:t>
            </a:r>
            <a:r>
              <a:rPr lang="cy-GB" sz="2800" b="1" dirty="0">
                <a:highlight>
                  <a:srgbClr val="FFFF00"/>
                </a:highlight>
              </a:rPr>
              <a:t> of the PESTEL </a:t>
            </a:r>
            <a:r>
              <a:rPr lang="cy-GB" sz="2800" b="1" dirty="0" err="1">
                <a:highlight>
                  <a:srgbClr val="FFFF00"/>
                </a:highlight>
              </a:rPr>
              <a:t>analysis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factors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FDBD46A-5F1B-D19F-466E-AD1EDA8F38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97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C62FC-64D6-A57C-CD37-B2D92C339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DECF9-EC3E-9E7F-DE9D-4E8AE4496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F13BA-223D-E0FC-99B2-7BF982A0D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Let’s review and apply each factor to your business ideas</a:t>
            </a:r>
            <a:endParaRPr lang="cy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91812-4D99-DE98-38D7-08DAD747E36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28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292456"/>
            <a:ext cx="6172200" cy="529568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Political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58747"/>
            <a:ext cx="9144000" cy="494050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represents the way and extent to which the government (local/national) influences the economy through their decisions.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potential change of government, i.e., unstable government due to the balance of power, can influence tax &amp; labour law, policies, and trade restrictions.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you know the difference between local and national governments. Brexit as an example- local or national?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DFC068-7134-D88F-7EFE-0088E069CDC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political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political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Political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4521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Economic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010324"/>
            <a:ext cx="8640960" cy="46509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the areas unique to the economy and directly influence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Factors that may influence the business can include inflation rates, interest rates, economic growth, exchange rates, and property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 factors differ for each town or city and must be analysed for their impact on your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Good example Clean air zone- Birmingham- Car industry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F6AC2C4-2DD4-19CB-6D99-5D6069325F3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7D2A0-77ED-835C-2E67-C278ADA6E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7B993-FCA1-4154-398A-FF441ACF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economic factor from the PESTEL model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to your business ideas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economic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D5588-69B3-B3C0-DE3F-0CA61982AA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4AA69-1676-9B40-1EBE-3A8060BDBC1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Economic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20211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76672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Sociological</a:t>
            </a:r>
            <a:endParaRPr lang="en-GB" sz="27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38434"/>
            <a:ext cx="8784976" cy="4378798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demographic factors, including population growth rates, cultural aspects, age distribution of population, and changing social behaviours.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people using social media applications to discuss products and 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Many of these factors may impact the way you do business with your clients and the methods of interaction you may have.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7C54B1-63C6-1D4D-ADFC-5197F17D6E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41BDA-81F6-7AA1-A45A-905A8BE1D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20E1-5A9C-370E-60A5-3607D109B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sociological factor from the PESTEL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sociological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34712-CA40-D005-EDB4-68FFE011CA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B429B2-31F3-0E6D-AF48-C5486907B15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35614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00930"/>
            <a:ext cx="6172200" cy="406914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Technological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922630"/>
            <a:ext cx="8856984" cy="4954641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refers to the rate of technological changes and Research and Development (R &amp; D) activities, automation, and incentives.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Some examples include mobile internet, smart phones, Skype appointments, location-based searching, emergence of Artificial Intelligence etc.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766F29-111D-0BE0-3AC7-F31820EF8C0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E3B37-10BE-5CBC-06B6-B1178021F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336D3-5277-E25A-7795-093C1680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technological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technological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5E46C-67A4-778C-8213-515793D4F50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5E8EA-E161-88E6-F47F-09BEE713A4E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Technological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2897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Environmental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994418"/>
            <a:ext cx="8856984" cy="423478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Environmental factors include ecological and environmental aspects such as weather, climate, and </a:t>
            </a:r>
            <a:r>
              <a:rPr lang="en-GB" sz="2400" dirty="0"/>
              <a:t>climate change, </a:t>
            </a:r>
            <a:r>
              <a:rPr lang="en-GB" sz="2400" dirty="0">
                <a:solidFill>
                  <a:srgbClr val="202122"/>
                </a:solidFill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>
              <a:solidFill>
                <a:srgbClr val="202122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519A8D5-5ECA-7876-3E42-D2DA93674A7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28311-5A8D-D7CF-FE1B-EBE17EC76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36B63-0A99-2EFE-E4B6-FAF3DAED1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environmental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environmental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E6B59-DA83-7571-DD3E-3158AD70FE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DCA78-0007-FB74-E2B4-DB54C206A88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Environmental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31051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506337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Legal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029521"/>
            <a:ext cx="8784976" cy="401965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DE17B6-5EA7-89AC-F6BA-6F1BDD67C7B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1E74D-4938-461A-9185-9305D572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5242-6766-D673-1C9C-D1186D510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legal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legal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0AF7A-FE06-1F76-BE2C-702EACFBD72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4258DB-7192-EBF3-255A-4DA59F66E17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Legal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56980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4589F-AB58-79C4-F3ED-43F38D8D9A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Practical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1E9F2-B6FA-F562-ECA4-FFB130417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Open your MS Word document</a:t>
            </a:r>
          </a:p>
          <a:p>
            <a:r>
              <a:rPr lang="en-GB" sz="2800" dirty="0"/>
              <a:t>Add the heading </a:t>
            </a:r>
            <a:r>
              <a:rPr lang="en-GB" sz="2800" b="1" dirty="0"/>
              <a:t>PESTEL analysis</a:t>
            </a:r>
          </a:p>
          <a:p>
            <a:r>
              <a:rPr lang="en-GB" sz="2800" dirty="0"/>
              <a:t>Identify all PESTEL factors and explain in detail how each one impacts your business ideas.</a:t>
            </a:r>
          </a:p>
          <a:p>
            <a:r>
              <a:rPr lang="en-GB" sz="2800" dirty="0"/>
              <a:t>Provide at least one citation/reference for each factor you found.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19C31C-5A46-5704-C86A-B99F17C1E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53770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45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cs typeface="Calibri" panose="020F0502020204030204" pitchFamily="34" charset="0"/>
              </a:rPr>
              <a:t>Entrepreneurial Marketing-Defining customers, target market &amp; marketing strategies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2349</Words>
  <Application>Microsoft Office PowerPoint</Application>
  <PresentationFormat>On-screen Show (4:3)</PresentationFormat>
  <Paragraphs>383</Paragraphs>
  <Slides>47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2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Business Environment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Event Promotion (scan the QR code)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</vt:lpstr>
      <vt:lpstr>PESTEL Analysis</vt:lpstr>
      <vt:lpstr>Advantages of PESTEL Analysis</vt:lpstr>
      <vt:lpstr>Disadvantages of PESTEL Analysis</vt:lpstr>
      <vt:lpstr>PESTEL Analysis</vt:lpstr>
      <vt:lpstr>PowerPoint Presentation</vt:lpstr>
      <vt:lpstr>Few examples of the PESTEL analysis factors</vt:lpstr>
      <vt:lpstr>PESTEL Analysis</vt:lpstr>
      <vt:lpstr>Political</vt:lpstr>
      <vt:lpstr>PowerPoint Presentation</vt:lpstr>
      <vt:lpstr>Economic</vt:lpstr>
      <vt:lpstr>PowerPoint Presentation</vt:lpstr>
      <vt:lpstr>Sociological</vt:lpstr>
      <vt:lpstr>PowerPoint Presentation</vt:lpstr>
      <vt:lpstr>Technological</vt:lpstr>
      <vt:lpstr>PowerPoint Presentation</vt:lpstr>
      <vt:lpstr>Environmental</vt:lpstr>
      <vt:lpstr>PowerPoint Presentation</vt:lpstr>
      <vt:lpstr>Legal</vt:lpstr>
      <vt:lpstr>PowerPoint Presentation</vt:lpstr>
      <vt:lpstr>Practical activity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305</cp:revision>
  <dcterms:created xsi:type="dcterms:W3CDTF">2013-10-11T12:05:37Z</dcterms:created>
  <dcterms:modified xsi:type="dcterms:W3CDTF">2026-09-26T09:02:19Z</dcterms:modified>
</cp:coreProperties>
</file>