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8"/>
  </p:notesMasterIdLst>
  <p:handoutMasterIdLst>
    <p:handoutMasterId r:id="rId29"/>
  </p:handoutMasterIdLst>
  <p:sldIdLst>
    <p:sldId id="272" r:id="rId2"/>
    <p:sldId id="346" r:id="rId3"/>
    <p:sldId id="347" r:id="rId4"/>
    <p:sldId id="348" r:id="rId5"/>
    <p:sldId id="349" r:id="rId6"/>
    <p:sldId id="350" r:id="rId7"/>
    <p:sldId id="351" r:id="rId8"/>
    <p:sldId id="372" r:id="rId9"/>
    <p:sldId id="354" r:id="rId10"/>
    <p:sldId id="370" r:id="rId11"/>
    <p:sldId id="371" r:id="rId12"/>
    <p:sldId id="353" r:id="rId13"/>
    <p:sldId id="369" r:id="rId14"/>
    <p:sldId id="355" r:id="rId15"/>
    <p:sldId id="356" r:id="rId16"/>
    <p:sldId id="357" r:id="rId17"/>
    <p:sldId id="358" r:id="rId18"/>
    <p:sldId id="359" r:id="rId19"/>
    <p:sldId id="360" r:id="rId20"/>
    <p:sldId id="361" r:id="rId21"/>
    <p:sldId id="362" r:id="rId22"/>
    <p:sldId id="363" r:id="rId23"/>
    <p:sldId id="364" r:id="rId24"/>
    <p:sldId id="365" r:id="rId25"/>
    <p:sldId id="367" r:id="rId26"/>
    <p:sldId id="368" r:id="rId27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92980" autoAdjust="0"/>
  </p:normalViewPr>
  <p:slideViewPr>
    <p:cSldViewPr snapToGrid="0" snapToObjects="1">
      <p:cViewPr>
        <p:scale>
          <a:sx n="97" d="100"/>
          <a:sy n="97" d="100"/>
        </p:scale>
        <p:origin x="576" y="6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9/10/2020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9/10/2020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2886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PSHE Association 2019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794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5332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9911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5030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0108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5090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893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1920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700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4116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9929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3117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1539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6511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7332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9773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9289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548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10/09/2020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10/09/2020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10/09/2020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10/09/2020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hwb.gov.wales%2Frepository%2Fdiscovery%2Fresource%2F716933b8-1e05-4412-b344-b8dabc864620%2Fen&amp;data=02%7C01%7C%7Cd7cc7f7a894741ef483208d84e68270e%7C4e0f11f9046e45059cb8db2152311e21%7C0%7C0%7C637345556517268096&amp;sdata=8LK9VW3VsYlvds7SBDXIwqx8I%2FFcqXRMIRUQOZ%2Fyxsg%3D&amp;reserved=0" TargetMode="External"/><Relationship Id="rId3" Type="http://schemas.openxmlformats.org/officeDocument/2006/relationships/image" Target="../media/image8.PNG"/><Relationship Id="rId7" Type="http://schemas.openxmlformats.org/officeDocument/2006/relationships/hyperlink" Target="https://eur01.safelinks.protection.outlook.com/?url=https%3A%2F%2Fhwb.gov.wales%2Frepository%2Fdiscovery%2Fresource%2F716933b8-1e05-4412-b344-b8dabc864620%2Fcy&amp;data=02%7C01%7C%7Cd7cc7f7a894741ef483208d84e68270e%7C4e0f11f9046e45059cb8db2152311e21%7C0%7C0%7C637345556517258154&amp;sdata=DXZHab6iQ9fzkq70FS0sLNB01YLFLE8ZvD4x3DPRTgY%3D&amp;reserved=0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ur01.safelinks.protection.outlook.com/?url=https%3A%2F%2Fhwb.gov.wales%2Frepository%2Fdiscovery%2Fresource%2F8da29064-8aaf-47b9-9937-8d9610f2a744%2Fen&amp;data=02%7C01%7C%7Cd7cc7f7a894741ef483208d84e68270e%7C4e0f11f9046e45059cb8db2152311e21%7C0%7C0%7C637345556517258154&amp;sdata=L2aQFDIT2Z0%2BNtLlS04Lcy%2FYe6juYpmejqCphojt4O4%3D&amp;reserved=0" TargetMode="External"/><Relationship Id="rId5" Type="http://schemas.openxmlformats.org/officeDocument/2006/relationships/hyperlink" Target="https://eur01.safelinks.protection.outlook.com/?url=https%3A%2F%2Fhwb.gov.wales%2Frepository%2Fdiscovery%2Fresource%2F8da29064-8aaf-47b9-9937-8d9610f2a744%2Fcy&amp;data=02%7C01%7C%7Cd7cc7f7a894741ef483208d84e68270e%7C4e0f11f9046e45059cb8db2152311e21%7C0%7C0%7C637345556517248200&amp;sdata=kwNNNgq5dltgxfYWZv0rG9UC43nYeo0eSOCZh9lR928%3D&amp;reserved=0" TargetMode="Externa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2ZPrMbppyhA" TargetMode="External"/><Relationship Id="rId5" Type="http://schemas.openxmlformats.org/officeDocument/2006/relationships/image" Target="../media/image16.jpeg"/><Relationship Id="rId4" Type="http://schemas.openxmlformats.org/officeDocument/2006/relationships/hyperlink" Target="https://www.youtube.com/watch?v=2ZPrMbppyhA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plantcymru.org.uk/adnoddau/dull-hawliau-plant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gov.wales/docs/dsjlg/publications/160401-wfg-easy-read-en.pdf" TargetMode="External"/><Relationship Id="rId5" Type="http://schemas.openxmlformats.org/officeDocument/2006/relationships/hyperlink" Target="https://www.childcomwales.org.uk/uncrc-childrens-rights/" TargetMode="External"/><Relationship Id="rId4" Type="http://schemas.openxmlformats.org/officeDocument/2006/relationships/hyperlink" Target="https://www.futuregenerations.wales/wp-content/uploads/2017/01/wfg-essentials-guide-cy.pdf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3EQ2tzHl3Ks" TargetMode="External"/><Relationship Id="rId5" Type="http://schemas.openxmlformats.org/officeDocument/2006/relationships/image" Target="../media/image21.jpeg"/><Relationship Id="rId4" Type="http://schemas.openxmlformats.org/officeDocument/2006/relationships/hyperlink" Target="https://www.youtube.com/watch?v=3EQ2tzHl3Ks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269973" y="838651"/>
            <a:ext cx="24402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IEW EMOT </a:t>
            </a:r>
            <a:r>
              <a:rPr lang="en-GB" sz="2800" smtClean="0">
                <a:solidFill>
                  <a:schemeClr val="bg1"/>
                </a:solidFill>
              </a:rPr>
              <a:t>LIT+MH C+S 6007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2217" y="318857"/>
            <a:ext cx="7724011" cy="287708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ECAD6007</a:t>
            </a:r>
            <a:br>
              <a:rPr lang="en-GB" dirty="0" smtClean="0"/>
            </a:br>
            <a:r>
              <a:rPr lang="en-GB" dirty="0" err="1" smtClean="0"/>
              <a:t>Llythrennedd</a:t>
            </a:r>
            <a:r>
              <a:rPr lang="en-GB" dirty="0" smtClean="0"/>
              <a:t> </a:t>
            </a:r>
            <a:r>
              <a:rPr lang="en-GB" dirty="0" err="1" smtClean="0"/>
              <a:t>Emosiynol</a:t>
            </a:r>
            <a:r>
              <a:rPr lang="en-GB" dirty="0" smtClean="0"/>
              <a:t> 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/ </a:t>
            </a:r>
            <a:br>
              <a:rPr lang="en-GB" dirty="0" smtClean="0"/>
            </a:br>
            <a:r>
              <a:rPr lang="en-GB" dirty="0" smtClean="0"/>
              <a:t>Emotional Literacy and Mental Health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587333"/>
            <a:ext cx="6400800" cy="1752600"/>
          </a:xfrm>
        </p:spPr>
        <p:txBody>
          <a:bodyPr/>
          <a:lstStyle/>
          <a:p>
            <a:r>
              <a:rPr lang="en-GB" dirty="0" smtClean="0"/>
              <a:t>Iwan Ellis-Williams / Nanna Ryder</a:t>
            </a:r>
          </a:p>
          <a:p>
            <a:r>
              <a:rPr lang="en-GB" dirty="0" err="1" smtClean="0"/>
              <a:t>Medi</a:t>
            </a:r>
            <a:r>
              <a:rPr lang="en-GB" dirty="0" smtClean="0"/>
              <a:t>/September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Deilliannau</a:t>
            </a:r>
            <a:r>
              <a:rPr lang="en-GB" dirty="0" smtClean="0"/>
              <a:t>/Outcomes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 </a:t>
            </a:r>
            <a:r>
              <a:rPr lang="en-GB" dirty="0" err="1" smtClean="0"/>
              <a:t>amlinellu</a:t>
            </a:r>
            <a:r>
              <a:rPr lang="en-GB" dirty="0" smtClean="0"/>
              <a:t> </a:t>
            </a:r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cyd-destun</a:t>
            </a:r>
            <a:r>
              <a:rPr lang="en-GB" dirty="0" smtClean="0"/>
              <a:t> </a:t>
            </a:r>
            <a:r>
              <a:rPr lang="en-GB" dirty="0" err="1" smtClean="0"/>
              <a:t>cyfredol</a:t>
            </a:r>
            <a:r>
              <a:rPr lang="en-GB" dirty="0" smtClean="0"/>
              <a:t> a </a:t>
            </a: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ymwneud</a:t>
            </a:r>
            <a:r>
              <a:rPr lang="en-GB" dirty="0" smtClean="0"/>
              <a:t> â </a:t>
            </a:r>
            <a:r>
              <a:rPr lang="en-GB" dirty="0" err="1" smtClean="0"/>
              <a:t>llythrennedd</a:t>
            </a:r>
            <a:r>
              <a:rPr lang="en-GB" dirty="0" smtClean="0"/>
              <a:t> </a:t>
            </a:r>
            <a:r>
              <a:rPr lang="en-GB" dirty="0" err="1" smtClean="0"/>
              <a:t>emosiynol</a:t>
            </a:r>
            <a:r>
              <a:rPr lang="en-GB" dirty="0" smtClean="0"/>
              <a:t> a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.</a:t>
            </a:r>
          </a:p>
          <a:p>
            <a:r>
              <a:rPr lang="en-GB" dirty="0" smtClean="0"/>
              <a:t>I </a:t>
            </a:r>
            <a:r>
              <a:rPr lang="en-GB" dirty="0" err="1" smtClean="0"/>
              <a:t>adolygu</a:t>
            </a:r>
            <a:r>
              <a:rPr lang="en-GB" dirty="0" smtClean="0"/>
              <a:t> </a:t>
            </a:r>
            <a:r>
              <a:rPr lang="en-GB" dirty="0" err="1" smtClean="0"/>
              <a:t>peth</a:t>
            </a:r>
            <a:r>
              <a:rPr lang="en-GB" dirty="0" smtClean="0"/>
              <a:t> </a:t>
            </a:r>
            <a:r>
              <a:rPr lang="en-GB" dirty="0" err="1" smtClean="0"/>
              <a:t>tystiolaeth</a:t>
            </a:r>
            <a:r>
              <a:rPr lang="en-GB" dirty="0" smtClean="0"/>
              <a:t> a </a:t>
            </a:r>
            <a:r>
              <a:rPr lang="en-GB" dirty="0" err="1" smtClean="0"/>
              <a:t>fframweithiau</a:t>
            </a:r>
            <a:r>
              <a:rPr lang="en-GB" dirty="0" smtClean="0"/>
              <a:t> </a:t>
            </a:r>
            <a:r>
              <a:rPr lang="en-GB" dirty="0" err="1" smtClean="0"/>
              <a:t>damcaniaethol</a:t>
            </a:r>
            <a:r>
              <a:rPr lang="en-GB" dirty="0" smtClean="0"/>
              <a:t> </a:t>
            </a:r>
            <a:r>
              <a:rPr lang="en-GB" dirty="0" err="1" smtClean="0"/>
              <a:t>perthnasol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outline aspects of the current context and issues involving emotional literacy and mental health.</a:t>
            </a:r>
          </a:p>
          <a:p>
            <a:r>
              <a:rPr lang="en-GB" dirty="0" smtClean="0"/>
              <a:t>To review some of the evidence and related theoretical frameworks.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823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Rheolau</a:t>
            </a:r>
            <a:r>
              <a:rPr lang="en-GB" dirty="0" smtClean="0"/>
              <a:t> / 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9600" y="1161674"/>
            <a:ext cx="8077200" cy="5541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304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221107"/>
            <a:ext cx="7961832" cy="5059854"/>
          </a:xfrm>
        </p:spPr>
      </p:pic>
    </p:spTree>
    <p:extLst>
      <p:ext uri="{BB962C8B-B14F-4D97-AF65-F5344CB8AC3E}">
        <p14:creationId xmlns:p14="http://schemas.microsoft.com/office/powerpoint/2010/main" val="1269653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101" y="0"/>
            <a:ext cx="6071787" cy="1143000"/>
          </a:xfrm>
        </p:spPr>
        <p:txBody>
          <a:bodyPr/>
          <a:lstStyle/>
          <a:p>
            <a:r>
              <a:rPr lang="en-GB" dirty="0" smtClean="0"/>
              <a:t>Cymru </a:t>
            </a:r>
            <a:r>
              <a:rPr lang="en-GB" dirty="0" err="1" smtClean="0"/>
              <a:t>nawr</a:t>
            </a:r>
            <a:r>
              <a:rPr lang="en-GB" dirty="0"/>
              <a:t> </a:t>
            </a:r>
            <a:r>
              <a:rPr lang="en-GB" dirty="0" smtClean="0"/>
              <a:t>/ Wales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967216"/>
            <a:ext cx="4653185" cy="2405199"/>
          </a:xfrm>
        </p:spPr>
        <p:txBody>
          <a:bodyPr/>
          <a:lstStyle/>
          <a:p>
            <a:r>
              <a:rPr lang="en-GB" sz="2400" b="1" dirty="0"/>
              <a:t>‘It is estimated that three children in every average size classroom will have a mental health issue. By the age of 14, half of all mental health problems will have begun’.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35746" t="18201" r="37719" b="24672"/>
          <a:stretch/>
        </p:blipFill>
        <p:spPr>
          <a:xfrm>
            <a:off x="6193336" y="481756"/>
            <a:ext cx="2715657" cy="263773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38641" y="3697901"/>
            <a:ext cx="43810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‘Action for Children highlighted that: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the proportion of 15-16 year olds self-reporting anxiety or depression has doubled in recent years;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one in ten 5-16 year olds suffers a </a:t>
            </a:r>
          </a:p>
          <a:p>
            <a:r>
              <a:rPr lang="en-GB" sz="2000" b="1" dirty="0"/>
              <a:t>    diagnosable mental health disorder;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between 10-15 per cent of teenagers have some symptoms of depression at any one time’.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97377" y="4348743"/>
            <a:ext cx="43412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‘school-based staff, including</a:t>
            </a:r>
          </a:p>
          <a:p>
            <a:r>
              <a:rPr lang="en-GB" sz="2400" b="1" dirty="0"/>
              <a:t>teachers, often lack the confidence</a:t>
            </a:r>
          </a:p>
          <a:p>
            <a:r>
              <a:rPr lang="en-GB" sz="2400" b="1" dirty="0"/>
              <a:t>and capacity to help pupils </a:t>
            </a:r>
          </a:p>
          <a:p>
            <a:r>
              <a:rPr lang="en-GB" sz="2400" b="1" dirty="0"/>
              <a:t>with their emotional and mental health’.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0394" y="3376163"/>
            <a:ext cx="34952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‘</a:t>
            </a:r>
            <a:r>
              <a:rPr lang="en-GB" sz="2000" b="1" dirty="0"/>
              <a:t>levels of stress and anxiety among pupils are rising’</a:t>
            </a:r>
          </a:p>
        </p:txBody>
      </p:sp>
    </p:spTree>
    <p:extLst>
      <p:ext uri="{BB962C8B-B14F-4D97-AF65-F5344CB8AC3E}">
        <p14:creationId xmlns:p14="http://schemas.microsoft.com/office/powerpoint/2010/main" val="4179881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539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Programmes for emotional and mental health</a:t>
            </a:r>
            <a:endParaRPr lang="en-GB" sz="2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597" y="1273323"/>
            <a:ext cx="7553278" cy="5447890"/>
          </a:xfrm>
        </p:spPr>
      </p:pic>
    </p:spTree>
    <p:extLst>
      <p:ext uri="{BB962C8B-B14F-4D97-AF65-F5344CB8AC3E}">
        <p14:creationId xmlns:p14="http://schemas.microsoft.com/office/powerpoint/2010/main" val="533645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Rhaglenni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iechyd</a:t>
            </a:r>
            <a:r>
              <a:rPr lang="en-GB" sz="2800" dirty="0" smtClean="0"/>
              <a:t> </a:t>
            </a:r>
            <a:r>
              <a:rPr lang="en-GB" sz="2800" dirty="0" err="1" smtClean="0"/>
              <a:t>meddyliol</a:t>
            </a:r>
            <a:r>
              <a:rPr lang="en-GB" sz="2800" dirty="0" smtClean="0"/>
              <a:t> ag </a:t>
            </a:r>
            <a:r>
              <a:rPr lang="en-GB" sz="2800" dirty="0" err="1" smtClean="0"/>
              <a:t>emosiynol</a:t>
            </a:r>
            <a:endParaRPr lang="en-GB" sz="2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2469" y="1540683"/>
            <a:ext cx="7120415" cy="4950968"/>
          </a:xfrm>
        </p:spPr>
      </p:pic>
    </p:spTree>
    <p:extLst>
      <p:ext uri="{BB962C8B-B14F-4D97-AF65-F5344CB8AC3E}">
        <p14:creationId xmlns:p14="http://schemas.microsoft.com/office/powerpoint/2010/main" val="2053832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778" y="125344"/>
            <a:ext cx="7964157" cy="1009368"/>
          </a:xfrm>
        </p:spPr>
        <p:txBody>
          <a:bodyPr>
            <a:noAutofit/>
          </a:bodyPr>
          <a:lstStyle/>
          <a:p>
            <a:r>
              <a:rPr lang="en-GB" sz="2800" dirty="0" err="1" smtClean="0"/>
              <a:t>Agweddau</a:t>
            </a:r>
            <a:r>
              <a:rPr lang="en-GB" sz="2800" dirty="0" smtClean="0"/>
              <a:t> </a:t>
            </a:r>
            <a:r>
              <a:rPr lang="en-GB" sz="2800" dirty="0" err="1" smtClean="0"/>
              <a:t>cymdeithasol</a:t>
            </a:r>
            <a:r>
              <a:rPr lang="en-GB" sz="2800" dirty="0" smtClean="0"/>
              <a:t> ag </a:t>
            </a:r>
            <a:r>
              <a:rPr lang="en-GB" sz="2800" dirty="0" err="1" smtClean="0"/>
              <a:t>emosiynol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ddysgu</a:t>
            </a:r>
            <a:r>
              <a:rPr lang="en-GB" sz="2800" dirty="0"/>
              <a:t> </a:t>
            </a:r>
            <a:r>
              <a:rPr lang="en-GB" sz="2800" dirty="0" smtClean="0"/>
              <a:t>– Social and emotional aspects of learning</a:t>
            </a:r>
            <a:endParaRPr lang="en-GB" sz="2800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292" y="1202347"/>
            <a:ext cx="2214961" cy="314488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778" y="4414865"/>
            <a:ext cx="3719165" cy="233071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636929" y="1134712"/>
            <a:ext cx="347904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Cynradd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: </a:t>
            </a:r>
            <a:r>
              <a:rPr lang="en-GB" u="sng" dirty="0">
                <a:hlinkClick r:id="rId5"/>
              </a:rPr>
              <a:t>https://hwb.gov.wales/repository/discovery/resource/8da29064-8aaf-47b9-9937-8d9610f2a744/cy</a:t>
            </a:r>
            <a:endParaRPr lang="en-GB" dirty="0"/>
          </a:p>
          <a:p>
            <a:r>
              <a:rPr lang="en-GB" dirty="0" smtClean="0"/>
              <a:t>Primary English</a:t>
            </a:r>
            <a:r>
              <a:rPr lang="en-GB" dirty="0"/>
              <a:t> </a:t>
            </a:r>
          </a:p>
          <a:p>
            <a:r>
              <a:rPr lang="en-GB" u="sng" dirty="0">
                <a:hlinkClick r:id="rId6"/>
              </a:rPr>
              <a:t>https://hwb.gov.wales/repository/discovery/resource/8da29064-8aaf-47b9-9937-8d9610f2a744/en</a:t>
            </a:r>
            <a:r>
              <a:rPr lang="en-GB" dirty="0"/>
              <a:t> </a:t>
            </a:r>
          </a:p>
          <a:p>
            <a:r>
              <a:rPr lang="en-GB" b="1" dirty="0" smtClean="0"/>
              <a:t>Secondary </a:t>
            </a:r>
            <a:r>
              <a:rPr lang="en-GB" dirty="0" err="1" smtClean="0"/>
              <a:t>UwchraddCymraeg</a:t>
            </a:r>
            <a:r>
              <a:rPr lang="en-GB" dirty="0"/>
              <a:t>: </a:t>
            </a:r>
            <a:r>
              <a:rPr lang="en-GB" u="sng" dirty="0">
                <a:hlinkClick r:id="rId7"/>
              </a:rPr>
              <a:t>https://hwb.gov.wales/repository/discovery/resource/716933b8-1e05-4412-b344-b8dabc864620/cy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Secondary English:</a:t>
            </a:r>
            <a:r>
              <a:rPr lang="en-GB" dirty="0"/>
              <a:t> </a:t>
            </a:r>
            <a:r>
              <a:rPr lang="en-GB" u="sng" dirty="0">
                <a:hlinkClick r:id="rId8"/>
              </a:rPr>
              <a:t>https://hwb.gov.wales/repository/discovery/resource/716933b8-1e05-4412-b344-b8dabc864620/en</a:t>
            </a: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327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1355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329" y="274638"/>
            <a:ext cx="8229600" cy="4525963"/>
          </a:xfrm>
        </p:spPr>
        <p:txBody>
          <a:bodyPr>
            <a:noAutofit/>
          </a:bodyPr>
          <a:lstStyle/>
          <a:p>
            <a:r>
              <a:rPr lang="en-GB" sz="2400" dirty="0"/>
              <a:t>be effective and successful </a:t>
            </a:r>
            <a:r>
              <a:rPr lang="en-GB" sz="2400" dirty="0" smtClean="0"/>
              <a:t>learners</a:t>
            </a:r>
          </a:p>
          <a:p>
            <a:r>
              <a:rPr lang="en-GB" sz="2400" dirty="0" smtClean="0"/>
              <a:t>make </a:t>
            </a:r>
            <a:r>
              <a:rPr lang="en-GB" sz="2400" dirty="0"/>
              <a:t>and sustain </a:t>
            </a:r>
            <a:r>
              <a:rPr lang="en-GB" sz="2400" dirty="0" smtClean="0"/>
              <a:t>friendships</a:t>
            </a:r>
          </a:p>
          <a:p>
            <a:r>
              <a:rPr lang="en-GB" sz="2400" dirty="0" smtClean="0"/>
              <a:t>deal </a:t>
            </a:r>
            <a:r>
              <a:rPr lang="en-GB" sz="2400" dirty="0"/>
              <a:t>with and resolve conflict effectively and </a:t>
            </a:r>
            <a:r>
              <a:rPr lang="en-GB" sz="2400" dirty="0" smtClean="0"/>
              <a:t>fairly</a:t>
            </a:r>
          </a:p>
          <a:p>
            <a:r>
              <a:rPr lang="en-GB" sz="2400" dirty="0" smtClean="0"/>
              <a:t>solve </a:t>
            </a:r>
            <a:r>
              <a:rPr lang="en-GB" sz="2400" dirty="0"/>
              <a:t>problems with others or by </a:t>
            </a:r>
            <a:r>
              <a:rPr lang="en-GB" sz="2400" dirty="0" smtClean="0"/>
              <a:t>themselves</a:t>
            </a:r>
          </a:p>
          <a:p>
            <a:r>
              <a:rPr lang="en-GB" sz="2400" dirty="0" smtClean="0"/>
              <a:t>manage </a:t>
            </a:r>
            <a:r>
              <a:rPr lang="en-GB" sz="2400" dirty="0"/>
              <a:t>strong feelings such as frustration, anger and </a:t>
            </a:r>
            <a:r>
              <a:rPr lang="en-GB" sz="2400" dirty="0" smtClean="0"/>
              <a:t>anxiety</a:t>
            </a:r>
          </a:p>
          <a:p>
            <a:r>
              <a:rPr lang="en-GB" sz="2400" dirty="0" smtClean="0"/>
              <a:t>be </a:t>
            </a:r>
            <a:r>
              <a:rPr lang="en-GB" sz="2400" dirty="0"/>
              <a:t>able to promote calm and optimistic states that promote the achievement of </a:t>
            </a:r>
            <a:r>
              <a:rPr lang="en-GB" sz="2400" dirty="0" smtClean="0"/>
              <a:t>goals</a:t>
            </a:r>
          </a:p>
          <a:p>
            <a:r>
              <a:rPr lang="en-GB" sz="2400" dirty="0" smtClean="0"/>
              <a:t>recover </a:t>
            </a:r>
            <a:r>
              <a:rPr lang="en-GB" sz="2400" dirty="0"/>
              <a:t>from setbacks and persist in the face of </a:t>
            </a:r>
            <a:r>
              <a:rPr lang="en-GB" sz="2400" dirty="0" smtClean="0"/>
              <a:t>difficulties</a:t>
            </a:r>
          </a:p>
          <a:p>
            <a:r>
              <a:rPr lang="en-GB" sz="2400" dirty="0" smtClean="0"/>
              <a:t>work </a:t>
            </a:r>
            <a:r>
              <a:rPr lang="en-GB" sz="2400" dirty="0"/>
              <a:t>and play </a:t>
            </a:r>
            <a:r>
              <a:rPr lang="en-GB" sz="2400" dirty="0" smtClean="0"/>
              <a:t>cooperatively</a:t>
            </a:r>
          </a:p>
          <a:p>
            <a:r>
              <a:rPr lang="en-GB" sz="2400" dirty="0" smtClean="0"/>
              <a:t>compete </a:t>
            </a:r>
            <a:r>
              <a:rPr lang="en-GB" sz="2400" dirty="0"/>
              <a:t>fairly, and win and lose with dignity and respect for </a:t>
            </a:r>
            <a:r>
              <a:rPr lang="en-GB" sz="2400" dirty="0" smtClean="0"/>
              <a:t>competitors</a:t>
            </a:r>
          </a:p>
          <a:p>
            <a:r>
              <a:rPr lang="en-GB" sz="2400" dirty="0" smtClean="0"/>
              <a:t>recognise </a:t>
            </a:r>
            <a:r>
              <a:rPr lang="en-GB" sz="2400" dirty="0"/>
              <a:t>and stand up for their rights and the rights of </a:t>
            </a:r>
            <a:r>
              <a:rPr lang="en-GB" sz="2400" dirty="0" smtClean="0"/>
              <a:t>others</a:t>
            </a:r>
          </a:p>
          <a:p>
            <a:r>
              <a:rPr lang="en-GB" sz="2400" dirty="0" smtClean="0"/>
              <a:t>understand </a:t>
            </a:r>
            <a:r>
              <a:rPr lang="en-GB" sz="2400" dirty="0"/>
              <a:t>and value the differences and commonalities between people, respecting the right of others to have beliefs and values different from their own.</a:t>
            </a:r>
          </a:p>
        </p:txBody>
      </p:sp>
    </p:spTree>
    <p:extLst>
      <p:ext uri="{BB962C8B-B14F-4D97-AF65-F5344CB8AC3E}">
        <p14:creationId xmlns:p14="http://schemas.microsoft.com/office/powerpoint/2010/main" val="1011923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038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3238" y="294928"/>
            <a:ext cx="8229600" cy="4525963"/>
          </a:xfrm>
        </p:spPr>
        <p:txBody>
          <a:bodyPr>
            <a:noAutofit/>
          </a:bodyPr>
          <a:lstStyle/>
          <a:p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ddysgwyr</a:t>
            </a:r>
            <a:r>
              <a:rPr lang="en-GB" sz="2400" dirty="0"/>
              <a:t> </a:t>
            </a:r>
            <a:r>
              <a:rPr lang="en-GB" sz="2400" dirty="0" err="1"/>
              <a:t>effeithiol</a:t>
            </a:r>
            <a:r>
              <a:rPr lang="en-GB" sz="2400" dirty="0"/>
              <a:t> a </a:t>
            </a:r>
            <a:r>
              <a:rPr lang="en-GB" sz="2400" dirty="0" err="1" smtClean="0"/>
              <a:t>llwyddiannus</a:t>
            </a:r>
            <a:endParaRPr lang="en-GB" sz="2400" dirty="0" smtClean="0"/>
          </a:p>
          <a:p>
            <a:r>
              <a:rPr lang="en-GB" sz="2400" dirty="0" err="1" smtClean="0"/>
              <a:t>ffurfio</a:t>
            </a:r>
            <a:r>
              <a:rPr lang="en-GB" sz="2400" dirty="0" smtClean="0"/>
              <a:t> </a:t>
            </a:r>
            <a:r>
              <a:rPr lang="en-GB" sz="2400" dirty="0"/>
              <a:t>a </a:t>
            </a:r>
            <a:r>
              <a:rPr lang="en-GB" sz="2400" dirty="0" err="1"/>
              <a:t>chynnal</a:t>
            </a:r>
            <a:r>
              <a:rPr lang="en-GB" sz="2400" dirty="0"/>
              <a:t> </a:t>
            </a:r>
            <a:r>
              <a:rPr lang="en-GB" sz="2400" dirty="0" err="1" smtClean="0"/>
              <a:t>cyfeillgarwch</a:t>
            </a:r>
            <a:endParaRPr lang="en-GB" sz="2400" dirty="0" smtClean="0"/>
          </a:p>
          <a:p>
            <a:r>
              <a:rPr lang="en-GB" sz="2400" dirty="0" err="1" smtClean="0"/>
              <a:t>delio</a:t>
            </a:r>
            <a:r>
              <a:rPr lang="en-GB" sz="2400" dirty="0" smtClean="0"/>
              <a:t> </a:t>
            </a:r>
            <a:r>
              <a:rPr lang="en-GB" sz="2400" dirty="0"/>
              <a:t>â </a:t>
            </a:r>
            <a:r>
              <a:rPr lang="en-GB" sz="2400" dirty="0" err="1"/>
              <a:t>gwrthdaro</a:t>
            </a:r>
            <a:r>
              <a:rPr lang="en-GB" sz="2400" dirty="0"/>
              <a:t> </a:t>
            </a:r>
            <a:r>
              <a:rPr lang="en-GB" sz="2400" dirty="0" err="1"/>
              <a:t>a’i</a:t>
            </a:r>
            <a:r>
              <a:rPr lang="en-GB" sz="2400" dirty="0"/>
              <a:t> </a:t>
            </a:r>
            <a:r>
              <a:rPr lang="en-GB" sz="2400" dirty="0" err="1"/>
              <a:t>ddatrys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modd</a:t>
            </a:r>
            <a:r>
              <a:rPr lang="en-GB" sz="2400" dirty="0"/>
              <a:t> </a:t>
            </a:r>
            <a:r>
              <a:rPr lang="en-GB" sz="2400" dirty="0" err="1"/>
              <a:t>effeithiol</a:t>
            </a:r>
            <a:r>
              <a:rPr lang="en-GB" sz="2400" dirty="0"/>
              <a:t> a </a:t>
            </a:r>
            <a:r>
              <a:rPr lang="en-GB" sz="2400" dirty="0" err="1" smtClean="0"/>
              <a:t>theg</a:t>
            </a:r>
            <a:endParaRPr lang="en-GB" sz="2400" dirty="0" smtClean="0"/>
          </a:p>
          <a:p>
            <a:r>
              <a:rPr lang="en-GB" sz="2400" dirty="0" err="1" smtClean="0"/>
              <a:t>datrys</a:t>
            </a:r>
            <a:r>
              <a:rPr lang="en-GB" sz="2400" dirty="0" smtClean="0"/>
              <a:t> </a:t>
            </a:r>
            <a:r>
              <a:rPr lang="en-GB" sz="2400" dirty="0" err="1"/>
              <a:t>problemau</a:t>
            </a:r>
            <a:r>
              <a:rPr lang="en-GB" sz="2400" dirty="0"/>
              <a:t> </a:t>
            </a:r>
            <a:r>
              <a:rPr lang="en-GB" sz="2400" dirty="0" err="1"/>
              <a:t>gydag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pennau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 smtClean="0"/>
              <a:t>hunain</a:t>
            </a:r>
            <a:endParaRPr lang="en-GB" sz="2400" dirty="0" smtClean="0"/>
          </a:p>
          <a:p>
            <a:r>
              <a:rPr lang="en-GB" sz="2400" dirty="0" err="1" smtClean="0"/>
              <a:t>rheoli</a:t>
            </a:r>
            <a:r>
              <a:rPr lang="en-GB" sz="2400" dirty="0" smtClean="0"/>
              <a:t> </a:t>
            </a:r>
            <a:r>
              <a:rPr lang="en-GB" sz="2400" dirty="0" err="1"/>
              <a:t>teimladau</a:t>
            </a:r>
            <a:r>
              <a:rPr lang="en-GB" sz="2400" dirty="0"/>
              <a:t> </a:t>
            </a:r>
            <a:r>
              <a:rPr lang="en-GB" sz="2400" dirty="0" err="1"/>
              <a:t>cryf</a:t>
            </a:r>
            <a:r>
              <a:rPr lang="en-GB" sz="2400" dirty="0"/>
              <a:t> </a:t>
            </a:r>
            <a:r>
              <a:rPr lang="en-GB" sz="2400" dirty="0" err="1"/>
              <a:t>megis</a:t>
            </a:r>
            <a:r>
              <a:rPr lang="en-GB" sz="2400" dirty="0"/>
              <a:t> </a:t>
            </a:r>
            <a:r>
              <a:rPr lang="en-GB" sz="2400" dirty="0" err="1"/>
              <a:t>rhwystredigaeth</a:t>
            </a:r>
            <a:r>
              <a:rPr lang="en-GB" sz="2400" dirty="0"/>
              <a:t>, </a:t>
            </a:r>
            <a:r>
              <a:rPr lang="en-GB" sz="2400" dirty="0" err="1"/>
              <a:t>dicter</a:t>
            </a:r>
            <a:r>
              <a:rPr lang="en-GB" sz="2400" dirty="0"/>
              <a:t> a </a:t>
            </a:r>
            <a:r>
              <a:rPr lang="en-GB" sz="2400" dirty="0" err="1" smtClean="0"/>
              <a:t>phryder</a:t>
            </a:r>
            <a:endParaRPr lang="en-GB" sz="2400" dirty="0" smtClean="0"/>
          </a:p>
          <a:p>
            <a:r>
              <a:rPr lang="en-GB" sz="2400" dirty="0" err="1" smtClean="0"/>
              <a:t>gallu</a:t>
            </a:r>
            <a:r>
              <a:rPr lang="en-GB" sz="2400" dirty="0" smtClean="0"/>
              <a:t> </a:t>
            </a:r>
            <a:r>
              <a:rPr lang="en-GB" sz="2400" dirty="0" err="1"/>
              <a:t>hyrwyddo</a:t>
            </a:r>
            <a:r>
              <a:rPr lang="en-GB" sz="2400" dirty="0"/>
              <a:t> </a:t>
            </a:r>
            <a:r>
              <a:rPr lang="en-GB" sz="2400" dirty="0" err="1"/>
              <a:t>cyflwr</a:t>
            </a:r>
            <a:r>
              <a:rPr lang="en-GB" sz="2400" dirty="0"/>
              <a:t> </a:t>
            </a:r>
            <a:r>
              <a:rPr lang="en-GB" sz="2400" dirty="0" err="1"/>
              <a:t>tawel</a:t>
            </a:r>
            <a:r>
              <a:rPr lang="en-GB" sz="2400" dirty="0"/>
              <a:t> ac </a:t>
            </a:r>
            <a:r>
              <a:rPr lang="en-GB" sz="2400" dirty="0" err="1"/>
              <a:t>optimistaidd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hyrwyddo’r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gyflawni</a:t>
            </a:r>
            <a:r>
              <a:rPr lang="en-GB" sz="2400" dirty="0"/>
              <a:t> </a:t>
            </a:r>
            <a:r>
              <a:rPr lang="en-GB" sz="2400" dirty="0" err="1" smtClean="0"/>
              <a:t>nodau</a:t>
            </a:r>
            <a:endParaRPr lang="en-GB" sz="2400" dirty="0" smtClean="0"/>
          </a:p>
          <a:p>
            <a:r>
              <a:rPr lang="en-GB" sz="2400" dirty="0" err="1" smtClean="0"/>
              <a:t>dod</a:t>
            </a:r>
            <a:r>
              <a:rPr lang="en-GB" sz="2400" dirty="0" smtClean="0"/>
              <a:t> </a:t>
            </a:r>
            <a:r>
              <a:rPr lang="en-GB" sz="2400" dirty="0" err="1"/>
              <a:t>dros</a:t>
            </a:r>
            <a:r>
              <a:rPr lang="en-GB" sz="2400" dirty="0"/>
              <a:t> </a:t>
            </a:r>
            <a:r>
              <a:rPr lang="en-GB" sz="2400" dirty="0" err="1"/>
              <a:t>rwystrau</a:t>
            </a:r>
            <a:r>
              <a:rPr lang="en-GB" sz="2400" dirty="0"/>
              <a:t> a </a:t>
            </a:r>
            <a:r>
              <a:rPr lang="en-GB" sz="2400" dirty="0" err="1"/>
              <a:t>dyfalbarhau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wyneb</a:t>
            </a:r>
            <a:r>
              <a:rPr lang="en-GB" sz="2400" dirty="0"/>
              <a:t> </a:t>
            </a:r>
            <a:r>
              <a:rPr lang="en-GB" sz="2400" dirty="0" err="1" smtClean="0"/>
              <a:t>anawsterau</a:t>
            </a:r>
            <a:endParaRPr lang="en-GB" sz="2400" dirty="0" smtClean="0"/>
          </a:p>
          <a:p>
            <a:r>
              <a:rPr lang="en-GB" sz="2400" dirty="0" err="1" smtClean="0"/>
              <a:t>gweithio</a:t>
            </a:r>
            <a:r>
              <a:rPr lang="en-GB" sz="2400" dirty="0" smtClean="0"/>
              <a:t> </a:t>
            </a:r>
            <a:r>
              <a:rPr lang="en-GB" sz="2400" dirty="0"/>
              <a:t>a </a:t>
            </a:r>
            <a:r>
              <a:rPr lang="en-GB" sz="2400" dirty="0" err="1"/>
              <a:t>chwarae’n</a:t>
            </a:r>
            <a:r>
              <a:rPr lang="en-GB" sz="2400" dirty="0"/>
              <a:t> </a:t>
            </a:r>
            <a:r>
              <a:rPr lang="en-GB" sz="2400" dirty="0" err="1" smtClean="0"/>
              <a:t>gydweithredol</a:t>
            </a:r>
            <a:endParaRPr lang="en-GB" sz="2400" dirty="0" smtClean="0"/>
          </a:p>
          <a:p>
            <a:r>
              <a:rPr lang="en-GB" sz="2400" dirty="0" err="1" smtClean="0"/>
              <a:t>cystadlu’n</a:t>
            </a:r>
            <a:r>
              <a:rPr lang="en-GB" sz="2400" dirty="0" smtClean="0"/>
              <a:t> </a:t>
            </a:r>
            <a:r>
              <a:rPr lang="en-GB" sz="2400" dirty="0" err="1"/>
              <a:t>deg</a:t>
            </a:r>
            <a:r>
              <a:rPr lang="en-GB" sz="2400" dirty="0"/>
              <a:t>, ac </a:t>
            </a:r>
            <a:r>
              <a:rPr lang="en-GB" sz="2400" dirty="0" err="1"/>
              <a:t>ennill</a:t>
            </a:r>
            <a:r>
              <a:rPr lang="en-GB" sz="2400" dirty="0"/>
              <a:t> a </a:t>
            </a:r>
            <a:r>
              <a:rPr lang="en-GB" sz="2400" dirty="0" err="1"/>
              <a:t>cholli</a:t>
            </a:r>
            <a:r>
              <a:rPr lang="en-GB" sz="2400" dirty="0"/>
              <a:t> </a:t>
            </a:r>
            <a:r>
              <a:rPr lang="en-GB" sz="2400" dirty="0" err="1"/>
              <a:t>gydag</a:t>
            </a:r>
            <a:r>
              <a:rPr lang="en-GB" sz="2400" dirty="0"/>
              <a:t> </a:t>
            </a:r>
            <a:r>
              <a:rPr lang="en-GB" sz="2400" dirty="0" err="1"/>
              <a:t>urddas</a:t>
            </a:r>
            <a:r>
              <a:rPr lang="en-GB" sz="2400" dirty="0"/>
              <a:t> a </a:t>
            </a:r>
            <a:r>
              <a:rPr lang="en-GB" sz="2400" dirty="0" err="1"/>
              <a:t>pharch</a:t>
            </a:r>
            <a:r>
              <a:rPr lang="en-GB" sz="2400" dirty="0"/>
              <a:t> at </a:t>
            </a:r>
            <a:r>
              <a:rPr lang="en-GB" sz="2400" dirty="0" err="1" smtClean="0"/>
              <a:t>gystadleuwyr</a:t>
            </a:r>
            <a:endParaRPr lang="en-GB" sz="2400" dirty="0" smtClean="0"/>
          </a:p>
          <a:p>
            <a:r>
              <a:rPr lang="en-GB" sz="2400" dirty="0" err="1" smtClean="0"/>
              <a:t>cydnabod</a:t>
            </a:r>
            <a:r>
              <a:rPr lang="en-GB" sz="2400" dirty="0" smtClean="0"/>
              <a:t> </a:t>
            </a:r>
            <a:r>
              <a:rPr lang="en-GB" sz="2400" dirty="0"/>
              <a:t>a </a:t>
            </a:r>
            <a:r>
              <a:rPr lang="en-GB" sz="2400" dirty="0" err="1"/>
              <a:t>sefyll</a:t>
            </a:r>
            <a:r>
              <a:rPr lang="en-GB" sz="2400" dirty="0"/>
              <a:t> </a:t>
            </a:r>
            <a:r>
              <a:rPr lang="en-GB" sz="2400" dirty="0" err="1"/>
              <a:t>dros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hawliau</a:t>
            </a:r>
            <a:r>
              <a:rPr lang="en-GB" sz="2400" dirty="0"/>
              <a:t> </a:t>
            </a:r>
            <a:r>
              <a:rPr lang="en-GB" sz="2400" dirty="0" err="1"/>
              <a:t>nhw</a:t>
            </a:r>
            <a:r>
              <a:rPr lang="en-GB" sz="2400" dirty="0"/>
              <a:t> a </a:t>
            </a:r>
            <a:r>
              <a:rPr lang="en-GB" sz="2400" dirty="0" err="1"/>
              <a:t>hawliau</a:t>
            </a:r>
            <a:r>
              <a:rPr lang="en-GB" sz="2400" dirty="0"/>
              <a:t> </a:t>
            </a:r>
            <a:r>
              <a:rPr lang="en-GB" sz="2400" dirty="0" err="1"/>
              <a:t>pobl</a:t>
            </a:r>
            <a:r>
              <a:rPr lang="en-GB" sz="2400" dirty="0"/>
              <a:t> </a:t>
            </a:r>
            <a:r>
              <a:rPr lang="en-GB" sz="2400" dirty="0" err="1" smtClean="0"/>
              <a:t>eraill</a:t>
            </a:r>
            <a:endParaRPr lang="en-GB" sz="2400" dirty="0" smtClean="0"/>
          </a:p>
          <a:p>
            <a:r>
              <a:rPr lang="en-GB" sz="2400" dirty="0" err="1" smtClean="0"/>
              <a:t>deall</a:t>
            </a:r>
            <a:r>
              <a:rPr lang="en-GB" sz="2400" dirty="0" smtClean="0"/>
              <a:t> </a:t>
            </a:r>
            <a:r>
              <a:rPr lang="en-GB" sz="2400" dirty="0"/>
              <a:t>a </a:t>
            </a:r>
            <a:r>
              <a:rPr lang="en-GB" sz="2400" dirty="0" err="1"/>
              <a:t>gwerthfawrogi’r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debyg</a:t>
            </a:r>
            <a:r>
              <a:rPr lang="en-GB" sz="2400" dirty="0"/>
              <a:t> </a:t>
            </a:r>
            <a:r>
              <a:rPr lang="en-GB" sz="2400" dirty="0" err="1"/>
              <a:t>rhwng</a:t>
            </a:r>
            <a:r>
              <a:rPr lang="en-GB" sz="2400" dirty="0"/>
              <a:t> </a:t>
            </a:r>
            <a:r>
              <a:rPr lang="en-GB" sz="2400" dirty="0" err="1"/>
              <a:t>pobl</a:t>
            </a:r>
            <a:r>
              <a:rPr lang="en-GB" sz="2400" dirty="0"/>
              <a:t>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barchu</a:t>
            </a:r>
            <a:r>
              <a:rPr lang="en-GB" sz="2400" dirty="0"/>
              <a:t> </a:t>
            </a:r>
            <a:r>
              <a:rPr lang="en-GB" sz="2400" dirty="0" err="1"/>
              <a:t>hawl</a:t>
            </a:r>
            <a:r>
              <a:rPr lang="en-GB" sz="2400" dirty="0"/>
              <a:t> </a:t>
            </a:r>
            <a:r>
              <a:rPr lang="en-GB" sz="2400" dirty="0" err="1"/>
              <a:t>pobl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gael</a:t>
            </a:r>
            <a:r>
              <a:rPr lang="en-GB" sz="2400" dirty="0"/>
              <a:t> </a:t>
            </a:r>
            <a:r>
              <a:rPr lang="en-GB" sz="2400" dirty="0" err="1"/>
              <a:t>credoau</a:t>
            </a:r>
            <a:r>
              <a:rPr lang="en-GB" sz="2400" dirty="0"/>
              <a:t> a </a:t>
            </a:r>
            <a:r>
              <a:rPr lang="en-GB" sz="2400" dirty="0" err="1"/>
              <a:t>gwerthoedd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rhai</a:t>
            </a:r>
            <a:r>
              <a:rPr lang="en-GB" sz="2400" dirty="0"/>
              <a:t> </a:t>
            </a:r>
            <a:r>
              <a:rPr lang="en-GB" sz="2400" dirty="0" err="1"/>
              <a:t>nhw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hunain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57019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Deallusrwydd</a:t>
            </a:r>
            <a:r>
              <a:rPr lang="en-GB" dirty="0" smtClean="0"/>
              <a:t> </a:t>
            </a:r>
            <a:r>
              <a:rPr lang="en-GB" dirty="0" err="1" smtClean="0"/>
              <a:t>Emosiynol</a:t>
            </a:r>
            <a:r>
              <a:rPr lang="en-GB" dirty="0" smtClean="0"/>
              <a:t> / Emotional Intelligence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152971" y="1417639"/>
            <a:ext cx="2747473" cy="4761936"/>
          </a:xfrm>
        </p:spPr>
        <p:txBody>
          <a:bodyPr/>
          <a:lstStyle/>
          <a:p>
            <a:pPr marL="0" indent="0">
              <a:buNone/>
            </a:pP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canlynol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amlinellu</a:t>
            </a:r>
            <a:r>
              <a:rPr lang="en-GB" dirty="0" smtClean="0"/>
              <a:t> </a:t>
            </a:r>
            <a:r>
              <a:rPr lang="en-GB" dirty="0" err="1" smtClean="0"/>
              <a:t>rhao</a:t>
            </a:r>
            <a:r>
              <a:rPr lang="en-GB" dirty="0" smtClean="0"/>
              <a:t> </a:t>
            </a:r>
            <a:r>
              <a:rPr lang="en-GB" dirty="0" err="1" smtClean="0"/>
              <a:t>gofidiau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Mayer, Roberts + </a:t>
            </a:r>
            <a:r>
              <a:rPr lang="en-GB" b="1" dirty="0" err="1" smtClean="0"/>
              <a:t>Barsade</a:t>
            </a:r>
            <a:r>
              <a:rPr lang="en-GB" b="1" dirty="0" smtClean="0"/>
              <a:t> (2008)</a:t>
            </a:r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dirty="0" smtClean="0"/>
              <a:t>Outline some concerns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4" descr="Related image">
            <a:extLst>
              <a:ext uri="{FF2B5EF4-FFF2-40B4-BE49-F238E27FC236}">
                <a16:creationId xmlns:a16="http://schemas.microsoft.com/office/drawing/2014/main" id="{ED5AAAE9-E4AB-D340-B97C-FA9CCD0DC31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294" y="1417638"/>
            <a:ext cx="5391684" cy="4621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7120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4205" y="261141"/>
            <a:ext cx="5127458" cy="133739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042" y="1612030"/>
            <a:ext cx="6934199" cy="5334675"/>
          </a:xfrm>
        </p:spPr>
      </p:pic>
    </p:spTree>
    <p:extLst>
      <p:ext uri="{BB962C8B-B14F-4D97-AF65-F5344CB8AC3E}">
        <p14:creationId xmlns:p14="http://schemas.microsoft.com/office/powerpoint/2010/main" val="18696252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3542"/>
            <a:ext cx="8229600" cy="665399"/>
          </a:xfrm>
        </p:spPr>
        <p:txBody>
          <a:bodyPr>
            <a:normAutofit fontScale="90000"/>
          </a:bodyPr>
          <a:lstStyle/>
          <a:p>
            <a:r>
              <a:rPr lang="en-GB" sz="3200" b="1" dirty="0" err="1" smtClean="0"/>
              <a:t>Pwysigrwydd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lles</a:t>
            </a:r>
            <a:r>
              <a:rPr lang="en-GB" sz="3200" b="1" dirty="0" smtClean="0"/>
              <a:t> / the importance of well-being</a:t>
            </a:r>
            <a:endParaRPr lang="en-GB" sz="32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00080" y="726393"/>
            <a:ext cx="3255442" cy="5621961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Teulu</a:t>
            </a:r>
            <a:r>
              <a:rPr lang="en-GB" sz="3200" dirty="0" smtClean="0"/>
              <a:t> </a:t>
            </a:r>
          </a:p>
          <a:p>
            <a:r>
              <a:rPr lang="en-GB" sz="3200" dirty="0" err="1" smtClean="0"/>
              <a:t>Defnydd</a:t>
            </a:r>
            <a:r>
              <a:rPr lang="en-GB" sz="3200" dirty="0" smtClean="0"/>
              <a:t> </a:t>
            </a:r>
            <a:r>
              <a:rPr lang="en-GB" sz="3200" dirty="0" err="1" smtClean="0"/>
              <a:t>amser</a:t>
            </a:r>
            <a:endParaRPr lang="en-GB" sz="3200" dirty="0" smtClean="0"/>
          </a:p>
          <a:p>
            <a:r>
              <a:rPr lang="en-GB" sz="3200" dirty="0" err="1" smtClean="0"/>
              <a:t>Iechyd</a:t>
            </a:r>
            <a:endParaRPr lang="en-GB" sz="3200" dirty="0" smtClean="0"/>
          </a:p>
          <a:p>
            <a:r>
              <a:rPr lang="en-GB" sz="3200" dirty="0" err="1" smtClean="0"/>
              <a:t>Cartref</a:t>
            </a:r>
            <a:endParaRPr lang="en-GB" sz="3200" dirty="0" smtClean="0"/>
          </a:p>
          <a:p>
            <a:r>
              <a:rPr lang="en-GB" sz="3200" dirty="0" err="1" smtClean="0"/>
              <a:t>Ffrinidau</a:t>
            </a:r>
            <a:endParaRPr lang="en-GB" sz="3200" dirty="0" smtClean="0"/>
          </a:p>
          <a:p>
            <a:r>
              <a:rPr lang="en-GB" sz="3200" dirty="0" err="1" smtClean="0"/>
              <a:t>Dyfodol</a:t>
            </a:r>
            <a:endParaRPr lang="en-GB" sz="3200" dirty="0" smtClean="0"/>
          </a:p>
          <a:p>
            <a:r>
              <a:rPr lang="en-GB" sz="3200" dirty="0" err="1" smtClean="0"/>
              <a:t>Dewis</a:t>
            </a:r>
            <a:endParaRPr lang="en-GB" sz="3200" dirty="0" smtClean="0"/>
          </a:p>
          <a:p>
            <a:r>
              <a:rPr lang="en-GB" sz="3200" dirty="0" err="1" smtClean="0"/>
              <a:t>Golwg</a:t>
            </a:r>
            <a:endParaRPr lang="en-GB" sz="3200" dirty="0" smtClean="0"/>
          </a:p>
          <a:p>
            <a:r>
              <a:rPr lang="en-GB" sz="3200" dirty="0" err="1" smtClean="0"/>
              <a:t>Pethau</a:t>
            </a:r>
            <a:endParaRPr lang="en-GB" sz="3200" dirty="0" smtClean="0"/>
          </a:p>
          <a:p>
            <a:r>
              <a:rPr lang="en-GB" sz="3200" dirty="0" smtClean="0"/>
              <a:t>Ysgol</a:t>
            </a:r>
            <a:endParaRPr lang="en-GB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5973510" y="1135627"/>
            <a:ext cx="2777383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Family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Time use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Health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Home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Friends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Future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Choice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Appearance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Things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School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032" y="1259305"/>
            <a:ext cx="2271109" cy="2743200"/>
          </a:xfrm>
        </p:spPr>
      </p:pic>
    </p:spTree>
    <p:extLst>
      <p:ext uri="{BB962C8B-B14F-4D97-AF65-F5344CB8AC3E}">
        <p14:creationId xmlns:p14="http://schemas.microsoft.com/office/powerpoint/2010/main" val="19626799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43" y="984903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Darllennwch</a:t>
            </a:r>
            <a:r>
              <a:rPr lang="en-GB" dirty="0" smtClean="0"/>
              <a:t> </a:t>
            </a:r>
            <a:r>
              <a:rPr lang="en-GB" dirty="0" err="1" smtClean="0"/>
              <a:t>argymhellion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adroddaid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byd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r>
              <a:rPr lang="en-GB" dirty="0" smtClean="0"/>
              <a:t> ac </a:t>
            </a:r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rydych</a:t>
            </a:r>
            <a:r>
              <a:rPr lang="en-GB" dirty="0" smtClean="0"/>
              <a:t> chi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brofi</a:t>
            </a:r>
            <a:r>
              <a:rPr lang="en-GB" dirty="0" smtClean="0"/>
              <a:t> </a:t>
            </a:r>
            <a:r>
              <a:rPr lang="en-GB" dirty="0" err="1" smtClean="0"/>
              <a:t>a’i</a:t>
            </a:r>
            <a:r>
              <a:rPr lang="en-GB" dirty="0" smtClean="0"/>
              <a:t> weld.</a:t>
            </a:r>
          </a:p>
          <a:p>
            <a:endParaRPr lang="en-GB" dirty="0" smtClean="0"/>
          </a:p>
          <a:p>
            <a:r>
              <a:rPr lang="en-GB" dirty="0" smtClean="0"/>
              <a:t>Read the reports recommendations for education and consider what you have seen or experienced.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150007"/>
            <a:ext cx="4038600" cy="3196494"/>
          </a:xfrm>
        </p:spPr>
      </p:pic>
    </p:spTree>
    <p:extLst>
      <p:ext uri="{BB962C8B-B14F-4D97-AF65-F5344CB8AC3E}">
        <p14:creationId xmlns:p14="http://schemas.microsoft.com/office/powerpoint/2010/main" val="455162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46333" y="504306"/>
            <a:ext cx="7269622" cy="6158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6754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8461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www.youtube.com/watch?v=2ZPrMbppyhA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56362" y="1600200"/>
            <a:ext cx="3330437" cy="4525963"/>
          </a:xfrm>
        </p:spPr>
        <p:txBody>
          <a:bodyPr/>
          <a:lstStyle/>
          <a:p>
            <a:r>
              <a:rPr lang="en-GB" dirty="0" err="1" smtClean="0"/>
              <a:t>Ferre</a:t>
            </a:r>
            <a:r>
              <a:rPr lang="en-GB" dirty="0" smtClean="0"/>
              <a:t> </a:t>
            </a:r>
            <a:r>
              <a:rPr lang="en-GB" dirty="0" err="1" smtClean="0"/>
              <a:t>Laevers</a:t>
            </a:r>
            <a:r>
              <a:rPr lang="en-GB" dirty="0" smtClean="0"/>
              <a:t> – How do we measure well-being?</a:t>
            </a:r>
          </a:p>
          <a:p>
            <a:endParaRPr lang="en-GB" dirty="0"/>
          </a:p>
          <a:p>
            <a:r>
              <a:rPr lang="en-GB" dirty="0" err="1" smtClean="0"/>
              <a:t>Ferre</a:t>
            </a:r>
            <a:r>
              <a:rPr lang="en-GB" dirty="0" smtClean="0"/>
              <a:t> </a:t>
            </a:r>
            <a:r>
              <a:rPr lang="en-GB" dirty="0" err="1" smtClean="0"/>
              <a:t>Laevers</a:t>
            </a:r>
            <a:r>
              <a:rPr lang="en-GB" dirty="0" smtClean="0"/>
              <a:t> –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gallwn</a:t>
            </a:r>
            <a:r>
              <a:rPr lang="en-GB" dirty="0" smtClean="0"/>
              <a:t> </a:t>
            </a:r>
            <a:r>
              <a:rPr lang="en-GB" dirty="0" err="1" smtClean="0"/>
              <a:t>fesur</a:t>
            </a:r>
            <a:r>
              <a:rPr lang="en-GB" dirty="0" smtClean="0"/>
              <a:t> </a:t>
            </a:r>
            <a:r>
              <a:rPr lang="en-GB" dirty="0" err="1" smtClean="0"/>
              <a:t>lles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5" name="2ZPrMbppyhA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57200" y="1600200"/>
            <a:ext cx="4822963" cy="3617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58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leuven well being sca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078686" cy="6722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2627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578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sy</a:t>
            </a:r>
            <a:r>
              <a:rPr lang="en-GB" dirty="0" smtClean="0"/>
              <a:t>’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arnom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ffynu</a:t>
            </a:r>
            <a:r>
              <a:rPr lang="en-GB" dirty="0" smtClean="0"/>
              <a:t>? / What do we need to thrive?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26707" y="1450857"/>
            <a:ext cx="4038600" cy="697150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Food – Sex -  Sleep – Breathing -  Shelter -  Security -  Law and Order – Employment – Family – Health -  Friends – Sexual Intimacy – Self esteem – Achievement – Respect for others – Confidence – Creativity – </a:t>
            </a:r>
            <a:r>
              <a:rPr lang="en-GB" dirty="0" err="1" smtClean="0"/>
              <a:t>Spontanaeity</a:t>
            </a:r>
            <a:r>
              <a:rPr lang="en-GB" dirty="0" smtClean="0"/>
              <a:t> – Morality - Choice</a:t>
            </a:r>
            <a:endParaRPr lang="en-GB" dirty="0"/>
          </a:p>
        </p:txBody>
      </p:sp>
      <p:pic>
        <p:nvPicPr>
          <p:cNvPr id="5" name="Picture 2" descr="https://s3-eu-west-1.amazonaws.com/tutor2u-media/subjects/psychology/blogimages/07-Maslow-Paper-Cups.png?mtime=2016100307125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960" y="4871103"/>
            <a:ext cx="1556685" cy="1827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64673" y="1377145"/>
            <a:ext cx="339976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/>
              <a:t>Bwyd</a:t>
            </a:r>
            <a:r>
              <a:rPr lang="en-GB" sz="2800" dirty="0" smtClean="0"/>
              <a:t> – </a:t>
            </a:r>
            <a:r>
              <a:rPr lang="en-GB" sz="2800" dirty="0" err="1" smtClean="0"/>
              <a:t>Rhyw</a:t>
            </a:r>
            <a:r>
              <a:rPr lang="en-GB" sz="2800" dirty="0" smtClean="0"/>
              <a:t> – </a:t>
            </a:r>
            <a:r>
              <a:rPr lang="en-GB" sz="2800" dirty="0" err="1" smtClean="0"/>
              <a:t>Cwsg</a:t>
            </a:r>
            <a:r>
              <a:rPr lang="en-GB" sz="2800" dirty="0" smtClean="0"/>
              <a:t> – </a:t>
            </a:r>
            <a:r>
              <a:rPr lang="en-GB" sz="2800" dirty="0" err="1" smtClean="0"/>
              <a:t>Anadlu</a:t>
            </a:r>
            <a:r>
              <a:rPr lang="en-GB" sz="2800" dirty="0" smtClean="0"/>
              <a:t> – </a:t>
            </a:r>
            <a:r>
              <a:rPr lang="en-GB" sz="2800" dirty="0" err="1" smtClean="0"/>
              <a:t>Lloches</a:t>
            </a:r>
            <a:r>
              <a:rPr lang="en-GB" sz="2800" dirty="0" smtClean="0"/>
              <a:t> – </a:t>
            </a:r>
            <a:r>
              <a:rPr lang="en-GB" sz="2800" dirty="0" err="1" smtClean="0"/>
              <a:t>Diogelwch</a:t>
            </a:r>
            <a:r>
              <a:rPr lang="en-GB" sz="2800" dirty="0" smtClean="0"/>
              <a:t> – </a:t>
            </a:r>
            <a:r>
              <a:rPr lang="en-GB" sz="2800" dirty="0" err="1" smtClean="0"/>
              <a:t>Cyfraith</a:t>
            </a:r>
            <a:r>
              <a:rPr lang="en-GB" sz="2800" dirty="0" smtClean="0"/>
              <a:t> a </a:t>
            </a:r>
            <a:r>
              <a:rPr lang="en-GB" sz="2800" dirty="0" err="1" smtClean="0"/>
              <a:t>Threfn</a:t>
            </a:r>
            <a:r>
              <a:rPr lang="en-GB" sz="2800" dirty="0" smtClean="0"/>
              <a:t> – </a:t>
            </a:r>
            <a:r>
              <a:rPr lang="en-GB" sz="2800" dirty="0" err="1" smtClean="0"/>
              <a:t>Gwaith</a:t>
            </a:r>
            <a:r>
              <a:rPr lang="en-GB" sz="2800" dirty="0" smtClean="0"/>
              <a:t> – </a:t>
            </a:r>
            <a:r>
              <a:rPr lang="en-GB" sz="2800" dirty="0" err="1" smtClean="0"/>
              <a:t>Teulu</a:t>
            </a:r>
            <a:r>
              <a:rPr lang="en-GB" sz="2800" dirty="0" smtClean="0"/>
              <a:t> – </a:t>
            </a:r>
            <a:r>
              <a:rPr lang="en-GB" sz="2800" dirty="0" err="1" smtClean="0"/>
              <a:t>Agosatrwydd</a:t>
            </a:r>
            <a:r>
              <a:rPr lang="en-GB" sz="2800" dirty="0" smtClean="0"/>
              <a:t> </a:t>
            </a:r>
            <a:r>
              <a:rPr lang="en-GB" sz="2800" dirty="0" err="1" smtClean="0"/>
              <a:t>rywiol</a:t>
            </a:r>
            <a:r>
              <a:rPr lang="en-GB" sz="2800" dirty="0" smtClean="0"/>
              <a:t> – Hunan </a:t>
            </a:r>
            <a:r>
              <a:rPr lang="en-GB" sz="2800" dirty="0" err="1" smtClean="0"/>
              <a:t>barch</a:t>
            </a:r>
            <a:r>
              <a:rPr lang="en-GB" sz="2800" dirty="0" smtClean="0"/>
              <a:t> – </a:t>
            </a:r>
            <a:r>
              <a:rPr lang="en-GB" sz="2800" dirty="0" err="1" smtClean="0"/>
              <a:t>Llwyddiant</a:t>
            </a:r>
            <a:r>
              <a:rPr lang="en-GB" sz="2800" dirty="0" smtClean="0"/>
              <a:t> – Parch am </a:t>
            </a:r>
            <a:r>
              <a:rPr lang="en-GB" sz="2800" dirty="0" err="1" smtClean="0"/>
              <a:t>eraill</a:t>
            </a:r>
            <a:r>
              <a:rPr lang="en-GB" sz="2800" dirty="0" smtClean="0"/>
              <a:t> – </a:t>
            </a:r>
            <a:r>
              <a:rPr lang="en-GB" sz="2800" dirty="0" err="1" smtClean="0"/>
              <a:t>Hyder</a:t>
            </a:r>
            <a:r>
              <a:rPr lang="en-GB" sz="2800" dirty="0" smtClean="0"/>
              <a:t> -  </a:t>
            </a:r>
            <a:r>
              <a:rPr lang="en-GB" sz="2800" dirty="0" err="1" smtClean="0"/>
              <a:t>Creadigrwydd</a:t>
            </a:r>
            <a:r>
              <a:rPr lang="en-GB" sz="2800" dirty="0" smtClean="0"/>
              <a:t> – </a:t>
            </a:r>
            <a:r>
              <a:rPr lang="en-GB" sz="2800" dirty="0" err="1" smtClean="0"/>
              <a:t>Digymelldeb</a:t>
            </a:r>
            <a:r>
              <a:rPr lang="en-GB" sz="2800" dirty="0" smtClean="0"/>
              <a:t> – </a:t>
            </a:r>
            <a:r>
              <a:rPr lang="en-GB" sz="2800" dirty="0" err="1" smtClean="0"/>
              <a:t>Moesoldeb</a:t>
            </a:r>
            <a:r>
              <a:rPr lang="en-GB" sz="2800" dirty="0" smtClean="0"/>
              <a:t> -  </a:t>
            </a:r>
            <a:r>
              <a:rPr lang="en-GB" sz="2800" dirty="0" err="1" smtClean="0"/>
              <a:t>Dewis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743101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Hierarchaeth</a:t>
            </a:r>
            <a:r>
              <a:rPr lang="en-GB" dirty="0" smtClean="0"/>
              <a:t> Maslow/ Maslow’s Hierarchy (1943)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https://s3-eu-west-1.amazonaws.com/tutor2u-media/subjects/psychology/blogimages/07-Maslow.png?mtime=2016100307133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24" y="1338967"/>
            <a:ext cx="8333575" cy="553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25246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Rhesymau</a:t>
            </a:r>
            <a:r>
              <a:rPr lang="en-GB" dirty="0" smtClean="0"/>
              <a:t> </a:t>
            </a:r>
            <a:r>
              <a:rPr lang="en-GB" dirty="0" err="1" smtClean="0"/>
              <a:t>statudol</a:t>
            </a:r>
            <a:r>
              <a:rPr lang="en-GB" dirty="0" smtClean="0"/>
              <a:t> am les / Statutory reasons for well-being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>
                <a:hlinkClick r:id="rId3"/>
              </a:rPr>
              <a:t>1. https</a:t>
            </a:r>
            <a:r>
              <a:rPr lang="en-GB" dirty="0">
                <a:hlinkClick r:id="rId3"/>
              </a:rPr>
              <a:t>://www.complantcymru.org.uk/adnoddau/dull-hawliau-plant/</a:t>
            </a:r>
            <a:endParaRPr lang="en-GB" dirty="0" smtClean="0">
              <a:hlinkClick r:id="rId4"/>
            </a:endParaRPr>
          </a:p>
          <a:p>
            <a:pPr marL="0" indent="0">
              <a:buNone/>
            </a:pPr>
            <a:endParaRPr lang="en-GB" dirty="0" smtClean="0">
              <a:hlinkClick r:id="rId4"/>
            </a:endParaRPr>
          </a:p>
          <a:p>
            <a:pPr marL="0" indent="0">
              <a:buNone/>
            </a:pPr>
            <a:r>
              <a:rPr lang="en-GB" dirty="0" smtClean="0">
                <a:hlinkClick r:id="rId4"/>
              </a:rPr>
              <a:t>2. 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www.futuregenerations.wales/wp-content/uploads/2017/01/wfg-essentials-guide-cy.pdf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57200" lvl="0" indent="-457200">
              <a:buClr>
                <a:srgbClr val="58B6C0"/>
              </a:buClr>
              <a:buFont typeface="Arial" panose="020B0604020202020204" pitchFamily="34" charset="0"/>
              <a:buAutoNum type="arabicPeriod"/>
            </a:pPr>
            <a:r>
              <a:rPr lang="en-GB" dirty="0">
                <a:solidFill>
                  <a:srgbClr val="3494BA">
                    <a:lumMod val="75000"/>
                  </a:srgbClr>
                </a:solidFill>
              </a:rPr>
              <a:t>United Nations Convention On The Rights Of The Child (1989) -  </a:t>
            </a:r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  <a:hlinkClick r:id="rId5"/>
              </a:rPr>
              <a:t>https://www.childcomwales.org.uk/uncrc-childrens-rights/</a:t>
            </a:r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</a:p>
          <a:p>
            <a:pPr marL="457200" lvl="0" indent="-457200">
              <a:buClr>
                <a:srgbClr val="58B6C0"/>
              </a:buClr>
              <a:buFont typeface="Arial" panose="020B0604020202020204" pitchFamily="34" charset="0"/>
              <a:buAutoNum type="arabicPeriod"/>
            </a:pPr>
            <a:r>
              <a:rPr lang="en-GB" dirty="0">
                <a:solidFill>
                  <a:srgbClr val="3494BA">
                    <a:lumMod val="75000"/>
                  </a:srgbClr>
                </a:solidFill>
              </a:rPr>
              <a:t>Wellbeing of Future Generations Act (2015) - </a:t>
            </a:r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  <a:hlinkClick r:id="rId6"/>
              </a:rPr>
              <a:t>http://gov.wales/docs/dsjlg/publications/160401-wfg-easy-read-en.pdf</a:t>
            </a:r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4340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Addysgu’r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/ Educating the mind – </a:t>
            </a:r>
            <a:r>
              <a:rPr lang="en-GB" dirty="0" err="1" smtClean="0"/>
              <a:t>Siegal</a:t>
            </a:r>
            <a:r>
              <a:rPr lang="en-GB" dirty="0" smtClean="0"/>
              <a:t> (2011)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iegel Healthy Mind Platter">
            <a:extLst>
              <a:ext uri="{FF2B5EF4-FFF2-40B4-BE49-F238E27FC236}">
                <a16:creationId xmlns:a16="http://schemas.microsoft.com/office/drawing/2014/main" id="{28ABCACF-1982-8341-9308-7F3B2EBF258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08" y="1417638"/>
            <a:ext cx="7858570" cy="5239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7225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937" y="752296"/>
            <a:ext cx="4038600" cy="4525963"/>
          </a:xfrm>
        </p:spPr>
        <p:txBody>
          <a:bodyPr/>
          <a:lstStyle/>
          <a:p>
            <a:r>
              <a:rPr lang="en-GB" dirty="0">
                <a:hlinkClick r:id="rId4"/>
              </a:rPr>
              <a:t>https://www.youtube.com/watch?v=3EQ2tzHl3Ks</a:t>
            </a:r>
            <a:endParaRPr lang="en-GB" dirty="0"/>
          </a:p>
        </p:txBody>
      </p:sp>
      <p:pic>
        <p:nvPicPr>
          <p:cNvPr id="5" name="3EQ2tzHl3Ks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57200" y="2374344"/>
            <a:ext cx="5823959" cy="4367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399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6961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Dull </a:t>
            </a:r>
            <a:r>
              <a:rPr lang="en-GB" sz="3600" dirty="0" err="1" smtClean="0"/>
              <a:t>ysgol</a:t>
            </a:r>
            <a:r>
              <a:rPr lang="en-GB" sz="3600" dirty="0" smtClean="0"/>
              <a:t> </a:t>
            </a:r>
            <a:r>
              <a:rPr lang="en-GB" sz="3600" dirty="0" err="1" smtClean="0"/>
              <a:t>gyfan</a:t>
            </a:r>
            <a:r>
              <a:rPr lang="en-GB" sz="3600" dirty="0" smtClean="0"/>
              <a:t> / A whole school approach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 smtClean="0"/>
              <a:t>Llais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endParaRPr lang="en-GB" dirty="0" smtClean="0"/>
          </a:p>
          <a:p>
            <a:r>
              <a:rPr lang="en-GB" dirty="0" err="1" smtClean="0"/>
              <a:t>Partneriaeth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rhieni</a:t>
            </a:r>
            <a:r>
              <a:rPr lang="en-GB" dirty="0" smtClean="0"/>
              <a:t>/</a:t>
            </a:r>
            <a:r>
              <a:rPr lang="en-GB" dirty="0" err="1" smtClean="0"/>
              <a:t>gofalwyr</a:t>
            </a:r>
            <a:r>
              <a:rPr lang="en-GB" dirty="0" smtClean="0"/>
              <a:t> ag </a:t>
            </a:r>
            <a:r>
              <a:rPr lang="en-GB" dirty="0" err="1" smtClean="0"/>
              <a:t>asiantaethau</a:t>
            </a:r>
            <a:r>
              <a:rPr lang="en-GB" dirty="0" smtClean="0"/>
              <a:t> </a:t>
            </a:r>
            <a:r>
              <a:rPr lang="en-GB" dirty="0" err="1" smtClean="0"/>
              <a:t>allanol</a:t>
            </a:r>
            <a:endParaRPr lang="en-GB" dirty="0" smtClean="0"/>
          </a:p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 </a:t>
            </a:r>
            <a:r>
              <a:rPr lang="en-GB" dirty="0" err="1" smtClean="0"/>
              <a:t>parhaus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staff.</a:t>
            </a:r>
          </a:p>
          <a:p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 ag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hyrwyddo</a:t>
            </a:r>
            <a:r>
              <a:rPr lang="en-GB" dirty="0" smtClean="0"/>
              <a:t> </a:t>
            </a:r>
            <a:r>
              <a:rPr lang="en-GB" dirty="0" err="1" smtClean="0"/>
              <a:t>lles</a:t>
            </a:r>
            <a:r>
              <a:rPr lang="en-GB" dirty="0" smtClean="0"/>
              <a:t> a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.</a:t>
            </a:r>
          </a:p>
          <a:p>
            <a:r>
              <a:rPr lang="en-GB" dirty="0" smtClean="0"/>
              <a:t>Ethos, </a:t>
            </a:r>
            <a:r>
              <a:rPr lang="en-GB" dirty="0" err="1" smtClean="0"/>
              <a:t>diwylliant</a:t>
            </a:r>
            <a:r>
              <a:rPr lang="en-GB" dirty="0" smtClean="0"/>
              <a:t> ag </a:t>
            </a:r>
            <a:r>
              <a:rPr lang="en-GB" dirty="0" err="1" smtClean="0"/>
              <a:t>amgylchedd</a:t>
            </a:r>
            <a:endParaRPr lang="en-GB" dirty="0" smtClean="0"/>
          </a:p>
          <a:p>
            <a:r>
              <a:rPr lang="en-GB" dirty="0" err="1" smtClean="0"/>
              <a:t>Ymrwymiaeth</a:t>
            </a:r>
            <a:r>
              <a:rPr lang="en-GB" dirty="0" smtClean="0"/>
              <a:t> </a:t>
            </a:r>
            <a:r>
              <a:rPr lang="en-GB" dirty="0" err="1"/>
              <a:t>a</a:t>
            </a:r>
            <a:r>
              <a:rPr lang="en-GB" dirty="0" err="1" smtClean="0"/>
              <a:t>rweinyddiaeth</a:t>
            </a:r>
            <a:r>
              <a:rPr lang="en-GB" dirty="0" smtClean="0"/>
              <a:t> a </a:t>
            </a:r>
            <a:r>
              <a:rPr lang="en-GB" dirty="0" err="1" smtClean="0"/>
              <a:t>rheolwyr</a:t>
            </a:r>
            <a:r>
              <a:rPr lang="en-GB" dirty="0"/>
              <a:t> </a:t>
            </a:r>
            <a:r>
              <a:rPr lang="en-GB" dirty="0" smtClean="0"/>
              <a:t>at </a:t>
            </a:r>
            <a:r>
              <a:rPr lang="en-GB" dirty="0" err="1" smtClean="0"/>
              <a:t>newid</a:t>
            </a:r>
            <a:r>
              <a:rPr lang="en-GB" dirty="0" smtClean="0"/>
              <a:t> a </a:t>
            </a:r>
            <a:r>
              <a:rPr lang="en-GB" dirty="0" err="1" smtClean="0"/>
              <a:t>gweithredu</a:t>
            </a:r>
            <a:r>
              <a:rPr lang="en-GB" dirty="0" smtClean="0"/>
              <a:t> </a:t>
            </a:r>
            <a:r>
              <a:rPr lang="en-GB" dirty="0" err="1" smtClean="0"/>
              <a:t>polisi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 voice of the child</a:t>
            </a:r>
          </a:p>
          <a:p>
            <a:r>
              <a:rPr lang="en-GB" dirty="0"/>
              <a:t>Partnership with parents/carers and outside agencies</a:t>
            </a:r>
          </a:p>
          <a:p>
            <a:r>
              <a:rPr lang="en-GB" dirty="0"/>
              <a:t>Continued professional development for staff</a:t>
            </a:r>
          </a:p>
          <a:p>
            <a:r>
              <a:rPr lang="en-GB" dirty="0"/>
              <a:t>Curriculum planning and practice to promote well-being and mental health</a:t>
            </a:r>
          </a:p>
          <a:p>
            <a:r>
              <a:rPr lang="en-GB" dirty="0"/>
              <a:t>Ethos, culture and environment</a:t>
            </a:r>
          </a:p>
          <a:p>
            <a:r>
              <a:rPr lang="en-GB" dirty="0"/>
              <a:t>Leadership and management committed to change and implementing policy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5413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686" y="230737"/>
            <a:ext cx="7773338" cy="78621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Cwricwlwm</a:t>
            </a:r>
            <a:r>
              <a:rPr lang="en-GB" dirty="0" smtClean="0"/>
              <a:t> /Curriculum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769815">
            <a:off x="1143663" y="3730234"/>
            <a:ext cx="2747984" cy="28583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416312">
            <a:off x="553605" y="938132"/>
            <a:ext cx="3092687" cy="34564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19467">
            <a:off x="4383529" y="2882080"/>
            <a:ext cx="3070224" cy="31852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7597" y="769121"/>
            <a:ext cx="2837302" cy="3331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391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5205"/>
          </a:xfrm>
        </p:spPr>
        <p:txBody>
          <a:bodyPr>
            <a:normAutofit/>
          </a:bodyPr>
          <a:lstStyle/>
          <a:p>
            <a:r>
              <a:rPr lang="en-GB" sz="3600" dirty="0" err="1" smtClean="0"/>
              <a:t>Cyfeirnodi</a:t>
            </a:r>
            <a:r>
              <a:rPr lang="en-GB" sz="3600" dirty="0" smtClean="0"/>
              <a:t> / References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96044"/>
            <a:ext cx="8229600" cy="5130120"/>
          </a:xfrm>
        </p:spPr>
        <p:txBody>
          <a:bodyPr>
            <a:normAutofit/>
          </a:bodyPr>
          <a:lstStyle/>
          <a:p>
            <a:r>
              <a:rPr lang="en-GB" sz="2000" dirty="0" err="1"/>
              <a:t>Haque.M.F</a:t>
            </a:r>
            <a:r>
              <a:rPr lang="en-GB" sz="2000" dirty="0"/>
              <a:t>., </a:t>
            </a:r>
            <a:r>
              <a:rPr lang="en-GB" sz="2000" dirty="0" err="1"/>
              <a:t>Haque</a:t>
            </a:r>
            <a:r>
              <a:rPr lang="en-GB" sz="2000" dirty="0"/>
              <a:t> M.A., and Islam Md. (2014) Motivational Theories a Critical Analysis. ASA University Review. Vol. 8. No1. Jan 2014. 61-68. </a:t>
            </a:r>
            <a:r>
              <a:rPr lang="en-GB" sz="2000" dirty="0" err="1" smtClean="0"/>
              <a:t>Researchgate</a:t>
            </a:r>
            <a:endParaRPr lang="en-GB" sz="2000" dirty="0" smtClean="0"/>
          </a:p>
          <a:p>
            <a:r>
              <a:rPr lang="en-GB" sz="2000" dirty="0" smtClean="0"/>
              <a:t>Howard </a:t>
            </a:r>
            <a:r>
              <a:rPr lang="en-GB" sz="2000" dirty="0"/>
              <a:t>C., Burton M., </a:t>
            </a:r>
            <a:r>
              <a:rPr lang="en-GB" sz="2000" dirty="0" err="1"/>
              <a:t>Levermore</a:t>
            </a:r>
            <a:r>
              <a:rPr lang="en-GB" sz="2000" dirty="0"/>
              <a:t> D. and </a:t>
            </a:r>
            <a:r>
              <a:rPr lang="en-GB" sz="2000" dirty="0" err="1"/>
              <a:t>Barrell</a:t>
            </a:r>
            <a:r>
              <a:rPr lang="en-GB" sz="2000" dirty="0"/>
              <a:t> R. (2017) Children’s Mental Health and Emotional Well Being in Primary School. London. </a:t>
            </a:r>
            <a:r>
              <a:rPr lang="en-GB" sz="2000" dirty="0" smtClean="0"/>
              <a:t>Sage</a:t>
            </a:r>
            <a:endParaRPr lang="en-GB" sz="2000" dirty="0"/>
          </a:p>
          <a:p>
            <a:r>
              <a:rPr lang="en-GB" sz="2000" dirty="0" smtClean="0"/>
              <a:t>Humphrey </a:t>
            </a:r>
            <a:r>
              <a:rPr lang="en-GB" sz="2000" dirty="0"/>
              <a:t>N., </a:t>
            </a:r>
            <a:r>
              <a:rPr lang="en-GB" sz="2000" dirty="0" err="1"/>
              <a:t>Lendrum</a:t>
            </a:r>
            <a:r>
              <a:rPr lang="en-GB" sz="2000" dirty="0"/>
              <a:t> A. and </a:t>
            </a:r>
            <a:r>
              <a:rPr lang="en-GB" sz="2000" dirty="0" err="1"/>
              <a:t>Wiglesworth</a:t>
            </a:r>
            <a:r>
              <a:rPr lang="en-GB" sz="2000" dirty="0"/>
              <a:t> M. (2010) Social and Emotional Aspects of Learning in Secondary Schools. School of Education Manchester University </a:t>
            </a:r>
          </a:p>
          <a:p>
            <a:r>
              <a:rPr lang="en-GB" sz="2000" dirty="0" smtClean="0"/>
              <a:t>PSHE Association (2019) Teacher Guidance: teaching about mental health and emotional well-being. Department for Education</a:t>
            </a:r>
          </a:p>
          <a:p>
            <a:r>
              <a:rPr lang="en-GB" sz="2000" dirty="0" smtClean="0"/>
              <a:t>The Children’s Society (2020) Good Childhood </a:t>
            </a:r>
            <a:r>
              <a:rPr lang="en-GB" sz="2000" dirty="0" err="1" smtClean="0"/>
              <a:t>report:Summary</a:t>
            </a:r>
            <a:r>
              <a:rPr lang="en-GB" sz="2000" dirty="0" smtClean="0"/>
              <a:t>.</a:t>
            </a:r>
          </a:p>
          <a:p>
            <a:r>
              <a:rPr lang="en-GB" sz="2200" dirty="0" smtClean="0"/>
              <a:t>Welsh </a:t>
            </a:r>
            <a:r>
              <a:rPr lang="en-GB" sz="2200" dirty="0"/>
              <a:t>Government (2018) Mind over matter: A report on the step change needed in emotional and mental health support for </a:t>
            </a:r>
            <a:r>
              <a:rPr lang="en-GB" sz="2200" dirty="0" err="1"/>
              <a:t>chidren</a:t>
            </a:r>
            <a:r>
              <a:rPr lang="en-GB" sz="2200" dirty="0"/>
              <a:t> and young people in Wales. National Assembly for Wales Commission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187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3021</TotalTime>
  <Words>1053</Words>
  <Application>Microsoft Office PowerPoint</Application>
  <PresentationFormat>On-screen Show (4:3)</PresentationFormat>
  <Paragraphs>144</Paragraphs>
  <Slides>26</Slides>
  <Notes>21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Arial</vt:lpstr>
      <vt:lpstr>Calibri</vt:lpstr>
      <vt:lpstr>Office Theme</vt:lpstr>
      <vt:lpstr>PowerPoint Presentation</vt:lpstr>
      <vt:lpstr>ECAD6007 Llythrennedd Emosiynol  Iechyd Meddwl /  Emotional Literacy and Mental Health</vt:lpstr>
      <vt:lpstr>Deilliannau/Outcomes</vt:lpstr>
      <vt:lpstr>Rheolau / Rules</vt:lpstr>
      <vt:lpstr>PowerPoint Presentation</vt:lpstr>
      <vt:lpstr>Cymru nawr / Wales now</vt:lpstr>
      <vt:lpstr>Programmes for emotional and mental health</vt:lpstr>
      <vt:lpstr>Rhaglenni ar gyfer iechyd meddyliol ag emosiynol</vt:lpstr>
      <vt:lpstr>Agweddau cymdeithasol ag emosiynol ar ddysgu – Social and emotional aspects of learning</vt:lpstr>
      <vt:lpstr>PowerPoint Presentation</vt:lpstr>
      <vt:lpstr>PowerPoint Presentation</vt:lpstr>
      <vt:lpstr>Deallusrwydd Emosiynol / Emotional Intelligence</vt:lpstr>
      <vt:lpstr>PowerPoint Presentation</vt:lpstr>
      <vt:lpstr>Pwysigrwydd lles / the importance of well-being</vt:lpstr>
      <vt:lpstr>PowerPoint Presentation</vt:lpstr>
      <vt:lpstr>PowerPoint Presentation</vt:lpstr>
      <vt:lpstr>https://www.youtube.com/watch?v=2ZPrMbppyhA  </vt:lpstr>
      <vt:lpstr>PowerPoint Presentation</vt:lpstr>
      <vt:lpstr>Beth sy’ angen arnom i ffynu? / What do we need to thrive?</vt:lpstr>
      <vt:lpstr>Hierarchaeth Maslow/ Maslow’s Hierarchy (1943)</vt:lpstr>
      <vt:lpstr>Rhesymau statudol am les / Statutory reasons for well-being</vt:lpstr>
      <vt:lpstr>Addysgu’r meddwl / Educating the mind – Siegal (2011)</vt:lpstr>
      <vt:lpstr>PowerPoint Presentation</vt:lpstr>
      <vt:lpstr>Dull ysgol gyfan / A whole school approach</vt:lpstr>
      <vt:lpstr> Cwricwlwm /Curriculum </vt:lpstr>
      <vt:lpstr>Cyfeirnodi / References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243</cp:revision>
  <cp:lastPrinted>2017-08-03T13:56:24Z</cp:lastPrinted>
  <dcterms:created xsi:type="dcterms:W3CDTF">2018-05-24T13:58:06Z</dcterms:created>
  <dcterms:modified xsi:type="dcterms:W3CDTF">2020-09-10T13:30:00Z</dcterms:modified>
</cp:coreProperties>
</file>