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autoCompressPictures="0">
  <p:sldMasterIdLst>
    <p:sldMasterId id="2147483719" r:id="rId1"/>
  </p:sldMasterIdLst>
  <p:notesMasterIdLst>
    <p:notesMasterId r:id="rId39"/>
  </p:notesMasterIdLst>
  <p:handoutMasterIdLst>
    <p:handoutMasterId r:id="rId40"/>
  </p:handoutMasterIdLst>
  <p:sldIdLst>
    <p:sldId id="310" r:id="rId2"/>
    <p:sldId id="311" r:id="rId3"/>
    <p:sldId id="256" r:id="rId4"/>
    <p:sldId id="257" r:id="rId5"/>
    <p:sldId id="309" r:id="rId6"/>
    <p:sldId id="306" r:id="rId7"/>
    <p:sldId id="258" r:id="rId8"/>
    <p:sldId id="259" r:id="rId9"/>
    <p:sldId id="305" r:id="rId10"/>
    <p:sldId id="260" r:id="rId11"/>
    <p:sldId id="262" r:id="rId12"/>
    <p:sldId id="307" r:id="rId13"/>
    <p:sldId id="263" r:id="rId14"/>
    <p:sldId id="267" r:id="rId15"/>
    <p:sldId id="269" r:id="rId16"/>
    <p:sldId id="298" r:id="rId17"/>
    <p:sldId id="308" r:id="rId18"/>
    <p:sldId id="299" r:id="rId19"/>
    <p:sldId id="281" r:id="rId20"/>
    <p:sldId id="282" r:id="rId21"/>
    <p:sldId id="283" r:id="rId22"/>
    <p:sldId id="284" r:id="rId23"/>
    <p:sldId id="285" r:id="rId24"/>
    <p:sldId id="286" r:id="rId25"/>
    <p:sldId id="287" r:id="rId26"/>
    <p:sldId id="288" r:id="rId27"/>
    <p:sldId id="290" r:id="rId28"/>
    <p:sldId id="291" r:id="rId29"/>
    <p:sldId id="292" r:id="rId30"/>
    <p:sldId id="293" r:id="rId31"/>
    <p:sldId id="295" r:id="rId32"/>
    <p:sldId id="300" r:id="rId33"/>
    <p:sldId id="303" r:id="rId34"/>
    <p:sldId id="301" r:id="rId35"/>
    <p:sldId id="302" r:id="rId36"/>
    <p:sldId id="304" r:id="rId37"/>
    <p:sldId id="296" r:id="rId3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ＭＳ Ｐゴシック" charset="-128"/>
        <a:cs typeface="+mn-cs"/>
      </a:defRPr>
    </a:lvl1pPr>
    <a:lvl2pPr marL="457200" algn="l" rtl="0" fontAlgn="base">
      <a:spcBef>
        <a:spcPct val="0"/>
      </a:spcBef>
      <a:spcAft>
        <a:spcPct val="0"/>
      </a:spcAft>
      <a:defRPr kern="1200">
        <a:solidFill>
          <a:schemeClr val="tx1"/>
        </a:solidFill>
        <a:latin typeface="Arial" charset="0"/>
        <a:ea typeface="ＭＳ Ｐゴシック" charset="-128"/>
        <a:cs typeface="+mn-cs"/>
      </a:defRPr>
    </a:lvl2pPr>
    <a:lvl3pPr marL="914400" algn="l" rtl="0" fontAlgn="base">
      <a:spcBef>
        <a:spcPct val="0"/>
      </a:spcBef>
      <a:spcAft>
        <a:spcPct val="0"/>
      </a:spcAft>
      <a:defRPr kern="1200">
        <a:solidFill>
          <a:schemeClr val="tx1"/>
        </a:solidFill>
        <a:latin typeface="Arial" charset="0"/>
        <a:ea typeface="ＭＳ Ｐゴシック" charset="-128"/>
        <a:cs typeface="+mn-cs"/>
      </a:defRPr>
    </a:lvl3pPr>
    <a:lvl4pPr marL="1371600" algn="l" rtl="0" fontAlgn="base">
      <a:spcBef>
        <a:spcPct val="0"/>
      </a:spcBef>
      <a:spcAft>
        <a:spcPct val="0"/>
      </a:spcAft>
      <a:defRPr kern="1200">
        <a:solidFill>
          <a:schemeClr val="tx1"/>
        </a:solidFill>
        <a:latin typeface="Arial" charset="0"/>
        <a:ea typeface="ＭＳ Ｐゴシック" charset="-128"/>
        <a:cs typeface="+mn-cs"/>
      </a:defRPr>
    </a:lvl4pPr>
    <a:lvl5pPr marL="1828800" algn="l" rtl="0" fontAlgn="base">
      <a:spcBef>
        <a:spcPct val="0"/>
      </a:spcBef>
      <a:spcAft>
        <a:spcPct val="0"/>
      </a:spcAft>
      <a:defRPr kern="1200">
        <a:solidFill>
          <a:schemeClr val="tx1"/>
        </a:solidFill>
        <a:latin typeface="Arial" charset="0"/>
        <a:ea typeface="ＭＳ Ｐゴシック" charset="-128"/>
        <a:cs typeface="+mn-cs"/>
      </a:defRPr>
    </a:lvl5pPr>
    <a:lvl6pPr marL="2286000" algn="l" defTabSz="914400" rtl="0" eaLnBrk="1" latinLnBrk="0" hangingPunct="1">
      <a:defRPr kern="1200">
        <a:solidFill>
          <a:schemeClr val="tx1"/>
        </a:solidFill>
        <a:latin typeface="Arial" charset="0"/>
        <a:ea typeface="ＭＳ Ｐゴシック" charset="-128"/>
        <a:cs typeface="+mn-cs"/>
      </a:defRPr>
    </a:lvl6pPr>
    <a:lvl7pPr marL="2743200" algn="l" defTabSz="914400" rtl="0" eaLnBrk="1" latinLnBrk="0" hangingPunct="1">
      <a:defRPr kern="1200">
        <a:solidFill>
          <a:schemeClr val="tx1"/>
        </a:solidFill>
        <a:latin typeface="Arial" charset="0"/>
        <a:ea typeface="ＭＳ Ｐゴシック" charset="-128"/>
        <a:cs typeface="+mn-cs"/>
      </a:defRPr>
    </a:lvl7pPr>
    <a:lvl8pPr marL="3200400" algn="l" defTabSz="914400" rtl="0" eaLnBrk="1" latinLnBrk="0" hangingPunct="1">
      <a:defRPr kern="1200">
        <a:solidFill>
          <a:schemeClr val="tx1"/>
        </a:solidFill>
        <a:latin typeface="Arial" charset="0"/>
        <a:ea typeface="ＭＳ Ｐゴシック" charset="-128"/>
        <a:cs typeface="+mn-cs"/>
      </a:defRPr>
    </a:lvl8pPr>
    <a:lvl9pPr marL="3657600" algn="l" defTabSz="914400" rtl="0" eaLnBrk="1" latinLnBrk="0" hangingPunct="1">
      <a:defRPr kern="1200">
        <a:solidFill>
          <a:schemeClr val="tx1"/>
        </a:solidFill>
        <a:latin typeface="Arial" charset="0"/>
        <a:ea typeface="ＭＳ Ｐゴシック"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0"/>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949"/>
    <p:restoredTop sz="94643"/>
  </p:normalViewPr>
  <p:slideViewPr>
    <p:cSldViewPr>
      <p:cViewPr varScale="1">
        <p:scale>
          <a:sx n="66" d="100"/>
          <a:sy n="66" d="100"/>
        </p:scale>
        <p:origin x="192" y="7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902"/>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notesMaster" Target="notesMasters/notesMaster1.xml"/><Relationship Id="rId40" Type="http://schemas.openxmlformats.org/officeDocument/2006/relationships/handoutMaster" Target="handoutMasters/handoutMaster1.xml"/><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 Id="rId4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 uri="{FAA26D3D-D897-4be2-8F04-BA451C77F1D7}">
              <ma14:placeholderFlag xmlns:ma14="http://schemas.microsoft.com/office/mac/drawingml/2011/main" val="1"/>
            </a:ext>
          </a:extLst>
        </p:spPr>
        <p:txBody>
          <a:bodyPr vert="horz" wrap="square" lIns="90488" tIns="44450" rIns="90488" bIns="44450" numCol="1" anchor="t" anchorCtr="0" compatLnSpc="1">
            <a:prstTxWarp prst="textNoShape">
              <a:avLst/>
            </a:prstTxWarp>
          </a:bodyPr>
          <a:lstStyle/>
          <a:p>
            <a:pPr lvl="0"/>
            <a:r>
              <a:rPr lang="en-US" noProof="0" smtClean="0"/>
              <a:t>Click to edit Master notes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1" name="Rectangle 3"/>
          <p:cNvSpPr>
            <a:spLocks noGrp="1" noRot="1" noChangeAspect="1" noChangeArrowheads="1" noTextEdit="1"/>
          </p:cNvSpPr>
          <p:nvPr>
            <p:ph type="sldImg" idx="2"/>
          </p:nvPr>
        </p:nvSpPr>
        <p:spPr bwMode="auto">
          <a:xfrm>
            <a:off x="1149350" y="692150"/>
            <a:ext cx="4559300" cy="34163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val="1"/>
            </a:ext>
          </a:extLst>
        </p:spPr>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0938" y="692150"/>
            <a:ext cx="4556125" cy="3416300"/>
          </a:xfrm>
        </p:spPr>
      </p:sp>
      <p:sp>
        <p:nvSpPr>
          <p:cNvPr id="3" name="Notes Placeholder 2"/>
          <p:cNvSpPr>
            <a:spLocks noGrp="1"/>
          </p:cNvSpPr>
          <p:nvPr>
            <p:ph type="body" idx="1"/>
          </p:nvPr>
        </p:nvSpPr>
        <p:spPr/>
        <p:txBody>
          <a:bodyPr/>
          <a:lstStyle/>
          <a:p>
            <a:endParaRPr lang="en-US" baseline="0" dirty="0" smtClean="0"/>
          </a:p>
        </p:txBody>
      </p:sp>
    </p:spTree>
    <p:extLst>
      <p:ext uri="{BB962C8B-B14F-4D97-AF65-F5344CB8AC3E}">
        <p14:creationId xmlns:p14="http://schemas.microsoft.com/office/powerpoint/2010/main" val="501515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39939"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40963"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41987"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xfrm>
            <a:off x="1150938" y="692150"/>
            <a:ext cx="4556125" cy="3416300"/>
          </a:xfrm>
          <a:ln/>
          <a:extLst/>
        </p:spPr>
      </p:sp>
      <p:sp>
        <p:nvSpPr>
          <p:cNvPr id="46083" name="Rectangle 3"/>
          <p:cNvSpPr>
            <a:spLocks noGrp="1" noChangeArrowheads="1"/>
          </p:cNvSpPr>
          <p:nvPr>
            <p:ph type="body" idx="1"/>
          </p:nvPr>
        </p:nvSpPr>
        <p:spPr/>
        <p:txBody>
          <a:bodyPr/>
          <a:lstStyle/>
          <a:p>
            <a:pPr eaLnBrk="1" hangingPunct="1">
              <a:defRPr/>
            </a:pPr>
            <a:r>
              <a:rPr lang="en-US" altLang="en-US" smtClean="0">
                <a:latin typeface="Arial" pitchFamily="34" charset="0"/>
                <a:ea typeface="ＭＳ Ｐゴシック" pitchFamily="34" charset="-128"/>
              </a:rPr>
              <a:t>What causes heart disease?  Two major conditions contribute Atherosclerosis it involves deposits of fatty substances cholesterol, cellular waste and calcium in the lining of an artery.  It starts due to elevated levels of cholesterol, high blood pressure, and tobacco smoke.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44035"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45059"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46083"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xfrm>
            <a:off x="1150938" y="692150"/>
            <a:ext cx="4556125" cy="3416300"/>
          </a:xfrm>
          <a:ln/>
          <a:extLst/>
        </p:spPr>
      </p:sp>
      <p:sp>
        <p:nvSpPr>
          <p:cNvPr id="47107" name="Rectangle 3"/>
          <p:cNvSpPr>
            <a:spLocks noGrp="1" noChangeArrowheads="1"/>
          </p:cNvSpPr>
          <p:nvPr>
            <p:ph type="body" idx="1"/>
          </p:nvPr>
        </p:nvSpPr>
        <p:spPr/>
        <p:txBody>
          <a:bodyPr/>
          <a:lstStyle/>
          <a:p>
            <a:pPr eaLnBrk="1" hangingPunct="1">
              <a:defRPr/>
            </a:pPr>
            <a:r>
              <a:rPr lang="en-US" altLang="en-US" smtClean="0">
                <a:latin typeface="Arial" pitchFamily="34" charset="0"/>
                <a:ea typeface="ＭＳ Ｐゴシック" pitchFamily="34" charset="-128"/>
              </a:rPr>
              <a:t>Congestive Heart Failure affects people of all ages from children to senior citizens, there is no cure.  The heart has been weakened by an underlying problem.  Clogged arteries, high blood pressure, a defect or some other medical condition.  It does not mean the heart has failed, simply means the heart is not doing an efficient job.</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48131"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xfrm>
            <a:off x="1150938" y="692150"/>
            <a:ext cx="4556125" cy="3416300"/>
          </a:xfrm>
          <a:ln/>
          <a:extLst/>
        </p:spPr>
      </p:sp>
      <p:sp>
        <p:nvSpPr>
          <p:cNvPr id="50179" name="Rectangle 3"/>
          <p:cNvSpPr>
            <a:spLocks noGrp="1" noChangeArrowheads="1"/>
          </p:cNvSpPr>
          <p:nvPr>
            <p:ph type="body" idx="1"/>
          </p:nvPr>
        </p:nvSpPr>
        <p:spPr/>
        <p:txBody>
          <a:bodyPr/>
          <a:lstStyle/>
          <a:p>
            <a:pPr eaLnBrk="1" hangingPunct="1">
              <a:defRPr/>
            </a:pPr>
            <a:r>
              <a:rPr lang="en-US" altLang="en-US" smtClean="0">
                <a:latin typeface="Arial" pitchFamily="34" charset="0"/>
                <a:ea typeface="ＭＳ Ｐゴシック" pitchFamily="34" charset="-128"/>
              </a:rPr>
              <a:t>Unchangeable Risk Factors:  Age,  the older you get the greater the chance of heart disease.  Four out of five people who die of congestive heart disease are 65 years of age or older.  Sex,  males have a greater rate of congestive heart disease.  Race, minorities have a greater chance of heart disease.  African Americans have a greater chance of high blood pressure.  The risk is also higher in Mexican Americans, America Indians, native Hawaiians and Asian Americans.  Also included as unchangeable risk factors is your family history and your own personal medical history.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xfrm>
            <a:off x="1150938" y="692150"/>
            <a:ext cx="4556125" cy="3416300"/>
          </a:xfrm>
          <a:ln/>
          <a:extLst/>
        </p:spPr>
      </p:sp>
      <p:sp>
        <p:nvSpPr>
          <p:cNvPr id="51203" name="Rectangle 3"/>
          <p:cNvSpPr>
            <a:spLocks noGrp="1" noChangeArrowheads="1"/>
          </p:cNvSpPr>
          <p:nvPr>
            <p:ph type="body" idx="1"/>
          </p:nvPr>
        </p:nvSpPr>
        <p:spPr/>
        <p:txBody>
          <a:bodyPr/>
          <a:lstStyle/>
          <a:p>
            <a:pPr eaLnBrk="1" hangingPunct="1">
              <a:defRPr/>
            </a:pPr>
            <a:r>
              <a:rPr lang="en-US" altLang="en-US" smtClean="0">
                <a:latin typeface="Arial" pitchFamily="34" charset="0"/>
                <a:ea typeface="ＭＳ Ｐゴシック" pitchFamily="34" charset="-128"/>
              </a:rPr>
              <a:t>Hypertension</a:t>
            </a:r>
          </a:p>
          <a:p>
            <a:pPr eaLnBrk="1" hangingPunct="1">
              <a:defRPr/>
            </a:pPr>
            <a:r>
              <a:rPr lang="en-US" altLang="en-US" smtClean="0">
                <a:latin typeface="Arial" pitchFamily="34" charset="0"/>
                <a:ea typeface="ＭＳ Ｐゴシック" pitchFamily="34" charset="-128"/>
              </a:rPr>
              <a:t>Serum Cholesterol:  As cholesterol rises so does the risk of congestive heart disease, and obesity.  It is unhealthy because excess weight puts more strain on your heart.  It can raise blood pressure and blood cholesterol and lead to diabetes.  Diabetes Mellitus, Physical Inactivity, and Cigarette Smoking along with Alcohol intake are the other changeable risk factors.  A smoker</a:t>
            </a:r>
            <a:r>
              <a:rPr lang="ja-JP" altLang="en-US" smtClean="0">
                <a:latin typeface="Arial" pitchFamily="34" charset="0"/>
                <a:ea typeface="ＭＳ Ｐゴシック" pitchFamily="34" charset="-128"/>
              </a:rPr>
              <a:t>’</a:t>
            </a:r>
            <a:r>
              <a:rPr lang="en-US" altLang="ja-JP" smtClean="0">
                <a:latin typeface="Arial" pitchFamily="34" charset="0"/>
                <a:ea typeface="ＭＳ Ｐゴシック" pitchFamily="34" charset="-128"/>
              </a:rPr>
              <a:t>s risk of a heart attack is more than twice that of a non-smoker.</a:t>
            </a:r>
          </a:p>
          <a:p>
            <a:pPr eaLnBrk="1" hangingPunct="1">
              <a:defRPr/>
            </a:pPr>
            <a:endParaRPr lang="en-US" altLang="en-US" smtClean="0">
              <a:latin typeface="Arial" pitchFamily="34" charset="0"/>
              <a:ea typeface="ＭＳ Ｐゴシック" pitchFamily="34" charset="-128"/>
            </a:endParaRPr>
          </a:p>
          <a:p>
            <a:pPr eaLnBrk="1" hangingPunct="1">
              <a:defRPr/>
            </a:pPr>
            <a:endParaRPr lang="en-US" altLang="en-US" smtClean="0">
              <a:latin typeface="Arial" pitchFamily="34" charset="0"/>
              <a:ea typeface="ＭＳ Ｐゴシック" pitchFamily="34" charset="-128"/>
            </a:endParaRPr>
          </a:p>
          <a:p>
            <a:pPr eaLnBrk="1" hangingPunct="1">
              <a:defRPr/>
            </a:pPr>
            <a:endParaRPr lang="en-US" altLang="en-US" smtClean="0">
              <a:latin typeface="Arial" pitchFamily="34" charset="0"/>
              <a:ea typeface="ＭＳ Ｐゴシック"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51203"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52227"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xfrm>
            <a:off x="1150938" y="692150"/>
            <a:ext cx="4556125" cy="3416300"/>
          </a:xfrm>
          <a:ln/>
          <a:extLst/>
        </p:spPr>
      </p:sp>
      <p:sp>
        <p:nvSpPr>
          <p:cNvPr id="60419" name="Rectangle 3"/>
          <p:cNvSpPr>
            <a:spLocks noGrp="1" noChangeArrowheads="1"/>
          </p:cNvSpPr>
          <p:nvPr>
            <p:ph type="body" idx="1"/>
          </p:nvPr>
        </p:nvSpPr>
        <p:spPr/>
        <p:txBody>
          <a:bodyPr/>
          <a:lstStyle/>
          <a:p>
            <a:pPr eaLnBrk="1" hangingPunct="1">
              <a:defRPr/>
            </a:pPr>
            <a:r>
              <a:rPr lang="en-US" smtClean="0"/>
              <a:t>People who are obese have 2 to 6 times the risk of developing hypertension even if they have no other risk factors.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xfrm>
            <a:off x="1150938" y="692150"/>
            <a:ext cx="4556125" cy="3416300"/>
          </a:xfrm>
          <a:ln/>
          <a:extLst/>
        </p:spPr>
      </p:sp>
      <p:sp>
        <p:nvSpPr>
          <p:cNvPr id="61443" name="Rectangle 3"/>
          <p:cNvSpPr>
            <a:spLocks noGrp="1" noChangeArrowheads="1"/>
          </p:cNvSpPr>
          <p:nvPr>
            <p:ph type="body" idx="1"/>
          </p:nvPr>
        </p:nvSpPr>
        <p:spPr/>
        <p:txBody>
          <a:bodyPr/>
          <a:lstStyle/>
          <a:p>
            <a:pPr eaLnBrk="1" hangingPunct="1">
              <a:defRPr/>
            </a:pPr>
            <a:endParaRPr lang="en-US" dirty="0"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xfrm>
            <a:off x="1150938" y="692150"/>
            <a:ext cx="4556125" cy="3416300"/>
          </a:xfrm>
          <a:ln/>
          <a:extLst/>
        </p:spPr>
      </p:sp>
      <p:sp>
        <p:nvSpPr>
          <p:cNvPr id="62467" name="Rectangle 3"/>
          <p:cNvSpPr>
            <a:spLocks noGrp="1" noChangeArrowheads="1"/>
          </p:cNvSpPr>
          <p:nvPr>
            <p:ph type="body" idx="1"/>
          </p:nvPr>
        </p:nvSpPr>
        <p:spPr/>
        <p:txBody>
          <a:bodyPr/>
          <a:lstStyle/>
          <a:p>
            <a:pPr eaLnBrk="1" hangingPunct="1">
              <a:defRPr/>
            </a:pPr>
            <a:r>
              <a:rPr lang="en-US" smtClean="0"/>
              <a:t>Exercise can help control blood cholesterol, diabetes and obesity, as well as help lower blood pressure.</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56323"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xfrm>
            <a:off x="1150938" y="692150"/>
            <a:ext cx="4556125" cy="3416300"/>
          </a:xfrm>
          <a:ln/>
          <a:extLst/>
        </p:spPr>
      </p:sp>
      <p:sp>
        <p:nvSpPr>
          <p:cNvPr id="63491" name="Rectangle 3"/>
          <p:cNvSpPr>
            <a:spLocks noGrp="1" noChangeArrowheads="1"/>
          </p:cNvSpPr>
          <p:nvPr>
            <p:ph type="body" idx="1"/>
          </p:nvPr>
        </p:nvSpPr>
        <p:spPr/>
        <p:txBody>
          <a:bodyPr/>
          <a:lstStyle/>
          <a:p>
            <a:pPr eaLnBrk="1" hangingPunct="1">
              <a:defRPr/>
            </a:pPr>
            <a:r>
              <a:rPr lang="en-US" altLang="en-US" smtClean="0">
                <a:latin typeface="Arial" pitchFamily="34" charset="0"/>
                <a:ea typeface="ＭＳ Ｐゴシック" pitchFamily="34" charset="-128"/>
              </a:rPr>
              <a:t>Alcohol Consumption:  In small amounts alcohol acts as a vasodilator, this is good and usually occurs in 1-2 drinks.  In large amounts it acts as a vasoconstrictor which is bad.  The range this occurs is 3-4 drinks.  This is a very fine line.  Other risk factors that may contribute to a higher risk of heart disease is an individual</a:t>
            </a:r>
            <a:r>
              <a:rPr lang="ja-JP" altLang="en-US" smtClean="0">
                <a:latin typeface="Arial" pitchFamily="34" charset="0"/>
                <a:ea typeface="ＭＳ Ｐゴシック" pitchFamily="34" charset="-128"/>
              </a:rPr>
              <a:t>’</a:t>
            </a:r>
            <a:r>
              <a:rPr lang="en-US" altLang="ja-JP" smtClean="0">
                <a:latin typeface="Arial" pitchFamily="34" charset="0"/>
                <a:ea typeface="ＭＳ Ｐゴシック" pitchFamily="34" charset="-128"/>
              </a:rPr>
              <a:t>s response to stress, sex hormones, and the loss of natural estrogen as women age.</a:t>
            </a:r>
            <a:endParaRPr lang="en-US" altLang="en-US" smtClean="0">
              <a:latin typeface="Arial" pitchFamily="34" charset="0"/>
              <a:ea typeface="ＭＳ Ｐゴシック"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58371"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59395"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60419"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61443"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62467"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63491"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xfrm>
            <a:off x="1150938" y="692150"/>
            <a:ext cx="4556125" cy="3416300"/>
          </a:xfrm>
          <a:ln/>
          <a:extLst/>
        </p:spPr>
      </p:sp>
      <p:sp>
        <p:nvSpPr>
          <p:cNvPr id="65539" name="Rectangle 3"/>
          <p:cNvSpPr>
            <a:spLocks noGrp="1" noChangeArrowheads="1"/>
          </p:cNvSpPr>
          <p:nvPr>
            <p:ph type="body" idx="1"/>
          </p:nvPr>
        </p:nvSpPr>
        <p:spPr/>
        <p:txBody>
          <a:bodyPr/>
          <a:lstStyle/>
          <a:p>
            <a:pPr eaLnBrk="1" hangingPunct="1">
              <a:defRPr/>
            </a:pPr>
            <a:r>
              <a:rPr lang="en-US" altLang="en-US" smtClean="0">
                <a:latin typeface="Arial" pitchFamily="34" charset="0"/>
                <a:ea typeface="ＭＳ Ｐゴシック" pitchFamily="34" charset="-128"/>
              </a:rPr>
              <a:t>The American Heart Association and the National Cholesterol Education Program have developed these diets to treat high blood pressure and hypercholesterolemia.  The main goal is to lower LDL levels to reduce the risk of cardiovascular heart disease.  These guidelines help patients reduce saturated fat and cholesterol in their diets.  The difference between Step 1 and 2 is that Step 1 is carried out in a medical setting.  Step 1 is the starting point.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65539"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66563"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67587"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68611"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69635"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70659"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ChangeArrowheads="1" noTextEdit="1"/>
          </p:cNvSpPr>
          <p:nvPr>
            <p:ph type="sldImg"/>
          </p:nvPr>
        </p:nvSpPr>
        <p:spPr>
          <a:xfrm>
            <a:off x="1150938" y="692150"/>
            <a:ext cx="4556125" cy="3416300"/>
          </a:xfrm>
          <a:ln/>
          <a:extLst>
            <a:ext uri="{AF507438-7753-43E0-B8FC-AC1667EBCBE1}">
              <a14:hiddenEffects xmlns:a14="http://schemas.microsoft.com/office/drawing/2010/main">
                <a:effectLst>
                  <a:outerShdw dist="35921" dir="2700000" algn="ctr" rotWithShape="0">
                    <a:srgbClr val="808080">
                      <a:alpha val="74997"/>
                    </a:srgbClr>
                  </a:outerShdw>
                </a:effectLst>
              </a14:hiddenEffects>
            </a:ext>
          </a:extLst>
        </p:spPr>
      </p:sp>
      <p:sp>
        <p:nvSpPr>
          <p:cNvPr id="71683" name="Rectangle 3"/>
          <p:cNvSpPr>
            <a:spLocks noChangeArrowheads="1"/>
          </p:cNvSpPr>
          <p:nvPr>
            <p:ph type="body" idx="1"/>
          </p:nvPr>
        </p:nvSpPr>
        <p:spPr>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a:lstStyle/>
          <a:p>
            <a:endParaRPr lang="en-US" altLang="en-US">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91084808-0B66-D043-B2C3-2D6C15B0EBB2}" type="slidenum">
              <a:rPr lang="en-GB" altLang="en-US"/>
              <a:pPr/>
              <a:t>‹#›</a:t>
            </a:fld>
            <a:endParaRPr lang="en-GB" altLang="en-US"/>
          </a:p>
        </p:txBody>
      </p:sp>
    </p:spTree>
    <p:extLst>
      <p:ext uri="{BB962C8B-B14F-4D97-AF65-F5344CB8AC3E}">
        <p14:creationId xmlns:p14="http://schemas.microsoft.com/office/powerpoint/2010/main" val="25326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69A0A358-9033-D84C-AD4D-38F59E16FFF5}" type="slidenum">
              <a:rPr lang="en-GB" altLang="en-US"/>
              <a:pPr/>
              <a:t>‹#›</a:t>
            </a:fld>
            <a:endParaRPr lang="en-GB" altLang="en-US"/>
          </a:p>
        </p:txBody>
      </p:sp>
    </p:spTree>
    <p:extLst>
      <p:ext uri="{BB962C8B-B14F-4D97-AF65-F5344CB8AC3E}">
        <p14:creationId xmlns:p14="http://schemas.microsoft.com/office/powerpoint/2010/main" val="467042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1A1C33F8-FA63-3243-8852-F1A14E7F980B}" type="slidenum">
              <a:rPr lang="en-GB" altLang="en-US"/>
              <a:pPr/>
              <a:t>‹#›</a:t>
            </a:fld>
            <a:endParaRPr lang="en-GB" altLang="en-US"/>
          </a:p>
        </p:txBody>
      </p:sp>
    </p:spTree>
    <p:extLst>
      <p:ext uri="{BB962C8B-B14F-4D97-AF65-F5344CB8AC3E}">
        <p14:creationId xmlns:p14="http://schemas.microsoft.com/office/powerpoint/2010/main" val="536046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710155D5-2DD4-9849-A0B4-D04E54507EE8}" type="slidenum">
              <a:rPr lang="en-GB" altLang="en-US"/>
              <a:pPr/>
              <a:t>‹#›</a:t>
            </a:fld>
            <a:endParaRPr lang="en-GB" altLang="en-US"/>
          </a:p>
        </p:txBody>
      </p:sp>
    </p:spTree>
    <p:extLst>
      <p:ext uri="{BB962C8B-B14F-4D97-AF65-F5344CB8AC3E}">
        <p14:creationId xmlns:p14="http://schemas.microsoft.com/office/powerpoint/2010/main" val="644618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fld id="{3CB732AE-2987-6E49-A210-B737F148AA2E}" type="slidenum">
              <a:rPr lang="en-GB" altLang="en-US"/>
              <a:pPr/>
              <a:t>‹#›</a:t>
            </a:fld>
            <a:endParaRPr lang="en-GB" altLang="en-US"/>
          </a:p>
        </p:txBody>
      </p:sp>
    </p:spTree>
    <p:extLst>
      <p:ext uri="{BB962C8B-B14F-4D97-AF65-F5344CB8AC3E}">
        <p14:creationId xmlns:p14="http://schemas.microsoft.com/office/powerpoint/2010/main" val="39962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fld id="{D3B5271F-A7AD-2841-9F43-7E35092C4F39}" type="slidenum">
              <a:rPr lang="en-GB" altLang="en-US"/>
              <a:pPr/>
              <a:t>‹#›</a:t>
            </a:fld>
            <a:endParaRPr lang="en-GB" altLang="en-US"/>
          </a:p>
        </p:txBody>
      </p:sp>
    </p:spTree>
    <p:extLst>
      <p:ext uri="{BB962C8B-B14F-4D97-AF65-F5344CB8AC3E}">
        <p14:creationId xmlns:p14="http://schemas.microsoft.com/office/powerpoint/2010/main" val="162951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fld id="{01879A1F-E680-4348-AA2C-3F9483274369}" type="slidenum">
              <a:rPr lang="en-GB" altLang="en-US"/>
              <a:pPr/>
              <a:t>‹#›</a:t>
            </a:fld>
            <a:endParaRPr lang="en-GB" altLang="en-US"/>
          </a:p>
        </p:txBody>
      </p:sp>
    </p:spTree>
    <p:extLst>
      <p:ext uri="{BB962C8B-B14F-4D97-AF65-F5344CB8AC3E}">
        <p14:creationId xmlns:p14="http://schemas.microsoft.com/office/powerpoint/2010/main" val="346158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17FFFCF8-D0E0-8642-B534-215BBD0C475F}" type="slidenum">
              <a:rPr lang="en-GB" altLang="en-US"/>
              <a:pPr/>
              <a:t>‹#›</a:t>
            </a:fld>
            <a:endParaRPr lang="en-GB" altLang="en-US"/>
          </a:p>
        </p:txBody>
      </p:sp>
    </p:spTree>
    <p:extLst>
      <p:ext uri="{BB962C8B-B14F-4D97-AF65-F5344CB8AC3E}">
        <p14:creationId xmlns:p14="http://schemas.microsoft.com/office/powerpoint/2010/main" val="346457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A163E2B9-95A1-6741-85A7-F853A65AE0B5}" type="slidenum">
              <a:rPr lang="en-GB" altLang="en-US"/>
              <a:pPr/>
              <a:t>‹#›</a:t>
            </a:fld>
            <a:endParaRPr lang="en-GB" altLang="en-US"/>
          </a:p>
        </p:txBody>
      </p:sp>
    </p:spTree>
    <p:extLst>
      <p:ext uri="{BB962C8B-B14F-4D97-AF65-F5344CB8AC3E}">
        <p14:creationId xmlns:p14="http://schemas.microsoft.com/office/powerpoint/2010/main" val="1084262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3BFE0BD-BE11-BE45-8407-2FCC773EDBA8}" type="slidenum">
              <a:rPr lang="en-GB" altLang="en-US"/>
              <a:pPr/>
              <a:t>‹#›</a:t>
            </a:fld>
            <a:endParaRPr lang="en-GB" altLang="en-US"/>
          </a:p>
        </p:txBody>
      </p:sp>
    </p:spTree>
    <p:extLst>
      <p:ext uri="{BB962C8B-B14F-4D97-AF65-F5344CB8AC3E}">
        <p14:creationId xmlns:p14="http://schemas.microsoft.com/office/powerpoint/2010/main" val="1799311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35250253-9EF2-3F49-9D3A-9A26BB2E30AC}" type="slidenum">
              <a:rPr lang="en-GB" altLang="en-US"/>
              <a:pPr/>
              <a:t>‹#›</a:t>
            </a:fld>
            <a:endParaRPr lang="en-GB" altLang="en-US"/>
          </a:p>
        </p:txBody>
      </p:sp>
    </p:spTree>
    <p:extLst>
      <p:ext uri="{BB962C8B-B14F-4D97-AF65-F5344CB8AC3E}">
        <p14:creationId xmlns:p14="http://schemas.microsoft.com/office/powerpoint/2010/main" val="157999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Content Placeholder 4"/>
          <p:cNvSpPr>
            <a:spLocks noGrp="1"/>
          </p:cNvSpPr>
          <p:nvPr>
            <p:ph sz="quarter" idx="3"/>
          </p:nvPr>
        </p:nvSpPr>
        <p:spPr>
          <a:xfrm>
            <a:off x="4648200" y="3938588"/>
            <a:ext cx="4038600" cy="218757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69"/>
          <p:cNvSpPr>
            <a:spLocks noGrp="1" noChangeArrowheads="1"/>
          </p:cNvSpPr>
          <p:nvPr>
            <p:ph type="dt" sz="half" idx="10"/>
          </p:nvPr>
        </p:nvSpPr>
        <p:spPr/>
        <p:txBody>
          <a:bodyPr/>
          <a:lstStyle>
            <a:lvl1pPr>
              <a:defRPr/>
            </a:lvl1pPr>
          </a:lstStyle>
          <a:p>
            <a:pPr>
              <a:defRPr/>
            </a:pPr>
            <a:endParaRPr lang="en-GB"/>
          </a:p>
        </p:txBody>
      </p:sp>
      <p:sp>
        <p:nvSpPr>
          <p:cNvPr id="7" name="Rectangle 70"/>
          <p:cNvSpPr>
            <a:spLocks noGrp="1" noChangeArrowheads="1"/>
          </p:cNvSpPr>
          <p:nvPr>
            <p:ph type="ftr" sz="quarter" idx="11"/>
          </p:nvPr>
        </p:nvSpPr>
        <p:spPr/>
        <p:txBody>
          <a:bodyPr/>
          <a:lstStyle>
            <a:lvl1pPr>
              <a:defRPr/>
            </a:lvl1pPr>
          </a:lstStyle>
          <a:p>
            <a:pPr>
              <a:defRPr/>
            </a:pPr>
            <a:endParaRPr lang="en-GB"/>
          </a:p>
        </p:txBody>
      </p:sp>
      <p:sp>
        <p:nvSpPr>
          <p:cNvPr id="8" name="Rectangle 71"/>
          <p:cNvSpPr>
            <a:spLocks noGrp="1" noChangeArrowheads="1"/>
          </p:cNvSpPr>
          <p:nvPr>
            <p:ph type="sldNum" sz="quarter" idx="12"/>
          </p:nvPr>
        </p:nvSpPr>
        <p:spPr/>
        <p:txBody>
          <a:bodyPr/>
          <a:lstStyle>
            <a:lvl1pPr>
              <a:defRPr/>
            </a:lvl1pPr>
          </a:lstStyle>
          <a:p>
            <a:fld id="{818C02E1-2766-2944-9179-F932D0C5302B}" type="slidenum">
              <a:rPr lang="en-GB" altLang="en-US"/>
              <a:pPr/>
              <a:t>‹#›</a:t>
            </a:fld>
            <a:endParaRPr lang="en-GB" altLang="en-US"/>
          </a:p>
        </p:txBody>
      </p:sp>
    </p:spTree>
    <p:extLst>
      <p:ext uri="{BB962C8B-B14F-4D97-AF65-F5344CB8AC3E}">
        <p14:creationId xmlns:p14="http://schemas.microsoft.com/office/powerpoint/2010/main" val="12075903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Subtitle">
    <p:spTree>
      <p:nvGrpSpPr>
        <p:cNvPr id="1" name=""/>
        <p:cNvGrpSpPr/>
        <p:nvPr/>
      </p:nvGrpSpPr>
      <p:grpSpPr>
        <a:xfrm>
          <a:off x="0" y="0"/>
          <a:ext cx="0" cy="0"/>
          <a:chOff x="0" y="0"/>
          <a:chExt cx="0" cy="0"/>
        </a:xfrm>
      </p:grpSpPr>
      <p:sp>
        <p:nvSpPr>
          <p:cNvPr id="5" name="Shape 5"/>
          <p:cNvSpPr>
            <a:spLocks noGrp="1"/>
          </p:cNvSpPr>
          <p:nvPr>
            <p:ph type="title"/>
          </p:nvPr>
        </p:nvSpPr>
        <p:spPr>
          <a:xfrm>
            <a:off x="892969" y="1151930"/>
            <a:ext cx="7358063" cy="2321719"/>
          </a:xfrm>
          <a:prstGeom prst="rect">
            <a:avLst/>
          </a:prstGeom>
        </p:spPr>
        <p:txBody>
          <a:bodyPr anchor="b"/>
          <a:lstStyle/>
          <a:p>
            <a:pPr lvl="0">
              <a:defRPr sz="1800"/>
            </a:pPr>
            <a:r>
              <a:rPr sz="5625"/>
              <a:t>Title Text</a:t>
            </a:r>
          </a:p>
        </p:txBody>
      </p:sp>
      <p:sp>
        <p:nvSpPr>
          <p:cNvPr id="6" name="Shape 6"/>
          <p:cNvSpPr>
            <a:spLocks noGrp="1"/>
          </p:cNvSpPr>
          <p:nvPr>
            <p:ph type="body" idx="1"/>
          </p:nvPr>
        </p:nvSpPr>
        <p:spPr>
          <a:xfrm>
            <a:off x="892969" y="3536156"/>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pPr lvl="0">
              <a:defRPr sz="1800"/>
            </a:pPr>
            <a:r>
              <a:rPr sz="2250"/>
              <a:t>Body Level One</a:t>
            </a:r>
          </a:p>
          <a:p>
            <a:pPr lvl="1">
              <a:defRPr sz="1800"/>
            </a:pPr>
            <a:r>
              <a:rPr sz="2250"/>
              <a:t>Body Level Two</a:t>
            </a:r>
          </a:p>
          <a:p>
            <a:pPr lvl="2">
              <a:defRPr sz="1800"/>
            </a:pPr>
            <a:r>
              <a:rPr sz="2250"/>
              <a:t>Body Level Three</a:t>
            </a:r>
          </a:p>
          <a:p>
            <a:pPr lvl="3">
              <a:defRPr sz="1800"/>
            </a:pPr>
            <a:r>
              <a:rPr sz="2250"/>
              <a:t>Body Level Four</a:t>
            </a:r>
          </a:p>
          <a:p>
            <a:pPr lvl="4">
              <a:defRPr sz="1800"/>
            </a:pPr>
            <a:r>
              <a:rPr sz="2250"/>
              <a:t>Body Level Five</a:t>
            </a:r>
          </a:p>
        </p:txBody>
      </p:sp>
    </p:spTree>
    <p:extLst>
      <p:ext uri="{BB962C8B-B14F-4D97-AF65-F5344CB8AC3E}">
        <p14:creationId xmlns:p14="http://schemas.microsoft.com/office/powerpoint/2010/main" val="1385445702"/>
      </p:ext>
    </p:extLst>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ltLang="x-none"/>
              <a:t>Click to edit Master title style</a:t>
            </a:r>
            <a:endParaRPr lang="en-GB" altLang="x-none"/>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ltLang="x-none"/>
              <a:t>Click to edit Master text styles</a:t>
            </a:r>
          </a:p>
          <a:p>
            <a:pPr lvl="1"/>
            <a:r>
              <a:rPr lang="en-US" altLang="x-none"/>
              <a:t>Second level</a:t>
            </a:r>
          </a:p>
          <a:p>
            <a:pPr lvl="2"/>
            <a:r>
              <a:rPr lang="en-US" altLang="x-none"/>
              <a:t>Third level</a:t>
            </a:r>
          </a:p>
          <a:p>
            <a:pPr lvl="3"/>
            <a:r>
              <a:rPr lang="en-US" altLang="x-none"/>
              <a:t>Fourth level</a:t>
            </a:r>
          </a:p>
          <a:p>
            <a:pPr lvl="4"/>
            <a:r>
              <a:rPr lang="en-US" altLang="x-none"/>
              <a:t>Fifth level</a:t>
            </a:r>
            <a:endParaRPr lang="en-GB" altLang="x-none"/>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ea typeface="ＭＳ Ｐゴシック" pitchFamily="34" charset="-128"/>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ea typeface="ＭＳ Ｐゴシック" pitchFamily="34" charset="-128"/>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D7D9BD70-507C-6D4C-9E3B-F35FD24C309F}"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charset="0"/>
        </a:defRPr>
      </a:lvl2pPr>
      <a:lvl3pPr algn="ctr" rtl="0" fontAlgn="base">
        <a:spcBef>
          <a:spcPct val="0"/>
        </a:spcBef>
        <a:spcAft>
          <a:spcPct val="0"/>
        </a:spcAft>
        <a:defRPr sz="4400">
          <a:solidFill>
            <a:schemeClr val="tx1"/>
          </a:solidFill>
          <a:latin typeface="Calibri" charset="0"/>
        </a:defRPr>
      </a:lvl3pPr>
      <a:lvl4pPr algn="ctr" rtl="0" fontAlgn="base">
        <a:spcBef>
          <a:spcPct val="0"/>
        </a:spcBef>
        <a:spcAft>
          <a:spcPct val="0"/>
        </a:spcAft>
        <a:defRPr sz="4400">
          <a:solidFill>
            <a:schemeClr val="tx1"/>
          </a:solidFill>
          <a:latin typeface="Calibri" charset="0"/>
        </a:defRPr>
      </a:lvl4pPr>
      <a:lvl5pPr algn="ctr" rtl="0" fontAlgn="base">
        <a:spcBef>
          <a:spcPct val="0"/>
        </a:spcBef>
        <a:spcAft>
          <a:spcPct val="0"/>
        </a:spcAft>
        <a:defRPr sz="4400">
          <a:solidFill>
            <a:schemeClr val="tx1"/>
          </a:solidFill>
          <a:latin typeface="Calibri" charset="0"/>
        </a:defRPr>
      </a:lvl5pPr>
      <a:lvl6pPr marL="457200" algn="ctr" rtl="0" fontAlgn="base">
        <a:spcBef>
          <a:spcPct val="0"/>
        </a:spcBef>
        <a:spcAft>
          <a:spcPct val="0"/>
        </a:spcAft>
        <a:defRPr sz="4400">
          <a:solidFill>
            <a:schemeClr val="tx1"/>
          </a:solidFill>
          <a:latin typeface="Calibri" charset="0"/>
        </a:defRPr>
      </a:lvl6pPr>
      <a:lvl7pPr marL="914400" algn="ctr" rtl="0" fontAlgn="base">
        <a:spcBef>
          <a:spcPct val="0"/>
        </a:spcBef>
        <a:spcAft>
          <a:spcPct val="0"/>
        </a:spcAft>
        <a:defRPr sz="4400">
          <a:solidFill>
            <a:schemeClr val="tx1"/>
          </a:solidFill>
          <a:latin typeface="Calibri" charset="0"/>
        </a:defRPr>
      </a:lvl7pPr>
      <a:lvl8pPr marL="1371600" algn="ctr" rtl="0" fontAlgn="base">
        <a:spcBef>
          <a:spcPct val="0"/>
        </a:spcBef>
        <a:spcAft>
          <a:spcPct val="0"/>
        </a:spcAft>
        <a:defRPr sz="4400">
          <a:solidFill>
            <a:schemeClr val="tx1"/>
          </a:solidFill>
          <a:latin typeface="Calibri" charset="0"/>
        </a:defRPr>
      </a:lvl8pPr>
      <a:lvl9pPr marL="1828800" algn="ctr" rtl="0" fontAlgn="base">
        <a:spcBef>
          <a:spcPct val="0"/>
        </a:spcBef>
        <a:spcAft>
          <a:spcPct val="0"/>
        </a:spcAft>
        <a:defRPr sz="4400">
          <a:solidFill>
            <a:schemeClr val="tx1"/>
          </a:solidFill>
          <a:latin typeface="Calibri"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4" Type="http://schemas.openxmlformats.org/officeDocument/2006/relationships/image" Target="../media/image1.png"/><Relationship Id="rId5" Type="http://schemas.openxmlformats.org/officeDocument/2006/relationships/image" Target="../media/image2.png"/><Relationship Id="rId1" Type="http://schemas.openxmlformats.org/officeDocument/2006/relationships/tags" Target="../tags/tag1.xml"/><Relationship Id="rId2"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1" Type="http://schemas.openxmlformats.org/officeDocument/2006/relationships/tags" Target="../tags/tag2.xml"/><Relationship Id="rId2"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png"/><Relationship Id="rId5" Type="http://schemas.openxmlformats.org/officeDocument/2006/relationships/image" Target="../media/image2.pn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7.jpeg"/><Relationship Id="rId5" Type="http://schemas.openxmlformats.org/officeDocument/2006/relationships/image" Target="../media/image2.png"/><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jpeg"/><Relationship Id="rId5" Type="http://schemas.openxmlformats.org/officeDocument/2006/relationships/image" Target="../media/image2.png"/><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2.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ritical thinking pic.png"/>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1" y="1"/>
            <a:ext cx="9158809" cy="6857999"/>
          </a:xfrm>
          <a:prstGeom prst="rect">
            <a:avLst/>
          </a:prstGeom>
        </p:spPr>
      </p:pic>
      <p:sp>
        <p:nvSpPr>
          <p:cNvPr id="32" name="Shape 32"/>
          <p:cNvSpPr>
            <a:spLocks noGrp="1"/>
          </p:cNvSpPr>
          <p:nvPr>
            <p:ph type="title"/>
          </p:nvPr>
        </p:nvSpPr>
        <p:spPr>
          <a:xfrm>
            <a:off x="892969" y="2361235"/>
            <a:ext cx="7358063" cy="1303862"/>
          </a:xfrm>
          <a:prstGeom prst="rect">
            <a:avLst/>
          </a:prstGeom>
        </p:spPr>
        <p:txBody>
          <a:bodyPr/>
          <a:lstStyle>
            <a:lvl1pPr defTabSz="385572">
              <a:defRPr sz="5280"/>
            </a:lvl1pPr>
          </a:lstStyle>
          <a:p>
            <a:pPr lvl="0">
              <a:defRPr sz="1800"/>
            </a:pPr>
            <a:r>
              <a:rPr lang="en-GB" sz="3797" b="1" dirty="0"/>
              <a:t>‘TRANSFORMING EDUCATION, TRANSFORMING LIVES…..’</a:t>
            </a:r>
            <a:endParaRPr sz="3712" dirty="0"/>
          </a:p>
        </p:txBody>
      </p:sp>
      <p:pic>
        <p:nvPicPr>
          <p:cNvPr id="33" name="UWTSD_Logo.png"/>
          <p:cNvPicPr/>
          <p:nvPr/>
        </p:nvPicPr>
        <p:blipFill>
          <a:blip r:embed="rId5" cstate="print">
            <a:extLst/>
          </a:blip>
          <a:stretch>
            <a:fillRect/>
          </a:stretch>
        </p:blipFill>
        <p:spPr>
          <a:xfrm>
            <a:off x="3197858" y="941370"/>
            <a:ext cx="2748284" cy="961085"/>
          </a:xfrm>
          <a:prstGeom prst="rect">
            <a:avLst/>
          </a:prstGeom>
          <a:ln w="12700">
            <a:miter lim="400000"/>
          </a:ln>
        </p:spPr>
      </p:pic>
      <p:sp>
        <p:nvSpPr>
          <p:cNvPr id="6"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20729093"/>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itical thinking pic.png"/>
          <p:cNvPicPr>
            <a:picLocks noChangeAspect="1"/>
          </p:cNvPicPr>
          <p:nvPr/>
        </p:nvPicPr>
        <p:blipFill>
          <a:blip r:embed="rId3">
            <a:alphaModFix amt="6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33" name="UWTSD_Logo.png"/>
          <p:cNvPicPr/>
          <p:nvPr/>
        </p:nvPicPr>
        <p:blipFill>
          <a:blip r:embed="rId4" cstate="print">
            <a:extLst/>
          </a:blip>
          <a:stretch>
            <a:fillRect/>
          </a:stretch>
        </p:blipFill>
        <p:spPr>
          <a:xfrm>
            <a:off x="220972" y="5672012"/>
            <a:ext cx="2748284" cy="961085"/>
          </a:xfrm>
          <a:prstGeom prst="rect">
            <a:avLst/>
          </a:prstGeom>
          <a:ln w="12700">
            <a:miter lim="400000"/>
          </a:ln>
        </p:spPr>
      </p:pic>
      <p:sp>
        <p:nvSpPr>
          <p:cNvPr id="5" name="Title 4"/>
          <p:cNvSpPr>
            <a:spLocks noGrp="1"/>
          </p:cNvSpPr>
          <p:nvPr>
            <p:ph type="title"/>
          </p:nvPr>
        </p:nvSpPr>
        <p:spPr>
          <a:xfrm>
            <a:off x="2621599" y="174965"/>
            <a:ext cx="3900811" cy="633379"/>
          </a:xfrm>
          <a:prstGeom prst="rect">
            <a:avLst/>
          </a:prstGeom>
        </p:spPr>
        <p:txBody>
          <a:bodyPr wrap="none">
            <a:spAutoFit/>
          </a:bodyPr>
          <a:lstStyle/>
          <a:p>
            <a:r>
              <a:rPr lang="en-US" sz="3516" b="1" dirty="0"/>
              <a:t>Learning Outcomes </a:t>
            </a:r>
          </a:p>
        </p:txBody>
      </p:sp>
      <p:sp>
        <p:nvSpPr>
          <p:cNvPr id="2" name="TextBox 1"/>
          <p:cNvSpPr txBox="1"/>
          <p:nvPr/>
        </p:nvSpPr>
        <p:spPr>
          <a:xfrm>
            <a:off x="708394" y="886434"/>
            <a:ext cx="7727211" cy="2442015"/>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35719" tIns="35719" rIns="35719" bIns="35719" numCol="1" spcCol="38100" rtlCol="0" anchor="ctr">
            <a:spAutoFit/>
          </a:bodyPr>
          <a:lstStyle/>
          <a:p>
            <a:pPr marL="401822" indent="-401822" defTabSz="410751" fontAlgn="auto" latinLnBrk="1" hangingPunct="0">
              <a:spcBef>
                <a:spcPts val="0"/>
              </a:spcBef>
              <a:spcAft>
                <a:spcPts val="0"/>
              </a:spcAft>
              <a:buFont typeface="Arial"/>
              <a:buChar char="•"/>
            </a:pPr>
            <a:r>
              <a:rPr lang="en-US" sz="2200" dirty="0" smtClean="0">
                <a:solidFill>
                  <a:srgbClr val="000000"/>
                </a:solidFill>
              </a:rPr>
              <a:t>Describe benefits of physical activity </a:t>
            </a:r>
            <a:r>
              <a:rPr lang="en-US" sz="2200" dirty="0" smtClean="0">
                <a:solidFill>
                  <a:srgbClr val="000000"/>
                </a:solidFill>
              </a:rPr>
              <a:t>in CV conditions</a:t>
            </a:r>
            <a:endParaRPr lang="en-US" sz="2200" dirty="0" smtClean="0">
              <a:solidFill>
                <a:srgbClr val="000000"/>
              </a:solidFill>
            </a:endParaRPr>
          </a:p>
          <a:p>
            <a:pPr marL="401822" indent="-401822" defTabSz="410751" fontAlgn="auto" latinLnBrk="1" hangingPunct="0">
              <a:spcBef>
                <a:spcPts val="0"/>
              </a:spcBef>
              <a:spcAft>
                <a:spcPts val="0"/>
              </a:spcAft>
              <a:buFont typeface="Arial"/>
              <a:buChar char="•"/>
            </a:pPr>
            <a:r>
              <a:rPr lang="en-US" sz="2200" dirty="0" smtClean="0">
                <a:solidFill>
                  <a:srgbClr val="000000"/>
                </a:solidFill>
              </a:rPr>
              <a:t>Understand and explain potential strategies to </a:t>
            </a:r>
            <a:r>
              <a:rPr lang="en-US" sz="2200" dirty="0" err="1" smtClean="0">
                <a:solidFill>
                  <a:srgbClr val="000000"/>
                </a:solidFill>
              </a:rPr>
              <a:t>minimise</a:t>
            </a:r>
            <a:r>
              <a:rPr lang="en-US" sz="2200" dirty="0" smtClean="0">
                <a:solidFill>
                  <a:srgbClr val="000000"/>
                </a:solidFill>
              </a:rPr>
              <a:t>    risk </a:t>
            </a:r>
            <a:r>
              <a:rPr lang="en-US" sz="2200" dirty="0" smtClean="0">
                <a:solidFill>
                  <a:srgbClr val="000000"/>
                </a:solidFill>
              </a:rPr>
              <a:t>of </a:t>
            </a:r>
            <a:r>
              <a:rPr lang="en-US" sz="2200" dirty="0" smtClean="0">
                <a:solidFill>
                  <a:srgbClr val="000000"/>
                </a:solidFill>
              </a:rPr>
              <a:t>CHD</a:t>
            </a:r>
            <a:endParaRPr lang="en-US" sz="2200" dirty="0" smtClean="0">
              <a:solidFill>
                <a:srgbClr val="000000"/>
              </a:solidFill>
            </a:endParaRPr>
          </a:p>
          <a:p>
            <a:pPr marL="401822" indent="-401822" latinLnBrk="1" hangingPunct="0">
              <a:buFont typeface="Arial"/>
              <a:buChar char="•"/>
            </a:pPr>
            <a:r>
              <a:rPr lang="en-US" sz="2200" dirty="0">
                <a:solidFill>
                  <a:srgbClr val="000000"/>
                </a:solidFill>
              </a:rPr>
              <a:t>Describe </a:t>
            </a:r>
            <a:r>
              <a:rPr lang="en-US" sz="2200" dirty="0" smtClean="0">
                <a:solidFill>
                  <a:srgbClr val="000000"/>
                </a:solidFill>
              </a:rPr>
              <a:t>CIs </a:t>
            </a:r>
            <a:r>
              <a:rPr lang="en-US" sz="2200" dirty="0">
                <a:solidFill>
                  <a:srgbClr val="000000"/>
                </a:solidFill>
              </a:rPr>
              <a:t>of physical activity </a:t>
            </a:r>
            <a:r>
              <a:rPr lang="en-US" sz="2200" dirty="0" smtClean="0">
                <a:solidFill>
                  <a:srgbClr val="000000"/>
                </a:solidFill>
              </a:rPr>
              <a:t>in Cardiac conditions</a:t>
            </a:r>
            <a:endParaRPr lang="en-US" sz="2200" dirty="0">
              <a:solidFill>
                <a:srgbClr val="000000"/>
              </a:solidFill>
            </a:endParaRPr>
          </a:p>
          <a:p>
            <a:pPr marL="401822" indent="-401822" defTabSz="410751" fontAlgn="auto" latinLnBrk="1" hangingPunct="0">
              <a:spcBef>
                <a:spcPts val="0"/>
              </a:spcBef>
              <a:spcAft>
                <a:spcPts val="0"/>
              </a:spcAft>
              <a:buFont typeface="Arial"/>
              <a:buChar char="•"/>
            </a:pPr>
            <a:r>
              <a:rPr lang="en-US" sz="2200" dirty="0" smtClean="0">
                <a:solidFill>
                  <a:srgbClr val="000000"/>
                </a:solidFill>
              </a:rPr>
              <a:t>Discuss prevalent </a:t>
            </a:r>
            <a:r>
              <a:rPr lang="en-US" sz="2200" dirty="0" smtClean="0">
                <a:solidFill>
                  <a:srgbClr val="000000"/>
                </a:solidFill>
              </a:rPr>
              <a:t>CV conditions including </a:t>
            </a:r>
            <a:r>
              <a:rPr lang="en-US" sz="2200" dirty="0" err="1" smtClean="0">
                <a:solidFill>
                  <a:srgbClr val="000000"/>
                </a:solidFill>
              </a:rPr>
              <a:t>aetiology</a:t>
            </a:r>
            <a:r>
              <a:rPr lang="en-US" sz="2200" dirty="0" smtClean="0">
                <a:solidFill>
                  <a:srgbClr val="000000"/>
                </a:solidFill>
              </a:rPr>
              <a:t> and   epidemiology</a:t>
            </a:r>
            <a:endParaRPr lang="en-US" sz="2200" dirty="0" smtClean="0">
              <a:solidFill>
                <a:srgbClr val="000000"/>
              </a:solidFill>
            </a:endParaRPr>
          </a:p>
          <a:p>
            <a:pPr defTabSz="410751" fontAlgn="auto" latinLnBrk="1" hangingPunct="0">
              <a:spcBef>
                <a:spcPts val="0"/>
              </a:spcBef>
              <a:spcAft>
                <a:spcPts val="0"/>
              </a:spcAft>
            </a:pPr>
            <a:endParaRPr lang="en-US" sz="2200" dirty="0" smtClean="0">
              <a:solidFill>
                <a:srgbClr val="000000"/>
              </a:solidFill>
            </a:endParaRPr>
          </a:p>
        </p:txBody>
      </p:sp>
      <p:sp>
        <p:nvSpPr>
          <p:cNvPr id="7" name="Shape 34"/>
          <p:cNvSpPr/>
          <p:nvPr/>
        </p:nvSpPr>
        <p:spPr>
          <a:xfrm>
            <a:off x="6869628" y="6152559"/>
            <a:ext cx="1982915" cy="375039"/>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defTabSz="321457">
              <a:defRPr sz="1800"/>
            </a:pPr>
            <a:r>
              <a:rPr sz="984" dirty="0">
                <a:latin typeface="Helvetica"/>
                <a:ea typeface="Helvetica"/>
                <a:cs typeface="Helvetica"/>
                <a:sym typeface="Helvetica"/>
              </a:rPr>
              <a:t>Daniel Martin </a:t>
            </a:r>
          </a:p>
          <a:p>
            <a:pPr defTabSz="321457">
              <a:defRPr sz="1800"/>
            </a:pPr>
            <a:r>
              <a:rPr sz="984" dirty="0">
                <a:latin typeface="Helvetica"/>
                <a:ea typeface="Helvetica"/>
                <a:cs typeface="Helvetica"/>
                <a:sym typeface="Helvetica"/>
              </a:rPr>
              <a:t>MSc BSc MHCPC MCSP MAACP</a:t>
            </a:r>
          </a:p>
        </p:txBody>
      </p:sp>
    </p:spTree>
    <p:custDataLst>
      <p:tags r:id="rId1"/>
    </p:custDataLst>
    <p:extLst>
      <p:ext uri="{BB962C8B-B14F-4D97-AF65-F5344CB8AC3E}">
        <p14:creationId xmlns:p14="http://schemas.microsoft.com/office/powerpoint/2010/main" val="93273784"/>
      </p:ext>
    </p:extLst>
  </p:cSld>
  <p:clrMapOvr>
    <a:masterClrMapping/>
  </p:clrMapOvr>
  <p:transition spd="med" advTm="7387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68313" y="7938"/>
            <a:ext cx="8229600" cy="922337"/>
          </a:xfrm>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dirty="0" smtClean="0">
                <a:latin typeface="+mn-lt"/>
              </a:rPr>
              <a:t>Heart Disease The Silent Killer</a:t>
            </a:r>
          </a:p>
        </p:txBody>
      </p:sp>
      <p:pic>
        <p:nvPicPr>
          <p:cNvPr id="4102" name="Picture 6" descr="DS00094_l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68313" y="1196975"/>
            <a:ext cx="5146675" cy="3024188"/>
          </a:xfrm>
          <a:noFill/>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3076" name="Picture 5" descr="https://upload.wikimedia.org/wikipedia/commons/6/6d/Blausen_0259_CoronaryArteryDisease_0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68863" y="3644900"/>
            <a:ext cx="4284662" cy="321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UWTSD_Logo.png"/>
          <p:cNvPicPr/>
          <p:nvPr/>
        </p:nvPicPr>
        <p:blipFill>
          <a:blip r:embed="rId5" cstate="print">
            <a:extLst/>
          </a:blip>
          <a:stretch>
            <a:fillRect/>
          </a:stretch>
        </p:blipFill>
        <p:spPr>
          <a:xfrm>
            <a:off x="586430" y="5877272"/>
            <a:ext cx="1797720" cy="593254"/>
          </a:xfrm>
          <a:prstGeom prst="rect">
            <a:avLst/>
          </a:prstGeom>
          <a:ln w="12700">
            <a:miter lim="400000"/>
          </a:ln>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What is Heart Disease?</a:t>
            </a:r>
          </a:p>
        </p:txBody>
      </p:sp>
      <p:sp>
        <p:nvSpPr>
          <p:cNvPr id="5123"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rtlCol="0">
            <a:normAutofit lnSpcReduction="10000"/>
          </a:bodyPr>
          <a:lstStyle/>
          <a:p>
            <a:pPr fontAlgn="auto">
              <a:spcAft>
                <a:spcPts val="0"/>
              </a:spcAft>
              <a:buFont typeface="Wingdings" charset="0"/>
              <a:buChar char="Ø"/>
              <a:defRPr/>
            </a:pPr>
            <a:r>
              <a:rPr lang="en-US" dirty="0" smtClean="0"/>
              <a:t>A general term that covers a number of diseases which affect the heart, including;</a:t>
            </a:r>
          </a:p>
          <a:p>
            <a:pPr fontAlgn="auto">
              <a:spcAft>
                <a:spcPts val="0"/>
              </a:spcAft>
              <a:buFont typeface="Wingdings" charset="0"/>
              <a:buChar char="Ø"/>
              <a:defRPr/>
            </a:pPr>
            <a:endParaRPr lang="en-US" dirty="0" smtClean="0"/>
          </a:p>
          <a:p>
            <a:pPr lvl="1" fontAlgn="auto">
              <a:lnSpc>
                <a:spcPct val="150000"/>
              </a:lnSpc>
              <a:spcAft>
                <a:spcPts val="0"/>
              </a:spcAft>
              <a:buFont typeface="Wingdings" charset="0"/>
              <a:buChar char="l"/>
              <a:defRPr/>
            </a:pPr>
            <a:r>
              <a:rPr lang="en-US" dirty="0" smtClean="0"/>
              <a:t>coronary artery disease, </a:t>
            </a:r>
          </a:p>
          <a:p>
            <a:pPr lvl="1" fontAlgn="auto">
              <a:lnSpc>
                <a:spcPct val="150000"/>
              </a:lnSpc>
              <a:spcAft>
                <a:spcPts val="0"/>
              </a:spcAft>
              <a:buFont typeface="Wingdings" charset="0"/>
              <a:buChar char="l"/>
              <a:defRPr/>
            </a:pPr>
            <a:r>
              <a:rPr lang="en-US" dirty="0" smtClean="0"/>
              <a:t>heart-failure,</a:t>
            </a:r>
          </a:p>
          <a:p>
            <a:pPr lvl="1" fontAlgn="auto">
              <a:lnSpc>
                <a:spcPct val="150000"/>
              </a:lnSpc>
              <a:spcAft>
                <a:spcPts val="0"/>
              </a:spcAft>
              <a:buFont typeface="Wingdings" charset="0"/>
              <a:buChar char="l"/>
              <a:defRPr/>
            </a:pPr>
            <a:r>
              <a:rPr lang="en-US" dirty="0" smtClean="0"/>
              <a:t>angina.</a:t>
            </a:r>
          </a:p>
          <a:p>
            <a:pPr lvl="1" fontAlgn="auto">
              <a:lnSpc>
                <a:spcPct val="150000"/>
              </a:lnSpc>
              <a:spcAft>
                <a:spcPts val="0"/>
              </a:spcAft>
              <a:buFont typeface="Wingdings" charset="0"/>
              <a:buChar char="l"/>
              <a:defRPr/>
            </a:pPr>
            <a:r>
              <a:rPr lang="en-US" dirty="0" smtClean="0"/>
              <a:t>Many More</a:t>
            </a:r>
          </a:p>
          <a:p>
            <a:pPr fontAlgn="auto">
              <a:spcAft>
                <a:spcPts val="0"/>
              </a:spcAft>
              <a:buFont typeface="Wingdings" charset="0"/>
              <a:buChar char="Ø"/>
              <a:defRPr/>
            </a:pPr>
            <a:endParaRPr lang="en-US" dirty="0" smtClean="0"/>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60375" y="76200"/>
            <a:ext cx="8229600" cy="777875"/>
          </a:xfrm>
        </p:spPr>
        <p:txBody>
          <a:bodyPr/>
          <a:lstStyle/>
          <a:p>
            <a:r>
              <a:rPr lang="en-GB" altLang="x-none"/>
              <a:t>The Heart</a:t>
            </a:r>
          </a:p>
        </p:txBody>
      </p:sp>
      <p:sp>
        <p:nvSpPr>
          <p:cNvPr id="5123" name="AutoShape 2" descr="data:image/jpeg;base64,/9j/4AAQSkZJRgABAQAAAQABAAD/2wCEAAkGBxITEhUTExMWFhUVGRoXGBgWFxgYFxYaGx0aFxoaFxcYHyggGxolGxoXITEhJikrLi4uHx8zODMsNygtLisBCgoKDg0OGxAQGismICU1MDUyMi0tLTg1My41Mi0vLS0rMS8tLy0tLzAtLjUvLS0tLS0tLS8uLS0wLS0tLS0tLf/AABEIAMIBAwMBIgACEQEDEQH/xAAbAAEAAgMBAQAAAAAAAAAAAAAABQYDBAcCAf/EAEUQAAIBAgQEBAMFBQYEBQUAAAECAwARBBIhMQUGE0EiUWFxMoGRFCNCobEHUmLB8BYzcoKS0SRDsuEVNHOT8VSzwtLy/8QAGgEBAAMBAQEAAAAAAAAAAAAAAAMEBQIBBv/EAC8RAAICAQMCAwcEAwEAAAAAAAABAgMRBBIhMUETIlFhcYGxwdHwBTKRoRRC4SP/2gAMAwEAAhEDEQA/AO4UpSgFKUoBSlKAxYqDOpW9tvyN9R3HpWgOFtf+/lI8r9qlKUBFJwg2bNNIS1/xaWNraG/YfmfQDI/CQbWkkVguXMpAJ7XOmtSNKAjn4TdmbqyeLdb+H6eXp7/L5FwpgQevNpbS4sbeen9WqSrBjsSI42c/hH1OwHzNhQGnHwlQWtK5uAti2YC2U7Hzy6jyJoeFN2nl3/e0tcaW27fn5aVrcKkLkG/epyupR2vB4mRf/hLW/wDMTX88w9R5abj6CsrYTMwPWcEWuAbA2vuPW4v7eVwdfFY3fXSoJuLgZjfa9dxqbPHJE/PhEDX60i5rkhWsDc3B02tsPavq8LJ1GIlt/iHr6e30qrYXi3UYNfewAvsALCrDFi7DQ1W8Tkuz0sopG6eHHLbrSjW98wv+HTUbafmaxrwpu+IlvpsR2N+97+Wt62cA5INbDOBqTau0yq1h4NKLhmUg9WTTcZtDvv8AW/yHrfGOFNc/8RLbt4tt+/lqPp3r7j+LpGtxqSbAeZOgArdwwa3j+I6m2w9BTJ64NLLNH/wk2t15bXv8Xrf+htvXscNNiOtLqQb5te+g9NfyFSFK9OSMm4UxYsJ5RmNyAdLeQ/r+d82BwTRk3kdwdg3bfb8h8q3aUApSlAKUpQClKUApSlAKUpQClKUBy7+0OJjaZpMRKwdcZ0zG2HfDsYlkdFSw6sMiKliXVgSCDuKmYucZlkCmJWiWVIC2c9VmbDDFZguXL3y76+laXEeZIYz1kweFX7Q06dfEMIUdImERWSURt4pGzFVbQqLk9qk8fzJDDLhF+yrafpyysDGfsxcpBCxKXDkuwQMDsDragNPC8+SsikxQh5o8PLEEkeSwncoEkCIW6gAJFtDZtVAJrX/tzibGcRx5Bhup0sxuZBiDhyQ9vhNr+1WDCvhCuNjkw0SCCQmZRGpWQZBMkhFvEcp7j4g3vWrHx/hjLmEOoKIiHCsJH615F6UZW7K+VmuNPCxO16A1MXzTiIXmRlRpRIiZMztGtsMJ36eWMNa43cjcm40WpLkrjsmLeaRtEKYWRE0PT6sKyMAQATqdzWjxrmzh5iMiwjEOV62UwMcpVjCDMxQ9JgysgzajKR2qY4PxzBNO2HgAV/EPDGUR+iRG4R7ANkJC2G3bagJ+qbz/AMTymHDqdWPUb/Cuij5sSf8ALVyrivMXGBLjZpr+FT00/wAKaaed2zH51Pp4bp5fY4sfGEX7gOKAtc7b1Lz8XSxA3rlMHEMQw+7Sw/ec2FYeI4+WO2fE3Y6hIQCbeZOwHqSL13OMXImjRZty+PeXbiOP0NUHiHEWUuL7g1kwONllJCTHOBfpyhQxHmLXDfIm2lQnGpmuQygH02NWK5RXDIrNPNLK5XsLBy9jCQtXTCYkmwrm/Kk11Hpp/Krnh+IqlYL8smj626CshGUV1R0PhuiEmq7x7jZBsK0TzTIUypG1vY1U+LY+W93RlHmRp9dq7nPKwijo9A3Y3PBauWJTiMYL6rCpkP8AiPhT/wDI/IV0CqF+ywA/aH7npr9A5/nV9qWr9pR/UuNQ4rsKUpUhQFKUoBSlKAUpSgFKUoBSlKAUpUTHzJhD9ptMv/Cf39wQI9CdSRqLA6i+oI7UBLUrWxGPjRVYkkMVUZQWN3IVdFBNrsLnYDU2FZ+oNdRpvrt70BWMNymwj6f2iWPI82RoWXxRSuZMkkciMhKklQbXsLgi5FY5P2d4FkZSjG8UcKMW8UKxCydI20YG7XN/F9KtZkHmN7b9/L3oHF7XF/KgIXB8B/8AOGVrnFmxKnVYxGIVF7fFYFjpuxGwrBNybASGDypIiwhJFK5ozAsiIy3UgkrK4IIIN9qsdKAqbcg4fKVWWdM6FJSrrecGRpryFlOvUd28OX4iNtK3+E8rQ4eZ5o2bxF2CHJlRpGLuQQoc3YnRmIFyBap2ufftD526ObC4dvvbWkkH/Kv+Ff4yPp77epZOoxcnhGHmvmY4RpMPhXMpYHMLljhSdyjalhYk9Pde2lkqscF4WhAZLOO0h1T/ACD8XvWLlzhJcdSS+U6gHd/Vj5fr+v3imIbM32bwqfjA0Vz5p+6/rse/YiRZ/bEttw08d0iVxOOw8RsxzsPY2P5KPlrVcw2MDYxnZQ15V8Mmq5LKF7jQD5XB9a2cJg7rcLa/7w8XzqNxsAZiVUmxNirZTa23qCex01qzTGKm0uXgoy1srOWsI3OKBTjrLlscUcu1suds1u1unm286wc14AxNe5KNtfceYNa0WHUAkLmJBF2ck200Fx4R6C21TfFC02BuUYsgJzaG5TQnQ31F+3n6U1MXFqXboWdJap5h8SD5VjZiETckn0AvuauhaGDc5n+rfTZRUFyyFw+Fz3BlktYd1G63HbQ5vmPSvUSliSdSdSTWPNqL9p9PTF3QWXiKX8klLxtj8KAf4jf9K9YXjOY5JVAB0v8Ah9mB/WsEeGrDPhxcC25A+ptXCslkldFLWEie4DxuHhkkqyLIUmKtHkUNltcMpuRtdbelW7Ac7YGXaXJ/6isg/wBRGX86oPMHCnnKZSoC3+Im9zbyHpWHDYXFQjwiJh5X1/MVego7TBuoVsnNvk7JFIGAZSCDsQbg+xFeq4vhuZpsO/hUxPuUt92/uux9xr610vlTmaPGISPDIvxxk3I9VPdT5/WvXHBn20uHuJ2lKVyQilKUApSlAKUpQClKUB5lvY5bZrG19Bftc+Vc3j/Z7iVikQzRO2Iws8M+ZbKJpGMyOpCkuFleXVrEAi3lXRsShKMASpKkAi1wSNxcEX9xXKMInEHwEkZOJKx8NU9KTDgmXEH7QjxtnjzNlsnh1JshN73YCwpyZIeo5SBJHnwcgykkJFB9mMkatkGmaFrAAA+G9u2nByDMc6OYUHRmj6sZYy4iSR1ljmnBQWaNluNW1JsQNK943iHEM2MEb4kSquIEUQwymAKqXw7pMUF5Gaxtme5JXKLXGHF8QxU86SrFiGjhxAeIGB0NvsM2YhXVSQZiB4tMxA8qA+Y/kDESCNnaKSRhMZ/GUVZZpFkMkLGJz4QAgsEayr4hrUrh+S3WYShkSQz4p3mj0m6cysEAZkILBipsbqCL61EcJxnE5enGZcSqvPGGlMAzLE2Hld9XgRQBMqi+XQkC50v0sUBiwUBRFQu8hUWLvlzt6tlAF/YCs1K+MwAudANfagKp+0Hmf7HDljP38twn8A7uR6bD19jXJ+X+GGeW73Kr4nJ1LE62J7knU/8AesnMPFDi8TJiDcqTljHkg0QD339yaseCiGGw/wDFufVz/X0FSYaWF1ZfqgoR3S7HnjGK/wCUv+a35CovAcSENwUDgm4uARr6H9a18TISSLnzY7Xv2vX3DQXsALAaADYVorTQ8PY/xmRdfKye4zy4+SZitsq27W22sLbduw3FZ4eH6VtpgsuV7fCddPwnQ/TQ/KpRYRXkFCpbYI5acuWVfFYAq1xezaH0I1B+YBH0qZ4BGDAUO2Zgfnr+hrPxKC6jT8Sdr/iH8q8cHFuoPJ/1Vai1Us1Y9pc0Cxd8GRPMIDSqhAsii3pfe3ysKzYHh7aWY+zeIf7/AJ17niz4h/QgfQCrLw3CDSsN8yPrLLFVTFL0Ic4PEh47GHp2+8urZidLdMA6d9z5b1gxcMmdNEvmHc9rHy9/yqyYkXJ8qjMUnjT3P6GvcFWub5eSG4nxSZZGUWAX90gnYH8Q8jWODjL3tm1HZgPr6j1FavFReeT3H/SK050JGm41Hv8A1pXjk8mnVp4OtNrsixNNFiV6cgsTsfXzU9j6frUFBi5OHYhZCfgNwSbLIn4lJPmO3Y28q0yztYh8qkAjKBm8/iNx9B86mX4fHiMOzBbzJfxsSzZhroWuQGHYWH0qzTa+jM7W6Tat0Vwdc4ZxuPEZTEsjIy5upkKx6gEWZrZr33W49ao3C+dwnCozHPHNi1yiQO4d41aYRtJKpdTlUMD4mUbXIFSv7NuMIOHp1pFXps8YzMBcA5gB52DAfKrdhMSkgJQabXKkX9rjapHw8HzkoNdjlnGOPY+ROsMQsZjwWNlAiuUcxSLGJPBKULFWFrlwpDWzXBFp5q5llw+HwzRSxF5lLZ2QGN8see63lUDMbG2ZiRewO4uWUUyjy2ocHNcPzPjWlYRzQ5p5MIsaOjMIUmw5lLABwWXMPS5B18vM3OkuGScs0YsOJNGZC5zzYeYLFGpZ9ipY5B2GlgK6YFHkKFR5UBz1+ZuIPMUjfDKpmkgXNE7MMmGXFZyRIAdbrbTcG5tY3LlziBxGEw+IYBWmhjlIGwLqGIF+2tSFhX0CgFKUoDFi5wiO52RSx9gL/wAq5zxznafDw4ImVBI8QxmIuoIaIlD0Y7DQkO+Vt7Rd710pluLHY1F8K4DDBH01UMMghuwUsYlzZI2IGqqGKi/b1JNAV3H8w4hcZ9jRwTPJh5MO2UG2HYM0/axIEMmp26iVupzG8WCxE0i9V8LLJEQCE6mVwqm9rAlGW+lr32qfh4ZCpjKxIDEnTjIUAxpoMieS2VdB5CsGE4JCkBgZeorszv1AG6ju5kZmG3xG9u2nlQFeHOU5cwLhU+0rJKhUzkQ5Yo45Swl6V7lZUAXINc2thWhiOfJZljfDxBITLg1d3YdT/iOnIUEOUgjpuBnDb3sCATVvxvL+EmDCXDxOGfqNmRTd8oTMbj4soC38tKTcvYR5FlbDQmRMuVzGuZchumU20ynbyoCJ5N5sfHXJw7RIUWWNjnIdGJADFo1AcCxspZddGNjWr+0LmRIsHOg6iu33QLRSqviOVishXKfDmIsasvDuD4eBnaGGONpNXKIFLak6kepY/M+dUn9r2I0w0Xm7yH/KAo/6zXUVlklUd00ihcC6Uksah0IXxkBh22H1Iqd49Pd1TsozH3Og/L9a1OX41eWTMoYBQLMARv5Go7iOCi60gVAliB4PB2H7lqs0LN3uLGuk41Y9RAL+5JJ38/X0sPlU5wzD1XcLhLNbqSKpOhzBgPQ9QN379723te1YPBTqBlmU/wDqRZvzRkq9OWFgx4xyS8WGBUhtiLH2NaXC8ckqtlveJjE+YEHMoF9G17j/AL7nNJNiRpkib1Duh/0lG/WvPDwrgmWN4y2uYFSCdvwsGBAAFyO1ULr/AAsPDefzuTqKafODxNKrMFBByG7d7G3hB8jqG+XzrX4V8c3+JT+VY4sLFDLJkFzKczSH42PYE/u2BsO1jTgrXeb3X+dcysVlG5FjSLF6+Jgwk6ieQk/jP5aVYsJxJLEhgfP0qlcRhIlMi3MbMbkfhYGzK3kQb71vYaRTbKRYauw2VRqbnz7WqgqnjOTc1GojKSilxwT2L41EulizdhsPck1HPjy8kYItdv5God5hOQ4ZUdSwKuctxmLKQTpex1Fb3DQolTO4dzcKE8SroSSW2JsLaeddqEUuepXVkt/l6GHHRXmk9x/0ivP2U1vNGWnkHt/0ipCPC1Ul1N1X7YR9y+RTYIZMjF1ykM4Ave4BNjew0Pb0tUvym1mdfMA/QkfzFSePwPhNaHL8BWVr/un9VrqD8x5OSnp2s9D3yfEi4prgWDMPzNddw86HRSPYVyTlTgMmLnmIk6caN4mAuxzMxAXtew3Ppoa6bwrgUcBBDOxHd2H6AAVPWpdTF/VHU5pbuUlwStKUqYxhSlKAUpSgFKUoBSojG8xQRYqHCNm6k4JWwugsGIDtfQtke3nlPlWPCc2YKQEjERi0jwgM6qWdGCEKCfFqyWtvmXzFATdKiMJzJhXEF5o0fEKHjjeSPOwO2UKxDf5SR5VnfjmFChziIQpQyBjItiikKzg3+EMVBPmQKAkKVFycx4NQjHFQASAFCZUAcE5QV11F7j3qUoBXMv2vAiXCt2yyD53Q102q5zzy79tw4VWCyI2dGa+XYhgxGoBB+oFdReGSVS2zTOU8u41UmbMdHFhoTrv2+dZOaMIRKJU2kA9iQLb+1qjuHQC4Ga7yAquUXsMy2/1WbX2q5SwJ0bSi6qLnfS2uhGvnSvUbbc44NbWaPNKi3yVrhWKW9mOU+u1WXh3SdcyXWxylVZgARrpY2sb+XpUaMDh2F8rRH3uPmLkf1vWN8RJAyqSCp1DLsw8x/XlWgrY28LqYM6J1rL5XsMHHcdFK4iSF5zG9yTI6rmW91UqGY2JsbADS1zqKy8K44SzAR2tq0ZPbbMjDcdth6gX10eT5QrMrz9HKtn1KtIwIYKHAJQMQGLDt53oMbmxskpKadQuU+AZyLKt7HU66j8NzXk6YWLbJZR1jaspk3j+KxsBdGQfvWBIO407is/BME6IZGsRK2ZSNrWAHsTqfmKgcYwdkWVsisb2sTIyjU5UW7WO23epvC8Rlmj+5TJG1xmZgDYGwKRgHXTZsvkb1lairwI7aG2u6b+vqXNIm5bprnsavF4HhYzREgORnAP4tg1job/r71jw8c09gQxH8WWw9cqixPvUxH97FYixYEEb2a5U2J3swNj6A1Kcm2ZBcDMN/Qjf866pnGyO5E9/l5XQ0P7KuoDISDbt39wd60WwzjEIHHwqx0Fv4f510hmAFUPj+KsXYbt4F+W5/M/lUknwRUS3Sy+xr8MYPK7A6XsPlp/KprKKp+ALYfe5Q9/L0NTK8ZjtcsKotNPDNycVZiUOUbfEzaNj5DT1NRHCVKCR2N8o39gWb+VZZ8SZwVTbS7dhb17n0r7jcNIyDDYdDJI+/YBb+JnbZQTp9bXr2K5yM7Y7H36+xDkOKZiQkjIGNyAbAna9dPwEDqPG5Y+ttPnVQ5e5dx2HAN4Ce4zP+uSrnhS5X7wKG/hNx9SBU1aa6mV+pWxsszBrHsM1KUqUzBSlKAUpSgFKUoCncU5OM800/2plmMkDxhQMkQgs0aut7tqZDuv8AeGvXB+Wh1xOJ45UjlxjKFT4WxDIWVmzEZkdHGw3tYWN43E8AxJxmIyCdIp8XC7yRzFc0AwzI4BD5lIlAGgBtltsLYDw3iAYBkxTJnxJQQTpGVdsQTE8pLeKPonQEOBrdb2oDZj5FMMSIcUghWPDCctF4j9kIdWjkL2iBtrcNbUixrYxPIYcYgrPbqyRyQ6NaEJM2KK+FwSrSu5upUgZbfCKjOL4HiMsWIw/SmYEcRAYyIY5VmDnDKvjvYBgoDABbeVeeIYHinVlMS4hR0541tL4D9xaEpeXKp6u1kUg3uxvQEoOQfupE6y5pcPLCSEYgNLKZmcZ5GY69ixJOt6tfDuGJCXKFyZGzNnkkkF/4Q7HINfhWw9KcFwhigRCzswF2Mjl3LN4mux9SdNgLAaCt2gFa3E4S8MiKbM6MoPkSCB+ZrZr4aHqeHk4DwiEL02I8QkS/pZgLVdmANwdjoR71T5oyjTKdCjuLnQAqxt+YqeTiqvlaJHkDAaqMqi+x6jWBHY5bkeVVYNo+q1+MxfqiQ4fgQ2+4uPp/vvWnxTBRRXSYqIyQyFiFsSbMFPuQdP3q2MEJiwzyCJXsCIhma+1jJINjtooPrW3xzh0cSiZV8Q0MjEu9iCBd3Ja2bLperqeVkwZeWe19CuTcrpMbxwSNbQPJ90o9AWHUI9lt61u4DknINWPosYyAX/iuXv6gi/lXQMDZkB86zSuii5sPU6Ae5rpzfcrZS6I5xxDhq4ctkUKenKdBYk5dydyfU145dk/4YW3XMPzLD9RUxz0cqF7X0K/6wUH5kVA8sCyuPVD9b3/SvLViicvTBPTP/wBor1T/AD+iUOHjhkZUB+9YEkkkdTKqZdfhBsLEEjMSpsSt4ZOIyYfFkKxC3zZezBxex9jf+hU/xGINnDbXa9t7XN7ettj2Nj2qocXk6gimDBmsyMy6jPGxBtb1J+VZOj31xSbymk/uaddKtez1zj3lqHM008KhQElYkEjUAAXuAfO6j617wvC3ka7i1rADe3nr5k6/SoLl03lB7G5Hztp+VXbhnF4CryFwEjNmLAixvbvWrF8ZZQtW2TVa4/OCG4hgTHtURbNkBAJkPhXa6jd3I1y+g30qwc2cUi0iVvFIoYMPhCMbZr+2Y/Kq5waXqYiSS1gECqPJb6D8v1qO2fRIs6SnfFzkuETgAVdALAbAWHyFSX7NJJGGILDw51se5Njf8sv1FR2bUjytVu5PYfZgAAMrSLYC342tt6EVHHl5PNVLbS1jrgm6UpUpkClKUApSlAKUpQClKUBz7jnMEqrj8rOJDiYsFAsYZnUGOOR5EQXLOFklfQbIo7VqRc0zR4SDFM0pOHebCYmNgQ7tlPQkdCLiRmWHsP7010KPh8ayPKF8cmXMexKgqGt2bKbX3IAHYVnMS66DXU6DU+Z9aAq/LvXhxKYeaVpScHHJIWN7TKxR2HkHzbbeD3vV8HzviYoXu8M5WPFSfiMkPRmCDrnN8LK1hotsv4t66TFgI1leYD7yRVVmJucqZiqjyALMfcmswgQXsq66HQajyPmKApL83TyzPFhmw5HXliSQhpFKx4eKe/gcZjmdl0I09tYmfnbET/ZyHigDvw4mO560gxBjdyhvYxAFktlN7NqLa9MWBRsoFtrAaaW/TSn2dNDlXTQaDQbgD0oDmnDudMUpw8VkcERlzKyh5urPJF927SLYoFGgVyTp4dCb9iY8S7kK8cUY2YAySNprYNZUIPmH2rd6CaHKLrtoNL728qyUBxrmzgywY582aTqASB5LEknRjYAKDmBPhA3rZ4HJmjaM7obD/C3iX6aj/LVq/aZwsvAs6jxQG59Yz8X0sG+RqiYLE5HWT8J8L+x2PyP5E1VksSw+59Rp2r9Imusfp90WFh4dO23ncaj53qIxPMglYAl1WxR4pAMrKdyD++PI+X1kMZjo4rM5IBZUJsdCxst/QmwvURzJwosTMLWAGYd9NL+ulqtaNxfkk/iZGtjLG+POOqJmLmGaKbDJcGN1Mci2H94LWKtvqCpHYg1EcU43LJHOJlZo3lTIGAUxp94dAN2BTKQe4PnUXDizZFbUxsrIe5ym4U+u4B8jbyra47O5kmDMWWQJPHckgAEA5fKwMm3pV1V7ZbZfntM1yTjuX5wecfiJGMiO7OGmDLc3GWzMuXyFimgqU4OhVm9UB/0k/wD7CqnPK0jJHmyBFUMwJBJJZVuw1ChAt7a7VJ4/DNgenPHKzo6sxVg4zxqbNZHY2DAXVhYnS/lXVtblS4ev0O6Xi1Wdi24fEdQZyLFibgG9j+IX971pcZwKCJcqhRcSEDbM985+bEmvvCpReVAQcjk6Efj+818tSfoaz4qTOjpbVFPzFyyn01uPlXzmGlXjpyv64+RvVS2yiytLijCpK/FfKvpmGh+WteoMTKxEBY2lFmGlmdiSGPrcL9K+YyGx97EfIgfoTQAh+oN0CEe6hT+t6uKx7UWnp4Ocn35f9LH9s+4qPN0u56aj/SXB/UVJ8CQBn9lH6mtYRLcl0vGwIGYXVrs7bH0I962uHcDgCkth4fEbgGJNBYWG39Xo+Z+44UmqGvV/X7Ikla58trnzG4q08lzDJMLjwy/rHGf1vVNTg2G/+nh/9pP9qn+TeA4Ruvmw0Bs62vFGbfdqdNK80/7U89ef5M7VZ8N59hZuYOLDDYeSfLnyZfCGte7Bd7HzrxxzmHD4TL13IzBiAqO5CpYu7BASqLcXY6C4rDxDlXCyQyRJEkPVUKXhjjRwAwbQ5bbqNCCKjsfyOs+Qz4maWRM4V5I8KxCPlzJlMOTdFIbLmBvrY2qyZJ5j57jOJMHRlK/aFwySKrsGZozKWICWCgWtqSQc2ii9TWK4/h43aN3IdTECuVibzErHaw1BKsLjQWN7WrR/slEHDq8ikYlcULZLBlhGGyWK/AYxbzudCK28fy9FLiYsSxbPEpXKD4HvcKXHcrmfLrpmNAacfPGBZSwlawKAfdS3cSMUjaNct5EZgQGW4JrC3PuEDD+86ZhlnaQxSBUET9N1cFbhg1wRbQgA6sL4uG8gYeEKqO9keJ08EKkCFs6qWSMM4vYEsSSANb619xfIcDqy9WUB0xUbWKaripBO+66ZXAsfIa3oDaPOGHBctmyjpZLJK0shl6lgIQmbaNiLX0uTYDXH/bbDB3BzZAkDRsqu7ymbq2RYVXPmAiJIt53tY1n4jyqkspmEskcuaJkdMhyNEsiAgOpBzJK4IIO+ljWnjuRIJTmeWVntDZ36chvCJVDMsiFWLCZwQQRtYC1AWTh+NjnjSWJsyOMysNLj2OoPoaV44VgVghSFNVQWBsov5khAFFzc6AClAbdKUoBSlKAUpSgFKUoDxLGGBUi4IIIOxB0IrkHGODnCztAf7trtET3Q9j6jY/I967FUPzRwRcVCU2dfFG37rf7HY1HZDcjQ/T9Z/j2c/tfX7/A5zgGDqcPKA3hsL/jTb6i9voe5rcwsTdPpyHMRdc19XXYMfUjf19xeFcMCVa6TRNb1Vhp8x+RB9amsBjBIt7WYaMv9fhPY/wAxVZZXMevzNfU0Y8y6MicVwwKbHW4Pzt/8ioriQZQqnUAsFPezAh1+mvy96tzx5s35ehtb+W1VmWQmdQL3TMT5gkEW9629NctRDL6o+Z1VP+PPy9GRQgfPHLGAzMEurWscuZvxaXB0sdDf0qVxfWxRjjeBIIVY3VSNeowL5QHbfbcADYVt8MwMYhJewIdsrnQJba5Oy6H617OPzreJGf8AiPgjB3+MjUeqhq6Vik5RXY8cZ1xi30ZNx4dFJdVAZjZiPxWAy39hcVrLYYhgT8cYNv8AASD/APc/KskcxRSZpIxcqV/AotmBAZj4jZr300GwrFhngllzqMzpG2WQK2UAlSwElspvbYE186/LGW7/AFl88P6m5nOMERxRDlUDe+UepOg/O1ZMPCw6iOPEDr86zT3OKVR+Eh/mdvzr26WaYd8q2/01Jn/U1Fj93dokcZhw6mM7EW9iLWrMVOmX2tprWDEYhEXqObLp5kknYKo1LHsBWPis5WFyCVe1l8w5OVQPXNYV1KT8y/j89/zM5yNtP9/1vVl5Jj8EzfvS6f5UjX9QaquGjyqqXuEULmO7WAFz8h+dXjlaDLhY/NwZD5/eEvr8iBU1SWEl2Kmrliv3ktSlKmMsUpSgFKUoBSlKAUpSgKVgeaUjxXEYpZ1MiSjoQNIodx9njfJEp1N3zbDcmoGHmrG4xIlEkUYbEYYF4iDdZRIxiZY52YWyLqSpYG1lqzQ81RjEzRSwEBMR0ElVQULdJJlDsTcObsBYW0W5FxXsc5YQKjLHIeomGmUKi3P2pmSLTN8eZTfy01oDR4VzJMnCmxMs0byrI8YYp4VYzmFVdVbcXG5UWtcjVqiv7eYxoC6jD5oocZM5Kllf7LKiWUJIQpdW3zMAdiamOKc8QrhpHiw8jusU8jxlFtH0WaNuvZrW6ilfDmOhOwvXiXnzDw9UYiMArJIgEYXWOOOF5HbOyjTqgZQSTYWBoDVbmqaXHQRdWKNRi+kYFJ67IMPJJnkJaxjZipACjZdTtW5zBx3ELJiFGQRQS4OPTOJGM8kIN2VgAoDNpbW4HY3k+McdEMmGMcBmWdJH+7UGSyKrLlzEC1mO59BqaxJznhnV3jjlkRY45S4RQpEgRoxdyLMQ34rBcpuRpcCpcc55xJixKLJCjCLGMEjzDEYY4dlRBIS1szXLfCPS41qUPMWM+1wwPLCoTG/Z5CqELKr4X7Qi+JyVNzl31bKfNT5w/H+HRn7YseJkJjmkYsxlWGMS9OcgNIVADqPgvcAZbjSpXjHN8aRYqSKB3+zrKwkZPuGlhHiQuDmBB0uQASCASRQFupVUn59w8anqRyrIr9MxMI1e4jWbNdnCZemyn4r6gWvpWfhvOuFnnWCLOxZUcNZQtnQSrdS2exUjxZct9L30oDR585bMy/aIB98g1Uf8xR2/xDt9PK3PsFjdQ6/ENCOxHkf60rrHEeNSgsmGwks7gkEtaGJSPOSSxYeqK9c75r5LxzB8WTEhPikhw2cgDuwY2LHzFrHe1Q2V55Rt/p2vSj4FvK7fb3GtiJI+p14T/wAQVCtGAWLgfhdVvl9H7WG40OrxDFtJ4owsUlhdCDLOQDb+7jBCka2N2uKj+HJEq5viAF2V2AjYbm6rZPM3IqaHMeGEZWAqptdFaN44y34RnyhATte9vevK7Jxe6CzjqdazS7fLPCTMHC8M+VG6JdsxbqTsAAbkkrGM2TT+Fe9bn2SUs4ea2t7RqFBvrqWzNuTsRW0nEgYWcqQ62Vo7+JZCQAlzbckAHY3BrzxGXLIp/fX9P/6qxpp7r36P/pn6utKhY7YNbF4KGONJcoLRupLuS7AXyN4nJNrEm3pUlxKUrGXBPhsxt3UEFl+a3HzrDBFHKjxyAMjEBlP7psT/ADNbzx3BW191t7afyqpqIrxZ1+qLND3Vp+qMOKVUkLBgzZSNL/hN9z3v21qv8R4mzHNa0rAWVNmXsWv8IHn9LnSvLYx5okMWe8JKSSMCoBUhGIB+Nrre2w1v5Hc4MkfhRRfUu7HVmtsWPfUr7AWFhUFcHhOTy2adMs1712N7h+DICySHPKFAFxYR6aqi9vU7n2sB6xkReWNCpyKWkJI0LDRR5E+It8hW650Nergm427f17kn6VJYnKxR7Yf0/P5KeDw0PUKxd5WCetjq5+SBj8q6SigAAaAVT+U8LmmaU7RLlH+N7E/MKB/rNXEVagsIztZPMlH0FKUrspilKUApSlAKUpQClKUBBnlTDGczkOWaTrFTI/TMmTpBzHfLcJoP/itbBcj4OPLlEhy9HLmldsow7mSFRc6KrHbv3qy0oCuYzknCSBlIkAfrB8krrnWdzLIr5TqpckgdtexNe5+TsKxLWkV2Z2LJK6N94qI6hlNwpEaaDuLixqwUoCJ4ty/DP08xkUxBlRo5HRgHAVtVOtwO9a7co4TptEEKoTCbKzDKcPlERXyy5V9+9T1KArw5NwnTePK5WRJImvIxJWVzLJ4ib3Lkm++tJ+TMIxluJMswkDJ1X6YMoAkZUvZWYDU+pta5qw0oCCxnKmGkZnPUV2cSF0kZGBEawaEHQGNVBHpffWvq8q4brRzfeFoiGQNK7IrKnSDBWJ1yEjyJ1NzrU5SgFDSlAcl/anyzHCY8RECEllyyIB4c2VnVvQFl1G17edR+O4dEuAV16bP1EzuHVmOdGJjy30C+EW30Y11/inDosRE0My5o3FiNR6ggjUMCAQRqCAa5/wAY/Zb4G6GJlJvcI+QBh+7nVQQfI7+verFNsa44+PHcmdkrZJTl7Mv0KrwBVkGFNyWjdyxGt4oXsisL6m5Qi+vhuPWyYzCiSMp6eE+RGxHp/wBxVR4ZI8UsllyOhEJQ6AiPQqbbWYsAR5dxVhxHE1aImJysraKmUO/UtcDJ+rXAtckgajLzJW+JDr6fY2rNL4dfPMX3/r+zFwhHjEzSjIoA1YgLpmuQfLUa1srKcVdlJSAs/mskniIN+8aXuP3j/CN9OFcTo2IhMjC2VYmTpK37zZ2Ulr97EL211Mtw7DmONVOrAXYjYsxLNb0zE1LOXiW+I1zjHy+xVpr2RUF0PMMuVxCFVVVBkyi2gJuLbWW6j51sCJQc1he1r97VrcSicgPGLyJqovYN5qT5H8jY62tW1hrlFZ7KSoJQHMwJG2mnzvaq/iRp8svh7SfL6EbxiITD7N+FwDKQbZY77aa3Yi1h2zHtUgdNdwBoBuTsLX3PYbamseDw2QHW7Mbs3dj/ACFrADyFTnLOA6svUI8ER0/ik/2Xf3I7qaljGTeW/gcSkoRcmWXguB6MKofi3Yjux1PyGw9AK3qClWjGlJyeWKUpQ8FKUoBSlKAUpSgFKUoBSlKAUpSgFfAwr7XMuE8qYjqzYtVSJ48RjXQiIriZsxlWNWkJymI5gwFjstAdNr5mFc5w3EuI4goqtiolYYNGcwZGViJxiWAkjt8Qj1IsNCNDrG4iDHqmOiMUhikOLaBRFnEj9a5MyshvmUgoB4SM97m1gOsXr7XOeNTY5UxDu8pjP29DG8aGJYkikaFtUvYkAAkkMDbWsvAsZjzjURi4h8Nl6R6Jg6KkMriPKH6l/wDmX3GW1jQHQMwr6DXPsRwuUY+aUI7Z8XhwGaNWAjXDuSUbLcKrsVuDpfzJvBcHxHEocJHHCMVkjgwyyiSDK0LZgJFw9oizgRb2VyNCLtcUB16tbiWLEUUkp1CKWsNzYXsPU7VRsJLxN0LGadcmFkdLQL95IXmWPOkiKxcJ02yjISQCQL2re5bixGMwskeIaeMiZCrsLM6oY5PAJIo2C5gQcyXHisSLGgNXjvLyTRR4eMA4xFBeQaIhbxOZmHZmLEIPEb3Fhc1QEw8uFnZZbrOu7NrcbgC2nTPkPffWu64HBRxIEjXKo17kknUsxOrMTqWOpO9RvM3LkWMjyv4XW+Rxup/mvmP561HOGeV1NTQfqHheS3mHyKNw7HrKvkw+JfL1Hmp7GttjVZ4nwbF4J8zIbL8MqjMhHk3kD5Nb+db2B5hiYWk+7b1+A+zdvnao1Ls+pp20LG+p5j7CXJPp/X5V9t/XsLfyrUmxagZkKNfzkVQB6HWtjBYXGT/3eHCrp43ey275AV8Rtt+H1rmFbzmTyyrOSj14M2EwzzydKPQ7u/aNT39WP4R89hV+wWGSJFjQWVRYD/c9ydye9RHC4JYEyJhh5kmYFnY7sxy6k/1pWhzxipzhUhSKTq4mRY2WBgXWIXeUq5KqpMakAkixYVYSwZWov8R4XQttK5WOacZHh4ImcwzJh8SHzw9R5J8M8cca2F/7wMDcE3zWBuQakcNzJjmxDrKywqM4ZOkzNGghDrKvhOY9TzOU/CPENeiudDpVa5E4riMRA74oZJQ+Ux5CmQZVKnXVswOe/bNl3U1ZaAUpSgFKUoBSlKAUpSgFKUoBSlKAV8pSgFKUoDBjsOkkbJIqujCzKwDKw8iDoRWdRYWpSgFKUoBX2lKAUpSgPLC+hqscU4Rh+p/cRf8Atp/tSlRzLOmlKMuGTfD+HwoPBFGv+FFH6Ct0UpXcehBNty5PtfDSlenJGTRj7ZE1hmEMgBtqAXiJAPkbD6CpOlKA+ilKUApSlAKUpQClKUApSlAf/9k="/>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endParaRPr lang="en-GB" altLang="x-none"/>
          </a:p>
        </p:txBody>
      </p:sp>
      <p:sp>
        <p:nvSpPr>
          <p:cNvPr id="5124" name="AutoShape 4" descr="data:image/jpeg;base64,/9j/4AAQSkZJRgABAQAAAQABAAD/2wCEAAkGBxITEhUTExMWFhUVGRoXGBgWFxgYFxYaGx0aFxoaFxcYHyggGxolGxoXITEhJikrLi4uHx8zODMsNygtLisBCgoKDg0OGxAQGismICU1MDUyMi0tLTg1My41Mi0vLS0rMS8tLy0tLzAtLjUvLS0tLS0tLS8uLS0wLS0tLS0tLf/AABEIAMIBAwMBIgACEQEDEQH/xAAbAAEAAgMBAQAAAAAAAAAAAAAABQYDBAcCAf/EAEUQAAIBAgQEBAMFBQYEBQUAAAECAwARBBIhMQUGE0EiUWFxMoGRFCNCobEHUmLB8BYzcoKS0SRDsuEVNHOT8VSzwtLy/8QAGgEBAAMBAQEAAAAAAAAAAAAAAAMEBQIBBv/EAC8RAAICAQMCAwcEAwEAAAAAAAABAgMRBBIhMUETIlFhcYGxwdHwBTKRoRRC4SP/2gAMAwEAAhEDEQA/AO4UpSgFKUoBSlKAxYqDOpW9tvyN9R3HpWgOFtf+/lI8r9qlKUBFJwg2bNNIS1/xaWNraG/YfmfQDI/CQbWkkVguXMpAJ7XOmtSNKAjn4TdmbqyeLdb+H6eXp7/L5FwpgQevNpbS4sbeen9WqSrBjsSI42c/hH1OwHzNhQGnHwlQWtK5uAti2YC2U7Hzy6jyJoeFN2nl3/e0tcaW27fn5aVrcKkLkG/epyupR2vB4mRf/hLW/wDMTX88w9R5abj6CsrYTMwPWcEWuAbA2vuPW4v7eVwdfFY3fXSoJuLgZjfa9dxqbPHJE/PhEDX60i5rkhWsDc3B02tsPavq8LJ1GIlt/iHr6e30qrYXi3UYNfewAvsALCrDFi7DQ1W8Tkuz0sopG6eHHLbrSjW98wv+HTUbafmaxrwpu+IlvpsR2N+97+Wt62cA5INbDOBqTau0yq1h4NKLhmUg9WTTcZtDvv8AW/yHrfGOFNc/8RLbt4tt+/lqPp3r7j+LpGtxqSbAeZOgArdwwa3j+I6m2w9BTJ64NLLNH/wk2t15bXv8Xrf+htvXscNNiOtLqQb5te+g9NfyFSFK9OSMm4UxYsJ5RmNyAdLeQ/r+d82BwTRk3kdwdg3bfb8h8q3aUApSlAKUpQClKUApSlAKUpQClKUBy7+0OJjaZpMRKwdcZ0zG2HfDsYlkdFSw6sMiKliXVgSCDuKmYucZlkCmJWiWVIC2c9VmbDDFZguXL3y76+laXEeZIYz1kweFX7Q06dfEMIUdImERWSURt4pGzFVbQqLk9qk8fzJDDLhF+yrafpyysDGfsxcpBCxKXDkuwQMDsDragNPC8+SsikxQh5o8PLEEkeSwncoEkCIW6gAJFtDZtVAJrX/tzibGcRx5Bhup0sxuZBiDhyQ9vhNr+1WDCvhCuNjkw0SCCQmZRGpWQZBMkhFvEcp7j4g3vWrHx/hjLmEOoKIiHCsJH615F6UZW7K+VmuNPCxO16A1MXzTiIXmRlRpRIiZMztGtsMJ36eWMNa43cjcm40WpLkrjsmLeaRtEKYWRE0PT6sKyMAQATqdzWjxrmzh5iMiwjEOV62UwMcpVjCDMxQ9JgysgzajKR2qY4PxzBNO2HgAV/EPDGUR+iRG4R7ANkJC2G3bagJ+qbz/AMTymHDqdWPUb/Cuij5sSf8ALVyrivMXGBLjZpr+FT00/wAKaaed2zH51Pp4bp5fY4sfGEX7gOKAtc7b1Lz8XSxA3rlMHEMQw+7Sw/ec2FYeI4+WO2fE3Y6hIQCbeZOwHqSL13OMXImjRZty+PeXbiOP0NUHiHEWUuL7g1kwONllJCTHOBfpyhQxHmLXDfIm2lQnGpmuQygH02NWK5RXDIrNPNLK5XsLBy9jCQtXTCYkmwrm/Kk11Hpp/Krnh+IqlYL8smj626CshGUV1R0PhuiEmq7x7jZBsK0TzTIUypG1vY1U+LY+W93RlHmRp9dq7nPKwijo9A3Y3PBauWJTiMYL6rCpkP8AiPhT/wDI/IV0CqF+ywA/aH7npr9A5/nV9qWr9pR/UuNQ4rsKUpUhQFKUoBSlKAUpSgFKUoBSlKAUpUTHzJhD9ptMv/Cf39wQI9CdSRqLA6i+oI7UBLUrWxGPjRVYkkMVUZQWN3IVdFBNrsLnYDU2FZ+oNdRpvrt70BWMNymwj6f2iWPI82RoWXxRSuZMkkciMhKklQbXsLgi5FY5P2d4FkZSjG8UcKMW8UKxCydI20YG7XN/F9KtZkHmN7b9/L3oHF7XF/KgIXB8B/8AOGVrnFmxKnVYxGIVF7fFYFjpuxGwrBNybASGDypIiwhJFK5ozAsiIy3UgkrK4IIIN9qsdKAqbcg4fKVWWdM6FJSrrecGRpryFlOvUd28OX4iNtK3+E8rQ4eZ5o2bxF2CHJlRpGLuQQoc3YnRmIFyBap2ufftD526ObC4dvvbWkkH/Kv+Ff4yPp77epZOoxcnhGHmvmY4RpMPhXMpYHMLljhSdyjalhYk9Pde2lkqscF4WhAZLOO0h1T/ACD8XvWLlzhJcdSS+U6gHd/Vj5fr+v3imIbM32bwqfjA0Vz5p+6/rse/YiRZ/bEttw08d0iVxOOw8RsxzsPY2P5KPlrVcw2MDYxnZQ15V8Mmq5LKF7jQD5XB9a2cJg7rcLa/7w8XzqNxsAZiVUmxNirZTa23qCex01qzTGKm0uXgoy1srOWsI3OKBTjrLlscUcu1suds1u1unm286wc14AxNe5KNtfceYNa0WHUAkLmJBF2ck200Fx4R6C21TfFC02BuUYsgJzaG5TQnQ31F+3n6U1MXFqXboWdJap5h8SD5VjZiETckn0AvuauhaGDc5n+rfTZRUFyyFw+Fz3BlktYd1G63HbQ5vmPSvUSliSdSdSTWPNqL9p9PTF3QWXiKX8klLxtj8KAf4jf9K9YXjOY5JVAB0v8Ah9mB/WsEeGrDPhxcC25A+ptXCslkldFLWEie4DxuHhkkqyLIUmKtHkUNltcMpuRtdbelW7Ac7YGXaXJ/6isg/wBRGX86oPMHCnnKZSoC3+Im9zbyHpWHDYXFQjwiJh5X1/MVego7TBuoVsnNvk7JFIGAZSCDsQbg+xFeq4vhuZpsO/hUxPuUt92/uux9xr610vlTmaPGISPDIvxxk3I9VPdT5/WvXHBn20uHuJ2lKVyQilKUApSlAKUpQClKUB5lvY5bZrG19Bftc+Vc3j/Z7iVikQzRO2Iws8M+ZbKJpGMyOpCkuFleXVrEAi3lXRsShKMASpKkAi1wSNxcEX9xXKMInEHwEkZOJKx8NU9KTDgmXEH7QjxtnjzNlsnh1JshN73YCwpyZIeo5SBJHnwcgykkJFB9mMkatkGmaFrAAA+G9u2nByDMc6OYUHRmj6sZYy4iSR1ljmnBQWaNluNW1JsQNK943iHEM2MEb4kSquIEUQwymAKqXw7pMUF5Gaxtme5JXKLXGHF8QxU86SrFiGjhxAeIGB0NvsM2YhXVSQZiB4tMxA8qA+Y/kDESCNnaKSRhMZ/GUVZZpFkMkLGJz4QAgsEayr4hrUrh+S3WYShkSQz4p3mj0m6cysEAZkILBipsbqCL61EcJxnE5enGZcSqvPGGlMAzLE2Hld9XgRQBMqi+XQkC50v0sUBiwUBRFQu8hUWLvlzt6tlAF/YCs1K+MwAudANfagKp+0Hmf7HDljP38twn8A7uR6bD19jXJ+X+GGeW73Kr4nJ1LE62J7knU/8AesnMPFDi8TJiDcqTljHkg0QD339yaseCiGGw/wDFufVz/X0FSYaWF1ZfqgoR3S7HnjGK/wCUv+a35CovAcSENwUDgm4uARr6H9a18TISSLnzY7Xv2vX3DQXsALAaADYVorTQ8PY/xmRdfKye4zy4+SZitsq27W22sLbduw3FZ4eH6VtpgsuV7fCddPwnQ/TQ/KpRYRXkFCpbYI5acuWVfFYAq1xezaH0I1B+YBH0qZ4BGDAUO2Zgfnr+hrPxKC6jT8Sdr/iH8q8cHFuoPJ/1Vai1Us1Y9pc0Cxd8GRPMIDSqhAsii3pfe3ysKzYHh7aWY+zeIf7/AJ17niz4h/QgfQCrLw3CDSsN8yPrLLFVTFL0Ic4PEh47GHp2+8urZidLdMA6d9z5b1gxcMmdNEvmHc9rHy9/yqyYkXJ8qjMUnjT3P6GvcFWub5eSG4nxSZZGUWAX90gnYH8Q8jWODjL3tm1HZgPr6j1FavFReeT3H/SK050JGm41Hv8A1pXjk8mnVp4OtNrsixNNFiV6cgsTsfXzU9j6frUFBi5OHYhZCfgNwSbLIn4lJPmO3Y28q0yztYh8qkAjKBm8/iNx9B86mX4fHiMOzBbzJfxsSzZhroWuQGHYWH0qzTa+jM7W6Tat0Vwdc4ZxuPEZTEsjIy5upkKx6gEWZrZr33W49ao3C+dwnCozHPHNi1yiQO4d41aYRtJKpdTlUMD4mUbXIFSv7NuMIOHp1pFXps8YzMBcA5gB52DAfKrdhMSkgJQabXKkX9rjapHw8HzkoNdjlnGOPY+ROsMQsZjwWNlAiuUcxSLGJPBKULFWFrlwpDWzXBFp5q5llw+HwzRSxF5lLZ2QGN8see63lUDMbG2ZiRewO4uWUUyjy2ocHNcPzPjWlYRzQ5p5MIsaOjMIUmw5lLABwWXMPS5B18vM3OkuGScs0YsOJNGZC5zzYeYLFGpZ9ipY5B2GlgK6YFHkKFR5UBz1+ZuIPMUjfDKpmkgXNE7MMmGXFZyRIAdbrbTcG5tY3LlziBxGEw+IYBWmhjlIGwLqGIF+2tSFhX0CgFKUoDFi5wiO52RSx9gL/wAq5zxznafDw4ImVBI8QxmIuoIaIlD0Y7DQkO+Vt7Rd710pluLHY1F8K4DDBH01UMMghuwUsYlzZI2IGqqGKi/b1JNAV3H8w4hcZ9jRwTPJh5MO2UG2HYM0/axIEMmp26iVupzG8WCxE0i9V8LLJEQCE6mVwqm9rAlGW+lr32qfh4ZCpjKxIDEnTjIUAxpoMieS2VdB5CsGE4JCkBgZeorszv1AG6ju5kZmG3xG9u2nlQFeHOU5cwLhU+0rJKhUzkQ5Yo45Swl6V7lZUAXINc2thWhiOfJZljfDxBITLg1d3YdT/iOnIUEOUgjpuBnDb3sCATVvxvL+EmDCXDxOGfqNmRTd8oTMbj4soC38tKTcvYR5FlbDQmRMuVzGuZchumU20ynbyoCJ5N5sfHXJw7RIUWWNjnIdGJADFo1AcCxspZddGNjWr+0LmRIsHOg6iu33QLRSqviOVishXKfDmIsasvDuD4eBnaGGONpNXKIFLak6kepY/M+dUn9r2I0w0Xm7yH/KAo/6zXUVlklUd00ihcC6Uksah0IXxkBh22H1Iqd49Pd1TsozH3Og/L9a1OX41eWTMoYBQLMARv5Go7iOCi60gVAliB4PB2H7lqs0LN3uLGuk41Y9RAL+5JJ38/X0sPlU5wzD1XcLhLNbqSKpOhzBgPQ9QN379723te1YPBTqBlmU/wDqRZvzRkq9OWFgx4xyS8WGBUhtiLH2NaXC8ckqtlveJjE+YEHMoF9G17j/AL7nNJNiRpkib1Duh/0lG/WvPDwrgmWN4y2uYFSCdvwsGBAAFyO1ULr/AAsPDefzuTqKafODxNKrMFBByG7d7G3hB8jqG+XzrX4V8c3+JT+VY4sLFDLJkFzKczSH42PYE/u2BsO1jTgrXeb3X+dcysVlG5FjSLF6+Jgwk6ieQk/jP5aVYsJxJLEhgfP0qlcRhIlMi3MbMbkfhYGzK3kQb71vYaRTbKRYauw2VRqbnz7WqgqnjOTc1GojKSilxwT2L41EulizdhsPck1HPjy8kYItdv5God5hOQ4ZUdSwKuctxmLKQTpex1Fb3DQolTO4dzcKE8SroSSW2JsLaeddqEUuepXVkt/l6GHHRXmk9x/0ivP2U1vNGWnkHt/0ipCPC1Ul1N1X7YR9y+RTYIZMjF1ykM4Ave4BNjew0Pb0tUvym1mdfMA/QkfzFSePwPhNaHL8BWVr/un9VrqD8x5OSnp2s9D3yfEi4prgWDMPzNddw86HRSPYVyTlTgMmLnmIk6caN4mAuxzMxAXtew3Ppoa6bwrgUcBBDOxHd2H6AAVPWpdTF/VHU5pbuUlwStKUqYxhSlKAUpSgFKUoBSojG8xQRYqHCNm6k4JWwugsGIDtfQtke3nlPlWPCc2YKQEjERi0jwgM6qWdGCEKCfFqyWtvmXzFATdKiMJzJhXEF5o0fEKHjjeSPOwO2UKxDf5SR5VnfjmFChziIQpQyBjItiikKzg3+EMVBPmQKAkKVFycx4NQjHFQASAFCZUAcE5QV11F7j3qUoBXMv2vAiXCt2yyD53Q102q5zzy79tw4VWCyI2dGa+XYhgxGoBB+oFdReGSVS2zTOU8u41UmbMdHFhoTrv2+dZOaMIRKJU2kA9iQLb+1qjuHQC4Ga7yAquUXsMy2/1WbX2q5SwJ0bSi6qLnfS2uhGvnSvUbbc44NbWaPNKi3yVrhWKW9mOU+u1WXh3SdcyXWxylVZgARrpY2sb+XpUaMDh2F8rRH3uPmLkf1vWN8RJAyqSCp1DLsw8x/XlWgrY28LqYM6J1rL5XsMHHcdFK4iSF5zG9yTI6rmW91UqGY2JsbADS1zqKy8K44SzAR2tq0ZPbbMjDcdth6gX10eT5QrMrz9HKtn1KtIwIYKHAJQMQGLDt53oMbmxskpKadQuU+AZyLKt7HU66j8NzXk6YWLbJZR1jaspk3j+KxsBdGQfvWBIO407is/BME6IZGsRK2ZSNrWAHsTqfmKgcYwdkWVsisb2sTIyjU5UW7WO23epvC8Rlmj+5TJG1xmZgDYGwKRgHXTZsvkb1lairwI7aG2u6b+vqXNIm5bprnsavF4HhYzREgORnAP4tg1job/r71jw8c09gQxH8WWw9cqixPvUxH97FYixYEEb2a5U2J3swNj6A1Kcm2ZBcDMN/Qjf866pnGyO5E9/l5XQ0P7KuoDISDbt39wd60WwzjEIHHwqx0Fv4f510hmAFUPj+KsXYbt4F+W5/M/lUknwRUS3Sy+xr8MYPK7A6XsPlp/KprKKp+ALYfe5Q9/L0NTK8ZjtcsKotNPDNycVZiUOUbfEzaNj5DT1NRHCVKCR2N8o39gWb+VZZ8SZwVTbS7dhb17n0r7jcNIyDDYdDJI+/YBb+JnbZQTp9bXr2K5yM7Y7H36+xDkOKZiQkjIGNyAbAna9dPwEDqPG5Y+ttPnVQ5e5dx2HAN4Ce4zP+uSrnhS5X7wKG/hNx9SBU1aa6mV+pWxsszBrHsM1KUqUzBSlKAUpSgFKUoCncU5OM800/2plmMkDxhQMkQgs0aut7tqZDuv8AeGvXB+Wh1xOJ45UjlxjKFT4WxDIWVmzEZkdHGw3tYWN43E8AxJxmIyCdIp8XC7yRzFc0AwzI4BD5lIlAGgBtltsLYDw3iAYBkxTJnxJQQTpGVdsQTE8pLeKPonQEOBrdb2oDZj5FMMSIcUghWPDCctF4j9kIdWjkL2iBtrcNbUixrYxPIYcYgrPbqyRyQ6NaEJM2KK+FwSrSu5upUgZbfCKjOL4HiMsWIw/SmYEcRAYyIY5VmDnDKvjvYBgoDABbeVeeIYHinVlMS4hR0541tL4D9xaEpeXKp6u1kUg3uxvQEoOQfupE6y5pcPLCSEYgNLKZmcZ5GY69ixJOt6tfDuGJCXKFyZGzNnkkkF/4Q7HINfhWw9KcFwhigRCzswF2Mjl3LN4mux9SdNgLAaCt2gFa3E4S8MiKbM6MoPkSCB+ZrZr4aHqeHk4DwiEL02I8QkS/pZgLVdmANwdjoR71T5oyjTKdCjuLnQAqxt+YqeTiqvlaJHkDAaqMqi+x6jWBHY5bkeVVYNo+q1+MxfqiQ4fgQ2+4uPp/vvWnxTBRRXSYqIyQyFiFsSbMFPuQdP3q2MEJiwzyCJXsCIhma+1jJINjtooPrW3xzh0cSiZV8Q0MjEu9iCBd3Ja2bLperqeVkwZeWe19CuTcrpMbxwSNbQPJ90o9AWHUI9lt61u4DknINWPosYyAX/iuXv6gi/lXQMDZkB86zSuii5sPU6Ae5rpzfcrZS6I5xxDhq4ctkUKenKdBYk5dydyfU145dk/4YW3XMPzLD9RUxz0cqF7X0K/6wUH5kVA8sCyuPVD9b3/SvLViicvTBPTP/wBor1T/AD+iUOHjhkZUB+9YEkkkdTKqZdfhBsLEEjMSpsSt4ZOIyYfFkKxC3zZezBxex9jf+hU/xGINnDbXa9t7XN7ettj2Nj2qocXk6gimDBmsyMy6jPGxBtb1J+VZOj31xSbymk/uaddKtez1zj3lqHM008KhQElYkEjUAAXuAfO6j617wvC3ka7i1rADe3nr5k6/SoLl03lB7G5Hztp+VXbhnF4CryFwEjNmLAixvbvWrF8ZZQtW2TVa4/OCG4hgTHtURbNkBAJkPhXa6jd3I1y+g30qwc2cUi0iVvFIoYMPhCMbZr+2Y/Kq5waXqYiSS1gECqPJb6D8v1qO2fRIs6SnfFzkuETgAVdALAbAWHyFSX7NJJGGILDw51se5Njf8sv1FR2bUjytVu5PYfZgAAMrSLYC342tt6EVHHl5PNVLbS1jrgm6UpUpkClKUApSlAKUpQClKUBz7jnMEqrj8rOJDiYsFAsYZnUGOOR5EQXLOFklfQbIo7VqRc0zR4SDFM0pOHebCYmNgQ7tlPQkdCLiRmWHsP7010KPh8ayPKF8cmXMexKgqGt2bKbX3IAHYVnMS66DXU6DU+Z9aAq/LvXhxKYeaVpScHHJIWN7TKxR2HkHzbbeD3vV8HzviYoXu8M5WPFSfiMkPRmCDrnN8LK1hotsv4t66TFgI1leYD7yRVVmJucqZiqjyALMfcmswgQXsq66HQajyPmKApL83TyzPFhmw5HXliSQhpFKx4eKe/gcZjmdl0I09tYmfnbET/ZyHigDvw4mO560gxBjdyhvYxAFktlN7NqLa9MWBRsoFtrAaaW/TSn2dNDlXTQaDQbgD0oDmnDudMUpw8VkcERlzKyh5urPJF927SLYoFGgVyTp4dCb9iY8S7kK8cUY2YAySNprYNZUIPmH2rd6CaHKLrtoNL728qyUBxrmzgywY582aTqASB5LEknRjYAKDmBPhA3rZ4HJmjaM7obD/C3iX6aj/LVq/aZwsvAs6jxQG59Yz8X0sG+RqiYLE5HWT8J8L+x2PyP5E1VksSw+59Rp2r9Imusfp90WFh4dO23ncaj53qIxPMglYAl1WxR4pAMrKdyD++PI+X1kMZjo4rM5IBZUJsdCxst/QmwvURzJwosTMLWAGYd9NL+ulqtaNxfkk/iZGtjLG+POOqJmLmGaKbDJcGN1Mci2H94LWKtvqCpHYg1EcU43LJHOJlZo3lTIGAUxp94dAN2BTKQe4PnUXDizZFbUxsrIe5ym4U+u4B8jbyra47O5kmDMWWQJPHckgAEA5fKwMm3pV1V7ZbZfntM1yTjuX5wecfiJGMiO7OGmDLc3GWzMuXyFimgqU4OhVm9UB/0k/wD7CqnPK0jJHmyBFUMwJBJJZVuw1ChAt7a7VJ4/DNgenPHKzo6sxVg4zxqbNZHY2DAXVhYnS/lXVtblS4ev0O6Xi1Wdi24fEdQZyLFibgG9j+IX971pcZwKCJcqhRcSEDbM985+bEmvvCpReVAQcjk6Efj+818tSfoaz4qTOjpbVFPzFyyn01uPlXzmGlXjpyv64+RvVS2yiytLijCpK/FfKvpmGh+WteoMTKxEBY2lFmGlmdiSGPrcL9K+YyGx97EfIgfoTQAh+oN0CEe6hT+t6uKx7UWnp4Ocn35f9LH9s+4qPN0u56aj/SXB/UVJ8CQBn9lH6mtYRLcl0vGwIGYXVrs7bH0I962uHcDgCkth4fEbgGJNBYWG39Xo+Z+44UmqGvV/X7Ikla58trnzG4q08lzDJMLjwy/rHGf1vVNTg2G/+nh/9pP9qn+TeA4Ruvmw0Bs62vFGbfdqdNK80/7U89ef5M7VZ8N59hZuYOLDDYeSfLnyZfCGte7Bd7HzrxxzmHD4TL13IzBiAqO5CpYu7BASqLcXY6C4rDxDlXCyQyRJEkPVUKXhjjRwAwbQ5bbqNCCKjsfyOs+Qz4maWRM4V5I8KxCPlzJlMOTdFIbLmBvrY2qyZJ5j57jOJMHRlK/aFwySKrsGZozKWICWCgWtqSQc2ii9TWK4/h43aN3IdTECuVibzErHaw1BKsLjQWN7WrR/slEHDq8ikYlcULZLBlhGGyWK/AYxbzudCK28fy9FLiYsSxbPEpXKD4HvcKXHcrmfLrpmNAacfPGBZSwlawKAfdS3cSMUjaNct5EZgQGW4JrC3PuEDD+86ZhlnaQxSBUET9N1cFbhg1wRbQgA6sL4uG8gYeEKqO9keJ08EKkCFs6qWSMM4vYEsSSANb619xfIcDqy9WUB0xUbWKaripBO+66ZXAsfIa3oDaPOGHBctmyjpZLJK0shl6lgIQmbaNiLX0uTYDXH/bbDB3BzZAkDRsqu7ymbq2RYVXPmAiJIt53tY1n4jyqkspmEskcuaJkdMhyNEsiAgOpBzJK4IIO+ljWnjuRIJTmeWVntDZ36chvCJVDMsiFWLCZwQQRtYC1AWTh+NjnjSWJsyOMysNLj2OoPoaV44VgVghSFNVQWBsov5khAFFzc6AClAbdKUoBSlKAUpSgFKUoDxLGGBUi4IIIOxB0IrkHGODnCztAf7trtET3Q9j6jY/I967FUPzRwRcVCU2dfFG37rf7HY1HZDcjQ/T9Z/j2c/tfX7/A5zgGDqcPKA3hsL/jTb6i9voe5rcwsTdPpyHMRdc19XXYMfUjf19xeFcMCVa6TRNb1Vhp8x+RB9amsBjBIt7WYaMv9fhPY/wAxVZZXMevzNfU0Y8y6MicVwwKbHW4Pzt/8ioriQZQqnUAsFPezAh1+mvy96tzx5s35ehtb+W1VmWQmdQL3TMT5gkEW9629NctRDL6o+Z1VP+PPy9GRQgfPHLGAzMEurWscuZvxaXB0sdDf0qVxfWxRjjeBIIVY3VSNeowL5QHbfbcADYVt8MwMYhJewIdsrnQJba5Oy6H617OPzreJGf8AiPgjB3+MjUeqhq6Vik5RXY8cZ1xi30ZNx4dFJdVAZjZiPxWAy39hcVrLYYhgT8cYNv8AASD/APc/KskcxRSZpIxcqV/AotmBAZj4jZr300GwrFhngllzqMzpG2WQK2UAlSwElspvbYE186/LGW7/AFl88P6m5nOMERxRDlUDe+UepOg/O1ZMPCw6iOPEDr86zT3OKVR+Eh/mdvzr26WaYd8q2/01Jn/U1Fj93dokcZhw6mM7EW9iLWrMVOmX2tprWDEYhEXqObLp5kknYKo1LHsBWPis5WFyCVe1l8w5OVQPXNYV1KT8y/j89/zM5yNtP9/1vVl5Jj8EzfvS6f5UjX9QaquGjyqqXuEULmO7WAFz8h+dXjlaDLhY/NwZD5/eEvr8iBU1SWEl2Kmrliv3ktSlKmMsUpSgFKUoBSlKAUpSgKVgeaUjxXEYpZ1MiSjoQNIodx9njfJEp1N3zbDcmoGHmrG4xIlEkUYbEYYF4iDdZRIxiZY52YWyLqSpYG1lqzQ81RjEzRSwEBMR0ElVQULdJJlDsTcObsBYW0W5FxXsc5YQKjLHIeomGmUKi3P2pmSLTN8eZTfy01oDR4VzJMnCmxMs0byrI8YYp4VYzmFVdVbcXG5UWtcjVqiv7eYxoC6jD5oocZM5Kllf7LKiWUJIQpdW3zMAdiamOKc8QrhpHiw8jusU8jxlFtH0WaNuvZrW6ilfDmOhOwvXiXnzDw9UYiMArJIgEYXWOOOF5HbOyjTqgZQSTYWBoDVbmqaXHQRdWKNRi+kYFJ67IMPJJnkJaxjZipACjZdTtW5zBx3ELJiFGQRQS4OPTOJGM8kIN2VgAoDNpbW4HY3k+McdEMmGMcBmWdJH+7UGSyKrLlzEC1mO59BqaxJznhnV3jjlkRY45S4RQpEgRoxdyLMQ34rBcpuRpcCpcc55xJixKLJCjCLGMEjzDEYY4dlRBIS1szXLfCPS41qUPMWM+1wwPLCoTG/Z5CqELKr4X7Qi+JyVNzl31bKfNT5w/H+HRn7YseJkJjmkYsxlWGMS9OcgNIVADqPgvcAZbjSpXjHN8aRYqSKB3+zrKwkZPuGlhHiQuDmBB0uQASCASRQFupVUn59w8anqRyrIr9MxMI1e4jWbNdnCZemyn4r6gWvpWfhvOuFnnWCLOxZUcNZQtnQSrdS2exUjxZct9L30oDR585bMy/aIB98g1Uf8xR2/xDt9PK3PsFjdQ6/ENCOxHkf60rrHEeNSgsmGwks7gkEtaGJSPOSSxYeqK9c75r5LxzB8WTEhPikhw2cgDuwY2LHzFrHe1Q2V55Rt/p2vSj4FvK7fb3GtiJI+p14T/wAQVCtGAWLgfhdVvl9H7WG40OrxDFtJ4owsUlhdCDLOQDb+7jBCka2N2uKj+HJEq5viAF2V2AjYbm6rZPM3IqaHMeGEZWAqptdFaN44y34RnyhATte9vevK7Jxe6CzjqdazS7fLPCTMHC8M+VG6JdsxbqTsAAbkkrGM2TT+Fe9bn2SUs4ea2t7RqFBvrqWzNuTsRW0nEgYWcqQ62Vo7+JZCQAlzbckAHY3BrzxGXLIp/fX9P/6qxpp7r36P/pn6utKhY7YNbF4KGONJcoLRupLuS7AXyN4nJNrEm3pUlxKUrGXBPhsxt3UEFl+a3HzrDBFHKjxyAMjEBlP7psT/ADNbzx3BW191t7afyqpqIrxZ1+qLND3Vp+qMOKVUkLBgzZSNL/hN9z3v21qv8R4mzHNa0rAWVNmXsWv8IHn9LnSvLYx5okMWe8JKSSMCoBUhGIB+Nrre2w1v5Hc4MkfhRRfUu7HVmtsWPfUr7AWFhUFcHhOTy2adMs1712N7h+DICySHPKFAFxYR6aqi9vU7n2sB6xkReWNCpyKWkJI0LDRR5E+It8hW650Nergm427f17kn6VJYnKxR7Yf0/P5KeDw0PUKxd5WCetjq5+SBj8q6SigAAaAVT+U8LmmaU7RLlH+N7E/MKB/rNXEVagsIztZPMlH0FKUrspilKUApSlAKUpQClKUBBnlTDGczkOWaTrFTI/TMmTpBzHfLcJoP/itbBcj4OPLlEhy9HLmldsow7mSFRc6KrHbv3qy0oCuYzknCSBlIkAfrB8krrnWdzLIr5TqpckgdtexNe5+TsKxLWkV2Z2LJK6N94qI6hlNwpEaaDuLixqwUoCJ4ty/DP08xkUxBlRo5HRgHAVtVOtwO9a7co4TptEEKoTCbKzDKcPlERXyy5V9+9T1KArw5NwnTePK5WRJImvIxJWVzLJ4ib3Lkm++tJ+TMIxluJMswkDJ1X6YMoAkZUvZWYDU+pta5qw0oCCxnKmGkZnPUV2cSF0kZGBEawaEHQGNVBHpffWvq8q4brRzfeFoiGQNK7IrKnSDBWJ1yEjyJ1NzrU5SgFDSlAcl/anyzHCY8RECEllyyIB4c2VnVvQFl1G17edR+O4dEuAV16bP1EzuHVmOdGJjy30C+EW30Y11/inDosRE0My5o3FiNR6ggjUMCAQRqCAa5/wAY/Zb4G6GJlJvcI+QBh+7nVQQfI7+verFNsa44+PHcmdkrZJTl7Mv0KrwBVkGFNyWjdyxGt4oXsisL6m5Qi+vhuPWyYzCiSMp6eE+RGxHp/wBxVR4ZI8UsllyOhEJQ6AiPQqbbWYsAR5dxVhxHE1aImJysraKmUO/UtcDJ+rXAtckgajLzJW+JDr6fY2rNL4dfPMX3/r+zFwhHjEzSjIoA1YgLpmuQfLUa1srKcVdlJSAs/mskniIN+8aXuP3j/CN9OFcTo2IhMjC2VYmTpK37zZ2Ulr97EL211Mtw7DmONVOrAXYjYsxLNb0zE1LOXiW+I1zjHy+xVpr2RUF0PMMuVxCFVVVBkyi2gJuLbWW6j51sCJQc1he1r97VrcSicgPGLyJqovYN5qT5H8jY62tW1hrlFZ7KSoJQHMwJG2mnzvaq/iRp8svh7SfL6EbxiITD7N+FwDKQbZY77aa3Yi1h2zHtUgdNdwBoBuTsLX3PYbamseDw2QHW7Mbs3dj/ACFrADyFTnLOA6svUI8ER0/ik/2Xf3I7qaljGTeW/gcSkoRcmWXguB6MKofi3Yjux1PyGw9AK3qClWjGlJyeWKUpQ8FKUoBSlKAUpSgFKUoBSlKAUpSgFfAwr7XMuE8qYjqzYtVSJ48RjXQiIriZsxlWNWkJymI5gwFjstAdNr5mFc5w3EuI4goqtiolYYNGcwZGViJxiWAkjt8Qj1IsNCNDrG4iDHqmOiMUhikOLaBRFnEj9a5MyshvmUgoB4SM97m1gOsXr7XOeNTY5UxDu8pjP29DG8aGJYkikaFtUvYkAAkkMDbWsvAsZjzjURi4h8Nl6R6Jg6KkMriPKH6l/wDmX3GW1jQHQMwr6DXPsRwuUY+aUI7Z8XhwGaNWAjXDuSUbLcKrsVuDpfzJvBcHxHEocJHHCMVkjgwyyiSDK0LZgJFw9oizgRb2VyNCLtcUB16tbiWLEUUkp1CKWsNzYXsPU7VRsJLxN0LGadcmFkdLQL95IXmWPOkiKxcJ02yjISQCQL2re5bixGMwskeIaeMiZCrsLM6oY5PAJIo2C5gQcyXHisSLGgNXjvLyTRR4eMA4xFBeQaIhbxOZmHZmLEIPEb3Fhc1QEw8uFnZZbrOu7NrcbgC2nTPkPffWu64HBRxIEjXKo17kknUsxOrMTqWOpO9RvM3LkWMjyv4XW+Rxup/mvmP561HOGeV1NTQfqHheS3mHyKNw7HrKvkw+JfL1Hmp7GttjVZ4nwbF4J8zIbL8MqjMhHk3kD5Nb+db2B5hiYWk+7b1+A+zdvnao1Ls+pp20LG+p5j7CXJPp/X5V9t/XsLfyrUmxagZkKNfzkVQB6HWtjBYXGT/3eHCrp43ey275AV8Rtt+H1rmFbzmTyyrOSj14M2EwzzydKPQ7u/aNT39WP4R89hV+wWGSJFjQWVRYD/c9ydye9RHC4JYEyJhh5kmYFnY7sxy6k/1pWhzxipzhUhSKTq4mRY2WBgXWIXeUq5KqpMakAkixYVYSwZWov8R4XQttK5WOacZHh4ImcwzJh8SHzw9R5J8M8cca2F/7wMDcE3zWBuQakcNzJjmxDrKywqM4ZOkzNGghDrKvhOY9TzOU/CPENeiudDpVa5E4riMRA74oZJQ+Ux5CmQZVKnXVswOe/bNl3U1ZaAUpSgFKUoBSlKAUpSgFKUoBSlKAV8pSgFKUoDBjsOkkbJIqujCzKwDKw8iDoRWdRYWpSgFKUoBX2lKAUpSgPLC+hqscU4Rh+p/cRf8Atp/tSlRzLOmlKMuGTfD+HwoPBFGv+FFH6Ct0UpXcehBNty5PtfDSlenJGTRj7ZE1hmEMgBtqAXiJAPkbD6CpOlKA+ilKUApSlAKUpQClKUApSlAf/9k="/>
          <p:cNvSpPr>
            <a:spLocks noChangeAspect="1" noChangeArrowheads="1"/>
          </p:cNvSpPr>
          <p:nvPr/>
        </p:nvSpPr>
        <p:spPr bwMode="auto">
          <a:xfrm>
            <a:off x="307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endParaRPr lang="en-GB" altLang="x-none"/>
          </a:p>
        </p:txBody>
      </p:sp>
      <p:sp>
        <p:nvSpPr>
          <p:cNvPr id="5125" name="AutoShape 6" descr="data:image/jpeg;base64,/9j/4AAQSkZJRgABAQAAAQABAAD/2wCEAAkGBxITEhUTExMWFhUVGRoXGBgWFxgYFxYaGx0aFxoaFxcYHyggGxolGxoXITEhJikrLi4uHx8zODMsNygtLisBCgoKDg0OGxAQGismICU1MDUyMi0tLTg1My41Mi0vLS0rMS8tLy0tLzAtLjUvLS0tLS0tLS8uLS0wLS0tLS0tLf/AABEIAMIBAwMBIgACEQEDEQH/xAAbAAEAAgMBAQAAAAAAAAAAAAAABQYDBAcCAf/EAEUQAAIBAgQEBAMFBQYEBQUAAAECAwARBBIhMQUGE0EiUWFxMoGRFCNCobEHUmLB8BYzcoKS0SRDsuEVNHOT8VSzwtLy/8QAGgEBAAMBAQEAAAAAAAAAAAAAAAMEBQIBBv/EAC8RAAICAQMCAwcEAwEAAAAAAAABAgMRBBIhMUETIlFhcYGxwdHwBTKRoRRC4SP/2gAMAwEAAhEDEQA/AO4UpSgFKUoBSlKAxYqDOpW9tvyN9R3HpWgOFtf+/lI8r9qlKUBFJwg2bNNIS1/xaWNraG/YfmfQDI/CQbWkkVguXMpAJ7XOmtSNKAjn4TdmbqyeLdb+H6eXp7/L5FwpgQevNpbS4sbeen9WqSrBjsSI42c/hH1OwHzNhQGnHwlQWtK5uAti2YC2U7Hzy6jyJoeFN2nl3/e0tcaW27fn5aVrcKkLkG/epyupR2vB4mRf/hLW/wDMTX88w9R5abj6CsrYTMwPWcEWuAbA2vuPW4v7eVwdfFY3fXSoJuLgZjfa9dxqbPHJE/PhEDX60i5rkhWsDc3B02tsPavq8LJ1GIlt/iHr6e30qrYXi3UYNfewAvsALCrDFi7DQ1W8Tkuz0sopG6eHHLbrSjW98wv+HTUbafmaxrwpu+IlvpsR2N+97+Wt62cA5INbDOBqTau0yq1h4NKLhmUg9WTTcZtDvv8AW/yHrfGOFNc/8RLbt4tt+/lqPp3r7j+LpGtxqSbAeZOgArdwwa3j+I6m2w9BTJ64NLLNH/wk2t15bXv8Xrf+htvXscNNiOtLqQb5te+g9NfyFSFK9OSMm4UxYsJ5RmNyAdLeQ/r+d82BwTRk3kdwdg3bfb8h8q3aUApSlAKUpQClKUApSlAKUpQClKUBy7+0OJjaZpMRKwdcZ0zG2HfDsYlkdFSw6sMiKliXVgSCDuKmYucZlkCmJWiWVIC2c9VmbDDFZguXL3y76+laXEeZIYz1kweFX7Q06dfEMIUdImERWSURt4pGzFVbQqLk9qk8fzJDDLhF+yrafpyysDGfsxcpBCxKXDkuwQMDsDragNPC8+SsikxQh5o8PLEEkeSwncoEkCIW6gAJFtDZtVAJrX/tzibGcRx5Bhup0sxuZBiDhyQ9vhNr+1WDCvhCuNjkw0SCCQmZRGpWQZBMkhFvEcp7j4g3vWrHx/hjLmEOoKIiHCsJH615F6UZW7K+VmuNPCxO16A1MXzTiIXmRlRpRIiZMztGtsMJ36eWMNa43cjcm40WpLkrjsmLeaRtEKYWRE0PT6sKyMAQATqdzWjxrmzh5iMiwjEOV62UwMcpVjCDMxQ9JgysgzajKR2qY4PxzBNO2HgAV/EPDGUR+iRG4R7ANkJC2G3bagJ+qbz/AMTymHDqdWPUb/Cuij5sSf8ALVyrivMXGBLjZpr+FT00/wAKaaed2zH51Pp4bp5fY4sfGEX7gOKAtc7b1Lz8XSxA3rlMHEMQw+7Sw/ec2FYeI4+WO2fE3Y6hIQCbeZOwHqSL13OMXImjRZty+PeXbiOP0NUHiHEWUuL7g1kwONllJCTHOBfpyhQxHmLXDfIm2lQnGpmuQygH02NWK5RXDIrNPNLK5XsLBy9jCQtXTCYkmwrm/Kk11Hpp/Krnh+IqlYL8smj626CshGUV1R0PhuiEmq7x7jZBsK0TzTIUypG1vY1U+LY+W93RlHmRp9dq7nPKwijo9A3Y3PBauWJTiMYL6rCpkP8AiPhT/wDI/IV0CqF+ywA/aH7npr9A5/nV9qWr9pR/UuNQ4rsKUpUhQFKUoBSlKAUpSgFKUoBSlKAUpUTHzJhD9ptMv/Cf39wQI9CdSRqLA6i+oI7UBLUrWxGPjRVYkkMVUZQWN3IVdFBNrsLnYDU2FZ+oNdRpvrt70BWMNymwj6f2iWPI82RoWXxRSuZMkkciMhKklQbXsLgi5FY5P2d4FkZSjG8UcKMW8UKxCydI20YG7XN/F9KtZkHmN7b9/L3oHF7XF/KgIXB8B/8AOGVrnFmxKnVYxGIVF7fFYFjpuxGwrBNybASGDypIiwhJFK5ozAsiIy3UgkrK4IIIN9qsdKAqbcg4fKVWWdM6FJSrrecGRpryFlOvUd28OX4iNtK3+E8rQ4eZ5o2bxF2CHJlRpGLuQQoc3YnRmIFyBap2ufftD526ObC4dvvbWkkH/Kv+Ff4yPp77epZOoxcnhGHmvmY4RpMPhXMpYHMLljhSdyjalhYk9Pde2lkqscF4WhAZLOO0h1T/ACD8XvWLlzhJcdSS+U6gHd/Vj5fr+v3imIbM32bwqfjA0Vz5p+6/rse/YiRZ/bEttw08d0iVxOOw8RsxzsPY2P5KPlrVcw2MDYxnZQ15V8Mmq5LKF7jQD5XB9a2cJg7rcLa/7w8XzqNxsAZiVUmxNirZTa23qCex01qzTGKm0uXgoy1srOWsI3OKBTjrLlscUcu1suds1u1unm286wc14AxNe5KNtfceYNa0WHUAkLmJBF2ck200Fx4R6C21TfFC02BuUYsgJzaG5TQnQ31F+3n6U1MXFqXboWdJap5h8SD5VjZiETckn0AvuauhaGDc5n+rfTZRUFyyFw+Fz3BlktYd1G63HbQ5vmPSvUSliSdSdSTWPNqL9p9PTF3QWXiKX8klLxtj8KAf4jf9K9YXjOY5JVAB0v8Ah9mB/WsEeGrDPhxcC25A+ptXCslkldFLWEie4DxuHhkkqyLIUmKtHkUNltcMpuRtdbelW7Ac7YGXaXJ/6isg/wBRGX86oPMHCnnKZSoC3+Im9zbyHpWHDYXFQjwiJh5X1/MVego7TBuoVsnNvk7JFIGAZSCDsQbg+xFeq4vhuZpsO/hUxPuUt92/uux9xr610vlTmaPGISPDIvxxk3I9VPdT5/WvXHBn20uHuJ2lKVyQilKUApSlAKUpQClKUB5lvY5bZrG19Bftc+Vc3j/Z7iVikQzRO2Iws8M+ZbKJpGMyOpCkuFleXVrEAi3lXRsShKMASpKkAi1wSNxcEX9xXKMInEHwEkZOJKx8NU9KTDgmXEH7QjxtnjzNlsnh1JshN73YCwpyZIeo5SBJHnwcgykkJFB9mMkatkGmaFrAAA+G9u2nByDMc6OYUHRmj6sZYy4iSR1ljmnBQWaNluNW1JsQNK943iHEM2MEb4kSquIEUQwymAKqXw7pMUF5Gaxtme5JXKLXGHF8QxU86SrFiGjhxAeIGB0NvsM2YhXVSQZiB4tMxA8qA+Y/kDESCNnaKSRhMZ/GUVZZpFkMkLGJz4QAgsEayr4hrUrh+S3WYShkSQz4p3mj0m6cysEAZkILBipsbqCL61EcJxnE5enGZcSqvPGGlMAzLE2Hld9XgRQBMqi+XQkC50v0sUBiwUBRFQu8hUWLvlzt6tlAF/YCs1K+MwAudANfagKp+0Hmf7HDljP38twn8A7uR6bD19jXJ+X+GGeW73Kr4nJ1LE62J7knU/8AesnMPFDi8TJiDcqTljHkg0QD339yaseCiGGw/wDFufVz/X0FSYaWF1ZfqgoR3S7HnjGK/wCUv+a35CovAcSENwUDgm4uARr6H9a18TISSLnzY7Xv2vX3DQXsALAaADYVorTQ8PY/xmRdfKye4zy4+SZitsq27W22sLbduw3FZ4eH6VtpgsuV7fCddPwnQ/TQ/KpRYRXkFCpbYI5acuWVfFYAq1xezaH0I1B+YBH0qZ4BGDAUO2Zgfnr+hrPxKC6jT8Sdr/iH8q8cHFuoPJ/1Vai1Us1Y9pc0Cxd8GRPMIDSqhAsii3pfe3ysKzYHh7aWY+zeIf7/AJ17niz4h/QgfQCrLw3CDSsN8yPrLLFVTFL0Ic4PEh47GHp2+8urZidLdMA6d9z5b1gxcMmdNEvmHc9rHy9/yqyYkXJ8qjMUnjT3P6GvcFWub5eSG4nxSZZGUWAX90gnYH8Q8jWODjL3tm1HZgPr6j1FavFReeT3H/SK050JGm41Hv8A1pXjk8mnVp4OtNrsixNNFiV6cgsTsfXzU9j6frUFBi5OHYhZCfgNwSbLIn4lJPmO3Y28q0yztYh8qkAjKBm8/iNx9B86mX4fHiMOzBbzJfxsSzZhroWuQGHYWH0qzTa+jM7W6Tat0Vwdc4ZxuPEZTEsjIy5upkKx6gEWZrZr33W49ao3C+dwnCozHPHNi1yiQO4d41aYRtJKpdTlUMD4mUbXIFSv7NuMIOHp1pFXps8YzMBcA5gB52DAfKrdhMSkgJQabXKkX9rjapHw8HzkoNdjlnGOPY+ROsMQsZjwWNlAiuUcxSLGJPBKULFWFrlwpDWzXBFp5q5llw+HwzRSxF5lLZ2QGN8see63lUDMbG2ZiRewO4uWUUyjy2ocHNcPzPjWlYRzQ5p5MIsaOjMIUmw5lLABwWXMPS5B18vM3OkuGScs0YsOJNGZC5zzYeYLFGpZ9ipY5B2GlgK6YFHkKFR5UBz1+ZuIPMUjfDKpmkgXNE7MMmGXFZyRIAdbrbTcG5tY3LlziBxGEw+IYBWmhjlIGwLqGIF+2tSFhX0CgFKUoDFi5wiO52RSx9gL/wAq5zxznafDw4ImVBI8QxmIuoIaIlD0Y7DQkO+Vt7Rd710pluLHY1F8K4DDBH01UMMghuwUsYlzZI2IGqqGKi/b1JNAV3H8w4hcZ9jRwTPJh5MO2UG2HYM0/axIEMmp26iVupzG8WCxE0i9V8LLJEQCE6mVwqm9rAlGW+lr32qfh4ZCpjKxIDEnTjIUAxpoMieS2VdB5CsGE4JCkBgZeorszv1AG6ju5kZmG3xG9u2nlQFeHOU5cwLhU+0rJKhUzkQ5Yo45Swl6V7lZUAXINc2thWhiOfJZljfDxBITLg1d3YdT/iOnIUEOUgjpuBnDb3sCATVvxvL+EmDCXDxOGfqNmRTd8oTMbj4soC38tKTcvYR5FlbDQmRMuVzGuZchumU20ynbyoCJ5N5sfHXJw7RIUWWNjnIdGJADFo1AcCxspZddGNjWr+0LmRIsHOg6iu33QLRSqviOVishXKfDmIsasvDuD4eBnaGGONpNXKIFLak6kepY/M+dUn9r2I0w0Xm7yH/KAo/6zXUVlklUd00ihcC6Uksah0IXxkBh22H1Iqd49Pd1TsozH3Og/L9a1OX41eWTMoYBQLMARv5Go7iOCi60gVAliB4PB2H7lqs0LN3uLGuk41Y9RAL+5JJ38/X0sPlU5wzD1XcLhLNbqSKpOhzBgPQ9QN379723te1YPBTqBlmU/wDqRZvzRkq9OWFgx4xyS8WGBUhtiLH2NaXC8ckqtlveJjE+YEHMoF9G17j/AL7nNJNiRpkib1Duh/0lG/WvPDwrgmWN4y2uYFSCdvwsGBAAFyO1ULr/AAsPDefzuTqKafODxNKrMFBByG7d7G3hB8jqG+XzrX4V8c3+JT+VY4sLFDLJkFzKczSH42PYE/u2BsO1jTgrXeb3X+dcysVlG5FjSLF6+Jgwk6ieQk/jP5aVYsJxJLEhgfP0qlcRhIlMi3MbMbkfhYGzK3kQb71vYaRTbKRYauw2VRqbnz7WqgqnjOTc1GojKSilxwT2L41EulizdhsPck1HPjy8kYItdv5God5hOQ4ZUdSwKuctxmLKQTpex1Fb3DQolTO4dzcKE8SroSSW2JsLaeddqEUuepXVkt/l6GHHRXmk9x/0ivP2U1vNGWnkHt/0ipCPC1Ul1N1X7YR9y+RTYIZMjF1ykM4Ave4BNjew0Pb0tUvym1mdfMA/QkfzFSePwPhNaHL8BWVr/un9VrqD8x5OSnp2s9D3yfEi4prgWDMPzNddw86HRSPYVyTlTgMmLnmIk6caN4mAuxzMxAXtew3Ppoa6bwrgUcBBDOxHd2H6AAVPWpdTF/VHU5pbuUlwStKUqYxhSlKAUpSgFKUoBSojG8xQRYqHCNm6k4JWwugsGIDtfQtke3nlPlWPCc2YKQEjERi0jwgM6qWdGCEKCfFqyWtvmXzFATdKiMJzJhXEF5o0fEKHjjeSPOwO2UKxDf5SR5VnfjmFChziIQpQyBjItiikKzg3+EMVBPmQKAkKVFycx4NQjHFQASAFCZUAcE5QV11F7j3qUoBXMv2vAiXCt2yyD53Q102q5zzy79tw4VWCyI2dGa+XYhgxGoBB+oFdReGSVS2zTOU8u41UmbMdHFhoTrv2+dZOaMIRKJU2kA9iQLb+1qjuHQC4Ga7yAquUXsMy2/1WbX2q5SwJ0bSi6qLnfS2uhGvnSvUbbc44NbWaPNKi3yVrhWKW9mOU+u1WXh3SdcyXWxylVZgARrpY2sb+XpUaMDh2F8rRH3uPmLkf1vWN8RJAyqSCp1DLsw8x/XlWgrY28LqYM6J1rL5XsMHHcdFK4iSF5zG9yTI6rmW91UqGY2JsbADS1zqKy8K44SzAR2tq0ZPbbMjDcdth6gX10eT5QrMrz9HKtn1KtIwIYKHAJQMQGLDt53oMbmxskpKadQuU+AZyLKt7HU66j8NzXk6YWLbJZR1jaspk3j+KxsBdGQfvWBIO407is/BME6IZGsRK2ZSNrWAHsTqfmKgcYwdkWVsisb2sTIyjU5UW7WO23epvC8Rlmj+5TJG1xmZgDYGwKRgHXTZsvkb1lairwI7aG2u6b+vqXNIm5bprnsavF4HhYzREgORnAP4tg1job/r71jw8c09gQxH8WWw9cqixPvUxH97FYixYEEb2a5U2J3swNj6A1Kcm2ZBcDMN/Qjf866pnGyO5E9/l5XQ0P7KuoDISDbt39wd60WwzjEIHHwqx0Fv4f510hmAFUPj+KsXYbt4F+W5/M/lUknwRUS3Sy+xr8MYPK7A6XsPlp/KprKKp+ALYfe5Q9/L0NTK8ZjtcsKotNPDNycVZiUOUbfEzaNj5DT1NRHCVKCR2N8o39gWb+VZZ8SZwVTbS7dhb17n0r7jcNIyDDYdDJI+/YBb+JnbZQTp9bXr2K5yM7Y7H36+xDkOKZiQkjIGNyAbAna9dPwEDqPG5Y+ttPnVQ5e5dx2HAN4Ce4zP+uSrnhS5X7wKG/hNx9SBU1aa6mV+pWxsszBrHsM1KUqUzBSlKAUpSgFKUoCncU5OM800/2plmMkDxhQMkQgs0aut7tqZDuv8AeGvXB+Wh1xOJ45UjlxjKFT4WxDIWVmzEZkdHGw3tYWN43E8AxJxmIyCdIp8XC7yRzFc0AwzI4BD5lIlAGgBtltsLYDw3iAYBkxTJnxJQQTpGVdsQTE8pLeKPonQEOBrdb2oDZj5FMMSIcUghWPDCctF4j9kIdWjkL2iBtrcNbUixrYxPIYcYgrPbqyRyQ6NaEJM2KK+FwSrSu5upUgZbfCKjOL4HiMsWIw/SmYEcRAYyIY5VmDnDKvjvYBgoDABbeVeeIYHinVlMS4hR0541tL4D9xaEpeXKp6u1kUg3uxvQEoOQfupE6y5pcPLCSEYgNLKZmcZ5GY69ixJOt6tfDuGJCXKFyZGzNnkkkF/4Q7HINfhWw9KcFwhigRCzswF2Mjl3LN4mux9SdNgLAaCt2gFa3E4S8MiKbM6MoPkSCB+ZrZr4aHqeHk4DwiEL02I8QkS/pZgLVdmANwdjoR71T5oyjTKdCjuLnQAqxt+YqeTiqvlaJHkDAaqMqi+x6jWBHY5bkeVVYNo+q1+MxfqiQ4fgQ2+4uPp/vvWnxTBRRXSYqIyQyFiFsSbMFPuQdP3q2MEJiwzyCJXsCIhma+1jJINjtooPrW3xzh0cSiZV8Q0MjEu9iCBd3Ja2bLperqeVkwZeWe19CuTcrpMbxwSNbQPJ90o9AWHUI9lt61u4DknINWPosYyAX/iuXv6gi/lXQMDZkB86zSuii5sPU6Ae5rpzfcrZS6I5xxDhq4ctkUKenKdBYk5dydyfU145dk/4YW3XMPzLD9RUxz0cqF7X0K/6wUH5kVA8sCyuPVD9b3/SvLViicvTBPTP/wBor1T/AD+iUOHjhkZUB+9YEkkkdTKqZdfhBsLEEjMSpsSt4ZOIyYfFkKxC3zZezBxex9jf+hU/xGINnDbXa9t7XN7ettj2Nj2qocXk6gimDBmsyMy6jPGxBtb1J+VZOj31xSbymk/uaddKtez1zj3lqHM008KhQElYkEjUAAXuAfO6j617wvC3ka7i1rADe3nr5k6/SoLl03lB7G5Hztp+VXbhnF4CryFwEjNmLAixvbvWrF8ZZQtW2TVa4/OCG4hgTHtURbNkBAJkPhXa6jd3I1y+g30qwc2cUi0iVvFIoYMPhCMbZr+2Y/Kq5waXqYiSS1gECqPJb6D8v1qO2fRIs6SnfFzkuETgAVdALAbAWHyFSX7NJJGGILDw51se5Njf8sv1FR2bUjytVu5PYfZgAAMrSLYC342tt6EVHHl5PNVLbS1jrgm6UpUpkClKUApSlAKUpQClKUBz7jnMEqrj8rOJDiYsFAsYZnUGOOR5EQXLOFklfQbIo7VqRc0zR4SDFM0pOHebCYmNgQ7tlPQkdCLiRmWHsP7010KPh8ayPKF8cmXMexKgqGt2bKbX3IAHYVnMS66DXU6DU+Z9aAq/LvXhxKYeaVpScHHJIWN7TKxR2HkHzbbeD3vV8HzviYoXu8M5WPFSfiMkPRmCDrnN8LK1hotsv4t66TFgI1leYD7yRVVmJucqZiqjyALMfcmswgQXsq66HQajyPmKApL83TyzPFhmw5HXliSQhpFKx4eKe/gcZjmdl0I09tYmfnbET/ZyHigDvw4mO560gxBjdyhvYxAFktlN7NqLa9MWBRsoFtrAaaW/TSn2dNDlXTQaDQbgD0oDmnDudMUpw8VkcERlzKyh5urPJF927SLYoFGgVyTp4dCb9iY8S7kK8cUY2YAySNprYNZUIPmH2rd6CaHKLrtoNL728qyUBxrmzgywY582aTqASB5LEknRjYAKDmBPhA3rZ4HJmjaM7obD/C3iX6aj/LVq/aZwsvAs6jxQG59Yz8X0sG+RqiYLE5HWT8J8L+x2PyP5E1VksSw+59Rp2r9Imusfp90WFh4dO23ncaj53qIxPMglYAl1WxR4pAMrKdyD++PI+X1kMZjo4rM5IBZUJsdCxst/QmwvURzJwosTMLWAGYd9NL+ulqtaNxfkk/iZGtjLG+POOqJmLmGaKbDJcGN1Mci2H94LWKtvqCpHYg1EcU43LJHOJlZo3lTIGAUxp94dAN2BTKQe4PnUXDizZFbUxsrIe5ym4U+u4B8jbyra47O5kmDMWWQJPHckgAEA5fKwMm3pV1V7ZbZfntM1yTjuX5wecfiJGMiO7OGmDLc3GWzMuXyFimgqU4OhVm9UB/0k/wD7CqnPK0jJHmyBFUMwJBJJZVuw1ChAt7a7VJ4/DNgenPHKzo6sxVg4zxqbNZHY2DAXVhYnS/lXVtblS4ev0O6Xi1Wdi24fEdQZyLFibgG9j+IX971pcZwKCJcqhRcSEDbM985+bEmvvCpReVAQcjk6Efj+818tSfoaz4qTOjpbVFPzFyyn01uPlXzmGlXjpyv64+RvVS2yiytLijCpK/FfKvpmGh+WteoMTKxEBY2lFmGlmdiSGPrcL9K+YyGx97EfIgfoTQAh+oN0CEe6hT+t6uKx7UWnp4Ocn35f9LH9s+4qPN0u56aj/SXB/UVJ8CQBn9lH6mtYRLcl0vGwIGYXVrs7bH0I962uHcDgCkth4fEbgGJNBYWG39Xo+Z+44UmqGvV/X7Ikla58trnzG4q08lzDJMLjwy/rHGf1vVNTg2G/+nh/9pP9qn+TeA4Ruvmw0Bs62vFGbfdqdNK80/7U89ef5M7VZ8N59hZuYOLDDYeSfLnyZfCGte7Bd7HzrxxzmHD4TL13IzBiAqO5CpYu7BASqLcXY6C4rDxDlXCyQyRJEkPVUKXhjjRwAwbQ5bbqNCCKjsfyOs+Qz4maWRM4V5I8KxCPlzJlMOTdFIbLmBvrY2qyZJ5j57jOJMHRlK/aFwySKrsGZozKWICWCgWtqSQc2ii9TWK4/h43aN3IdTECuVibzErHaw1BKsLjQWN7WrR/slEHDq8ikYlcULZLBlhGGyWK/AYxbzudCK28fy9FLiYsSxbPEpXKD4HvcKXHcrmfLrpmNAacfPGBZSwlawKAfdS3cSMUjaNct5EZgQGW4JrC3PuEDD+86ZhlnaQxSBUET9N1cFbhg1wRbQgA6sL4uG8gYeEKqO9keJ08EKkCFs6qWSMM4vYEsSSANb619xfIcDqy9WUB0xUbWKaripBO+66ZXAsfIa3oDaPOGHBctmyjpZLJK0shl6lgIQmbaNiLX0uTYDXH/bbDB3BzZAkDRsqu7ymbq2RYVXPmAiJIt53tY1n4jyqkspmEskcuaJkdMhyNEsiAgOpBzJK4IIO+ljWnjuRIJTmeWVntDZ36chvCJVDMsiFWLCZwQQRtYC1AWTh+NjnjSWJsyOMysNLj2OoPoaV44VgVghSFNVQWBsov5khAFFzc6AClAbdKUoBSlKAUpSgFKUoDxLGGBUi4IIIOxB0IrkHGODnCztAf7trtET3Q9j6jY/I967FUPzRwRcVCU2dfFG37rf7HY1HZDcjQ/T9Z/j2c/tfX7/A5zgGDqcPKA3hsL/jTb6i9voe5rcwsTdPpyHMRdc19XXYMfUjf19xeFcMCVa6TRNb1Vhp8x+RB9amsBjBIt7WYaMv9fhPY/wAxVZZXMevzNfU0Y8y6MicVwwKbHW4Pzt/8ioriQZQqnUAsFPezAh1+mvy96tzx5s35ehtb+W1VmWQmdQL3TMT5gkEW9629NctRDL6o+Z1VP+PPy9GRQgfPHLGAzMEurWscuZvxaXB0sdDf0qVxfWxRjjeBIIVY3VSNeowL5QHbfbcADYVt8MwMYhJewIdsrnQJba5Oy6H617OPzreJGf8AiPgjB3+MjUeqhq6Vik5RXY8cZ1xi30ZNx4dFJdVAZjZiPxWAy39hcVrLYYhgT8cYNv8AASD/APc/KskcxRSZpIxcqV/AotmBAZj4jZr300GwrFhngllzqMzpG2WQK2UAlSwElspvbYE186/LGW7/AFl88P6m5nOMERxRDlUDe+UepOg/O1ZMPCw6iOPEDr86zT3OKVR+Eh/mdvzr26WaYd8q2/01Jn/U1Fj93dokcZhw6mM7EW9iLWrMVOmX2tprWDEYhEXqObLp5kknYKo1LHsBWPis5WFyCVe1l8w5OVQPXNYV1KT8y/j89/zM5yNtP9/1vVl5Jj8EzfvS6f5UjX9QaquGjyqqXuEULmO7WAFz8h+dXjlaDLhY/NwZD5/eEvr8iBU1SWEl2Kmrliv3ktSlKmMsUpSgFKUoBSlKAUpSgKVgeaUjxXEYpZ1MiSjoQNIodx9njfJEp1N3zbDcmoGHmrG4xIlEkUYbEYYF4iDdZRIxiZY52YWyLqSpYG1lqzQ81RjEzRSwEBMR0ElVQULdJJlDsTcObsBYW0W5FxXsc5YQKjLHIeomGmUKi3P2pmSLTN8eZTfy01oDR4VzJMnCmxMs0byrI8YYp4VYzmFVdVbcXG5UWtcjVqiv7eYxoC6jD5oocZM5Kllf7LKiWUJIQpdW3zMAdiamOKc8QrhpHiw8jusU8jxlFtH0WaNuvZrW6ilfDmOhOwvXiXnzDw9UYiMArJIgEYXWOOOF5HbOyjTqgZQSTYWBoDVbmqaXHQRdWKNRi+kYFJ67IMPJJnkJaxjZipACjZdTtW5zBx3ELJiFGQRQS4OPTOJGM8kIN2VgAoDNpbW4HY3k+McdEMmGMcBmWdJH+7UGSyKrLlzEC1mO59BqaxJznhnV3jjlkRY45S4RQpEgRoxdyLMQ34rBcpuRpcCpcc55xJixKLJCjCLGMEjzDEYY4dlRBIS1szXLfCPS41qUPMWM+1wwPLCoTG/Z5CqELKr4X7Qi+JyVNzl31bKfNT5w/H+HRn7YseJkJjmkYsxlWGMS9OcgNIVADqPgvcAZbjSpXjHN8aRYqSKB3+zrKwkZPuGlhHiQuDmBB0uQASCASRQFupVUn59w8anqRyrIr9MxMI1e4jWbNdnCZemyn4r6gWvpWfhvOuFnnWCLOxZUcNZQtnQSrdS2exUjxZct9L30oDR585bMy/aIB98g1Uf8xR2/xDt9PK3PsFjdQ6/ENCOxHkf60rrHEeNSgsmGwks7gkEtaGJSPOSSxYeqK9c75r5LxzB8WTEhPikhw2cgDuwY2LHzFrHe1Q2V55Rt/p2vSj4FvK7fb3GtiJI+p14T/wAQVCtGAWLgfhdVvl9H7WG40OrxDFtJ4owsUlhdCDLOQDb+7jBCka2N2uKj+HJEq5viAF2V2AjYbm6rZPM3IqaHMeGEZWAqptdFaN44y34RnyhATte9vevK7Jxe6CzjqdazS7fLPCTMHC8M+VG6JdsxbqTsAAbkkrGM2TT+Fe9bn2SUs4ea2t7RqFBvrqWzNuTsRW0nEgYWcqQ62Vo7+JZCQAlzbckAHY3BrzxGXLIp/fX9P/6qxpp7r36P/pn6utKhY7YNbF4KGONJcoLRupLuS7AXyN4nJNrEm3pUlxKUrGXBPhsxt3UEFl+a3HzrDBFHKjxyAMjEBlP7psT/ADNbzx3BW191t7afyqpqIrxZ1+qLND3Vp+qMOKVUkLBgzZSNL/hN9z3v21qv8R4mzHNa0rAWVNmXsWv8IHn9LnSvLYx5okMWe8JKSSMCoBUhGIB+Nrre2w1v5Hc4MkfhRRfUu7HVmtsWPfUr7AWFhUFcHhOTy2adMs1712N7h+DICySHPKFAFxYR6aqi9vU7n2sB6xkReWNCpyKWkJI0LDRR5E+It8hW650Nergm427f17kn6VJYnKxR7Yf0/P5KeDw0PUKxd5WCetjq5+SBj8q6SigAAaAVT+U8LmmaU7RLlH+N7E/MKB/rNXEVagsIztZPMlH0FKUrspilKUApSlAKUpQClKUBBnlTDGczkOWaTrFTI/TMmTpBzHfLcJoP/itbBcj4OPLlEhy9HLmldsow7mSFRc6KrHbv3qy0oCuYzknCSBlIkAfrB8krrnWdzLIr5TqpckgdtexNe5+TsKxLWkV2Z2LJK6N94qI6hlNwpEaaDuLixqwUoCJ4ty/DP08xkUxBlRo5HRgHAVtVOtwO9a7co4TptEEKoTCbKzDKcPlERXyy5V9+9T1KArw5NwnTePK5WRJImvIxJWVzLJ4ib3Lkm++tJ+TMIxluJMswkDJ1X6YMoAkZUvZWYDU+pta5qw0oCCxnKmGkZnPUV2cSF0kZGBEawaEHQGNVBHpffWvq8q4brRzfeFoiGQNK7IrKnSDBWJ1yEjyJ1NzrU5SgFDSlAcl/anyzHCY8RECEllyyIB4c2VnVvQFl1G17edR+O4dEuAV16bP1EzuHVmOdGJjy30C+EW30Y11/inDosRE0My5o3FiNR6ggjUMCAQRqCAa5/wAY/Zb4G6GJlJvcI+QBh+7nVQQfI7+verFNsa44+PHcmdkrZJTl7Mv0KrwBVkGFNyWjdyxGt4oXsisL6m5Qi+vhuPWyYzCiSMp6eE+RGxHp/wBxVR4ZI8UsllyOhEJQ6AiPQqbbWYsAR5dxVhxHE1aImJysraKmUO/UtcDJ+rXAtckgajLzJW+JDr6fY2rNL4dfPMX3/r+zFwhHjEzSjIoA1YgLpmuQfLUa1srKcVdlJSAs/mskniIN+8aXuP3j/CN9OFcTo2IhMjC2VYmTpK37zZ2Ulr97EL211Mtw7DmONVOrAXYjYsxLNb0zE1LOXiW+I1zjHy+xVpr2RUF0PMMuVxCFVVVBkyi2gJuLbWW6j51sCJQc1he1r97VrcSicgPGLyJqovYN5qT5H8jY62tW1hrlFZ7KSoJQHMwJG2mnzvaq/iRp8svh7SfL6EbxiITD7N+FwDKQbZY77aa3Yi1h2zHtUgdNdwBoBuTsLX3PYbamseDw2QHW7Mbs3dj/ACFrADyFTnLOA6svUI8ER0/ik/2Xf3I7qaljGTeW/gcSkoRcmWXguB6MKofi3Yjux1PyGw9AK3qClWjGlJyeWKUpQ8FKUoBSlKAUpSgFKUoBSlKAUpSgFfAwr7XMuE8qYjqzYtVSJ48RjXQiIriZsxlWNWkJymI5gwFjstAdNr5mFc5w3EuI4goqtiolYYNGcwZGViJxiWAkjt8Qj1IsNCNDrG4iDHqmOiMUhikOLaBRFnEj9a5MyshvmUgoB4SM97m1gOsXr7XOeNTY5UxDu8pjP29DG8aGJYkikaFtUvYkAAkkMDbWsvAsZjzjURi4h8Nl6R6Jg6KkMriPKH6l/wDmX3GW1jQHQMwr6DXPsRwuUY+aUI7Z8XhwGaNWAjXDuSUbLcKrsVuDpfzJvBcHxHEocJHHCMVkjgwyyiSDK0LZgJFw9oizgRb2VyNCLtcUB16tbiWLEUUkp1CKWsNzYXsPU7VRsJLxN0LGadcmFkdLQL95IXmWPOkiKxcJ02yjISQCQL2re5bixGMwskeIaeMiZCrsLM6oY5PAJIo2C5gQcyXHisSLGgNXjvLyTRR4eMA4xFBeQaIhbxOZmHZmLEIPEb3Fhc1QEw8uFnZZbrOu7NrcbgC2nTPkPffWu64HBRxIEjXKo17kknUsxOrMTqWOpO9RvM3LkWMjyv4XW+Rxup/mvmP561HOGeV1NTQfqHheS3mHyKNw7HrKvkw+JfL1Hmp7GttjVZ4nwbF4J8zIbL8MqjMhHk3kD5Nb+db2B5hiYWk+7b1+A+zdvnao1Ls+pp20LG+p5j7CXJPp/X5V9t/XsLfyrUmxagZkKNfzkVQB6HWtjBYXGT/3eHCrp43ey275AV8Rtt+H1rmFbzmTyyrOSj14M2EwzzydKPQ7u/aNT39WP4R89hV+wWGSJFjQWVRYD/c9ydye9RHC4JYEyJhh5kmYFnY7sxy6k/1pWhzxipzhUhSKTq4mRY2WBgXWIXeUq5KqpMakAkixYVYSwZWov8R4XQttK5WOacZHh4ImcwzJh8SHzw9R5J8M8cca2F/7wMDcE3zWBuQakcNzJjmxDrKywqM4ZOkzNGghDrKvhOY9TzOU/CPENeiudDpVa5E4riMRA74oZJQ+Ux5CmQZVKnXVswOe/bNl3U1ZaAUpSgFKUoBSlKAUpSgFKUoBSlKAV8pSgFKUoDBjsOkkbJIqujCzKwDKw8iDoRWdRYWpSgFKUoBX2lKAUpSgPLC+hqscU4Rh+p/cRf8Atp/tSlRzLOmlKMuGTfD+HwoPBFGv+FFH6Ct0UpXcehBNty5PtfDSlenJGTRj7ZE1hmEMgBtqAXiJAPkbD6CpOlKA+ilKUApSlAKUpQClKUApSlAf/9k="/>
          <p:cNvSpPr>
            <a:spLocks noChangeAspect="1" noChangeArrowheads="1"/>
          </p:cNvSpPr>
          <p:nvPr/>
        </p:nvSpPr>
        <p:spPr bwMode="auto">
          <a:xfrm>
            <a:off x="460375" y="1603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endParaRPr lang="en-GB" altLang="x-none"/>
          </a:p>
        </p:txBody>
      </p:sp>
      <p:pic>
        <p:nvPicPr>
          <p:cNvPr id="5126" name="Picture 8" descr="http://droualb.faculty.mjc.edu/Course%20Materials/Physiology%20101/Chapter%20Notes/Fall%202007/figure_13_10_label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5175"/>
            <a:ext cx="4211638" cy="284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7" name="AutoShape 10" descr="Image result for heart diagram labeled"/>
          <p:cNvSpPr>
            <a:spLocks noChangeAspect="1" noChangeArrowheads="1"/>
          </p:cNvSpPr>
          <p:nvPr/>
        </p:nvSpPr>
        <p:spPr bwMode="auto">
          <a:xfrm>
            <a:off x="612775" y="3127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endParaRPr lang="en-GB" altLang="x-none"/>
          </a:p>
        </p:txBody>
      </p:sp>
      <p:pic>
        <p:nvPicPr>
          <p:cNvPr id="5128" name="Picture 12" descr="http://yourvascularhealth.com/wp-content/uploads/2013/08/HumanHeartDiagram_2431176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781050"/>
            <a:ext cx="3830638" cy="307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14" descr="http://www.sciencekids.co.nz/images/pictures/humanbody/heartdiagram.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0338" y="3605213"/>
            <a:ext cx="3384550" cy="299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UWTSD_Logo.png"/>
          <p:cNvPicPr/>
          <p:nvPr/>
        </p:nvPicPr>
        <p:blipFill>
          <a:blip r:embed="rId5"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a:t>Coronary Heart Disease (CHD)</a:t>
            </a:r>
          </a:p>
        </p:txBody>
      </p:sp>
      <p:sp>
        <p:nvSpPr>
          <p:cNvPr id="6147" name="Rectangle 3"/>
          <p:cNvSpPr>
            <a:spLocks noGrp="1" noChangeArrowheads="1"/>
          </p:cNvSpPr>
          <p:nvPr>
            <p:ph idx="1"/>
          </p:nvPr>
        </p:nvSpPr>
        <p:spPr>
          <a:xfrm>
            <a:off x="457200" y="1600200"/>
            <a:ext cx="8229600" cy="4781550"/>
          </a:xfrm>
        </p:spPr>
        <p:txBody>
          <a:bodyPr/>
          <a:lstStyle/>
          <a:p>
            <a:pPr>
              <a:lnSpc>
                <a:spcPct val="80000"/>
              </a:lnSpc>
            </a:pPr>
            <a:r>
              <a:rPr lang="en-GB" altLang="en-US" sz="2800">
                <a:solidFill>
                  <a:srgbClr val="0070C0"/>
                </a:solidFill>
              </a:rPr>
              <a:t>Is often preventable </a:t>
            </a:r>
            <a:r>
              <a:rPr lang="en-GB" altLang="en-US" sz="2800"/>
              <a:t>yet kills more than 73,000 people and 110,000 people have a heart attack in England every year.  </a:t>
            </a:r>
          </a:p>
          <a:p>
            <a:pPr>
              <a:lnSpc>
                <a:spcPct val="80000"/>
              </a:lnSpc>
            </a:pPr>
            <a:endParaRPr lang="en-GB" altLang="en-US" sz="2800"/>
          </a:p>
          <a:p>
            <a:pPr>
              <a:lnSpc>
                <a:spcPct val="80000"/>
              </a:lnSpc>
            </a:pPr>
            <a:r>
              <a:rPr lang="en-GB" altLang="en-US" sz="2800"/>
              <a:t>around 2 million people suffer from angina in the UK.  </a:t>
            </a:r>
          </a:p>
          <a:p>
            <a:pPr>
              <a:lnSpc>
                <a:spcPct val="80000"/>
              </a:lnSpc>
            </a:pPr>
            <a:r>
              <a:rPr lang="en-US" altLang="en-US" sz="2800"/>
              <a:t>is the number one killer in the UK.</a:t>
            </a:r>
          </a:p>
          <a:p>
            <a:pPr lvl="1">
              <a:lnSpc>
                <a:spcPct val="80000"/>
              </a:lnSpc>
            </a:pPr>
            <a:r>
              <a:rPr lang="en-US" altLang="en-US" sz="2400"/>
              <a:t>1 in 6 men</a:t>
            </a:r>
          </a:p>
          <a:p>
            <a:pPr lvl="1">
              <a:lnSpc>
                <a:spcPct val="80000"/>
              </a:lnSpc>
            </a:pPr>
            <a:r>
              <a:rPr lang="en-US" altLang="en-US" sz="2400"/>
              <a:t>1 in 10 women</a:t>
            </a:r>
          </a:p>
          <a:p>
            <a:pPr lvl="1">
              <a:lnSpc>
                <a:spcPct val="80000"/>
              </a:lnSpc>
            </a:pPr>
            <a:endParaRPr lang="en-US" altLang="en-US" sz="2400"/>
          </a:p>
          <a:p>
            <a:pPr>
              <a:lnSpc>
                <a:spcPct val="80000"/>
              </a:lnSpc>
            </a:pPr>
            <a:r>
              <a:rPr lang="en-GB" altLang="en-US" sz="2800">
                <a:solidFill>
                  <a:srgbClr val="FF0000"/>
                </a:solidFill>
              </a:rPr>
              <a:t>costs the National Health Service in the UK approx £15 billion annually. </a:t>
            </a:r>
            <a:endParaRPr lang="en-US" altLang="en-US" sz="2800">
              <a:solidFill>
                <a:srgbClr val="FF0000"/>
              </a:solidFill>
            </a:endParaRPr>
          </a:p>
          <a:p>
            <a:pPr>
              <a:lnSpc>
                <a:spcPct val="80000"/>
              </a:lnSpc>
            </a:pPr>
            <a:endParaRPr lang="en-GB" altLang="en-US" sz="2800"/>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dirty="0"/>
              <a:t>Coronary Artery Disease</a:t>
            </a:r>
          </a:p>
        </p:txBody>
      </p:sp>
      <p:sp>
        <p:nvSpPr>
          <p:cNvPr id="7171" name="Rectangle 3"/>
          <p:cNvSpPr>
            <a:spLocks noGrp="1" noChangeArrowheads="1"/>
          </p:cNvSpPr>
          <p:nvPr>
            <p:ph type="body" sz="half"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US" altLang="en-US" sz="2800"/>
              <a:t>Atherosclerosis</a:t>
            </a:r>
          </a:p>
          <a:p>
            <a:pPr>
              <a:lnSpc>
                <a:spcPct val="90000"/>
              </a:lnSpc>
              <a:buFont typeface="Wingdings" charset="2"/>
              <a:buNone/>
            </a:pPr>
            <a:r>
              <a:rPr lang="en-US" altLang="en-US" sz="2800"/>
              <a:t>   fatty deposits of cholesterol</a:t>
            </a:r>
          </a:p>
          <a:p>
            <a:pPr>
              <a:lnSpc>
                <a:spcPct val="90000"/>
              </a:lnSpc>
            </a:pPr>
            <a:endParaRPr lang="en-US" altLang="en-US" sz="2800"/>
          </a:p>
          <a:p>
            <a:pPr>
              <a:lnSpc>
                <a:spcPct val="90000"/>
              </a:lnSpc>
            </a:pPr>
            <a:endParaRPr lang="en-US" altLang="en-US" sz="2800"/>
          </a:p>
          <a:p>
            <a:pPr>
              <a:lnSpc>
                <a:spcPct val="90000"/>
              </a:lnSpc>
            </a:pPr>
            <a:endParaRPr lang="en-US" altLang="en-US" sz="2800"/>
          </a:p>
          <a:p>
            <a:pPr>
              <a:lnSpc>
                <a:spcPct val="90000"/>
              </a:lnSpc>
            </a:pPr>
            <a:r>
              <a:rPr lang="en-US" altLang="en-US" sz="2800"/>
              <a:t>Hypertension  Elevated diastolic blood pressure </a:t>
            </a:r>
            <a:r>
              <a:rPr lang="en-US" altLang="en-US" sz="2800">
                <a:ea typeface="Arial" charset="0"/>
                <a:cs typeface="Arial" charset="0"/>
              </a:rPr>
              <a:t>≥</a:t>
            </a:r>
            <a:r>
              <a:rPr lang="en-US" altLang="en-US" sz="2800"/>
              <a:t> 90mmHg.</a:t>
            </a:r>
          </a:p>
        </p:txBody>
      </p:sp>
      <p:pic>
        <p:nvPicPr>
          <p:cNvPr id="6148" name="Picture 4" descr="HQ01646_lg"/>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4284663" y="1412875"/>
            <a:ext cx="3167062" cy="2185988"/>
          </a:xfrm>
          <a:noFill/>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6151" name="Picture 7" descr="Heart Rate Heart Beats Blood Left"/>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4284663" y="3716338"/>
            <a:ext cx="3167062" cy="2879725"/>
          </a:xfrm>
          <a:noFill/>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pic>
        <p:nvPicPr>
          <p:cNvPr id="6" name="UWTSD_Logo.png"/>
          <p:cNvPicPr/>
          <p:nvPr/>
        </p:nvPicPr>
        <p:blipFill>
          <a:blip r:embed="rId5"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Coronary Artery Disease</a:t>
            </a:r>
          </a:p>
        </p:txBody>
      </p:sp>
      <p:sp>
        <p:nvSpPr>
          <p:cNvPr id="8195"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buFont typeface="Wingdings" charset="2"/>
              <a:buNone/>
            </a:pPr>
            <a:r>
              <a:rPr lang="en-US" altLang="en-US"/>
              <a:t>   Occurs when the coronary arteries that supply the heart muscle become blocked.</a:t>
            </a:r>
          </a:p>
          <a:p>
            <a:endParaRPr lang="en-US" altLang="en-US"/>
          </a:p>
          <a:p>
            <a:r>
              <a:rPr lang="en-US" altLang="en-US"/>
              <a:t>Partially blocked it causes angina.</a:t>
            </a:r>
          </a:p>
          <a:p>
            <a:endParaRPr lang="en-US" altLang="en-US"/>
          </a:p>
          <a:p>
            <a:r>
              <a:rPr lang="en-US" altLang="en-US"/>
              <a:t>Fully blocked it causes a myocardial infarction or a heart attack</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a:t>Categories of MI</a:t>
            </a:r>
          </a:p>
        </p:txBody>
      </p:sp>
      <p:sp>
        <p:nvSpPr>
          <p:cNvPr id="9219" name="Rectangle 3"/>
          <p:cNvSpPr>
            <a:spLocks noGrp="1" noChangeArrowheads="1"/>
          </p:cNvSpPr>
          <p:nvPr>
            <p:ph idx="1"/>
          </p:nvPr>
        </p:nvSpPr>
        <p:spPr/>
        <p:txBody>
          <a:bodyPr/>
          <a:lstStyle/>
          <a:p>
            <a:pPr>
              <a:lnSpc>
                <a:spcPct val="80000"/>
              </a:lnSpc>
            </a:pPr>
            <a:r>
              <a:rPr lang="en-GB" altLang="en-US" sz="2800" b="1">
                <a:solidFill>
                  <a:srgbClr val="FF0066"/>
                </a:solidFill>
              </a:rPr>
              <a:t>Transmural</a:t>
            </a:r>
            <a:r>
              <a:rPr lang="en-GB" altLang="en-US" sz="2800" b="1"/>
              <a:t> - </a:t>
            </a:r>
            <a:r>
              <a:rPr lang="en-GB" altLang="en-US" sz="2800"/>
              <a:t>atherosclerosis of the major coronary arteries sub-classified into anterior, posterior, or inferior. They extend through the whole thickness of the heart muscle and are usually a result of complete occlusion of the area's blood supply.</a:t>
            </a:r>
          </a:p>
          <a:p>
            <a:pPr>
              <a:lnSpc>
                <a:spcPct val="80000"/>
              </a:lnSpc>
            </a:pPr>
            <a:endParaRPr lang="en-GB" altLang="en-US" sz="2800" b="1"/>
          </a:p>
          <a:p>
            <a:pPr>
              <a:lnSpc>
                <a:spcPct val="80000"/>
              </a:lnSpc>
            </a:pPr>
            <a:r>
              <a:rPr lang="en-GB" altLang="en-US" sz="2800" b="1">
                <a:solidFill>
                  <a:srgbClr val="0070C0"/>
                </a:solidFill>
              </a:rPr>
              <a:t>Subendocardial</a:t>
            </a:r>
            <a:r>
              <a:rPr lang="en-GB" altLang="en-US" sz="2800">
                <a:solidFill>
                  <a:srgbClr val="0070C0"/>
                </a:solidFill>
              </a:rPr>
              <a:t>: </a:t>
            </a:r>
            <a:r>
              <a:rPr lang="en-GB" altLang="en-US" sz="2800"/>
              <a:t>involve a small area in the subendocardial wall of the left ventricle, ventricular septum, or papillary muscles. Result due locally decreased blood supply, possibly from a narrowing of the coronary arteries. </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z="3600" dirty="0"/>
              <a:t>Myocardial Infarction or </a:t>
            </a:r>
            <a:r>
              <a:rPr lang="en-US" altLang="en-US" sz="3600" dirty="0" smtClean="0"/>
              <a:t>Heart </a:t>
            </a:r>
            <a:r>
              <a:rPr lang="en-US" altLang="en-US" sz="3600" dirty="0"/>
              <a:t>Attack</a:t>
            </a:r>
          </a:p>
        </p:txBody>
      </p:sp>
      <p:sp>
        <p:nvSpPr>
          <p:cNvPr id="10243"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buFont typeface="Wingdings" charset="2"/>
              <a:buNone/>
            </a:pPr>
            <a:r>
              <a:rPr lang="en-US" altLang="x-none" sz="2800"/>
              <a:t>Symptoms: </a:t>
            </a:r>
          </a:p>
          <a:p>
            <a:pPr>
              <a:buFont typeface="Wingdings" charset="2"/>
              <a:buChar char="Ø"/>
            </a:pPr>
            <a:r>
              <a:rPr lang="en-US" altLang="x-none" sz="2800"/>
              <a:t>uncomfortable pressure, fullness, squeezing pain, pain spreading to the shoulders, neck and arms.</a:t>
            </a:r>
          </a:p>
          <a:p>
            <a:pPr>
              <a:buFont typeface="Wingdings" charset="2"/>
              <a:buChar char="Ø"/>
            </a:pPr>
            <a:r>
              <a:rPr lang="en-US" altLang="x-none" sz="2800"/>
              <a:t>Chest discomfort and light headedness</a:t>
            </a:r>
          </a:p>
          <a:p>
            <a:pPr>
              <a:buFont typeface="Wingdings" charset="2"/>
              <a:buChar char="Ø"/>
            </a:pPr>
            <a:r>
              <a:rPr lang="en-US" altLang="x-none" sz="2800"/>
              <a:t>Anxiety/nervousness</a:t>
            </a:r>
          </a:p>
          <a:p>
            <a:pPr>
              <a:buFont typeface="Wingdings" charset="2"/>
              <a:buChar char="Ø"/>
            </a:pPr>
            <a:r>
              <a:rPr lang="en-US" altLang="x-none" sz="2800"/>
              <a:t>Paleness or pallor</a:t>
            </a:r>
          </a:p>
          <a:p>
            <a:pPr>
              <a:buFont typeface="Wingdings" charset="2"/>
              <a:buChar char="Ø"/>
            </a:pPr>
            <a:r>
              <a:rPr lang="en-US" altLang="x-none" sz="2800"/>
              <a:t>Increased irregular heart rate</a:t>
            </a:r>
          </a:p>
          <a:p>
            <a:pPr>
              <a:buFont typeface="Wingdings" charset="2"/>
              <a:buChar char="Ø"/>
            </a:pPr>
            <a:r>
              <a:rPr lang="en-US" altLang="x-none" sz="2800"/>
              <a:t>Feeling of impending doom</a:t>
            </a:r>
          </a:p>
          <a:p>
            <a:pPr>
              <a:buFont typeface="Wingdings" charset="2"/>
              <a:buChar char="Ø"/>
            </a:pPr>
            <a:endParaRPr lang="en-US" altLang="x-none" sz="2800"/>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Congestive Heart Failure</a:t>
            </a:r>
          </a:p>
        </p:txBody>
      </p:sp>
      <p:sp>
        <p:nvSpPr>
          <p:cNvPr id="10243" name="Rectangle 3"/>
          <p:cNvSpPr>
            <a:spLocks noGrp="1" noChangeArrowheads="1"/>
          </p:cNvSpPr>
          <p:nvPr>
            <p:ph idx="1"/>
          </p:nvPr>
        </p:nvSpPr>
        <p:spPr>
          <a:xfrm>
            <a:off x="457200" y="1557338"/>
            <a:ext cx="8229600" cy="4568825"/>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rtlCol="0">
            <a:normAutofit lnSpcReduction="10000"/>
          </a:bodyPr>
          <a:lstStyle/>
          <a:p>
            <a:pPr fontAlgn="auto">
              <a:lnSpc>
                <a:spcPct val="80000"/>
              </a:lnSpc>
              <a:spcAft>
                <a:spcPts val="0"/>
              </a:spcAft>
              <a:buFont typeface="Wingdings" pitchFamily="2" charset="2"/>
              <a:buNone/>
              <a:defRPr/>
            </a:pPr>
            <a:r>
              <a:rPr lang="en-GB" altLang="en-US" sz="2800" dirty="0" smtClean="0"/>
              <a:t>	Functional cardiac disorder that impairs the ability of the heart to fill with or pump a sufficient amount of blood through the body</a:t>
            </a:r>
            <a:endParaRPr lang="en-US" altLang="en-US" sz="2800" dirty="0" smtClean="0"/>
          </a:p>
          <a:p>
            <a:pPr fontAlgn="auto">
              <a:lnSpc>
                <a:spcPct val="80000"/>
              </a:lnSpc>
              <a:spcAft>
                <a:spcPts val="0"/>
              </a:spcAft>
              <a:buFont typeface="Arial" panose="020B0604020202020204" pitchFamily="34" charset="0"/>
              <a:buChar char="•"/>
              <a:defRPr/>
            </a:pPr>
            <a:endParaRPr lang="en-US" altLang="en-US" sz="2800" dirty="0" smtClean="0"/>
          </a:p>
          <a:p>
            <a:pPr fontAlgn="auto">
              <a:lnSpc>
                <a:spcPct val="80000"/>
              </a:lnSpc>
              <a:spcAft>
                <a:spcPts val="0"/>
              </a:spcAft>
              <a:buFont typeface="Arial" panose="020B0604020202020204" pitchFamily="34" charset="0"/>
              <a:buChar char="•"/>
              <a:defRPr/>
            </a:pPr>
            <a:r>
              <a:rPr lang="en-US" altLang="en-US" sz="2800" dirty="0" smtClean="0"/>
              <a:t>Does not mean the heart has failed, simply means the heart is not doing an efficient job.  </a:t>
            </a:r>
          </a:p>
          <a:p>
            <a:pPr fontAlgn="auto">
              <a:lnSpc>
                <a:spcPct val="80000"/>
              </a:lnSpc>
              <a:spcAft>
                <a:spcPts val="0"/>
              </a:spcAft>
              <a:buFont typeface="Arial" panose="020B0604020202020204" pitchFamily="34" charset="0"/>
              <a:buChar char="•"/>
              <a:defRPr/>
            </a:pPr>
            <a:endParaRPr lang="en-US" altLang="en-US" sz="2800" dirty="0" smtClean="0"/>
          </a:p>
          <a:p>
            <a:pPr fontAlgn="auto">
              <a:lnSpc>
                <a:spcPct val="80000"/>
              </a:lnSpc>
              <a:spcAft>
                <a:spcPts val="0"/>
              </a:spcAft>
              <a:buFont typeface="Arial" panose="020B0604020202020204" pitchFamily="34" charset="0"/>
              <a:buChar char="•"/>
              <a:defRPr/>
            </a:pPr>
            <a:r>
              <a:rPr lang="en-US" altLang="en-US" sz="2800" dirty="0" smtClean="0"/>
              <a:t>May results from an injury or a reduction of function of the heart muscle.</a:t>
            </a:r>
          </a:p>
          <a:p>
            <a:pPr fontAlgn="auto">
              <a:lnSpc>
                <a:spcPct val="80000"/>
              </a:lnSpc>
              <a:spcAft>
                <a:spcPts val="0"/>
              </a:spcAft>
              <a:buFont typeface="Arial" panose="020B0604020202020204" pitchFamily="34" charset="0"/>
              <a:buChar char="•"/>
              <a:defRPr/>
            </a:pPr>
            <a:endParaRPr lang="en-US" altLang="en-US" sz="2800" dirty="0" smtClean="0"/>
          </a:p>
          <a:p>
            <a:pPr fontAlgn="auto">
              <a:lnSpc>
                <a:spcPct val="80000"/>
              </a:lnSpc>
              <a:spcAft>
                <a:spcPts val="0"/>
              </a:spcAft>
              <a:buFont typeface="Arial" panose="020B0604020202020204" pitchFamily="34" charset="0"/>
              <a:buChar char="•"/>
              <a:defRPr/>
            </a:pPr>
            <a:r>
              <a:rPr lang="en-US" altLang="en-US" sz="2800" dirty="0" smtClean="0"/>
              <a:t>Can be due to arteriosclerosis, hypertension, myocardial infarction, rheumatic fever or birth defect.</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x-none"/>
              <a:t>Congestive Heart Failure</a:t>
            </a:r>
          </a:p>
        </p:txBody>
      </p:sp>
      <p:pic>
        <p:nvPicPr>
          <p:cNvPr id="12291" name="Picture 2" descr="http://patienteducationcenter.org/wp-content/themes/default/image.php?image=20539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1916113"/>
            <a:ext cx="7704138" cy="465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Congestive Heart Failure</a:t>
            </a:r>
          </a:p>
        </p:txBody>
      </p:sp>
      <p:sp>
        <p:nvSpPr>
          <p:cNvPr id="13315" name="Rectangle 3"/>
          <p:cNvSpPr>
            <a:spLocks noGrp="1" noChangeArrowheads="1"/>
          </p:cNvSpPr>
          <p:nvPr>
            <p:ph idx="1"/>
          </p:nvPr>
        </p:nvSpPr>
        <p:spPr>
          <a:xfrm>
            <a:off x="323850" y="1628775"/>
            <a:ext cx="8569325" cy="4525963"/>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buFont typeface="Wingdings" charset="2"/>
              <a:buNone/>
            </a:pPr>
            <a:r>
              <a:rPr lang="en-US" altLang="en-US" sz="2800"/>
              <a:t>	The right side of the heart collects the blood returning from the body and sends it to the lungs.</a:t>
            </a:r>
          </a:p>
          <a:p>
            <a:pPr>
              <a:buFont typeface="Wingdings" charset="2"/>
              <a:buNone/>
            </a:pPr>
            <a:endParaRPr lang="en-US" altLang="en-US" sz="2800"/>
          </a:p>
          <a:p>
            <a:pPr lvl="1"/>
            <a:r>
              <a:rPr lang="en-US" altLang="en-US" sz="2400">
                <a:solidFill>
                  <a:srgbClr val="FF0066"/>
                </a:solidFill>
              </a:rPr>
              <a:t>If it is failing, the blood backs up into the veins (edema).</a:t>
            </a:r>
          </a:p>
          <a:p>
            <a:pPr>
              <a:buFont typeface="Wingdings" charset="2"/>
              <a:buNone/>
            </a:pPr>
            <a:endParaRPr lang="en-US" altLang="en-US" sz="2800"/>
          </a:p>
          <a:p>
            <a:pPr>
              <a:buFont typeface="Wingdings" charset="2"/>
              <a:buNone/>
            </a:pPr>
            <a:r>
              <a:rPr lang="en-US" altLang="en-US" sz="2800"/>
              <a:t>	The left side of the heart receives the blood from the lungs and pumps it out into the body.  </a:t>
            </a:r>
          </a:p>
          <a:p>
            <a:endParaRPr lang="en-US" altLang="en-US" sz="2800"/>
          </a:p>
          <a:p>
            <a:pPr lvl="1"/>
            <a:r>
              <a:rPr lang="en-US" altLang="en-US" sz="2400">
                <a:solidFill>
                  <a:srgbClr val="FF0066"/>
                </a:solidFill>
              </a:rPr>
              <a:t>If it is failing the blood is not pumped effectively.</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z="4000" smtClean="0"/>
              <a:t>Risk Factors Associated with CHD</a:t>
            </a:r>
          </a:p>
        </p:txBody>
      </p:sp>
      <p:sp>
        <p:nvSpPr>
          <p:cNvPr id="14339" name="Rectangle 3"/>
          <p:cNvSpPr>
            <a:spLocks noGrp="1" noChangeArrowheads="1"/>
          </p:cNvSpPr>
          <p:nvPr>
            <p:ph idx="1"/>
          </p:nvPr>
        </p:nvSpPr>
        <p:spPr>
          <a:xfrm>
            <a:off x="457200" y="1600200"/>
            <a:ext cx="8229600" cy="5257800"/>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buFont typeface="Wingdings" charset="2"/>
              <a:buNone/>
            </a:pPr>
            <a:r>
              <a:rPr lang="en-US" altLang="x-none" sz="2800"/>
              <a:t>Unchangeable;</a:t>
            </a:r>
          </a:p>
          <a:p>
            <a:pPr>
              <a:buFont typeface="Wingdings" charset="2"/>
              <a:buChar char="Ø"/>
            </a:pPr>
            <a:r>
              <a:rPr lang="en-US" altLang="x-none" sz="2800"/>
              <a:t>Age- the older you get, the greater the chance.</a:t>
            </a:r>
          </a:p>
          <a:p>
            <a:pPr>
              <a:buFont typeface="Wingdings" charset="2"/>
              <a:buChar char="Ø"/>
            </a:pPr>
            <a:r>
              <a:rPr lang="en-US" altLang="x-none" sz="2800">
                <a:solidFill>
                  <a:srgbClr val="FF0000"/>
                </a:solidFill>
              </a:rPr>
              <a:t>Sex- males have a greater rate even after women pass menopause.</a:t>
            </a:r>
          </a:p>
          <a:p>
            <a:pPr>
              <a:buFont typeface="Wingdings" charset="2"/>
              <a:buChar char="Ø"/>
            </a:pPr>
            <a:r>
              <a:rPr lang="en-US" altLang="x-none" sz="2800"/>
              <a:t>Race- minorities  (Asian &amp; Caribbean)have a greater chance.</a:t>
            </a:r>
          </a:p>
          <a:p>
            <a:pPr>
              <a:buFont typeface="Wingdings" charset="2"/>
              <a:buChar char="Ø"/>
            </a:pPr>
            <a:r>
              <a:rPr lang="en-US" altLang="x-none" sz="2800">
                <a:solidFill>
                  <a:srgbClr val="FF0000"/>
                </a:solidFill>
              </a:rPr>
              <a:t>Family history- if family members have had CHD, there is a greater chance. </a:t>
            </a:r>
          </a:p>
          <a:p>
            <a:pPr>
              <a:buFont typeface="Wingdings" charset="2"/>
              <a:buChar char="Ø"/>
            </a:pPr>
            <a:r>
              <a:rPr lang="en-US" altLang="x-none" sz="2800"/>
              <a:t>Personal Medical History- other diseases such as Diabetes Mellitus can increase chances.</a:t>
            </a:r>
          </a:p>
          <a:p>
            <a:pPr>
              <a:buFont typeface="Wingdings" charset="2"/>
              <a:buChar char="Ø"/>
            </a:pPr>
            <a:endParaRPr lang="en-US" altLang="x-none" sz="2800"/>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z="4000" smtClean="0"/>
              <a:t>Risk Factors Associated with CHD</a:t>
            </a:r>
          </a:p>
        </p:txBody>
      </p:sp>
      <p:sp>
        <p:nvSpPr>
          <p:cNvPr id="15363"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buFont typeface="Wingdings" charset="2"/>
              <a:buNone/>
            </a:pPr>
            <a:r>
              <a:rPr lang="en-US" altLang="en-US"/>
              <a:t>Changeable;</a:t>
            </a:r>
          </a:p>
          <a:p>
            <a:pPr>
              <a:lnSpc>
                <a:spcPct val="90000"/>
              </a:lnSpc>
            </a:pPr>
            <a:r>
              <a:rPr lang="en-US" altLang="en-US"/>
              <a:t>Hypertension</a:t>
            </a:r>
          </a:p>
          <a:p>
            <a:pPr>
              <a:lnSpc>
                <a:spcPct val="90000"/>
              </a:lnSpc>
            </a:pPr>
            <a:r>
              <a:rPr lang="en-US" altLang="en-US"/>
              <a:t>Serum cholesterol</a:t>
            </a:r>
          </a:p>
          <a:p>
            <a:pPr>
              <a:lnSpc>
                <a:spcPct val="90000"/>
              </a:lnSpc>
            </a:pPr>
            <a:r>
              <a:rPr lang="en-US" altLang="en-US"/>
              <a:t>Obesity</a:t>
            </a:r>
          </a:p>
          <a:p>
            <a:pPr>
              <a:lnSpc>
                <a:spcPct val="90000"/>
              </a:lnSpc>
            </a:pPr>
            <a:r>
              <a:rPr lang="en-US" altLang="en-US"/>
              <a:t>Diabetes Mellitus</a:t>
            </a:r>
          </a:p>
          <a:p>
            <a:pPr>
              <a:lnSpc>
                <a:spcPct val="90000"/>
              </a:lnSpc>
            </a:pPr>
            <a:r>
              <a:rPr lang="en-US" altLang="en-US"/>
              <a:t>Physical Inactivity</a:t>
            </a:r>
          </a:p>
          <a:p>
            <a:pPr>
              <a:lnSpc>
                <a:spcPct val="90000"/>
              </a:lnSpc>
            </a:pPr>
            <a:r>
              <a:rPr lang="en-US" altLang="en-US"/>
              <a:t>Cigarette Smoking</a:t>
            </a:r>
          </a:p>
          <a:p>
            <a:pPr>
              <a:lnSpc>
                <a:spcPct val="90000"/>
              </a:lnSpc>
            </a:pPr>
            <a:r>
              <a:rPr lang="en-US" altLang="en-US"/>
              <a:t>Alcohol Intake</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4800">
                <a:solidFill>
                  <a:srgbClr val="FF0000"/>
                </a:solidFill>
              </a:rPr>
              <a:t>Hypertension</a:t>
            </a:r>
          </a:p>
        </p:txBody>
      </p:sp>
      <p:sp>
        <p:nvSpPr>
          <p:cNvPr id="98307" name="Rectangle 3"/>
          <p:cNvSpPr>
            <a:spLocks noGrp="1" noChangeArrowheads="1"/>
          </p:cNvSpPr>
          <p:nvPr>
            <p:ph idx="1"/>
          </p:nvPr>
        </p:nvSpPr>
        <p:spPr>
          <a:xfrm>
            <a:off x="457200" y="1268413"/>
            <a:ext cx="7839075" cy="2376487"/>
          </a:xfrm>
        </p:spPr>
        <p:txBody>
          <a:bodyPr rtlCol="0">
            <a:normAutofit fontScale="85000" lnSpcReduction="20000"/>
          </a:bodyPr>
          <a:lstStyle/>
          <a:p>
            <a:pPr fontAlgn="auto">
              <a:lnSpc>
                <a:spcPct val="90000"/>
              </a:lnSpc>
              <a:spcAft>
                <a:spcPts val="0"/>
              </a:spcAft>
              <a:buFont typeface="Wingdings" charset="0"/>
              <a:buNone/>
              <a:defRPr/>
            </a:pPr>
            <a:r>
              <a:rPr lang="en-GB" dirty="0" smtClean="0">
                <a:solidFill>
                  <a:srgbClr val="0070C0"/>
                </a:solidFill>
              </a:rPr>
              <a:t>	Blood pressure is the force created when the heart pumps blood.</a:t>
            </a:r>
          </a:p>
          <a:p>
            <a:pPr fontAlgn="auto">
              <a:lnSpc>
                <a:spcPct val="90000"/>
              </a:lnSpc>
              <a:spcAft>
                <a:spcPts val="0"/>
              </a:spcAft>
              <a:buFont typeface="Wingdings" charset="0"/>
              <a:buNone/>
              <a:defRPr/>
            </a:pPr>
            <a:endParaRPr lang="en-GB" dirty="0" smtClean="0"/>
          </a:p>
          <a:p>
            <a:pPr fontAlgn="auto">
              <a:lnSpc>
                <a:spcPct val="90000"/>
              </a:lnSpc>
              <a:spcAft>
                <a:spcPts val="0"/>
              </a:spcAft>
              <a:buFont typeface="Wingdings" charset="0"/>
              <a:buNone/>
              <a:defRPr/>
            </a:pPr>
            <a:r>
              <a:rPr lang="en-GB" dirty="0" smtClean="0"/>
              <a:t>	When blood pressure high the heart has to pump harder and the arteries are under increased pressure, which can lead to injury of the artery walls, atherosclerosis, and coronary heart disease. </a:t>
            </a:r>
            <a:endParaRPr lang="en-GB" sz="2800" dirty="0" smtClean="0"/>
          </a:p>
        </p:txBody>
      </p:sp>
      <p:pic>
        <p:nvPicPr>
          <p:cNvPr id="16388" name="Picture 5" descr="http://www.hcahamilton.com/wp-content/uploads/hypertensi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3716338"/>
            <a:ext cx="7993063" cy="300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x-none"/>
              <a:t>Hypertension Categories</a:t>
            </a:r>
          </a:p>
        </p:txBody>
      </p:sp>
      <p:sp>
        <p:nvSpPr>
          <p:cNvPr id="17411" name="AutoShape 2" descr="Image result for hypertension chart"/>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endParaRPr lang="en-GB" altLang="x-none"/>
          </a:p>
        </p:txBody>
      </p:sp>
      <p:sp>
        <p:nvSpPr>
          <p:cNvPr id="17412" name="AutoShape 4" descr="Image result for hypertension chart"/>
          <p:cNvSpPr>
            <a:spLocks noChangeAspect="1" noChangeArrowheads="1"/>
          </p:cNvSpPr>
          <p:nvPr/>
        </p:nvSpPr>
        <p:spPr bwMode="auto">
          <a:xfrm>
            <a:off x="307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pPr eaLnBrk="1" hangingPunct="1"/>
            <a:endParaRPr lang="en-GB" altLang="x-none"/>
          </a:p>
        </p:txBody>
      </p:sp>
      <p:pic>
        <p:nvPicPr>
          <p:cNvPr id="17413" name="Picture 6" descr="http://healthy-ojas.com/assets/highbp/hypertension-stag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975" y="1268413"/>
            <a:ext cx="8580438"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b="1">
                <a:solidFill>
                  <a:srgbClr val="FF0000"/>
                </a:solidFill>
              </a:rPr>
              <a:t>Cholesterol</a:t>
            </a:r>
          </a:p>
        </p:txBody>
      </p:sp>
      <p:sp>
        <p:nvSpPr>
          <p:cNvPr id="18435" name="Rectangle 3"/>
          <p:cNvSpPr>
            <a:spLocks noGrp="1" noChangeArrowheads="1"/>
          </p:cNvSpPr>
          <p:nvPr>
            <p:ph idx="1"/>
          </p:nvPr>
        </p:nvSpPr>
        <p:spPr/>
        <p:txBody>
          <a:bodyPr/>
          <a:lstStyle/>
          <a:p>
            <a:pPr>
              <a:lnSpc>
                <a:spcPct val="90000"/>
              </a:lnSpc>
              <a:buFont typeface="Wingdings" charset="2"/>
              <a:buNone/>
            </a:pPr>
            <a:r>
              <a:rPr lang="en-GB" altLang="en-US"/>
              <a:t>	LDL and VLDL can increase the build-up of cholesterol in artery walls, causing atherosclerosis. These are considered the "bad" or unhealthy cholesterol, and high levels increases the risk of CHD. </a:t>
            </a:r>
          </a:p>
          <a:p>
            <a:pPr>
              <a:lnSpc>
                <a:spcPct val="90000"/>
              </a:lnSpc>
              <a:buFont typeface="Wingdings" charset="2"/>
              <a:buNone/>
            </a:pPr>
            <a:endParaRPr lang="en-GB" altLang="en-US"/>
          </a:p>
          <a:p>
            <a:pPr>
              <a:lnSpc>
                <a:spcPct val="90000"/>
              </a:lnSpc>
              <a:buFont typeface="Wingdings" charset="2"/>
              <a:buNone/>
            </a:pPr>
            <a:r>
              <a:rPr lang="en-GB" altLang="en-US"/>
              <a:t>	HDL, on the other hand, helps remove cholesterol from the blood and helps prevent cholesterol build-up in the arteries. </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dirty="0" smtClean="0">
                <a:solidFill>
                  <a:srgbClr val="FF0000"/>
                </a:solidFill>
              </a:rPr>
              <a:t>Obesity</a:t>
            </a:r>
          </a:p>
        </p:txBody>
      </p:sp>
      <p:sp>
        <p:nvSpPr>
          <p:cNvPr id="19459"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a:t>People who are obese have 2 to 6 times the risk of developing hypertension. </a:t>
            </a:r>
          </a:p>
          <a:p>
            <a:r>
              <a:rPr lang="en-US" altLang="en-US"/>
              <a:t>Location of the body fat is significant.</a:t>
            </a:r>
          </a:p>
          <a:p>
            <a:pPr>
              <a:buFont typeface="Wingdings" charset="2"/>
              <a:buNone/>
            </a:pPr>
            <a:r>
              <a:rPr lang="en-US" altLang="en-US"/>
              <a:t>		Pears – Women</a:t>
            </a:r>
          </a:p>
          <a:p>
            <a:pPr>
              <a:buFont typeface="Wingdings" charset="2"/>
              <a:buNone/>
            </a:pPr>
            <a:r>
              <a:rPr lang="en-US" altLang="en-US"/>
              <a:t>		Apples – Men </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dirty="0" smtClean="0">
                <a:solidFill>
                  <a:srgbClr val="FF0000"/>
                </a:solidFill>
              </a:rPr>
              <a:t>Diabetes Mellitus</a:t>
            </a:r>
          </a:p>
        </p:txBody>
      </p:sp>
      <p:sp>
        <p:nvSpPr>
          <p:cNvPr id="30723"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rtlCol="0">
            <a:normAutofit fontScale="92500" lnSpcReduction="20000"/>
          </a:bodyPr>
          <a:lstStyle/>
          <a:p>
            <a:pPr fontAlgn="auto">
              <a:spcAft>
                <a:spcPts val="0"/>
              </a:spcAft>
              <a:buFont typeface="Arial" panose="020B0604020202020204" pitchFamily="34" charset="0"/>
              <a:buChar char="•"/>
              <a:defRPr/>
            </a:pPr>
            <a:r>
              <a:rPr lang="en-US" altLang="en-US" dirty="0" smtClean="0"/>
              <a:t>At any given cholesterol level, diabetic persons have a 2 or 3 x higher risk of atherosclerosis</a:t>
            </a:r>
          </a:p>
          <a:p>
            <a:pPr fontAlgn="auto">
              <a:spcAft>
                <a:spcPts val="0"/>
              </a:spcAft>
              <a:buFont typeface="Arial" panose="020B0604020202020204" pitchFamily="34" charset="0"/>
              <a:buChar char="•"/>
              <a:defRPr/>
            </a:pPr>
            <a:endParaRPr lang="en-US" smtClean="0"/>
          </a:p>
          <a:p>
            <a:pPr fontAlgn="auto">
              <a:spcAft>
                <a:spcPts val="0"/>
              </a:spcAft>
              <a:buFont typeface="Arial" panose="020B0604020202020204" pitchFamily="34" charset="0"/>
              <a:buChar char="•"/>
              <a:defRPr/>
            </a:pPr>
            <a:r>
              <a:rPr lang="en-US" smtClean="0"/>
              <a:t>About </a:t>
            </a:r>
            <a:r>
              <a:rPr lang="en-US" dirty="0"/>
              <a:t>2/3 of the people with diabetes die of some type of heart or blood vessel disease.</a:t>
            </a:r>
          </a:p>
          <a:p>
            <a:pPr fontAlgn="auto">
              <a:spcAft>
                <a:spcPts val="0"/>
              </a:spcAft>
              <a:buFont typeface="Arial" panose="020B0604020202020204" pitchFamily="34" charset="0"/>
              <a:buChar char="•"/>
              <a:defRPr/>
            </a:pPr>
            <a:endParaRPr lang="en-US" altLang="en-US" dirty="0" smtClean="0"/>
          </a:p>
          <a:p>
            <a:pPr fontAlgn="auto">
              <a:spcAft>
                <a:spcPts val="0"/>
              </a:spcAft>
              <a:buFont typeface="Wingdings" pitchFamily="2" charset="2"/>
              <a:buNone/>
              <a:defRPr/>
            </a:pPr>
            <a:r>
              <a:rPr lang="en-US" altLang="en-US" sz="1600" dirty="0" smtClean="0"/>
              <a:t>Because</a:t>
            </a:r>
          </a:p>
          <a:p>
            <a:pPr fontAlgn="auto">
              <a:spcAft>
                <a:spcPts val="0"/>
              </a:spcAft>
              <a:buFont typeface="Arial" panose="020B0604020202020204" pitchFamily="34" charset="0"/>
              <a:buChar char="•"/>
              <a:defRPr/>
            </a:pPr>
            <a:endParaRPr lang="en-US" altLang="en-US" sz="1600" dirty="0" smtClean="0"/>
          </a:p>
          <a:p>
            <a:pPr fontAlgn="auto">
              <a:spcAft>
                <a:spcPts val="0"/>
              </a:spcAft>
              <a:buFont typeface="Arial" panose="020B0604020202020204" pitchFamily="34" charset="0"/>
              <a:buChar char="•"/>
              <a:defRPr/>
            </a:pPr>
            <a:r>
              <a:rPr lang="en-US" altLang="en-US" dirty="0" smtClean="0"/>
              <a:t>Insulin is required to maintain adequate levels of </a:t>
            </a:r>
            <a:r>
              <a:rPr lang="en-US" altLang="en-US" dirty="0" smtClean="0">
                <a:solidFill>
                  <a:srgbClr val="0070C0"/>
                </a:solidFill>
              </a:rPr>
              <a:t>lipoprotein lipase</a:t>
            </a:r>
            <a:r>
              <a:rPr lang="en-US" altLang="en-US" dirty="0" smtClean="0"/>
              <a:t>, an enzyme needed to break down bad cholesterols.</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Physical Inactivity</a:t>
            </a:r>
          </a:p>
        </p:txBody>
      </p:sp>
      <p:sp>
        <p:nvSpPr>
          <p:cNvPr id="21507"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a:t>Increasing physical activity has been shown to decrease blood pressure.</a:t>
            </a:r>
          </a:p>
          <a:p>
            <a:endParaRPr lang="en-US" altLang="en-US"/>
          </a:p>
          <a:p>
            <a:r>
              <a:rPr lang="en-US" altLang="en-US">
                <a:solidFill>
                  <a:srgbClr val="0070C0"/>
                </a:solidFill>
              </a:rPr>
              <a:t>Moderate to intense physical activity for 30-45 minutes on most days of the week is recommended.</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Cigarette Smoking</a:t>
            </a:r>
          </a:p>
        </p:txBody>
      </p:sp>
      <p:sp>
        <p:nvSpPr>
          <p:cNvPr id="22531" name="Rectangle 3"/>
          <p:cNvSpPr>
            <a:spLocks noGrp="1" noChangeArrowheads="1"/>
          </p:cNvSpPr>
          <p:nvPr>
            <p:ph idx="1"/>
          </p:nvPr>
        </p:nvSpPr>
        <p:spPr>
          <a:xfrm>
            <a:off x="457200" y="1600200"/>
            <a:ext cx="8229600" cy="4708525"/>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US" altLang="en-US"/>
              <a:t>Causes an increase in blood pressure</a:t>
            </a:r>
          </a:p>
          <a:p>
            <a:pPr>
              <a:lnSpc>
                <a:spcPct val="90000"/>
              </a:lnSpc>
            </a:pPr>
            <a:r>
              <a:rPr lang="en-US" altLang="en-US">
                <a:solidFill>
                  <a:srgbClr val="0070C0"/>
                </a:solidFill>
              </a:rPr>
              <a:t>Smokers usually have lower levels of HDL</a:t>
            </a:r>
          </a:p>
          <a:p>
            <a:pPr>
              <a:lnSpc>
                <a:spcPct val="90000"/>
              </a:lnSpc>
            </a:pPr>
            <a:r>
              <a:rPr lang="en-GB" altLang="en-US">
                <a:solidFill>
                  <a:srgbClr val="FF0000"/>
                </a:solidFill>
              </a:rPr>
              <a:t>The chemicals in tobacco smoke increase the build-up of plaque in artery walls and promote the development of blood clots that can cause heart attacks </a:t>
            </a:r>
            <a:endParaRPr lang="en-US" altLang="en-US">
              <a:solidFill>
                <a:srgbClr val="FF0000"/>
              </a:solidFill>
            </a:endParaRPr>
          </a:p>
          <a:p>
            <a:pPr>
              <a:lnSpc>
                <a:spcPct val="90000"/>
              </a:lnSpc>
            </a:pPr>
            <a:r>
              <a:rPr lang="en-US" altLang="en-US">
                <a:solidFill>
                  <a:srgbClr val="00B050"/>
                </a:solidFill>
              </a:rPr>
              <a:t>Within 1 year of quitting, CHD risk decreases, within 2 years it reaches the level of a nonsmoker</a:t>
            </a:r>
            <a:r>
              <a:rPr lang="en-US" altLang="en-US">
                <a:solidFill>
                  <a:srgbClr val="FF0066"/>
                </a:solidFill>
              </a:rPr>
              <a:t>.</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Alcohol Consumption</a:t>
            </a:r>
          </a:p>
        </p:txBody>
      </p:sp>
      <p:sp>
        <p:nvSpPr>
          <p:cNvPr id="23555"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a:t>In small amounts it acts as a vasodilator-Good! 1-2 drinks.</a:t>
            </a:r>
          </a:p>
          <a:p>
            <a:endParaRPr lang="en-US" altLang="en-US"/>
          </a:p>
          <a:p>
            <a:r>
              <a:rPr lang="en-US" altLang="en-US"/>
              <a:t>In large amounts it acts as a vasoconstrictor-BAD! 3-4 drinks</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Treatment Of CHD</a:t>
            </a:r>
          </a:p>
        </p:txBody>
      </p:sp>
      <p:sp>
        <p:nvSpPr>
          <p:cNvPr id="24579"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buFont typeface="Wingdings" charset="2"/>
              <a:buNone/>
            </a:pPr>
            <a:r>
              <a:rPr lang="en-US" altLang="en-US"/>
              <a:t>To determine location of flow restriction</a:t>
            </a:r>
          </a:p>
          <a:p>
            <a:pPr>
              <a:buFont typeface="Wingdings" charset="2"/>
              <a:buNone/>
            </a:pPr>
            <a:endParaRPr lang="en-US" altLang="en-US"/>
          </a:p>
          <a:p>
            <a:pPr>
              <a:buFont typeface="Wingdings" charset="2"/>
              <a:buNone/>
            </a:pPr>
            <a:r>
              <a:rPr lang="en-US" altLang="en-US"/>
              <a:t>	Cardiac Catherization - a tube is inserted into an artery or vein and dye injected.</a:t>
            </a:r>
          </a:p>
          <a:p>
            <a:pPr>
              <a:buFont typeface="Wingdings" charset="2"/>
              <a:buNone/>
            </a:pPr>
            <a:r>
              <a:rPr lang="en-US" altLang="en-US"/>
              <a:t> </a:t>
            </a:r>
          </a:p>
          <a:p>
            <a:pPr>
              <a:buFont typeface="Wingdings" charset="2"/>
              <a:buNone/>
            </a:pPr>
            <a:r>
              <a:rPr lang="en-US" altLang="en-US"/>
              <a:t>	Also a good method to determine the amount of blood and oxygen the heart is receiving.</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Treatment of CHD</a:t>
            </a:r>
          </a:p>
        </p:txBody>
      </p:sp>
      <p:sp>
        <p:nvSpPr>
          <p:cNvPr id="25603"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a:t>Coronary Artery Bypass Surgery</a:t>
            </a:r>
          </a:p>
          <a:p>
            <a:endParaRPr lang="en-US" altLang="en-US"/>
          </a:p>
          <a:p>
            <a:pPr>
              <a:buFont typeface="Wingdings" charset="2"/>
              <a:buNone/>
            </a:pPr>
            <a:r>
              <a:rPr lang="en-US" altLang="en-US"/>
              <a:t>	The most frequently performed major surgery in the United States. Surgery reroutes or bypasses blood around clogged arteries.</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Treatment</a:t>
            </a:r>
          </a:p>
        </p:txBody>
      </p:sp>
      <p:sp>
        <p:nvSpPr>
          <p:cNvPr id="26627"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a:t>Angioplasty (PCTA)</a:t>
            </a:r>
          </a:p>
          <a:p>
            <a:endParaRPr lang="en-US" altLang="en-US"/>
          </a:p>
          <a:p>
            <a:pPr>
              <a:buFont typeface="Wingdings" charset="2"/>
              <a:buNone/>
            </a:pPr>
            <a:r>
              <a:rPr lang="en-US" altLang="en-US"/>
              <a:t>	It involves creating a space in a blocked artery by inserting a small balloon and then inflating it. Then a mesh stent is placed to help maintain the space.</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Diet and Prevention of CVD</a:t>
            </a:r>
          </a:p>
        </p:txBody>
      </p:sp>
      <p:sp>
        <p:nvSpPr>
          <p:cNvPr id="27651"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endParaRPr lang="en-US" altLang="en-US" sz="2800"/>
          </a:p>
          <a:p>
            <a:pPr>
              <a:lnSpc>
                <a:spcPct val="90000"/>
              </a:lnSpc>
            </a:pPr>
            <a:r>
              <a:rPr lang="en-US" altLang="en-US" sz="2800"/>
              <a:t>Eat a variety of fruits and vegetables every day. ( 5 servings - they are naturally low in fat and high in vitamins and minerals)</a:t>
            </a:r>
          </a:p>
          <a:p>
            <a:pPr>
              <a:lnSpc>
                <a:spcPct val="90000"/>
              </a:lnSpc>
            </a:pPr>
            <a:r>
              <a:rPr lang="en-US" altLang="en-US" sz="2800"/>
              <a:t>Eat a variety of grain products ( 6 a day)</a:t>
            </a:r>
          </a:p>
          <a:p>
            <a:pPr>
              <a:lnSpc>
                <a:spcPct val="90000"/>
              </a:lnSpc>
            </a:pPr>
            <a:r>
              <a:rPr lang="en-US" altLang="en-US" sz="2800"/>
              <a:t>Choose nonfat or low-fat products.</a:t>
            </a:r>
          </a:p>
          <a:p>
            <a:pPr>
              <a:lnSpc>
                <a:spcPct val="90000"/>
              </a:lnSpc>
            </a:pPr>
            <a:r>
              <a:rPr lang="en-US" altLang="en-US" sz="2800"/>
              <a:t>Use lean meats- choose chicken, fish, turkey and lean cuts of beef and pork.</a:t>
            </a:r>
          </a:p>
          <a:p>
            <a:pPr>
              <a:lnSpc>
                <a:spcPct val="90000"/>
              </a:lnSpc>
            </a:pPr>
            <a:r>
              <a:rPr lang="en-US" altLang="en-US" sz="2800"/>
              <a:t>Switch to fat-free milk- gradually reduce the fat content of the milk you drink.</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Dietary Guidelines</a:t>
            </a:r>
          </a:p>
        </p:txBody>
      </p:sp>
      <p:sp>
        <p:nvSpPr>
          <p:cNvPr id="28675"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US" altLang="en-US"/>
              <a:t>Choose fats with 2 gms or less of saturated fats per serving such as liquid and tub margarines, canola oil and olive oil.</a:t>
            </a:r>
          </a:p>
          <a:p>
            <a:pPr>
              <a:lnSpc>
                <a:spcPct val="90000"/>
              </a:lnSpc>
            </a:pPr>
            <a:r>
              <a:rPr lang="en-US" altLang="en-US"/>
              <a:t>Balance the number of calories you eat with the number of calories you use each day.</a:t>
            </a:r>
          </a:p>
          <a:p>
            <a:pPr>
              <a:lnSpc>
                <a:spcPct val="90000"/>
              </a:lnSpc>
            </a:pPr>
            <a:r>
              <a:rPr lang="en-US" altLang="en-US"/>
              <a:t>Maintain a level of physical activity that keeps you fit and matches the number of calories you eat. </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Dietary Guidelines</a:t>
            </a:r>
          </a:p>
        </p:txBody>
      </p:sp>
      <p:sp>
        <p:nvSpPr>
          <p:cNvPr id="40963" name="Rectangle 3"/>
          <p:cNvSpPr>
            <a:spLocks noGrp="1" noChangeArrowheads="1"/>
          </p:cNvSpPr>
          <p:nvPr>
            <p:ph idx="1"/>
          </p:nvPr>
        </p:nvSpPr>
        <p:spPr>
          <a:xfrm>
            <a:off x="457200" y="1600200"/>
            <a:ext cx="8229600" cy="4924425"/>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rtlCol="0">
            <a:normAutofit lnSpcReduction="10000"/>
          </a:bodyPr>
          <a:lstStyle/>
          <a:p>
            <a:pPr fontAlgn="auto">
              <a:spcAft>
                <a:spcPts val="0"/>
              </a:spcAft>
              <a:buFont typeface="Arial" panose="020B0604020202020204" pitchFamily="34" charset="0"/>
              <a:buChar char="•"/>
              <a:defRPr/>
            </a:pPr>
            <a:r>
              <a:rPr lang="en-US" altLang="en-US" dirty="0" smtClean="0"/>
              <a:t>Limit your intake of foods high in calories and low in nutrition.</a:t>
            </a:r>
          </a:p>
          <a:p>
            <a:pPr fontAlgn="auto">
              <a:spcAft>
                <a:spcPts val="0"/>
              </a:spcAft>
              <a:buFont typeface="Arial" panose="020B0604020202020204" pitchFamily="34" charset="0"/>
              <a:buChar char="•"/>
              <a:defRPr/>
            </a:pPr>
            <a:endParaRPr lang="en-US" altLang="en-US" dirty="0"/>
          </a:p>
          <a:p>
            <a:pPr fontAlgn="auto">
              <a:spcAft>
                <a:spcPts val="0"/>
              </a:spcAft>
              <a:buFont typeface="Arial" panose="020B0604020202020204" pitchFamily="34" charset="0"/>
              <a:buChar char="•"/>
              <a:defRPr/>
            </a:pPr>
            <a:r>
              <a:rPr lang="en-US" altLang="en-US" dirty="0" smtClean="0"/>
              <a:t>Limit foods high in saturated fat, trans fat and cholesterol.</a:t>
            </a:r>
          </a:p>
          <a:p>
            <a:pPr fontAlgn="auto">
              <a:spcAft>
                <a:spcPts val="0"/>
              </a:spcAft>
              <a:buFont typeface="Arial" panose="020B0604020202020204" pitchFamily="34" charset="0"/>
              <a:buChar char="•"/>
              <a:defRPr/>
            </a:pPr>
            <a:endParaRPr lang="en-US" altLang="en-US" dirty="0" smtClean="0"/>
          </a:p>
          <a:p>
            <a:pPr fontAlgn="auto">
              <a:spcAft>
                <a:spcPts val="0"/>
              </a:spcAft>
              <a:buFont typeface="Arial" panose="020B0604020202020204" pitchFamily="34" charset="0"/>
              <a:buChar char="•"/>
              <a:defRPr/>
            </a:pPr>
            <a:r>
              <a:rPr lang="en-US" altLang="en-US" dirty="0" smtClean="0"/>
              <a:t>Eat less than 6 g of salt a day.</a:t>
            </a:r>
          </a:p>
          <a:p>
            <a:pPr fontAlgn="auto">
              <a:spcAft>
                <a:spcPts val="0"/>
              </a:spcAft>
              <a:buFont typeface="Arial" panose="020B0604020202020204" pitchFamily="34" charset="0"/>
              <a:buChar char="•"/>
              <a:defRPr/>
            </a:pPr>
            <a:endParaRPr lang="en-US" altLang="en-US" dirty="0" smtClean="0"/>
          </a:p>
          <a:p>
            <a:pPr fontAlgn="auto">
              <a:spcAft>
                <a:spcPts val="0"/>
              </a:spcAft>
              <a:buFont typeface="Arial" panose="020B0604020202020204" pitchFamily="34" charset="0"/>
              <a:buChar char="•"/>
              <a:defRPr/>
            </a:pPr>
            <a:r>
              <a:rPr lang="en-US" altLang="en-US" dirty="0" smtClean="0"/>
              <a:t>Have no more than one alcoholic drink a day.</a:t>
            </a:r>
          </a:p>
        </p:txBody>
      </p:sp>
      <p:pic>
        <p:nvPicPr>
          <p:cNvPr id="4" name="UWTSD_Logo.png"/>
          <p:cNvPicPr/>
          <p:nvPr/>
        </p:nvPicPr>
        <p:blipFill>
          <a:blip r:embed="rId3" cstate="print">
            <a:extLst/>
          </a:blip>
          <a:stretch>
            <a:fillRect/>
          </a:stretch>
        </p:blipFill>
        <p:spPr>
          <a:xfrm>
            <a:off x="425035" y="549511"/>
            <a:ext cx="1797720" cy="593254"/>
          </a:xfrm>
          <a:prstGeom prst="rect">
            <a:avLst/>
          </a:prstGeom>
          <a:ln w="12700">
            <a:miter lim="400000"/>
          </a:ln>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Step I and II Diets</a:t>
            </a:r>
          </a:p>
        </p:txBody>
      </p:sp>
      <p:sp>
        <p:nvSpPr>
          <p:cNvPr id="30723" name="Rectangle 3"/>
          <p:cNvSpPr>
            <a:spLocks noGrp="1" noChangeArrowheads="1"/>
          </p:cNvSpPr>
          <p:nvPr>
            <p:ph idx="1"/>
          </p:nvPr>
        </p:nvSpPr>
        <p:spPr>
          <a:xfrm>
            <a:off x="457200" y="1600200"/>
            <a:ext cx="8507413" cy="4997450"/>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381000" indent="-381000">
              <a:lnSpc>
                <a:spcPct val="80000"/>
              </a:lnSpc>
              <a:buFont typeface="Wingdings" charset="2"/>
              <a:buNone/>
            </a:pPr>
            <a:r>
              <a:rPr lang="en-US" altLang="x-none" sz="2000"/>
              <a:t>	To treat high blood pressure and hypercholesterolemia and are designed to lower LDL levels, while at the same time promoting good nutrition.</a:t>
            </a:r>
          </a:p>
          <a:p>
            <a:pPr marL="381000" indent="-381000">
              <a:lnSpc>
                <a:spcPct val="80000"/>
              </a:lnSpc>
              <a:buFont typeface="Wingdings" charset="2"/>
              <a:buNone/>
            </a:pPr>
            <a:endParaRPr lang="en-US" altLang="x-none" sz="2000"/>
          </a:p>
          <a:p>
            <a:pPr marL="381000" indent="-381000">
              <a:lnSpc>
                <a:spcPct val="80000"/>
              </a:lnSpc>
              <a:buFont typeface="Wingdings" charset="2"/>
              <a:buNone/>
            </a:pPr>
            <a:r>
              <a:rPr lang="en-US" altLang="x-none" sz="2000"/>
              <a:t>		</a:t>
            </a:r>
            <a:r>
              <a:rPr lang="en-US" altLang="x-none" sz="2800"/>
              <a:t>		Step I			Step II</a:t>
            </a:r>
          </a:p>
          <a:p>
            <a:pPr marL="381000" indent="-381000">
              <a:lnSpc>
                <a:spcPct val="80000"/>
              </a:lnSpc>
              <a:buFont typeface="Wingdings" charset="2"/>
              <a:buNone/>
            </a:pPr>
            <a:endParaRPr lang="en-US" altLang="x-none" sz="2800"/>
          </a:p>
          <a:p>
            <a:pPr marL="381000" indent="-381000">
              <a:lnSpc>
                <a:spcPct val="80000"/>
              </a:lnSpc>
              <a:buFont typeface="Wingdings" charset="2"/>
              <a:buAutoNum type="arabicPeriod"/>
            </a:pPr>
            <a:r>
              <a:rPr lang="en-US" altLang="x-none" sz="2800"/>
              <a:t>Total fat 		30% or less 		30% or less</a:t>
            </a:r>
          </a:p>
          <a:p>
            <a:pPr marL="381000" indent="-381000">
              <a:lnSpc>
                <a:spcPct val="80000"/>
              </a:lnSpc>
              <a:buFont typeface="Wingdings" charset="2"/>
              <a:buAutoNum type="arabicPeriod"/>
            </a:pPr>
            <a:r>
              <a:rPr lang="en-US" altLang="x-none" sz="2800"/>
              <a:t>Sat fat 		7-10%			7%</a:t>
            </a:r>
          </a:p>
          <a:p>
            <a:pPr marL="381000" indent="-381000">
              <a:lnSpc>
                <a:spcPct val="80000"/>
              </a:lnSpc>
              <a:buFont typeface="Wingdings" charset="2"/>
              <a:buAutoNum type="arabicPeriod"/>
            </a:pPr>
            <a:r>
              <a:rPr lang="en-US" altLang="x-none" sz="2800"/>
              <a:t>Poly fat		up to 10% 		up to 10%</a:t>
            </a:r>
          </a:p>
          <a:p>
            <a:pPr marL="381000" indent="-381000">
              <a:lnSpc>
                <a:spcPct val="80000"/>
              </a:lnSpc>
              <a:buFont typeface="Wingdings" charset="2"/>
              <a:buAutoNum type="arabicPeriod"/>
            </a:pPr>
            <a:r>
              <a:rPr lang="en-US" altLang="x-none" sz="2800"/>
              <a:t>Mono fat 		Up to 15%		up to 15%</a:t>
            </a:r>
          </a:p>
          <a:p>
            <a:pPr marL="381000" indent="-381000">
              <a:lnSpc>
                <a:spcPct val="80000"/>
              </a:lnSpc>
              <a:buFont typeface="Wingdings" charset="2"/>
              <a:buAutoNum type="arabicPeriod"/>
            </a:pPr>
            <a:r>
              <a:rPr lang="en-US" altLang="x-none" sz="2800"/>
              <a:t>Carb 		55% or more 	55% or more</a:t>
            </a:r>
          </a:p>
          <a:p>
            <a:pPr marL="381000" indent="-381000">
              <a:lnSpc>
                <a:spcPct val="80000"/>
              </a:lnSpc>
              <a:buFont typeface="Wingdings" charset="2"/>
              <a:buAutoNum type="arabicPeriod"/>
            </a:pPr>
            <a:r>
              <a:rPr lang="en-US" altLang="x-none" sz="2800"/>
              <a:t>Pro 		Approx 15%		Approx 15%</a:t>
            </a:r>
          </a:p>
          <a:p>
            <a:pPr marL="381000" indent="-381000">
              <a:lnSpc>
                <a:spcPct val="80000"/>
              </a:lnSpc>
              <a:buFont typeface="Wingdings" charset="2"/>
              <a:buAutoNum type="arabicPeriod"/>
            </a:pPr>
            <a:r>
              <a:rPr lang="en-US" altLang="x-none" sz="2800"/>
              <a:t>Chol. 		Less than 300mg 	less than 200 mg</a:t>
            </a:r>
          </a:p>
          <a:p>
            <a:pPr marL="381000" indent="-381000">
              <a:lnSpc>
                <a:spcPct val="80000"/>
              </a:lnSpc>
              <a:buFont typeface="Wingdings" charset="2"/>
              <a:buChar char="Ø"/>
            </a:pPr>
            <a:endParaRPr lang="en-US" altLang="x-none" sz="2000"/>
          </a:p>
          <a:p>
            <a:pPr marL="381000" indent="-381000">
              <a:lnSpc>
                <a:spcPct val="80000"/>
              </a:lnSpc>
              <a:buFont typeface="Wingdings" charset="2"/>
              <a:buChar char="Ø"/>
            </a:pPr>
            <a:endParaRPr lang="en-US" altLang="x-none" sz="2000"/>
          </a:p>
          <a:p>
            <a:pPr marL="381000" indent="-381000">
              <a:lnSpc>
                <a:spcPct val="80000"/>
              </a:lnSpc>
              <a:buFont typeface="Wingdings" charset="2"/>
              <a:buChar char="Ø"/>
            </a:pPr>
            <a:endParaRPr lang="en-US" altLang="x-none" sz="2000"/>
          </a:p>
          <a:p>
            <a:pPr marL="381000" indent="-381000">
              <a:lnSpc>
                <a:spcPct val="80000"/>
              </a:lnSpc>
              <a:buFont typeface="Wingdings" charset="2"/>
              <a:buChar char="Ø"/>
            </a:pPr>
            <a:endParaRPr lang="en-US" altLang="x-none" sz="2000"/>
          </a:p>
          <a:p>
            <a:pPr marL="381000" indent="-381000">
              <a:lnSpc>
                <a:spcPct val="80000"/>
              </a:lnSpc>
              <a:buFont typeface="Wingdings" charset="2"/>
              <a:buNone/>
            </a:pPr>
            <a:endParaRPr lang="en-US" altLang="x-none" sz="2000"/>
          </a:p>
        </p:txBody>
      </p:sp>
      <p:pic>
        <p:nvPicPr>
          <p:cNvPr id="4" name="UWTSD_Logo.png"/>
          <p:cNvPicPr/>
          <p:nvPr/>
        </p:nvPicPr>
        <p:blipFill>
          <a:blip r:embed="rId3" cstate="print">
            <a:extLst/>
          </a:blip>
          <a:stretch>
            <a:fillRect/>
          </a:stretch>
        </p:blipFill>
        <p:spPr>
          <a:xfrm>
            <a:off x="457200" y="611193"/>
            <a:ext cx="1797720" cy="593254"/>
          </a:xfrm>
          <a:prstGeom prst="rect">
            <a:avLst/>
          </a:prstGeom>
          <a:ln w="12700">
            <a:miter lim="400000"/>
          </a:ln>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Exercise and CVD</a:t>
            </a:r>
          </a:p>
        </p:txBody>
      </p:sp>
      <p:sp>
        <p:nvSpPr>
          <p:cNvPr id="44035" name="Rectangle 3"/>
          <p:cNvSpPr>
            <a:spLocks noGrp="1" noChangeArrowheads="1"/>
          </p:cNvSpPr>
          <p:nvPr>
            <p:ph idx="1"/>
          </p:nvPr>
        </p:nvSpPr>
        <p:spPr>
          <a:xfrm>
            <a:off x="457200" y="1600200"/>
            <a:ext cx="8686800" cy="4525963"/>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rtlCol="0">
            <a:normAutofit/>
          </a:bodyPr>
          <a:lstStyle/>
          <a:p>
            <a:pPr marL="0" indent="0" fontAlgn="auto">
              <a:lnSpc>
                <a:spcPct val="90000"/>
              </a:lnSpc>
              <a:spcAft>
                <a:spcPts val="0"/>
              </a:spcAft>
              <a:buFont typeface="Arial" panose="020B0604020202020204" pitchFamily="34" charset="0"/>
              <a:buNone/>
              <a:defRPr/>
            </a:pPr>
            <a:r>
              <a:rPr lang="en-US" altLang="en-US" dirty="0" smtClean="0"/>
              <a:t>Good in preventing and treating those at high risk;</a:t>
            </a:r>
          </a:p>
          <a:p>
            <a:pPr marL="0" indent="0" fontAlgn="auto">
              <a:lnSpc>
                <a:spcPct val="90000"/>
              </a:lnSpc>
              <a:spcAft>
                <a:spcPts val="0"/>
              </a:spcAft>
              <a:buFont typeface="Arial" panose="020B0604020202020204" pitchFamily="34" charset="0"/>
              <a:buNone/>
              <a:defRPr/>
            </a:pPr>
            <a:endParaRPr lang="en-US" altLang="en-US" dirty="0" smtClean="0"/>
          </a:p>
          <a:p>
            <a:pPr marL="514350" indent="-514350" fontAlgn="auto">
              <a:lnSpc>
                <a:spcPct val="90000"/>
              </a:lnSpc>
              <a:spcAft>
                <a:spcPts val="0"/>
              </a:spcAft>
              <a:buFont typeface="+mj-lt"/>
              <a:buAutoNum type="arabicPeriod"/>
              <a:defRPr/>
            </a:pPr>
            <a:r>
              <a:rPr lang="en-US" altLang="en-US" dirty="0" smtClean="0"/>
              <a:t>Reduces incidence of obesity.</a:t>
            </a:r>
          </a:p>
          <a:p>
            <a:pPr marL="514350" indent="-514350" fontAlgn="auto">
              <a:lnSpc>
                <a:spcPct val="90000"/>
              </a:lnSpc>
              <a:spcAft>
                <a:spcPts val="0"/>
              </a:spcAft>
              <a:buFont typeface="+mj-lt"/>
              <a:buAutoNum type="arabicPeriod"/>
              <a:defRPr/>
            </a:pPr>
            <a:r>
              <a:rPr lang="en-US" altLang="en-US" dirty="0" smtClean="0"/>
              <a:t>Increases HDL</a:t>
            </a:r>
          </a:p>
          <a:p>
            <a:pPr marL="514350" indent="-514350" fontAlgn="auto">
              <a:lnSpc>
                <a:spcPct val="90000"/>
              </a:lnSpc>
              <a:spcAft>
                <a:spcPts val="0"/>
              </a:spcAft>
              <a:buFont typeface="+mj-lt"/>
              <a:buAutoNum type="arabicPeriod"/>
              <a:defRPr/>
            </a:pPr>
            <a:r>
              <a:rPr lang="en-US" altLang="en-US" dirty="0" smtClean="0"/>
              <a:t>Lowers LDL and total cholesterol</a:t>
            </a:r>
          </a:p>
          <a:p>
            <a:pPr marL="514350" indent="-514350" fontAlgn="auto">
              <a:lnSpc>
                <a:spcPct val="90000"/>
              </a:lnSpc>
              <a:spcAft>
                <a:spcPts val="0"/>
              </a:spcAft>
              <a:buFont typeface="+mj-lt"/>
              <a:buAutoNum type="arabicPeriod"/>
              <a:defRPr/>
            </a:pPr>
            <a:r>
              <a:rPr lang="en-US" altLang="en-US" dirty="0" smtClean="0"/>
              <a:t>Helps control diabetes and hypertension</a:t>
            </a:r>
          </a:p>
          <a:p>
            <a:pPr marL="514350" indent="-514350" fontAlgn="auto">
              <a:lnSpc>
                <a:spcPct val="90000"/>
              </a:lnSpc>
              <a:spcAft>
                <a:spcPts val="0"/>
              </a:spcAft>
              <a:buFont typeface="+mj-lt"/>
              <a:buAutoNum type="arabicPeriod"/>
              <a:defRPr/>
            </a:pPr>
            <a:r>
              <a:rPr lang="en-US" altLang="en-US" dirty="0" smtClean="0"/>
              <a:t>Those at high risk should take part in a specially supervised program.</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57200" y="277813"/>
            <a:ext cx="8229600" cy="919162"/>
          </a:xfrm>
        </p:spPr>
        <p:txBody>
          <a:bodyPr/>
          <a:lstStyle/>
          <a:p>
            <a:r>
              <a:rPr lang="en-GB" altLang="x-none" sz="3200" b="1"/>
              <a:t>Phases of the Cardiac Rehabilitation Program</a:t>
            </a:r>
            <a:endParaRPr lang="en-GB" altLang="x-none" sz="3200"/>
          </a:p>
        </p:txBody>
      </p:sp>
      <p:sp>
        <p:nvSpPr>
          <p:cNvPr id="32771" name="Rectangle 3"/>
          <p:cNvSpPr>
            <a:spLocks noGrp="1" noChangeArrowheads="1"/>
          </p:cNvSpPr>
          <p:nvPr>
            <p:ph idx="1"/>
          </p:nvPr>
        </p:nvSpPr>
        <p:spPr/>
        <p:txBody>
          <a:bodyPr/>
          <a:lstStyle/>
          <a:p>
            <a:pPr>
              <a:lnSpc>
                <a:spcPct val="90000"/>
              </a:lnSpc>
              <a:buFont typeface="Wingdings" charset="2"/>
              <a:buNone/>
            </a:pPr>
            <a:r>
              <a:rPr lang="en-GB" altLang="en-US"/>
              <a:t>	The Cardiac Rehabilitation Program consists of 4 phases. The phase at which each patient enters the program depends on;</a:t>
            </a:r>
          </a:p>
          <a:p>
            <a:pPr>
              <a:lnSpc>
                <a:spcPct val="90000"/>
              </a:lnSpc>
            </a:pPr>
            <a:r>
              <a:rPr lang="en-GB" altLang="en-US"/>
              <a:t>	</a:t>
            </a:r>
            <a:r>
              <a:rPr lang="en-GB" altLang="en-US">
                <a:solidFill>
                  <a:srgbClr val="00B050"/>
                </a:solidFill>
              </a:rPr>
              <a:t>state of recovery,</a:t>
            </a:r>
          </a:p>
          <a:p>
            <a:pPr>
              <a:lnSpc>
                <a:spcPct val="90000"/>
              </a:lnSpc>
            </a:pPr>
            <a:r>
              <a:rPr lang="en-GB" altLang="en-US"/>
              <a:t> 	</a:t>
            </a:r>
            <a:r>
              <a:rPr lang="en-GB" altLang="en-US">
                <a:solidFill>
                  <a:srgbClr val="0070C0"/>
                </a:solidFill>
              </a:rPr>
              <a:t>current state of health, </a:t>
            </a:r>
          </a:p>
          <a:p>
            <a:pPr>
              <a:lnSpc>
                <a:spcPct val="90000"/>
              </a:lnSpc>
            </a:pPr>
            <a:r>
              <a:rPr lang="en-GB" altLang="en-US"/>
              <a:t>	</a:t>
            </a:r>
            <a:r>
              <a:rPr lang="en-GB" altLang="en-US">
                <a:solidFill>
                  <a:srgbClr val="FF0000"/>
                </a:solidFill>
              </a:rPr>
              <a:t>current activity level, </a:t>
            </a:r>
          </a:p>
          <a:p>
            <a:pPr>
              <a:lnSpc>
                <a:spcPct val="90000"/>
              </a:lnSpc>
            </a:pPr>
            <a:r>
              <a:rPr lang="en-GB" altLang="en-US"/>
              <a:t>	</a:t>
            </a:r>
            <a:r>
              <a:rPr lang="en-GB" altLang="en-US">
                <a:solidFill>
                  <a:srgbClr val="C00000"/>
                </a:solidFill>
              </a:rPr>
              <a:t>past experience with lifestyle 	counselling and/or exercise.</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x-none" b="1"/>
              <a:t>Phase I</a:t>
            </a:r>
            <a:endParaRPr lang="en-GB" altLang="x-none"/>
          </a:p>
        </p:txBody>
      </p:sp>
      <p:sp>
        <p:nvSpPr>
          <p:cNvPr id="103427" name="Rectangle 3"/>
          <p:cNvSpPr>
            <a:spLocks noGrp="1" noChangeArrowheads="1"/>
          </p:cNvSpPr>
          <p:nvPr>
            <p:ph idx="1"/>
          </p:nvPr>
        </p:nvSpPr>
        <p:spPr/>
        <p:txBody>
          <a:bodyPr rtlCol="0">
            <a:normAutofit lnSpcReduction="10000"/>
          </a:bodyPr>
          <a:lstStyle/>
          <a:p>
            <a:pPr fontAlgn="auto">
              <a:spcAft>
                <a:spcPts val="0"/>
              </a:spcAft>
              <a:buFont typeface="Wingdings" pitchFamily="2" charset="2"/>
              <a:buNone/>
              <a:defRPr/>
            </a:pPr>
            <a:r>
              <a:rPr lang="en-GB" altLang="en-US" dirty="0" smtClean="0"/>
              <a:t>	Patients are still in the hospital after the diagnosis of a heart problem.</a:t>
            </a:r>
          </a:p>
          <a:p>
            <a:pPr fontAlgn="auto">
              <a:spcAft>
                <a:spcPts val="0"/>
              </a:spcAft>
              <a:buFont typeface="Wingdings" pitchFamily="2" charset="2"/>
              <a:buNone/>
              <a:defRPr/>
            </a:pPr>
            <a:endParaRPr lang="en-GB" altLang="en-US" dirty="0" smtClean="0"/>
          </a:p>
          <a:p>
            <a:pPr fontAlgn="auto">
              <a:spcAft>
                <a:spcPts val="0"/>
              </a:spcAft>
              <a:buFont typeface="Wingdings" pitchFamily="2" charset="2"/>
              <a:buNone/>
              <a:defRPr/>
            </a:pPr>
            <a:r>
              <a:rPr lang="en-GB" altLang="en-US" dirty="0" smtClean="0"/>
              <a:t>	The physician usually provides a referral to the Cardiac Rehabilitation Program at that time, who review the diagnosis, </a:t>
            </a:r>
          </a:p>
          <a:p>
            <a:pPr fontAlgn="auto">
              <a:spcAft>
                <a:spcPts val="0"/>
              </a:spcAft>
              <a:buFont typeface="Wingdings" pitchFamily="2" charset="2"/>
              <a:buNone/>
              <a:defRPr/>
            </a:pPr>
            <a:endParaRPr lang="en-GB" altLang="en-US" dirty="0"/>
          </a:p>
          <a:p>
            <a:pPr fontAlgn="auto">
              <a:spcAft>
                <a:spcPts val="0"/>
              </a:spcAft>
              <a:buFont typeface="Wingdings" pitchFamily="2" charset="2"/>
              <a:buNone/>
              <a:defRPr/>
            </a:pPr>
            <a:r>
              <a:rPr lang="en-GB" altLang="en-US" dirty="0" smtClean="0"/>
              <a:t>	Discuss &amp; Advice on medications, diet and activity level after discharge. </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x-none" b="1"/>
              <a:t>Phase II</a:t>
            </a:r>
            <a:endParaRPr lang="en-GB" altLang="x-none"/>
          </a:p>
        </p:txBody>
      </p:sp>
      <p:sp>
        <p:nvSpPr>
          <p:cNvPr id="34819" name="Rectangle 3"/>
          <p:cNvSpPr>
            <a:spLocks noGrp="1" noChangeArrowheads="1"/>
          </p:cNvSpPr>
          <p:nvPr>
            <p:ph idx="1"/>
          </p:nvPr>
        </p:nvSpPr>
        <p:spPr>
          <a:xfrm>
            <a:off x="457200" y="1600200"/>
            <a:ext cx="8229600" cy="4852988"/>
          </a:xfrm>
        </p:spPr>
        <p:txBody>
          <a:bodyPr/>
          <a:lstStyle/>
          <a:p>
            <a:pPr>
              <a:lnSpc>
                <a:spcPct val="90000"/>
              </a:lnSpc>
            </a:pPr>
            <a:r>
              <a:rPr lang="en-GB" altLang="en-US" sz="2400"/>
              <a:t>Patients within two to four weeks after recovering from a heart attack or heart surgery.</a:t>
            </a:r>
          </a:p>
          <a:p>
            <a:pPr>
              <a:lnSpc>
                <a:spcPct val="90000"/>
              </a:lnSpc>
            </a:pPr>
            <a:endParaRPr lang="en-GB" altLang="en-US" sz="2400"/>
          </a:p>
          <a:p>
            <a:pPr>
              <a:lnSpc>
                <a:spcPct val="90000"/>
              </a:lnSpc>
            </a:pPr>
            <a:r>
              <a:rPr lang="en-GB" altLang="en-US" sz="2400"/>
              <a:t>Cardiac rehabilitation centres on preventing weakening muscles as the heart begins to heal (evaluation of the medical condition of each individual patient).</a:t>
            </a:r>
          </a:p>
          <a:p>
            <a:pPr>
              <a:lnSpc>
                <a:spcPct val="90000"/>
              </a:lnSpc>
              <a:buFont typeface="Wingdings" charset="2"/>
              <a:buNone/>
            </a:pPr>
            <a:endParaRPr lang="en-GB" altLang="en-US" sz="2400"/>
          </a:p>
          <a:p>
            <a:pPr>
              <a:lnSpc>
                <a:spcPct val="90000"/>
              </a:lnSpc>
            </a:pPr>
            <a:r>
              <a:rPr lang="en-GB" altLang="en-US" sz="2400"/>
              <a:t>Treatment during this period includes a low-level exercise tolerance test with a cardiologist in order to establish a customised exercise schedule, and low-intensity aerobic exercise for short periods of time, progressively working up to 30 minutes of continuous, leisurely exercise. </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x-none" b="1"/>
              <a:t>Phase III</a:t>
            </a:r>
            <a:endParaRPr lang="en-GB" altLang="x-none"/>
          </a:p>
        </p:txBody>
      </p:sp>
      <p:sp>
        <p:nvSpPr>
          <p:cNvPr id="35843" name="Rectangle 3"/>
          <p:cNvSpPr>
            <a:spLocks noGrp="1" noChangeArrowheads="1"/>
          </p:cNvSpPr>
          <p:nvPr>
            <p:ph idx="1"/>
          </p:nvPr>
        </p:nvSpPr>
        <p:spPr>
          <a:xfrm>
            <a:off x="457200" y="1268413"/>
            <a:ext cx="8229600" cy="5589587"/>
          </a:xfrm>
        </p:spPr>
        <p:txBody>
          <a:bodyPr/>
          <a:lstStyle/>
          <a:p>
            <a:pPr>
              <a:lnSpc>
                <a:spcPct val="80000"/>
              </a:lnSpc>
              <a:buFont typeface="Wingdings" charset="2"/>
              <a:buNone/>
            </a:pPr>
            <a:r>
              <a:rPr lang="en-GB" altLang="en-US" sz="1800"/>
              <a:t>	</a:t>
            </a:r>
            <a:r>
              <a:rPr lang="en-GB" altLang="en-US" sz="2400">
                <a:solidFill>
                  <a:srgbClr val="C00000"/>
                </a:solidFill>
              </a:rPr>
              <a:t>Patients</a:t>
            </a:r>
            <a:r>
              <a:rPr lang="en-GB" altLang="en-US" sz="2400"/>
              <a:t> change to the role of </a:t>
            </a:r>
            <a:r>
              <a:rPr lang="en-GB" altLang="en-US" sz="2400">
                <a:solidFill>
                  <a:srgbClr val="0070C0"/>
                </a:solidFill>
              </a:rPr>
              <a:t>participants</a:t>
            </a:r>
            <a:r>
              <a:rPr lang="en-GB" altLang="en-US" sz="2400"/>
              <a:t> in their care by learning how to reduce their risk for further heart disease events. </a:t>
            </a:r>
          </a:p>
          <a:p>
            <a:pPr>
              <a:lnSpc>
                <a:spcPct val="80000"/>
              </a:lnSpc>
              <a:buFont typeface="Wingdings" charset="2"/>
              <a:buNone/>
            </a:pPr>
            <a:endParaRPr lang="en-GB" altLang="en-US" sz="2400"/>
          </a:p>
          <a:p>
            <a:pPr>
              <a:lnSpc>
                <a:spcPct val="80000"/>
              </a:lnSpc>
              <a:buFont typeface="Wingdings" charset="2"/>
              <a:buNone/>
            </a:pPr>
            <a:r>
              <a:rPr lang="en-GB" altLang="en-US" sz="2400"/>
              <a:t>	</a:t>
            </a:r>
            <a:r>
              <a:rPr lang="en-GB" altLang="en-US" sz="2400">
                <a:solidFill>
                  <a:srgbClr val="00B050"/>
                </a:solidFill>
              </a:rPr>
              <a:t>Participants enter group education, counselling and exercise training sessions which build upon learning new skills in caring for themselves. Participants learn to identify and better control lifestyle factors such as stress, diabetes, body weight, cholesterol levels, blood pressure, smoking and heart symptoms.</a:t>
            </a:r>
          </a:p>
          <a:p>
            <a:pPr>
              <a:lnSpc>
                <a:spcPct val="80000"/>
              </a:lnSpc>
              <a:buFont typeface="Wingdings" charset="2"/>
              <a:buNone/>
            </a:pPr>
            <a:endParaRPr lang="en-GB" altLang="en-US" sz="2400"/>
          </a:p>
          <a:p>
            <a:pPr>
              <a:lnSpc>
                <a:spcPct val="80000"/>
              </a:lnSpc>
              <a:buFont typeface="Wingdings" charset="2"/>
              <a:buNone/>
            </a:pPr>
            <a:r>
              <a:rPr lang="en-GB" altLang="en-US" sz="2400"/>
              <a:t>	Participants also learn how to further strengthen the heart muscle with regular aerobic exercise and how to strengthen other muscles in the body with light-weight training (when it is safe and appropriate).</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b="1"/>
              <a:t>Phase IV</a:t>
            </a:r>
          </a:p>
        </p:txBody>
      </p:sp>
      <p:sp>
        <p:nvSpPr>
          <p:cNvPr id="36867" name="Rectangle 3"/>
          <p:cNvSpPr>
            <a:spLocks noGrp="1" noChangeArrowheads="1"/>
          </p:cNvSpPr>
          <p:nvPr>
            <p:ph idx="1"/>
          </p:nvPr>
        </p:nvSpPr>
        <p:spPr/>
        <p:txBody>
          <a:bodyPr/>
          <a:lstStyle/>
          <a:p>
            <a:pPr>
              <a:lnSpc>
                <a:spcPct val="80000"/>
              </a:lnSpc>
              <a:buFont typeface="Wingdings" charset="2"/>
              <a:buNone/>
            </a:pPr>
            <a:r>
              <a:rPr lang="en-GB" altLang="en-US" sz="2800"/>
              <a:t>	After reaching the goals in Phase III, participants may elect to enter Phase IV to maintain the learned “Heart Healthy” behaviours by exercising with others who have integrated healthy changes into everyday life.</a:t>
            </a:r>
          </a:p>
          <a:p>
            <a:pPr>
              <a:lnSpc>
                <a:spcPct val="80000"/>
              </a:lnSpc>
              <a:buFont typeface="Wingdings" charset="2"/>
              <a:buNone/>
            </a:pPr>
            <a:r>
              <a:rPr lang="en-GB" altLang="en-US" sz="2800"/>
              <a:t>	</a:t>
            </a:r>
          </a:p>
          <a:p>
            <a:pPr>
              <a:lnSpc>
                <a:spcPct val="80000"/>
              </a:lnSpc>
              <a:buFont typeface="Wingdings" charset="2"/>
              <a:buNone/>
            </a:pPr>
            <a:r>
              <a:rPr lang="en-GB" altLang="en-US" sz="2800"/>
              <a:t>	</a:t>
            </a:r>
            <a:r>
              <a:rPr lang="en-GB" altLang="en-US" sz="2800">
                <a:solidFill>
                  <a:srgbClr val="0070C0"/>
                </a:solidFill>
              </a:rPr>
              <a:t>Treatment during this period includes supervised monitored exercise by trained professionals who will continue to advance their aerobic exercise and strength training capabilities; monitor their vital signs, cholesterol levels and serve as a resource for heart health needs </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effectLst>
            <a:outerShdw blurRad="63500" dist="35921" dir="2700000" algn="ctr" rotWithShape="0">
              <a:srgbClr val="000000"/>
            </a:outerShdw>
          </a:effectLst>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fontAlgn="auto">
              <a:spcAft>
                <a:spcPts val="0"/>
              </a:spcAft>
              <a:defRPr/>
            </a:pPr>
            <a:r>
              <a:rPr lang="en-US" altLang="en-US" smtClean="0"/>
              <a:t>Conclusion</a:t>
            </a:r>
          </a:p>
        </p:txBody>
      </p:sp>
      <p:sp>
        <p:nvSpPr>
          <p:cNvPr id="37891" name="Rectangle 3"/>
          <p:cNvSpPr>
            <a:spLocks noGrp="1" noChangeArrowheads="1"/>
          </p:cNvSpPr>
          <p:nvPr>
            <p:ph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a:t>Cardiovascular disease is the number one killer.</a:t>
            </a:r>
          </a:p>
          <a:p>
            <a:endParaRPr lang="en-US" altLang="en-US"/>
          </a:p>
          <a:p>
            <a:pPr>
              <a:buFont typeface="Wingdings" charset="2"/>
              <a:buNone/>
            </a:pPr>
            <a:endParaRPr lang="en-US" altLang="en-US"/>
          </a:p>
          <a:p>
            <a:r>
              <a:rPr lang="en-US" altLang="en-US"/>
              <a:t>It is highly preventable and controllable with diet and exercise.</a:t>
            </a:r>
          </a:p>
        </p:txBody>
      </p:sp>
      <p:pic>
        <p:nvPicPr>
          <p:cNvPr id="4" name="UWTSD_Logo.png"/>
          <p:cNvPicPr/>
          <p:nvPr/>
        </p:nvPicPr>
        <p:blipFill>
          <a:blip r:embed="rId3" cstate="print">
            <a:extLst/>
          </a:blip>
          <a:stretch>
            <a:fillRect/>
          </a:stretch>
        </p:blipFill>
        <p:spPr>
          <a:xfrm>
            <a:off x="7092280" y="6126163"/>
            <a:ext cx="1797720" cy="593254"/>
          </a:xfrm>
          <a:prstGeom prst="rect">
            <a:avLst/>
          </a:prstGeom>
          <a:ln w="12700">
            <a:miter lim="400000"/>
          </a:ln>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TIMING" val="|22.3|44"/>
</p:tagLst>
</file>

<file path=ppt/tags/tag2.xml><?xml version="1.0" encoding="utf-8"?>
<p:tagLst xmlns:a="http://schemas.openxmlformats.org/drawingml/2006/main" xmlns:r="http://schemas.openxmlformats.org/officeDocument/2006/relationships" xmlns:p="http://schemas.openxmlformats.org/presentationml/2006/main">
  <p:tag name="TIMING" val="|22.3|4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568</TotalTime>
  <Pages>41</Pages>
  <Words>1477</Words>
  <Application>Microsoft Macintosh PowerPoint</Application>
  <PresentationFormat>On-screen Show (4:3)</PresentationFormat>
  <Paragraphs>220</Paragraphs>
  <Slides>37</Slides>
  <Notes>33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ＭＳ Ｐゴシック</vt:lpstr>
      <vt:lpstr>Calibri</vt:lpstr>
      <vt:lpstr>Wingdings</vt:lpstr>
      <vt:lpstr>Office Theme</vt:lpstr>
      <vt:lpstr>‘TRANSFORMING EDUCATION, TRANSFORMING LIVES…..’</vt:lpstr>
      <vt:lpstr>Learning Outcomes </vt:lpstr>
      <vt:lpstr>Heart Disease The Silent Killer</vt:lpstr>
      <vt:lpstr>What is Heart Disease?</vt:lpstr>
      <vt:lpstr>The Heart</vt:lpstr>
      <vt:lpstr>Coronary Heart Disease (CHD)</vt:lpstr>
      <vt:lpstr>Coronary Artery Disease</vt:lpstr>
      <vt:lpstr>Coronary Artery Disease</vt:lpstr>
      <vt:lpstr>Categories of MI</vt:lpstr>
      <vt:lpstr>Myocardial Infarction or Heart Attack</vt:lpstr>
      <vt:lpstr>Congestive Heart Failure</vt:lpstr>
      <vt:lpstr>Congestive Heart Failure</vt:lpstr>
      <vt:lpstr>Congestive Heart Failure</vt:lpstr>
      <vt:lpstr>Risk Factors Associated with CHD</vt:lpstr>
      <vt:lpstr>Risk Factors Associated with CHD</vt:lpstr>
      <vt:lpstr>Hypertension</vt:lpstr>
      <vt:lpstr>Hypertension Categories</vt:lpstr>
      <vt:lpstr>Cholesterol</vt:lpstr>
      <vt:lpstr>Obesity</vt:lpstr>
      <vt:lpstr>Diabetes Mellitus</vt:lpstr>
      <vt:lpstr>Physical Inactivity</vt:lpstr>
      <vt:lpstr>Cigarette Smoking</vt:lpstr>
      <vt:lpstr>Alcohol Consumption</vt:lpstr>
      <vt:lpstr>Treatment Of CHD</vt:lpstr>
      <vt:lpstr>Treatment of CHD</vt:lpstr>
      <vt:lpstr>Treatment</vt:lpstr>
      <vt:lpstr>Diet and Prevention of CVD</vt:lpstr>
      <vt:lpstr>Dietary Guidelines</vt:lpstr>
      <vt:lpstr>Dietary Guidelines</vt:lpstr>
      <vt:lpstr>Step I and II Diets</vt:lpstr>
      <vt:lpstr>Exercise and CVD</vt:lpstr>
      <vt:lpstr>Phases of the Cardiac Rehabilitation Program</vt:lpstr>
      <vt:lpstr>Phase I</vt:lpstr>
      <vt:lpstr>Phase II</vt:lpstr>
      <vt:lpstr>Phase III</vt:lpstr>
      <vt:lpstr>Phase IV</vt:lpstr>
      <vt:lpstr>Conclusion</vt:lpstr>
    </vt:vector>
  </TitlesOfParts>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Heart Disease- The Silent Killer</dc:title>
  <dc:subject/>
  <dc:creator>Travis Fleming</dc:creator>
  <cp:keywords/>
  <dc:description/>
  <cp:lastModifiedBy>Daniel Martin</cp:lastModifiedBy>
  <cp:revision>36</cp:revision>
  <cp:lastPrinted>1601-01-01T00:00:00Z</cp:lastPrinted>
  <dcterms:created xsi:type="dcterms:W3CDTF">2001-11-26T05:43:26Z</dcterms:created>
  <dcterms:modified xsi:type="dcterms:W3CDTF">2017-03-23T08:16:30Z</dcterms:modified>
</cp:coreProperties>
</file>