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9" r:id="rId12"/>
    <p:sldId id="270" r:id="rId13"/>
    <p:sldId id="267" r:id="rId14"/>
    <p:sldId id="264" r:id="rId15"/>
    <p:sldId id="268" r:id="rId16"/>
    <p:sldId id="271" r:id="rId17"/>
    <p:sldId id="26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83" autoAdjust="0"/>
    <p:restoredTop sz="94660"/>
  </p:normalViewPr>
  <p:slideViewPr>
    <p:cSldViewPr snapToGrid="0">
      <p:cViewPr>
        <p:scale>
          <a:sx n="75" d="100"/>
          <a:sy n="75" d="100"/>
        </p:scale>
        <p:origin x="168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B878DC-6A29-4EDD-B657-92224589BA3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63126-7C4F-4E76-B308-0AD79FAB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584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063126-7C4F-4E76-B308-0AD79FAB4C0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986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arm (the phone) is physically fine and working but the network (the motor cortex) has gone down. No signal from can be sent so the phone does nothing.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063126-7C4F-4E76-B308-0AD79FAB4C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41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063126-7C4F-4E76-B308-0AD79FAB4C0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332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78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970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8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60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087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147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106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507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213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91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796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27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60DD2F-9F70-5782-BE56-B5B105863E2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091" r="10708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29D82-FA26-9774-0F90-1C39B98E56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918" y="1752600"/>
            <a:ext cx="6789882" cy="3565142"/>
          </a:xfrm>
        </p:spPr>
        <p:txBody>
          <a:bodyPr>
            <a:noAutofit/>
          </a:bodyPr>
          <a:lstStyle/>
          <a:p>
            <a:pPr algn="l"/>
            <a:r>
              <a:rPr lang="en-GB" sz="3600" dirty="0">
                <a:solidFill>
                  <a:srgbClr val="FFFFFF"/>
                </a:solidFill>
              </a:rPr>
              <a:t>BMHP5023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Introduction to Physiology Component 2 </a:t>
            </a:r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Presentation Care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1ACED-23BF-9710-8626-39638A640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3600" y="5317742"/>
            <a:ext cx="4775200" cy="1061471"/>
          </a:xfrm>
        </p:spPr>
        <p:txBody>
          <a:bodyPr>
            <a:noAutofit/>
          </a:bodyPr>
          <a:lstStyle/>
          <a:p>
            <a:pPr algn="r">
              <a:lnSpc>
                <a:spcPct val="110000"/>
              </a:lnSpc>
            </a:pPr>
            <a:r>
              <a:rPr lang="en-GB" sz="1600" dirty="0">
                <a:solidFill>
                  <a:srgbClr val="FFFFFF"/>
                </a:solidFill>
              </a:rPr>
              <a:t>2325743</a:t>
            </a:r>
          </a:p>
          <a:p>
            <a:pPr algn="r">
              <a:lnSpc>
                <a:spcPct val="110000"/>
              </a:lnSpc>
            </a:pPr>
            <a:r>
              <a:rPr lang="en-GB" sz="1600" dirty="0">
                <a:solidFill>
                  <a:srgbClr val="FFFFFF"/>
                </a:solidFill>
              </a:rPr>
              <a:t>Charlotte Mikano</a:t>
            </a:r>
          </a:p>
          <a:p>
            <a:pPr algn="r">
              <a:lnSpc>
                <a:spcPct val="110000"/>
              </a:lnSpc>
            </a:pPr>
            <a:r>
              <a:rPr lang="en-GB" sz="1600" dirty="0">
                <a:solidFill>
                  <a:srgbClr val="FFFFFF"/>
                </a:solidFill>
              </a:rPr>
              <a:t>Shaila Hussain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3EDD94E-74C4-6345-9559-D7308E2CC1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1449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737"/>
    </mc:Choice>
    <mc:Fallback>
      <p:transition spd="slow" advTm="17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E271AA-B13D-127B-31C2-070146FFF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4AEF2-1F2B-589D-CBD8-E9C19F9A5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160" y="2366326"/>
            <a:ext cx="4688587" cy="982663"/>
          </a:xfrm>
        </p:spPr>
        <p:txBody>
          <a:bodyPr anchor="t">
            <a:normAutofit/>
          </a:bodyPr>
          <a:lstStyle/>
          <a:p>
            <a:r>
              <a:rPr lang="en-GB" sz="5400" dirty="0"/>
              <a:t>Introduction</a:t>
            </a:r>
            <a:r>
              <a:rPr lang="en-GB" sz="4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33A56-DC41-02B0-6443-FAB1D53C3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726088"/>
            <a:ext cx="5379720" cy="3245803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dirty="0"/>
              <a:t>This presentation is based on a fictional patient who has had an </a:t>
            </a:r>
            <a:r>
              <a:rPr lang="en-GB" sz="1800" b="1" dirty="0"/>
              <a:t>Ischaemic stroke.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/>
              <a:t>An ischaemic stroke is a serious condition that occurs when blood supply to a portion of the brain is obstructed, leading to a lack of oxygen and brain damage (Huber, Wang and Wang, 2022).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/>
              <a:t>A patient care and management plan will be outlined to support the patients’ lifestyle. 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D8D21-05C0-D809-17CA-4B497D603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4584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17"/>
    </mc:Choice>
    <mc:Fallback>
      <p:transition spd="slow" advTm="40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D74C4E-210D-6A85-169F-EF68E76689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25000"/>
                    </a14:imgEffect>
                  </a14:imgLayer>
                </a14:imgProps>
              </a:ext>
            </a:extLst>
          </a:blip>
          <a:srcRect t="7528" b="820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0A207A-06E8-4B6E-DE6C-8C660982BD39}"/>
              </a:ext>
            </a:extLst>
          </p:cNvPr>
          <p:cNvSpPr txBox="1"/>
          <p:nvPr/>
        </p:nvSpPr>
        <p:spPr>
          <a:xfrm>
            <a:off x="320040" y="5795685"/>
            <a:ext cx="8183880" cy="96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Patient Information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EE632E-E052-1901-64F1-43179E2C7D07}"/>
              </a:ext>
            </a:extLst>
          </p:cNvPr>
          <p:cNvSpPr txBox="1"/>
          <p:nvPr/>
        </p:nvSpPr>
        <p:spPr>
          <a:xfrm>
            <a:off x="6715125" y="342854"/>
            <a:ext cx="5048250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Name: Margary Graham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Age: 79</a:t>
            </a:r>
          </a:p>
          <a:p>
            <a:r>
              <a:rPr lang="en-GB" sz="2000" dirty="0">
                <a:solidFill>
                  <a:schemeClr val="bg1"/>
                </a:solidFill>
              </a:rPr>
              <a:t>Height: 5’3</a:t>
            </a:r>
          </a:p>
          <a:p>
            <a:r>
              <a:rPr lang="en-GB" sz="2000" dirty="0">
                <a:solidFill>
                  <a:schemeClr val="bg1"/>
                </a:solidFill>
              </a:rPr>
              <a:t>Weight: 85kg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Medical History: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Ischaemic Stroke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Hypertension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BMI: 33.3 (Obese)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On the morning of October 5</a:t>
            </a:r>
            <a:r>
              <a:rPr lang="en-GB" sz="2000" baseline="30000" dirty="0">
                <a:solidFill>
                  <a:schemeClr val="bg1"/>
                </a:solidFill>
              </a:rPr>
              <a:t>th</a:t>
            </a:r>
            <a:r>
              <a:rPr lang="en-GB" sz="2000" dirty="0">
                <a:solidFill>
                  <a:schemeClr val="bg1"/>
                </a:solidFill>
              </a:rPr>
              <a:t>, Margary was eating breakfast when she suddenly couldn’t move her right arm and her speech was slurred. </a:t>
            </a:r>
          </a:p>
          <a:p>
            <a:endParaRPr lang="en-GB" dirty="0"/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77AA0EAF-669A-FCFC-0CD0-DA5225D33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98519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85"/>
    </mc:Choice>
    <mc:Fallback>
      <p:transition spd="slow" advTm="47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0361A23-3E13-E640-AAD7-7D10EA2CE40D}"/>
              </a:ext>
            </a:extLst>
          </p:cNvPr>
          <p:cNvSpPr txBox="1"/>
          <p:nvPr/>
        </p:nvSpPr>
        <p:spPr>
          <a:xfrm>
            <a:off x="622643" y="2147461"/>
            <a:ext cx="7264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 Mayfield Brain &amp; Spine (2015) when Ischaemic Stroke occur the patients’ condition afterwards depends on which area of the brain is injured.  </a:t>
            </a:r>
          </a:p>
        </p:txBody>
      </p:sp>
      <p:pic>
        <p:nvPicPr>
          <p:cNvPr id="1026" name="Picture 2" descr="MCA Stroke: Causes, Symptoms, Nursing Care Plans, and What Can Go Wrong –  FRESHRN">
            <a:extLst>
              <a:ext uri="{FF2B5EF4-FFF2-40B4-BE49-F238E27FC236}">
                <a16:creationId xmlns:a16="http://schemas.microsoft.com/office/drawing/2014/main" id="{4F09CA7A-2192-7DC1-70E2-886FF8D41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/>
          <a:stretch/>
        </p:blipFill>
        <p:spPr bwMode="auto">
          <a:xfrm>
            <a:off x="7537883" y="1173612"/>
            <a:ext cx="4654117" cy="4654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2F28D5-482A-8325-7337-7A32B85F4036}"/>
              </a:ext>
            </a:extLst>
          </p:cNvPr>
          <p:cNvSpPr txBox="1"/>
          <p:nvPr/>
        </p:nvSpPr>
        <p:spPr>
          <a:xfrm>
            <a:off x="622643" y="3259810"/>
            <a:ext cx="65570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During Margary stroke the left MCA was affected. </a:t>
            </a:r>
          </a:p>
          <a:p>
            <a:endParaRPr lang="en-GB" dirty="0"/>
          </a:p>
          <a:p>
            <a:r>
              <a:rPr lang="en-GB" dirty="0"/>
              <a:t>The Left Middle Cerebral Artery (MCA) supplies blood to: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left motor cortex (precentral gyrus) – arms and legs 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Broca’s area – speech production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Posterior limb of the left internal capsule – where motor fibres are located </a:t>
            </a:r>
          </a:p>
          <a:p>
            <a:endParaRPr lang="en-GB" dirty="0"/>
          </a:p>
          <a:p>
            <a:r>
              <a:rPr lang="en-GB" dirty="0"/>
              <a:t>(Tocca, 2011)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F2D06D-83A2-2CE5-0A39-B7195CD74574}"/>
              </a:ext>
            </a:extLst>
          </p:cNvPr>
          <p:cNvSpPr txBox="1"/>
          <p:nvPr/>
        </p:nvSpPr>
        <p:spPr>
          <a:xfrm>
            <a:off x="622643" y="388782"/>
            <a:ext cx="57816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Anatomy of an </a:t>
            </a:r>
          </a:p>
          <a:p>
            <a:r>
              <a:rPr lang="en-GB" sz="4800" b="1" dirty="0"/>
              <a:t>Ischaemic Stroke </a:t>
            </a:r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5828A27C-9A00-05ED-A0C6-ADBE673C5A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81282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16"/>
    </mc:Choice>
    <mc:Fallback>
      <p:transition spd="slow" advTm="61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2C1F5-97A7-D496-A4A5-21BE1B1B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0532" y="0"/>
            <a:ext cx="6013534" cy="18505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Physiology of MCA Blockage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06DC6-4AA6-CD91-EE44-B645A4F58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532" y="1985709"/>
            <a:ext cx="6206003" cy="4737100"/>
          </a:xfr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pPr marL="0" indent="0">
              <a:buNone/>
            </a:pPr>
            <a:r>
              <a:rPr lang="en-US" sz="5500" dirty="0"/>
              <a:t>What happened to the right arm:</a:t>
            </a:r>
          </a:p>
          <a:p>
            <a:pPr marL="0" indent="0">
              <a:buNone/>
            </a:pPr>
            <a:r>
              <a:rPr lang="en-GB" sz="5500" b="1" dirty="0"/>
              <a:t>Step 1 – Blockage </a:t>
            </a:r>
          </a:p>
          <a:p>
            <a:pPr marL="0" indent="0">
              <a:buNone/>
            </a:pPr>
            <a:r>
              <a:rPr lang="en-GB" sz="5500" dirty="0"/>
              <a:t>Blood clot lodges in the left MCA. Blood flow is blocked from moving forward </a:t>
            </a:r>
          </a:p>
          <a:p>
            <a:pPr marL="0" indent="0">
              <a:buNone/>
            </a:pPr>
            <a:r>
              <a:rPr lang="en-GB" sz="5500" b="1" dirty="0"/>
              <a:t>Step 2 – Oxygen Stops</a:t>
            </a:r>
          </a:p>
          <a:p>
            <a:pPr marL="0" indent="0">
              <a:buNone/>
            </a:pPr>
            <a:r>
              <a:rPr lang="en-GB" sz="5500" dirty="0"/>
              <a:t>Oxygen and glucose delivery to the left motor cortex area has stopped</a:t>
            </a:r>
          </a:p>
          <a:p>
            <a:pPr marL="0" indent="0">
              <a:buNone/>
            </a:pPr>
            <a:r>
              <a:rPr lang="en-GB" sz="5500" b="1" dirty="0"/>
              <a:t>Step 3 – Motor Cortex Fail </a:t>
            </a:r>
          </a:p>
          <a:p>
            <a:pPr marL="0" indent="0">
              <a:buNone/>
            </a:pPr>
            <a:r>
              <a:rPr lang="en-GB" sz="5500" dirty="0"/>
              <a:t>Within the first 2 minutes without oxygen, neurons can no longer produce energy. Sodium potassium pumps fail causing:</a:t>
            </a:r>
          </a:p>
          <a:p>
            <a:r>
              <a:rPr lang="en-GB" sz="5500" dirty="0"/>
              <a:t>Electric signalling to right arm to stop firing </a:t>
            </a:r>
          </a:p>
          <a:p>
            <a:pPr marL="0" indent="0">
              <a:buNone/>
            </a:pPr>
            <a:r>
              <a:rPr lang="en-GB" sz="5500" dirty="0"/>
              <a:t>No instruction to move from brain = No movement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5" name="Picture 4" descr="The radiologic figure of a skeleton">
            <a:extLst>
              <a:ext uri="{FF2B5EF4-FFF2-40B4-BE49-F238E27FC236}">
                <a16:creationId xmlns:a16="http://schemas.microsoft.com/office/drawing/2014/main" id="{713138E3-56D3-EA03-6084-291864BF198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2432" t="-1" r="-1" b="-1"/>
          <a:stretch>
            <a:fillRect/>
          </a:stretch>
        </p:blipFill>
        <p:spPr>
          <a:xfrm>
            <a:off x="0" y="0"/>
            <a:ext cx="5562600" cy="6858000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01FD7B7-C8E6-2B9A-C1D1-0BDF4EC299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2887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573"/>
    </mc:Choice>
    <mc:Fallback>
      <p:transition spd="slow" advTm="66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C75CB-64F2-BC3A-B8B2-E007C654E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748" y="344313"/>
            <a:ext cx="6042153" cy="1704998"/>
          </a:xfrm>
        </p:spPr>
        <p:txBody>
          <a:bodyPr anchor="b">
            <a:noAutofit/>
          </a:bodyPr>
          <a:lstStyle/>
          <a:p>
            <a:r>
              <a:rPr lang="en-GB" sz="5400" dirty="0"/>
              <a:t>Long-term</a:t>
            </a:r>
            <a:br>
              <a:rPr lang="en-GB" sz="5400" dirty="0"/>
            </a:br>
            <a:r>
              <a:rPr lang="en-GB" sz="5400" dirty="0"/>
              <a:t>Effects</a:t>
            </a:r>
          </a:p>
        </p:txBody>
      </p:sp>
      <p:pic>
        <p:nvPicPr>
          <p:cNvPr id="2050" name="Picture 2" descr="Rehabilitation - Free of Charge Creative Commons Highway Sign image">
            <a:extLst>
              <a:ext uri="{FF2B5EF4-FFF2-40B4-BE49-F238E27FC236}">
                <a16:creationId xmlns:a16="http://schemas.microsoft.com/office/drawing/2014/main" id="{69A99F28-F626-0ACF-C8B8-5E71FC4832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7811" y="0"/>
            <a:ext cx="691419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7DF47D-B450-6F15-19DF-3A6562400E8C}"/>
              </a:ext>
            </a:extLst>
          </p:cNvPr>
          <p:cNvSpPr txBox="1"/>
          <p:nvPr/>
        </p:nvSpPr>
        <p:spPr>
          <a:xfrm>
            <a:off x="227512" y="2191498"/>
            <a:ext cx="48227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When the MCA is blocked and the motor cortex is damaged:</a:t>
            </a:r>
          </a:p>
          <a:p>
            <a:endParaRPr lang="en-GB" dirty="0"/>
          </a:p>
          <a:p>
            <a:r>
              <a:rPr lang="en-GB" dirty="0"/>
              <a:t>The corticospinal tract loses its ability to inhibit the spinal reflex artery. The stretch reflex becomes hyperactive (Huang et al, 2023)</a:t>
            </a:r>
          </a:p>
          <a:p>
            <a:endParaRPr lang="en-GB" dirty="0"/>
          </a:p>
          <a:p>
            <a:r>
              <a:rPr lang="en-GB" dirty="0"/>
              <a:t>Now six months on her arm often becomes stiff, tight and resistant to movement (spastic).</a:t>
            </a:r>
          </a:p>
          <a:p>
            <a:endParaRPr lang="en-GB" dirty="0"/>
          </a:p>
          <a:p>
            <a:r>
              <a:rPr lang="en-GB" dirty="0"/>
              <a:t>Practically this can be painful to straighten, when this happens, she solely uses on her left arm.</a:t>
            </a:r>
          </a:p>
          <a:p>
            <a:endParaRPr lang="en-GB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E0689DB-972D-6E45-4ECF-0923B7889F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78081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85"/>
    </mc:Choice>
    <mc:Fallback>
      <p:transition spd="slow" advTm="50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98550-A4C2-7D00-497C-280589A7A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448" y="320040"/>
            <a:ext cx="10653578" cy="1132258"/>
          </a:xfrm>
        </p:spPr>
        <p:txBody>
          <a:bodyPr/>
          <a:lstStyle/>
          <a:p>
            <a:r>
              <a:rPr lang="en-GB" dirty="0"/>
              <a:t>Care Plan </a:t>
            </a:r>
            <a:br>
              <a:rPr lang="en-GB" dirty="0"/>
            </a:br>
            <a:r>
              <a:rPr lang="en-GB" dirty="0"/>
              <a:t>Lifestyle and Health Behaviours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382F9E-E2C5-ADAE-8698-D2D42F69FB46}"/>
              </a:ext>
            </a:extLst>
          </p:cNvPr>
          <p:cNvSpPr txBox="1"/>
          <p:nvPr/>
        </p:nvSpPr>
        <p:spPr>
          <a:xfrm>
            <a:off x="1275792" y="1452298"/>
            <a:ext cx="9640415" cy="81724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Overview</a:t>
            </a:r>
          </a:p>
          <a:p>
            <a:pPr algn="ctr"/>
            <a:r>
              <a:rPr lang="en-GB" sz="1400" dirty="0"/>
              <a:t>Name: Margary Graham  Age: 79  Height: 5’3 (160cm) </a:t>
            </a:r>
          </a:p>
          <a:p>
            <a:pPr algn="ctr"/>
            <a:r>
              <a:rPr lang="en-GB" sz="1400" dirty="0"/>
              <a:t>Diagnosis: Ischaemic Stroke (MCA) Comorbidity: Hypertension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C620B1-D4A5-1F98-1BAA-204C23621975}"/>
              </a:ext>
            </a:extLst>
          </p:cNvPr>
          <p:cNvSpPr txBox="1"/>
          <p:nvPr/>
        </p:nvSpPr>
        <p:spPr>
          <a:xfrm>
            <a:off x="342901" y="2577267"/>
            <a:ext cx="3644900" cy="1940957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Margary 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Retired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Ex-teacher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Mother of 1 (Micheal, 40) and Grandmother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Lives alone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D26A90-B4AE-0B1E-0BE6-C7EBD44234EF}"/>
              </a:ext>
            </a:extLst>
          </p:cNvPr>
          <p:cNvSpPr txBox="1"/>
          <p:nvPr/>
        </p:nvSpPr>
        <p:spPr>
          <a:xfrm>
            <a:off x="4206873" y="2577267"/>
            <a:ext cx="3778251" cy="194095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Health Behaviours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Dependent on her car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Rarely exercises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carb diet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Missed doses of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Spastic right arm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5B113D-A9B8-164A-45C6-FB46FEB585A3}"/>
              </a:ext>
            </a:extLst>
          </p:cNvPr>
          <p:cNvSpPr txBox="1"/>
          <p:nvPr/>
        </p:nvSpPr>
        <p:spPr>
          <a:xfrm>
            <a:off x="8204199" y="2730500"/>
            <a:ext cx="3644900" cy="163449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Identified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 physical activity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Healthy diet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Medication supervision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ADL support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DAF09C-7C69-53FC-ABCA-9530D5BEEA81}"/>
              </a:ext>
            </a:extLst>
          </p:cNvPr>
          <p:cNvSpPr txBox="1"/>
          <p:nvPr/>
        </p:nvSpPr>
        <p:spPr>
          <a:xfrm>
            <a:off x="342901" y="4672714"/>
            <a:ext cx="6632838" cy="194095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Margary’s Own Goals Are</a:t>
            </a:r>
          </a:p>
          <a:p>
            <a:endParaRPr lang="en-GB" dirty="0"/>
          </a:p>
          <a:p>
            <a:r>
              <a:rPr lang="en-GB" dirty="0"/>
              <a:t>“I want to improve my physical health by loosing weight”</a:t>
            </a:r>
          </a:p>
          <a:p>
            <a:endParaRPr lang="en-GB" dirty="0"/>
          </a:p>
          <a:p>
            <a:r>
              <a:rPr lang="en-GB" dirty="0"/>
              <a:t>“I’d like more support with daily tasks like groceries and medication”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DA01CF-0506-1871-6578-364E77BC697D}"/>
              </a:ext>
            </a:extLst>
          </p:cNvPr>
          <p:cNvSpPr txBox="1"/>
          <p:nvPr/>
        </p:nvSpPr>
        <p:spPr>
          <a:xfrm>
            <a:off x="7404658" y="4825947"/>
            <a:ext cx="3778251" cy="1634490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Motivator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Retaining independence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burden 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 able to play with young grandchildren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2406923-289B-A5A0-7610-A5D11E124F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48917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80"/>
    </mc:Choice>
    <mc:Fallback>
      <p:transition spd="slow" advTm="90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6AFA5-8875-FB15-8439-12F53E77C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</a:t>
            </a:r>
            <a:br>
              <a:rPr lang="en-GB" dirty="0"/>
            </a:br>
            <a:r>
              <a:rPr lang="en-GB" dirty="0"/>
              <a:t>Everyday Routine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700C09-D264-D257-2E2A-A6ADFBE772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176260"/>
              </p:ext>
            </p:extLst>
          </p:nvPr>
        </p:nvGraphicFramePr>
        <p:xfrm>
          <a:off x="612648" y="1760220"/>
          <a:ext cx="4048252" cy="44784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1880">
                  <a:extLst>
                    <a:ext uri="{9D8B030D-6E8A-4147-A177-3AD203B41FA5}">
                      <a16:colId xmlns:a16="http://schemas.microsoft.com/office/drawing/2014/main" val="2810755475"/>
                    </a:ext>
                  </a:extLst>
                </a:gridCol>
                <a:gridCol w="2506372">
                  <a:extLst>
                    <a:ext uri="{9D8B030D-6E8A-4147-A177-3AD203B41FA5}">
                      <a16:colId xmlns:a16="http://schemas.microsoft.com/office/drawing/2014/main" val="3789873900"/>
                    </a:ext>
                  </a:extLst>
                </a:gridCol>
              </a:tblGrid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853029"/>
                  </a:ext>
                </a:extLst>
              </a:tr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07:00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Wakeup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9533552"/>
                  </a:ext>
                </a:extLst>
              </a:tr>
              <a:tr h="690686">
                <a:tc>
                  <a:txBody>
                    <a:bodyPr/>
                    <a:lstStyle/>
                    <a:p>
                      <a:r>
                        <a:rPr lang="en-GB" dirty="0"/>
                        <a:t>8:00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Breakfast and blood pressure reading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31064"/>
                  </a:ext>
                </a:extLst>
              </a:tr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10:00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Household chores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7048304"/>
                  </a:ext>
                </a:extLst>
              </a:tr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12:30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Lunch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5538788"/>
                  </a:ext>
                </a:extLst>
              </a:tr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13:00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442156"/>
                  </a:ext>
                </a:extLst>
              </a:tr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13:00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Grocery shopping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4016397"/>
                  </a:ext>
                </a:extLst>
              </a:tr>
              <a:tr h="986694">
                <a:tc>
                  <a:txBody>
                    <a:bodyPr/>
                    <a:lstStyle/>
                    <a:p>
                      <a:r>
                        <a:rPr lang="en-GB" dirty="0"/>
                        <a:t>18:00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Drives 10min to sons’ home for dinner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280321"/>
                  </a:ext>
                </a:extLst>
              </a:tr>
              <a:tr h="400159">
                <a:tc>
                  <a:txBody>
                    <a:bodyPr/>
                    <a:lstStyle/>
                    <a:p>
                      <a:r>
                        <a:rPr lang="en-GB" dirty="0"/>
                        <a:t>20:00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Bedtime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54765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246E8EC-6A59-E81E-765F-D2B95CE1DC7F}"/>
              </a:ext>
            </a:extLst>
          </p:cNvPr>
          <p:cNvSpPr txBox="1"/>
          <p:nvPr/>
        </p:nvSpPr>
        <p:spPr>
          <a:xfrm>
            <a:off x="5168900" y="1114769"/>
            <a:ext cx="6540500" cy="163449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Concerns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documentation of BP readings and medication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ambulatory mobility in daily routine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personal care / hygiene time noted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62C2D6-633B-A0D1-CC8C-3337684B7543}"/>
              </a:ext>
            </a:extLst>
          </p:cNvPr>
          <p:cNvSpPr txBox="1"/>
          <p:nvPr/>
        </p:nvSpPr>
        <p:spPr>
          <a:xfrm>
            <a:off x="5168900" y="3071889"/>
            <a:ext cx="6540500" cy="316682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Margary’s Own Goals </a:t>
            </a:r>
          </a:p>
          <a:p>
            <a:endParaRPr lang="en-GB" dirty="0"/>
          </a:p>
          <a:p>
            <a:r>
              <a:rPr lang="en-GB" dirty="0"/>
              <a:t>“I want to go out more and make friends”</a:t>
            </a:r>
          </a:p>
          <a:p>
            <a:endParaRPr lang="en-GB" dirty="0"/>
          </a:p>
          <a:p>
            <a:r>
              <a:rPr lang="en-GB" dirty="0"/>
              <a:t>“I want to ensure I always remember to take my hypertension medication as I understand my condition can affect my chance of having another stroke”</a:t>
            </a:r>
          </a:p>
          <a:p>
            <a:endParaRPr lang="en-GB" dirty="0"/>
          </a:p>
          <a:p>
            <a:r>
              <a:rPr lang="en-GB" dirty="0"/>
              <a:t>“I need to start improving my diet and mobility so I can stay healthy to enjoy time with my kids”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08D9121-63CB-AD1C-8E92-D42AF7466A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5818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959"/>
    </mc:Choice>
    <mc:Fallback>
      <p:transition spd="slow" advTm="107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827AC-824B-4454-9876-D90C12B79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Care Plan </a:t>
            </a:r>
            <a:br>
              <a:rPr lang="en-GB" dirty="0"/>
            </a:br>
            <a:r>
              <a:rPr lang="en-GB" dirty="0"/>
              <a:t>Communication and Ethical Considerations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838DFE-98FE-FAF6-7613-C025CA83243A}"/>
              </a:ext>
            </a:extLst>
          </p:cNvPr>
          <p:cNvSpPr txBox="1"/>
          <p:nvPr/>
        </p:nvSpPr>
        <p:spPr>
          <a:xfrm>
            <a:off x="612648" y="2611755"/>
            <a:ext cx="4632452" cy="163449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Using a SMART Plan as a benchmark for completing goals. </a:t>
            </a:r>
          </a:p>
          <a:p>
            <a:endParaRPr lang="en-GB" dirty="0"/>
          </a:p>
          <a:p>
            <a:r>
              <a:rPr lang="en-GB" dirty="0"/>
              <a:t>Specifically weight management a SMART plan for exercise will be useful.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B5729D-C32F-EB6C-7A58-B06C1EB2792F}"/>
              </a:ext>
            </a:extLst>
          </p:cNvPr>
          <p:cNvSpPr txBox="1"/>
          <p:nvPr/>
        </p:nvSpPr>
        <p:spPr>
          <a:xfrm>
            <a:off x="612648" y="4445158"/>
            <a:ext cx="4632452" cy="71508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 GP and relevant health professionals should also have access this plan.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C7A5D6-E6A2-3B5A-64DA-5A7591F23C0F}"/>
              </a:ext>
            </a:extLst>
          </p:cNvPr>
          <p:cNvSpPr txBox="1"/>
          <p:nvPr/>
        </p:nvSpPr>
        <p:spPr>
          <a:xfrm>
            <a:off x="6633774" y="2360639"/>
            <a:ext cx="4632452" cy="316682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Ethical Considerations</a:t>
            </a:r>
          </a:p>
          <a:p>
            <a:endParaRPr lang="en-GB" dirty="0"/>
          </a:p>
          <a:p>
            <a:r>
              <a:rPr lang="en-GB" dirty="0"/>
              <a:t>Autonomy </a:t>
            </a:r>
          </a:p>
          <a:p>
            <a:r>
              <a:rPr lang="en-GB" dirty="0"/>
              <a:t>Respect Margary right to make decisions</a:t>
            </a:r>
          </a:p>
          <a:p>
            <a:endParaRPr lang="en-GB" dirty="0"/>
          </a:p>
          <a:p>
            <a:r>
              <a:rPr lang="en-GB" dirty="0"/>
              <a:t>Safeguarding</a:t>
            </a:r>
          </a:p>
          <a:p>
            <a:r>
              <a:rPr lang="en-GB" dirty="0"/>
              <a:t>Assess Margary’s home environment for safety. Refer to social services if concerns arise. (Care Act 2014)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F8C5305-D11E-55F5-2A8A-7B1C374F5D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2447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59"/>
    </mc:Choice>
    <mc:Fallback>
      <p:transition spd="slow" advTm="55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456DBD1-1048-5A22-C973-3E5FA83F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3587B-DCE5-FEB1-D542-F615F8F0E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65" y="2349500"/>
            <a:ext cx="5598935" cy="1564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0000"/>
                </a:solidFill>
              </a:rPr>
              <a:t>Risk</a:t>
            </a:r>
            <a:r>
              <a:rPr lang="en-US" sz="5400" dirty="0"/>
              <a:t> Factors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DC7ED-0903-0D2E-D171-AA7630A4982D}"/>
              </a:ext>
            </a:extLst>
          </p:cNvPr>
          <p:cNvSpPr txBox="1"/>
          <p:nvPr/>
        </p:nvSpPr>
        <p:spPr>
          <a:xfrm>
            <a:off x="5321300" y="1324273"/>
            <a:ext cx="62738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1. Neurological</a:t>
            </a:r>
          </a:p>
          <a:p>
            <a:r>
              <a:rPr lang="en-GB" dirty="0"/>
              <a:t>Spastic right arm; risk of </a:t>
            </a:r>
            <a:r>
              <a:rPr lang="en-GB" b="1" dirty="0"/>
              <a:t>falls</a:t>
            </a:r>
            <a:r>
              <a:rPr lang="en-GB" dirty="0"/>
              <a:t> and </a:t>
            </a:r>
            <a:r>
              <a:rPr lang="en-GB" b="1" dirty="0"/>
              <a:t>accidents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2. Cardiovascular</a:t>
            </a:r>
          </a:p>
          <a:p>
            <a:r>
              <a:rPr lang="en-GB" b="1" dirty="0"/>
              <a:t>Hypertension</a:t>
            </a:r>
            <a:r>
              <a:rPr lang="en-GB" dirty="0"/>
              <a:t> increase reoccurrence rate of stroke by 17% (National Library of Medicine, 2013) </a:t>
            </a:r>
          </a:p>
          <a:p>
            <a:endParaRPr lang="en-GB" b="1" dirty="0"/>
          </a:p>
          <a:p>
            <a:r>
              <a:rPr lang="en-GB" dirty="0"/>
              <a:t>3. Nutritional</a:t>
            </a:r>
          </a:p>
          <a:p>
            <a:r>
              <a:rPr lang="en-GB" b="1" dirty="0"/>
              <a:t>Obesity 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4. Lifestyle</a:t>
            </a:r>
          </a:p>
          <a:p>
            <a:r>
              <a:rPr lang="en-GB" dirty="0"/>
              <a:t>Physical inactivity post-stroke. Has caused reduced independence; risk of isolation and depression. 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FACA2D8-9F07-9EAD-B93F-0EC9CF3402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5606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24"/>
    </mc:Choice>
    <mc:Fallback>
      <p:transition spd="slow" advTm="42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22B18-004C-CD95-C568-38CD43FE0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0" y="314204"/>
            <a:ext cx="5715000" cy="1280160"/>
          </a:xfrm>
        </p:spPr>
        <p:txBody>
          <a:bodyPr>
            <a:noAutofit/>
          </a:bodyPr>
          <a:lstStyle/>
          <a:p>
            <a:r>
              <a:rPr lang="en-GB" dirty="0"/>
              <a:t>Recommendations</a:t>
            </a:r>
            <a:r>
              <a:rPr lang="en-GB" sz="3200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D2D4C18-7E54-ECFB-3047-29B776BDA2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9368138"/>
              </p:ext>
            </p:extLst>
          </p:nvPr>
        </p:nvGraphicFramePr>
        <p:xfrm>
          <a:off x="628650" y="965956"/>
          <a:ext cx="10839450" cy="557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4458">
                  <a:extLst>
                    <a:ext uri="{9D8B030D-6E8A-4147-A177-3AD203B41FA5}">
                      <a16:colId xmlns:a16="http://schemas.microsoft.com/office/drawing/2014/main" val="2550323153"/>
                    </a:ext>
                  </a:extLst>
                </a:gridCol>
                <a:gridCol w="8424992">
                  <a:extLst>
                    <a:ext uri="{9D8B030D-6E8A-4147-A177-3AD203B41FA5}">
                      <a16:colId xmlns:a16="http://schemas.microsoft.com/office/drawing/2014/main" val="162501286"/>
                    </a:ext>
                  </a:extLst>
                </a:gridCol>
              </a:tblGrid>
              <a:tr h="301493">
                <a:tc>
                  <a:txBody>
                    <a:bodyPr/>
                    <a:lstStyle/>
                    <a:p>
                      <a:r>
                        <a:rPr lang="en-GB" sz="1600" dirty="0"/>
                        <a:t>Care Routine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253787"/>
                  </a:ext>
                </a:extLst>
              </a:tr>
              <a:tr h="740028">
                <a:tc>
                  <a:txBody>
                    <a:bodyPr/>
                    <a:lstStyle/>
                    <a:p>
                      <a:r>
                        <a:rPr lang="en-GB" sz="1600" dirty="0"/>
                        <a:t>Medication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Administer antihypertensives at the same time daily.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Document in MAR Chart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475131"/>
                  </a:ext>
                </a:extLst>
              </a:tr>
              <a:tr h="959295">
                <a:tc>
                  <a:txBody>
                    <a:bodyPr/>
                    <a:lstStyle/>
                    <a:p>
                      <a:r>
                        <a:rPr lang="en-GB" sz="1600" dirty="0"/>
                        <a:t>Exercise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Stretching and Splinting arm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Daily 10-20 walks daily</a:t>
                      </a:r>
                    </a:p>
                    <a:p>
                      <a:r>
                        <a:rPr lang="en-GB" sz="1600" dirty="0"/>
                        <a:t>(NHS, 2024)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348557"/>
                  </a:ext>
                </a:extLst>
              </a:tr>
              <a:tr h="1617098">
                <a:tc>
                  <a:txBody>
                    <a:bodyPr/>
                    <a:lstStyle/>
                    <a:p>
                      <a:r>
                        <a:rPr lang="en-GB" sz="1600" dirty="0"/>
                        <a:t>Assisted Activities for Daily Living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Assistance via support workers for: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Grocery, cooking, washing, transfers, medication and going out</a:t>
                      </a:r>
                    </a:p>
                    <a:p>
                      <a:r>
                        <a:rPr lang="en-GB" sz="1600" dirty="0"/>
                        <a:t>(NHS, 2024)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This arrangement will keep Margary accountable to SMART objectives whilst not feeling like a burden on son Micheal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145616"/>
                  </a:ext>
                </a:extLst>
              </a:tr>
              <a:tr h="1397830">
                <a:tc>
                  <a:txBody>
                    <a:bodyPr/>
                    <a:lstStyle/>
                    <a:p>
                      <a:r>
                        <a:rPr lang="en-GB" sz="1600" dirty="0"/>
                        <a:t>Nutrition and Hydration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Follow dietitian recommendations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Fluid intake 1.5L – 2L daily of water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Reduce salt intake for hypertension (&lt;6g/daily)</a:t>
                      </a:r>
                    </a:p>
                    <a:p>
                      <a:r>
                        <a:rPr lang="en-GB" sz="1600" dirty="0"/>
                        <a:t>(NICE, 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141300"/>
                  </a:ext>
                </a:extLst>
              </a:tr>
            </a:tbl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83B3D1F-EA7A-A070-B45C-CE026FF70B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46461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362"/>
    </mc:Choice>
    <mc:Fallback>
      <p:transition spd="slow" advTm="88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229A-3D1B-367A-CDB3-595FE46B7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324" y="650240"/>
            <a:ext cx="5991352" cy="1132258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E4F9D8-F302-53F6-AD26-CB311AAC5E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939846"/>
              </p:ext>
            </p:extLst>
          </p:nvPr>
        </p:nvGraphicFramePr>
        <p:xfrm>
          <a:off x="684942" y="2015596"/>
          <a:ext cx="4830763" cy="37293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3198">
                  <a:extLst>
                    <a:ext uri="{9D8B030D-6E8A-4147-A177-3AD203B41FA5}">
                      <a16:colId xmlns:a16="http://schemas.microsoft.com/office/drawing/2014/main" val="1754704409"/>
                    </a:ext>
                  </a:extLst>
                </a:gridCol>
                <a:gridCol w="1889578">
                  <a:extLst>
                    <a:ext uri="{9D8B030D-6E8A-4147-A177-3AD203B41FA5}">
                      <a16:colId xmlns:a16="http://schemas.microsoft.com/office/drawing/2014/main" val="2309403437"/>
                    </a:ext>
                  </a:extLst>
                </a:gridCol>
                <a:gridCol w="1677987">
                  <a:extLst>
                    <a:ext uri="{9D8B030D-6E8A-4147-A177-3AD203B41FA5}">
                      <a16:colId xmlns:a16="http://schemas.microsoft.com/office/drawing/2014/main" val="1111930788"/>
                    </a:ext>
                  </a:extLst>
                </a:gridCol>
              </a:tblGrid>
              <a:tr h="610834"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Monitoring</a:t>
                      </a:r>
                    </a:p>
                    <a:p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2711449"/>
                  </a:ext>
                </a:extLst>
              </a:tr>
              <a:tr h="610834">
                <a:tc>
                  <a:txBody>
                    <a:bodyPr/>
                    <a:lstStyle/>
                    <a:p>
                      <a:r>
                        <a:rPr lang="en-GB" sz="1600" dirty="0"/>
                        <a:t>Medication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Antihypertensives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Once Daily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7857800"/>
                  </a:ext>
                </a:extLst>
              </a:tr>
              <a:tr h="1382413">
                <a:tc>
                  <a:txBody>
                    <a:bodyPr/>
                    <a:lstStyle/>
                    <a:p>
                      <a:r>
                        <a:rPr lang="en-GB" sz="1600" dirty="0"/>
                        <a:t>Blood Pressure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Target for Patient Under 80 </a:t>
                      </a:r>
                    </a:p>
                    <a:p>
                      <a:r>
                        <a:rPr lang="en-GB" sz="1600" dirty="0"/>
                        <a:t>140/90</a:t>
                      </a:r>
                    </a:p>
                    <a:p>
                      <a:r>
                        <a:rPr lang="en-GB" sz="1600" dirty="0"/>
                        <a:t>(NICE, 2019)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Twice Daily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92186"/>
                  </a:ext>
                </a:extLst>
              </a:tr>
              <a:tr h="1125220">
                <a:tc>
                  <a:txBody>
                    <a:bodyPr/>
                    <a:lstStyle/>
                    <a:p>
                      <a:r>
                        <a:rPr lang="en-GB" sz="1600" dirty="0"/>
                        <a:t>Weight and BMI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Ideal Weight 47.4kgs - 63.7kgs</a:t>
                      </a:r>
                    </a:p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(BUPA, 2023)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Monthly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023151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C384E86-A91F-CC26-6C5F-A81CA87E3C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082342"/>
              </p:ext>
            </p:extLst>
          </p:nvPr>
        </p:nvGraphicFramePr>
        <p:xfrm>
          <a:off x="6431026" y="2498486"/>
          <a:ext cx="53213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800">
                  <a:extLst>
                    <a:ext uri="{9D8B030D-6E8A-4147-A177-3AD203B41FA5}">
                      <a16:colId xmlns:a16="http://schemas.microsoft.com/office/drawing/2014/main" val="1023374136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190878889"/>
                    </a:ext>
                  </a:extLst>
                </a:gridCol>
              </a:tblGrid>
              <a:tr h="226906">
                <a:tc gridSpan="2">
                  <a:txBody>
                    <a:bodyPr/>
                    <a:lstStyle/>
                    <a:p>
                      <a:r>
                        <a:rPr lang="en-GB" dirty="0"/>
                        <a:t>SMART OBJECTIVE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3913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Walk 10-20 min daily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1052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Monthly weighting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411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Able to walk daily to sons’ home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1616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mobility and independence. Will have more energy to play with grandchildren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16777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6 months = 10kg lost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4876"/>
                  </a:ext>
                </a:extLst>
              </a:tr>
            </a:tbl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2BD7E98-7DD8-D108-7A54-69FD86315F14}"/>
              </a:ext>
            </a:extLst>
          </p:cNvPr>
          <p:cNvCxnSpPr/>
          <p:nvPr/>
        </p:nvCxnSpPr>
        <p:spPr>
          <a:xfrm flipV="1">
            <a:off x="5346700" y="2755900"/>
            <a:ext cx="1041400" cy="2413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CE5A17FD-4F82-1D0C-76D1-C24CB393E0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8814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42"/>
    </mc:Choice>
    <mc:Fallback>
      <p:transition spd="slow" advTm="73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70DA89-CD5A-218F-0241-0E223458CC2D}"/>
              </a:ext>
            </a:extLst>
          </p:cNvPr>
          <p:cNvSpPr txBox="1"/>
          <p:nvPr/>
        </p:nvSpPr>
        <p:spPr>
          <a:xfrm>
            <a:off x="876300" y="2598003"/>
            <a:ext cx="3708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/>
              <a:t>Conclusion</a:t>
            </a:r>
            <a:r>
              <a:rPr lang="en-GB" sz="4800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98687-5629-272C-6D48-547B10CD788A}"/>
              </a:ext>
            </a:extLst>
          </p:cNvPr>
          <p:cNvSpPr txBox="1"/>
          <p:nvPr/>
        </p:nvSpPr>
        <p:spPr>
          <a:xfrm>
            <a:off x="5041900" y="1016000"/>
            <a:ext cx="61214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Margary’s stroke has significantly impacted her mobility, independence and daily functioning </a:t>
            </a:r>
          </a:p>
          <a:p>
            <a:endParaRPr lang="en-GB" dirty="0"/>
          </a:p>
          <a:p>
            <a:r>
              <a:rPr lang="en-GB" dirty="0"/>
              <a:t>Here hypertension and obesity increase the risk of a further stroke if unmanaged </a:t>
            </a:r>
          </a:p>
          <a:p>
            <a:endParaRPr lang="en-GB" dirty="0"/>
          </a:p>
          <a:p>
            <a:r>
              <a:rPr lang="en-GB" dirty="0"/>
              <a:t>A patient centred care plan has been developed which align with Margary’s own goals</a:t>
            </a:r>
          </a:p>
          <a:p>
            <a:endParaRPr lang="en-GB" dirty="0"/>
          </a:p>
          <a:p>
            <a:r>
              <a:rPr lang="en-GB" dirty="0"/>
              <a:t>Recommendations address medication, exercise, nutrition and daily living support </a:t>
            </a:r>
          </a:p>
          <a:p>
            <a:endParaRPr lang="en-GB" dirty="0"/>
          </a:p>
          <a:p>
            <a:r>
              <a:rPr lang="en-GB" dirty="0"/>
              <a:t>Ethical principles of autonomy and safeguarding remain central to her care </a:t>
            </a:r>
          </a:p>
          <a:p>
            <a:endParaRPr lang="en-GB" dirty="0"/>
          </a:p>
          <a:p>
            <a:r>
              <a:rPr lang="en-GB" dirty="0"/>
              <a:t>With consistent monitoring, this plan offers a realistic pathway to improve health and quality of life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2ACC25D-588A-BA32-93D2-C0CF6CD290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501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811"/>
    </mc:Choice>
    <mc:Fallback>
      <p:transition spd="slow" advTm="738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62C02566-ADF5-DD52-1DBF-EDB8B2E4EA13}"/>
              </a:ext>
            </a:extLst>
          </p:cNvPr>
          <p:cNvSpPr txBox="1"/>
          <p:nvPr/>
        </p:nvSpPr>
        <p:spPr>
          <a:xfrm>
            <a:off x="133350" y="151179"/>
            <a:ext cx="119253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 list</a:t>
            </a:r>
          </a:p>
          <a:p>
            <a:r>
              <a:rPr lang="en-GB" sz="1400" dirty="0"/>
              <a:t>Bupa (2023). BMI Calculator | Bupa UK. [online] www.bupa.co.uk. Available at: https://www.bupa.co.uk/health-information/bmi-calculator [Accessed 8 Apr. 2026].Care Act 2014.Legislation.gov.uk. [online] Available at: https://www.legislation.gov.uk/ukpga/2014/23/contents [Accessed 8 Apr. 2026].</a:t>
            </a:r>
          </a:p>
          <a:p>
            <a:endParaRPr lang="en-GB" sz="1400" dirty="0"/>
          </a:p>
          <a:p>
            <a:r>
              <a:rPr lang="en-GB" sz="1400" dirty="0"/>
              <a:t>Huang, L., Yi, L., Huang, H., Zhan, S., Chen, R. and Yue, Z. (2023). Corticospinal tract: a New Hope for the Treatment of post-stroke Spasticity. Acta </a:t>
            </a:r>
            <a:r>
              <a:rPr lang="en-GB" sz="1400" dirty="0" err="1"/>
              <a:t>Neurologica</a:t>
            </a:r>
            <a:r>
              <a:rPr lang="en-GB" sz="1400" dirty="0"/>
              <a:t> Belgica/Acta </a:t>
            </a:r>
            <a:r>
              <a:rPr lang="en-GB" sz="1400" dirty="0" err="1"/>
              <a:t>Neurologica</a:t>
            </a:r>
            <a:r>
              <a:rPr lang="en-GB" sz="1400" dirty="0"/>
              <a:t> Belgica, 124(1), pp.25–36. </a:t>
            </a:r>
            <a:r>
              <a:rPr lang="en-GB" sz="1400" dirty="0" err="1"/>
              <a:t>doi:https</a:t>
            </a:r>
            <a:r>
              <a:rPr lang="en-GB" sz="1400" dirty="0"/>
              <a:t>://doi.org/10.1007/s13760-023-02377-w.Mayfield Brain and Spine (2015). Stroke. [online] Mayfieldclinic.com. Available at: https://mayfieldclinic.com/pe-stroke.htm [Accessed 3 Apr. 2026].</a:t>
            </a:r>
          </a:p>
          <a:p>
            <a:endParaRPr lang="en-GB" sz="1400" dirty="0"/>
          </a:p>
          <a:p>
            <a:r>
              <a:rPr lang="en-GB" sz="1400" dirty="0"/>
              <a:t>MSD Manual (2020). Ischemic Stroke - Neurologic Disorders. [online] MSD Manual Professional Edition. Available at: https://www.msdmanuals.com/professional/neurologic-disorders/stroke/ischemic-stroke [Accessed 3 Apr. 2026].</a:t>
            </a:r>
          </a:p>
          <a:p>
            <a:endParaRPr lang="en-GB" sz="1400" dirty="0"/>
          </a:p>
          <a:p>
            <a:r>
              <a:rPr lang="en-GB" sz="1400" dirty="0"/>
              <a:t>National Institute for Health and Care Excellence (NICE) (2023). Hypertension in adults: Diagnosis and Management. [online] Nice.org.uk. Available at: https://www.nice.org.uk/guidance/ng136 [Accessed 7 Apr. 2026].</a:t>
            </a:r>
          </a:p>
          <a:p>
            <a:endParaRPr lang="en-GB" sz="1400" dirty="0"/>
          </a:p>
          <a:p>
            <a:r>
              <a:rPr lang="en-GB" sz="1400" dirty="0"/>
              <a:t>National Library of Medicine (2013). Association of Hypertension with Stroke Recurrence Depends on Ischemic Stroke Subtype. Stroke, [online] 44(5), pp.1232–1237. </a:t>
            </a:r>
            <a:r>
              <a:rPr lang="en-GB" sz="1400" dirty="0" err="1"/>
              <a:t>doi:https</a:t>
            </a:r>
            <a:r>
              <a:rPr lang="en-GB" sz="1400" dirty="0"/>
              <a:t>://doi.org/10.1161/strokeaha.111.000302.NHS (2024). Recovery - Stroke. [online] NHS. Available at: https://www.nhs.uk/conditions/stroke/recovery/ [Accessed 9 Apr. 2026].</a:t>
            </a:r>
          </a:p>
          <a:p>
            <a:endParaRPr lang="en-GB" sz="1400" dirty="0"/>
          </a:p>
          <a:p>
            <a:r>
              <a:rPr lang="en-GB" sz="1400" dirty="0"/>
              <a:t>NHS (2025). UK Government Web Archive. [online] Nationalarchives.gov.uk. Available at: https://webarchive.nationalarchives.gov.uk/ukgwa/20250506042211/https://www.longtermplan.nhs.uk/online-version/chapter-3-further-progress-on-care-quality-and-outcomes/better-care-for-major-health-conditions/stroke-care/ [Accessed 6 Apr. 2026].</a:t>
            </a:r>
          </a:p>
          <a:p>
            <a:endParaRPr lang="en-GB" sz="1400" dirty="0"/>
          </a:p>
          <a:p>
            <a:r>
              <a:rPr lang="en-GB" sz="1400" dirty="0"/>
              <a:t>NICE (2019). Recommendations | Hypertension in adults: Diagnosis and Management | Guidance | NICE. [online] www.nice.org.uk. Available at: https://www.nice.org.uk/guidance/ng136/chapter/Recommendations#monitoring-treatment-and-blood-pressure-targets [Accessed 7 Apr. 2026].</a:t>
            </a:r>
          </a:p>
          <a:p>
            <a:endParaRPr lang="en-GB" sz="1400" dirty="0"/>
          </a:p>
          <a:p>
            <a:r>
              <a:rPr lang="en-GB" sz="1400" dirty="0"/>
              <a:t>NICE (2023). Overview | Stroke rehabilitation in adults | Guidance | NICE. [online] www.nice.org.uk. Available at: https://www.nice.org.uk/guidance/ng236 [Accessed 6 Apr. 2026].Tocco, S. (2011). Identify the vessel, recognize the stroke. [online] American Nurse. Available at: https://www.myamericannurse.com/identify-the-vessel-recognize-the-stroke/ [Accessed 3 Apr. 2026].</a:t>
            </a: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A259C9C9-2F1E-0F86-B3D8-F1B7680E76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3997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4"/>
    </mc:Choice>
    <mc:Fallback>
      <p:transition spd="slow" advTm="5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9" ma:contentTypeDescription="Create a new document." ma:contentTypeScope="" ma:versionID="fbe83feb2f5f299a25518be642f8eb02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55f707125de122b64552b2c225ce414e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Props1.xml><?xml version="1.0" encoding="utf-8"?>
<ds:datastoreItem xmlns:ds="http://schemas.openxmlformats.org/officeDocument/2006/customXml" ds:itemID="{259457F8-14A7-4867-8154-FC2721AA64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7EA2068-3E8B-47A5-A171-24EEB9E154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36ACA0-4BBC-49EC-8FA4-B1DF4DAA9CBE}">
  <ds:schemaRefs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1237</TotalTime>
  <Words>1635</Words>
  <Application>Microsoft Office PowerPoint</Application>
  <PresentationFormat>Widescreen</PresentationFormat>
  <Paragraphs>219</Paragraphs>
  <Slides>14</Slides>
  <Notes>3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Neue Haas Grotesk Text Pro</vt:lpstr>
      <vt:lpstr>VanillaVTI</vt:lpstr>
      <vt:lpstr>BMHP5023 Introduction to Physiology Component 2   Presentation Care Plan</vt:lpstr>
      <vt:lpstr>Introduction </vt:lpstr>
      <vt:lpstr>PowerPoint Presentation</vt:lpstr>
      <vt:lpstr>PowerPoint Presentation</vt:lpstr>
      <vt:lpstr>Physiology of MCA Blockage </vt:lpstr>
      <vt:lpstr>Long-term Effects</vt:lpstr>
      <vt:lpstr>Care Plan  Lifestyle and Health Behaviours </vt:lpstr>
      <vt:lpstr>Care Plan  Everyday Routine</vt:lpstr>
      <vt:lpstr>Care Plan  Communication and Ethical Considerations</vt:lpstr>
      <vt:lpstr>Risk Factors </vt:lpstr>
      <vt:lpstr>Recommendations </vt:lpstr>
      <vt:lpstr>Recommendations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Mikano (2325743)</dc:creator>
  <cp:lastModifiedBy>Charlotte Mikano (2325743)</cp:lastModifiedBy>
  <cp:revision>3</cp:revision>
  <dcterms:created xsi:type="dcterms:W3CDTF">2026-04-20T20:01:15Z</dcterms:created>
  <dcterms:modified xsi:type="dcterms:W3CDTF">2026-04-21T16:39:04Z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