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handoutMasterIdLst>
    <p:handoutMasterId r:id="rId27"/>
  </p:handoutMasterIdLst>
  <p:sldIdLst>
    <p:sldId id="280" r:id="rId2"/>
    <p:sldId id="281" r:id="rId3"/>
    <p:sldId id="279" r:id="rId4"/>
    <p:sldId id="285" r:id="rId5"/>
    <p:sldId id="288" r:id="rId6"/>
    <p:sldId id="287" r:id="rId7"/>
    <p:sldId id="286" r:id="rId8"/>
    <p:sldId id="289" r:id="rId9"/>
    <p:sldId id="290" r:id="rId10"/>
    <p:sldId id="291" r:id="rId11"/>
    <p:sldId id="293" r:id="rId12"/>
    <p:sldId id="300" r:id="rId13"/>
    <p:sldId id="305" r:id="rId14"/>
    <p:sldId id="299" r:id="rId15"/>
    <p:sldId id="292" r:id="rId16"/>
    <p:sldId id="294" r:id="rId17"/>
    <p:sldId id="297" r:id="rId18"/>
    <p:sldId id="298" r:id="rId19"/>
    <p:sldId id="295" r:id="rId20"/>
    <p:sldId id="304" r:id="rId21"/>
    <p:sldId id="301" r:id="rId22"/>
    <p:sldId id="303" r:id="rId23"/>
    <p:sldId id="302" r:id="rId24"/>
    <p:sldId id="307" r:id="rId25"/>
    <p:sldId id="306" r:id="rId26"/>
  </p:sldIdLst>
  <p:sldSz cx="9144000" cy="6858000" type="screen4x3"/>
  <p:notesSz cx="6864350" cy="9750425"/>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0000"/>
    <a:srgbClr val="80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9" autoAdjust="0"/>
    <p:restoredTop sz="94681" autoAdjust="0"/>
  </p:normalViewPr>
  <p:slideViewPr>
    <p:cSldViewPr>
      <p:cViewPr varScale="1">
        <p:scale>
          <a:sx n="78" d="100"/>
          <a:sy n="78" d="100"/>
        </p:scale>
        <p:origin x="1598"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939838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13840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257843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0785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42314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829248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012038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453563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221234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extLst>
      <p:ext uri="{BB962C8B-B14F-4D97-AF65-F5344CB8AC3E}">
        <p14:creationId xmlns:p14="http://schemas.microsoft.com/office/powerpoint/2010/main" val="1481010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extLst>
      <p:ext uri="{BB962C8B-B14F-4D97-AF65-F5344CB8AC3E}">
        <p14:creationId xmlns:p14="http://schemas.microsoft.com/office/powerpoint/2010/main" val="989690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00000"/>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extLst>
      <p:ext uri="{BB962C8B-B14F-4D97-AF65-F5344CB8AC3E}">
        <p14:creationId xmlns:p14="http://schemas.microsoft.com/office/powerpoint/2010/main" val="3744739252"/>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fu.ca/~andrewf/CONCEPT2.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txBox="1">
            <a:spLocks noChangeArrowheads="1"/>
          </p:cNvSpPr>
          <p:nvPr/>
        </p:nvSpPr>
        <p:spPr>
          <a:xfrm>
            <a:off x="1032322" y="1790352"/>
            <a:ext cx="7704856" cy="1543299"/>
          </a:xfrm>
          <a:prstGeom prst="rect">
            <a:avLst/>
          </a:prstGeom>
          <a:noFill/>
          <a:ln>
            <a:no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fontAlgn="auto">
              <a:spcAft>
                <a:spcPts val="0"/>
              </a:spcAft>
            </a:pPr>
            <a:r>
              <a:rPr lang="en-GB" sz="4400" dirty="0">
                <a:solidFill>
                  <a:srgbClr val="FFFF00"/>
                </a:solidFill>
                <a:effectLst/>
              </a:rPr>
              <a:t>The THRESHOLD OF MODERNITY </a:t>
            </a:r>
            <a:r>
              <a:rPr lang="en-GB" altLang="en-US" sz="4400" dirty="0">
                <a:solidFill>
                  <a:srgbClr val="FFFF00"/>
                </a:solidFill>
                <a:effectLst/>
              </a:rPr>
              <a:t> </a:t>
            </a:r>
            <a:endParaRPr lang="en-GB" altLang="en-US" sz="5400" dirty="0">
              <a:solidFill>
                <a:srgbClr val="FFFF00"/>
              </a:solidFill>
              <a:effectLst/>
            </a:endParaRPr>
          </a:p>
        </p:txBody>
      </p:sp>
      <p:sp>
        <p:nvSpPr>
          <p:cNvPr id="2" name="Rectangle 1">
            <a:extLst>
              <a:ext uri="{FF2B5EF4-FFF2-40B4-BE49-F238E27FC236}">
                <a16:creationId xmlns:a16="http://schemas.microsoft.com/office/drawing/2014/main" id="{D6C76791-3D3F-4E8E-8E64-055EDDB32D0B}"/>
              </a:ext>
            </a:extLst>
          </p:cNvPr>
          <p:cNvSpPr/>
          <p:nvPr/>
        </p:nvSpPr>
        <p:spPr>
          <a:xfrm>
            <a:off x="467544" y="3729138"/>
            <a:ext cx="8269634" cy="3046988"/>
          </a:xfrm>
          <a:prstGeom prst="rect">
            <a:avLst/>
          </a:prstGeom>
        </p:spPr>
        <p:txBody>
          <a:bodyPr wrap="square">
            <a:spAutoFit/>
          </a:bodyPr>
          <a:lstStyle/>
          <a:p>
            <a:pPr algn="r"/>
            <a:r>
              <a:rPr lang="en-GB" sz="2800" dirty="0">
                <a:latin typeface="Perpetua" panose="02020502060401020303" pitchFamily="18" charset="0"/>
              </a:rPr>
              <a:t>      </a:t>
            </a:r>
            <a:r>
              <a:rPr lang="en-GB" sz="3200" dirty="0">
                <a:latin typeface="Perpetua" panose="02020502060401020303" pitchFamily="18" charset="0"/>
              </a:rPr>
              <a:t>Joseph Conrad, </a:t>
            </a:r>
            <a:r>
              <a:rPr lang="en-GB" sz="3200" i="1" dirty="0">
                <a:latin typeface="Perpetua" panose="02020502060401020303" pitchFamily="18" charset="0"/>
              </a:rPr>
              <a:t>Heart of Darkness</a:t>
            </a:r>
            <a:r>
              <a:rPr lang="en-GB" sz="3200" dirty="0">
                <a:latin typeface="Perpetua" panose="02020502060401020303" pitchFamily="18" charset="0"/>
              </a:rPr>
              <a:t>,</a:t>
            </a:r>
          </a:p>
          <a:p>
            <a:pPr algn="r"/>
            <a:r>
              <a:rPr lang="en-GB" sz="3200" dirty="0">
                <a:latin typeface="Perpetua" panose="02020502060401020303" pitchFamily="18" charset="0"/>
              </a:rPr>
              <a:t> 1899/1902</a:t>
            </a:r>
          </a:p>
          <a:p>
            <a:pPr algn="r"/>
            <a:endParaRPr lang="en-GB" sz="3200" i="1" dirty="0">
              <a:latin typeface="Perpetua" panose="02020502060401020303" pitchFamily="18" charset="0"/>
            </a:endParaRPr>
          </a:p>
          <a:p>
            <a:pPr algn="r"/>
            <a:endParaRPr lang="en-GB" sz="3200" i="1" dirty="0">
              <a:latin typeface="Perpetua" panose="02020502060401020303" pitchFamily="18" charset="0"/>
            </a:endParaRPr>
          </a:p>
          <a:p>
            <a:pPr algn="r"/>
            <a:endParaRPr lang="en-GB" sz="3200" i="1" dirty="0">
              <a:latin typeface="Perpetua" panose="02020502060401020303" pitchFamily="18" charset="0"/>
            </a:endParaRPr>
          </a:p>
          <a:p>
            <a:pPr algn="r"/>
            <a:r>
              <a:rPr lang="en-GB" sz="3200" i="1" dirty="0">
                <a:latin typeface="Perpetua" panose="02020502060401020303" pitchFamily="18" charset="0"/>
              </a:rPr>
              <a:t>The inadequacy of words: the unsayable/ the unspeakable </a:t>
            </a:r>
          </a:p>
        </p:txBody>
      </p:sp>
      <p:sp>
        <p:nvSpPr>
          <p:cNvPr id="3" name="Rectangle 2">
            <a:extLst>
              <a:ext uri="{FF2B5EF4-FFF2-40B4-BE49-F238E27FC236}">
                <a16:creationId xmlns:a16="http://schemas.microsoft.com/office/drawing/2014/main" id="{B2866948-4376-4377-9469-59EF7FB0D6D6}"/>
              </a:ext>
            </a:extLst>
          </p:cNvPr>
          <p:cNvSpPr/>
          <p:nvPr/>
        </p:nvSpPr>
        <p:spPr>
          <a:xfrm>
            <a:off x="5805565" y="188640"/>
            <a:ext cx="2971263" cy="400110"/>
          </a:xfrm>
          <a:prstGeom prst="rect">
            <a:avLst/>
          </a:prstGeom>
        </p:spPr>
        <p:txBody>
          <a:bodyPr wrap="none">
            <a:spAutoFit/>
          </a:bodyPr>
          <a:lstStyle/>
          <a:p>
            <a:pPr algn="r" fontAlgn="auto">
              <a:spcAft>
                <a:spcPts val="0"/>
              </a:spcAft>
            </a:pPr>
            <a:r>
              <a:rPr lang="en-GB" altLang="en-US" sz="2000" i="1" dirty="0">
                <a:latin typeface="Perpetua" panose="02020502060401020303" pitchFamily="18" charset="0"/>
              </a:rPr>
              <a:t>CSEN7021 The Shock of the New</a:t>
            </a: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7524" y="1988840"/>
            <a:ext cx="8568952" cy="4039343"/>
          </a:xfrm>
        </p:spPr>
        <p:txBody>
          <a:bodyPr>
            <a:normAutofit/>
          </a:bodyPr>
          <a:lstStyle/>
          <a:p>
            <a:pPr>
              <a:buFont typeface="Wingdings" panose="05000000000000000000" pitchFamily="2" charset="2"/>
              <a:buChar char="§"/>
            </a:pPr>
            <a:r>
              <a:rPr lang="en-GB" sz="2400" dirty="0">
                <a:effectLst/>
                <a:latin typeface="Century Gothic" panose="020B0502020202020204" pitchFamily="34" charset="0"/>
              </a:rPr>
              <a:t>To critically explore a wide range of literature written from the 1890s to the present day.</a:t>
            </a:r>
          </a:p>
          <a:p>
            <a:pPr>
              <a:buFont typeface="Wingdings" panose="05000000000000000000" pitchFamily="2" charset="2"/>
              <a:buChar char="§"/>
            </a:pPr>
            <a:endParaRPr lang="en-GB" sz="2400" dirty="0">
              <a:effectLst/>
              <a:latin typeface="Century Gothic" panose="020B0502020202020204" pitchFamily="34" charset="0"/>
            </a:endParaRPr>
          </a:p>
          <a:p>
            <a:pPr>
              <a:buFont typeface="Wingdings" panose="05000000000000000000" pitchFamily="2" charset="2"/>
              <a:buChar char="§"/>
            </a:pPr>
            <a:r>
              <a:rPr lang="en-GB" sz="2400" dirty="0">
                <a:effectLst/>
                <a:latin typeface="Century Gothic" panose="020B0502020202020204" pitchFamily="34" charset="0"/>
              </a:rPr>
              <a:t>To examine, in a theoretically informed way, literary production of this period in relation to the terms ‘Modernism’ and ‘Post-modernism’, exploring the connections and tensions between ideas and aesthetic techniques traditionally associated with those movements.</a:t>
            </a:r>
          </a:p>
          <a:p>
            <a:pPr marL="18288" indent="0">
              <a:buNone/>
            </a:pPr>
            <a:endParaRPr lang="en-GB" sz="2400" dirty="0">
              <a:effectLst/>
              <a:latin typeface="Century Gothic" panose="020B0502020202020204" pitchFamily="34" charset="0"/>
            </a:endParaRPr>
          </a:p>
          <a:p>
            <a:endParaRPr lang="en-GB" dirty="0"/>
          </a:p>
        </p:txBody>
      </p:sp>
      <p:sp>
        <p:nvSpPr>
          <p:cNvPr id="3" name="Title 2"/>
          <p:cNvSpPr>
            <a:spLocks noGrp="1"/>
          </p:cNvSpPr>
          <p:nvPr>
            <p:ph type="title"/>
          </p:nvPr>
        </p:nvSpPr>
        <p:spPr>
          <a:xfrm>
            <a:off x="467544" y="476672"/>
            <a:ext cx="7543800" cy="914400"/>
          </a:xfrm>
        </p:spPr>
        <p:txBody>
          <a:bodyPr/>
          <a:lstStyle/>
          <a:p>
            <a:pPr algn="ctr"/>
            <a:r>
              <a:rPr lang="en-GB" sz="4000" dirty="0">
                <a:effectLst/>
                <a:latin typeface="Perpetua Titling MT" panose="02020502060505020804" pitchFamily="18" charset="0"/>
              </a:rPr>
              <a:t>AIM(S)</a:t>
            </a:r>
            <a:endParaRPr lang="en-GB" sz="4000" dirty="0">
              <a:latin typeface="Perpetua Titling MT" panose="02020502060505020804" pitchFamily="18" charset="0"/>
            </a:endParaRPr>
          </a:p>
        </p:txBody>
      </p:sp>
    </p:spTree>
    <p:extLst>
      <p:ext uri="{BB962C8B-B14F-4D97-AF65-F5344CB8AC3E}">
        <p14:creationId xmlns:p14="http://schemas.microsoft.com/office/powerpoint/2010/main" val="210346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496944" cy="5472608"/>
          </a:xfrm>
        </p:spPr>
        <p:txBody>
          <a:bodyPr>
            <a:normAutofit fontScale="92500" lnSpcReduction="10000"/>
          </a:bodyPr>
          <a:lstStyle/>
          <a:p>
            <a:pPr marL="457200" indent="-457200">
              <a:buFont typeface="+mj-lt"/>
              <a:buAutoNum type="arabicPeriod"/>
            </a:pPr>
            <a:r>
              <a:rPr lang="en-GB" sz="2400" dirty="0">
                <a:effectLst/>
                <a:latin typeface="Century Gothic" panose="020B0502020202020204" pitchFamily="34" charset="0"/>
              </a:rPr>
              <a:t>the ability to exhibit a detailed knowledge and understanding of the key concepts and philosophical assumptions underpinning literary Modernism and Post-Modernism, and the interconnection between these concepts;</a:t>
            </a:r>
          </a:p>
          <a:p>
            <a:pPr marL="457200" indent="-457200">
              <a:lnSpc>
                <a:spcPct val="110000"/>
              </a:lnSpc>
              <a:buFont typeface="+mj-lt"/>
              <a:buAutoNum type="arabicPeriod"/>
            </a:pPr>
            <a:r>
              <a:rPr lang="en-GB" sz="2400" dirty="0">
                <a:effectLst/>
                <a:latin typeface="Century Gothic" panose="020B0502020202020204" pitchFamily="34" charset="0"/>
              </a:rPr>
              <a:t>a sophisticated and theoretically informed knowledge of a wide range of Modernist and post-Modernist texts;</a:t>
            </a:r>
          </a:p>
          <a:p>
            <a:pPr marL="457200" indent="-457200">
              <a:buFont typeface="+mj-lt"/>
              <a:buAutoNum type="arabicPeriod"/>
            </a:pPr>
            <a:r>
              <a:rPr lang="en-GB" sz="2400" dirty="0">
                <a:effectLst/>
                <a:latin typeface="Century Gothic" panose="020B0502020202020204" pitchFamily="34" charset="0"/>
              </a:rPr>
              <a:t>a detailed knowledge and understanding of the characteristic formal and thematic features associated with modernism and Post-Modernism;</a:t>
            </a:r>
          </a:p>
          <a:p>
            <a:pPr marL="457200" indent="-457200">
              <a:buFont typeface="+mj-lt"/>
              <a:buAutoNum type="arabicPeriod"/>
            </a:pPr>
            <a:r>
              <a:rPr lang="en-GB" sz="2400" dirty="0">
                <a:effectLst/>
                <a:latin typeface="Century Gothic" panose="020B0502020202020204" pitchFamily="34" charset="0"/>
              </a:rPr>
              <a:t>a critically informed familiarity with the historical and socio-cultural contexts of modernism and Post-Modernism generally and in individual texts in particular;</a:t>
            </a:r>
          </a:p>
          <a:p>
            <a:pPr marL="457200" indent="-457200">
              <a:buFont typeface="+mj-lt"/>
              <a:buAutoNum type="arabicPeriod"/>
            </a:pPr>
            <a:r>
              <a:rPr lang="en-GB" sz="2400" dirty="0">
                <a:effectLst/>
                <a:latin typeface="Century Gothic" panose="020B0502020202020204" pitchFamily="34" charset="0"/>
              </a:rPr>
              <a:t>a sophisticated awareness of the ongoing critical and theoretical understandings of ‘Modernism/s’ and ‘Post-Modernism/s  and historical importance.</a:t>
            </a:r>
          </a:p>
        </p:txBody>
      </p:sp>
      <p:sp>
        <p:nvSpPr>
          <p:cNvPr id="2" name="Title 1"/>
          <p:cNvSpPr>
            <a:spLocks noGrp="1"/>
          </p:cNvSpPr>
          <p:nvPr>
            <p:ph type="title"/>
          </p:nvPr>
        </p:nvSpPr>
        <p:spPr>
          <a:xfrm>
            <a:off x="402585" y="30998"/>
            <a:ext cx="8229600" cy="850106"/>
          </a:xfrm>
        </p:spPr>
        <p:txBody>
          <a:bodyPr/>
          <a:lstStyle/>
          <a:p>
            <a:pPr algn="ctr"/>
            <a:r>
              <a:rPr lang="en-GB" sz="4000" dirty="0">
                <a:effectLst/>
                <a:latin typeface="Perpetua Titling MT" panose="02020502060505020804" pitchFamily="18" charset="0"/>
              </a:rPr>
              <a:t>LEARNING OUTCOMES</a:t>
            </a:r>
          </a:p>
        </p:txBody>
      </p:sp>
    </p:spTree>
    <p:extLst>
      <p:ext uri="{BB962C8B-B14F-4D97-AF65-F5344CB8AC3E}">
        <p14:creationId xmlns:p14="http://schemas.microsoft.com/office/powerpoint/2010/main" val="362275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413732" y="1136330"/>
            <a:ext cx="8496944" cy="5517232"/>
          </a:xfrm>
        </p:spPr>
        <p:txBody>
          <a:bodyPr>
            <a:normAutofit/>
          </a:bodyPr>
          <a:lstStyle/>
          <a:p>
            <a:pPr marL="0" indent="0">
              <a:buNone/>
            </a:pPr>
            <a:r>
              <a:rPr lang="en-GB" sz="2400" dirty="0">
                <a:effectLst/>
                <a:latin typeface="+mj-lt"/>
              </a:rPr>
              <a:t>Between Conrad’s arrival in England in 1878, and the writing of </a:t>
            </a:r>
            <a:r>
              <a:rPr lang="en-GB" sz="2400" i="1" dirty="0">
                <a:effectLst/>
                <a:latin typeface="+mj-lt"/>
              </a:rPr>
              <a:t>Heart of Darkness </a:t>
            </a:r>
            <a:r>
              <a:rPr lang="en-GB" sz="2400" dirty="0">
                <a:effectLst/>
                <a:latin typeface="+mj-lt"/>
              </a:rPr>
              <a:t>twenty years later, it had become increasingly evident that </a:t>
            </a:r>
            <a:r>
              <a:rPr lang="en-GB" sz="2400" dirty="0">
                <a:solidFill>
                  <a:srgbClr val="FFFF00"/>
                </a:solidFill>
                <a:effectLst/>
                <a:latin typeface="+mj-lt"/>
              </a:rPr>
              <a:t>the Victorian world order was collapsing</a:t>
            </a:r>
            <a:r>
              <a:rPr lang="en-GB" sz="2400" dirty="0">
                <a:effectLst/>
                <a:latin typeface="+mj-lt"/>
              </a:rPr>
              <a:t>. […] </a:t>
            </a:r>
            <a:r>
              <a:rPr lang="en-GB" sz="2400" i="1" dirty="0">
                <a:effectLst/>
                <a:latin typeface="+mj-lt"/>
              </a:rPr>
              <a:t>Heart of Darkness </a:t>
            </a:r>
            <a:r>
              <a:rPr lang="en-GB" sz="2400" dirty="0">
                <a:effectLst/>
                <a:latin typeface="+mj-lt"/>
              </a:rPr>
              <a:t>is but one of many late nineteenth-century works which, in different ways, implied the coming destruction of existing civilisation.’ </a:t>
            </a:r>
          </a:p>
          <a:p>
            <a:pPr marL="0" indent="0">
              <a:buNone/>
            </a:pPr>
            <a:r>
              <a:rPr lang="en-GB" sz="2800" dirty="0">
                <a:effectLst/>
                <a:latin typeface="+mj-lt"/>
              </a:rPr>
              <a:t>	</a:t>
            </a:r>
            <a:r>
              <a:rPr lang="en-GB" sz="2000" dirty="0">
                <a:effectLst/>
                <a:latin typeface="+mj-lt"/>
              </a:rPr>
              <a:t>Ian Watt, ‘Ideological Perspectives: Kurtz and the Fate of 	Victorian Progress,’ Elaine Jordan, ed</a:t>
            </a:r>
            <a:r>
              <a:rPr lang="en-GB" sz="2000" i="1" dirty="0">
                <a:effectLst/>
                <a:latin typeface="+mj-lt"/>
              </a:rPr>
              <a:t>., Joseph Conrad </a:t>
            </a:r>
            <a:r>
              <a:rPr lang="en-GB" sz="2000" dirty="0">
                <a:effectLst/>
                <a:latin typeface="+mj-lt"/>
              </a:rPr>
              <a:t>	(</a:t>
            </a:r>
            <a:r>
              <a:rPr lang="en-GB" sz="2000" dirty="0" err="1">
                <a:effectLst/>
                <a:latin typeface="+mj-lt"/>
              </a:rPr>
              <a:t>Houndsmills</a:t>
            </a:r>
            <a:r>
              <a:rPr lang="en-GB" sz="2000" dirty="0">
                <a:effectLst/>
                <a:latin typeface="+mj-lt"/>
              </a:rPr>
              <a:t>: Macmillan, 1996), p. 38 </a:t>
            </a:r>
          </a:p>
          <a:p>
            <a:pPr marL="0" indent="0">
              <a:buNone/>
            </a:pPr>
            <a:r>
              <a:rPr lang="en-GB" sz="2800" dirty="0">
                <a:effectLst/>
                <a:latin typeface="+mj-lt"/>
              </a:rPr>
              <a:t>----------------------------------------------------------------------</a:t>
            </a:r>
            <a:r>
              <a:rPr lang="en-GB" sz="2400" dirty="0">
                <a:effectLst/>
                <a:latin typeface="+mj-lt"/>
              </a:rPr>
              <a:t>The instability of received meanings; the inadequacy of language</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850106"/>
          </a:xfrm>
        </p:spPr>
        <p:txBody>
          <a:bodyPr/>
          <a:lstStyle/>
          <a:p>
            <a:pPr algn="ctr"/>
            <a:r>
              <a:rPr lang="en-GB" sz="4000" dirty="0">
                <a:effectLst/>
                <a:latin typeface="Perpetua Titling MT" panose="02020502060505020804" pitchFamily="18" charset="0"/>
              </a:rPr>
              <a:t>THE PASSING OF EMPIRE</a:t>
            </a:r>
          </a:p>
        </p:txBody>
      </p:sp>
    </p:spTree>
    <p:extLst>
      <p:ext uri="{BB962C8B-B14F-4D97-AF65-F5344CB8AC3E}">
        <p14:creationId xmlns:p14="http://schemas.microsoft.com/office/powerpoint/2010/main" val="1172311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56877" y="1424464"/>
            <a:ext cx="8496944" cy="5270574"/>
          </a:xfrm>
        </p:spPr>
        <p:txBody>
          <a:bodyPr>
            <a:normAutofit fontScale="70000" lnSpcReduction="20000"/>
          </a:bodyPr>
          <a:lstStyle/>
          <a:p>
            <a:pPr marL="0" indent="0">
              <a:lnSpc>
                <a:spcPct val="120000"/>
              </a:lnSpc>
              <a:buNone/>
            </a:pPr>
            <a:r>
              <a:rPr lang="en-GB" sz="2800" dirty="0"/>
              <a:t> </a:t>
            </a:r>
            <a:r>
              <a:rPr lang="en-GB" sz="3300" dirty="0">
                <a:effectLst/>
                <a:latin typeface="+mj-lt"/>
              </a:rPr>
              <a:t>Conrad’s novel is a </a:t>
            </a:r>
            <a:r>
              <a:rPr lang="en-GB" sz="3300" dirty="0">
                <a:solidFill>
                  <a:srgbClr val="FFFF00"/>
                </a:solidFill>
                <a:effectLst/>
                <a:latin typeface="+mj-lt"/>
              </a:rPr>
              <a:t>parable</a:t>
            </a:r>
            <a:r>
              <a:rPr lang="en-GB" sz="3300" dirty="0">
                <a:effectLst/>
                <a:latin typeface="+mj-lt"/>
              </a:rPr>
              <a:t> because, although it is based on what Marx called “real conditions”, </a:t>
            </a:r>
            <a:r>
              <a:rPr lang="en-GB" sz="3300" dirty="0">
                <a:solidFill>
                  <a:srgbClr val="FFFF00"/>
                </a:solidFill>
                <a:effectLst/>
                <a:latin typeface="+mj-lt"/>
              </a:rPr>
              <a:t>its narrator attempts through his tale to reveal some as-yet-unseen reality</a:t>
            </a:r>
            <a:r>
              <a:rPr lang="en-GB" sz="3300" dirty="0">
                <a:effectLst/>
                <a:latin typeface="+mj-lt"/>
              </a:rPr>
              <a:t>. […] [However,] </a:t>
            </a:r>
            <a:r>
              <a:rPr lang="en-GB" sz="3300" i="1" dirty="0">
                <a:effectLst/>
                <a:latin typeface="+mj-lt"/>
              </a:rPr>
              <a:t>Heart of Darkness </a:t>
            </a:r>
            <a:r>
              <a:rPr lang="en-GB" sz="3300" dirty="0">
                <a:effectLst/>
                <a:latin typeface="+mj-lt"/>
              </a:rPr>
              <a:t>is posited on the impossibility of achieving its goal of revelation, or, to put this another way, the way it is a revelation of the impossibility of revelation. </a:t>
            </a:r>
          </a:p>
          <a:p>
            <a:pPr marL="449263" indent="0">
              <a:buNone/>
            </a:pPr>
            <a:r>
              <a:rPr lang="en-GB" sz="2400" dirty="0">
                <a:effectLst/>
                <a:latin typeface="+mj-lt"/>
              </a:rPr>
              <a:t>J</a:t>
            </a:r>
            <a:r>
              <a:rPr lang="en-GB" sz="2000" dirty="0">
                <a:effectLst/>
                <a:latin typeface="+mj-lt"/>
              </a:rPr>
              <a:t>.</a:t>
            </a:r>
            <a:r>
              <a:rPr lang="en-GB" sz="2400" dirty="0">
                <a:effectLst/>
                <a:latin typeface="+mj-lt"/>
              </a:rPr>
              <a:t> Hillis Miller, ‘Heart of Darkness Revisited,’ in </a:t>
            </a:r>
            <a:r>
              <a:rPr lang="en-GB" sz="2400" i="1" dirty="0">
                <a:effectLst/>
                <a:latin typeface="+mj-lt"/>
              </a:rPr>
              <a:t>Joseph Conrad: Heart of Darkness</a:t>
            </a:r>
            <a:r>
              <a:rPr lang="en-GB" sz="2400" dirty="0">
                <a:effectLst/>
                <a:latin typeface="+mj-lt"/>
              </a:rPr>
              <a:t> ed. Ross C. </a:t>
            </a:r>
            <a:r>
              <a:rPr lang="en-GB" sz="2400" dirty="0" err="1">
                <a:effectLst/>
                <a:latin typeface="+mj-lt"/>
              </a:rPr>
              <a:t>Murfin</a:t>
            </a:r>
            <a:r>
              <a:rPr lang="en-GB" sz="2400" dirty="0">
                <a:effectLst/>
                <a:latin typeface="+mj-lt"/>
              </a:rPr>
              <a:t>,  (Boston; New York: Bedford/St Martin’s, 1996), p. 207, 212.</a:t>
            </a:r>
          </a:p>
          <a:p>
            <a:pPr marL="0" indent="0" algn="ctr">
              <a:buNone/>
            </a:pPr>
            <a:r>
              <a:rPr lang="en-GB" sz="2400" dirty="0">
                <a:effectLst/>
                <a:latin typeface="+mj-lt"/>
              </a:rPr>
              <a:t>--------------------------------------------------------------------------</a:t>
            </a:r>
          </a:p>
          <a:p>
            <a:pPr marL="18288" indent="0">
              <a:buNone/>
            </a:pPr>
            <a:r>
              <a:rPr lang="en-GB" altLang="en-US" sz="3300" dirty="0">
                <a:effectLst/>
                <a:latin typeface="+mj-lt"/>
              </a:rPr>
              <a:t>Meth</a:t>
            </a:r>
            <a:r>
              <a:rPr lang="en-GB" altLang="en-US" sz="3300" dirty="0">
                <a:latin typeface="+mj-lt"/>
              </a:rPr>
              <a:t>ods </a:t>
            </a:r>
            <a:r>
              <a:rPr lang="en-GB" altLang="en-US" sz="3300" dirty="0">
                <a:effectLst/>
                <a:latin typeface="+mj-lt"/>
              </a:rPr>
              <a:t>wear out, stimuli fail. New problems loom up and demand new techniques. </a:t>
            </a:r>
            <a:r>
              <a:rPr lang="en-GB" altLang="en-US" sz="3300" dirty="0">
                <a:solidFill>
                  <a:srgbClr val="FFFF00"/>
                </a:solidFill>
                <a:effectLst/>
                <a:latin typeface="+mj-lt"/>
              </a:rPr>
              <a:t>Reality alters; to represent it the means of representation must alter too</a:t>
            </a:r>
            <a:r>
              <a:rPr lang="en-GB" altLang="en-US" sz="3300" dirty="0">
                <a:effectLst/>
                <a:latin typeface="+mj-lt"/>
              </a:rPr>
              <a:t>. Nothing arises from nothing; the new springs from the old, but this is just what makes it new.’     </a:t>
            </a:r>
            <a:r>
              <a:rPr lang="en-GB" altLang="en-US" sz="2000" dirty="0">
                <a:effectLst/>
                <a:latin typeface="+mj-lt"/>
              </a:rPr>
              <a:t>	</a:t>
            </a:r>
            <a:r>
              <a:rPr lang="en-GB" altLang="en-US" sz="2400" dirty="0">
                <a:effectLst/>
                <a:latin typeface="+mj-lt"/>
              </a:rPr>
              <a:t>Bertolt Brecht</a:t>
            </a:r>
            <a:endParaRPr lang="en-GB" sz="2400" dirty="0">
              <a:effectLst/>
              <a:latin typeface="+mj-lt"/>
            </a:endParaRP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56877" y="162962"/>
            <a:ext cx="8229600" cy="1091808"/>
          </a:xfrm>
        </p:spPr>
        <p:txBody>
          <a:bodyPr/>
          <a:lstStyle/>
          <a:p>
            <a:pPr algn="ctr"/>
            <a:r>
              <a:rPr lang="en-GB" sz="3200" dirty="0">
                <a:effectLst/>
                <a:latin typeface="Perpetua Titling MT" panose="02020502060505020804" pitchFamily="18" charset="0"/>
              </a:rPr>
              <a:t>THE AESTHETIC IMPLICATIONS OF SOCIAL &amp; POLITICAL CHANGE</a:t>
            </a:r>
          </a:p>
        </p:txBody>
      </p:sp>
    </p:spTree>
    <p:extLst>
      <p:ext uri="{BB962C8B-B14F-4D97-AF65-F5344CB8AC3E}">
        <p14:creationId xmlns:p14="http://schemas.microsoft.com/office/powerpoint/2010/main" val="326515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23528" y="764319"/>
            <a:ext cx="8496944" cy="6120680"/>
          </a:xfrm>
        </p:spPr>
        <p:txBody>
          <a:bodyPr>
            <a:normAutofit fontScale="70000" lnSpcReduction="20000"/>
          </a:bodyPr>
          <a:lstStyle/>
          <a:p>
            <a:pPr marL="0" indent="0">
              <a:lnSpc>
                <a:spcPct val="120000"/>
              </a:lnSpc>
              <a:buNone/>
            </a:pPr>
            <a:r>
              <a:rPr lang="en-GB" sz="3200" dirty="0">
                <a:effectLst/>
                <a:latin typeface="+mj-lt"/>
              </a:rPr>
              <a:t>empathy with the victor invariably benefits the rulers. Historical materialists know what that means. </a:t>
            </a:r>
            <a:r>
              <a:rPr lang="en-GB" sz="3200" dirty="0">
                <a:solidFill>
                  <a:srgbClr val="FFFF00"/>
                </a:solidFill>
                <a:effectLst/>
                <a:latin typeface="+mj-lt"/>
              </a:rPr>
              <a:t>Whoever has emerged victorious participates to this day in the triumphal procession in which the present rulers step over those who are lying prostrate. </a:t>
            </a:r>
            <a:r>
              <a:rPr lang="en-GB" sz="3200" dirty="0">
                <a:effectLst/>
                <a:latin typeface="+mj-lt"/>
              </a:rPr>
              <a:t>According to traditional practice, the spoils are carried along in the procession. They are called cultural treasures, and a historical materialist views them with cautious detachment. For without exception the cultural treasures he surveys have an origin which he cannot contemplate without horror. ... </a:t>
            </a:r>
            <a:r>
              <a:rPr lang="en-GB" sz="3200" dirty="0">
                <a:solidFill>
                  <a:srgbClr val="FFFF00"/>
                </a:solidFill>
                <a:effectLst/>
                <a:latin typeface="+mj-lt"/>
              </a:rPr>
              <a:t>There is no document of civilization which is not at the same time a document of barbarism. And just as such a document is not free of barbarism, barbarism taints also the manner in which it was transmitted from one owner to another. </a:t>
            </a:r>
            <a:r>
              <a:rPr lang="en-GB" sz="3200" dirty="0">
                <a:effectLst/>
                <a:latin typeface="+mj-lt"/>
              </a:rPr>
              <a:t>A historical materialist therefore dissociates himself from it as far as possible. He regards it as his task to brush history against the grain. 	</a:t>
            </a:r>
            <a:r>
              <a:rPr lang="en-GB" sz="3000" dirty="0">
                <a:effectLst/>
                <a:latin typeface="+mj-lt"/>
              </a:rPr>
              <a:t>	</a:t>
            </a:r>
            <a:r>
              <a:rPr lang="en-GB" sz="3000" dirty="0">
                <a:effectLst/>
                <a:latin typeface="+mj-lt"/>
                <a:hlinkClick r:id="rId2"/>
              </a:rPr>
              <a:t>http://www.sfu.ca/~andrewf/CONCEPT2.html</a:t>
            </a:r>
            <a:r>
              <a:rPr lang="en-GB" sz="3000" dirty="0">
                <a:effectLst/>
                <a:latin typeface="+mj-lt"/>
              </a:rPr>
              <a:t> </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0" y="-20389"/>
            <a:ext cx="9144000" cy="850106"/>
          </a:xfrm>
        </p:spPr>
        <p:txBody>
          <a:bodyPr/>
          <a:lstStyle/>
          <a:p>
            <a:pPr algn="ctr"/>
            <a:r>
              <a:rPr lang="en-GB" sz="2600" dirty="0">
                <a:effectLst/>
                <a:latin typeface="Perpetua Titling MT" pitchFamily="18" charset="0"/>
              </a:rPr>
              <a:t> </a:t>
            </a:r>
            <a:r>
              <a:rPr lang="en-GB" sz="3200" dirty="0">
                <a:effectLst/>
                <a:latin typeface="Perpetua Titling MT" pitchFamily="18" charset="0"/>
              </a:rPr>
              <a:t>BENJAMIN, ‘ON THE CONCEPT OF HISTORY’ </a:t>
            </a:r>
            <a:endParaRPr lang="en-GB" sz="2600" dirty="0">
              <a:effectLst/>
              <a:latin typeface="Perpetua Titling MT" panose="02020502060505020804" pitchFamily="18" charset="0"/>
            </a:endParaRPr>
          </a:p>
        </p:txBody>
      </p:sp>
    </p:spTree>
    <p:extLst>
      <p:ext uri="{BB962C8B-B14F-4D97-AF65-F5344CB8AC3E}">
        <p14:creationId xmlns:p14="http://schemas.microsoft.com/office/powerpoint/2010/main" val="3087771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95536" y="1182762"/>
            <a:ext cx="8496944" cy="5270574"/>
          </a:xfrm>
        </p:spPr>
        <p:txBody>
          <a:bodyPr>
            <a:normAutofit fontScale="92500" lnSpcReduction="20000"/>
          </a:bodyPr>
          <a:lstStyle/>
          <a:p>
            <a:pPr marL="0" indent="0">
              <a:lnSpc>
                <a:spcPct val="110000"/>
              </a:lnSpc>
              <a:spcBef>
                <a:spcPts val="600"/>
              </a:spcBef>
              <a:buNone/>
            </a:pPr>
            <a:r>
              <a:rPr lang="en-GB" sz="2800" dirty="0">
                <a:effectLst/>
                <a:latin typeface="+mj-lt"/>
              </a:rPr>
              <a:t>while the main body of Kurtz’s report for the International Society for the Suppression of Savage Customs is a magnificent peroration of altruistic intent, its supplementary footnote – ‘</a:t>
            </a:r>
            <a:r>
              <a:rPr lang="en-GB" sz="2800" dirty="0">
                <a:solidFill>
                  <a:srgbClr val="FFFF00"/>
                </a:solidFill>
                <a:effectLst/>
                <a:latin typeface="+mj-lt"/>
              </a:rPr>
              <a:t>Exterminate all the brutes!’ </a:t>
            </a:r>
            <a:r>
              <a:rPr lang="en-GB" sz="2800" dirty="0">
                <a:effectLst/>
                <a:latin typeface="+mj-lt"/>
              </a:rPr>
              <a:t>– introduces what appears to be a contradictory double-</a:t>
            </a:r>
            <a:r>
              <a:rPr lang="en-GB" sz="2800" dirty="0" err="1">
                <a:effectLst/>
                <a:latin typeface="+mj-lt"/>
              </a:rPr>
              <a:t>voicedness</a:t>
            </a:r>
            <a:r>
              <a:rPr lang="en-GB" sz="2800" dirty="0">
                <a:effectLst/>
                <a:latin typeface="+mj-lt"/>
              </a:rPr>
              <a:t> or textual schizophrenia which mirrors the much more complex intersection of different voices within the novel as a whole - yet which at closer inspection is actually the revelation of the underlying meaning of ‘civilisation’: that </a:t>
            </a:r>
            <a:r>
              <a:rPr lang="en-GB" sz="2800" dirty="0">
                <a:solidFill>
                  <a:srgbClr val="FFFF00"/>
                </a:solidFill>
                <a:effectLst/>
                <a:latin typeface="+mj-lt"/>
              </a:rPr>
              <a:t>alternative ways of living should be wiped out </a:t>
            </a:r>
          </a:p>
          <a:p>
            <a:pPr marL="0" indent="0" algn="r">
              <a:buNone/>
            </a:pPr>
            <a:r>
              <a:rPr lang="en-GB" sz="2600" i="1" dirty="0">
                <a:effectLst/>
                <a:latin typeface="+mj-lt"/>
              </a:rPr>
              <a:t>       (See Walter Benjamin above: ‘every act of civilisation is also an act of barbarism’). </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850106"/>
          </a:xfrm>
        </p:spPr>
        <p:txBody>
          <a:bodyPr/>
          <a:lstStyle/>
          <a:p>
            <a:pPr algn="ctr"/>
            <a:r>
              <a:rPr lang="en-GB" sz="4000" dirty="0">
                <a:effectLst/>
                <a:latin typeface="Perpetua Titling MT" panose="02020502060505020804" pitchFamily="18" charset="0"/>
              </a:rPr>
              <a:t>TEXTUAL SCHIZOPHRENIA</a:t>
            </a:r>
          </a:p>
        </p:txBody>
      </p:sp>
    </p:spTree>
    <p:extLst>
      <p:ext uri="{BB962C8B-B14F-4D97-AF65-F5344CB8AC3E}">
        <p14:creationId xmlns:p14="http://schemas.microsoft.com/office/powerpoint/2010/main" val="64767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107504" y="116633"/>
            <a:ext cx="8640960" cy="6713246"/>
          </a:xfrm>
        </p:spPr>
        <p:txBody>
          <a:bodyPr>
            <a:normAutofit fontScale="70000" lnSpcReduction="20000"/>
          </a:bodyPr>
          <a:lstStyle/>
          <a:p>
            <a:pPr marL="0" indent="0">
              <a:lnSpc>
                <a:spcPct val="120000"/>
              </a:lnSpc>
              <a:spcBef>
                <a:spcPts val="600"/>
              </a:spcBef>
              <a:buNone/>
            </a:pPr>
            <a:r>
              <a:rPr lang="en-GB" sz="2800" dirty="0">
                <a:effectLst/>
              </a:rPr>
              <a:t>The Nellie, a cruising yawl, swung to her anchor without a flutter of the sails, and was at rest. </a:t>
            </a:r>
            <a:r>
              <a:rPr lang="en-GB" sz="2800" dirty="0">
                <a:solidFill>
                  <a:srgbClr val="FFFF00"/>
                </a:solidFill>
                <a:effectLst/>
              </a:rPr>
              <a:t>The flood had made, the wind was nearly calm, and being bound down the river, the only thing for it was to come to and wait for the turn of the tide.</a:t>
            </a:r>
          </a:p>
          <a:p>
            <a:pPr marL="0" indent="0">
              <a:lnSpc>
                <a:spcPct val="120000"/>
              </a:lnSpc>
              <a:spcBef>
                <a:spcPts val="600"/>
              </a:spcBef>
              <a:buNone/>
            </a:pPr>
            <a:r>
              <a:rPr lang="en-GB" sz="2800" dirty="0">
                <a:effectLst/>
              </a:rPr>
              <a:t>	The sea-reach of the Thames stretched before us like the beginning of an interminable waterway. In the offing the sea and the sky were welded together without a joint, and in the luminous space the tanned sails of the barges drifting up with the tide seemed to stand still in red clusters of canvas sharply peaked, with gleams of varnished sprits. A haze rested on the low shores that ran out to sea in vanishing flatness</a:t>
            </a:r>
            <a:r>
              <a:rPr lang="en-GB" sz="2800" dirty="0">
                <a:solidFill>
                  <a:srgbClr val="FFFF00"/>
                </a:solidFill>
                <a:effectLst/>
              </a:rPr>
              <a:t>. The air was dark above Gravesend, and farther back still seemed condensed into a mournful gloom, brooding motionless over the biggest, and the greatest, town on earth</a:t>
            </a:r>
            <a:r>
              <a:rPr lang="en-GB" sz="2800" dirty="0">
                <a:effectLst/>
              </a:rPr>
              <a:t>.</a:t>
            </a:r>
          </a:p>
          <a:p>
            <a:pPr marL="0" indent="0">
              <a:lnSpc>
                <a:spcPct val="120000"/>
              </a:lnSpc>
              <a:spcBef>
                <a:spcPts val="600"/>
              </a:spcBef>
              <a:buNone/>
            </a:pPr>
            <a:r>
              <a:rPr lang="en-GB" sz="2800" dirty="0">
                <a:effectLst/>
              </a:rPr>
              <a:t>	</a:t>
            </a:r>
            <a:r>
              <a:rPr lang="en-GB" sz="2800" u="sng" dirty="0">
                <a:effectLst/>
              </a:rPr>
              <a:t>The Director of Companies was our captain and our host. </a:t>
            </a:r>
            <a:r>
              <a:rPr lang="en-GB" sz="2800" dirty="0">
                <a:effectLst/>
              </a:rPr>
              <a:t>We four affectionately watched his back as he stood in the bows looking to seaward. On the whole river </a:t>
            </a:r>
            <a:r>
              <a:rPr lang="en-GB" sz="2800" u="sng" dirty="0">
                <a:effectLst/>
              </a:rPr>
              <a:t>there was nothing that looked half so nautical. He resembled a pilot, which to a seaman is trustworthiness personified</a:t>
            </a:r>
            <a:r>
              <a:rPr lang="en-GB" sz="2800" dirty="0">
                <a:effectLst/>
              </a:rPr>
              <a:t>. </a:t>
            </a:r>
            <a:r>
              <a:rPr lang="en-GB" sz="2800" dirty="0">
                <a:solidFill>
                  <a:srgbClr val="FFFF00"/>
                </a:solidFill>
                <a:effectLst/>
              </a:rPr>
              <a:t>It was difficult to realize his work was not out there in the luminous estuary, but behind him, within the brooding gloom.</a:t>
            </a:r>
          </a:p>
        </p:txBody>
      </p:sp>
      <p:sp>
        <p:nvSpPr>
          <p:cNvPr id="6" name="Rectangle 5">
            <a:extLst>
              <a:ext uri="{FF2B5EF4-FFF2-40B4-BE49-F238E27FC236}">
                <a16:creationId xmlns:a16="http://schemas.microsoft.com/office/drawing/2014/main" id="{C3E13061-4C0B-4B71-91DA-27F49B1AEFBB}"/>
              </a:ext>
            </a:extLst>
          </p:cNvPr>
          <p:cNvSpPr/>
          <p:nvPr/>
        </p:nvSpPr>
        <p:spPr>
          <a:xfrm>
            <a:off x="8590002" y="1196752"/>
            <a:ext cx="553998" cy="4072590"/>
          </a:xfrm>
          <a:prstGeom prst="rect">
            <a:avLst/>
          </a:prstGeom>
        </p:spPr>
        <p:txBody>
          <a:bodyPr vert="vert270" wrap="none">
            <a:spAutoFit/>
          </a:bodyPr>
          <a:lstStyle/>
          <a:p>
            <a:r>
              <a:rPr lang="en-GB" sz="2400" dirty="0">
                <a:latin typeface="+mj-lt"/>
              </a:rPr>
              <a:t>TEXTUAL SCHIZOPHRENIA: 2</a:t>
            </a:r>
          </a:p>
        </p:txBody>
      </p:sp>
    </p:spTree>
    <p:extLst>
      <p:ext uri="{BB962C8B-B14F-4D97-AF65-F5344CB8AC3E}">
        <p14:creationId xmlns:p14="http://schemas.microsoft.com/office/powerpoint/2010/main" val="209263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251520" y="1182762"/>
            <a:ext cx="8784976" cy="5270574"/>
          </a:xfrm>
        </p:spPr>
        <p:txBody>
          <a:bodyPr>
            <a:noAutofit/>
          </a:bodyPr>
          <a:lstStyle/>
          <a:p>
            <a:pPr marL="0" indent="0">
              <a:buNone/>
            </a:pPr>
            <a:r>
              <a:rPr lang="en-GB" sz="2400" dirty="0">
                <a:effectLst/>
              </a:rPr>
              <a:t>Between us there was, as I have already said somewhere, the bond of the sea. Besides holding our hearts together through long periods of separation, it had the effect of making us tolerant of each other's yarns—and even convictions. </a:t>
            </a:r>
            <a:r>
              <a:rPr lang="en-GB" sz="2400" dirty="0">
                <a:solidFill>
                  <a:srgbClr val="FFFF00"/>
                </a:solidFill>
                <a:effectLst/>
              </a:rPr>
              <a:t>The Lawyer </a:t>
            </a:r>
            <a:r>
              <a:rPr lang="en-GB" sz="2400" dirty="0">
                <a:effectLst/>
              </a:rPr>
              <a:t>—the best of old fellows—had, because of his many years and many virtues, </a:t>
            </a:r>
            <a:r>
              <a:rPr lang="en-GB" sz="2400" u="sng" dirty="0">
                <a:effectLst/>
              </a:rPr>
              <a:t>the only cushion on deck, and was lying on the only rug. </a:t>
            </a:r>
            <a:r>
              <a:rPr lang="en-GB" sz="2400" dirty="0">
                <a:solidFill>
                  <a:srgbClr val="FFFF00"/>
                </a:solidFill>
                <a:effectLst/>
              </a:rPr>
              <a:t>The Accountant </a:t>
            </a:r>
            <a:r>
              <a:rPr lang="en-GB" sz="2400" dirty="0">
                <a:effectLst/>
              </a:rPr>
              <a:t>had brought out already a box of dominoes, and was </a:t>
            </a:r>
            <a:r>
              <a:rPr lang="en-GB" sz="2400" u="sng" dirty="0">
                <a:effectLst/>
              </a:rPr>
              <a:t>toying architecturally with the bones</a:t>
            </a:r>
            <a:r>
              <a:rPr lang="en-GB" sz="2400" dirty="0">
                <a:effectLst/>
              </a:rPr>
              <a:t>. </a:t>
            </a:r>
            <a:r>
              <a:rPr lang="en-GB" sz="2400" dirty="0">
                <a:solidFill>
                  <a:srgbClr val="FFFF00"/>
                </a:solidFill>
                <a:effectLst/>
              </a:rPr>
              <a:t>Marlow</a:t>
            </a:r>
            <a:r>
              <a:rPr lang="en-GB" sz="2400" dirty="0">
                <a:effectLst/>
              </a:rPr>
              <a:t> sat cross-legged right aft, leaning against the mizzen-mast. He had sunken cheeks, a yellow complexion, a straight back, an ascetic aspect, and, with his arms dropped, the palms of hands outwards, resembled an idol. </a:t>
            </a:r>
            <a:r>
              <a:rPr lang="en-GB" sz="2400" dirty="0">
                <a:solidFill>
                  <a:srgbClr val="FFFF00"/>
                </a:solidFill>
                <a:effectLst/>
              </a:rPr>
              <a:t>The Director</a:t>
            </a:r>
            <a:r>
              <a:rPr lang="en-GB" sz="2400" dirty="0">
                <a:effectLst/>
              </a:rPr>
              <a:t>, satisfied the anchor had good hold, made his way aft and sat down amongst us. We exchanged a few words lazily. </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16632"/>
            <a:ext cx="8229600" cy="576064"/>
          </a:xfrm>
        </p:spPr>
        <p:txBody>
          <a:bodyPr/>
          <a:lstStyle/>
          <a:p>
            <a:pPr algn="ctr"/>
            <a:r>
              <a:rPr lang="en-GB" sz="3200" dirty="0">
                <a:effectLst/>
                <a:latin typeface="Perpetua Titling MT" panose="02020502060505020804" pitchFamily="18" charset="0"/>
              </a:rPr>
              <a:t>The instability of appearances</a:t>
            </a:r>
          </a:p>
        </p:txBody>
      </p:sp>
    </p:spTree>
    <p:extLst>
      <p:ext uri="{BB962C8B-B14F-4D97-AF65-F5344CB8AC3E}">
        <p14:creationId xmlns:p14="http://schemas.microsoft.com/office/powerpoint/2010/main" val="920255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23528" y="1124744"/>
            <a:ext cx="8522780" cy="5270574"/>
          </a:xfrm>
        </p:spPr>
        <p:txBody>
          <a:bodyPr>
            <a:normAutofit/>
          </a:bodyPr>
          <a:lstStyle/>
          <a:p>
            <a:pPr marL="0" indent="0">
              <a:buNone/>
            </a:pPr>
            <a:r>
              <a:rPr lang="en-GB" sz="2500" dirty="0">
                <a:effectLst/>
              </a:rPr>
              <a:t>Afterwards there was silence on board the yacht. For some reason or other we did not begin that game of dominoes. We felt meditative, and fit for nothing but placid staring. The day was ending in a serenity of still and exquisite brilliance. The water shone pacifically; the sky, without a speck, was a benign immensity of unstained light; the very mist on the Essex marshes was like a gauzy and radiant fabric, hung from the wooded rises inland, and draping the low shores in diaphanous folds. </a:t>
            </a:r>
            <a:r>
              <a:rPr lang="en-GB" sz="2500" dirty="0">
                <a:solidFill>
                  <a:srgbClr val="FFFF00"/>
                </a:solidFill>
                <a:effectLst/>
              </a:rPr>
              <a:t>Only the gloom to the west, brooding over the upper reaches, became more </a:t>
            </a:r>
            <a:r>
              <a:rPr lang="en-GB" sz="2500" dirty="0" err="1">
                <a:solidFill>
                  <a:srgbClr val="FFFF00"/>
                </a:solidFill>
                <a:effectLst/>
              </a:rPr>
              <a:t>somber</a:t>
            </a:r>
            <a:r>
              <a:rPr lang="en-GB" sz="2500" dirty="0">
                <a:solidFill>
                  <a:srgbClr val="FFFF00"/>
                </a:solidFill>
                <a:effectLst/>
              </a:rPr>
              <a:t> every minute, as if angered by the approach of the sun.</a:t>
            </a:r>
          </a:p>
          <a:p>
            <a:pPr marL="0" indent="0">
              <a:buNone/>
            </a:pPr>
            <a:endParaRPr lang="en-GB" sz="2800" dirty="0">
              <a:effectLst/>
            </a:endParaRPr>
          </a:p>
        </p:txBody>
      </p:sp>
      <p:sp>
        <p:nvSpPr>
          <p:cNvPr id="6" name="Rectangle 5">
            <a:extLst>
              <a:ext uri="{FF2B5EF4-FFF2-40B4-BE49-F238E27FC236}">
                <a16:creationId xmlns:a16="http://schemas.microsoft.com/office/drawing/2014/main" id="{AD9AD9E2-76F6-47B2-B71F-91D4BAAEF657}"/>
              </a:ext>
            </a:extLst>
          </p:cNvPr>
          <p:cNvSpPr/>
          <p:nvPr/>
        </p:nvSpPr>
        <p:spPr>
          <a:xfrm>
            <a:off x="4211960" y="188640"/>
            <a:ext cx="4490332" cy="461665"/>
          </a:xfrm>
          <a:prstGeom prst="rect">
            <a:avLst/>
          </a:prstGeom>
        </p:spPr>
        <p:txBody>
          <a:bodyPr wrap="none">
            <a:spAutoFit/>
          </a:bodyPr>
          <a:lstStyle/>
          <a:p>
            <a:r>
              <a:rPr lang="en-GB" sz="2400" dirty="0">
                <a:latin typeface="+mj-lt"/>
              </a:rPr>
              <a:t>TEXTUAL SCHIZOPHRENIA: 3</a:t>
            </a:r>
          </a:p>
        </p:txBody>
      </p:sp>
    </p:spTree>
    <p:extLst>
      <p:ext uri="{BB962C8B-B14F-4D97-AF65-F5344CB8AC3E}">
        <p14:creationId xmlns:p14="http://schemas.microsoft.com/office/powerpoint/2010/main" val="1792113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97782" y="1196752"/>
            <a:ext cx="8496944" cy="5270574"/>
          </a:xfrm>
        </p:spPr>
        <p:txBody>
          <a:bodyPr>
            <a:normAutofit/>
          </a:bodyPr>
          <a:lstStyle/>
          <a:p>
            <a:pPr marL="0" indent="0">
              <a:buNone/>
            </a:pPr>
            <a:r>
              <a:rPr lang="en-GB" sz="2400" dirty="0">
                <a:effectLst/>
                <a:latin typeface="+mj-lt"/>
              </a:rPr>
              <a:t>Actually, it is half the art of storytelling to keep a story free from explanation as one produces it. […] The most extraordinary things, marvellous things, are related with the greatest accuracy, but the psychological connection of the events is not forced on the reader. </a:t>
            </a:r>
            <a:r>
              <a:rPr lang="en-GB" sz="2400" dirty="0">
                <a:solidFill>
                  <a:srgbClr val="FFFF00"/>
                </a:solidFill>
                <a:effectLst/>
                <a:latin typeface="+mj-lt"/>
              </a:rPr>
              <a:t>It is left up to him to interpret things the way he understands them, and thus the narrative achieves an amplitude that information lacks.</a:t>
            </a:r>
          </a:p>
          <a:p>
            <a:pPr marL="0" indent="0">
              <a:buNone/>
            </a:pPr>
            <a:r>
              <a:rPr lang="en-GB" sz="2400" dirty="0">
                <a:effectLst/>
                <a:latin typeface="+mj-lt"/>
              </a:rPr>
              <a:t>	</a:t>
            </a:r>
          </a:p>
          <a:p>
            <a:pPr marL="0" indent="0">
              <a:buNone/>
            </a:pPr>
            <a:r>
              <a:rPr lang="en-GB" sz="2400" dirty="0">
                <a:effectLst/>
                <a:latin typeface="+mj-lt"/>
              </a:rPr>
              <a:t>	</a:t>
            </a:r>
            <a:r>
              <a:rPr lang="en-GB" sz="2200" dirty="0">
                <a:effectLst/>
                <a:latin typeface="+mj-lt"/>
              </a:rPr>
              <a:t>Walter Benjamin, ‘The Storyteller,’ in </a:t>
            </a:r>
            <a:r>
              <a:rPr lang="en-GB" sz="2200" i="1" dirty="0">
                <a:effectLst/>
                <a:latin typeface="+mj-lt"/>
              </a:rPr>
              <a:t>Illuminations</a:t>
            </a:r>
            <a:r>
              <a:rPr lang="en-GB" sz="2200" dirty="0">
                <a:effectLst/>
                <a:latin typeface="+mj-lt"/>
              </a:rPr>
              <a:t> ed., 	Hannah Arendt (London: Pimlico, 1999), p. 89</a:t>
            </a:r>
          </a:p>
          <a:p>
            <a:pPr marL="0" indent="0">
              <a:buNone/>
            </a:pPr>
            <a:endParaRPr lang="en-GB" sz="2800" dirty="0">
              <a:effectLst/>
              <a:latin typeface="+mj-lt"/>
            </a:endParaRP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850106"/>
          </a:xfrm>
        </p:spPr>
        <p:txBody>
          <a:bodyPr/>
          <a:lstStyle/>
          <a:p>
            <a:pPr algn="ctr"/>
            <a:r>
              <a:rPr lang="en-GB" sz="4000" dirty="0">
                <a:effectLst/>
                <a:latin typeface="Perpetua Titling MT" panose="02020502060505020804" pitchFamily="18" charset="0"/>
              </a:rPr>
              <a:t>ACTS OF PERCEPTION</a:t>
            </a:r>
          </a:p>
        </p:txBody>
      </p:sp>
    </p:spTree>
    <p:extLst>
      <p:ext uri="{BB962C8B-B14F-4D97-AF65-F5344CB8AC3E}">
        <p14:creationId xmlns:p14="http://schemas.microsoft.com/office/powerpoint/2010/main" val="2503854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287524" y="0"/>
            <a:ext cx="8568952" cy="6400300"/>
          </a:xfrm>
        </p:spPr>
        <p:txBody>
          <a:bodyPr>
            <a:normAutofit fontScale="77500" lnSpcReduction="20000"/>
          </a:bodyPr>
          <a:lstStyle/>
          <a:p>
            <a:pPr marL="0" indent="0">
              <a:lnSpc>
                <a:spcPct val="120000"/>
              </a:lnSpc>
              <a:spcBef>
                <a:spcPts val="600"/>
              </a:spcBef>
              <a:buNone/>
            </a:pPr>
            <a:r>
              <a:rPr lang="en-GB" sz="2800" dirty="0">
                <a:effectLst/>
              </a:rPr>
              <a:t>At that time there were many blank spaces on the earth, and when I saw one that looked particularly inviting on a map ... I would put my  finger on it and say, 'When I grow up I will go there.' The North Pole was one of these places, I remember. Well, I haven't been there yet, and shall not try now</a:t>
            </a:r>
            <a:r>
              <a:rPr lang="en-GB" sz="2800" dirty="0">
                <a:solidFill>
                  <a:srgbClr val="FFFF00"/>
                </a:solidFill>
                <a:effectLst/>
              </a:rPr>
              <a:t>. The </a:t>
            </a:r>
            <a:r>
              <a:rPr lang="en-GB" sz="2800" u="sng" dirty="0">
                <a:solidFill>
                  <a:srgbClr val="FFFF00"/>
                </a:solidFill>
                <a:effectLst/>
              </a:rPr>
              <a:t>glamour's</a:t>
            </a:r>
            <a:r>
              <a:rPr lang="en-GB" sz="2800" dirty="0">
                <a:solidFill>
                  <a:srgbClr val="FFFF00"/>
                </a:solidFill>
                <a:effectLst/>
              </a:rPr>
              <a:t> off. </a:t>
            </a:r>
            <a:r>
              <a:rPr lang="en-GB" sz="2800" dirty="0">
                <a:effectLst/>
              </a:rPr>
              <a:t>[...] there was one yet -- the biggest, the most blank, so to speak -- that I had a hankering after.</a:t>
            </a:r>
          </a:p>
          <a:p>
            <a:pPr marL="0" indent="0">
              <a:lnSpc>
                <a:spcPct val="120000"/>
              </a:lnSpc>
              <a:spcBef>
                <a:spcPts val="600"/>
              </a:spcBef>
              <a:buNone/>
            </a:pPr>
            <a:r>
              <a:rPr lang="en-GB" sz="2800" dirty="0">
                <a:effectLst/>
              </a:rPr>
              <a:t>     "True, by this time it was not a blank space any more. It had got filled since my boyhood with rivers and lakes and names. It had ceased to be a blank space of delightful mystery -- </a:t>
            </a:r>
            <a:r>
              <a:rPr lang="en-GB" sz="2800" dirty="0">
                <a:solidFill>
                  <a:srgbClr val="FFFF00"/>
                </a:solidFill>
                <a:effectLst/>
              </a:rPr>
              <a:t>a white patch for a boy to dream gloriously over. It had become a place of darkness</a:t>
            </a:r>
            <a:r>
              <a:rPr lang="en-GB" sz="2800" dirty="0">
                <a:effectLst/>
              </a:rPr>
              <a:t>. But there was in it one river especially, a mighty big river, that you could see on the map, resembling an immense snake uncoiled, with its head in the sea, its body at rest curving afar over a vast country, and its tail lost in the depths of the land. And as I looked at the map of it in a shop-window, </a:t>
            </a:r>
            <a:r>
              <a:rPr lang="en-GB" sz="2800" dirty="0">
                <a:solidFill>
                  <a:srgbClr val="FFFF00"/>
                </a:solidFill>
                <a:effectLst/>
              </a:rPr>
              <a:t>it fascinated me as a snake would a bird -- a silly little bird.... I went on along Fleet Street, but could not shake off the idea. The snake had charmed me.</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2715108" y="5991319"/>
            <a:ext cx="6141368" cy="850106"/>
          </a:xfrm>
        </p:spPr>
        <p:txBody>
          <a:bodyPr/>
          <a:lstStyle/>
          <a:p>
            <a:pPr algn="ctr"/>
            <a:r>
              <a:rPr lang="en-GB" sz="3600" dirty="0">
                <a:effectLst/>
                <a:latin typeface="Perpetua Titling MT" panose="02020502060505020804" pitchFamily="18" charset="0"/>
              </a:rPr>
              <a:t>The glamour of maps 1</a:t>
            </a:r>
          </a:p>
        </p:txBody>
      </p:sp>
    </p:spTree>
    <p:extLst>
      <p:ext uri="{BB962C8B-B14F-4D97-AF65-F5344CB8AC3E}">
        <p14:creationId xmlns:p14="http://schemas.microsoft.com/office/powerpoint/2010/main" val="975419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8EC9F2B-0FBD-49C0-83E9-0AB80218FB88}"/>
              </a:ext>
            </a:extLst>
          </p:cNvPr>
          <p:cNvSpPr>
            <a:spLocks noGrp="1"/>
          </p:cNvSpPr>
          <p:nvPr>
            <p:ph idx="1"/>
          </p:nvPr>
        </p:nvSpPr>
        <p:spPr>
          <a:xfrm>
            <a:off x="303812" y="908720"/>
            <a:ext cx="8536376" cy="5777408"/>
          </a:xfrm>
        </p:spPr>
        <p:txBody>
          <a:bodyPr>
            <a:normAutofit fontScale="92500" lnSpcReduction="10000"/>
          </a:bodyPr>
          <a:lstStyle/>
          <a:p>
            <a:pPr marL="18288" indent="0">
              <a:buNone/>
            </a:pPr>
            <a:r>
              <a:rPr lang="en-GB" sz="2200" dirty="0">
                <a:effectLst/>
                <a:latin typeface="+mj-lt"/>
              </a:rPr>
              <a:t>Almost two centuries ago, 134 men set sail on </a:t>
            </a:r>
            <a:r>
              <a:rPr lang="en-GB" sz="2200" dirty="0">
                <a:solidFill>
                  <a:srgbClr val="FFFF00"/>
                </a:solidFill>
                <a:effectLst/>
                <a:latin typeface="+mj-lt"/>
              </a:rPr>
              <a:t>two British naval ships </a:t>
            </a:r>
            <a:r>
              <a:rPr lang="en-GB" sz="2200" dirty="0">
                <a:effectLst/>
                <a:latin typeface="+mj-lt"/>
              </a:rPr>
              <a:t>to discover the fabled Northwest Passage, a trade route through the Arctic linking Europe to the riches of the East. They never returned. The Inuit, native residents of the North, tell tales of the three-</a:t>
            </a:r>
            <a:r>
              <a:rPr lang="en-GB" sz="2200" dirty="0" err="1">
                <a:effectLst/>
                <a:latin typeface="+mj-lt"/>
              </a:rPr>
              <a:t>masted</a:t>
            </a:r>
            <a:r>
              <a:rPr lang="en-GB" sz="2200" dirty="0">
                <a:effectLst/>
                <a:latin typeface="+mj-lt"/>
              </a:rPr>
              <a:t> ships caught in ice and of men afflicted by scurvy and going hungry, until finally they broke the biggest taboo of humankind: </a:t>
            </a:r>
            <a:r>
              <a:rPr lang="en-GB" sz="2200" dirty="0">
                <a:solidFill>
                  <a:srgbClr val="FFFF00"/>
                </a:solidFill>
                <a:effectLst/>
                <a:latin typeface="+mj-lt"/>
              </a:rPr>
              <a:t>cannibalism</a:t>
            </a:r>
            <a:r>
              <a:rPr lang="en-GB" sz="2200" dirty="0">
                <a:effectLst/>
                <a:latin typeface="+mj-lt"/>
              </a:rPr>
              <a:t>.</a:t>
            </a:r>
          </a:p>
          <a:p>
            <a:pPr marL="18288" indent="0">
              <a:buNone/>
            </a:pPr>
            <a:endParaRPr lang="en-GB" sz="900" dirty="0">
              <a:effectLst/>
              <a:latin typeface="+mj-lt"/>
            </a:endParaRPr>
          </a:p>
          <a:p>
            <a:pPr marL="18288" indent="0">
              <a:buNone/>
            </a:pPr>
            <a:r>
              <a:rPr lang="en-GB" sz="2200" dirty="0">
                <a:effectLst/>
                <a:latin typeface="+mj-lt"/>
              </a:rPr>
              <a:t>Search parties dispatched from Britain did not find the ships or any survivors, but the Inuit told them of having seen men starving, their faces blackened possibly by scurvy. The survivors ate their comrades after boiling body parts in their boots, the Inuit said. The oral history seemed to be confirmed in the mid-1990s when scientists examined human remains from King William Island and found hack marks apparently left on skeletal remains by desperate butchers.</a:t>
            </a:r>
          </a:p>
          <a:p>
            <a:pPr marL="354013" indent="0">
              <a:buNone/>
            </a:pPr>
            <a:r>
              <a:rPr lang="en-GB" sz="1900" i="1" dirty="0">
                <a:effectLst/>
                <a:latin typeface="+mj-lt"/>
              </a:rPr>
              <a:t>https://www.washingtonpost.com/national/health-science/mysterious-lost-ships-hms-terror-and-erebus-reveal-new-layer-of-clues-in-arctic/2016/11/22/55a1a6de-9628-11e6-bb29-bf2701dbe0a3_story.html?utm_term=.8a51beec28b3</a:t>
            </a:r>
          </a:p>
        </p:txBody>
      </p:sp>
      <p:sp>
        <p:nvSpPr>
          <p:cNvPr id="3" name="Title 2">
            <a:extLst>
              <a:ext uri="{FF2B5EF4-FFF2-40B4-BE49-F238E27FC236}">
                <a16:creationId xmlns:a16="http://schemas.microsoft.com/office/drawing/2014/main" id="{E9E3FBB3-FCF9-4B7A-B2C2-89CD850A331E}"/>
              </a:ext>
            </a:extLst>
          </p:cNvPr>
          <p:cNvSpPr>
            <a:spLocks noGrp="1"/>
          </p:cNvSpPr>
          <p:nvPr>
            <p:ph type="title"/>
          </p:nvPr>
        </p:nvSpPr>
        <p:spPr>
          <a:xfrm>
            <a:off x="107504" y="83289"/>
            <a:ext cx="8856984" cy="609407"/>
          </a:xfrm>
        </p:spPr>
        <p:txBody>
          <a:bodyPr/>
          <a:lstStyle/>
          <a:p>
            <a:r>
              <a:rPr lang="en-GB" sz="2800" dirty="0">
                <a:effectLst/>
                <a:latin typeface="Perpetua Titling MT" panose="02020502060505020804" pitchFamily="18" charset="0"/>
              </a:rPr>
              <a:t>The </a:t>
            </a:r>
            <a:r>
              <a:rPr lang="en-GB" sz="2800" dirty="0" err="1">
                <a:effectLst/>
                <a:latin typeface="Perpetua Titling MT" panose="02020502060505020804" pitchFamily="18" charset="0"/>
              </a:rPr>
              <a:t>erebus</a:t>
            </a:r>
            <a:r>
              <a:rPr lang="en-GB" sz="2800" dirty="0">
                <a:effectLst/>
                <a:latin typeface="Perpetua Titling MT" panose="02020502060505020804" pitchFamily="18" charset="0"/>
              </a:rPr>
              <a:t> &amp; Terror &amp; the loss of glamour</a:t>
            </a:r>
          </a:p>
        </p:txBody>
      </p:sp>
    </p:spTree>
    <p:extLst>
      <p:ext uri="{BB962C8B-B14F-4D97-AF65-F5344CB8AC3E}">
        <p14:creationId xmlns:p14="http://schemas.microsoft.com/office/powerpoint/2010/main" val="3474182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B8C939-085A-4ED7-B74F-9F7884CDDFAA}"/>
              </a:ext>
            </a:extLst>
          </p:cNvPr>
          <p:cNvSpPr>
            <a:spLocks noGrp="1"/>
          </p:cNvSpPr>
          <p:nvPr>
            <p:ph type="title"/>
          </p:nvPr>
        </p:nvSpPr>
        <p:spPr>
          <a:xfrm>
            <a:off x="4860032" y="116632"/>
            <a:ext cx="3962829" cy="1168884"/>
          </a:xfrm>
        </p:spPr>
        <p:txBody>
          <a:bodyPr/>
          <a:lstStyle/>
          <a:p>
            <a:pPr algn="r"/>
            <a:r>
              <a:rPr lang="en-GB" sz="3600" dirty="0">
                <a:effectLst/>
                <a:latin typeface="Perpetua Titling MT" panose="02020502060505020804" pitchFamily="18" charset="0"/>
              </a:rPr>
              <a:t>VICTIMS OF THE BELGIAN STATE</a:t>
            </a:r>
          </a:p>
        </p:txBody>
      </p:sp>
      <p:pic>
        <p:nvPicPr>
          <p:cNvPr id="4" name="Picture 6" descr="MutilatedChildrenFromCongo">
            <a:extLst>
              <a:ext uri="{FF2B5EF4-FFF2-40B4-BE49-F238E27FC236}">
                <a16:creationId xmlns:a16="http://schemas.microsoft.com/office/drawing/2014/main" id="{5E1412ED-59F9-4E68-9B00-503D2EAE3896}"/>
              </a:ext>
            </a:extLst>
          </p:cNvPr>
          <p:cNvPicPr>
            <a:picLocks noGrp="1" noChangeAspect="1" noChangeArrowheads="1"/>
          </p:cNvPicPr>
          <p:nvPr>
            <p:ph idx="1"/>
          </p:nvPr>
        </p:nvPicPr>
        <p:blipFill>
          <a:blip r:embed="rId2" cstate="print">
            <a:lum contrast="6000"/>
            <a:extLst>
              <a:ext uri="{BEBA8EAE-BF5A-486C-A8C5-ECC9F3942E4B}">
                <a14:imgProps xmlns:a14="http://schemas.microsoft.com/office/drawing/2010/main">
                  <a14:imgLayer r:embed="rId3">
                    <a14:imgEffect>
                      <a14:saturation sat="400000"/>
                    </a14:imgEffect>
                  </a14:imgLayer>
                </a14:imgProps>
              </a:ext>
            </a:extLst>
          </a:blip>
          <a:srcRect/>
          <a:stretch>
            <a:fillRect/>
          </a:stretch>
        </p:blipFill>
        <p:spPr>
          <a:xfrm>
            <a:off x="395536" y="279690"/>
            <a:ext cx="4013200" cy="6126163"/>
          </a:xfrm>
          <a:noFill/>
        </p:spPr>
      </p:pic>
      <p:sp>
        <p:nvSpPr>
          <p:cNvPr id="5" name="Rectangle 4">
            <a:extLst>
              <a:ext uri="{FF2B5EF4-FFF2-40B4-BE49-F238E27FC236}">
                <a16:creationId xmlns:a16="http://schemas.microsoft.com/office/drawing/2014/main" id="{E50A02DD-233D-4668-A7CD-CAD43198E07C}"/>
              </a:ext>
            </a:extLst>
          </p:cNvPr>
          <p:cNvSpPr/>
          <p:nvPr/>
        </p:nvSpPr>
        <p:spPr>
          <a:xfrm>
            <a:off x="4860032" y="1556792"/>
            <a:ext cx="4139952" cy="4585871"/>
          </a:xfrm>
          <a:prstGeom prst="rect">
            <a:avLst/>
          </a:prstGeom>
        </p:spPr>
        <p:txBody>
          <a:bodyPr wrap="square">
            <a:spAutoFit/>
          </a:bodyPr>
          <a:lstStyle/>
          <a:p>
            <a:r>
              <a:rPr lang="en-GB" sz="2800" dirty="0">
                <a:latin typeface="+mn-lt"/>
              </a:rPr>
              <a:t>"</a:t>
            </a:r>
            <a:r>
              <a:rPr lang="en-GB" sz="2400" dirty="0">
                <a:latin typeface="+mn-lt"/>
              </a:rPr>
              <a:t>Absurd!" he cried. "</a:t>
            </a:r>
            <a:r>
              <a:rPr lang="en-GB" sz="2400" dirty="0">
                <a:solidFill>
                  <a:srgbClr val="FFFF00"/>
                </a:solidFill>
                <a:latin typeface="+mn-lt"/>
              </a:rPr>
              <a:t>This is the worst of trying to tell</a:t>
            </a:r>
            <a:r>
              <a:rPr lang="en-GB" sz="2400" dirty="0">
                <a:latin typeface="+mn-lt"/>
              </a:rPr>
              <a:t>. . . . Here you all are, each moored with two good addresses, like a hulk with two anchors, a butcher round one corner, a policeman round another, excellent appetites, and temperature normal—you hear—normal from year's end to year's end. </a:t>
            </a:r>
          </a:p>
        </p:txBody>
      </p:sp>
    </p:spTree>
    <p:extLst>
      <p:ext uri="{BB962C8B-B14F-4D97-AF65-F5344CB8AC3E}">
        <p14:creationId xmlns:p14="http://schemas.microsoft.com/office/powerpoint/2010/main" val="159604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251520" y="-15227"/>
            <a:ext cx="8712968" cy="6684588"/>
          </a:xfrm>
        </p:spPr>
        <p:txBody>
          <a:bodyPr>
            <a:normAutofit fontScale="55000" lnSpcReduction="20000"/>
          </a:bodyPr>
          <a:lstStyle/>
          <a:p>
            <a:pPr marL="0" indent="0">
              <a:lnSpc>
                <a:spcPct val="120000"/>
              </a:lnSpc>
              <a:buNone/>
            </a:pPr>
            <a:r>
              <a:rPr lang="en-GB" sz="4000" dirty="0">
                <a:effectLst/>
              </a:rPr>
              <a:t>A voice. </a:t>
            </a:r>
            <a:r>
              <a:rPr lang="en-GB" sz="4000" dirty="0">
                <a:solidFill>
                  <a:srgbClr val="FFFF00"/>
                </a:solidFill>
                <a:effectLst/>
              </a:rPr>
              <a:t>He was very little more than a voice. </a:t>
            </a:r>
            <a:r>
              <a:rPr lang="en-GB" sz="4000" dirty="0">
                <a:effectLst/>
              </a:rPr>
              <a:t>And I heard</a:t>
            </a:r>
            <a:r>
              <a:rPr lang="en-GB" sz="3600" dirty="0">
                <a:effectLst/>
              </a:rPr>
              <a:t> – </a:t>
            </a:r>
            <a:r>
              <a:rPr lang="en-GB" sz="4000" dirty="0">
                <a:effectLst/>
              </a:rPr>
              <a:t>him</a:t>
            </a:r>
            <a:r>
              <a:rPr lang="en-GB" sz="3600" dirty="0">
                <a:effectLst/>
              </a:rPr>
              <a:t> – </a:t>
            </a:r>
            <a:r>
              <a:rPr lang="en-GB" sz="4000" dirty="0">
                <a:effectLst/>
              </a:rPr>
              <a:t>it </a:t>
            </a:r>
            <a:r>
              <a:rPr lang="en-GB" sz="3600" dirty="0">
                <a:effectLst/>
              </a:rPr>
              <a:t>– </a:t>
            </a:r>
            <a:r>
              <a:rPr lang="en-GB" sz="4000" dirty="0">
                <a:effectLst/>
              </a:rPr>
              <a:t>this voice</a:t>
            </a:r>
            <a:r>
              <a:rPr lang="en-GB" sz="3600" dirty="0">
                <a:effectLst/>
              </a:rPr>
              <a:t> – </a:t>
            </a:r>
            <a:r>
              <a:rPr lang="en-GB" sz="4000" dirty="0">
                <a:effectLst/>
              </a:rPr>
              <a:t>other voices</a:t>
            </a:r>
            <a:r>
              <a:rPr lang="en-GB" sz="3600" dirty="0">
                <a:effectLst/>
              </a:rPr>
              <a:t> – </a:t>
            </a:r>
            <a:r>
              <a:rPr lang="en-GB" sz="4000" dirty="0">
                <a:effectLst/>
              </a:rPr>
              <a:t>all of them were so little more than voices – and the memory of that time itself lingers around me, impalpable, like a dying </a:t>
            </a:r>
            <a:r>
              <a:rPr lang="en-GB" sz="4000" dirty="0">
                <a:solidFill>
                  <a:srgbClr val="FFFF00"/>
                </a:solidFill>
                <a:effectLst/>
              </a:rPr>
              <a:t>vibration of one immense jabber</a:t>
            </a:r>
            <a:r>
              <a:rPr lang="en-GB" sz="4000" dirty="0">
                <a:effectLst/>
              </a:rPr>
              <a:t>, silly, atrocious, sordid, savage, or simply mean, without any kind of sense. </a:t>
            </a:r>
            <a:r>
              <a:rPr lang="en-GB" sz="3600" dirty="0">
                <a:effectLst/>
              </a:rPr>
              <a:t>[...]</a:t>
            </a:r>
          </a:p>
          <a:p>
            <a:pPr marL="0" indent="0">
              <a:lnSpc>
                <a:spcPct val="120000"/>
              </a:lnSpc>
              <a:buNone/>
            </a:pPr>
            <a:r>
              <a:rPr lang="en-GB" sz="4000" dirty="0">
                <a:effectLst/>
              </a:rPr>
              <a:t>I could not hear a sound, but through my glasses I saw the thin arm extended commandingly, the lower jaw moving, the eyes of that apparition shining darkly far in its bony head that nodded with grotesque jerks. Kurtz—Kurtz—that means short in German—don't it? </a:t>
            </a:r>
            <a:r>
              <a:rPr lang="en-GB" sz="4000" dirty="0">
                <a:solidFill>
                  <a:srgbClr val="FFFF00"/>
                </a:solidFill>
                <a:effectLst/>
              </a:rPr>
              <a:t>Well, the name was as true as everything else in his life—and death</a:t>
            </a:r>
            <a:r>
              <a:rPr lang="en-GB" sz="4000" dirty="0">
                <a:effectLst/>
              </a:rPr>
              <a:t>. He looked at least seven feet long. His covering had fallen off, and his body emerged from it pitiful and appalling as from a winding-sheet. I could see the cage of his ribs all astir, the bones of his arm waving. It was as though </a:t>
            </a:r>
            <a:r>
              <a:rPr lang="en-GB" sz="4000" i="1" dirty="0">
                <a:effectLst/>
              </a:rPr>
              <a:t>an animated image of death carved out of old ivory had been shaking its hand with menaces </a:t>
            </a:r>
            <a:r>
              <a:rPr lang="en-GB" sz="4000" dirty="0">
                <a:effectLst/>
              </a:rPr>
              <a:t>at a motionless crowd of men made of dark and glittering bronze. </a:t>
            </a:r>
            <a:r>
              <a:rPr lang="en-GB" sz="4000" dirty="0">
                <a:solidFill>
                  <a:srgbClr val="FFFF00"/>
                </a:solidFill>
                <a:effectLst/>
              </a:rPr>
              <a:t>I saw him open his mouth wide—it gave him a weirdly voracious aspect, as though he had wanted to swallow all the air, all the earth, all the men before him.    </a:t>
            </a:r>
            <a:r>
              <a:rPr lang="en-GB" sz="2600" i="1" dirty="0">
                <a:effectLst/>
              </a:rPr>
              <a:t>(* My italics)</a:t>
            </a:r>
            <a:endParaRPr lang="en-GB" sz="2800" dirty="0">
              <a:solidFill>
                <a:srgbClr val="FFFF00"/>
              </a:solidFill>
              <a:effectLst/>
            </a:endParaRPr>
          </a:p>
        </p:txBody>
      </p:sp>
      <p:sp>
        <p:nvSpPr>
          <p:cNvPr id="6" name="Title 1">
            <a:extLst>
              <a:ext uri="{FF2B5EF4-FFF2-40B4-BE49-F238E27FC236}">
                <a16:creationId xmlns:a16="http://schemas.microsoft.com/office/drawing/2014/main" id="{CD06E485-89B3-4878-AC23-4A39FF187DDB}"/>
              </a:ext>
            </a:extLst>
          </p:cNvPr>
          <p:cNvSpPr txBox="1">
            <a:spLocks/>
          </p:cNvSpPr>
          <p:nvPr/>
        </p:nvSpPr>
        <p:spPr>
          <a:xfrm>
            <a:off x="3131840" y="6007894"/>
            <a:ext cx="5544616" cy="850106"/>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sz="3600" dirty="0">
                <a:effectLst/>
                <a:latin typeface="Perpetua Titling MT" panose="02020502060505020804" pitchFamily="18" charset="0"/>
              </a:rPr>
              <a:t>words &amp; IMAGEs 1</a:t>
            </a:r>
          </a:p>
        </p:txBody>
      </p:sp>
    </p:spTree>
    <p:extLst>
      <p:ext uri="{BB962C8B-B14F-4D97-AF65-F5344CB8AC3E}">
        <p14:creationId xmlns:p14="http://schemas.microsoft.com/office/powerpoint/2010/main" val="49500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251520" y="980728"/>
            <a:ext cx="8748972" cy="5414590"/>
          </a:xfrm>
        </p:spPr>
        <p:txBody>
          <a:bodyPr>
            <a:noAutofit/>
          </a:bodyPr>
          <a:lstStyle/>
          <a:p>
            <a:pPr marL="0" indent="0">
              <a:spcBef>
                <a:spcPts val="400"/>
              </a:spcBef>
              <a:buNone/>
            </a:pPr>
            <a:r>
              <a:rPr lang="en-GB" sz="2400" dirty="0">
                <a:effectLst/>
              </a:rPr>
              <a:t>I had a notion it somehow would be of help to that Kurtz whom at the time I did not see -- you understand. </a:t>
            </a:r>
            <a:r>
              <a:rPr lang="en-GB" sz="2400" dirty="0">
                <a:solidFill>
                  <a:srgbClr val="FFFF00"/>
                </a:solidFill>
                <a:effectLst/>
              </a:rPr>
              <a:t>He was just a word for me. I did not see the man in the name any more than you do. Do you see him? Do you see the story? Do you see anything? </a:t>
            </a:r>
            <a:r>
              <a:rPr lang="en-GB" sz="2400" dirty="0">
                <a:effectLst/>
              </a:rPr>
              <a:t>It seems to me I am trying to tell you a dream</a:t>
            </a:r>
            <a:r>
              <a:rPr lang="en-GB" sz="1800" dirty="0">
                <a:effectLst/>
              </a:rPr>
              <a:t> -- </a:t>
            </a:r>
            <a:r>
              <a:rPr lang="en-GB" sz="2400" dirty="0">
                <a:effectLst/>
              </a:rPr>
              <a:t>making a vain attempt, because no relation of a dream can convey the dream-sensation, that commingling of absurdity, surprise, and bewilderment in a tremor of struggling revolt, that notion of being captured by the incredible which is of the very essence of dreams</a:t>
            </a:r>
            <a:r>
              <a:rPr lang="en-GB" sz="1800" dirty="0">
                <a:effectLst/>
              </a:rPr>
              <a:t>. . . </a:t>
            </a:r>
            <a:r>
              <a:rPr lang="en-GB" sz="2000" dirty="0">
                <a:effectLst/>
              </a:rPr>
              <a:t>.</a:t>
            </a:r>
            <a:r>
              <a:rPr lang="en-GB" sz="2400" dirty="0">
                <a:effectLst/>
              </a:rPr>
              <a:t>"</a:t>
            </a:r>
          </a:p>
          <a:p>
            <a:pPr marL="0" indent="0">
              <a:spcBef>
                <a:spcPts val="400"/>
              </a:spcBef>
              <a:buNone/>
            </a:pPr>
            <a:r>
              <a:rPr lang="en-GB" sz="2500" dirty="0">
                <a:effectLst/>
              </a:rPr>
              <a:t>	 </a:t>
            </a:r>
            <a:r>
              <a:rPr lang="en-GB" sz="2400" dirty="0">
                <a:effectLst/>
              </a:rPr>
              <a:t>He was silent for a while.</a:t>
            </a:r>
          </a:p>
          <a:p>
            <a:pPr marL="0" indent="0">
              <a:spcBef>
                <a:spcPts val="400"/>
              </a:spcBef>
              <a:buNone/>
            </a:pPr>
            <a:r>
              <a:rPr lang="en-GB" sz="2400" dirty="0">
                <a:effectLst/>
              </a:rPr>
              <a:t>	"</a:t>
            </a:r>
            <a:r>
              <a:rPr lang="en-GB" sz="1800" dirty="0">
                <a:effectLst/>
              </a:rPr>
              <a:t>.</a:t>
            </a:r>
            <a:r>
              <a:rPr lang="en-GB" sz="2400" dirty="0">
                <a:effectLst/>
              </a:rPr>
              <a:t> </a:t>
            </a:r>
            <a:r>
              <a:rPr lang="en-GB" sz="1800" dirty="0">
                <a:effectLst/>
              </a:rPr>
              <a:t>. .  </a:t>
            </a:r>
            <a:r>
              <a:rPr lang="en-GB" sz="2400" dirty="0">
                <a:effectLst/>
              </a:rPr>
              <a:t>No, it is impossible; </a:t>
            </a:r>
            <a:r>
              <a:rPr lang="en-GB" sz="2400" dirty="0">
                <a:solidFill>
                  <a:srgbClr val="FFFF00"/>
                </a:solidFill>
                <a:effectLst/>
              </a:rPr>
              <a:t>it is impossible to convey the life-sensation of any given epoch of one's existence</a:t>
            </a:r>
            <a:r>
              <a:rPr lang="en-GB" sz="1800" dirty="0">
                <a:effectLst/>
              </a:rPr>
              <a:t> -- </a:t>
            </a:r>
            <a:r>
              <a:rPr lang="en-GB" sz="2400" dirty="0">
                <a:effectLst/>
              </a:rPr>
              <a:t>that which makes its truth, its meaning</a:t>
            </a:r>
            <a:r>
              <a:rPr lang="en-GB" sz="1800" dirty="0">
                <a:effectLst/>
              </a:rPr>
              <a:t> -- </a:t>
            </a:r>
            <a:r>
              <a:rPr lang="en-GB" sz="2400" dirty="0">
                <a:effectLst/>
              </a:rPr>
              <a:t>its subtle and </a:t>
            </a:r>
            <a:r>
              <a:rPr lang="en-GB" sz="2400" dirty="0" err="1">
                <a:effectLst/>
              </a:rPr>
              <a:t>penetrat</a:t>
            </a:r>
            <a:r>
              <a:rPr lang="en-GB" sz="2400" dirty="0">
                <a:effectLst/>
              </a:rPr>
              <a:t> </a:t>
            </a:r>
            <a:r>
              <a:rPr lang="en-GB" sz="2400" dirty="0" err="1">
                <a:effectLst/>
              </a:rPr>
              <a:t>ing</a:t>
            </a:r>
            <a:r>
              <a:rPr lang="en-GB" sz="2400" dirty="0">
                <a:effectLst/>
              </a:rPr>
              <a:t> essence. It is impossible. We live, as we dream</a:t>
            </a:r>
            <a:r>
              <a:rPr lang="en-GB" sz="2000" dirty="0">
                <a:effectLst/>
              </a:rPr>
              <a:t> -- </a:t>
            </a:r>
            <a:r>
              <a:rPr lang="en-GB" sz="2400" dirty="0">
                <a:effectLst/>
              </a:rPr>
              <a:t>alone</a:t>
            </a:r>
            <a:r>
              <a:rPr lang="en-GB" sz="1800" dirty="0">
                <a:effectLst/>
              </a:rPr>
              <a:t>. . . </a:t>
            </a:r>
            <a:r>
              <a:rPr lang="en-GB" sz="2400" dirty="0">
                <a:effectLst/>
              </a:rPr>
              <a:t>"</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504056"/>
          </a:xfrm>
        </p:spPr>
        <p:txBody>
          <a:bodyPr/>
          <a:lstStyle/>
          <a:p>
            <a:pPr algn="ctr"/>
            <a:r>
              <a:rPr lang="en-GB" sz="4000" dirty="0">
                <a:effectLst/>
                <a:latin typeface="Perpetua Titling MT" panose="02020502060505020804" pitchFamily="18" charset="0"/>
              </a:rPr>
              <a:t>words &amp; IMAGEs 1</a:t>
            </a:r>
          </a:p>
        </p:txBody>
      </p:sp>
    </p:spTree>
    <p:extLst>
      <p:ext uri="{BB962C8B-B14F-4D97-AF65-F5344CB8AC3E}">
        <p14:creationId xmlns:p14="http://schemas.microsoft.com/office/powerpoint/2010/main" val="846790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23528" y="1124744"/>
            <a:ext cx="8496944" cy="5270574"/>
          </a:xfrm>
        </p:spPr>
        <p:txBody>
          <a:bodyPr>
            <a:normAutofit/>
          </a:bodyPr>
          <a:lstStyle/>
          <a:p>
            <a:pPr marL="0" indent="0">
              <a:spcBef>
                <a:spcPts val="600"/>
              </a:spcBef>
              <a:buNone/>
            </a:pPr>
            <a:r>
              <a:rPr lang="en-GB" sz="2400" dirty="0">
                <a:effectLst/>
              </a:rPr>
              <a:t>They were dying slowly—it was very clear. </a:t>
            </a:r>
            <a:r>
              <a:rPr lang="en-GB" sz="2400" dirty="0">
                <a:solidFill>
                  <a:srgbClr val="FFFF00"/>
                </a:solidFill>
                <a:effectLst/>
              </a:rPr>
              <a:t>They were not enemies, they were not criminals, they were nothing earthly now,—nothing but black shadows of disease and starvation, lying confusedly in the greenish gloom. </a:t>
            </a:r>
            <a:r>
              <a:rPr lang="en-GB" sz="2400" dirty="0">
                <a:effectLst/>
              </a:rPr>
              <a:t>Brought from all the recesses of the coast in all the legality of time contracts, lost in uncongenial surroundings, fed on unfamiliar food, they sickened, became inefficient, and were then allowed to crawl away and rest. These moribund shapes were free as air—and nearly as thin. I began to distinguish the gleam of eyes under the trees. Then, glancing down, I saw a face near my hand. The black bones reclined at full length with one shoulder against the tree, and slowly the eyelids rose and the sunken eyes looked up at me, enormous and vacant, a kind of blind, white flicker in the depths of the orbs, which died out slowly. </a:t>
            </a:r>
          </a:p>
        </p:txBody>
      </p:sp>
      <p:sp>
        <p:nvSpPr>
          <p:cNvPr id="6" name="Title 1">
            <a:extLst>
              <a:ext uri="{FF2B5EF4-FFF2-40B4-BE49-F238E27FC236}">
                <a16:creationId xmlns:a16="http://schemas.microsoft.com/office/drawing/2014/main" id="{313D6729-6EC4-4A34-9691-407BDF2BBDCD}"/>
              </a:ext>
            </a:extLst>
          </p:cNvPr>
          <p:cNvSpPr txBox="1">
            <a:spLocks/>
          </p:cNvSpPr>
          <p:nvPr/>
        </p:nvSpPr>
        <p:spPr>
          <a:xfrm>
            <a:off x="457200" y="116632"/>
            <a:ext cx="8229600" cy="850106"/>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sz="4000" dirty="0">
                <a:effectLst/>
                <a:latin typeface="Perpetua Titling MT" panose="02020502060505020804" pitchFamily="18" charset="0"/>
              </a:rPr>
              <a:t>words &amp; IMAGEs 2</a:t>
            </a:r>
          </a:p>
        </p:txBody>
      </p:sp>
    </p:spTree>
    <p:extLst>
      <p:ext uri="{BB962C8B-B14F-4D97-AF65-F5344CB8AC3E}">
        <p14:creationId xmlns:p14="http://schemas.microsoft.com/office/powerpoint/2010/main" val="76656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95536" y="1182762"/>
            <a:ext cx="8496944" cy="4550494"/>
          </a:xfrm>
        </p:spPr>
        <p:txBody>
          <a:bodyPr>
            <a:normAutofit/>
          </a:bodyPr>
          <a:lstStyle/>
          <a:p>
            <a:pPr marL="0" indent="0">
              <a:buNone/>
            </a:pPr>
            <a:r>
              <a:rPr lang="en-GB" sz="2400" dirty="0">
                <a:effectLst/>
              </a:rPr>
              <a:t>The man seemed young—almost a boy—but you know with them it's hard to tell. I found nothing else to do but to offer him one of my good Swede's ship's biscuits I had in my pocket. The fingers closed slowly on it and held—there was no other movement and no other glance. </a:t>
            </a:r>
            <a:r>
              <a:rPr lang="en-GB" sz="2400" dirty="0">
                <a:solidFill>
                  <a:srgbClr val="FFFF00"/>
                </a:solidFill>
                <a:effectLst/>
              </a:rPr>
              <a:t>He had tied a bit of white worsted round his neck </a:t>
            </a:r>
            <a:r>
              <a:rPr lang="en-GB" sz="2400" dirty="0">
                <a:effectLst/>
              </a:rPr>
              <a:t>—Why? Where did he get it? Was it a badge—an ornament—a charm—a propitiatory act? </a:t>
            </a:r>
            <a:r>
              <a:rPr lang="en-GB" sz="2400" dirty="0">
                <a:solidFill>
                  <a:srgbClr val="FFFF00"/>
                </a:solidFill>
                <a:effectLst/>
              </a:rPr>
              <a:t>Was there any idea at all connected with it? It looked startling round his black neck, this bit of white thread from beyond the seas</a:t>
            </a:r>
            <a:r>
              <a:rPr lang="en-GB" sz="2400" dirty="0">
                <a:effectLst/>
              </a:rPr>
              <a:t>. </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850106"/>
          </a:xfrm>
        </p:spPr>
        <p:txBody>
          <a:bodyPr/>
          <a:lstStyle/>
          <a:p>
            <a:pPr algn="ctr"/>
            <a:r>
              <a:rPr lang="en-GB" sz="4000" dirty="0">
                <a:effectLst/>
                <a:latin typeface="Perpetua Titling MT" panose="02020502060505020804" pitchFamily="18" charset="0"/>
              </a:rPr>
              <a:t>THE TRUTH OF images</a:t>
            </a:r>
          </a:p>
        </p:txBody>
      </p:sp>
    </p:spTree>
    <p:extLst>
      <p:ext uri="{BB962C8B-B14F-4D97-AF65-F5344CB8AC3E}">
        <p14:creationId xmlns:p14="http://schemas.microsoft.com/office/powerpoint/2010/main" val="823057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23528" y="1938587"/>
            <a:ext cx="8496944" cy="4009516"/>
          </a:xfrm>
        </p:spPr>
        <p:txBody>
          <a:bodyPr>
            <a:normAutofit/>
          </a:bodyPr>
          <a:lstStyle/>
          <a:p>
            <a:pPr marL="0" indent="0">
              <a:buNone/>
            </a:pPr>
            <a:r>
              <a:rPr lang="en-GB" sz="2800" dirty="0">
                <a:solidFill>
                  <a:srgbClr val="FFFF00"/>
                </a:solidFill>
                <a:effectLst/>
              </a:rPr>
              <a:t>Sticks, little sticks, were flying about</a:t>
            </a:r>
            <a:r>
              <a:rPr lang="en-GB" sz="2800" dirty="0">
                <a:effectLst/>
              </a:rPr>
              <a:t>—thick: they were whizzing before my nose, dropping below me, striking behind me against my pilot-house. All this time the river, the shore, the woods, were very quiet—perfectly quiet. I could only hear the heavy splashing thump of the stern-wheel and the patter of these things. We cleared the snag clumsily. </a:t>
            </a:r>
            <a:r>
              <a:rPr lang="en-GB" sz="2800" dirty="0">
                <a:solidFill>
                  <a:srgbClr val="FFFF00"/>
                </a:solidFill>
                <a:effectLst/>
              </a:rPr>
              <a:t>Arrows, by Jove! </a:t>
            </a:r>
            <a:r>
              <a:rPr lang="en-GB" sz="2800" dirty="0">
                <a:effectLst/>
              </a:rPr>
              <a:t>We were being shot at! I stepped in quickly to close the shutter on the land side.</a:t>
            </a:r>
            <a:r>
              <a:rPr lang="en-GB" sz="2400" dirty="0">
                <a:effectLst/>
              </a:rPr>
              <a:t> </a:t>
            </a:r>
            <a:endParaRPr lang="en-GB" sz="2800" dirty="0">
              <a:effectLst/>
            </a:endParaRPr>
          </a:p>
        </p:txBody>
      </p:sp>
      <p:sp>
        <p:nvSpPr>
          <p:cNvPr id="6" name="Rectangle 5">
            <a:extLst>
              <a:ext uri="{FF2B5EF4-FFF2-40B4-BE49-F238E27FC236}">
                <a16:creationId xmlns:a16="http://schemas.microsoft.com/office/drawing/2014/main" id="{457D8110-E5BD-4C59-AD31-F75C4908ADA9}"/>
              </a:ext>
            </a:extLst>
          </p:cNvPr>
          <p:cNvSpPr/>
          <p:nvPr/>
        </p:nvSpPr>
        <p:spPr>
          <a:xfrm>
            <a:off x="467544" y="548680"/>
            <a:ext cx="8496944" cy="1200329"/>
          </a:xfrm>
          <a:prstGeom prst="rect">
            <a:avLst/>
          </a:prstGeom>
        </p:spPr>
        <p:txBody>
          <a:bodyPr wrap="square">
            <a:spAutoFit/>
          </a:bodyPr>
          <a:lstStyle/>
          <a:p>
            <a:pPr algn="ctr"/>
            <a:r>
              <a:rPr lang="en-GB" sz="3600" dirty="0">
                <a:latin typeface="Perpetua Titling MT" pitchFamily="18" charset="0"/>
              </a:rPr>
              <a:t>TEXTUAL SCHIZOPHRENIA 4: DELAYED DECODING: </a:t>
            </a:r>
          </a:p>
        </p:txBody>
      </p:sp>
    </p:spTree>
    <p:extLst>
      <p:ext uri="{BB962C8B-B14F-4D97-AF65-F5344CB8AC3E}">
        <p14:creationId xmlns:p14="http://schemas.microsoft.com/office/powerpoint/2010/main" val="3459616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512AEF8-90AB-496F-BFBD-21A5FCAE1BD5}"/>
              </a:ext>
            </a:extLst>
          </p:cNvPr>
          <p:cNvSpPr>
            <a:spLocks noGrp="1"/>
          </p:cNvSpPr>
          <p:nvPr>
            <p:ph idx="1"/>
          </p:nvPr>
        </p:nvSpPr>
        <p:spPr>
          <a:xfrm>
            <a:off x="395536" y="1052736"/>
            <a:ext cx="8136904" cy="5616624"/>
          </a:xfrm>
        </p:spPr>
        <p:txBody>
          <a:bodyPr>
            <a:normAutofit fontScale="85000" lnSpcReduction="10000"/>
          </a:bodyPr>
          <a:lstStyle/>
          <a:p>
            <a:pPr marL="18288" indent="0">
              <a:buNone/>
            </a:pPr>
            <a:r>
              <a:rPr lang="en-GB" sz="1900" dirty="0">
                <a:effectLst/>
              </a:rPr>
              <a:t>1</a:t>
            </a:r>
            <a:r>
              <a:rPr lang="en-GB" sz="1900" dirty="0">
                <a:effectLst/>
                <a:latin typeface="+mj-lt"/>
              </a:rPr>
              <a:t>. </a:t>
            </a:r>
            <a:r>
              <a:rPr lang="en-GB" sz="1900" i="1" dirty="0">
                <a:effectLst/>
                <a:latin typeface="+mj-lt"/>
              </a:rPr>
              <a:t>Modern</a:t>
            </a:r>
            <a:r>
              <a:rPr lang="en-GB" sz="1900" dirty="0">
                <a:effectLst/>
                <a:latin typeface="+mj-lt"/>
              </a:rPr>
              <a:t> - an </a:t>
            </a:r>
            <a:r>
              <a:rPr lang="en-GB" sz="1900" u="sng" dirty="0">
                <a:effectLst/>
                <a:latin typeface="+mj-lt"/>
              </a:rPr>
              <a:t>attractive or exciting quality </a:t>
            </a:r>
            <a:r>
              <a:rPr lang="en-GB" sz="1900" dirty="0">
                <a:effectLst/>
                <a:latin typeface="+mj-lt"/>
              </a:rPr>
              <a:t>that makes certain people or things seem appealing.            "the glamour of Monte Carlo"</a:t>
            </a:r>
          </a:p>
          <a:p>
            <a:pPr marL="1071563" indent="-1054100">
              <a:buNone/>
            </a:pPr>
            <a:r>
              <a:rPr lang="en-GB" sz="1900" i="1" dirty="0">
                <a:effectLst/>
                <a:latin typeface="+mj-lt"/>
              </a:rPr>
              <a:t>synonyms:  </a:t>
            </a:r>
            <a:r>
              <a:rPr lang="en-GB" sz="1900" dirty="0">
                <a:effectLst/>
                <a:latin typeface="+mj-lt"/>
              </a:rPr>
              <a:t>allure, attraction, attractiveness, fascination, charm, enchantment, captivation, magic, romance, mystique, exoticism, spell</a:t>
            </a:r>
          </a:p>
          <a:p>
            <a:pPr marL="1071563" indent="-1054100">
              <a:buNone/>
            </a:pPr>
            <a:r>
              <a:rPr lang="en-GB" sz="1900" dirty="0">
                <a:effectLst/>
                <a:latin typeface="+mj-lt"/>
              </a:rPr>
              <a:t>- </a:t>
            </a:r>
            <a:r>
              <a:rPr lang="en-GB" sz="1900" u="sng" dirty="0">
                <a:effectLst/>
                <a:latin typeface="+mj-lt"/>
              </a:rPr>
              <a:t>beauty or charm that is sexually attractive</a:t>
            </a:r>
            <a:r>
              <a:rPr lang="en-GB" sz="1900" dirty="0">
                <a:effectLst/>
                <a:latin typeface="+mj-lt"/>
              </a:rPr>
              <a:t>.     "pile hair up for evening glamour"</a:t>
            </a:r>
          </a:p>
          <a:p>
            <a:pPr marL="1071563" indent="-1054100">
              <a:buNone/>
            </a:pPr>
            <a:r>
              <a:rPr lang="en-GB" sz="1900" i="1" dirty="0">
                <a:effectLst/>
                <a:latin typeface="+mj-lt"/>
              </a:rPr>
              <a:t>synonyms:</a:t>
            </a:r>
            <a:r>
              <a:rPr lang="en-GB" sz="1900" dirty="0">
                <a:effectLst/>
                <a:latin typeface="+mj-lt"/>
              </a:rPr>
              <a:t>	 beauty, allure, attractiveness, elegance, chic, style; denoting or relating to sexually suggestive or mildly pornographic photography or publications.</a:t>
            </a:r>
          </a:p>
          <a:p>
            <a:pPr marL="18288" indent="0">
              <a:buNone/>
            </a:pPr>
            <a:r>
              <a:rPr lang="en-GB" sz="1900" dirty="0">
                <a:effectLst/>
                <a:latin typeface="+mj-lt"/>
              </a:rPr>
              <a:t>modifier noun: glamour; modifier noun: glamor  </a:t>
            </a:r>
            <a:r>
              <a:rPr lang="en-GB" sz="1900" i="1" dirty="0">
                <a:effectLst/>
                <a:latin typeface="+mj-lt"/>
              </a:rPr>
              <a:t>"a glamour model"</a:t>
            </a:r>
          </a:p>
          <a:p>
            <a:pPr marL="18288" indent="0">
              <a:buNone/>
            </a:pPr>
            <a:endParaRPr lang="en-GB" sz="1300" dirty="0">
              <a:effectLst/>
              <a:latin typeface="+mj-lt"/>
            </a:endParaRPr>
          </a:p>
          <a:p>
            <a:pPr marL="18288" indent="0">
              <a:lnSpc>
                <a:spcPct val="120000"/>
              </a:lnSpc>
              <a:buNone/>
            </a:pPr>
            <a:r>
              <a:rPr lang="en-GB" sz="2300" u="sng" dirty="0">
                <a:effectLst/>
                <a:latin typeface="+mj-lt"/>
              </a:rPr>
              <a:t>2. </a:t>
            </a:r>
            <a:r>
              <a:rPr lang="en-GB" sz="2300" i="1" u="sng" dirty="0">
                <a:effectLst/>
                <a:latin typeface="+mj-lt"/>
              </a:rPr>
              <a:t>Archaic - </a:t>
            </a:r>
            <a:r>
              <a:rPr lang="en-GB" sz="2300" u="sng" dirty="0">
                <a:effectLst/>
                <a:latin typeface="+mj-lt"/>
              </a:rPr>
              <a:t>enchantment; magic.</a:t>
            </a:r>
            <a:r>
              <a:rPr lang="en-GB" sz="2300" dirty="0">
                <a:effectLst/>
                <a:latin typeface="+mj-lt"/>
              </a:rPr>
              <a:t> </a:t>
            </a:r>
          </a:p>
          <a:p>
            <a:pPr marL="18288" indent="0">
              <a:lnSpc>
                <a:spcPct val="120000"/>
              </a:lnSpc>
              <a:buNone/>
            </a:pPr>
            <a:r>
              <a:rPr lang="en-GB" sz="2300" dirty="0">
                <a:solidFill>
                  <a:srgbClr val="FFFF00"/>
                </a:solidFill>
                <a:effectLst/>
                <a:latin typeface="+mj-lt"/>
              </a:rPr>
              <a:t>	"that maiden, made by glamour out of flowers"</a:t>
            </a:r>
          </a:p>
          <a:p>
            <a:pPr marL="18288" indent="0">
              <a:lnSpc>
                <a:spcPct val="120000"/>
              </a:lnSpc>
              <a:buNone/>
            </a:pPr>
            <a:r>
              <a:rPr lang="en-GB" sz="2300" i="1" dirty="0">
                <a:effectLst/>
                <a:latin typeface="+mj-lt"/>
              </a:rPr>
              <a:t>Origin:  </a:t>
            </a:r>
            <a:r>
              <a:rPr lang="en-GB" sz="2300" dirty="0">
                <a:effectLst/>
                <a:latin typeface="+mj-lt"/>
              </a:rPr>
              <a:t>early 18th century (originally Scots in the sense </a:t>
            </a:r>
            <a:r>
              <a:rPr lang="en-GB" sz="2300" dirty="0">
                <a:solidFill>
                  <a:srgbClr val="FFFF00"/>
                </a:solidFill>
                <a:effectLst/>
                <a:latin typeface="+mj-lt"/>
              </a:rPr>
              <a:t>‘enchantment, magic’): alteration of </a:t>
            </a:r>
            <a:r>
              <a:rPr lang="en-GB" sz="2300" i="1" dirty="0">
                <a:solidFill>
                  <a:srgbClr val="FFFF00"/>
                </a:solidFill>
                <a:effectLst/>
                <a:latin typeface="+mj-lt"/>
              </a:rPr>
              <a:t>grammar</a:t>
            </a:r>
            <a:r>
              <a:rPr lang="en-GB" sz="2300" dirty="0">
                <a:effectLst/>
                <a:latin typeface="+mj-lt"/>
              </a:rPr>
              <a:t>. Although </a:t>
            </a:r>
            <a:r>
              <a:rPr lang="en-GB" sz="2300" i="1" dirty="0">
                <a:effectLst/>
                <a:latin typeface="+mj-lt"/>
              </a:rPr>
              <a:t>grammar</a:t>
            </a:r>
            <a:r>
              <a:rPr lang="en-GB" sz="2300" dirty="0">
                <a:effectLst/>
                <a:latin typeface="+mj-lt"/>
              </a:rPr>
              <a:t> itself was not used in this sense, the Latin word </a:t>
            </a:r>
            <a:r>
              <a:rPr lang="en-GB" sz="2300" i="1" dirty="0" err="1">
                <a:effectLst/>
                <a:latin typeface="+mj-lt"/>
              </a:rPr>
              <a:t>grammatica</a:t>
            </a:r>
            <a:r>
              <a:rPr lang="en-GB" sz="2300" dirty="0">
                <a:effectLst/>
                <a:latin typeface="+mj-lt"/>
              </a:rPr>
              <a:t> (from which it derives) was often used in the Middle Ages to mean ‘</a:t>
            </a:r>
            <a:r>
              <a:rPr lang="en-GB" sz="2300" i="1" dirty="0">
                <a:effectLst/>
                <a:latin typeface="+mj-lt"/>
              </a:rPr>
              <a:t>scholarship, learning’, </a:t>
            </a:r>
            <a:r>
              <a:rPr lang="en-GB" sz="2300" dirty="0">
                <a:effectLst/>
                <a:latin typeface="+mj-lt"/>
              </a:rPr>
              <a:t>including the </a:t>
            </a:r>
            <a:r>
              <a:rPr lang="en-GB" sz="2300" dirty="0">
                <a:solidFill>
                  <a:srgbClr val="FFFF00"/>
                </a:solidFill>
                <a:effectLst/>
                <a:latin typeface="+mj-lt"/>
              </a:rPr>
              <a:t>occult practices popularly associated with learning</a:t>
            </a:r>
            <a:r>
              <a:rPr lang="en-GB" sz="2300" dirty="0">
                <a:effectLst/>
                <a:latin typeface="+mj-lt"/>
              </a:rPr>
              <a:t>.</a:t>
            </a:r>
          </a:p>
        </p:txBody>
      </p:sp>
      <p:sp>
        <p:nvSpPr>
          <p:cNvPr id="3" name="Title 2">
            <a:extLst>
              <a:ext uri="{FF2B5EF4-FFF2-40B4-BE49-F238E27FC236}">
                <a16:creationId xmlns:a16="http://schemas.microsoft.com/office/drawing/2014/main" id="{8476CF18-10B0-427F-A268-B18583196DE4}"/>
              </a:ext>
            </a:extLst>
          </p:cNvPr>
          <p:cNvSpPr>
            <a:spLocks noGrp="1"/>
          </p:cNvSpPr>
          <p:nvPr>
            <p:ph type="title"/>
          </p:nvPr>
        </p:nvSpPr>
        <p:spPr>
          <a:xfrm>
            <a:off x="179512" y="188640"/>
            <a:ext cx="9001000" cy="805408"/>
          </a:xfrm>
        </p:spPr>
        <p:txBody>
          <a:bodyPr/>
          <a:lstStyle/>
          <a:p>
            <a:pPr marL="18288"/>
            <a:r>
              <a:rPr lang="en-GB" sz="3600" dirty="0">
                <a:solidFill>
                  <a:srgbClr val="FFFF00"/>
                </a:solidFill>
                <a:effectLst/>
                <a:latin typeface="Perpetua Titling MT" panose="02020502060505020804" pitchFamily="18" charset="0"/>
              </a:rPr>
              <a:t>glamour</a:t>
            </a:r>
            <a:r>
              <a:rPr lang="en-GB" sz="3600" dirty="0">
                <a:effectLst/>
                <a:latin typeface="Perpetua Titling MT" panose="02020502060505020804" pitchFamily="18" charset="0"/>
              </a:rPr>
              <a:t>; </a:t>
            </a:r>
            <a:r>
              <a:rPr lang="en-GB" sz="3600" i="1" dirty="0">
                <a:effectLst/>
                <a:latin typeface="+mn-lt"/>
              </a:rPr>
              <a:t>n</a:t>
            </a:r>
            <a:r>
              <a:rPr lang="en-GB" sz="3600" dirty="0">
                <a:effectLst/>
                <a:latin typeface="Perpetua Titling MT" panose="02020502060505020804" pitchFamily="18" charset="0"/>
              </a:rPr>
              <a:t>.: uncanny language</a:t>
            </a:r>
            <a:endParaRPr lang="en-GB" sz="3600" dirty="0">
              <a:latin typeface="Perpetua Titling MT" panose="02020502060505020804" pitchFamily="18" charset="0"/>
            </a:endParaRPr>
          </a:p>
        </p:txBody>
      </p:sp>
    </p:spTree>
    <p:extLst>
      <p:ext uri="{BB962C8B-B14F-4D97-AF65-F5344CB8AC3E}">
        <p14:creationId xmlns:p14="http://schemas.microsoft.com/office/powerpoint/2010/main" val="1085593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95536" y="1182762"/>
            <a:ext cx="8496944" cy="5342582"/>
          </a:xfrm>
        </p:spPr>
        <p:txBody>
          <a:bodyPr>
            <a:normAutofit fontScale="85000" lnSpcReduction="20000"/>
          </a:bodyPr>
          <a:lstStyle/>
          <a:p>
            <a:pPr marL="0" indent="0">
              <a:lnSpc>
                <a:spcPct val="120000"/>
              </a:lnSpc>
              <a:spcBef>
                <a:spcPts val="600"/>
              </a:spcBef>
              <a:buNone/>
            </a:pPr>
            <a:r>
              <a:rPr lang="en-GB" sz="2800" dirty="0">
                <a:effectLst/>
              </a:rPr>
              <a:t>Two women, one fat and the other slim, sat on straw-bottomed chairs, knitting black wool... I gave my name, and looked about. Deal table in the middle, plain chairs all round the walls, on one end </a:t>
            </a:r>
            <a:r>
              <a:rPr lang="en-GB" sz="2800" dirty="0">
                <a:solidFill>
                  <a:srgbClr val="FFFF00"/>
                </a:solidFill>
                <a:effectLst/>
              </a:rPr>
              <a:t>a large shining map</a:t>
            </a:r>
            <a:r>
              <a:rPr lang="en-GB" sz="2800" dirty="0">
                <a:effectLst/>
              </a:rPr>
              <a:t>, marked with all the colours of a rainbow. </a:t>
            </a:r>
            <a:r>
              <a:rPr lang="en-GB" sz="2800" i="1" dirty="0">
                <a:effectLst/>
              </a:rPr>
              <a:t>There was a vast amount of red -- </a:t>
            </a:r>
            <a:r>
              <a:rPr lang="en-GB" sz="2800" dirty="0">
                <a:effectLst/>
              </a:rPr>
              <a:t>good to see at any time, because one knows that some real work is done in there, </a:t>
            </a:r>
            <a:r>
              <a:rPr lang="en-GB" sz="2800" i="1" dirty="0">
                <a:effectLst/>
              </a:rPr>
              <a:t>a deuce of a lot of blue, a little green, smears of orange, and, </a:t>
            </a:r>
            <a:r>
              <a:rPr lang="en-GB" sz="2800" dirty="0">
                <a:effectLst/>
              </a:rPr>
              <a:t>on the East Coast</a:t>
            </a:r>
            <a:r>
              <a:rPr lang="en-GB" sz="2800" i="1" dirty="0">
                <a:effectLst/>
              </a:rPr>
              <a:t>, a purple patch, </a:t>
            </a:r>
            <a:r>
              <a:rPr lang="en-GB" sz="2800" dirty="0">
                <a:effectLst/>
              </a:rPr>
              <a:t>to show where the jolly pioneers of progress drink the jolly lager-beer. However, I wasn't going into any of these. I was going into the </a:t>
            </a:r>
            <a:r>
              <a:rPr lang="en-GB" sz="2800" i="1" dirty="0">
                <a:effectLst/>
              </a:rPr>
              <a:t>yellow</a:t>
            </a:r>
            <a:r>
              <a:rPr lang="en-GB" sz="2800" u="sng" dirty="0">
                <a:effectLst/>
              </a:rPr>
              <a:t>. </a:t>
            </a:r>
            <a:r>
              <a:rPr lang="en-GB" sz="2800" dirty="0">
                <a:effectLst/>
              </a:rPr>
              <a:t>Dead in the centre. </a:t>
            </a:r>
            <a:r>
              <a:rPr lang="en-GB" sz="2800" dirty="0">
                <a:solidFill>
                  <a:srgbClr val="FFFF00"/>
                </a:solidFill>
                <a:effectLst/>
              </a:rPr>
              <a:t>And the river was there -- fascinating -- deadly -- like a snake.</a:t>
            </a:r>
            <a:r>
              <a:rPr lang="en-GB" sz="2800" dirty="0">
                <a:effectLst/>
              </a:rPr>
              <a:t>  </a:t>
            </a:r>
          </a:p>
          <a:p>
            <a:pPr marL="0" indent="0">
              <a:buNone/>
            </a:pPr>
            <a:endParaRPr lang="en-GB" sz="2800" dirty="0">
              <a:effectLst/>
            </a:endParaRPr>
          </a:p>
          <a:p>
            <a:pPr marL="0" indent="0" algn="r">
              <a:buNone/>
            </a:pPr>
            <a:r>
              <a:rPr lang="en-GB" sz="2400" i="1" dirty="0">
                <a:effectLst/>
              </a:rPr>
              <a:t>(* My italics)</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395536" y="188640"/>
            <a:ext cx="8229600" cy="850106"/>
          </a:xfrm>
        </p:spPr>
        <p:txBody>
          <a:bodyPr/>
          <a:lstStyle/>
          <a:p>
            <a:pPr algn="ctr"/>
            <a:r>
              <a:rPr lang="en-GB" sz="4000" dirty="0">
                <a:effectLst/>
                <a:latin typeface="Perpetua Titling MT" panose="02020502060505020804" pitchFamily="18" charset="0"/>
              </a:rPr>
              <a:t>The meanings of maps 2</a:t>
            </a:r>
          </a:p>
        </p:txBody>
      </p:sp>
    </p:spTree>
    <p:extLst>
      <p:ext uri="{BB962C8B-B14F-4D97-AF65-F5344CB8AC3E}">
        <p14:creationId xmlns:p14="http://schemas.microsoft.com/office/powerpoint/2010/main" val="2397838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395536" y="1182762"/>
            <a:ext cx="8496944" cy="4550494"/>
          </a:xfrm>
        </p:spPr>
        <p:txBody>
          <a:bodyPr>
            <a:normAutofit/>
          </a:bodyPr>
          <a:lstStyle/>
          <a:p>
            <a:pPr marL="0" indent="0">
              <a:buNone/>
            </a:pPr>
            <a:r>
              <a:rPr lang="en-GB" sz="2800" dirty="0">
                <a:effectLst/>
              </a:rPr>
              <a:t> </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457200" y="27078"/>
            <a:ext cx="8229600" cy="850106"/>
          </a:xfrm>
        </p:spPr>
        <p:txBody>
          <a:bodyPr/>
          <a:lstStyle/>
          <a:p>
            <a:pPr algn="ctr"/>
            <a:r>
              <a:rPr lang="en-GB" sz="3600" dirty="0">
                <a:effectLst/>
                <a:latin typeface="Perpetua Titling MT" panose="02020502060505020804" pitchFamily="18" charset="0"/>
              </a:rPr>
              <a:t>Image come alive: the map</a:t>
            </a:r>
          </a:p>
        </p:txBody>
      </p:sp>
      <p:sp>
        <p:nvSpPr>
          <p:cNvPr id="3" name="Rectangle 2">
            <a:extLst>
              <a:ext uri="{FF2B5EF4-FFF2-40B4-BE49-F238E27FC236}">
                <a16:creationId xmlns:a16="http://schemas.microsoft.com/office/drawing/2014/main" id="{1F546FA1-95AD-4AD1-A146-49A928B3C539}"/>
              </a:ext>
            </a:extLst>
          </p:cNvPr>
          <p:cNvSpPr/>
          <p:nvPr/>
        </p:nvSpPr>
        <p:spPr>
          <a:xfrm>
            <a:off x="395536" y="905937"/>
            <a:ext cx="8712968" cy="5755422"/>
          </a:xfrm>
          <a:prstGeom prst="rect">
            <a:avLst/>
          </a:prstGeom>
        </p:spPr>
        <p:txBody>
          <a:bodyPr wrap="square">
            <a:spAutoFit/>
          </a:bodyPr>
          <a:lstStyle/>
          <a:p>
            <a:r>
              <a:rPr lang="en-GB" sz="2300" dirty="0">
                <a:latin typeface="+mn-lt"/>
              </a:rPr>
              <a:t>He looked like a harlequin. His clothes had been made of some stuff that was brown </a:t>
            </a:r>
            <a:r>
              <a:rPr lang="en-GB" sz="2300" dirty="0" err="1">
                <a:latin typeface="+mn-lt"/>
              </a:rPr>
              <a:t>holland</a:t>
            </a:r>
            <a:r>
              <a:rPr lang="en-GB" sz="2300" dirty="0">
                <a:latin typeface="+mn-lt"/>
              </a:rPr>
              <a:t> probably, but it was covered with patches all over, with </a:t>
            </a:r>
            <a:r>
              <a:rPr lang="en-GB" sz="2300" i="1" dirty="0">
                <a:latin typeface="+mn-lt"/>
              </a:rPr>
              <a:t>bright patches, blue, red, and yellow,--patches on the back, patches on front, patches on elbows, on knees; </a:t>
            </a:r>
            <a:r>
              <a:rPr lang="en-GB" sz="2300" i="1" dirty="0" err="1">
                <a:latin typeface="+mn-lt"/>
              </a:rPr>
              <a:t>colored</a:t>
            </a:r>
            <a:r>
              <a:rPr lang="en-GB" sz="2300" i="1" dirty="0">
                <a:latin typeface="+mn-lt"/>
              </a:rPr>
              <a:t> binding round his jacket, scarlet edging at the bottom of his trousers; </a:t>
            </a:r>
            <a:r>
              <a:rPr lang="en-GB" sz="2300" dirty="0">
                <a:latin typeface="+mn-lt"/>
              </a:rPr>
              <a:t>and the sunshine made him look extremely gay and wonderfully neat withal, because you could see how beautifully all this patching had been done. A beardless, boyish face, very fair, no features to speak of, nose peeling, little blue eyes, smiles and frowns chasing each other over that </a:t>
            </a:r>
            <a:r>
              <a:rPr lang="en-GB" sz="2300" dirty="0">
                <a:solidFill>
                  <a:srgbClr val="FFFF00"/>
                </a:solidFill>
                <a:latin typeface="+mn-lt"/>
              </a:rPr>
              <a:t>open countenance like sunshine and shadow on a windswept plain</a:t>
            </a:r>
            <a:r>
              <a:rPr lang="en-GB" sz="2300" dirty="0">
                <a:latin typeface="+mn-lt"/>
              </a:rPr>
              <a:t>. …The harlequin on the bank turned his little pug nose up to me. `You English?' he asked, all smiles. `Are you?' I shouted from the wheel. The smiles vanished, and he shook his head as if sorry for my disappointment. Then he brightened up. …</a:t>
            </a:r>
            <a:r>
              <a:rPr lang="en-GB" sz="2300" dirty="0">
                <a:solidFill>
                  <a:srgbClr val="FFFF00"/>
                </a:solidFill>
                <a:latin typeface="+mn-lt"/>
              </a:rPr>
              <a:t>His face was like the autumn sky, overcast one moment and bright the next</a:t>
            </a:r>
            <a:r>
              <a:rPr lang="en-GB" sz="2300" dirty="0">
                <a:latin typeface="+mn-lt"/>
              </a:rPr>
              <a:t>.</a:t>
            </a:r>
          </a:p>
        </p:txBody>
      </p:sp>
    </p:spTree>
    <p:extLst>
      <p:ext uri="{BB962C8B-B14F-4D97-AF65-F5344CB8AC3E}">
        <p14:creationId xmlns:p14="http://schemas.microsoft.com/office/powerpoint/2010/main" val="23910488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2D2F5FE-FA1A-4901-AB40-1B1005D44442}"/>
              </a:ext>
            </a:extLst>
          </p:cNvPr>
          <p:cNvSpPr>
            <a:spLocks noGrp="1"/>
          </p:cNvSpPr>
          <p:nvPr>
            <p:ph idx="1"/>
          </p:nvPr>
        </p:nvSpPr>
        <p:spPr>
          <a:xfrm>
            <a:off x="251520" y="1124744"/>
            <a:ext cx="8640960" cy="5544616"/>
          </a:xfrm>
        </p:spPr>
        <p:txBody>
          <a:bodyPr>
            <a:noAutofit/>
          </a:bodyPr>
          <a:lstStyle/>
          <a:p>
            <a:pPr marL="0" indent="0">
              <a:spcBef>
                <a:spcPts val="600"/>
              </a:spcBef>
              <a:buNone/>
            </a:pPr>
            <a:r>
              <a:rPr lang="en-GB" sz="2300" dirty="0">
                <a:effectLst/>
              </a:rPr>
              <a:t>There he was before me, </a:t>
            </a:r>
            <a:r>
              <a:rPr lang="en-GB" sz="2300" dirty="0">
                <a:solidFill>
                  <a:srgbClr val="FFFF00"/>
                </a:solidFill>
                <a:effectLst/>
              </a:rPr>
              <a:t>in motley, as though he had absconded from a troupe of mimes, enthusiastic, fabulous. </a:t>
            </a:r>
            <a:r>
              <a:rPr lang="en-GB" sz="2300" dirty="0">
                <a:effectLst/>
              </a:rPr>
              <a:t>His very existence was </a:t>
            </a:r>
            <a:r>
              <a:rPr lang="en-GB" sz="2300" u="sng" dirty="0">
                <a:effectLst/>
              </a:rPr>
              <a:t>improbable</a:t>
            </a:r>
            <a:r>
              <a:rPr lang="en-GB" sz="2300" dirty="0">
                <a:effectLst/>
              </a:rPr>
              <a:t>, </a:t>
            </a:r>
            <a:r>
              <a:rPr lang="en-GB" sz="2300" u="sng" dirty="0">
                <a:effectLst/>
              </a:rPr>
              <a:t>inexplicable</a:t>
            </a:r>
            <a:r>
              <a:rPr lang="en-GB" sz="2300" dirty="0">
                <a:effectLst/>
              </a:rPr>
              <a:t>, and altogether </a:t>
            </a:r>
            <a:r>
              <a:rPr lang="en-GB" sz="2300" u="sng" dirty="0">
                <a:effectLst/>
              </a:rPr>
              <a:t>bewildering</a:t>
            </a:r>
            <a:r>
              <a:rPr lang="en-GB" sz="2300" dirty="0">
                <a:effectLst/>
              </a:rPr>
              <a:t>. He was an </a:t>
            </a:r>
            <a:r>
              <a:rPr lang="en-GB" sz="2300" u="sng" dirty="0">
                <a:effectLst/>
              </a:rPr>
              <a:t>insoluble</a:t>
            </a:r>
            <a:r>
              <a:rPr lang="en-GB" sz="2300" dirty="0">
                <a:effectLst/>
              </a:rPr>
              <a:t> problem. It was </a:t>
            </a:r>
            <a:r>
              <a:rPr lang="en-GB" sz="2300" u="sng" dirty="0">
                <a:effectLst/>
              </a:rPr>
              <a:t>inconceivable</a:t>
            </a:r>
            <a:r>
              <a:rPr lang="en-GB" sz="2300" dirty="0">
                <a:effectLst/>
              </a:rPr>
              <a:t> how he had existed, how he had succeeded in getting so far, how he had managed to remain—why he did not instantly disappear. 'I went a little farther,' he said, 'then still a little farther—till I had gone so far that I don't know how I'll ever get back. Never mind. Plenty time. I can manage. You take Kurtz away quick—quick—I tell you.' </a:t>
            </a:r>
            <a:r>
              <a:rPr lang="en-GB" sz="2300" dirty="0">
                <a:solidFill>
                  <a:srgbClr val="FFFF00"/>
                </a:solidFill>
                <a:effectLst/>
              </a:rPr>
              <a:t>The glamour of youth enveloped his particolored rags, his destitution, his loneliness, the essential desolation of his futile wanderings. </a:t>
            </a:r>
            <a:r>
              <a:rPr lang="en-GB" sz="2300" dirty="0">
                <a:effectLst/>
              </a:rPr>
              <a:t>For months—for years—his life hadn't been worth a day's purchase; and there he was gallantly, thoughtlessly alive, to all appearance indestructible solely by the virtue of his few years and of his unreflecting audacity</a:t>
            </a:r>
          </a:p>
        </p:txBody>
      </p:sp>
      <p:sp>
        <p:nvSpPr>
          <p:cNvPr id="5" name="Title 1">
            <a:extLst>
              <a:ext uri="{FF2B5EF4-FFF2-40B4-BE49-F238E27FC236}">
                <a16:creationId xmlns:a16="http://schemas.microsoft.com/office/drawing/2014/main" id="{5BD6731E-B5BE-409B-B940-141F61512F9E}"/>
              </a:ext>
            </a:extLst>
          </p:cNvPr>
          <p:cNvSpPr>
            <a:spLocks noGrp="1"/>
          </p:cNvSpPr>
          <p:nvPr>
            <p:ph type="title"/>
          </p:nvPr>
        </p:nvSpPr>
        <p:spPr>
          <a:xfrm>
            <a:off x="272613" y="260648"/>
            <a:ext cx="8229600" cy="567660"/>
          </a:xfrm>
        </p:spPr>
        <p:txBody>
          <a:bodyPr/>
          <a:lstStyle/>
          <a:p>
            <a:pPr algn="ctr"/>
            <a:r>
              <a:rPr lang="en-GB" sz="3600" dirty="0">
                <a:effectLst/>
                <a:latin typeface="Perpetua Titling MT" panose="02020502060505020804" pitchFamily="18" charset="0"/>
              </a:rPr>
              <a:t>The glamour of exploration    </a:t>
            </a:r>
          </a:p>
        </p:txBody>
      </p:sp>
    </p:spTree>
    <p:extLst>
      <p:ext uri="{BB962C8B-B14F-4D97-AF65-F5344CB8AC3E}">
        <p14:creationId xmlns:p14="http://schemas.microsoft.com/office/powerpoint/2010/main" val="3268473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7041B0D-07AD-4CCA-BD55-0A3218B7882C}"/>
              </a:ext>
            </a:extLst>
          </p:cNvPr>
          <p:cNvSpPr>
            <a:spLocks noGrp="1"/>
          </p:cNvSpPr>
          <p:nvPr>
            <p:ph idx="1"/>
          </p:nvPr>
        </p:nvSpPr>
        <p:spPr>
          <a:xfrm>
            <a:off x="410211" y="593304"/>
            <a:ext cx="8820472" cy="6264696"/>
          </a:xfrm>
        </p:spPr>
        <p:txBody>
          <a:bodyPr>
            <a:normAutofit/>
          </a:bodyPr>
          <a:lstStyle/>
          <a:p>
            <a:pPr marL="18288" indent="0">
              <a:buNone/>
            </a:pPr>
            <a:r>
              <a:rPr lang="en-GB" sz="2400" dirty="0">
                <a:effectLst/>
              </a:rPr>
              <a:t>There had been a lot of such rot let loose in print and talk just about that time, and the excellent woman, living right in the rush of all that humbug, got carried off her feet. She talked about </a:t>
            </a:r>
            <a:r>
              <a:rPr lang="en-GB" sz="2400" dirty="0">
                <a:solidFill>
                  <a:srgbClr val="FFFF00"/>
                </a:solidFill>
                <a:effectLst/>
              </a:rPr>
              <a:t>‘weaning those ignorant millions from their horrid ways,</a:t>
            </a:r>
            <a:r>
              <a:rPr lang="en-GB" sz="2400" dirty="0">
                <a:effectLst/>
              </a:rPr>
              <a:t>’ till, upon my word, she made me quite uncomfortable. I ventured to hint that the Company was run for profit.</a:t>
            </a:r>
          </a:p>
          <a:p>
            <a:pPr marL="18288" indent="0">
              <a:buNone/>
            </a:pPr>
            <a:endParaRPr lang="en-GB" sz="1050" dirty="0">
              <a:effectLst/>
            </a:endParaRPr>
          </a:p>
          <a:p>
            <a:pPr marL="18288" indent="0">
              <a:buNone/>
            </a:pPr>
            <a:r>
              <a:rPr lang="en-GB" sz="2400" dirty="0">
                <a:effectLst/>
              </a:rPr>
              <a:t>“‘You forget, dear Charlie, that the labourer is worthy of his hire,’ she said, brightly. </a:t>
            </a:r>
            <a:r>
              <a:rPr lang="en-GB" sz="2400" dirty="0">
                <a:solidFill>
                  <a:srgbClr val="FFFF00"/>
                </a:solidFill>
                <a:effectLst/>
              </a:rPr>
              <a:t>It’s queer how out of touch with truth women are. They live in a world of their own, and there has never been anything like it, and never can be. It is too beautiful altogether, and if they were to set it up it would go to pieces before the first sunset. Some confounded fact we men have been living contentedly with ever since the day of creation would start up and knock the whole thing over</a:t>
            </a:r>
            <a:r>
              <a:rPr lang="en-GB" sz="2400" dirty="0">
                <a:solidFill>
                  <a:srgbClr val="FFFF00"/>
                </a:solidFill>
              </a:rPr>
              <a:t>.</a:t>
            </a:r>
          </a:p>
        </p:txBody>
      </p:sp>
      <p:sp>
        <p:nvSpPr>
          <p:cNvPr id="3" name="Title 2">
            <a:extLst>
              <a:ext uri="{FF2B5EF4-FFF2-40B4-BE49-F238E27FC236}">
                <a16:creationId xmlns:a16="http://schemas.microsoft.com/office/drawing/2014/main" id="{7D37E347-4D82-4B16-89EF-8FF7750F3CAE}"/>
              </a:ext>
            </a:extLst>
          </p:cNvPr>
          <p:cNvSpPr>
            <a:spLocks noGrp="1"/>
          </p:cNvSpPr>
          <p:nvPr>
            <p:ph type="title"/>
          </p:nvPr>
        </p:nvSpPr>
        <p:spPr>
          <a:xfrm>
            <a:off x="1187624" y="-50975"/>
            <a:ext cx="7543800" cy="914400"/>
          </a:xfrm>
        </p:spPr>
        <p:txBody>
          <a:bodyPr/>
          <a:lstStyle/>
          <a:p>
            <a:pPr algn="ctr"/>
            <a:r>
              <a:rPr lang="en-GB" sz="3600" dirty="0">
                <a:effectLst/>
                <a:latin typeface="Perpetua Titling MT" panose="02020502060505020804" pitchFamily="18" charset="0"/>
              </a:rPr>
              <a:t>Women &amp; imperialism</a:t>
            </a:r>
          </a:p>
        </p:txBody>
      </p:sp>
    </p:spTree>
    <p:extLst>
      <p:ext uri="{BB962C8B-B14F-4D97-AF65-F5344CB8AC3E}">
        <p14:creationId xmlns:p14="http://schemas.microsoft.com/office/powerpoint/2010/main" val="12014352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AA32C62-2A9C-49A2-A53D-6EF3C711AD13}"/>
              </a:ext>
            </a:extLst>
          </p:cNvPr>
          <p:cNvSpPr>
            <a:spLocks noGrp="1"/>
          </p:cNvSpPr>
          <p:nvPr>
            <p:ph idx="1"/>
          </p:nvPr>
        </p:nvSpPr>
        <p:spPr>
          <a:xfrm>
            <a:off x="161764" y="-21119"/>
            <a:ext cx="8820472" cy="6912768"/>
          </a:xfrm>
        </p:spPr>
        <p:txBody>
          <a:bodyPr>
            <a:normAutofit lnSpcReduction="10000"/>
          </a:bodyPr>
          <a:lstStyle/>
          <a:p>
            <a:pPr marL="18288" indent="0">
              <a:lnSpc>
                <a:spcPct val="120000"/>
              </a:lnSpc>
              <a:spcBef>
                <a:spcPts val="600"/>
              </a:spcBef>
              <a:buNone/>
            </a:pPr>
            <a:r>
              <a:rPr lang="en-GB" sz="1800" dirty="0"/>
              <a:t>“‘... Who was not his friend </a:t>
            </a:r>
            <a:r>
              <a:rPr lang="en-GB" sz="1800" dirty="0">
                <a:solidFill>
                  <a:srgbClr val="FFFF00"/>
                </a:solidFill>
              </a:rPr>
              <a:t>who had heard him speak once</a:t>
            </a:r>
            <a:r>
              <a:rPr lang="en-GB" sz="1800" dirty="0"/>
              <a:t>?’ she was saying. ‘He drew men towards him by what was best in them.’ She looked at me with intensity. ‘It is the gift of the great,’ she went on, and the sound of her low voice seemed to have the accompaniment of all the other sounds, full of mystery, desolation, and sorrow, I had ever heard—the ripple of the river, the soughing of the trees swayed by the wind, the murmurs of the crowds, the faint ring of incomprehensible words cried from afar, the whisper of a </a:t>
            </a:r>
            <a:r>
              <a:rPr lang="en-GB" sz="1800" dirty="0">
                <a:solidFill>
                  <a:srgbClr val="FFFF00"/>
                </a:solidFill>
              </a:rPr>
              <a:t>voice speaking </a:t>
            </a:r>
            <a:r>
              <a:rPr lang="en-GB" sz="1800" dirty="0"/>
              <a:t>from beyond the threshold of an eternal darkness. ‘But </a:t>
            </a:r>
            <a:r>
              <a:rPr lang="en-GB" sz="1800" dirty="0">
                <a:solidFill>
                  <a:srgbClr val="FFFF00"/>
                </a:solidFill>
              </a:rPr>
              <a:t>you have heard him</a:t>
            </a:r>
            <a:r>
              <a:rPr lang="en-GB" sz="1800" dirty="0"/>
              <a:t>! You know!’ she cried.</a:t>
            </a:r>
          </a:p>
          <a:p>
            <a:pPr marL="18288" indent="0">
              <a:lnSpc>
                <a:spcPct val="120000"/>
              </a:lnSpc>
              <a:spcBef>
                <a:spcPts val="600"/>
              </a:spcBef>
              <a:buNone/>
            </a:pPr>
            <a:r>
              <a:rPr lang="en-GB" sz="1800" dirty="0"/>
              <a:t>“‘Yes, I know,’ I said with something like despair in my heart, but bowing my head before the faith that was in her, before that </a:t>
            </a:r>
            <a:r>
              <a:rPr lang="en-GB" sz="1800" u="sng" dirty="0">
                <a:solidFill>
                  <a:srgbClr val="FFFF00"/>
                </a:solidFill>
              </a:rPr>
              <a:t>great and saving illusion that shone with an unearthly glow in the darkness, in the triumphant darkness from which I could not have defended her</a:t>
            </a:r>
            <a:r>
              <a:rPr lang="en-GB" sz="1800" dirty="0"/>
              <a:t>—from which I could not even defend myself.</a:t>
            </a:r>
          </a:p>
          <a:p>
            <a:pPr marL="18288" indent="0">
              <a:lnSpc>
                <a:spcPct val="120000"/>
              </a:lnSpc>
              <a:spcBef>
                <a:spcPts val="600"/>
              </a:spcBef>
              <a:buNone/>
            </a:pPr>
            <a:r>
              <a:rPr lang="en-GB" sz="1800" dirty="0"/>
              <a:t>…. Something must remain. His </a:t>
            </a:r>
            <a:r>
              <a:rPr lang="en-GB" sz="1800" dirty="0">
                <a:solidFill>
                  <a:srgbClr val="FFFF00"/>
                </a:solidFill>
              </a:rPr>
              <a:t>words</a:t>
            </a:r>
            <a:r>
              <a:rPr lang="en-GB" sz="1800" dirty="0"/>
              <a:t>, at least, have not died.’</a:t>
            </a:r>
          </a:p>
          <a:p>
            <a:pPr marL="18288" indent="0">
              <a:lnSpc>
                <a:spcPct val="110000"/>
              </a:lnSpc>
              <a:spcBef>
                <a:spcPts val="0"/>
              </a:spcBef>
              <a:buNone/>
            </a:pPr>
            <a:r>
              <a:rPr lang="en-GB" sz="1800" dirty="0"/>
              <a:t>“‘</a:t>
            </a:r>
            <a:r>
              <a:rPr lang="en-GB" sz="1800" dirty="0">
                <a:solidFill>
                  <a:srgbClr val="FFFF00"/>
                </a:solidFill>
              </a:rPr>
              <a:t>His words will remain</a:t>
            </a:r>
            <a:r>
              <a:rPr lang="en-GB" sz="1800" dirty="0"/>
              <a:t>,’ I said.</a:t>
            </a:r>
          </a:p>
          <a:p>
            <a:pPr marL="18288" indent="0">
              <a:lnSpc>
                <a:spcPct val="110000"/>
              </a:lnSpc>
              <a:spcBef>
                <a:spcPts val="0"/>
              </a:spcBef>
              <a:buNone/>
            </a:pPr>
            <a:r>
              <a:rPr lang="en-GB" sz="1800" dirty="0"/>
              <a:t>…</a:t>
            </a:r>
          </a:p>
          <a:p>
            <a:pPr marL="18288" indent="0">
              <a:lnSpc>
                <a:spcPct val="120000"/>
              </a:lnSpc>
              <a:spcBef>
                <a:spcPts val="600"/>
              </a:spcBef>
              <a:buNone/>
            </a:pPr>
            <a:r>
              <a:rPr lang="en-GB" sz="1800" dirty="0"/>
              <a:t>“She put out her arms as if after a retreating figure, stretching them back and with clasped pale hands across the fading and narrow sheen of the window. Never see him! I saw him clearly enough then. I shall see this </a:t>
            </a:r>
            <a:r>
              <a:rPr lang="en-GB" sz="1800" dirty="0">
                <a:solidFill>
                  <a:srgbClr val="FFFF00"/>
                </a:solidFill>
              </a:rPr>
              <a:t>eloquent phantom </a:t>
            </a:r>
            <a:r>
              <a:rPr lang="en-GB" sz="1800" dirty="0"/>
              <a:t>as long as I live, and I shall see her, too, a tragic and familiar Shade, resembling in this gesture another one, tragic also, and bedecked with powerless charms, stretching bare brown arms over the glitter of the infernal stream, the stream of darkness. …</a:t>
            </a:r>
          </a:p>
        </p:txBody>
      </p:sp>
    </p:spTree>
    <p:extLst>
      <p:ext uri="{BB962C8B-B14F-4D97-AF65-F5344CB8AC3E}">
        <p14:creationId xmlns:p14="http://schemas.microsoft.com/office/powerpoint/2010/main" val="22443193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entury Gothic-Palatino Lino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Template>
  <TotalTime>758</TotalTime>
  <Words>3399</Words>
  <Application>Microsoft Office PowerPoint</Application>
  <PresentationFormat>On-screen Show (4:3)</PresentationFormat>
  <Paragraphs>96</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Century Gothic</vt:lpstr>
      <vt:lpstr>Palatino Linotype</vt:lpstr>
      <vt:lpstr>Perpetua</vt:lpstr>
      <vt:lpstr>Perpetua Titling MT</vt:lpstr>
      <vt:lpstr>Wingdings</vt:lpstr>
      <vt:lpstr>mod</vt:lpstr>
      <vt:lpstr>PowerPoint Presentation</vt:lpstr>
      <vt:lpstr>AIM(S)</vt:lpstr>
      <vt:lpstr>LEARNING OUTCOMES</vt:lpstr>
      <vt:lpstr>THE PASSING OF EMPIRE</vt:lpstr>
      <vt:lpstr>THE AESTHETIC IMPLICATIONS OF SOCIAL &amp; POLITICAL CHANGE</vt:lpstr>
      <vt:lpstr> BENJAMIN, ‘ON THE CONCEPT OF HISTORY’ </vt:lpstr>
      <vt:lpstr>TEXTUAL SCHIZOPHRENIA</vt:lpstr>
      <vt:lpstr>PowerPoint Presentation</vt:lpstr>
      <vt:lpstr>The instability of appearances</vt:lpstr>
      <vt:lpstr>PowerPoint Presentation</vt:lpstr>
      <vt:lpstr>ACTS OF PERCEPTION</vt:lpstr>
      <vt:lpstr>The glamour of maps 1</vt:lpstr>
      <vt:lpstr>The erebus &amp; Terror &amp; the loss of glamour</vt:lpstr>
      <vt:lpstr>VICTIMS OF THE BELGIAN STATE</vt:lpstr>
      <vt:lpstr>PowerPoint Presentation</vt:lpstr>
      <vt:lpstr>words &amp; IMAGEs 1</vt:lpstr>
      <vt:lpstr>PowerPoint Presentation</vt:lpstr>
      <vt:lpstr>THE TRUTH OF images</vt:lpstr>
      <vt:lpstr>PowerPoint Presentation</vt:lpstr>
      <vt:lpstr>glamour; n.: uncanny language</vt:lpstr>
      <vt:lpstr>The meanings of maps 2</vt:lpstr>
      <vt:lpstr>Image come alive: the map</vt:lpstr>
      <vt:lpstr>The glamour of exploration    </vt:lpstr>
      <vt:lpstr>Women &amp; imperialism</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Jeni Williams</cp:lastModifiedBy>
  <cp:revision>59</cp:revision>
  <dcterms:created xsi:type="dcterms:W3CDTF">2009-09-29T15:17:47Z</dcterms:created>
  <dcterms:modified xsi:type="dcterms:W3CDTF">2018-02-11T23:08:57Z</dcterms:modified>
</cp:coreProperties>
</file>