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268" r:id="rId2"/>
    <p:sldId id="269" r:id="rId3"/>
    <p:sldId id="262" r:id="rId4"/>
    <p:sldId id="270" r:id="rId5"/>
    <p:sldId id="271" r:id="rId6"/>
    <p:sldId id="256" r:id="rId7"/>
    <p:sldId id="257" r:id="rId8"/>
    <p:sldId id="258" r:id="rId9"/>
    <p:sldId id="259" r:id="rId10"/>
    <p:sldId id="260" r:id="rId11"/>
    <p:sldId id="273" r:id="rId12"/>
    <p:sldId id="274" r:id="rId13"/>
    <p:sldId id="275" r:id="rId14"/>
    <p:sldId id="276" r:id="rId15"/>
    <p:sldId id="261" r:id="rId16"/>
    <p:sldId id="263" r:id="rId17"/>
    <p:sldId id="277" r:id="rId18"/>
    <p:sldId id="265" r:id="rId19"/>
    <p:sldId id="266" r:id="rId20"/>
    <p:sldId id="267" r:id="rId21"/>
    <p:sldId id="264" r:id="rId22"/>
    <p:sldId id="272"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1F0C08-F099-040E-1C60-C18144006F25}" v="557" dt="2026-03-14T12:40:46.613"/>
    <p1510:client id="{31227A10-6616-059C-317E-C47971247309}" v="287" dt="2026-03-15T19:03:33.95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D602BC-BC5F-4CCE-807D-135659F6EB42}" type="datetimeFigureOut">
              <a:t>3/15/2026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986696-9EFC-4A4E-A1D0-E9C94B359A7E}" type="slidenum">
              <a:t>‹#›</a:t>
            </a:fld>
            <a:endParaRPr lang="en-US"/>
          </a:p>
        </p:txBody>
      </p:sp>
    </p:spTree>
    <p:extLst>
      <p:ext uri="{BB962C8B-B14F-4D97-AF65-F5344CB8AC3E}">
        <p14:creationId xmlns:p14="http://schemas.microsoft.com/office/powerpoint/2010/main" val="4288904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Calibri" panose="020F0502020204030204" pitchFamily="34" charset="0"/>
                <a:ea typeface="Calibri" panose="020F0502020204030204" pitchFamily="34" charset="0"/>
                <a:cs typeface="Times New Roman" panose="02020603050405020304" pitchFamily="18" charset="0"/>
              </a:rPr>
              <a:t>Chickenpox, also referred to as varicella, is a very contagious viral infection which is caused by the varicella-zoster virus. The most susceptible to it are children; however, adults and vulnerable people may also be infected. Transmission of the infection occurs with the help of respiratory droplets or direct contact with the fluid of the blisters of an infected individual. Despite being mild, complications can be experienced in adults, pregnant women, and weak-immune system individuals. It is necessary to know how to measure, monitor, and control the disease within the communities to prevent outbreaks and support the health of people.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incidence of chicken pox is used to determine the prevalence of new cases of a disease in a community, given that the measurements give the health authorities the information on the prevalence. Incidence is a condition that defines the number of occurrences of a disease in a given population over a given time span (Bonita,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Beaglehole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Kjellstrom</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2018).</a:t>
            </a:r>
          </a:p>
          <a:p>
            <a:pPr marL="0" marR="0" algn="just">
              <a:lnSpc>
                <a:spcPct val="150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Healthcare reporting systems are one of the ingredients used to measure chicken pox incidence. Public health departments receive cases of diagnosis that are reported by hospitals, clinics, and general practitioners. These reports assist in monitoring the infection rates as well as those regions with a greater prevalence of the disease (CDC, 2023).</a:t>
            </a:r>
          </a:p>
          <a:p>
            <a:pPr marL="0" marR="0" algn="just">
              <a:lnSpc>
                <a:spcPct val="150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School and childcare surveillance is another measure. Chickenpox is a highly contagious disease amongst children; thus, by tracking school absences because of sickness, one will be in a position to detect an outbreak at a tender age. The suspected cases are frequently reported to the local health authorities by educational institutions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Heymann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2015).</a:t>
            </a:r>
          </a:p>
          <a:p>
            <a:pPr marL="0" marR="0" algn="just">
              <a:lnSpc>
                <a:spcPct val="150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Cases are also confirmed through laboratory tests. In skin lesion samples, the varicella-zoster virus can be identified by such tests as polymerase chain reaction (PCR). Laboratory confirmation enhances disease measure accuracy, particularly when the symptoms are ambiguous (NICE, 2023).</a:t>
            </a:r>
          </a:p>
          <a:p>
            <a:pPr marL="0" marR="0" algn="just">
              <a:lnSpc>
                <a:spcPct val="150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Also, community health surveys and epidemiologic studies may be used in estimating the distribution of diseases in populations. The data are gathered through households or certain populations to identify the extent of the spread of chickenpox within a community (Bonita,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Beaglehole</a:t>
            </a:r>
            <a:r>
              <a:rPr lang="en-GB" sz="1800" dirty="0">
                <a:effectLst/>
                <a:latin typeface="Calibri" panose="020F0502020204030204" pitchFamily="34" charset="0"/>
                <a:ea typeface="Calibri" panose="020F0502020204030204" pitchFamily="34" charset="0"/>
                <a:cs typeface="Times New Roman" panose="02020603050405020304" pitchFamily="18" charset="0"/>
              </a:rPr>
              <a:t> and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Kjellstrom</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2018).</a:t>
            </a:r>
          </a:p>
          <a:p>
            <a:pPr marL="0" marR="0" algn="just">
              <a:lnSpc>
                <a:spcPct val="150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These measurement techniques aid the health authorities in their evaluation of the disease pattern and creation of effective prevention measures.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1200"/>
              </a:spcBef>
              <a:spcAft>
                <a:spcPts val="0"/>
              </a:spcAft>
            </a:pPr>
            <a:r>
              <a:rPr lang="en-GB" sz="1800" b="1" kern="0" dirty="0">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rPr>
              <a:t>Conclusion </a:t>
            </a:r>
          </a:p>
          <a:p>
            <a:pPr marL="0" marR="0" algn="just">
              <a:lnSpc>
                <a:spcPct val="150000"/>
              </a:lnSpc>
              <a:spcBef>
                <a:spcPts val="0"/>
              </a:spcBef>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Chickenpox is an infectious disease that has remained a source of concern in terms of the health of people. Incidence of the disease can be measured using healthcare reporting, lab testing, and epidemiological research, resulting in the determination of the extent of the infection. Surveillance helps in the early identification of an outbreak and leads to action by the health authorities. Vaccination, isolation, education and medical therapy are effective strategies in the control of the disease transmission. Interacting with the factors influencing health and well-being can also be useful in safeguarding people who can be vulnerable and boosting the overall health outcomes in the community.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txBody>
          <a:bodyPr/>
          <a:lstStyle/>
          <a:p>
            <a:endParaRPr lang="en-GB" sz="1500"/>
          </a:p>
        </p:txBody>
      </p:sp>
      <p:sp>
        <p:nvSpPr>
          <p:cNvPr id="3" name="Shape 1"/>
          <p:cNvSpPr/>
          <p:nvPr/>
        </p:nvSpPr>
        <p:spPr>
          <a:xfrm>
            <a:off x="0" y="0"/>
            <a:ext cx="12192000" cy="6858000"/>
          </a:xfrm>
          <a:prstGeom prst="rect">
            <a:avLst/>
          </a:prstGeom>
          <a:solidFill>
            <a:srgbClr val="FAFFFA"/>
          </a:solidFill>
          <a:ln/>
        </p:spPr>
        <p:txBody>
          <a:bodyPr/>
          <a:lstStyle/>
          <a:p>
            <a:endParaRPr lang="en-GB" sz="1500"/>
          </a:p>
        </p:txBody>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41022837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txBody>
          <a:bodyPr/>
          <a:lstStyle/>
          <a:p>
            <a:endParaRPr lang="en-GB" sz="1500"/>
          </a:p>
        </p:txBody>
      </p:sp>
      <p:sp>
        <p:nvSpPr>
          <p:cNvPr id="3" name="Shape 1"/>
          <p:cNvSpPr/>
          <p:nvPr/>
        </p:nvSpPr>
        <p:spPr>
          <a:xfrm>
            <a:off x="0" y="0"/>
            <a:ext cx="12192000" cy="6858000"/>
          </a:xfrm>
          <a:prstGeom prst="rect">
            <a:avLst/>
          </a:prstGeom>
          <a:solidFill>
            <a:srgbClr val="FAFFFA"/>
          </a:solidFill>
          <a:ln/>
        </p:spPr>
        <p:txBody>
          <a:bodyPr/>
          <a:lstStyle/>
          <a:p>
            <a:endParaRPr lang="en-GB" sz="1500"/>
          </a:p>
        </p:txBody>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6454229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txBody>
          <a:bodyPr/>
          <a:lstStyle/>
          <a:p>
            <a:endParaRPr lang="en-GB" sz="1500"/>
          </a:p>
        </p:txBody>
      </p:sp>
      <p:sp>
        <p:nvSpPr>
          <p:cNvPr id="3" name="Shape 1"/>
          <p:cNvSpPr/>
          <p:nvPr/>
        </p:nvSpPr>
        <p:spPr>
          <a:xfrm>
            <a:off x="0" y="0"/>
            <a:ext cx="12192000" cy="6858000"/>
          </a:xfrm>
          <a:prstGeom prst="rect">
            <a:avLst/>
          </a:prstGeom>
          <a:solidFill>
            <a:srgbClr val="FAFFFA"/>
          </a:solidFill>
          <a:ln/>
        </p:spPr>
        <p:txBody>
          <a:bodyPr/>
          <a:lstStyle/>
          <a:p>
            <a:endParaRPr lang="en-GB" sz="1500"/>
          </a:p>
        </p:txBody>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17343855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Slide 10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sp>
      <p:sp>
        <p:nvSpPr>
          <p:cNvPr id="3" name="Shape 1"/>
          <p:cNvSpPr/>
          <p:nvPr/>
        </p:nvSpPr>
        <p:spPr>
          <a:xfrm>
            <a:off x="0" y="0"/>
            <a:ext cx="12192000" cy="6858000"/>
          </a:xfrm>
          <a:prstGeom prst="rect">
            <a:avLst/>
          </a:prstGeom>
          <a:solidFill>
            <a:srgbClr val="FAFFFA"/>
          </a:solidFill>
          <a:ln/>
        </p:spPr>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28632516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Slide 9 master">
    <p:spTree>
      <p:nvGrpSpPr>
        <p:cNvPr id="1" name=""/>
        <p:cNvGrpSpPr/>
        <p:nvPr/>
      </p:nvGrpSpPr>
      <p:grpSpPr>
        <a:xfrm>
          <a:off x="0" y="0"/>
          <a:ext cx="0" cy="0"/>
          <a:chOff x="0" y="0"/>
          <a:chExt cx="0" cy="0"/>
        </a:xfrm>
      </p:grpSpPr>
      <p:sp>
        <p:nvSpPr>
          <p:cNvPr id="2" name="Shape 0"/>
          <p:cNvSpPr/>
          <p:nvPr/>
        </p:nvSpPr>
        <p:spPr>
          <a:xfrm>
            <a:off x="0" y="0"/>
            <a:ext cx="12192000" cy="6858000"/>
          </a:xfrm>
          <a:prstGeom prst="rect">
            <a:avLst/>
          </a:prstGeom>
          <a:solidFill>
            <a:srgbClr val="DEEEE1"/>
          </a:solidFill>
          <a:ln/>
        </p:spPr>
      </p:sp>
      <p:sp>
        <p:nvSpPr>
          <p:cNvPr id="3" name="Shape 1"/>
          <p:cNvSpPr/>
          <p:nvPr/>
        </p:nvSpPr>
        <p:spPr>
          <a:xfrm>
            <a:off x="0" y="0"/>
            <a:ext cx="12192000" cy="6858000"/>
          </a:xfrm>
          <a:prstGeom prst="rect">
            <a:avLst/>
          </a:prstGeom>
          <a:solidFill>
            <a:srgbClr val="FAFFFA"/>
          </a:solidFill>
          <a:ln/>
        </p:spPr>
      </p:sp>
      <p:pic>
        <p:nvPicPr>
          <p:cNvPr id="4" name="Image 0" descr="preencoded.png">
            <a:hlinkClick r:id="rId2"/>
          </p:cNvPr>
          <p:cNvPicPr>
            <a:picLocks noChangeAspect="1"/>
          </p:cNvPicPr>
          <p:nvPr/>
        </p:nvPicPr>
        <p:blipFill>
          <a:blip r:embed="rId3"/>
          <a:stretch>
            <a:fillRect/>
          </a:stretch>
        </p:blipFill>
        <p:spPr>
          <a:xfrm>
            <a:off x="10699346" y="6457950"/>
            <a:ext cx="1435504" cy="342900"/>
          </a:xfrm>
          <a:prstGeom prst="rect">
            <a:avLst/>
          </a:prstGeom>
        </p:spPr>
      </p:pic>
    </p:spTree>
    <p:extLst>
      <p:ext uri="{BB962C8B-B14F-4D97-AF65-F5344CB8AC3E}">
        <p14:creationId xmlns:p14="http://schemas.microsoft.com/office/powerpoint/2010/main" val="3972766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3/15/2026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10.svg"/><Relationship Id="rId5" Type="http://schemas.openxmlformats.org/officeDocument/2006/relationships/image" Target="../media/image9.svg"/><Relationship Id="rId4" Type="http://schemas.openxmlformats.org/officeDocument/2006/relationships/image" Target="../media/image8.sv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5.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cks.nice.org.uk/topics/chickenpox/background-information/definition/" TargetMode="External"/><Relationship Id="rId2" Type="http://schemas.openxmlformats.org/officeDocument/2006/relationships/hyperlink" Target="https://www.gov.uk/government/publications/communicable-disease-outbreak-management-guidance" TargetMode="External"/><Relationship Id="rId1" Type="http://schemas.openxmlformats.org/officeDocument/2006/relationships/slideLayout" Target="../slideLayouts/slideLayout2.xml"/><Relationship Id="rId4" Type="http://schemas.openxmlformats.org/officeDocument/2006/relationships/hyperlink" Target="https://www.nhs.uk/conditions/chickenpox/"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slideLayout" Target="../slideLayouts/slideLayout7.xml"/><Relationship Id="rId6" Type="http://schemas.openxmlformats.org/officeDocument/2006/relationships/image" Target="../media/image17.svg"/><Relationship Id="rId5" Type="http://schemas.openxmlformats.org/officeDocument/2006/relationships/image" Target="../media/image16.svg"/><Relationship Id="rId4" Type="http://schemas.openxmlformats.org/officeDocument/2006/relationships/image" Target="../media/image15.svg"/></Relationships>
</file>

<file path=ppt/slides/_rels/slide1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9.jpeg"/><Relationship Id="rId7" Type="http://schemas.openxmlformats.org/officeDocument/2006/relationships/image" Target="../media/image21.svg"/><Relationship Id="rId2" Type="http://schemas.openxmlformats.org/officeDocument/2006/relationships/image" Target="../media/image18.png"/><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6.svg"/><Relationship Id="rId4" Type="http://schemas.openxmlformats.org/officeDocument/2006/relationships/image" Target="../media/image20.svg"/></Relationships>
</file>

<file path=ppt/slides/_rels/slide13.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20.svg"/><Relationship Id="rId7" Type="http://schemas.openxmlformats.org/officeDocument/2006/relationships/image" Target="../media/image14.svg"/><Relationship Id="rId2" Type="http://schemas.openxmlformats.org/officeDocument/2006/relationships/image" Target="../media/image23.svg"/><Relationship Id="rId1" Type="http://schemas.openxmlformats.org/officeDocument/2006/relationships/slideLayout" Target="../slideLayouts/slideLayout7.xml"/><Relationship Id="rId6" Type="http://schemas.openxmlformats.org/officeDocument/2006/relationships/image" Target="../media/image25.jpeg"/><Relationship Id="rId5" Type="http://schemas.openxmlformats.org/officeDocument/2006/relationships/image" Target="../media/image24.jpeg"/><Relationship Id="rId4" Type="http://schemas.openxmlformats.org/officeDocument/2006/relationships/image" Target="../media/image16.svg"/><Relationship Id="rId9" Type="http://schemas.openxmlformats.org/officeDocument/2006/relationships/image" Target="../media/image13.svg"/></Relationships>
</file>

<file path=ppt/slides/_rels/slide14.xml.rels><?xml version="1.0" encoding="UTF-8" standalone="yes"?>
<Relationships xmlns="http://schemas.openxmlformats.org/package/2006/relationships"><Relationship Id="rId3" Type="http://schemas.openxmlformats.org/officeDocument/2006/relationships/image" Target="../media/image20.svg"/><Relationship Id="rId7" Type="http://schemas.openxmlformats.org/officeDocument/2006/relationships/image" Target="../media/image16.svg"/><Relationship Id="rId2" Type="http://schemas.openxmlformats.org/officeDocument/2006/relationships/hyperlink" Target="https://www.who.int/emergencies/surveillance" TargetMode="External"/><Relationship Id="rId1" Type="http://schemas.openxmlformats.org/officeDocument/2006/relationships/slideLayout" Target="../slideLayouts/slideLayout7.xml"/><Relationship Id="rId6" Type="http://schemas.openxmlformats.org/officeDocument/2006/relationships/image" Target="../media/image13.svg"/><Relationship Id="rId5" Type="http://schemas.openxmlformats.org/officeDocument/2006/relationships/image" Target="../media/image15.svg"/><Relationship Id="rId4" Type="http://schemas.openxmlformats.org/officeDocument/2006/relationships/image" Target="../media/image14.svg"/></Relationships>
</file>

<file path=ppt/slides/_rels/slide1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ogle.com/search?q=https://www.gov.uk/government/collections/chickenpox-and-shingles-guidance-data-and-analysis" TargetMode="External"/><Relationship Id="rId2" Type="http://schemas.openxmlformats.org/officeDocument/2006/relationships/hyperlink" Target="https://www.nhs.uk/vaccinations/chickenpox-vaccine/"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5.xml"/><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3" Type="http://schemas.openxmlformats.org/officeDocument/2006/relationships/hyperlink" Target="https://www.england.nhs.uk/2026/01/hundreds-of-thousands-of-young-children-now-to-be-protected-against-chickenpox/" TargetMode="External"/><Relationship Id="rId2" Type="http://schemas.openxmlformats.org/officeDocument/2006/relationships/hyperlink" Target="https://www.nhs.uk/conditions/chickenpox/" TargetMode="External"/><Relationship Id="rId1" Type="http://schemas.openxmlformats.org/officeDocument/2006/relationships/slideLayout" Target="../slideLayouts/slideLayout2.xml"/><Relationship Id="rId5" Type="http://schemas.openxmlformats.org/officeDocument/2006/relationships/hyperlink" Target="https://www.uhcw.nhs.uk/download/clientfiles/files/Patient%20Information%20Leaflets/Emergency%20Medicine/ED%20Childrens/Chickenpox.pdf" TargetMode="External"/><Relationship Id="rId4" Type="http://schemas.openxmlformats.org/officeDocument/2006/relationships/hyperlink" Target="https://www.gov.uk/government/publications/health-protection-in-schools-and-other-childcare-faciliti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2000" cy="6858000"/>
          </a:xfrm>
          <a:prstGeom prst="rect">
            <a:avLst/>
          </a:prstGeom>
        </p:spPr>
      </p:pic>
      <p:sp>
        <p:nvSpPr>
          <p:cNvPr id="3" name="Text 0"/>
          <p:cNvSpPr/>
          <p:nvPr/>
        </p:nvSpPr>
        <p:spPr>
          <a:xfrm>
            <a:off x="5233492" y="2098874"/>
            <a:ext cx="6297018" cy="1771948"/>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ctr">
              <a:lnSpc>
                <a:spcPts val="4625"/>
              </a:lnSpc>
              <a:buNone/>
            </a:pPr>
            <a:r>
              <a:rPr lang="en-US" sz="3708" b="1" dirty="0">
                <a:solidFill>
                  <a:srgbClr val="3B4540"/>
                </a:solidFill>
                <a:latin typeface="Fraunces Extra Bold" pitchFamily="34" charset="0"/>
                <a:ea typeface="Fraunces Extra Bold" pitchFamily="34" charset="-122"/>
                <a:cs typeface="Fraunces Extra Bold" pitchFamily="34" charset="-120"/>
              </a:rPr>
              <a:t>Task 1</a:t>
            </a:r>
          </a:p>
          <a:p>
            <a:pPr marL="0" indent="0" algn="ctr">
              <a:lnSpc>
                <a:spcPts val="4625"/>
              </a:lnSpc>
              <a:buNone/>
            </a:pPr>
            <a:r>
              <a:rPr lang="en-US" sz="3708" b="1" dirty="0">
                <a:solidFill>
                  <a:srgbClr val="3B4540"/>
                </a:solidFill>
                <a:latin typeface="Fraunces Extra Bold" pitchFamily="34" charset="0"/>
                <a:ea typeface="Fraunces Extra Bold" pitchFamily="34" charset="-122"/>
                <a:cs typeface="Fraunces Extra Bold" pitchFamily="34" charset="-120"/>
              </a:rPr>
              <a:t>Topic: Chickenpox</a:t>
            </a:r>
            <a:endParaRPr lang="en-US" sz="3708" dirty="0"/>
          </a:p>
        </p:txBody>
      </p:sp>
      <p:sp>
        <p:nvSpPr>
          <p:cNvPr id="4" name="Text 1"/>
          <p:cNvSpPr/>
          <p:nvPr/>
        </p:nvSpPr>
        <p:spPr>
          <a:xfrm>
            <a:off x="5233492" y="4154289"/>
            <a:ext cx="6297018" cy="604838"/>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375"/>
              </a:lnSpc>
              <a:buNone/>
            </a:pPr>
            <a:r>
              <a:rPr lang="en-US" sz="1458" dirty="0">
                <a:solidFill>
                  <a:srgbClr val="405449"/>
                </a:solidFill>
                <a:latin typeface="Nobile" pitchFamily="34" charset="0"/>
                <a:ea typeface="Nobile" pitchFamily="34" charset="-122"/>
                <a:cs typeface="Nobile" pitchFamily="34" charset="-120"/>
              </a:rPr>
              <a:t>A comprehensive guide to measuring, monitoring, and controlling varicella transmission in communities</a:t>
            </a:r>
            <a:endParaRPr lang="en-US" sz="1458" dirty="0"/>
          </a:p>
        </p:txBody>
      </p:sp>
      <p:sp>
        <p:nvSpPr>
          <p:cNvPr id="5" name="Oval 4">
            <a:extLst>
              <a:ext uri="{FF2B5EF4-FFF2-40B4-BE49-F238E27FC236}">
                <a16:creationId xmlns:a16="http://schemas.microsoft.com/office/drawing/2014/main" id="{4B8D4A7A-8800-420E-BF18-9231048452F1}"/>
              </a:ext>
            </a:extLst>
          </p:cNvPr>
          <p:cNvSpPr/>
          <p:nvPr/>
        </p:nvSpPr>
        <p:spPr>
          <a:xfrm>
            <a:off x="10636685" y="6336083"/>
            <a:ext cx="1555315" cy="521918"/>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algn="ctr"/>
            <a:endParaRPr lang="en-GB" sz="1250"/>
          </a:p>
        </p:txBody>
      </p:sp>
      <p:sp>
        <p:nvSpPr>
          <p:cNvPr id="7" name="TextBox 6">
            <a:extLst>
              <a:ext uri="{FF2B5EF4-FFF2-40B4-BE49-F238E27FC236}">
                <a16:creationId xmlns:a16="http://schemas.microsoft.com/office/drawing/2014/main" id="{DD5A0368-56F2-32A7-4FAE-EAF424A7CDC0}"/>
              </a:ext>
            </a:extLst>
          </p:cNvPr>
          <p:cNvSpPr txBox="1"/>
          <p:nvPr/>
        </p:nvSpPr>
        <p:spPr>
          <a:xfrm>
            <a:off x="8648239" y="114758"/>
            <a:ext cx="3406050"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3075"/>
              </a:lnSpc>
            </a:pPr>
            <a:br>
              <a:rPr lang="en-US" sz="2000" dirty="0">
                <a:latin typeface="Modern No. 20"/>
                <a:ea typeface="Segoe UI"/>
                <a:cs typeface="Segoe UI"/>
              </a:rPr>
            </a:br>
            <a:r>
              <a:rPr lang="en-GB" sz="2300">
                <a:latin typeface="Modern No. 20"/>
                <a:ea typeface="Segoe UI"/>
                <a:cs typeface="Segoe UI"/>
              </a:rPr>
              <a:t>Danielle Lewis</a:t>
            </a:r>
            <a:endParaRPr lang="en-US" sz="2300">
              <a:latin typeface="Modern No. 20"/>
              <a:ea typeface="Segoe UI"/>
              <a:cs typeface="Segoe UI"/>
            </a:endParaRPr>
          </a:p>
          <a:p>
            <a:pPr algn="ctr">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extLst>
      <p:ext uri="{BB962C8B-B14F-4D97-AF65-F5344CB8AC3E}">
        <p14:creationId xmlns:p14="http://schemas.microsoft.com/office/powerpoint/2010/main" val="195749065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902786" y="806951"/>
            <a:ext cx="5189835" cy="468610"/>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ctr">
              <a:lnSpc>
                <a:spcPts val="3667"/>
              </a:lnSpc>
              <a:buNone/>
            </a:pPr>
            <a:r>
              <a:rPr lang="en-US" sz="3667" b="1" dirty="0"/>
              <a:t>Introduction</a:t>
            </a:r>
          </a:p>
        </p:txBody>
      </p:sp>
      <p:pic>
        <p:nvPicPr>
          <p:cNvPr id="3" name="Image 0" descr="preencoded.png"/>
          <p:cNvPicPr>
            <a:picLocks noChangeAspect="1"/>
          </p:cNvPicPr>
          <p:nvPr/>
        </p:nvPicPr>
        <p:blipFill>
          <a:blip r:embed="rId3"/>
          <a:stretch>
            <a:fillRect/>
          </a:stretch>
        </p:blipFill>
        <p:spPr>
          <a:xfrm>
            <a:off x="7663136" y="1910954"/>
            <a:ext cx="4228668" cy="3895328"/>
          </a:xfrm>
          <a:prstGeom prst="rect">
            <a:avLst/>
          </a:prstGeom>
        </p:spPr>
      </p:pic>
      <p:sp>
        <p:nvSpPr>
          <p:cNvPr id="5" name="Text 2"/>
          <p:cNvSpPr/>
          <p:nvPr/>
        </p:nvSpPr>
        <p:spPr>
          <a:xfrm>
            <a:off x="7892653" y="2064047"/>
            <a:ext cx="3384550" cy="860822"/>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667"/>
              </a:lnSpc>
              <a:buNone/>
            </a:pPr>
            <a:endParaRPr lang="en-US" sz="1167" dirty="0"/>
          </a:p>
        </p:txBody>
      </p:sp>
      <p:sp>
        <p:nvSpPr>
          <p:cNvPr id="9" name="Text 6"/>
          <p:cNvSpPr/>
          <p:nvPr/>
        </p:nvSpPr>
        <p:spPr>
          <a:xfrm>
            <a:off x="7892653" y="4945459"/>
            <a:ext cx="3384550" cy="860822"/>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667"/>
              </a:lnSpc>
              <a:buNone/>
            </a:pPr>
            <a:endParaRPr lang="en-US" sz="1167" dirty="0"/>
          </a:p>
        </p:txBody>
      </p:sp>
      <p:sp>
        <p:nvSpPr>
          <p:cNvPr id="10" name="TextBox 9">
            <a:extLst>
              <a:ext uri="{FF2B5EF4-FFF2-40B4-BE49-F238E27FC236}">
                <a16:creationId xmlns:a16="http://schemas.microsoft.com/office/drawing/2014/main" id="{901CAB02-7185-464D-96E7-6648DE091B0D}"/>
              </a:ext>
            </a:extLst>
          </p:cNvPr>
          <p:cNvSpPr txBox="1"/>
          <p:nvPr/>
        </p:nvSpPr>
        <p:spPr>
          <a:xfrm>
            <a:off x="550892" y="1416011"/>
            <a:ext cx="6828271" cy="5386090"/>
          </a:xfrm>
          <a:prstGeom prst="rect">
            <a:avLst/>
          </a:prstGeom>
          <a:noFill/>
        </p:spPr>
        <p:txBody>
          <a:bodyPr wrap="square" rtlCol="0">
            <a:spAutoFit/>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algn="just">
              <a:lnSpc>
                <a:spcPct val="150000"/>
              </a:lnSpc>
            </a:pPr>
            <a:r>
              <a:rPr lang="en-GB" sz="2000" dirty="0">
                <a:effectLst/>
                <a:latin typeface="Calibri" panose="020F0502020204030204" pitchFamily="34" charset="0"/>
                <a:ea typeface="Calibri" panose="020F0502020204030204" pitchFamily="34" charset="0"/>
                <a:cs typeface="Times New Roman" panose="02020603050405020304" pitchFamily="18" charset="0"/>
              </a:rPr>
              <a:t>Chickenpox, also referred to as varicella, is a very contagious viral infection which is caused by the varicella-zoster virus. The most susceptible to it are children; however, adults and vulnerable people may also be infected. Transmission of the infection occurs with the help of respiratory droplets or direct contact with the fluid of the blisters of an infected individual. Despite being mild, complications can be experienced in adults, pregnant women, and weak-immune system individuals. It is necessary to know how to measure, monitor, and control the disease within the communities to prevent outbreaks and support the health of people</a:t>
            </a:r>
            <a:r>
              <a:rPr lang="en-GB" sz="1500" dirty="0">
                <a:effectLst/>
                <a:latin typeface="Calibri" panose="020F0502020204030204" pitchFamily="34" charset="0"/>
                <a:ea typeface="Calibri" panose="020F0502020204030204" pitchFamily="34" charset="0"/>
                <a:cs typeface="Times New Roman" panose="02020603050405020304" pitchFamily="18" charset="0"/>
              </a:rPr>
              <a:t>.</a:t>
            </a:r>
          </a:p>
          <a:p>
            <a:endParaRPr lang="en-GB" sz="1250" dirty="0"/>
          </a:p>
        </p:txBody>
      </p:sp>
      <p:sp>
        <p:nvSpPr>
          <p:cNvPr id="11" name="Oval 10">
            <a:extLst>
              <a:ext uri="{FF2B5EF4-FFF2-40B4-BE49-F238E27FC236}">
                <a16:creationId xmlns:a16="http://schemas.microsoft.com/office/drawing/2014/main" id="{B273DAD6-E945-4BB9-A066-EBF43DACF3CC}"/>
              </a:ext>
            </a:extLst>
          </p:cNvPr>
          <p:cNvSpPr/>
          <p:nvPr/>
        </p:nvSpPr>
        <p:spPr>
          <a:xfrm>
            <a:off x="10636685" y="6336083"/>
            <a:ext cx="1555315" cy="521918"/>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algn="ctr"/>
            <a:endParaRPr lang="en-GB" sz="1250"/>
          </a:p>
        </p:txBody>
      </p:sp>
      <p:sp>
        <p:nvSpPr>
          <p:cNvPr id="8" name="TextBox 7">
            <a:extLst>
              <a:ext uri="{FF2B5EF4-FFF2-40B4-BE49-F238E27FC236}">
                <a16:creationId xmlns:a16="http://schemas.microsoft.com/office/drawing/2014/main" id="{48A36A14-F283-9DB2-9527-79EF6712715D}"/>
              </a:ext>
            </a:extLst>
          </p:cNvPr>
          <p:cNvSpPr txBox="1"/>
          <p:nvPr/>
        </p:nvSpPr>
        <p:spPr>
          <a:xfrm>
            <a:off x="8648239" y="114758"/>
            <a:ext cx="3406050"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3075"/>
              </a:lnSpc>
            </a:pPr>
            <a:br>
              <a:rPr lang="en-US" sz="2000" dirty="0">
                <a:latin typeface="Modern No. 20"/>
                <a:ea typeface="Segoe UI"/>
                <a:cs typeface="Segoe UI"/>
              </a:rPr>
            </a:br>
            <a:r>
              <a:rPr lang="en-GB" sz="2300">
                <a:latin typeface="Modern No. 20"/>
                <a:ea typeface="Segoe UI"/>
                <a:cs typeface="Segoe UI"/>
              </a:rPr>
              <a:t>Danielle Lewis</a:t>
            </a:r>
            <a:endParaRPr lang="en-US" sz="2300">
              <a:latin typeface="Modern No. 20"/>
              <a:ea typeface="Segoe UI"/>
              <a:cs typeface="Segoe UI"/>
            </a:endParaRPr>
          </a:p>
          <a:p>
            <a:pPr algn="ctr">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extLst>
      <p:ext uri="{BB962C8B-B14F-4D97-AF65-F5344CB8AC3E}">
        <p14:creationId xmlns:p14="http://schemas.microsoft.com/office/powerpoint/2010/main" val="238141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2ABE1108-6423-4E53-85A1-817683043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6521AD-D583-0C18-39E6-F0690237AC39}"/>
              </a:ext>
            </a:extLst>
          </p:cNvPr>
          <p:cNvSpPr>
            <a:spLocks noGrp="1"/>
          </p:cNvSpPr>
          <p:nvPr>
            <p:ph type="title"/>
          </p:nvPr>
        </p:nvSpPr>
        <p:spPr>
          <a:xfrm>
            <a:off x="5891068" y="474832"/>
            <a:ext cx="6302297" cy="1686999"/>
          </a:xfrm>
        </p:spPr>
        <p:txBody>
          <a:bodyPr>
            <a:normAutofit/>
          </a:bodyPr>
          <a:lstStyle/>
          <a:p>
            <a:r>
              <a:rPr lang="en-US" sz="2800"/>
              <a:t>Signs and symptoms of chicken pox</a:t>
            </a:r>
          </a:p>
        </p:txBody>
      </p:sp>
      <p:pic>
        <p:nvPicPr>
          <p:cNvPr id="5" name="Picture 4" descr="Close-up of a person&amp;#39;s skin with red spots&#10;&#10;AI-generated content may be incorrect.">
            <a:extLst>
              <a:ext uri="{FF2B5EF4-FFF2-40B4-BE49-F238E27FC236}">
                <a16:creationId xmlns:a16="http://schemas.microsoft.com/office/drawing/2014/main" id="{92838952-F0F2-54FE-82B9-A424A6BECB28}"/>
              </a:ext>
            </a:extLst>
          </p:cNvPr>
          <p:cNvPicPr>
            <a:picLocks noChangeAspect="1"/>
          </p:cNvPicPr>
          <p:nvPr/>
        </p:nvPicPr>
        <p:blipFill>
          <a:blip r:embed="rId2"/>
          <a:srcRect t="2228" r="3" b="20335"/>
          <a:stretch>
            <a:fillRect/>
          </a:stretch>
        </p:blipFill>
        <p:spPr>
          <a:xfrm>
            <a:off x="20" y="1"/>
            <a:ext cx="4187091" cy="2164321"/>
          </a:xfrm>
          <a:prstGeom prst="rect">
            <a:avLst/>
          </a:prstGeom>
        </p:spPr>
      </p:pic>
      <p:pic>
        <p:nvPicPr>
          <p:cNvPr id="7" name="Picture 6" descr="Close-up of a person&amp;#39;s chest with red spots&#10;&#10;AI-generated content may be incorrect.">
            <a:extLst>
              <a:ext uri="{FF2B5EF4-FFF2-40B4-BE49-F238E27FC236}">
                <a16:creationId xmlns:a16="http://schemas.microsoft.com/office/drawing/2014/main" id="{1D7F5260-1EF2-2FBA-5A55-F20AEBDF0536}"/>
              </a:ext>
            </a:extLst>
          </p:cNvPr>
          <p:cNvPicPr>
            <a:picLocks noChangeAspect="1"/>
          </p:cNvPicPr>
          <p:nvPr/>
        </p:nvPicPr>
        <p:blipFill>
          <a:blip r:embed="rId3"/>
          <a:srcRect t="22561" r="3" b="3"/>
          <a:stretch>
            <a:fillRect/>
          </a:stretch>
        </p:blipFill>
        <p:spPr>
          <a:xfrm>
            <a:off x="20" y="2342320"/>
            <a:ext cx="4187091" cy="2164321"/>
          </a:xfrm>
          <a:prstGeom prst="rect">
            <a:avLst/>
          </a:prstGeom>
        </p:spPr>
      </p:pic>
      <p:pic>
        <p:nvPicPr>
          <p:cNvPr id="9" name="Picture 8" descr="A person&amp;#39;s skin with red bumps&#10;&#10;AI-generated content may be incorrect.">
            <a:extLst>
              <a:ext uri="{FF2B5EF4-FFF2-40B4-BE49-F238E27FC236}">
                <a16:creationId xmlns:a16="http://schemas.microsoft.com/office/drawing/2014/main" id="{6C9F1CE8-608F-48AF-406D-BE3967D6E4E5}"/>
              </a:ext>
            </a:extLst>
          </p:cNvPr>
          <p:cNvPicPr>
            <a:picLocks noChangeAspect="1"/>
          </p:cNvPicPr>
          <p:nvPr/>
        </p:nvPicPr>
        <p:blipFill>
          <a:blip r:embed="rId4"/>
          <a:srcRect r="3" b="22563"/>
          <a:stretch>
            <a:fillRect/>
          </a:stretch>
        </p:blipFill>
        <p:spPr>
          <a:xfrm>
            <a:off x="20" y="4693680"/>
            <a:ext cx="4187091" cy="2164321"/>
          </a:xfrm>
          <a:prstGeom prst="rect">
            <a:avLst/>
          </a:prstGeom>
        </p:spPr>
      </p:pic>
      <p:sp>
        <p:nvSpPr>
          <p:cNvPr id="3" name="Content Placeholder 2">
            <a:extLst>
              <a:ext uri="{FF2B5EF4-FFF2-40B4-BE49-F238E27FC236}">
                <a16:creationId xmlns:a16="http://schemas.microsoft.com/office/drawing/2014/main" id="{B26F1318-FF19-A0F4-903A-29D6DB678EAD}"/>
              </a:ext>
            </a:extLst>
          </p:cNvPr>
          <p:cNvSpPr>
            <a:spLocks noGrp="1"/>
          </p:cNvSpPr>
          <p:nvPr>
            <p:ph idx="1"/>
          </p:nvPr>
        </p:nvSpPr>
        <p:spPr>
          <a:xfrm>
            <a:off x="6095784" y="2160884"/>
            <a:ext cx="6097581" cy="3793372"/>
          </a:xfrm>
        </p:spPr>
        <p:txBody>
          <a:bodyPr vert="horz" lIns="91440" tIns="45720" rIns="91440" bIns="45720" rtlCol="0" anchor="t">
            <a:normAutofit fontScale="92500" lnSpcReduction="10000"/>
          </a:bodyPr>
          <a:lstStyle/>
          <a:p>
            <a:pPr>
              <a:buNone/>
            </a:pPr>
            <a:r>
              <a:rPr lang="en-US" sz="2000" dirty="0">
                <a:highlight>
                  <a:srgbClr val="F0F4F5"/>
                </a:highlight>
                <a:ea typeface="+mn-lt"/>
                <a:cs typeface="+mn-lt"/>
              </a:rPr>
              <a:t>The main sign of chickenpox is an itchy rash made </a:t>
            </a:r>
            <a:r>
              <a:rPr lang="en-US" sz="2000">
                <a:highlight>
                  <a:srgbClr val="F0F4F5"/>
                </a:highlight>
                <a:ea typeface="+mn-lt"/>
                <a:cs typeface="+mn-lt"/>
              </a:rPr>
              <a:t>up of</a:t>
            </a:r>
            <a:r>
              <a:rPr lang="en-US" sz="2000" dirty="0">
                <a:highlight>
                  <a:srgbClr val="F0F4F5"/>
                </a:highlight>
                <a:ea typeface="+mn-lt"/>
                <a:cs typeface="+mn-lt"/>
              </a:rPr>
              <a:t> small spots that can appear anywhere on the body.</a:t>
            </a:r>
            <a:endParaRPr lang="en-US" dirty="0"/>
          </a:p>
          <a:p>
            <a:pPr marL="0" indent="0">
              <a:buNone/>
            </a:pPr>
            <a:r>
              <a:rPr lang="en-US" sz="2000">
                <a:highlight>
                  <a:srgbClr val="F0F4F5"/>
                </a:highlight>
                <a:ea typeface="+mn-lt"/>
                <a:cs typeface="+mn-lt"/>
              </a:rPr>
              <a:t>Before or after the rash appears, you might also have:</a:t>
            </a:r>
          </a:p>
          <a:p>
            <a:r>
              <a:rPr lang="en-US" sz="2000" dirty="0">
                <a:highlight>
                  <a:srgbClr val="F0F4F5"/>
                </a:highlight>
                <a:ea typeface="+mn-lt"/>
                <a:cs typeface="+mn-lt"/>
              </a:rPr>
              <a:t>a high temperature</a:t>
            </a:r>
          </a:p>
          <a:p>
            <a:r>
              <a:rPr lang="en-US" sz="2000" dirty="0">
                <a:highlight>
                  <a:srgbClr val="F0F4F5"/>
                </a:highlight>
                <a:ea typeface="+mn-lt"/>
                <a:cs typeface="+mn-lt"/>
              </a:rPr>
              <a:t>aches and pains, and generally feel unwell</a:t>
            </a:r>
            <a:endParaRPr lang="en-US" sz="2000" dirty="0"/>
          </a:p>
          <a:p>
            <a:r>
              <a:rPr lang="en-US" sz="2000" dirty="0">
                <a:highlight>
                  <a:srgbClr val="F0F4F5"/>
                </a:highlight>
                <a:ea typeface="+mn-lt"/>
                <a:cs typeface="+mn-lt"/>
              </a:rPr>
              <a:t>loss of appetite</a:t>
            </a:r>
            <a:endParaRPr lang="en-US" sz="2000" dirty="0"/>
          </a:p>
          <a:p>
            <a:r>
              <a:rPr lang="en-US" sz="2000">
                <a:highlight>
                  <a:srgbClr val="F0F4F5"/>
                </a:highlight>
                <a:ea typeface="+mn-lt"/>
                <a:cs typeface="+mn-lt"/>
              </a:rPr>
              <a:t>Chickenpox develops in three stages, but new spots may continue to appear even while others are turning into blisters or beginning to scab over.</a:t>
            </a:r>
          </a:p>
          <a:p>
            <a:endParaRPr lang="en-US" sz="2000" dirty="0">
              <a:highlight>
                <a:srgbClr val="F0F4F5"/>
              </a:highlight>
              <a:ea typeface="+mn-lt"/>
              <a:cs typeface="+mn-lt"/>
            </a:endParaRPr>
          </a:p>
          <a:p>
            <a:pPr marL="0" indent="0">
              <a:buNone/>
            </a:pPr>
            <a:r>
              <a:rPr lang="en-US" sz="2000">
                <a:highlight>
                  <a:srgbClr val="F0F4F5"/>
                </a:highlight>
                <a:ea typeface="+mn-lt"/>
                <a:cs typeface="+mn-lt"/>
              </a:rPr>
              <a:t>NHS – Chickenpox page on the NHS website.</a:t>
            </a:r>
            <a:endParaRPr lang="en-US" sz="2000" dirty="0">
              <a:highlight>
                <a:srgbClr val="F0F4F5"/>
              </a:highlight>
              <a:ea typeface="+mn-lt"/>
              <a:cs typeface="+mn-lt"/>
            </a:endParaRPr>
          </a:p>
        </p:txBody>
      </p:sp>
      <p:sp>
        <p:nvSpPr>
          <p:cNvPr id="10" name="TextBox 9">
            <a:extLst>
              <a:ext uri="{FF2B5EF4-FFF2-40B4-BE49-F238E27FC236}">
                <a16:creationId xmlns:a16="http://schemas.microsoft.com/office/drawing/2014/main" id="{58D116A8-FDA1-CD6F-FCCC-20502662ADD8}"/>
              </a:ext>
            </a:extLst>
          </p:cNvPr>
          <p:cNvSpPr txBox="1"/>
          <p:nvPr/>
        </p:nvSpPr>
        <p:spPr>
          <a:xfrm>
            <a:off x="4378656" y="898477"/>
            <a:ext cx="1071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Stage 1</a:t>
            </a:r>
          </a:p>
        </p:txBody>
      </p:sp>
      <p:sp>
        <p:nvSpPr>
          <p:cNvPr id="12" name="TextBox 11">
            <a:extLst>
              <a:ext uri="{FF2B5EF4-FFF2-40B4-BE49-F238E27FC236}">
                <a16:creationId xmlns:a16="http://schemas.microsoft.com/office/drawing/2014/main" id="{D6270718-700E-938D-D542-86A69A0CD7FE}"/>
              </a:ext>
            </a:extLst>
          </p:cNvPr>
          <p:cNvSpPr txBox="1"/>
          <p:nvPr/>
        </p:nvSpPr>
        <p:spPr>
          <a:xfrm>
            <a:off x="4378655" y="5595581"/>
            <a:ext cx="1071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Stage 3</a:t>
            </a:r>
          </a:p>
        </p:txBody>
      </p:sp>
      <p:sp>
        <p:nvSpPr>
          <p:cNvPr id="13" name="TextBox 12">
            <a:extLst>
              <a:ext uri="{FF2B5EF4-FFF2-40B4-BE49-F238E27FC236}">
                <a16:creationId xmlns:a16="http://schemas.microsoft.com/office/drawing/2014/main" id="{34F8F9BB-C1DA-483E-6379-831B2E66CB04}"/>
              </a:ext>
            </a:extLst>
          </p:cNvPr>
          <p:cNvSpPr txBox="1"/>
          <p:nvPr/>
        </p:nvSpPr>
        <p:spPr>
          <a:xfrm>
            <a:off x="4378655" y="3161730"/>
            <a:ext cx="107135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Stage 2</a:t>
            </a:r>
          </a:p>
        </p:txBody>
      </p:sp>
      <p:sp>
        <p:nvSpPr>
          <p:cNvPr id="6" name="TextBox 5">
            <a:extLst>
              <a:ext uri="{FF2B5EF4-FFF2-40B4-BE49-F238E27FC236}">
                <a16:creationId xmlns:a16="http://schemas.microsoft.com/office/drawing/2014/main" id="{271193B2-29AC-2949-7C75-E3BE02385D30}"/>
              </a:ext>
            </a:extLst>
          </p:cNvPr>
          <p:cNvSpPr txBox="1"/>
          <p:nvPr/>
        </p:nvSpPr>
        <p:spPr>
          <a:xfrm>
            <a:off x="8785950" y="96397"/>
            <a:ext cx="3406050"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3075"/>
              </a:lnSpc>
            </a:pPr>
            <a:br>
              <a:rPr lang="en-US" sz="2000" dirty="0">
                <a:latin typeface="Modern No. 20"/>
                <a:ea typeface="Segoe UI"/>
                <a:cs typeface="Segoe UI"/>
              </a:rPr>
            </a:br>
            <a:r>
              <a:rPr lang="en-GB" sz="2300">
                <a:latin typeface="Modern No. 20"/>
                <a:ea typeface="Segoe UI"/>
                <a:cs typeface="Segoe UI"/>
              </a:rPr>
              <a:t>Danielle Lewis</a:t>
            </a:r>
            <a:endParaRPr lang="en-US" sz="2300">
              <a:latin typeface="Modern No. 20"/>
              <a:ea typeface="Segoe UI"/>
              <a:cs typeface="Segoe UI"/>
            </a:endParaRPr>
          </a:p>
          <a:p>
            <a:pPr algn="ctr">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extLst>
      <p:ext uri="{BB962C8B-B14F-4D97-AF65-F5344CB8AC3E}">
        <p14:creationId xmlns:p14="http://schemas.microsoft.com/office/powerpoint/2010/main" val="20177958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653157" y="739081"/>
            <a:ext cx="5805587" cy="492919"/>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a:lnSpc>
                <a:spcPts val="3875"/>
              </a:lnSpc>
            </a:pPr>
            <a:r>
              <a:rPr lang="en-GB" sz="3667" b="1" kern="0" dirty="0">
                <a:effectLst/>
                <a:latin typeface="+mj-lt"/>
                <a:ea typeface="Times New Roman" panose="02020603050405020304" pitchFamily="18" charset="0"/>
                <a:cs typeface="Times New Roman" panose="02020603050405020304" pitchFamily="18" charset="0"/>
              </a:rPr>
              <a:t>Approaches to Measure the Incidence of Chickenpox</a:t>
            </a:r>
          </a:p>
          <a:p>
            <a:pPr marL="0" indent="0" algn="l">
              <a:lnSpc>
                <a:spcPts val="3875"/>
              </a:lnSpc>
              <a:buNone/>
            </a:pPr>
            <a:endParaRPr lang="en-US" sz="6000" b="1" dirty="0">
              <a:latin typeface="+mj-lt"/>
            </a:endParaRPr>
          </a:p>
        </p:txBody>
      </p:sp>
      <p:sp>
        <p:nvSpPr>
          <p:cNvPr id="3" name="Text 1"/>
          <p:cNvSpPr/>
          <p:nvPr/>
        </p:nvSpPr>
        <p:spPr>
          <a:xfrm>
            <a:off x="653157" y="1495326"/>
            <a:ext cx="10885587" cy="462955"/>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792"/>
              </a:lnSpc>
              <a:buNone/>
            </a:pPr>
            <a:r>
              <a:rPr lang="en-US" sz="1208" dirty="0">
                <a:solidFill>
                  <a:srgbClr val="405449"/>
                </a:solidFill>
                <a:latin typeface="Nobile" pitchFamily="34" charset="0"/>
                <a:ea typeface="Nobile" pitchFamily="34" charset="-122"/>
                <a:cs typeface="Nobile" pitchFamily="34" charset="-120"/>
              </a:rPr>
              <a:t>Accurate measurement of chickenpox incidence provides essential data for public health authorities to understand disease patterns and implement effective prevention strategies.</a:t>
            </a:r>
            <a:endParaRPr lang="en-US" sz="1208" dirty="0"/>
          </a:p>
        </p:txBody>
      </p:sp>
      <p:sp>
        <p:nvSpPr>
          <p:cNvPr id="4" name="Shape 2"/>
          <p:cNvSpPr/>
          <p:nvPr/>
        </p:nvSpPr>
        <p:spPr>
          <a:xfrm>
            <a:off x="653157" y="2106315"/>
            <a:ext cx="5376962" cy="1940421"/>
          </a:xfrm>
          <a:prstGeom prst="roundRect">
            <a:avLst>
              <a:gd name="adj" fmla="val 7317"/>
            </a:avLst>
          </a:prstGeom>
          <a:solidFill>
            <a:srgbClr val="E8F3E8"/>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GB" sz="1250"/>
          </a:p>
        </p:txBody>
      </p:sp>
      <p:sp>
        <p:nvSpPr>
          <p:cNvPr id="5" name="Shape 3"/>
          <p:cNvSpPr/>
          <p:nvPr/>
        </p:nvSpPr>
        <p:spPr>
          <a:xfrm>
            <a:off x="810915" y="2264073"/>
            <a:ext cx="473273" cy="473273"/>
          </a:xfrm>
          <a:prstGeom prst="roundRect">
            <a:avLst>
              <a:gd name="adj" fmla="val 16099022"/>
            </a:avLst>
          </a:prstGeom>
          <a:solidFill>
            <a:srgbClr val="438951"/>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GB" sz="1250"/>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941090" y="2394149"/>
            <a:ext cx="212923" cy="212923"/>
          </a:xfrm>
          <a:prstGeom prst="rect">
            <a:avLst/>
          </a:prstGeom>
        </p:spPr>
      </p:pic>
      <p:sp>
        <p:nvSpPr>
          <p:cNvPr id="7" name="Text 4"/>
          <p:cNvSpPr/>
          <p:nvPr/>
        </p:nvSpPr>
        <p:spPr>
          <a:xfrm>
            <a:off x="810915" y="2869009"/>
            <a:ext cx="3060898" cy="246558"/>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917"/>
              </a:lnSpc>
              <a:buNone/>
            </a:pPr>
            <a:r>
              <a:rPr lang="en-US" sz="1542" b="1" dirty="0">
                <a:solidFill>
                  <a:srgbClr val="405449"/>
                </a:solidFill>
                <a:latin typeface="Fraunces Extra Bold" pitchFamily="34" charset="0"/>
                <a:ea typeface="Fraunces Extra Bold" pitchFamily="34" charset="-122"/>
                <a:cs typeface="Fraunces Extra Bold" pitchFamily="34" charset="-120"/>
              </a:rPr>
              <a:t>Healthcare Reporting Systems</a:t>
            </a:r>
            <a:endParaRPr lang="en-US" sz="1542" dirty="0"/>
          </a:p>
        </p:txBody>
      </p:sp>
      <p:sp>
        <p:nvSpPr>
          <p:cNvPr id="8" name="Text 5"/>
          <p:cNvSpPr/>
          <p:nvPr/>
        </p:nvSpPr>
        <p:spPr>
          <a:xfrm>
            <a:off x="810915" y="3194546"/>
            <a:ext cx="5061446" cy="694432"/>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792"/>
              </a:lnSpc>
              <a:buNone/>
            </a:pPr>
            <a:r>
              <a:rPr lang="en-US" sz="1208" dirty="0">
                <a:solidFill>
                  <a:srgbClr val="405449"/>
                </a:solidFill>
                <a:latin typeface="Nobile" pitchFamily="34" charset="0"/>
                <a:ea typeface="Nobile" pitchFamily="34" charset="-122"/>
                <a:cs typeface="Nobile" pitchFamily="34" charset="-120"/>
              </a:rPr>
              <a:t>Hospitals, clinics, and general practitioners report diagnosed cases to public health departments, enabling tracking of infection rates and geographic distribution.</a:t>
            </a:r>
            <a:endParaRPr lang="en-US" sz="1208" dirty="0"/>
          </a:p>
        </p:txBody>
      </p:sp>
      <p:sp>
        <p:nvSpPr>
          <p:cNvPr id="9" name="Shape 6"/>
          <p:cNvSpPr/>
          <p:nvPr/>
        </p:nvSpPr>
        <p:spPr>
          <a:xfrm>
            <a:off x="6161782" y="2106315"/>
            <a:ext cx="5376962" cy="1940421"/>
          </a:xfrm>
          <a:prstGeom prst="roundRect">
            <a:avLst>
              <a:gd name="adj" fmla="val 7317"/>
            </a:avLst>
          </a:prstGeom>
          <a:solidFill>
            <a:srgbClr val="E8F3E8"/>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GB" sz="1250"/>
          </a:p>
        </p:txBody>
      </p:sp>
      <p:sp>
        <p:nvSpPr>
          <p:cNvPr id="10" name="Shape 7"/>
          <p:cNvSpPr/>
          <p:nvPr/>
        </p:nvSpPr>
        <p:spPr>
          <a:xfrm>
            <a:off x="6319540" y="2264073"/>
            <a:ext cx="473273" cy="473273"/>
          </a:xfrm>
          <a:prstGeom prst="roundRect">
            <a:avLst>
              <a:gd name="adj" fmla="val 16099022"/>
            </a:avLst>
          </a:prstGeom>
          <a:solidFill>
            <a:srgbClr val="438951"/>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GB" sz="1250"/>
          </a:p>
        </p:txBody>
      </p:sp>
      <p:pic>
        <p:nvPicPr>
          <p:cNvPr id="11"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6449715" y="2394149"/>
            <a:ext cx="212923" cy="212923"/>
          </a:xfrm>
          <a:prstGeom prst="rect">
            <a:avLst/>
          </a:prstGeom>
        </p:spPr>
      </p:pic>
      <p:sp>
        <p:nvSpPr>
          <p:cNvPr id="12" name="Text 8"/>
          <p:cNvSpPr/>
          <p:nvPr/>
        </p:nvSpPr>
        <p:spPr>
          <a:xfrm>
            <a:off x="6319540" y="2869009"/>
            <a:ext cx="1971973" cy="246558"/>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917"/>
              </a:lnSpc>
              <a:buNone/>
            </a:pPr>
            <a:r>
              <a:rPr lang="en-US" sz="1542" b="1" dirty="0">
                <a:solidFill>
                  <a:srgbClr val="405449"/>
                </a:solidFill>
                <a:latin typeface="Fraunces Extra Bold" pitchFamily="34" charset="0"/>
                <a:ea typeface="Fraunces Extra Bold" pitchFamily="34" charset="-122"/>
                <a:cs typeface="Fraunces Extra Bold" pitchFamily="34" charset="-120"/>
              </a:rPr>
              <a:t>School Surveillance</a:t>
            </a:r>
            <a:endParaRPr lang="en-US" sz="1542" dirty="0"/>
          </a:p>
        </p:txBody>
      </p:sp>
      <p:sp>
        <p:nvSpPr>
          <p:cNvPr id="13" name="Text 9"/>
          <p:cNvSpPr/>
          <p:nvPr/>
        </p:nvSpPr>
        <p:spPr>
          <a:xfrm>
            <a:off x="6319540" y="3194546"/>
            <a:ext cx="5061446" cy="694432"/>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792"/>
              </a:lnSpc>
              <a:buNone/>
            </a:pPr>
            <a:r>
              <a:rPr lang="en-US" sz="1208" dirty="0">
                <a:solidFill>
                  <a:srgbClr val="405449"/>
                </a:solidFill>
                <a:latin typeface="Nobile" pitchFamily="34" charset="0"/>
                <a:ea typeface="Nobile" pitchFamily="34" charset="-122"/>
                <a:cs typeface="Nobile" pitchFamily="34" charset="-120"/>
              </a:rPr>
              <a:t>Monitoring school absences due to illness helps detect outbreaks early. Educational institutions report suspected cases to local health authorities.</a:t>
            </a:r>
            <a:endParaRPr lang="en-US" sz="1208" dirty="0"/>
          </a:p>
        </p:txBody>
      </p:sp>
      <p:sp>
        <p:nvSpPr>
          <p:cNvPr id="14" name="Shape 10"/>
          <p:cNvSpPr/>
          <p:nvPr/>
        </p:nvSpPr>
        <p:spPr>
          <a:xfrm>
            <a:off x="653157" y="4178400"/>
            <a:ext cx="5376962" cy="1940421"/>
          </a:xfrm>
          <a:prstGeom prst="roundRect">
            <a:avLst>
              <a:gd name="adj" fmla="val 7317"/>
            </a:avLst>
          </a:prstGeom>
          <a:solidFill>
            <a:srgbClr val="E8F3E8"/>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GB" sz="1250"/>
          </a:p>
        </p:txBody>
      </p:sp>
      <p:sp>
        <p:nvSpPr>
          <p:cNvPr id="15" name="Shape 11"/>
          <p:cNvSpPr/>
          <p:nvPr/>
        </p:nvSpPr>
        <p:spPr>
          <a:xfrm>
            <a:off x="810915" y="4336157"/>
            <a:ext cx="473273" cy="473273"/>
          </a:xfrm>
          <a:prstGeom prst="roundRect">
            <a:avLst>
              <a:gd name="adj" fmla="val 16099022"/>
            </a:avLst>
          </a:prstGeom>
          <a:solidFill>
            <a:srgbClr val="438951"/>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GB" sz="1250"/>
          </a:p>
        </p:txBody>
      </p:sp>
      <p:pic>
        <p:nvPicPr>
          <p:cNvPr id="1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941090" y="4466233"/>
            <a:ext cx="212923" cy="212923"/>
          </a:xfrm>
          <a:prstGeom prst="rect">
            <a:avLst/>
          </a:prstGeom>
        </p:spPr>
      </p:pic>
      <p:sp>
        <p:nvSpPr>
          <p:cNvPr id="17" name="Text 12"/>
          <p:cNvSpPr/>
          <p:nvPr/>
        </p:nvSpPr>
        <p:spPr>
          <a:xfrm>
            <a:off x="810915" y="4941094"/>
            <a:ext cx="1971973" cy="246558"/>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917"/>
              </a:lnSpc>
              <a:buNone/>
            </a:pPr>
            <a:r>
              <a:rPr lang="en-US" sz="1542" b="1" dirty="0">
                <a:solidFill>
                  <a:srgbClr val="405449"/>
                </a:solidFill>
                <a:latin typeface="Fraunces Extra Bold" pitchFamily="34" charset="0"/>
                <a:ea typeface="Fraunces Extra Bold" pitchFamily="34" charset="-122"/>
                <a:cs typeface="Fraunces Extra Bold" pitchFamily="34" charset="-120"/>
              </a:rPr>
              <a:t>Lab Confirmation</a:t>
            </a:r>
            <a:endParaRPr lang="en-US" sz="1542" dirty="0"/>
          </a:p>
        </p:txBody>
      </p:sp>
      <p:sp>
        <p:nvSpPr>
          <p:cNvPr id="18" name="Text 13"/>
          <p:cNvSpPr/>
          <p:nvPr/>
        </p:nvSpPr>
        <p:spPr>
          <a:xfrm>
            <a:off x="810915" y="5266631"/>
            <a:ext cx="5061446" cy="694432"/>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792"/>
              </a:lnSpc>
              <a:buNone/>
            </a:pPr>
            <a:r>
              <a:rPr lang="en-US" sz="1208" dirty="0">
                <a:solidFill>
                  <a:srgbClr val="405449"/>
                </a:solidFill>
                <a:latin typeface="Nobile" pitchFamily="34" charset="0"/>
                <a:ea typeface="Nobile" pitchFamily="34" charset="-122"/>
                <a:cs typeface="Nobile" pitchFamily="34" charset="-120"/>
              </a:rPr>
              <a:t>PCR testing of skin lesion samples identifies varicella-zoster virus, enhancing accuracy when symptoms are ambiguous or diagnosis uncertain.</a:t>
            </a:r>
            <a:endParaRPr lang="en-US" sz="1208" dirty="0"/>
          </a:p>
        </p:txBody>
      </p:sp>
      <p:sp>
        <p:nvSpPr>
          <p:cNvPr id="19" name="Shape 14"/>
          <p:cNvSpPr/>
          <p:nvPr/>
        </p:nvSpPr>
        <p:spPr>
          <a:xfrm>
            <a:off x="6161782" y="4178400"/>
            <a:ext cx="5376962" cy="1940421"/>
          </a:xfrm>
          <a:prstGeom prst="roundRect">
            <a:avLst>
              <a:gd name="adj" fmla="val 7317"/>
            </a:avLst>
          </a:prstGeom>
          <a:solidFill>
            <a:srgbClr val="E8F3E8"/>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GB" sz="1250"/>
          </a:p>
        </p:txBody>
      </p:sp>
      <p:sp>
        <p:nvSpPr>
          <p:cNvPr id="20" name="Shape 15"/>
          <p:cNvSpPr/>
          <p:nvPr/>
        </p:nvSpPr>
        <p:spPr>
          <a:xfrm>
            <a:off x="6319540" y="4336157"/>
            <a:ext cx="473273" cy="473273"/>
          </a:xfrm>
          <a:prstGeom prst="roundRect">
            <a:avLst>
              <a:gd name="adj" fmla="val 16099022"/>
            </a:avLst>
          </a:prstGeom>
          <a:solidFill>
            <a:srgbClr val="438951"/>
          </a:solidFill>
          <a:ln/>
        </p:spPr>
        <p:txBody>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endParaRPr lang="en-GB" sz="1250"/>
          </a:p>
        </p:txBody>
      </p:sp>
      <p:pic>
        <p:nvPicPr>
          <p:cNvPr id="21" name="Image 3" descr="preencoded.png"/>
          <p:cNvPicPr>
            <a:picLocks noChangeAspect="1"/>
          </p:cNvPicPr>
          <p:nvPr/>
        </p:nvPicPr>
        <p:blipFill>
          <a:blip>
            <a:extLst>
              <a:ext uri="{96DAC541-7B7A-43D3-8B79-37D633B846F1}">
                <asvg:svgBlip xmlns:asvg="http://schemas.microsoft.com/office/drawing/2016/SVG/main" r:embed="rId6"/>
              </a:ext>
            </a:extLst>
          </a:blip>
          <a:stretch>
            <a:fillRect/>
          </a:stretch>
        </p:blipFill>
        <p:spPr>
          <a:xfrm>
            <a:off x="6449715" y="4466233"/>
            <a:ext cx="212923" cy="212923"/>
          </a:xfrm>
          <a:prstGeom prst="rect">
            <a:avLst/>
          </a:prstGeom>
        </p:spPr>
      </p:pic>
      <p:sp>
        <p:nvSpPr>
          <p:cNvPr id="22" name="Text 16"/>
          <p:cNvSpPr/>
          <p:nvPr/>
        </p:nvSpPr>
        <p:spPr>
          <a:xfrm>
            <a:off x="6319540" y="4941094"/>
            <a:ext cx="2406452" cy="246558"/>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917"/>
              </a:lnSpc>
              <a:buNone/>
            </a:pPr>
            <a:r>
              <a:rPr lang="en-US" sz="1542" b="1" dirty="0">
                <a:solidFill>
                  <a:srgbClr val="405449"/>
                </a:solidFill>
                <a:latin typeface="Fraunces Extra Bold" pitchFamily="34" charset="0"/>
                <a:ea typeface="Fraunces Extra Bold" pitchFamily="34" charset="-122"/>
                <a:cs typeface="Fraunces Extra Bold" pitchFamily="34" charset="-120"/>
              </a:rPr>
              <a:t>Epidemiological Studies</a:t>
            </a:r>
            <a:endParaRPr lang="en-US" sz="1542" dirty="0"/>
          </a:p>
        </p:txBody>
      </p:sp>
      <p:sp>
        <p:nvSpPr>
          <p:cNvPr id="23" name="Text 17"/>
          <p:cNvSpPr/>
          <p:nvPr/>
        </p:nvSpPr>
        <p:spPr>
          <a:xfrm>
            <a:off x="6319540" y="5266631"/>
            <a:ext cx="5061446" cy="694432"/>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1792"/>
              </a:lnSpc>
              <a:buNone/>
            </a:pPr>
            <a:r>
              <a:rPr lang="en-US" sz="1208" dirty="0">
                <a:solidFill>
                  <a:srgbClr val="405449"/>
                </a:solidFill>
                <a:latin typeface="Nobile" pitchFamily="34" charset="0"/>
                <a:ea typeface="Nobile" pitchFamily="34" charset="-122"/>
                <a:cs typeface="Nobile" pitchFamily="34" charset="-120"/>
              </a:rPr>
              <a:t>Community health surveys gather data from households or populations to estimate disease spread and prevalence within communities.</a:t>
            </a:r>
            <a:endParaRPr lang="en-US" sz="1208" dirty="0"/>
          </a:p>
        </p:txBody>
      </p:sp>
      <p:sp>
        <p:nvSpPr>
          <p:cNvPr id="24" name="Oval 23">
            <a:extLst>
              <a:ext uri="{FF2B5EF4-FFF2-40B4-BE49-F238E27FC236}">
                <a16:creationId xmlns:a16="http://schemas.microsoft.com/office/drawing/2014/main" id="{6B97BD36-7899-471A-9286-C4FDAE7F3E0E}"/>
              </a:ext>
            </a:extLst>
          </p:cNvPr>
          <p:cNvSpPr/>
          <p:nvPr/>
        </p:nvSpPr>
        <p:spPr>
          <a:xfrm>
            <a:off x="10636685" y="6336083"/>
            <a:ext cx="1555315" cy="521918"/>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algn="ctr"/>
            <a:endParaRPr lang="en-GB" sz="1250"/>
          </a:p>
        </p:txBody>
      </p:sp>
      <p:sp>
        <p:nvSpPr>
          <p:cNvPr id="27" name="TextBox 26">
            <a:extLst>
              <a:ext uri="{FF2B5EF4-FFF2-40B4-BE49-F238E27FC236}">
                <a16:creationId xmlns:a16="http://schemas.microsoft.com/office/drawing/2014/main" id="{381CB477-9663-AD59-0DF7-103976B957AF}"/>
              </a:ext>
            </a:extLst>
          </p:cNvPr>
          <p:cNvSpPr txBox="1"/>
          <p:nvPr/>
        </p:nvSpPr>
        <p:spPr>
          <a:xfrm>
            <a:off x="9088914" y="-169844"/>
            <a:ext cx="3406050"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3075"/>
              </a:lnSpc>
            </a:pPr>
            <a:br>
              <a:rPr lang="en-US" sz="2000" dirty="0">
                <a:latin typeface="Modern No. 20"/>
                <a:ea typeface="Segoe UI"/>
                <a:cs typeface="Segoe UI"/>
              </a:rPr>
            </a:br>
            <a:r>
              <a:rPr lang="en-GB" sz="2300">
                <a:latin typeface="Modern No. 20"/>
                <a:ea typeface="Segoe UI"/>
                <a:cs typeface="Segoe UI"/>
              </a:rPr>
              <a:t>Danielle Lewis</a:t>
            </a:r>
            <a:endParaRPr lang="en-US" sz="2300">
              <a:latin typeface="Modern No. 20"/>
              <a:ea typeface="Segoe UI"/>
              <a:cs typeface="Segoe UI"/>
            </a:endParaRPr>
          </a:p>
          <a:p>
            <a:pPr algn="ctr">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extLst>
      <p:ext uri="{BB962C8B-B14F-4D97-AF65-F5344CB8AC3E}">
        <p14:creationId xmlns:p14="http://schemas.microsoft.com/office/powerpoint/2010/main" val="8046021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2" name="Text 0"/>
          <p:cNvSpPr/>
          <p:nvPr/>
        </p:nvSpPr>
        <p:spPr>
          <a:xfrm>
            <a:off x="661492" y="749796"/>
            <a:ext cx="4725492" cy="590649"/>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4625"/>
              </a:lnSpc>
              <a:buNone/>
            </a:pPr>
            <a:r>
              <a:rPr lang="en-US" sz="3708" b="1" dirty="0">
                <a:solidFill>
                  <a:srgbClr val="3B4540"/>
                </a:solidFill>
                <a:latin typeface="Fraunces Extra Bold" pitchFamily="34" charset="0"/>
                <a:ea typeface="Fraunces Extra Bold" pitchFamily="34" charset="-122"/>
                <a:cs typeface="Fraunces Extra Bold" pitchFamily="34" charset="-120"/>
              </a:rPr>
              <a:t>References</a:t>
            </a:r>
            <a:endParaRPr lang="en-US" sz="3708" dirty="0"/>
          </a:p>
        </p:txBody>
      </p:sp>
      <p:sp>
        <p:nvSpPr>
          <p:cNvPr id="3" name="Text 1"/>
          <p:cNvSpPr/>
          <p:nvPr/>
        </p:nvSpPr>
        <p:spPr>
          <a:xfrm>
            <a:off x="661492" y="1718469"/>
            <a:ext cx="10869018" cy="604838"/>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375"/>
              </a:lnSpc>
              <a:buNone/>
            </a:pPr>
            <a:r>
              <a:rPr lang="en-US" sz="1458" b="1" dirty="0">
                <a:solidFill>
                  <a:srgbClr val="405449"/>
                </a:solidFill>
                <a:latin typeface="Nobile" pitchFamily="34" charset="0"/>
                <a:ea typeface="Nobile" pitchFamily="34" charset="-122"/>
                <a:cs typeface="Nobile" pitchFamily="34" charset="-120"/>
              </a:rPr>
              <a:t>Bonita, R., Beaglehole, R. and Kjellström, T.</a:t>
            </a:r>
            <a:r>
              <a:rPr lang="en-US" sz="1458" dirty="0">
                <a:solidFill>
                  <a:srgbClr val="405449"/>
                </a:solidFill>
                <a:latin typeface="Nobile" pitchFamily="34" charset="0"/>
                <a:ea typeface="Nobile" pitchFamily="34" charset="-122"/>
                <a:cs typeface="Nobile" pitchFamily="34" charset="-120"/>
              </a:rPr>
              <a:t> (2018) </a:t>
            </a:r>
            <a:r>
              <a:rPr lang="en-US" sz="1458" i="1" dirty="0">
                <a:solidFill>
                  <a:srgbClr val="405449"/>
                </a:solidFill>
                <a:latin typeface="Nobile" pitchFamily="34" charset="0"/>
                <a:ea typeface="Nobile" pitchFamily="34" charset="-122"/>
                <a:cs typeface="Nobile" pitchFamily="34" charset="-120"/>
              </a:rPr>
              <a:t>Basic Epidemiology</a:t>
            </a:r>
            <a:r>
              <a:rPr lang="en-US" sz="1458" dirty="0">
                <a:solidFill>
                  <a:srgbClr val="405449"/>
                </a:solidFill>
                <a:latin typeface="Nobile" pitchFamily="34" charset="0"/>
                <a:ea typeface="Nobile" pitchFamily="34" charset="-122"/>
                <a:cs typeface="Nobile" pitchFamily="34" charset="-120"/>
              </a:rPr>
              <a:t>. 3rd edn. Geneva: World Health Organisation.</a:t>
            </a:r>
            <a:endParaRPr lang="en-US" sz="1458" dirty="0"/>
          </a:p>
        </p:txBody>
      </p:sp>
      <p:sp>
        <p:nvSpPr>
          <p:cNvPr id="4" name="Text 2"/>
          <p:cNvSpPr/>
          <p:nvPr/>
        </p:nvSpPr>
        <p:spPr>
          <a:xfrm>
            <a:off x="661492" y="2535932"/>
            <a:ext cx="10869018" cy="604838"/>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375"/>
              </a:lnSpc>
              <a:buNone/>
            </a:pPr>
            <a:r>
              <a:rPr lang="en-US" sz="1458" b="1" dirty="0">
                <a:solidFill>
                  <a:srgbClr val="405449"/>
                </a:solidFill>
                <a:latin typeface="Nobile" pitchFamily="34" charset="0"/>
                <a:ea typeface="Nobile" pitchFamily="34" charset="-122"/>
                <a:cs typeface="Nobile" pitchFamily="34" charset="-120"/>
              </a:rPr>
              <a:t>Centres for Disease Control and Prevention (CDC)</a:t>
            </a:r>
            <a:r>
              <a:rPr lang="en-US" sz="1458" dirty="0">
                <a:solidFill>
                  <a:srgbClr val="405449"/>
                </a:solidFill>
                <a:latin typeface="Nobile" pitchFamily="34" charset="0"/>
                <a:ea typeface="Nobile" pitchFamily="34" charset="-122"/>
                <a:cs typeface="Nobile" pitchFamily="34" charset="-120"/>
              </a:rPr>
              <a:t> (2023) </a:t>
            </a:r>
            <a:r>
              <a:rPr lang="en-US" sz="1458" i="1" dirty="0">
                <a:solidFill>
                  <a:srgbClr val="405449"/>
                </a:solidFill>
                <a:latin typeface="Nobile" pitchFamily="34" charset="0"/>
                <a:ea typeface="Nobile" pitchFamily="34" charset="-122"/>
                <a:cs typeface="Nobile" pitchFamily="34" charset="-120"/>
              </a:rPr>
              <a:t>Chickenpox (Varicella)</a:t>
            </a:r>
            <a:r>
              <a:rPr lang="en-US" sz="1458" dirty="0">
                <a:solidFill>
                  <a:srgbClr val="405449"/>
                </a:solidFill>
                <a:latin typeface="Nobile" pitchFamily="34" charset="0"/>
                <a:ea typeface="Nobile" pitchFamily="34" charset="-122"/>
                <a:cs typeface="Nobile" pitchFamily="34" charset="-120"/>
              </a:rPr>
              <a:t>. Available at: https://www.cdc.gov/chickenpox (Accessed: 13 March 2026).</a:t>
            </a:r>
            <a:endParaRPr lang="en-US" sz="1458" dirty="0"/>
          </a:p>
        </p:txBody>
      </p:sp>
      <p:sp>
        <p:nvSpPr>
          <p:cNvPr id="5" name="Text 3"/>
          <p:cNvSpPr/>
          <p:nvPr/>
        </p:nvSpPr>
        <p:spPr>
          <a:xfrm>
            <a:off x="661492" y="3353395"/>
            <a:ext cx="10869018" cy="604838"/>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375"/>
              </a:lnSpc>
              <a:buNone/>
            </a:pPr>
            <a:r>
              <a:rPr lang="en-US" sz="1458" b="1" dirty="0">
                <a:solidFill>
                  <a:srgbClr val="405449"/>
                </a:solidFill>
                <a:latin typeface="Nobile" pitchFamily="34" charset="0"/>
                <a:ea typeface="Nobile" pitchFamily="34" charset="-122"/>
                <a:cs typeface="Nobile" pitchFamily="34" charset="-120"/>
              </a:rPr>
              <a:t>Heymann, D.L.</a:t>
            </a:r>
            <a:r>
              <a:rPr lang="en-US" sz="1458" dirty="0">
                <a:solidFill>
                  <a:srgbClr val="405449"/>
                </a:solidFill>
                <a:latin typeface="Nobile" pitchFamily="34" charset="0"/>
                <a:ea typeface="Nobile" pitchFamily="34" charset="-122"/>
                <a:cs typeface="Nobile" pitchFamily="34" charset="-120"/>
              </a:rPr>
              <a:t> (2015) </a:t>
            </a:r>
            <a:r>
              <a:rPr lang="en-US" sz="1458" i="1" dirty="0">
                <a:solidFill>
                  <a:srgbClr val="405449"/>
                </a:solidFill>
                <a:latin typeface="Nobile" pitchFamily="34" charset="0"/>
                <a:ea typeface="Nobile" pitchFamily="34" charset="-122"/>
                <a:cs typeface="Nobile" pitchFamily="34" charset="-120"/>
              </a:rPr>
              <a:t>Control of Communicable Diseases Manual</a:t>
            </a:r>
            <a:r>
              <a:rPr lang="en-US" sz="1458" dirty="0">
                <a:solidFill>
                  <a:srgbClr val="405449"/>
                </a:solidFill>
                <a:latin typeface="Nobile" pitchFamily="34" charset="0"/>
                <a:ea typeface="Nobile" pitchFamily="34" charset="-122"/>
                <a:cs typeface="Nobile" pitchFamily="34" charset="-120"/>
              </a:rPr>
              <a:t>. 20th edn. Washington DC: American Public Health Association.</a:t>
            </a:r>
            <a:endParaRPr lang="en-US" sz="1458" dirty="0"/>
          </a:p>
        </p:txBody>
      </p:sp>
      <p:sp>
        <p:nvSpPr>
          <p:cNvPr id="6" name="Text 4"/>
          <p:cNvSpPr/>
          <p:nvPr/>
        </p:nvSpPr>
        <p:spPr>
          <a:xfrm>
            <a:off x="661492" y="4170859"/>
            <a:ext cx="10869018" cy="604838"/>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375"/>
              </a:lnSpc>
              <a:buNone/>
            </a:pPr>
            <a:r>
              <a:rPr lang="en-US" sz="1458" b="1" dirty="0">
                <a:solidFill>
                  <a:srgbClr val="405449"/>
                </a:solidFill>
                <a:latin typeface="Nobile" pitchFamily="34" charset="0"/>
                <a:ea typeface="Nobile" pitchFamily="34" charset="-122"/>
                <a:cs typeface="Nobile" pitchFamily="34" charset="-120"/>
              </a:rPr>
              <a:t>National Institute for Health and Care Excellence (NICE)</a:t>
            </a:r>
            <a:r>
              <a:rPr lang="en-US" sz="1458" dirty="0">
                <a:solidFill>
                  <a:srgbClr val="405449"/>
                </a:solidFill>
                <a:latin typeface="Nobile" pitchFamily="34" charset="0"/>
                <a:ea typeface="Nobile" pitchFamily="34" charset="-122"/>
                <a:cs typeface="Nobile" pitchFamily="34" charset="-120"/>
              </a:rPr>
              <a:t> (2023) </a:t>
            </a:r>
            <a:r>
              <a:rPr lang="en-US" sz="1458" i="1" dirty="0">
                <a:solidFill>
                  <a:srgbClr val="405449"/>
                </a:solidFill>
                <a:latin typeface="Nobile" pitchFamily="34" charset="0"/>
                <a:ea typeface="Nobile" pitchFamily="34" charset="-122"/>
                <a:cs typeface="Nobile" pitchFamily="34" charset="-120"/>
              </a:rPr>
              <a:t>Chickenpox – Clinical Knowledge Summary</a:t>
            </a:r>
            <a:r>
              <a:rPr lang="en-US" sz="1458" dirty="0">
                <a:solidFill>
                  <a:srgbClr val="405449"/>
                </a:solidFill>
                <a:latin typeface="Nobile" pitchFamily="34" charset="0"/>
                <a:ea typeface="Nobile" pitchFamily="34" charset="-122"/>
                <a:cs typeface="Nobile" pitchFamily="34" charset="-120"/>
              </a:rPr>
              <a:t>. Available at: https://cks.nice.org.uk (Accessed: 10 March 2026).</a:t>
            </a:r>
            <a:endParaRPr lang="en-US" sz="1458" dirty="0"/>
          </a:p>
        </p:txBody>
      </p:sp>
      <p:sp>
        <p:nvSpPr>
          <p:cNvPr id="7" name="Text 5"/>
          <p:cNvSpPr/>
          <p:nvPr/>
        </p:nvSpPr>
        <p:spPr>
          <a:xfrm>
            <a:off x="661492" y="4988322"/>
            <a:ext cx="10869018" cy="302419"/>
          </a:xfrm>
          <a:prstGeom prst="rect">
            <a:avLst/>
          </a:prstGeom>
          <a:noFill/>
          <a:ln/>
        </p:spPr>
        <p:txBody>
          <a:bodyPr wrap="non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375"/>
              </a:lnSpc>
              <a:buNone/>
            </a:pPr>
            <a:r>
              <a:rPr lang="en-US" sz="1458" b="1" dirty="0">
                <a:solidFill>
                  <a:srgbClr val="405449"/>
                </a:solidFill>
                <a:latin typeface="Nobile" pitchFamily="34" charset="0"/>
                <a:ea typeface="Nobile" pitchFamily="34" charset="-122"/>
                <a:cs typeface="Nobile" pitchFamily="34" charset="-120"/>
              </a:rPr>
              <a:t>World Health Organisation (WHO)</a:t>
            </a:r>
            <a:r>
              <a:rPr lang="en-US" sz="1458" dirty="0">
                <a:solidFill>
                  <a:srgbClr val="405449"/>
                </a:solidFill>
                <a:latin typeface="Nobile" pitchFamily="34" charset="0"/>
                <a:ea typeface="Nobile" pitchFamily="34" charset="-122"/>
                <a:cs typeface="Nobile" pitchFamily="34" charset="-120"/>
              </a:rPr>
              <a:t> (2024) </a:t>
            </a:r>
            <a:r>
              <a:rPr lang="en-US" sz="1458" i="1" dirty="0">
                <a:solidFill>
                  <a:srgbClr val="405449"/>
                </a:solidFill>
                <a:latin typeface="Nobile" pitchFamily="34" charset="0"/>
                <a:ea typeface="Nobile" pitchFamily="34" charset="-122"/>
                <a:cs typeface="Nobile" pitchFamily="34" charset="-120"/>
              </a:rPr>
              <a:t>Varicella and Herpes Zoster</a:t>
            </a:r>
            <a:r>
              <a:rPr lang="en-US" sz="1458" dirty="0">
                <a:solidFill>
                  <a:srgbClr val="405449"/>
                </a:solidFill>
                <a:latin typeface="Nobile" pitchFamily="34" charset="0"/>
                <a:ea typeface="Nobile" pitchFamily="34" charset="-122"/>
                <a:cs typeface="Nobile" pitchFamily="34" charset="-120"/>
              </a:rPr>
              <a:t>. Geneva: World Health Organisation.</a:t>
            </a:r>
            <a:endParaRPr lang="en-US" sz="1458" dirty="0"/>
          </a:p>
        </p:txBody>
      </p:sp>
      <p:sp>
        <p:nvSpPr>
          <p:cNvPr id="8" name="Text 6"/>
          <p:cNvSpPr/>
          <p:nvPr/>
        </p:nvSpPr>
        <p:spPr>
          <a:xfrm>
            <a:off x="661492" y="5503367"/>
            <a:ext cx="10869018" cy="604838"/>
          </a:xfrm>
          <a:prstGeom prst="rect">
            <a:avLst/>
          </a:prstGeom>
          <a:noFill/>
          <a:ln/>
        </p:spPr>
        <p:txBody>
          <a:bodyPr wrap="square" lIns="0" tIns="0" rIns="0" bIns="0" rtlCol="0" anchor="t"/>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indent="0" algn="l">
              <a:lnSpc>
                <a:spcPts val="2375"/>
              </a:lnSpc>
              <a:buNone/>
            </a:pPr>
            <a:r>
              <a:rPr lang="en-US" sz="1458" b="1" dirty="0">
                <a:solidFill>
                  <a:srgbClr val="405449"/>
                </a:solidFill>
                <a:latin typeface="Nobile" pitchFamily="34" charset="0"/>
                <a:ea typeface="Nobile" pitchFamily="34" charset="-122"/>
                <a:cs typeface="Nobile" pitchFamily="34" charset="-120"/>
              </a:rPr>
              <a:t>World Health Organisation (WHO)</a:t>
            </a:r>
            <a:r>
              <a:rPr lang="en-US" sz="1458" dirty="0">
                <a:solidFill>
                  <a:srgbClr val="405449"/>
                </a:solidFill>
                <a:latin typeface="Nobile" pitchFamily="34" charset="0"/>
                <a:ea typeface="Nobile" pitchFamily="34" charset="-122"/>
                <a:cs typeface="Nobile" pitchFamily="34" charset="-120"/>
              </a:rPr>
              <a:t> (2023) </a:t>
            </a:r>
            <a:r>
              <a:rPr lang="en-US" sz="1458" i="1" dirty="0">
                <a:solidFill>
                  <a:srgbClr val="405449"/>
                </a:solidFill>
                <a:latin typeface="Nobile" pitchFamily="34" charset="0"/>
                <a:ea typeface="Nobile" pitchFamily="34" charset="-122"/>
                <a:cs typeface="Nobile" pitchFamily="34" charset="-120"/>
              </a:rPr>
              <a:t>Immunisation Coverage</a:t>
            </a:r>
            <a:r>
              <a:rPr lang="en-US" sz="1458" dirty="0">
                <a:solidFill>
                  <a:srgbClr val="405449"/>
                </a:solidFill>
                <a:latin typeface="Nobile" pitchFamily="34" charset="0"/>
                <a:ea typeface="Nobile" pitchFamily="34" charset="-122"/>
                <a:cs typeface="Nobile" pitchFamily="34" charset="-120"/>
              </a:rPr>
              <a:t>. Available at: https://www.who.int (Accessed: 10 March 2026).</a:t>
            </a:r>
            <a:endParaRPr lang="en-US" sz="1458" dirty="0"/>
          </a:p>
        </p:txBody>
      </p:sp>
      <p:sp>
        <p:nvSpPr>
          <p:cNvPr id="9" name="Oval 8">
            <a:extLst>
              <a:ext uri="{FF2B5EF4-FFF2-40B4-BE49-F238E27FC236}">
                <a16:creationId xmlns:a16="http://schemas.microsoft.com/office/drawing/2014/main" id="{C7232A2A-2D25-4808-8A6F-178423803DD7}"/>
              </a:ext>
            </a:extLst>
          </p:cNvPr>
          <p:cNvSpPr/>
          <p:nvPr/>
        </p:nvSpPr>
        <p:spPr>
          <a:xfrm>
            <a:off x="10636685" y="6336083"/>
            <a:ext cx="1555315" cy="521918"/>
          </a:xfrm>
          <a:prstGeom prst="ellipse">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algn="ctr"/>
            <a:endParaRPr lang="en-GB" sz="1250"/>
          </a:p>
        </p:txBody>
      </p:sp>
      <p:sp>
        <p:nvSpPr>
          <p:cNvPr id="12" name="TextBox 11">
            <a:extLst>
              <a:ext uri="{FF2B5EF4-FFF2-40B4-BE49-F238E27FC236}">
                <a16:creationId xmlns:a16="http://schemas.microsoft.com/office/drawing/2014/main" id="{F5D4EE26-9DF0-0D6D-8B9C-A523BA553057}"/>
              </a:ext>
            </a:extLst>
          </p:cNvPr>
          <p:cNvSpPr txBox="1"/>
          <p:nvPr/>
        </p:nvSpPr>
        <p:spPr>
          <a:xfrm>
            <a:off x="8712504" y="114758"/>
            <a:ext cx="3406050"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3075"/>
              </a:lnSpc>
            </a:pPr>
            <a:br>
              <a:rPr lang="en-US" sz="2000" dirty="0">
                <a:latin typeface="Modern No. 20"/>
                <a:ea typeface="Segoe UI"/>
                <a:cs typeface="Segoe UI"/>
              </a:rPr>
            </a:br>
            <a:r>
              <a:rPr lang="en-GB" sz="2300">
                <a:latin typeface="Modern No. 20"/>
                <a:ea typeface="Segoe UI"/>
                <a:cs typeface="Segoe UI"/>
              </a:rPr>
              <a:t>Danielle Lewis</a:t>
            </a:r>
            <a:endParaRPr lang="en-US" sz="2300">
              <a:latin typeface="Modern No. 20"/>
              <a:ea typeface="Segoe UI"/>
              <a:cs typeface="Segoe UI"/>
            </a:endParaRPr>
          </a:p>
          <a:p>
            <a:pPr algn="ctr">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extLst>
      <p:ext uri="{BB962C8B-B14F-4D97-AF65-F5344CB8AC3E}">
        <p14:creationId xmlns:p14="http://schemas.microsoft.com/office/powerpoint/2010/main" val="3145137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endParaRPr lang="en-US" dirty="0">
              <a:latin typeface="Aptos Display"/>
              <a:ea typeface="Calibri"/>
              <a:cs typeface="Calibri"/>
            </a:endParaRPr>
          </a:p>
          <a:p>
            <a:endParaRPr lang="en-US" sz="1800">
              <a:highlight>
                <a:srgbClr val="FFFFFF"/>
              </a:highlight>
              <a:latin typeface="Calibri"/>
              <a:ea typeface="Calibri"/>
              <a:cs typeface="Calibri"/>
            </a:endParaRPr>
          </a:p>
        </p:txBody>
      </p:sp>
      <p:sp>
        <p:nvSpPr>
          <p:cNvPr id="3" name="Subtitle 2"/>
          <p:cNvSpPr>
            <a:spLocks noGrp="1"/>
          </p:cNvSpPr>
          <p:nvPr>
            <p:ph type="subTitle" idx="1"/>
          </p:nvPr>
        </p:nvSpPr>
        <p:spPr/>
        <p:txBody>
          <a:bodyPr/>
          <a:lstStyle/>
          <a:p>
            <a:endParaRPr lang="en-US"/>
          </a:p>
        </p:txBody>
      </p:sp>
      <p:pic>
        <p:nvPicPr>
          <p:cNvPr id="7" name="Picture 6" descr="Group 975, Grouped object">
            <a:extLst>
              <a:ext uri="{FF2B5EF4-FFF2-40B4-BE49-F238E27FC236}">
                <a16:creationId xmlns:a16="http://schemas.microsoft.com/office/drawing/2014/main" id="{C0147133-AB20-149D-8F17-463700229824}"/>
              </a:ext>
            </a:extLst>
          </p:cNvPr>
          <p:cNvPicPr>
            <a:picLocks noChangeAspect="1"/>
          </p:cNvPicPr>
          <p:nvPr/>
        </p:nvPicPr>
        <p:blipFill>
          <a:blip r:embed="rId2"/>
          <a:stretch>
            <a:fillRect/>
          </a:stretch>
        </p:blipFill>
        <p:spPr>
          <a:xfrm>
            <a:off x="3699" y="0"/>
            <a:ext cx="12184602" cy="685800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cartoon of a person with red spots on his body&#10;&#10;AI-generated content may be incorrect.">
            <a:extLst>
              <a:ext uri="{FF2B5EF4-FFF2-40B4-BE49-F238E27FC236}">
                <a16:creationId xmlns:a16="http://schemas.microsoft.com/office/drawing/2014/main" id="{CF832008-26D5-8805-0C7F-CAB1709799A4}"/>
              </a:ext>
            </a:extLst>
          </p:cNvPr>
          <p:cNvPicPr>
            <a:picLocks noChangeAspect="1"/>
          </p:cNvPicPr>
          <p:nvPr/>
        </p:nvPicPr>
        <p:blipFill>
          <a:blip r:embed="rId2"/>
          <a:stretch>
            <a:fillRect/>
          </a:stretch>
        </p:blipFill>
        <p:spPr>
          <a:xfrm>
            <a:off x="566304" y="457200"/>
            <a:ext cx="4686300" cy="5943600"/>
          </a:xfrm>
          <a:prstGeom prst="rect">
            <a:avLst/>
          </a:prstGeom>
        </p:spPr>
      </p:pic>
      <p:sp>
        <p:nvSpPr>
          <p:cNvPr id="7" name="TextBox 6">
            <a:extLst>
              <a:ext uri="{FF2B5EF4-FFF2-40B4-BE49-F238E27FC236}">
                <a16:creationId xmlns:a16="http://schemas.microsoft.com/office/drawing/2014/main" id="{5E8891DF-E1C3-30F5-5AE5-F2D846DEF8A0}"/>
              </a:ext>
            </a:extLst>
          </p:cNvPr>
          <p:cNvSpPr txBox="1"/>
          <p:nvPr/>
        </p:nvSpPr>
        <p:spPr>
          <a:xfrm>
            <a:off x="5444837" y="607841"/>
            <a:ext cx="6317672" cy="54168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just" rtl="0">
              <a:lnSpc>
                <a:spcPts val="4014"/>
              </a:lnSpc>
            </a:pPr>
            <a:r>
              <a:rPr lang="en-GB" sz="2400" b="1">
                <a:latin typeface="Calibri"/>
                <a:ea typeface="Segoe UI"/>
                <a:cs typeface="Segoe UI"/>
              </a:rPr>
              <a:t>CHICKENPOX</a:t>
            </a:r>
            <a:r>
              <a:rPr sz="2400" dirty="0">
                <a:latin typeface="Calibri"/>
                <a:ea typeface="Calibri"/>
                <a:cs typeface="Calibri"/>
              </a:rPr>
              <a:t> </a:t>
            </a:r>
            <a:endParaRPr lang="en-US" sz="2400">
              <a:latin typeface="Calibri"/>
              <a:ea typeface="Calibri"/>
              <a:cs typeface="Calibri"/>
            </a:endParaRPr>
          </a:p>
          <a:p>
            <a:pPr algn="just">
              <a:lnSpc>
                <a:spcPts val="4014"/>
              </a:lnSpc>
            </a:pPr>
            <a:endParaRPr lang="en-GB" sz="2400" dirty="0">
              <a:latin typeface="Calibri"/>
              <a:ea typeface="Calibri"/>
              <a:cs typeface="Calibri"/>
            </a:endParaRPr>
          </a:p>
          <a:p>
            <a:pPr algn="ctr"/>
            <a:r>
              <a:rPr lang="en-GB" sz="2400" b="1" dirty="0">
                <a:latin typeface="Calibri"/>
                <a:ea typeface="Segoe UI"/>
                <a:cs typeface="Segoe UI"/>
              </a:rPr>
              <a:t>Chickenpox is an acute, infectious disease caused by varicella-</a:t>
            </a:r>
            <a:r>
              <a:rPr lang="en-GB" sz="2400" b="1" dirty="0" err="1">
                <a:latin typeface="Calibri"/>
                <a:ea typeface="Segoe UI"/>
                <a:cs typeface="Segoe UI"/>
              </a:rPr>
              <a:t>zostervirus</a:t>
            </a:r>
            <a:r>
              <a:rPr lang="en-GB" sz="2400" b="1" dirty="0">
                <a:latin typeface="Calibri"/>
                <a:ea typeface="Segoe UI"/>
                <a:cs typeface="Segoe UI"/>
              </a:rPr>
              <a:t>. It is characterized by an itchy </a:t>
            </a:r>
            <a:r>
              <a:rPr sz="2400" dirty="0">
                <a:latin typeface="Calibri"/>
                <a:ea typeface="Calibri"/>
                <a:cs typeface="Calibri"/>
              </a:rPr>
              <a:t> </a:t>
            </a:r>
            <a:r>
              <a:rPr lang="en-GB" sz="2400" b="1" dirty="0">
                <a:highlight>
                  <a:srgbClr val="FFFFFF"/>
                </a:highlight>
                <a:latin typeface="Calibri"/>
                <a:ea typeface="Calibri"/>
                <a:cs typeface="Calibri"/>
              </a:rPr>
              <a:t>vesicular rash, which is often preceded by fever and malaise.</a:t>
            </a:r>
            <a:endParaRPr lang="en-US" sz="2400" dirty="0">
              <a:highlight>
                <a:srgbClr val="FFFFFF"/>
              </a:highlight>
              <a:latin typeface="Calibri"/>
              <a:ea typeface="Calibri"/>
              <a:cs typeface="Calibri"/>
            </a:endParaRPr>
          </a:p>
          <a:p>
            <a:pPr algn="ctr"/>
            <a:endParaRPr lang="en-GB" sz="2400" b="1" dirty="0">
              <a:highlight>
                <a:srgbClr val="FFFFFF"/>
              </a:highlight>
              <a:latin typeface="Calibri"/>
              <a:ea typeface="Calibri"/>
              <a:cs typeface="Calibri"/>
            </a:endParaRPr>
          </a:p>
          <a:p>
            <a:r>
              <a:rPr lang="en-GB" sz="2800">
                <a:highlight>
                  <a:srgbClr val="FFFFFF"/>
                </a:highlight>
                <a:latin typeface="Arial"/>
                <a:ea typeface="Calibri"/>
                <a:cs typeface="Arial"/>
              </a:rPr>
              <a:t>• </a:t>
            </a:r>
            <a:r>
              <a:rPr lang="en-GB" sz="2400" b="1">
                <a:highlight>
                  <a:srgbClr val="FFFFFF"/>
                </a:highlight>
                <a:latin typeface="Calibri"/>
                <a:ea typeface="Calibri"/>
                <a:cs typeface="Calibri"/>
              </a:rPr>
              <a:t>The chicken pox virus spreads from person to person through</a:t>
            </a:r>
            <a:endParaRPr lang="en-US" sz="2400">
              <a:highlight>
                <a:srgbClr val="FFFFFF"/>
              </a:highlight>
              <a:latin typeface="Calibri"/>
              <a:ea typeface="Calibri"/>
              <a:cs typeface="Calibri"/>
            </a:endParaRPr>
          </a:p>
          <a:p>
            <a:r>
              <a:rPr lang="en-GB" sz="2400" b="1">
                <a:highlight>
                  <a:srgbClr val="FFFFFF"/>
                </a:highlight>
                <a:latin typeface="Calibri"/>
                <a:ea typeface="Calibri"/>
                <a:cs typeface="Calibri"/>
              </a:rPr>
              <a:t>respiratory droplets or direct contact with blisters.</a:t>
            </a:r>
            <a:endParaRPr lang="en-US" sz="2400">
              <a:highlight>
                <a:srgbClr val="FFFFFF"/>
              </a:highlight>
              <a:latin typeface="Calibri"/>
              <a:ea typeface="Calibri"/>
              <a:cs typeface="Calibri"/>
            </a:endParaRPr>
          </a:p>
          <a:p>
            <a:pPr algn="just">
              <a:lnSpc>
                <a:spcPts val="4014"/>
              </a:lnSpc>
            </a:pPr>
            <a:endParaRPr sz="2400" dirty="0">
              <a:latin typeface="Calibri"/>
              <a:ea typeface="Calibri"/>
              <a:cs typeface="Calibri"/>
            </a:endParaRPr>
          </a:p>
          <a:p>
            <a:pPr algn="ctr"/>
            <a:endParaRPr lang="en-US" sz="1400" dirty="0"/>
          </a:p>
        </p:txBody>
      </p:sp>
      <p:sp>
        <p:nvSpPr>
          <p:cNvPr id="8" name="TextBox 7">
            <a:extLst>
              <a:ext uri="{FF2B5EF4-FFF2-40B4-BE49-F238E27FC236}">
                <a16:creationId xmlns:a16="http://schemas.microsoft.com/office/drawing/2014/main" id="{4415C8D9-DFA0-7CA9-CEEB-F857B9E72597}"/>
              </a:ext>
            </a:extLst>
          </p:cNvPr>
          <p:cNvSpPr txBox="1"/>
          <p:nvPr/>
        </p:nvSpPr>
        <p:spPr>
          <a:xfrm>
            <a:off x="6016388" y="5771866"/>
            <a:ext cx="6096000"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rPr>
              <a:t>NICE (no date) </a:t>
            </a:r>
            <a:r>
              <a:rPr lang="en-GB" sz="2000" i="1">
                <a:latin typeface="Calibri"/>
              </a:rPr>
              <a:t>Definition | Background information | Chickenpox | CKS</a:t>
            </a:r>
            <a:r>
              <a:rPr lang="en-GB" sz="2000">
                <a:latin typeface="Calibri"/>
              </a:rPr>
              <a:t> (2023)</a:t>
            </a:r>
            <a:r>
              <a:rPr lang="en-US" sz="2000" dirty="0">
                <a:latin typeface="Calibri"/>
              </a:rPr>
              <a:t> </a:t>
            </a:r>
            <a:endParaRPr lang="en-US" sz="2000" dirty="0"/>
          </a:p>
          <a:p>
            <a:pPr algn="ctr"/>
            <a:endParaRPr lang="en-US" sz="2000" dirty="0"/>
          </a:p>
        </p:txBody>
      </p:sp>
    </p:spTree>
    <p:extLst>
      <p:ext uri="{BB962C8B-B14F-4D97-AF65-F5344CB8AC3E}">
        <p14:creationId xmlns:p14="http://schemas.microsoft.com/office/powerpoint/2010/main" val="3524661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28884B0-0779-1242-C92B-B219B2738206}"/>
              </a:ext>
            </a:extLst>
          </p:cNvPr>
          <p:cNvSpPr txBox="1"/>
          <p:nvPr/>
        </p:nvSpPr>
        <p:spPr>
          <a:xfrm>
            <a:off x="796119" y="1063389"/>
            <a:ext cx="10611132" cy="39395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2266"/>
              </a:lnSpc>
            </a:pPr>
            <a:endParaRPr lang="en-GB" sz="2000" dirty="0">
              <a:latin typeface="Segoe UI"/>
              <a:ea typeface="Calibri"/>
              <a:cs typeface="Segoe UI"/>
            </a:endParaRPr>
          </a:p>
          <a:p>
            <a:pPr rtl="0">
              <a:lnSpc>
                <a:spcPts val="3804"/>
              </a:lnSpc>
            </a:pPr>
            <a:r>
              <a:rPr lang="en-GB" sz="2000" b="1">
                <a:latin typeface="Calibri"/>
                <a:ea typeface="Segoe UI"/>
                <a:cs typeface="Segoe UI"/>
              </a:rPr>
              <a:t>Levels of chickenpox incidence</a:t>
            </a:r>
            <a:r>
              <a:rPr sz="2000" dirty="0">
                <a:latin typeface="Calibri"/>
                <a:ea typeface="Calibri"/>
                <a:cs typeface="Calibri"/>
              </a:rPr>
              <a:t> </a:t>
            </a:r>
            <a:endParaRPr lang="en-GB" sz="2000">
              <a:latin typeface="Calibri"/>
              <a:ea typeface="Calibri"/>
              <a:cs typeface="Calibri"/>
            </a:endParaRPr>
          </a:p>
          <a:p>
            <a:pPr rtl="0">
              <a:lnSpc>
                <a:spcPts val="3910"/>
              </a:lnSpc>
            </a:pPr>
            <a:r>
              <a:rPr lang="en-GB" sz="2000" b="1">
                <a:latin typeface="Calibri"/>
                <a:ea typeface="Segoe UI"/>
                <a:cs typeface="Segoe UI"/>
              </a:rPr>
              <a:t>General practitioner (GP) chickenpox consultations were studied from 1 September 2016 to 9 December 2022. Over the study period, the mean weekly chickenpox consultation rate per 100,000 population in England was 3.4, with a regular peak occurring between weeks 13 and 15.</a:t>
            </a:r>
            <a:r>
              <a:rPr sz="2000" dirty="0">
                <a:latin typeface="Calibri"/>
                <a:ea typeface="Calibri"/>
                <a:cs typeface="Calibri"/>
              </a:rPr>
              <a:t> </a:t>
            </a:r>
          </a:p>
          <a:p>
            <a:pPr rtl="0">
              <a:lnSpc>
                <a:spcPts val="1530"/>
              </a:lnSpc>
            </a:pPr>
            <a:endParaRPr sz="2000" dirty="0">
              <a:latin typeface="Calibri"/>
              <a:ea typeface="Calibri"/>
              <a:cs typeface="Calibri"/>
            </a:endParaRPr>
          </a:p>
          <a:p>
            <a:pPr rtl="0">
              <a:lnSpc>
                <a:spcPts val="2347"/>
              </a:lnSpc>
            </a:pPr>
            <a:r>
              <a:rPr lang="en-GB" sz="2000">
                <a:latin typeface="Calibri"/>
                <a:ea typeface="Segoe UI"/>
                <a:cs typeface="Segoe UI"/>
              </a:rPr>
              <a:t>Antill, L., Harcourt, S., Ramsay, M.E. et al. (2023) </a:t>
            </a:r>
            <a:r>
              <a:rPr sz="2000" dirty="0">
                <a:latin typeface="Calibri"/>
                <a:ea typeface="Calibri"/>
                <a:cs typeface="Calibri"/>
              </a:rPr>
              <a:t> </a:t>
            </a:r>
          </a:p>
          <a:p>
            <a:pPr rtl="0">
              <a:lnSpc>
                <a:spcPts val="2970"/>
              </a:lnSpc>
            </a:pPr>
            <a:endParaRPr sz="2000" dirty="0">
              <a:latin typeface="Calibri"/>
              <a:ea typeface="Calibri"/>
              <a:cs typeface="Calibri"/>
            </a:endParaRPr>
          </a:p>
          <a:p>
            <a:pPr rtl="0">
              <a:lnSpc>
                <a:spcPts val="2970"/>
              </a:lnSpc>
            </a:pPr>
            <a:endParaRPr lang="en-US" sz="2000" dirty="0">
              <a:latin typeface="Calibri"/>
              <a:ea typeface="Calibri"/>
              <a:cs typeface="Calibri"/>
            </a:endParaRPr>
          </a:p>
          <a:p>
            <a:pPr algn="ctr"/>
            <a:endParaRPr lang="en-US" sz="2000" dirty="0"/>
          </a:p>
        </p:txBody>
      </p:sp>
    </p:spTree>
    <p:extLst>
      <p:ext uri="{BB962C8B-B14F-4D97-AF65-F5344CB8AC3E}">
        <p14:creationId xmlns:p14="http://schemas.microsoft.com/office/powerpoint/2010/main" val="1723893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0C9F20C-81DF-79CB-9590-766938C448B2}"/>
              </a:ext>
            </a:extLst>
          </p:cNvPr>
          <p:cNvSpPr txBox="1"/>
          <p:nvPr/>
        </p:nvSpPr>
        <p:spPr>
          <a:xfrm>
            <a:off x="932597" y="153537"/>
            <a:ext cx="9223611" cy="594008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2000">
                <a:latin typeface="Calibri"/>
                <a:ea typeface="Segoe UI"/>
                <a:cs typeface="Segoe UI"/>
              </a:rPr>
              <a:t>​</a:t>
            </a:r>
          </a:p>
          <a:p>
            <a:pPr rtl="0"/>
            <a:r>
              <a:rPr lang="en-GB" sz="2000" b="1">
                <a:latin typeface="Calibri"/>
                <a:ea typeface="Segoe UI"/>
                <a:cs typeface="Segoe UI"/>
              </a:rPr>
              <a:t>What are the main approaches and strategies that could be used to control an infectious disease outbreak?</a:t>
            </a:r>
            <a:r>
              <a:rPr lang="en-US" sz="2000" b="1">
                <a:latin typeface="Calibri"/>
                <a:ea typeface="Segoe UI"/>
                <a:cs typeface="Segoe UI"/>
              </a:rPr>
              <a:t> ​</a:t>
            </a:r>
          </a:p>
          <a:p>
            <a:endParaRPr lang="en-US" sz="2000" dirty="0">
              <a:latin typeface="Calibri"/>
              <a:ea typeface="Arial"/>
              <a:cs typeface="Segoe UI"/>
            </a:endParaRPr>
          </a:p>
          <a:p>
            <a:pPr marL="285750" indent="-285750">
              <a:buFont typeface="Arial,Sans-Serif"/>
              <a:buChar char="•"/>
            </a:pPr>
            <a:r>
              <a:rPr lang="en-GB" sz="2000" b="1" baseline="0" dirty="0">
                <a:highlight>
                  <a:srgbClr val="FFFFFF"/>
                </a:highlight>
                <a:latin typeface="Calibri"/>
                <a:ea typeface="Arial"/>
                <a:cs typeface="Arial"/>
              </a:rPr>
              <a:t>Public Health Collaboration: Work together with local health authorities, NHS England, and other </a:t>
            </a:r>
            <a:r>
              <a:rPr lang="en-GB" sz="2000" b="1">
                <a:highlight>
                  <a:srgbClr val="FFFFFF"/>
                </a:highlight>
                <a:latin typeface="Calibri"/>
                <a:ea typeface="Arial"/>
                <a:cs typeface="Arial"/>
              </a:rPr>
              <a:t>partners to</a:t>
            </a:r>
            <a:r>
              <a:rPr lang="en-GB" sz="2000" b="1" baseline="0" dirty="0">
                <a:highlight>
                  <a:srgbClr val="FFFFFF"/>
                </a:highlight>
                <a:latin typeface="Calibri"/>
                <a:ea typeface="Arial"/>
                <a:cs typeface="Arial"/>
              </a:rPr>
              <a:t> create coordinated responses and management plans.</a:t>
            </a:r>
            <a:r>
              <a:rPr lang="en-US" sz="2000" dirty="0">
                <a:latin typeface="Calibri"/>
                <a:ea typeface="Arial"/>
                <a:cs typeface="Arial"/>
              </a:rPr>
              <a:t>​</a:t>
            </a:r>
          </a:p>
          <a:p>
            <a:pPr marL="285750" indent="-285750">
              <a:buFont typeface="Arial,Sans-Serif"/>
              <a:buChar char="•"/>
            </a:pPr>
            <a:r>
              <a:rPr lang="en-GB" sz="2000" b="1" baseline="0" dirty="0">
                <a:highlight>
                  <a:srgbClr val="FFFFFF"/>
                </a:highlight>
                <a:latin typeface="Calibri"/>
                <a:ea typeface="Arial"/>
                <a:cs typeface="Arial"/>
              </a:rPr>
              <a:t>Isolation and Quarantine: Separate infected individuals and their close contacts to stop </a:t>
            </a:r>
            <a:r>
              <a:rPr lang="en-GB" sz="2000" b="1">
                <a:highlight>
                  <a:srgbClr val="FFFFFF"/>
                </a:highlight>
                <a:latin typeface="Calibri"/>
                <a:ea typeface="Arial"/>
                <a:cs typeface="Arial"/>
              </a:rPr>
              <a:t>further transmission</a:t>
            </a:r>
            <a:r>
              <a:rPr lang="en-GB" sz="2000" b="1" baseline="0" dirty="0">
                <a:highlight>
                  <a:srgbClr val="FFFFFF"/>
                </a:highlight>
                <a:latin typeface="Calibri"/>
                <a:ea typeface="Arial"/>
                <a:cs typeface="Arial"/>
              </a:rPr>
              <a:t> and effectively handle outbreaks.</a:t>
            </a:r>
            <a:r>
              <a:rPr lang="en-US" sz="2000" dirty="0">
                <a:latin typeface="Calibri"/>
                <a:ea typeface="Arial"/>
                <a:cs typeface="Arial"/>
              </a:rPr>
              <a:t>​</a:t>
            </a:r>
          </a:p>
          <a:p>
            <a:pPr marL="285750" indent="-285750">
              <a:buFont typeface="Arial,Sans-Serif"/>
              <a:buChar char="•"/>
            </a:pPr>
            <a:r>
              <a:rPr lang="en-GB" sz="2000" b="1" baseline="0" dirty="0">
                <a:highlight>
                  <a:srgbClr val="FFFFFF"/>
                </a:highlight>
                <a:latin typeface="Calibri"/>
                <a:ea typeface="Arial"/>
                <a:cs typeface="Arial"/>
              </a:rPr>
              <a:t>Movement Restrictions: Enforce movement limitations and quarantine measures to curb </a:t>
            </a:r>
            <a:r>
              <a:rPr lang="en-GB" sz="2000" b="1">
                <a:highlight>
                  <a:srgbClr val="FFFFFF"/>
                </a:highlight>
                <a:latin typeface="Calibri"/>
                <a:ea typeface="Arial"/>
                <a:cs typeface="Arial"/>
              </a:rPr>
              <a:t>the disease's</a:t>
            </a:r>
            <a:r>
              <a:rPr lang="en-GB" sz="2000" b="1" baseline="0" dirty="0">
                <a:highlight>
                  <a:srgbClr val="FFFFFF"/>
                </a:highlight>
                <a:latin typeface="Calibri"/>
                <a:ea typeface="Arial"/>
                <a:cs typeface="Arial"/>
              </a:rPr>
              <a:t> spread in affected regions.</a:t>
            </a:r>
            <a:r>
              <a:rPr lang="en-US" sz="2000" dirty="0">
                <a:latin typeface="Calibri"/>
                <a:ea typeface="Arial"/>
                <a:cs typeface="Arial"/>
              </a:rPr>
              <a:t>​</a:t>
            </a:r>
          </a:p>
          <a:p>
            <a:pPr marL="285750" indent="-285750">
              <a:buFont typeface="Arial,Sans-Serif"/>
              <a:buChar char="•"/>
            </a:pPr>
            <a:r>
              <a:rPr lang="en-GB" sz="2000" b="1" baseline="0" dirty="0">
                <a:highlight>
                  <a:srgbClr val="FFFFFF"/>
                </a:highlight>
                <a:latin typeface="Calibri"/>
                <a:ea typeface="Arial"/>
                <a:cs typeface="Arial"/>
              </a:rPr>
              <a:t>These strategies are crucial for effectively managing and controlling outbreaks of </a:t>
            </a:r>
            <a:r>
              <a:rPr lang="en-GB" sz="2000" b="1">
                <a:highlight>
                  <a:srgbClr val="FFFFFF"/>
                </a:highlight>
                <a:latin typeface="Calibri"/>
                <a:ea typeface="Arial"/>
                <a:cs typeface="Arial"/>
              </a:rPr>
              <a:t>infectious diseases.</a:t>
            </a:r>
            <a:endParaRPr lang="en-GB" sz="2000" b="1" baseline="0" dirty="0">
              <a:highlight>
                <a:srgbClr val="FFFFFF"/>
              </a:highlight>
              <a:latin typeface="Calibri"/>
              <a:ea typeface="Arial"/>
              <a:cs typeface="Arial"/>
            </a:endParaRPr>
          </a:p>
          <a:p>
            <a:pPr marL="285750" indent="-285750">
              <a:buFont typeface="Arial"/>
              <a:buChar char="•"/>
            </a:pPr>
            <a:r>
              <a:rPr lang="en-GB" sz="2000" b="1" dirty="0">
                <a:highlight>
                  <a:srgbClr val="FFFFFF"/>
                </a:highlight>
                <a:latin typeface="Calibri"/>
                <a:ea typeface="Calibri"/>
                <a:cs typeface="Calibri"/>
              </a:rPr>
              <a:t>Case investigation and contact tracing identifying and testing close contracts of infected people to break transmission chain.</a:t>
            </a:r>
            <a:endParaRPr lang="en-US" sz="2000">
              <a:highlight>
                <a:srgbClr val="FFFFFF"/>
              </a:highlight>
              <a:latin typeface="Calibri"/>
              <a:ea typeface="Calibri"/>
              <a:cs typeface="Calibri"/>
            </a:endParaRPr>
          </a:p>
          <a:p>
            <a:pPr marL="285750" indent="-285750">
              <a:buFont typeface="Arial"/>
              <a:buChar char="•"/>
            </a:pPr>
            <a:r>
              <a:rPr lang="en-GB" sz="2000" b="1" dirty="0">
                <a:highlight>
                  <a:srgbClr val="FFFFFF"/>
                </a:highlight>
                <a:latin typeface="Calibri"/>
                <a:ea typeface="Calibri"/>
                <a:cs typeface="Calibri"/>
              </a:rPr>
              <a:t>Isolation and quarantine separating </a:t>
            </a:r>
            <a:r>
              <a:rPr lang="en-GB" sz="2000" b="1" dirty="0" err="1">
                <a:highlight>
                  <a:srgbClr val="FFFFFF"/>
                </a:highlight>
                <a:latin typeface="Calibri"/>
                <a:ea typeface="Calibri"/>
                <a:cs typeface="Calibri"/>
              </a:rPr>
              <a:t>symptomatine</a:t>
            </a:r>
            <a:r>
              <a:rPr lang="en-GB" sz="2000" b="1" dirty="0">
                <a:highlight>
                  <a:srgbClr val="FFFFFF"/>
                </a:highlight>
                <a:latin typeface="Calibri"/>
                <a:ea typeface="Calibri"/>
                <a:cs typeface="Calibri"/>
              </a:rPr>
              <a:t> individuals and restricting movement of exposed individuals.</a:t>
            </a:r>
          </a:p>
          <a:p>
            <a:pPr marL="285750" indent="-285750">
              <a:buFont typeface="Arial"/>
              <a:buChar char="•"/>
            </a:pPr>
            <a:endParaRPr lang="en-GB" sz="2000" b="1" dirty="0">
              <a:highlight>
                <a:srgbClr val="FFFFFF"/>
              </a:highlight>
              <a:latin typeface="Calibri"/>
              <a:ea typeface="Calibri"/>
              <a:cs typeface="Calibri"/>
            </a:endParaRPr>
          </a:p>
          <a:p>
            <a:r>
              <a:rPr lang="en-GB" sz="2000" b="1">
                <a:highlight>
                  <a:srgbClr val="FFFFFF"/>
                </a:highlight>
                <a:latin typeface="Calibri"/>
                <a:ea typeface="Calibri"/>
                <a:cs typeface="Calibri"/>
              </a:rPr>
              <a:t>UK Health Security Agency (2023)</a:t>
            </a:r>
            <a:endParaRPr lang="en-US" sz="2000">
              <a:highlight>
                <a:srgbClr val="FFFFFF"/>
              </a:highlight>
              <a:latin typeface="Calibri"/>
              <a:ea typeface="Calibri"/>
              <a:cs typeface="Calibri"/>
            </a:endParaRPr>
          </a:p>
        </p:txBody>
      </p:sp>
    </p:spTree>
    <p:extLst>
      <p:ext uri="{BB962C8B-B14F-4D97-AF65-F5344CB8AC3E}">
        <p14:creationId xmlns:p14="http://schemas.microsoft.com/office/powerpoint/2010/main" val="40327701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2C88DBE-49E8-A689-5273-E2954DA2DE2C}"/>
              </a:ext>
            </a:extLst>
          </p:cNvPr>
          <p:cNvSpPr txBox="1"/>
          <p:nvPr/>
        </p:nvSpPr>
        <p:spPr>
          <a:xfrm>
            <a:off x="1205553" y="426493"/>
            <a:ext cx="10065223" cy="65120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lnSpc>
                <a:spcPts val="3315"/>
              </a:lnSpc>
            </a:pPr>
            <a:r>
              <a:rPr lang="en-GB" sz="2400">
                <a:latin typeface="Calibri"/>
                <a:ea typeface="Calibri"/>
                <a:cs typeface="Segoe UI"/>
              </a:rPr>
              <a:t>REFERENCE</a:t>
            </a:r>
            <a:r>
              <a:rPr sz="2400" dirty="0">
                <a:latin typeface="Calibri"/>
                <a:ea typeface="Calibri"/>
                <a:cs typeface="Calibri"/>
              </a:rPr>
              <a:t> </a:t>
            </a:r>
          </a:p>
          <a:p>
            <a:pPr>
              <a:lnSpc>
                <a:spcPts val="3315"/>
              </a:lnSpc>
            </a:pPr>
            <a:endParaRPr lang="en-GB" sz="2400" dirty="0">
              <a:latin typeface="Calibri"/>
              <a:ea typeface="Calibri"/>
              <a:cs typeface="Calibri"/>
            </a:endParaRPr>
          </a:p>
          <a:p>
            <a:pPr algn="ctr" rtl="0">
              <a:lnSpc>
                <a:spcPts val="2356"/>
              </a:lnSpc>
            </a:pPr>
            <a:r>
              <a:rPr lang="en-GB" sz="1800">
                <a:latin typeface="Calibri"/>
                <a:ea typeface="Segoe UI"/>
                <a:cs typeface="Segoe UI"/>
              </a:rPr>
              <a:t>UK Health Security Agency (2023) </a:t>
            </a:r>
            <a:r>
              <a:rPr lang="en-GB" sz="1800" i="1">
                <a:latin typeface="Calibri"/>
                <a:ea typeface="Segoe UI"/>
                <a:cs typeface="Segoe UI"/>
              </a:rPr>
              <a:t>Communicable disease outbreak management guidance: principles to support local health protection systems</a:t>
            </a:r>
            <a:r>
              <a:rPr lang="en-GB" sz="1800">
                <a:latin typeface="Calibri"/>
                <a:ea typeface="Segoe UI"/>
                <a:cs typeface="Segoe UI"/>
              </a:rPr>
              <a:t>. Available at: </a:t>
            </a:r>
            <a:r>
              <a:rPr sz="1800" dirty="0">
                <a:latin typeface="Calibri"/>
                <a:ea typeface="Calibri"/>
                <a:cs typeface="Calibri"/>
              </a:rPr>
              <a:t> </a:t>
            </a:r>
          </a:p>
          <a:p>
            <a:pPr algn="ctr" rtl="0">
              <a:lnSpc>
                <a:spcPts val="2456"/>
              </a:lnSpc>
            </a:pPr>
            <a:r>
              <a:rPr lang="en-GB" sz="1800" u="sng" strike="noStrike" dirty="0">
                <a:solidFill>
                  <a:srgbClr val="467886"/>
                </a:solidFill>
                <a:latin typeface="Calibri"/>
                <a:ea typeface="Segoe UI"/>
                <a:cs typeface="Segoe UI"/>
                <a:hlinkClick r:id="rId2"/>
              </a:rPr>
              <a:t>https://www.gov.uk/government/publications/communicable</a:t>
            </a:r>
            <a:r>
              <a:rPr lang="en-GB" sz="1800" u="sng" dirty="0">
                <a:solidFill>
                  <a:srgbClr val="467886"/>
                </a:solidFill>
                <a:latin typeface="Calibri"/>
                <a:ea typeface="Segoe UI"/>
                <a:cs typeface="Segoe UI"/>
              </a:rPr>
              <a:t>-</a:t>
            </a:r>
            <a:r>
              <a:rPr lang="en-GB" sz="1800" u="sng" strike="noStrike" dirty="0">
                <a:solidFill>
                  <a:srgbClr val="467886"/>
                </a:solidFill>
                <a:latin typeface="Calibri"/>
                <a:ea typeface="Segoe UI"/>
                <a:cs typeface="Segoe UI"/>
                <a:hlinkClick r:id="rId2"/>
              </a:rPr>
              <a:t>disease</a:t>
            </a:r>
            <a:r>
              <a:rPr lang="en-GB" sz="1800" u="sng" dirty="0">
                <a:solidFill>
                  <a:srgbClr val="467886"/>
                </a:solidFill>
                <a:latin typeface="Calibri"/>
                <a:ea typeface="Segoe UI"/>
                <a:cs typeface="Segoe UI"/>
              </a:rPr>
              <a:t>-</a:t>
            </a:r>
            <a:r>
              <a:rPr lang="en-GB" sz="1800" u="sng" strike="noStrike" dirty="0">
                <a:solidFill>
                  <a:srgbClr val="467886"/>
                </a:solidFill>
                <a:latin typeface="Calibri"/>
                <a:ea typeface="Segoe UI"/>
                <a:cs typeface="Segoe UI"/>
                <a:hlinkClick r:id="rId2"/>
              </a:rPr>
              <a:t>outbreak-managementguidance</a:t>
            </a:r>
            <a:r>
              <a:rPr lang="en-GB" sz="1800" u="sng" dirty="0">
                <a:solidFill>
                  <a:srgbClr val="467886"/>
                </a:solidFill>
                <a:latin typeface="Calibri"/>
                <a:ea typeface="Segoe UI"/>
                <a:cs typeface="Segoe UI"/>
              </a:rPr>
              <a:t> </a:t>
            </a:r>
            <a:r>
              <a:rPr lang="en-GB" sz="1800">
                <a:latin typeface="Calibri"/>
                <a:ea typeface="Segoe UI"/>
                <a:cs typeface="Segoe UI"/>
              </a:rPr>
              <a:t>(Accessed: 8 March 2026).</a:t>
            </a:r>
            <a:r>
              <a:rPr sz="1800" dirty="0">
                <a:latin typeface="Calibri"/>
                <a:ea typeface="Calibri"/>
                <a:cs typeface="Calibri"/>
              </a:rPr>
              <a:t> </a:t>
            </a:r>
          </a:p>
          <a:p>
            <a:pPr algn="ctr" rtl="0">
              <a:lnSpc>
                <a:spcPts val="2456"/>
              </a:lnSpc>
            </a:pPr>
            <a:endParaRPr sz="1800">
              <a:latin typeface="Calibri"/>
              <a:ea typeface="Calibri"/>
              <a:cs typeface="Calibri"/>
            </a:endParaRPr>
          </a:p>
          <a:p>
            <a:pPr algn="ctr" rtl="0">
              <a:lnSpc>
                <a:spcPts val="2266"/>
              </a:lnSpc>
            </a:pPr>
            <a:r>
              <a:rPr lang="en-GB" sz="1700">
                <a:latin typeface="Calibri"/>
                <a:ea typeface="Segoe UI"/>
                <a:cs typeface="Segoe UI"/>
              </a:rPr>
              <a:t>NICE (no date) </a:t>
            </a:r>
            <a:r>
              <a:rPr lang="en-GB" sz="1700" i="1">
                <a:latin typeface="Calibri"/>
                <a:ea typeface="Segoe UI"/>
                <a:cs typeface="Segoe UI"/>
              </a:rPr>
              <a:t>Definition | Background information | Chickenpox | CKS</a:t>
            </a:r>
            <a:r>
              <a:rPr lang="en-GB" sz="1700">
                <a:latin typeface="Calibri"/>
                <a:ea typeface="Segoe UI"/>
                <a:cs typeface="Segoe UI"/>
              </a:rPr>
              <a:t>. Available at: </a:t>
            </a:r>
            <a:r>
              <a:rPr sz="1700" dirty="0">
                <a:latin typeface="Calibri"/>
                <a:ea typeface="Calibri"/>
                <a:cs typeface="Calibri"/>
              </a:rPr>
              <a:t> </a:t>
            </a:r>
          </a:p>
          <a:p>
            <a:pPr algn="ctr" rtl="0">
              <a:lnSpc>
                <a:spcPts val="2266"/>
              </a:lnSpc>
            </a:pPr>
            <a:r>
              <a:rPr lang="en-GB" sz="1700" u="sng" strike="noStrike" dirty="0">
                <a:solidFill>
                  <a:srgbClr val="467886"/>
                </a:solidFill>
                <a:latin typeface="Calibri"/>
                <a:ea typeface="Segoe UI"/>
                <a:cs typeface="Segoe UI"/>
                <a:hlinkClick r:id="rId3"/>
              </a:rPr>
              <a:t>https://cks.nice.org.uk/topics/chickenpox/background</a:t>
            </a:r>
            <a:r>
              <a:rPr lang="en-GB" sz="1700" u="sng" dirty="0">
                <a:solidFill>
                  <a:srgbClr val="467886"/>
                </a:solidFill>
                <a:latin typeface="Calibri"/>
                <a:ea typeface="Segoe UI"/>
                <a:cs typeface="Segoe UI"/>
              </a:rPr>
              <a:t>-</a:t>
            </a:r>
            <a:r>
              <a:rPr lang="en-GB" sz="1700" u="sng" strike="noStrike" dirty="0">
                <a:solidFill>
                  <a:srgbClr val="467886"/>
                </a:solidFill>
                <a:latin typeface="Calibri"/>
                <a:ea typeface="Segoe UI"/>
                <a:cs typeface="Segoe UI"/>
                <a:hlinkClick r:id="rId3"/>
              </a:rPr>
              <a:t>information/definition/</a:t>
            </a:r>
            <a:r>
              <a:rPr lang="en-GB" sz="1700" u="sng" dirty="0">
                <a:solidFill>
                  <a:srgbClr val="467886"/>
                </a:solidFill>
                <a:latin typeface="Calibri"/>
                <a:ea typeface="Segoe UI"/>
                <a:cs typeface="Segoe UI"/>
              </a:rPr>
              <a:t> </a:t>
            </a:r>
            <a:r>
              <a:rPr lang="en-GB" sz="1700">
                <a:latin typeface="Calibri"/>
                <a:ea typeface="Segoe UI"/>
                <a:cs typeface="Segoe UI"/>
              </a:rPr>
              <a:t>(Accessed: 8 March 2026).</a:t>
            </a:r>
            <a:r>
              <a:rPr sz="1700" dirty="0">
                <a:latin typeface="Calibri"/>
                <a:ea typeface="Calibri"/>
                <a:cs typeface="Calibri"/>
              </a:rPr>
              <a:t> </a:t>
            </a:r>
          </a:p>
          <a:p>
            <a:pPr rtl="0">
              <a:lnSpc>
                <a:spcPts val="2347"/>
              </a:lnSpc>
            </a:pPr>
            <a:endParaRPr sz="1800">
              <a:latin typeface="Calibri"/>
              <a:ea typeface="Calibri"/>
              <a:cs typeface="Calibri"/>
            </a:endParaRPr>
          </a:p>
          <a:p>
            <a:pPr rtl="0">
              <a:lnSpc>
                <a:spcPts val="2347"/>
              </a:lnSpc>
            </a:pPr>
            <a:r>
              <a:rPr lang="en-GB" sz="1800">
                <a:latin typeface="Calibri"/>
                <a:ea typeface="Segoe UI"/>
                <a:cs typeface="Segoe UI"/>
              </a:rPr>
              <a:t>Antill, L., Harcourt, S., Ramsay, M.E. et al. (2023) ‘The epidemiology of chickenpox in England, </a:t>
            </a:r>
            <a:r>
              <a:rPr sz="1800" dirty="0">
                <a:latin typeface="Calibri"/>
                <a:ea typeface="Calibri"/>
                <a:cs typeface="Calibri"/>
              </a:rPr>
              <a:t> </a:t>
            </a:r>
          </a:p>
          <a:p>
            <a:pPr algn="ctr" rtl="0">
              <a:lnSpc>
                <a:spcPts val="2565"/>
              </a:lnSpc>
            </a:pPr>
            <a:r>
              <a:rPr lang="en-GB" sz="1800" dirty="0">
                <a:latin typeface="Calibri"/>
                <a:ea typeface="Segoe UI"/>
                <a:cs typeface="Segoe UI"/>
              </a:rPr>
              <a:t>2016–2022: An observational study using general practitioner consultations’, </a:t>
            </a:r>
            <a:r>
              <a:rPr lang="en-GB" sz="1800" i="1" dirty="0">
                <a:latin typeface="Calibri"/>
                <a:ea typeface="Segoe UI"/>
                <a:cs typeface="Segoe UI"/>
              </a:rPr>
              <a:t>BMC Infectious Diseases</a:t>
            </a:r>
            <a:r>
              <a:rPr lang="en-GB" sz="1800" dirty="0">
                <a:latin typeface="Calibri"/>
                <a:ea typeface="Segoe UI"/>
                <a:cs typeface="Segoe UI"/>
              </a:rPr>
              <a:t>, 23(1), p. 237. Available at: https://www.ncbi.nlm.nih.gov/pmc/articles/PMC9999404/ (Accessed: 8 March </a:t>
            </a:r>
            <a:r>
              <a:rPr lang="en-GB" sz="1800">
                <a:latin typeface="Calibri"/>
                <a:ea typeface="Segoe UI"/>
                <a:cs typeface="Segoe UI"/>
              </a:rPr>
              <a:t>2026).</a:t>
            </a:r>
            <a:endParaRPr sz="1800">
              <a:latin typeface="Calibri"/>
              <a:ea typeface="Calibri"/>
              <a:cs typeface="Calibri"/>
            </a:endParaRPr>
          </a:p>
          <a:p>
            <a:pPr algn="ctr">
              <a:lnSpc>
                <a:spcPts val="2565"/>
              </a:lnSpc>
            </a:pPr>
            <a:r>
              <a:rPr lang="en-US">
                <a:ea typeface="+mn-lt"/>
                <a:cs typeface="+mn-lt"/>
              </a:rPr>
              <a:t>NHS – Chickenpox page on the NHS website. Available at: </a:t>
            </a:r>
            <a:r>
              <a:rPr lang="en-US" dirty="0">
                <a:ea typeface="+mn-lt"/>
                <a:cs typeface="+mn-lt"/>
                <a:hlinkClick r:id="rId4"/>
              </a:rPr>
              <a:t>https://www.nhs.uk/conditions/chickenpox/</a:t>
            </a:r>
            <a:r>
              <a:rPr lang="en-US">
                <a:ea typeface="+mn-lt"/>
                <a:cs typeface="+mn-lt"/>
              </a:rPr>
              <a:t> (Accessed 14 March).</a:t>
            </a:r>
            <a:endParaRPr/>
          </a:p>
          <a:p>
            <a:pPr>
              <a:lnSpc>
                <a:spcPts val="2970"/>
              </a:lnSpc>
            </a:pPr>
            <a:endParaRPr lang="en-US" sz="2700">
              <a:latin typeface="Calibri"/>
              <a:ea typeface="Calibri"/>
              <a:cs typeface="Calibri"/>
            </a:endParaRPr>
          </a:p>
          <a:p>
            <a:pPr>
              <a:lnSpc>
                <a:spcPts val="3804"/>
              </a:lnSpc>
            </a:pPr>
            <a:endParaRPr lang="en-US" sz="2900">
              <a:latin typeface="Calibri"/>
              <a:ea typeface="Calibri"/>
              <a:cs typeface="Calibri"/>
            </a:endParaRPr>
          </a:p>
          <a:p>
            <a:pPr algn="ctr"/>
            <a:endParaRPr lang="en-US">
              <a:latin typeface="Aptos" panose="020B0004020202020204"/>
              <a:ea typeface="Calibri"/>
              <a:cs typeface="Calibri"/>
            </a:endParaRPr>
          </a:p>
        </p:txBody>
      </p:sp>
    </p:spTree>
    <p:extLst>
      <p:ext uri="{BB962C8B-B14F-4D97-AF65-F5344CB8AC3E}">
        <p14:creationId xmlns:p14="http://schemas.microsoft.com/office/powerpoint/2010/main" val="41979172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E0EFFA"/>
        </a:solidFill>
        <a:effectLst/>
      </p:bgPr>
    </p:bg>
    <p:spTree>
      <p:nvGrpSpPr>
        <p:cNvPr id="1" name=""/>
        <p:cNvGrpSpPr/>
        <p:nvPr/>
      </p:nvGrpSpPr>
      <p:grpSpPr>
        <a:xfrm>
          <a:off x="0" y="0"/>
          <a:ext cx="0" cy="0"/>
          <a:chOff x="0" y="0"/>
          <a:chExt cx="0" cy="0"/>
        </a:xfrm>
      </p:grpSpPr>
      <p:grpSp>
        <p:nvGrpSpPr>
          <p:cNvPr id="2" name="Group 2"/>
          <p:cNvGrpSpPr/>
          <p:nvPr/>
        </p:nvGrpSpPr>
        <p:grpSpPr>
          <a:xfrm rot="2700000">
            <a:off x="-531181" y="2813240"/>
            <a:ext cx="6395934" cy="6395934"/>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376E0">
                    <a:alpha val="100000"/>
                  </a:srgbClr>
                </a:gs>
                <a:gs pos="100000">
                  <a:srgbClr val="DFEFFA">
                    <a:alpha val="100000"/>
                  </a:srgbClr>
                </a:gs>
              </a:gsLst>
              <a:lin ang="0"/>
            </a:gradFill>
          </p:spPr>
        </p:sp>
        <p:sp>
          <p:nvSpPr>
            <p:cNvPr id="4" name="TextBox 4"/>
            <p:cNvSpPr txBox="1"/>
            <p:nvPr/>
          </p:nvSpPr>
          <p:spPr>
            <a:xfrm>
              <a:off x="76200" y="38100"/>
              <a:ext cx="660400" cy="69850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endParaRPr sz="800"/>
            </a:p>
          </p:txBody>
        </p:sp>
      </p:grpSp>
      <p:grpSp>
        <p:nvGrpSpPr>
          <p:cNvPr id="5" name="Group 5"/>
          <p:cNvGrpSpPr/>
          <p:nvPr/>
        </p:nvGrpSpPr>
        <p:grpSpPr>
          <a:xfrm>
            <a:off x="6711394" y="4046994"/>
            <a:ext cx="3355889" cy="541003"/>
            <a:chOff x="0" y="0"/>
            <a:chExt cx="2125858" cy="342710"/>
          </a:xfrm>
        </p:grpSpPr>
        <p:sp>
          <p:nvSpPr>
            <p:cNvPr id="6" name="Freeform 6"/>
            <p:cNvSpPr/>
            <p:nvPr/>
          </p:nvSpPr>
          <p:spPr>
            <a:xfrm>
              <a:off x="0" y="0"/>
              <a:ext cx="2125858" cy="342710"/>
            </a:xfrm>
            <a:custGeom>
              <a:avLst/>
              <a:gdLst/>
              <a:ahLst/>
              <a:cxnLst/>
              <a:rect l="l" t="t" r="r" b="b"/>
              <a:pathLst>
                <a:path w="2125858" h="342710">
                  <a:moveTo>
                    <a:pt x="1922658" y="0"/>
                  </a:moveTo>
                  <a:cubicBezTo>
                    <a:pt x="2034882" y="0"/>
                    <a:pt x="2125858" y="76718"/>
                    <a:pt x="2125858" y="171355"/>
                  </a:cubicBezTo>
                  <a:cubicBezTo>
                    <a:pt x="2125858" y="265992"/>
                    <a:pt x="2034882" y="342710"/>
                    <a:pt x="1922658" y="342710"/>
                  </a:cubicBezTo>
                  <a:lnTo>
                    <a:pt x="203200" y="342710"/>
                  </a:lnTo>
                  <a:cubicBezTo>
                    <a:pt x="90976" y="342710"/>
                    <a:pt x="0" y="265992"/>
                    <a:pt x="0" y="171355"/>
                  </a:cubicBezTo>
                  <a:cubicBezTo>
                    <a:pt x="0" y="76718"/>
                    <a:pt x="90976" y="0"/>
                    <a:pt x="203200" y="0"/>
                  </a:cubicBezTo>
                  <a:close/>
                </a:path>
              </a:pathLst>
            </a:custGeom>
            <a:solidFill>
              <a:srgbClr val="3779E1"/>
            </a:solidFill>
          </p:spPr>
        </p:sp>
        <p:sp>
          <p:nvSpPr>
            <p:cNvPr id="7" name="TextBox 7"/>
            <p:cNvSpPr txBox="1"/>
            <p:nvPr/>
          </p:nvSpPr>
          <p:spPr>
            <a:xfrm>
              <a:off x="0" y="19050"/>
              <a:ext cx="2125858" cy="32366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267"/>
                </a:lnSpc>
              </a:pPr>
              <a:endParaRPr sz="800"/>
            </a:p>
          </p:txBody>
        </p:sp>
      </p:grpSp>
      <p:sp>
        <p:nvSpPr>
          <p:cNvPr id="8" name="Freeform 8"/>
          <p:cNvSpPr/>
          <p:nvPr/>
        </p:nvSpPr>
        <p:spPr>
          <a:xfrm flipH="1">
            <a:off x="10827272" y="5139463"/>
            <a:ext cx="441449" cy="570532"/>
          </a:xfrm>
          <a:custGeom>
            <a:avLst/>
            <a:gdLst/>
            <a:ahLst/>
            <a:cxnLst/>
            <a:rect l="l" t="t" r="r" b="b"/>
            <a:pathLst>
              <a:path w="662173" h="855798">
                <a:moveTo>
                  <a:pt x="662173" y="0"/>
                </a:moveTo>
                <a:lnTo>
                  <a:pt x="0" y="0"/>
                </a:lnTo>
                <a:lnTo>
                  <a:pt x="0" y="855797"/>
                </a:lnTo>
                <a:lnTo>
                  <a:pt x="662173" y="855797"/>
                </a:lnTo>
                <a:lnTo>
                  <a:pt x="662173" y="0"/>
                </a:lnTo>
                <a:close/>
              </a:path>
            </a:pathLst>
          </a:custGeom>
          <a:blipFill>
            <a:blip>
              <a:extLst>
                <a:ext uri="{96DAC541-7B7A-43D3-8B79-37D633B846F1}">
                  <asvg:svgBlip xmlns:asvg="http://schemas.microsoft.com/office/drawing/2016/SVG/main" r:embed="rId2"/>
                </a:ext>
              </a:extLst>
            </a:blip>
            <a:stretch>
              <a:fillRect/>
            </a:stretch>
          </a:blipFill>
        </p:spPr>
      </p:sp>
      <p:sp>
        <p:nvSpPr>
          <p:cNvPr id="9" name="Freeform 9"/>
          <p:cNvSpPr/>
          <p:nvPr/>
        </p:nvSpPr>
        <p:spPr>
          <a:xfrm>
            <a:off x="11306896" y="723081"/>
            <a:ext cx="199304" cy="199304"/>
          </a:xfrm>
          <a:custGeom>
            <a:avLst/>
            <a:gdLst/>
            <a:ahLst/>
            <a:cxnLst/>
            <a:rect l="l" t="t" r="r" b="b"/>
            <a:pathLst>
              <a:path w="298956" h="298956">
                <a:moveTo>
                  <a:pt x="0" y="0"/>
                </a:moveTo>
                <a:lnTo>
                  <a:pt x="298956" y="0"/>
                </a:lnTo>
                <a:lnTo>
                  <a:pt x="298956" y="298955"/>
                </a:lnTo>
                <a:lnTo>
                  <a:pt x="0" y="298955"/>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Freeform 10"/>
          <p:cNvSpPr/>
          <p:nvPr/>
        </p:nvSpPr>
        <p:spPr>
          <a:xfrm>
            <a:off x="10896272" y="701485"/>
            <a:ext cx="224834" cy="204318"/>
          </a:xfrm>
          <a:custGeom>
            <a:avLst/>
            <a:gdLst/>
            <a:ahLst/>
            <a:cxnLst/>
            <a:rect l="l" t="t" r="r" b="b"/>
            <a:pathLst>
              <a:path w="337251" h="306477">
                <a:moveTo>
                  <a:pt x="0" y="0"/>
                </a:moveTo>
                <a:lnTo>
                  <a:pt x="337251" y="0"/>
                </a:lnTo>
                <a:lnTo>
                  <a:pt x="337251" y="306477"/>
                </a:lnTo>
                <a:lnTo>
                  <a:pt x="0" y="306477"/>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Freeform 11"/>
          <p:cNvSpPr/>
          <p:nvPr/>
        </p:nvSpPr>
        <p:spPr>
          <a:xfrm>
            <a:off x="4390535" y="1542138"/>
            <a:ext cx="750421" cy="969849"/>
          </a:xfrm>
          <a:custGeom>
            <a:avLst/>
            <a:gdLst/>
            <a:ahLst/>
            <a:cxnLst/>
            <a:rect l="l" t="t" r="r" b="b"/>
            <a:pathLst>
              <a:path w="1125631" h="1454773">
                <a:moveTo>
                  <a:pt x="0" y="0"/>
                </a:moveTo>
                <a:lnTo>
                  <a:pt x="1125630" y="0"/>
                </a:lnTo>
                <a:lnTo>
                  <a:pt x="1125630" y="1454773"/>
                </a:lnTo>
                <a:lnTo>
                  <a:pt x="0" y="1454773"/>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12" name="Freeform 12"/>
          <p:cNvSpPr/>
          <p:nvPr/>
        </p:nvSpPr>
        <p:spPr>
          <a:xfrm rot="5400000">
            <a:off x="331899" y="3055399"/>
            <a:ext cx="191270" cy="191270"/>
          </a:xfrm>
          <a:custGeom>
            <a:avLst/>
            <a:gdLst/>
            <a:ahLst/>
            <a:cxnLst/>
            <a:rect l="l" t="t" r="r" b="b"/>
            <a:pathLst>
              <a:path w="286905" h="286905">
                <a:moveTo>
                  <a:pt x="0" y="0"/>
                </a:moveTo>
                <a:lnTo>
                  <a:pt x="286906" y="0"/>
                </a:lnTo>
                <a:lnTo>
                  <a:pt x="286906" y="286905"/>
                </a:lnTo>
                <a:lnTo>
                  <a:pt x="0" y="286905"/>
                </a:lnTo>
                <a:lnTo>
                  <a:pt x="0" y="0"/>
                </a:lnTo>
                <a:close/>
              </a:path>
            </a:pathLst>
          </a:custGeom>
          <a:blipFill>
            <a:blip>
              <a:alphaModFix amt="19999"/>
              <a:extLst>
                <a:ext uri="{96DAC541-7B7A-43D3-8B79-37D633B846F1}">
                  <asvg:svgBlip xmlns:asvg="http://schemas.microsoft.com/office/drawing/2016/SVG/main" r:embed="rId5"/>
                </a:ext>
              </a:extLst>
            </a:blip>
            <a:stretch>
              <a:fillRect/>
            </a:stretch>
          </a:blipFill>
          <a:ln cap="sq">
            <a:noFill/>
            <a:prstDash val="solid"/>
            <a:miter/>
          </a:ln>
        </p:spPr>
      </p:sp>
      <p:sp>
        <p:nvSpPr>
          <p:cNvPr id="13" name="Freeform 13"/>
          <p:cNvSpPr/>
          <p:nvPr/>
        </p:nvSpPr>
        <p:spPr>
          <a:xfrm rot="5400000">
            <a:off x="11352176" y="2276829"/>
            <a:ext cx="308050" cy="308050"/>
          </a:xfrm>
          <a:custGeom>
            <a:avLst/>
            <a:gdLst/>
            <a:ahLst/>
            <a:cxnLst/>
            <a:rect l="l" t="t" r="r" b="b"/>
            <a:pathLst>
              <a:path w="462075" h="462075">
                <a:moveTo>
                  <a:pt x="0" y="0"/>
                </a:moveTo>
                <a:lnTo>
                  <a:pt x="462074" y="0"/>
                </a:lnTo>
                <a:lnTo>
                  <a:pt x="462074" y="462075"/>
                </a:lnTo>
                <a:lnTo>
                  <a:pt x="0" y="462075"/>
                </a:lnTo>
                <a:lnTo>
                  <a:pt x="0" y="0"/>
                </a:lnTo>
                <a:close/>
              </a:path>
            </a:pathLst>
          </a:custGeom>
          <a:blipFill>
            <a:blip>
              <a:alphaModFix amt="19999"/>
              <a:extLst>
                <a:ext uri="{96DAC541-7B7A-43D3-8B79-37D633B846F1}">
                  <asvg:svgBlip xmlns:asvg="http://schemas.microsoft.com/office/drawing/2016/SVG/main" r:embed="rId5"/>
                </a:ext>
              </a:extLst>
            </a:blip>
            <a:stretch>
              <a:fillRect/>
            </a:stretch>
          </a:blipFill>
        </p:spPr>
      </p:sp>
      <p:sp>
        <p:nvSpPr>
          <p:cNvPr id="14" name="Freeform 14"/>
          <p:cNvSpPr/>
          <p:nvPr/>
        </p:nvSpPr>
        <p:spPr>
          <a:xfrm>
            <a:off x="523170" y="1542138"/>
            <a:ext cx="3772705" cy="5716219"/>
          </a:xfrm>
          <a:custGeom>
            <a:avLst/>
            <a:gdLst/>
            <a:ahLst/>
            <a:cxnLst/>
            <a:rect l="l" t="t" r="r" b="b"/>
            <a:pathLst>
              <a:path w="5659057" h="8574329">
                <a:moveTo>
                  <a:pt x="0" y="0"/>
                </a:moveTo>
                <a:lnTo>
                  <a:pt x="5659057" y="0"/>
                </a:lnTo>
                <a:lnTo>
                  <a:pt x="5659057" y="8574329"/>
                </a:lnTo>
                <a:lnTo>
                  <a:pt x="0" y="857432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5" name="TextBox 15"/>
          <p:cNvSpPr txBox="1"/>
          <p:nvPr/>
        </p:nvSpPr>
        <p:spPr>
          <a:xfrm>
            <a:off x="5495115" y="2058812"/>
            <a:ext cx="5349593" cy="150041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3939"/>
              </a:lnSpc>
            </a:pPr>
            <a:r>
              <a:rPr lang="en-US" sz="3682" b="1">
                <a:solidFill>
                  <a:srgbClr val="1A3769"/>
                </a:solidFill>
                <a:latin typeface="Montserrat Ultra-Bold"/>
                <a:ea typeface="Montserrat Ultra-Bold"/>
                <a:cs typeface="Montserrat Ultra-Bold"/>
                <a:sym typeface="Montserrat Ultra-Bold"/>
              </a:rPr>
              <a:t>MONITORING INFECTIOUS DISEASE OUTBREAKS</a:t>
            </a:r>
          </a:p>
          <a:p>
            <a:pPr algn="ctr">
              <a:lnSpc>
                <a:spcPts val="3939"/>
              </a:lnSpc>
            </a:pPr>
            <a:endParaRPr lang="en-US" sz="3682" b="1">
              <a:solidFill>
                <a:srgbClr val="1A3769"/>
              </a:solidFill>
              <a:latin typeface="Montserrat Ultra-Bold"/>
              <a:ea typeface="Montserrat Ultra-Bold"/>
              <a:cs typeface="Montserrat Ultra-Bold"/>
              <a:sym typeface="Montserrat Ultra-Bold"/>
            </a:endParaRPr>
          </a:p>
        </p:txBody>
      </p:sp>
      <p:sp>
        <p:nvSpPr>
          <p:cNvPr id="16" name="TextBox 16"/>
          <p:cNvSpPr txBox="1"/>
          <p:nvPr/>
        </p:nvSpPr>
        <p:spPr>
          <a:xfrm>
            <a:off x="6269087" y="3514638"/>
            <a:ext cx="4077646" cy="38613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3397"/>
              </a:lnSpc>
            </a:pPr>
            <a:r>
              <a:rPr lang="en-US" sz="1866" b="1" spc="183">
                <a:solidFill>
                  <a:srgbClr val="3779E1"/>
                </a:solidFill>
                <a:latin typeface="Montserrat Bold"/>
                <a:ea typeface="Montserrat Bold"/>
                <a:cs typeface="Montserrat Bold"/>
                <a:sym typeface="Montserrat Bold"/>
              </a:rPr>
              <a:t>Approaches and Strategies</a:t>
            </a:r>
          </a:p>
        </p:txBody>
      </p:sp>
      <p:sp>
        <p:nvSpPr>
          <p:cNvPr id="17" name="TextBox 17"/>
          <p:cNvSpPr txBox="1"/>
          <p:nvPr/>
        </p:nvSpPr>
        <p:spPr>
          <a:xfrm>
            <a:off x="6855614" y="4228164"/>
            <a:ext cx="3067449" cy="3471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267"/>
              </a:lnSpc>
            </a:pPr>
            <a:r>
              <a:rPr lang="en-US" sz="1333" b="1">
                <a:solidFill>
                  <a:srgbClr val="FFFFFF"/>
                </a:solidFill>
                <a:latin typeface="Poppins Bold"/>
                <a:ea typeface="Poppins Bold"/>
                <a:cs typeface="Poppins Bold"/>
                <a:sym typeface="Poppins Bold"/>
              </a:rPr>
              <a:t>Case Study: Chickenpox in Schools</a:t>
            </a:r>
          </a:p>
          <a:p>
            <a:pPr algn="ctr">
              <a:lnSpc>
                <a:spcPts val="1267"/>
              </a:lnSpc>
            </a:pPr>
            <a:endParaRPr lang="en-US" sz="1333" b="1">
              <a:solidFill>
                <a:srgbClr val="FFFFFF"/>
              </a:solidFill>
              <a:latin typeface="Poppins Bold"/>
              <a:ea typeface="Poppins Bold"/>
              <a:cs typeface="Poppins Bold"/>
              <a:sym typeface="Poppins Bold"/>
            </a:endParaRPr>
          </a:p>
        </p:txBody>
      </p:sp>
      <p:sp>
        <p:nvSpPr>
          <p:cNvPr id="18" name="TextBox 18"/>
          <p:cNvSpPr txBox="1"/>
          <p:nvPr/>
        </p:nvSpPr>
        <p:spPr>
          <a:xfrm>
            <a:off x="6711394" y="4882177"/>
            <a:ext cx="3355889" cy="115794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299"/>
              </a:lnSpc>
            </a:pPr>
            <a:r>
              <a:rPr lang="en-US" sz="1533" b="1">
                <a:solidFill>
                  <a:srgbClr val="3779E1"/>
                </a:solidFill>
                <a:latin typeface="Canva Sans Bold"/>
                <a:ea typeface="Canva Sans Bold"/>
                <a:cs typeface="Canva Sans Bold"/>
                <a:sym typeface="Canva Sans Bold"/>
              </a:rPr>
              <a:t>Kopila Roka Magar</a:t>
            </a:r>
          </a:p>
          <a:p>
            <a:pPr algn="ctr">
              <a:lnSpc>
                <a:spcPts val="2299"/>
              </a:lnSpc>
            </a:pPr>
            <a:r>
              <a:rPr lang="en-US" sz="1533" b="1">
                <a:solidFill>
                  <a:srgbClr val="3779E1"/>
                </a:solidFill>
                <a:latin typeface="Canva Sans Bold"/>
                <a:ea typeface="Canva Sans Bold"/>
                <a:cs typeface="Canva Sans Bold"/>
                <a:sym typeface="Canva Sans Bold"/>
              </a:rPr>
              <a:t>Student no. 2512524</a:t>
            </a:r>
          </a:p>
          <a:p>
            <a:pPr algn="ctr">
              <a:lnSpc>
                <a:spcPts val="2299"/>
              </a:lnSpc>
            </a:pPr>
            <a:r>
              <a:rPr lang="en-US" sz="1533" b="1">
                <a:solidFill>
                  <a:srgbClr val="3779E1"/>
                </a:solidFill>
                <a:latin typeface="Canva Sans Bold"/>
                <a:ea typeface="Canva Sans Bold"/>
                <a:cs typeface="Canva Sans Bold"/>
                <a:sym typeface="Canva Sans Bold"/>
              </a:rPr>
              <a:t>Subject: public health </a:t>
            </a:r>
          </a:p>
          <a:p>
            <a:pPr algn="ctr">
              <a:lnSpc>
                <a:spcPts val="2299"/>
              </a:lnSpc>
            </a:pPr>
            <a:r>
              <a:rPr lang="en-US" sz="1533" b="1">
                <a:solidFill>
                  <a:srgbClr val="3779E1"/>
                </a:solidFill>
                <a:latin typeface="Canva Sans Bold"/>
                <a:ea typeface="Canva Sans Bold"/>
                <a:cs typeface="Canva Sans Bold"/>
                <a:sym typeface="Canva Sans Bold"/>
              </a:rPr>
              <a:t>Module no. LCHS 4008</a:t>
            </a:r>
          </a:p>
        </p:txBody>
      </p:sp>
    </p:spTree>
    <p:extLst>
      <p:ext uri="{BB962C8B-B14F-4D97-AF65-F5344CB8AC3E}">
        <p14:creationId xmlns:p14="http://schemas.microsoft.com/office/powerpoint/2010/main" val="370427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E0EFFA"/>
        </a:solidFill>
        <a:effectLst/>
      </p:bgPr>
    </p:bg>
    <p:spTree>
      <p:nvGrpSpPr>
        <p:cNvPr id="1" name=""/>
        <p:cNvGrpSpPr/>
        <p:nvPr/>
      </p:nvGrpSpPr>
      <p:grpSpPr>
        <a:xfrm>
          <a:off x="0" y="0"/>
          <a:ext cx="0" cy="0"/>
          <a:chOff x="0" y="0"/>
          <a:chExt cx="0" cy="0"/>
        </a:xfrm>
      </p:grpSpPr>
      <p:grpSp>
        <p:nvGrpSpPr>
          <p:cNvPr id="2" name="Group 2"/>
          <p:cNvGrpSpPr/>
          <p:nvPr/>
        </p:nvGrpSpPr>
        <p:grpSpPr>
          <a:xfrm>
            <a:off x="8131860" y="-2603698"/>
            <a:ext cx="7564906" cy="7564906"/>
            <a:chOff x="0" y="0"/>
            <a:chExt cx="812800" cy="812800"/>
          </a:xfrm>
        </p:grpSpPr>
        <p:sp>
          <p:nvSpPr>
            <p:cNvPr id="3" name="Freeform 3"/>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376E0">
                    <a:alpha val="100000"/>
                  </a:srgbClr>
                </a:gs>
                <a:gs pos="100000">
                  <a:srgbClr val="DFEFFA">
                    <a:alpha val="100000"/>
                  </a:srgbClr>
                </a:gs>
              </a:gsLst>
              <a:lin ang="0"/>
            </a:gradFill>
            <a:ln cap="sq">
              <a:noFill/>
              <a:prstDash val="solid"/>
              <a:miter/>
            </a:ln>
          </p:spPr>
        </p:sp>
        <p:sp>
          <p:nvSpPr>
            <p:cNvPr id="4" name="TextBox 4"/>
            <p:cNvSpPr txBox="1"/>
            <p:nvPr/>
          </p:nvSpPr>
          <p:spPr>
            <a:xfrm>
              <a:off x="76200" y="38100"/>
              <a:ext cx="660400" cy="69850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1773"/>
                </a:lnSpc>
                <a:spcBef>
                  <a:spcPct val="0"/>
                </a:spcBef>
              </a:pPr>
              <a:endParaRPr sz="800"/>
            </a:p>
          </p:txBody>
        </p:sp>
      </p:grpSp>
      <p:sp>
        <p:nvSpPr>
          <p:cNvPr id="5" name="Freeform 5"/>
          <p:cNvSpPr/>
          <p:nvPr/>
        </p:nvSpPr>
        <p:spPr>
          <a:xfrm>
            <a:off x="6431674" y="1178755"/>
            <a:ext cx="4577014" cy="4594243"/>
          </a:xfrm>
          <a:custGeom>
            <a:avLst/>
            <a:gdLst/>
            <a:ahLst/>
            <a:cxnLst/>
            <a:rect l="l" t="t" r="r" b="b"/>
            <a:pathLst>
              <a:path w="6865521" h="6891364">
                <a:moveTo>
                  <a:pt x="0" y="0"/>
                </a:moveTo>
                <a:lnTo>
                  <a:pt x="6865521" y="0"/>
                </a:lnTo>
                <a:lnTo>
                  <a:pt x="6865521" y="6891364"/>
                </a:lnTo>
                <a:lnTo>
                  <a:pt x="0" y="6891364"/>
                </a:lnTo>
                <a:lnTo>
                  <a:pt x="0" y="0"/>
                </a:lnTo>
                <a:close/>
              </a:path>
            </a:pathLst>
          </a:custGeom>
          <a:blipFill>
            <a:blip r:embed="rId2">
              <a:alphaModFix amt="35000"/>
            </a:blip>
            <a:stretch>
              <a:fillRect/>
            </a:stretch>
          </a:blipFill>
        </p:spPr>
      </p:sp>
      <p:grpSp>
        <p:nvGrpSpPr>
          <p:cNvPr id="6" name="Group 6"/>
          <p:cNvGrpSpPr/>
          <p:nvPr/>
        </p:nvGrpSpPr>
        <p:grpSpPr>
          <a:xfrm>
            <a:off x="6436364" y="1208312"/>
            <a:ext cx="4441377" cy="4441377"/>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FFFFFF"/>
            </a:solidFill>
          </p:spPr>
        </p:sp>
        <p:sp>
          <p:nvSpPr>
            <p:cNvPr id="8" name="TextBox 8"/>
            <p:cNvSpPr txBox="1"/>
            <p:nvPr/>
          </p:nvSpPr>
          <p:spPr>
            <a:xfrm>
              <a:off x="76200" y="19050"/>
              <a:ext cx="660400" cy="71755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04"/>
                </a:lnSpc>
              </a:pPr>
              <a:endParaRPr sz="800"/>
            </a:p>
          </p:txBody>
        </p:sp>
      </p:grpSp>
      <p:grpSp>
        <p:nvGrpSpPr>
          <p:cNvPr id="9" name="Group 9"/>
          <p:cNvGrpSpPr/>
          <p:nvPr/>
        </p:nvGrpSpPr>
        <p:grpSpPr>
          <a:xfrm>
            <a:off x="6578807" y="1350755"/>
            <a:ext cx="4156491" cy="4156491"/>
            <a:chOff x="0" y="0"/>
            <a:chExt cx="812800" cy="812800"/>
          </a:xfrm>
        </p:grpSpPr>
        <p:sp>
          <p:nvSpPr>
            <p:cNvPr id="10" name="Freeform 1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blipFill>
              <a:blip r:embed="rId3"/>
              <a:stretch>
                <a:fillRect l="-25046" r="-25046"/>
              </a:stretch>
            </a:blipFill>
          </p:spPr>
        </p:sp>
      </p:grpSp>
      <p:sp>
        <p:nvSpPr>
          <p:cNvPr id="11" name="Freeform 11"/>
          <p:cNvSpPr/>
          <p:nvPr/>
        </p:nvSpPr>
        <p:spPr>
          <a:xfrm>
            <a:off x="685800" y="618415"/>
            <a:ext cx="774229" cy="532282"/>
          </a:xfrm>
          <a:custGeom>
            <a:avLst/>
            <a:gdLst/>
            <a:ahLst/>
            <a:cxnLst/>
            <a:rect l="l" t="t" r="r" b="b"/>
            <a:pathLst>
              <a:path w="1161343" h="798423">
                <a:moveTo>
                  <a:pt x="0" y="0"/>
                </a:moveTo>
                <a:lnTo>
                  <a:pt x="1161343" y="0"/>
                </a:lnTo>
                <a:lnTo>
                  <a:pt x="1161343" y="798423"/>
                </a:lnTo>
                <a:lnTo>
                  <a:pt x="0" y="798423"/>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2" name="Freeform 12"/>
          <p:cNvSpPr/>
          <p:nvPr/>
        </p:nvSpPr>
        <p:spPr>
          <a:xfrm rot="5400000">
            <a:off x="685800" y="2318146"/>
            <a:ext cx="191270" cy="191270"/>
          </a:xfrm>
          <a:custGeom>
            <a:avLst/>
            <a:gdLst/>
            <a:ahLst/>
            <a:cxnLst/>
            <a:rect l="l" t="t" r="r" b="b"/>
            <a:pathLst>
              <a:path w="286905" h="286905">
                <a:moveTo>
                  <a:pt x="0" y="0"/>
                </a:moveTo>
                <a:lnTo>
                  <a:pt x="286905" y="0"/>
                </a:lnTo>
                <a:lnTo>
                  <a:pt x="286905" y="286905"/>
                </a:lnTo>
                <a:lnTo>
                  <a:pt x="0" y="286905"/>
                </a:lnTo>
                <a:lnTo>
                  <a:pt x="0" y="0"/>
                </a:lnTo>
                <a:close/>
              </a:path>
            </a:pathLst>
          </a:custGeom>
          <a:blipFill>
            <a:blip>
              <a:alphaModFix amt="19999"/>
              <a:extLst>
                <a:ext uri="{96DAC541-7B7A-43D3-8B79-37D633B846F1}">
                  <asvg:svgBlip xmlns:asvg="http://schemas.microsoft.com/office/drawing/2016/SVG/main" r:embed="rId5"/>
                </a:ext>
              </a:extLst>
            </a:blip>
            <a:stretch>
              <a:fillRect/>
            </a:stretch>
          </a:blipFill>
          <a:ln cap="sq">
            <a:noFill/>
            <a:prstDash val="solid"/>
            <a:miter/>
          </a:ln>
        </p:spPr>
      </p:sp>
      <p:sp>
        <p:nvSpPr>
          <p:cNvPr id="13" name="Freeform 13"/>
          <p:cNvSpPr/>
          <p:nvPr/>
        </p:nvSpPr>
        <p:spPr>
          <a:xfrm rot="5400000">
            <a:off x="5659100" y="4653158"/>
            <a:ext cx="308050" cy="308050"/>
          </a:xfrm>
          <a:custGeom>
            <a:avLst/>
            <a:gdLst/>
            <a:ahLst/>
            <a:cxnLst/>
            <a:rect l="l" t="t" r="r" b="b"/>
            <a:pathLst>
              <a:path w="462075" h="462075">
                <a:moveTo>
                  <a:pt x="0" y="0"/>
                </a:moveTo>
                <a:lnTo>
                  <a:pt x="462074" y="0"/>
                </a:lnTo>
                <a:lnTo>
                  <a:pt x="462074" y="462075"/>
                </a:lnTo>
                <a:lnTo>
                  <a:pt x="0" y="462075"/>
                </a:lnTo>
                <a:lnTo>
                  <a:pt x="0" y="0"/>
                </a:lnTo>
                <a:close/>
              </a:path>
            </a:pathLst>
          </a:custGeom>
          <a:blipFill>
            <a:blip>
              <a:alphaModFix amt="19999"/>
              <a:extLst>
                <a:ext uri="{96DAC541-7B7A-43D3-8B79-37D633B846F1}">
                  <asvg:svgBlip xmlns:asvg="http://schemas.microsoft.com/office/drawing/2016/SVG/main" r:embed="rId5"/>
                </a:ext>
              </a:extLst>
            </a:blip>
            <a:stretch>
              <a:fillRect/>
            </a:stretch>
          </a:blipFill>
        </p:spPr>
      </p:sp>
      <p:sp>
        <p:nvSpPr>
          <p:cNvPr id="14" name="Freeform 14"/>
          <p:cNvSpPr/>
          <p:nvPr/>
        </p:nvSpPr>
        <p:spPr>
          <a:xfrm>
            <a:off x="5720790" y="763032"/>
            <a:ext cx="750421" cy="969849"/>
          </a:xfrm>
          <a:custGeom>
            <a:avLst/>
            <a:gdLst/>
            <a:ahLst/>
            <a:cxnLst/>
            <a:rect l="l" t="t" r="r" b="b"/>
            <a:pathLst>
              <a:path w="1125631" h="1454773">
                <a:moveTo>
                  <a:pt x="0" y="0"/>
                </a:moveTo>
                <a:lnTo>
                  <a:pt x="1125630" y="0"/>
                </a:lnTo>
                <a:lnTo>
                  <a:pt x="1125630" y="1454773"/>
                </a:lnTo>
                <a:lnTo>
                  <a:pt x="0" y="1454773"/>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5" name="Freeform 15"/>
          <p:cNvSpPr/>
          <p:nvPr/>
        </p:nvSpPr>
        <p:spPr>
          <a:xfrm flipH="1">
            <a:off x="10436292" y="5581779"/>
            <a:ext cx="441449" cy="570532"/>
          </a:xfrm>
          <a:custGeom>
            <a:avLst/>
            <a:gdLst/>
            <a:ahLst/>
            <a:cxnLst/>
            <a:rect l="l" t="t" r="r" b="b"/>
            <a:pathLst>
              <a:path w="662173" h="855798">
                <a:moveTo>
                  <a:pt x="662173" y="0"/>
                </a:moveTo>
                <a:lnTo>
                  <a:pt x="0" y="0"/>
                </a:lnTo>
                <a:lnTo>
                  <a:pt x="0" y="855798"/>
                </a:lnTo>
                <a:lnTo>
                  <a:pt x="662173" y="855798"/>
                </a:lnTo>
                <a:lnTo>
                  <a:pt x="662173" y="0"/>
                </a:lnTo>
                <a:close/>
              </a:path>
            </a:pathLst>
          </a:custGeom>
          <a:blipFill>
            <a:blip>
              <a:extLst>
                <a:ext uri="{96DAC541-7B7A-43D3-8B79-37D633B846F1}">
                  <asvg:svgBlip xmlns:asvg="http://schemas.microsoft.com/office/drawing/2016/SVG/main" r:embed="rId6"/>
                </a:ext>
              </a:extLst>
            </a:blip>
            <a:stretch>
              <a:fillRect/>
            </a:stretch>
          </a:blipFill>
        </p:spPr>
      </p:sp>
      <p:sp>
        <p:nvSpPr>
          <p:cNvPr id="16" name="Freeform 16"/>
          <p:cNvSpPr/>
          <p:nvPr/>
        </p:nvSpPr>
        <p:spPr>
          <a:xfrm>
            <a:off x="11306896" y="723081"/>
            <a:ext cx="199304" cy="199304"/>
          </a:xfrm>
          <a:custGeom>
            <a:avLst/>
            <a:gdLst/>
            <a:ahLst/>
            <a:cxnLst/>
            <a:rect l="l" t="t" r="r" b="b"/>
            <a:pathLst>
              <a:path w="298956" h="298956">
                <a:moveTo>
                  <a:pt x="0" y="0"/>
                </a:moveTo>
                <a:lnTo>
                  <a:pt x="298956" y="0"/>
                </a:lnTo>
                <a:lnTo>
                  <a:pt x="298956" y="298955"/>
                </a:lnTo>
                <a:lnTo>
                  <a:pt x="0" y="298955"/>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17" name="Freeform 17"/>
          <p:cNvSpPr/>
          <p:nvPr/>
        </p:nvSpPr>
        <p:spPr>
          <a:xfrm>
            <a:off x="10896272" y="701485"/>
            <a:ext cx="224834" cy="204318"/>
          </a:xfrm>
          <a:custGeom>
            <a:avLst/>
            <a:gdLst/>
            <a:ahLst/>
            <a:cxnLst/>
            <a:rect l="l" t="t" r="r" b="b"/>
            <a:pathLst>
              <a:path w="337251" h="306477">
                <a:moveTo>
                  <a:pt x="0" y="0"/>
                </a:moveTo>
                <a:lnTo>
                  <a:pt x="337251" y="0"/>
                </a:lnTo>
                <a:lnTo>
                  <a:pt x="337251" y="306477"/>
                </a:lnTo>
                <a:lnTo>
                  <a:pt x="0" y="306477"/>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18" name="TextBox 18"/>
          <p:cNvSpPr txBox="1"/>
          <p:nvPr/>
        </p:nvSpPr>
        <p:spPr>
          <a:xfrm>
            <a:off x="1205269" y="2242739"/>
            <a:ext cx="4902896" cy="110286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4254"/>
              </a:lnSpc>
            </a:pPr>
            <a:r>
              <a:rPr lang="en-US" sz="3667" b="1">
                <a:solidFill>
                  <a:srgbClr val="1A3769"/>
                </a:solidFill>
                <a:latin typeface="Montserrat Ultra-Bold"/>
                <a:ea typeface="Montserrat Ultra-Bold"/>
                <a:cs typeface="Montserrat Ultra-Bold"/>
                <a:sym typeface="Montserrat Ultra-Bold"/>
              </a:rPr>
              <a:t>WHAT IS DISEASE MONITORING?</a:t>
            </a:r>
          </a:p>
        </p:txBody>
      </p:sp>
      <p:sp>
        <p:nvSpPr>
          <p:cNvPr id="19" name="TextBox 19"/>
          <p:cNvSpPr txBox="1"/>
          <p:nvPr/>
        </p:nvSpPr>
        <p:spPr>
          <a:xfrm>
            <a:off x="1205269" y="3596091"/>
            <a:ext cx="4453830" cy="1194814"/>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just">
              <a:lnSpc>
                <a:spcPts val="2351"/>
              </a:lnSpc>
              <a:spcBef>
                <a:spcPct val="0"/>
              </a:spcBef>
            </a:pPr>
            <a:r>
              <a:rPr lang="en-US" sz="1399">
                <a:solidFill>
                  <a:srgbClr val="1A3769">
                    <a:alpha val="78824"/>
                  </a:srgbClr>
                </a:solidFill>
                <a:latin typeface="Open Sans 1"/>
                <a:ea typeface="Open Sans 1"/>
                <a:cs typeface="Open Sans 1"/>
                <a:sym typeface="Open Sans 1"/>
              </a:rPr>
              <a:t>Diseas</a:t>
            </a:r>
            <a:r>
              <a:rPr lang="en-US" sz="1399" u="none" strike="noStrike">
                <a:solidFill>
                  <a:srgbClr val="1A3769">
                    <a:alpha val="78824"/>
                  </a:srgbClr>
                </a:solidFill>
                <a:latin typeface="Open Sans 1"/>
                <a:ea typeface="Open Sans 1"/>
                <a:cs typeface="Open Sans 1"/>
                <a:sym typeface="Open Sans 1"/>
              </a:rPr>
              <a:t>e monitoring is the continuous, systematic collection, analysis, and interpretation of health data essential for planning, implementing, and evaluating public health responses.</a:t>
            </a:r>
          </a:p>
        </p:txBody>
      </p:sp>
      <p:sp>
        <p:nvSpPr>
          <p:cNvPr id="20" name="TextBox 20"/>
          <p:cNvSpPr txBox="1"/>
          <p:nvPr/>
        </p:nvSpPr>
        <p:spPr>
          <a:xfrm>
            <a:off x="1072915" y="4929458"/>
            <a:ext cx="4921349" cy="105960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331073" lvl="1" indent="-165537" algn="l">
              <a:lnSpc>
                <a:spcPts val="2147"/>
              </a:lnSpc>
              <a:buFont typeface="Arial"/>
              <a:buChar char="•"/>
            </a:pPr>
            <a:r>
              <a:rPr lang="en-US" sz="1533" b="1">
                <a:solidFill>
                  <a:srgbClr val="1A3769"/>
                </a:solidFill>
                <a:latin typeface="Canva Sans Bold"/>
                <a:ea typeface="Canva Sans Bold"/>
                <a:cs typeface="Canva Sans Bold"/>
                <a:sym typeface="Canva Sans Bold"/>
              </a:rPr>
              <a:t>Tracks disease progression and spread over time</a:t>
            </a:r>
          </a:p>
          <a:p>
            <a:pPr marL="331073" lvl="1" indent="-165537" algn="l">
              <a:lnSpc>
                <a:spcPts val="2147"/>
              </a:lnSpc>
              <a:buFont typeface="Arial"/>
              <a:buChar char="•"/>
            </a:pPr>
            <a:r>
              <a:rPr lang="en-US" sz="1533" b="1">
                <a:solidFill>
                  <a:srgbClr val="1A3769"/>
                </a:solidFill>
                <a:latin typeface="Canva Sans Bold"/>
                <a:ea typeface="Canva Sans Bold"/>
                <a:cs typeface="Canva Sans Bold"/>
                <a:sym typeface="Canva Sans Bold"/>
              </a:rPr>
              <a:t>Identifies emerging patterns and trends</a:t>
            </a:r>
          </a:p>
          <a:p>
            <a:pPr marL="331073" lvl="1" indent="-165537" algn="l">
              <a:lnSpc>
                <a:spcPts val="2147"/>
              </a:lnSpc>
              <a:buFont typeface="Arial"/>
              <a:buChar char="•"/>
            </a:pPr>
            <a:r>
              <a:rPr lang="en-US" sz="1533" b="1">
                <a:solidFill>
                  <a:srgbClr val="1A3769"/>
                </a:solidFill>
                <a:latin typeface="Canva Sans Bold"/>
                <a:ea typeface="Canva Sans Bold"/>
                <a:cs typeface="Canva Sans Bold"/>
                <a:sym typeface="Canva Sans Bold"/>
              </a:rPr>
              <a:t>Enables rapid response to outbreaks</a:t>
            </a:r>
          </a:p>
          <a:p>
            <a:pPr marL="331073" lvl="1" indent="-165537" algn="l">
              <a:lnSpc>
                <a:spcPts val="2147"/>
              </a:lnSpc>
              <a:buFont typeface="Arial"/>
              <a:buChar char="•"/>
            </a:pPr>
            <a:r>
              <a:rPr lang="en-US" sz="1533" b="1">
                <a:solidFill>
                  <a:srgbClr val="1A3769"/>
                </a:solidFill>
                <a:latin typeface="Canva Sans Bold"/>
                <a:ea typeface="Canva Sans Bold"/>
                <a:cs typeface="Canva Sans Bold"/>
                <a:sym typeface="Canva Sans Bold"/>
              </a:rPr>
              <a:t>Evaluates effectiveness of interventions</a:t>
            </a:r>
          </a:p>
        </p:txBody>
      </p:sp>
      <p:sp>
        <p:nvSpPr>
          <p:cNvPr id="21" name="TextBox 21"/>
          <p:cNvSpPr txBox="1"/>
          <p:nvPr/>
        </p:nvSpPr>
        <p:spPr>
          <a:xfrm>
            <a:off x="1205269" y="6418227"/>
            <a:ext cx="3944243" cy="2328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867"/>
              </a:lnSpc>
            </a:pPr>
            <a:r>
              <a:rPr lang="en-US" sz="1333">
                <a:solidFill>
                  <a:srgbClr val="1A3769"/>
                </a:solidFill>
                <a:latin typeface="Canva Sans"/>
                <a:ea typeface="Canva Sans"/>
                <a:cs typeface="Canva Sans"/>
                <a:sym typeface="Canva Sans"/>
              </a:rPr>
              <a:t>Source: World Health Organization (WHO), 2022. </a:t>
            </a:r>
          </a:p>
        </p:txBody>
      </p:sp>
    </p:spTree>
    <p:extLst>
      <p:ext uri="{BB962C8B-B14F-4D97-AF65-F5344CB8AC3E}">
        <p14:creationId xmlns:p14="http://schemas.microsoft.com/office/powerpoint/2010/main" val="571620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E0EFFA"/>
        </a:solidFill>
        <a:effectLst/>
      </p:bgPr>
    </p:bg>
    <p:spTree>
      <p:nvGrpSpPr>
        <p:cNvPr id="1" name=""/>
        <p:cNvGrpSpPr/>
        <p:nvPr/>
      </p:nvGrpSpPr>
      <p:grpSpPr>
        <a:xfrm>
          <a:off x="0" y="0"/>
          <a:ext cx="0" cy="0"/>
          <a:chOff x="0" y="0"/>
          <a:chExt cx="0" cy="0"/>
        </a:xfrm>
      </p:grpSpPr>
      <p:sp>
        <p:nvSpPr>
          <p:cNvPr id="2" name="Freeform 2"/>
          <p:cNvSpPr/>
          <p:nvPr/>
        </p:nvSpPr>
        <p:spPr>
          <a:xfrm>
            <a:off x="5925354" y="4205922"/>
            <a:ext cx="355221" cy="309930"/>
          </a:xfrm>
          <a:custGeom>
            <a:avLst/>
            <a:gdLst/>
            <a:ahLst/>
            <a:cxnLst/>
            <a:rect l="l" t="t" r="r" b="b"/>
            <a:pathLst>
              <a:path w="532831" h="464895">
                <a:moveTo>
                  <a:pt x="0" y="0"/>
                </a:moveTo>
                <a:lnTo>
                  <a:pt x="532831" y="0"/>
                </a:lnTo>
                <a:lnTo>
                  <a:pt x="532831" y="464896"/>
                </a:lnTo>
                <a:lnTo>
                  <a:pt x="0" y="464896"/>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3" name="Freeform 3"/>
          <p:cNvSpPr/>
          <p:nvPr/>
        </p:nvSpPr>
        <p:spPr>
          <a:xfrm>
            <a:off x="5925354" y="4766072"/>
            <a:ext cx="355221" cy="309930"/>
          </a:xfrm>
          <a:custGeom>
            <a:avLst/>
            <a:gdLst/>
            <a:ahLst/>
            <a:cxnLst/>
            <a:rect l="l" t="t" r="r" b="b"/>
            <a:pathLst>
              <a:path w="532831" h="464895">
                <a:moveTo>
                  <a:pt x="0" y="0"/>
                </a:moveTo>
                <a:lnTo>
                  <a:pt x="532831" y="0"/>
                </a:lnTo>
                <a:lnTo>
                  <a:pt x="532831" y="464896"/>
                </a:lnTo>
                <a:lnTo>
                  <a:pt x="0" y="464896"/>
                </a:lnTo>
                <a:lnTo>
                  <a:pt x="0" y="0"/>
                </a:lnTo>
                <a:close/>
              </a:path>
            </a:pathLst>
          </a:custGeom>
          <a:blipFill>
            <a:blip>
              <a:extLst>
                <a:ext uri="{96DAC541-7B7A-43D3-8B79-37D633B846F1}">
                  <asvg:svgBlip xmlns:asvg="http://schemas.microsoft.com/office/drawing/2016/SVG/main" r:embed="rId2"/>
                </a:ext>
              </a:extLst>
            </a:blip>
            <a:stretch>
              <a:fillRect/>
            </a:stretch>
          </a:blipFill>
        </p:spPr>
      </p:sp>
      <p:grpSp>
        <p:nvGrpSpPr>
          <p:cNvPr id="4" name="Group 4"/>
          <p:cNvGrpSpPr/>
          <p:nvPr/>
        </p:nvGrpSpPr>
        <p:grpSpPr>
          <a:xfrm rot="10800000">
            <a:off x="-2755520" y="-452200"/>
            <a:ext cx="7656869" cy="7656869"/>
            <a:chOff x="0" y="0"/>
            <a:chExt cx="812800" cy="812800"/>
          </a:xfrm>
        </p:grpSpPr>
        <p:sp>
          <p:nvSpPr>
            <p:cNvPr id="5" name="Freeform 5"/>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376E0">
                    <a:alpha val="100000"/>
                  </a:srgbClr>
                </a:gs>
                <a:gs pos="100000">
                  <a:srgbClr val="DFEFFA">
                    <a:alpha val="100000"/>
                  </a:srgbClr>
                </a:gs>
              </a:gsLst>
              <a:lin ang="0"/>
            </a:gradFill>
            <a:ln cap="sq">
              <a:noFill/>
              <a:prstDash val="solid"/>
              <a:miter/>
            </a:ln>
          </p:spPr>
        </p:sp>
        <p:sp>
          <p:nvSpPr>
            <p:cNvPr id="6" name="TextBox 6"/>
            <p:cNvSpPr txBox="1"/>
            <p:nvPr/>
          </p:nvSpPr>
          <p:spPr>
            <a:xfrm>
              <a:off x="76200" y="38100"/>
              <a:ext cx="660400" cy="69850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1773"/>
                </a:lnSpc>
                <a:spcBef>
                  <a:spcPct val="0"/>
                </a:spcBef>
              </a:pPr>
              <a:endParaRPr sz="800"/>
            </a:p>
          </p:txBody>
        </p:sp>
      </p:grpSp>
      <p:sp>
        <p:nvSpPr>
          <p:cNvPr id="7" name="Freeform 7"/>
          <p:cNvSpPr/>
          <p:nvPr/>
        </p:nvSpPr>
        <p:spPr>
          <a:xfrm>
            <a:off x="685800" y="618415"/>
            <a:ext cx="774229" cy="532282"/>
          </a:xfrm>
          <a:custGeom>
            <a:avLst/>
            <a:gdLst/>
            <a:ahLst/>
            <a:cxnLst/>
            <a:rect l="l" t="t" r="r" b="b"/>
            <a:pathLst>
              <a:path w="1161343" h="798423">
                <a:moveTo>
                  <a:pt x="0" y="0"/>
                </a:moveTo>
                <a:lnTo>
                  <a:pt x="1161343" y="0"/>
                </a:lnTo>
                <a:lnTo>
                  <a:pt x="1161343" y="798423"/>
                </a:lnTo>
                <a:lnTo>
                  <a:pt x="0" y="798423"/>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8" name="Freeform 8"/>
          <p:cNvSpPr/>
          <p:nvPr/>
        </p:nvSpPr>
        <p:spPr>
          <a:xfrm rot="5400000">
            <a:off x="11115626" y="3184964"/>
            <a:ext cx="191270" cy="191270"/>
          </a:xfrm>
          <a:custGeom>
            <a:avLst/>
            <a:gdLst/>
            <a:ahLst/>
            <a:cxnLst/>
            <a:rect l="l" t="t" r="r" b="b"/>
            <a:pathLst>
              <a:path w="286905" h="286905">
                <a:moveTo>
                  <a:pt x="0" y="0"/>
                </a:moveTo>
                <a:lnTo>
                  <a:pt x="286905" y="0"/>
                </a:lnTo>
                <a:lnTo>
                  <a:pt x="286905" y="286906"/>
                </a:lnTo>
                <a:lnTo>
                  <a:pt x="0" y="286906"/>
                </a:lnTo>
                <a:lnTo>
                  <a:pt x="0" y="0"/>
                </a:lnTo>
                <a:close/>
              </a:path>
            </a:pathLst>
          </a:custGeom>
          <a:blipFill>
            <a:blip>
              <a:alphaModFix amt="19999"/>
              <a:extLst>
                <a:ext uri="{96DAC541-7B7A-43D3-8B79-37D633B846F1}">
                  <asvg:svgBlip xmlns:asvg="http://schemas.microsoft.com/office/drawing/2016/SVG/main" r:embed="rId4"/>
                </a:ext>
              </a:extLst>
            </a:blip>
            <a:stretch>
              <a:fillRect/>
            </a:stretch>
          </a:blipFill>
          <a:ln cap="sq">
            <a:noFill/>
            <a:prstDash val="solid"/>
            <a:miter/>
          </a:ln>
        </p:spPr>
      </p:sp>
      <p:sp>
        <p:nvSpPr>
          <p:cNvPr id="9" name="Freeform 9"/>
          <p:cNvSpPr/>
          <p:nvPr/>
        </p:nvSpPr>
        <p:spPr>
          <a:xfrm rot="5400000">
            <a:off x="8657250" y="6076565"/>
            <a:ext cx="191270" cy="191270"/>
          </a:xfrm>
          <a:custGeom>
            <a:avLst/>
            <a:gdLst/>
            <a:ahLst/>
            <a:cxnLst/>
            <a:rect l="l" t="t" r="r" b="b"/>
            <a:pathLst>
              <a:path w="286905" h="286905">
                <a:moveTo>
                  <a:pt x="0" y="0"/>
                </a:moveTo>
                <a:lnTo>
                  <a:pt x="286905" y="0"/>
                </a:lnTo>
                <a:lnTo>
                  <a:pt x="286905" y="286906"/>
                </a:lnTo>
                <a:lnTo>
                  <a:pt x="0" y="286906"/>
                </a:lnTo>
                <a:lnTo>
                  <a:pt x="0" y="0"/>
                </a:lnTo>
                <a:close/>
              </a:path>
            </a:pathLst>
          </a:custGeom>
          <a:blipFill>
            <a:blip>
              <a:alphaModFix amt="19999"/>
              <a:extLst>
                <a:ext uri="{96DAC541-7B7A-43D3-8B79-37D633B846F1}">
                  <asvg:svgBlip xmlns:asvg="http://schemas.microsoft.com/office/drawing/2016/SVG/main" r:embed="rId4"/>
                </a:ext>
              </a:extLst>
            </a:blip>
            <a:stretch>
              <a:fillRect/>
            </a:stretch>
          </a:blipFill>
        </p:spPr>
      </p:sp>
      <p:grpSp>
        <p:nvGrpSpPr>
          <p:cNvPr id="10" name="Group 10"/>
          <p:cNvGrpSpPr/>
          <p:nvPr/>
        </p:nvGrpSpPr>
        <p:grpSpPr>
          <a:xfrm>
            <a:off x="685800" y="1686215"/>
            <a:ext cx="4764633" cy="2006176"/>
            <a:chOff x="0" y="0"/>
            <a:chExt cx="2450399" cy="1031755"/>
          </a:xfrm>
        </p:grpSpPr>
        <p:sp>
          <p:nvSpPr>
            <p:cNvPr id="11" name="Freeform 11"/>
            <p:cNvSpPr/>
            <p:nvPr/>
          </p:nvSpPr>
          <p:spPr>
            <a:xfrm>
              <a:off x="0" y="0"/>
              <a:ext cx="2450399" cy="1031755"/>
            </a:xfrm>
            <a:custGeom>
              <a:avLst/>
              <a:gdLst/>
              <a:ahLst/>
              <a:cxnLst/>
              <a:rect l="l" t="t" r="r" b="b"/>
              <a:pathLst>
                <a:path w="2450399" h="1031755">
                  <a:moveTo>
                    <a:pt x="44413" y="0"/>
                  </a:moveTo>
                  <a:lnTo>
                    <a:pt x="2405986" y="0"/>
                  </a:lnTo>
                  <a:cubicBezTo>
                    <a:pt x="2417765" y="0"/>
                    <a:pt x="2429062" y="4679"/>
                    <a:pt x="2437391" y="13008"/>
                  </a:cubicBezTo>
                  <a:cubicBezTo>
                    <a:pt x="2445720" y="21337"/>
                    <a:pt x="2450399" y="32634"/>
                    <a:pt x="2450399" y="44413"/>
                  </a:cubicBezTo>
                  <a:lnTo>
                    <a:pt x="2450399" y="987342"/>
                  </a:lnTo>
                  <a:cubicBezTo>
                    <a:pt x="2450399" y="999121"/>
                    <a:pt x="2445720" y="1010417"/>
                    <a:pt x="2437391" y="1018746"/>
                  </a:cubicBezTo>
                  <a:cubicBezTo>
                    <a:pt x="2429062" y="1027075"/>
                    <a:pt x="2417765" y="1031755"/>
                    <a:pt x="2405986" y="1031755"/>
                  </a:cubicBezTo>
                  <a:lnTo>
                    <a:pt x="44413" y="1031755"/>
                  </a:lnTo>
                  <a:cubicBezTo>
                    <a:pt x="32634" y="1031755"/>
                    <a:pt x="21337" y="1027075"/>
                    <a:pt x="13008" y="1018746"/>
                  </a:cubicBezTo>
                  <a:cubicBezTo>
                    <a:pt x="4679" y="1010417"/>
                    <a:pt x="0" y="999121"/>
                    <a:pt x="0" y="987342"/>
                  </a:cubicBezTo>
                  <a:lnTo>
                    <a:pt x="0" y="44413"/>
                  </a:lnTo>
                  <a:cubicBezTo>
                    <a:pt x="0" y="32634"/>
                    <a:pt x="4679" y="21337"/>
                    <a:pt x="13008" y="13008"/>
                  </a:cubicBezTo>
                  <a:cubicBezTo>
                    <a:pt x="21337" y="4679"/>
                    <a:pt x="32634" y="0"/>
                    <a:pt x="44413" y="0"/>
                  </a:cubicBezTo>
                  <a:close/>
                </a:path>
              </a:pathLst>
            </a:custGeom>
            <a:solidFill>
              <a:srgbClr val="FFFFFF"/>
            </a:solidFill>
          </p:spPr>
        </p:sp>
        <p:sp>
          <p:nvSpPr>
            <p:cNvPr id="12" name="TextBox 12"/>
            <p:cNvSpPr txBox="1"/>
            <p:nvPr/>
          </p:nvSpPr>
          <p:spPr>
            <a:xfrm>
              <a:off x="0" y="-57150"/>
              <a:ext cx="2450399" cy="108890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419"/>
                </a:lnSpc>
              </a:pPr>
              <a:endParaRPr sz="800"/>
            </a:p>
          </p:txBody>
        </p:sp>
      </p:grpSp>
      <p:grpSp>
        <p:nvGrpSpPr>
          <p:cNvPr id="13" name="Group 13"/>
          <p:cNvGrpSpPr/>
          <p:nvPr/>
        </p:nvGrpSpPr>
        <p:grpSpPr>
          <a:xfrm>
            <a:off x="685800" y="3861083"/>
            <a:ext cx="4764633" cy="2006176"/>
            <a:chOff x="0" y="0"/>
            <a:chExt cx="2450399" cy="1031755"/>
          </a:xfrm>
        </p:grpSpPr>
        <p:sp>
          <p:nvSpPr>
            <p:cNvPr id="14" name="Freeform 14"/>
            <p:cNvSpPr/>
            <p:nvPr/>
          </p:nvSpPr>
          <p:spPr>
            <a:xfrm>
              <a:off x="0" y="0"/>
              <a:ext cx="2450399" cy="1031755"/>
            </a:xfrm>
            <a:custGeom>
              <a:avLst/>
              <a:gdLst/>
              <a:ahLst/>
              <a:cxnLst/>
              <a:rect l="l" t="t" r="r" b="b"/>
              <a:pathLst>
                <a:path w="2450399" h="1031755">
                  <a:moveTo>
                    <a:pt x="44413" y="0"/>
                  </a:moveTo>
                  <a:lnTo>
                    <a:pt x="2405986" y="0"/>
                  </a:lnTo>
                  <a:cubicBezTo>
                    <a:pt x="2417765" y="0"/>
                    <a:pt x="2429062" y="4679"/>
                    <a:pt x="2437391" y="13008"/>
                  </a:cubicBezTo>
                  <a:cubicBezTo>
                    <a:pt x="2445720" y="21337"/>
                    <a:pt x="2450399" y="32634"/>
                    <a:pt x="2450399" y="44413"/>
                  </a:cubicBezTo>
                  <a:lnTo>
                    <a:pt x="2450399" y="987342"/>
                  </a:lnTo>
                  <a:cubicBezTo>
                    <a:pt x="2450399" y="999121"/>
                    <a:pt x="2445720" y="1010417"/>
                    <a:pt x="2437391" y="1018746"/>
                  </a:cubicBezTo>
                  <a:cubicBezTo>
                    <a:pt x="2429062" y="1027075"/>
                    <a:pt x="2417765" y="1031755"/>
                    <a:pt x="2405986" y="1031755"/>
                  </a:cubicBezTo>
                  <a:lnTo>
                    <a:pt x="44413" y="1031755"/>
                  </a:lnTo>
                  <a:cubicBezTo>
                    <a:pt x="32634" y="1031755"/>
                    <a:pt x="21337" y="1027075"/>
                    <a:pt x="13008" y="1018746"/>
                  </a:cubicBezTo>
                  <a:cubicBezTo>
                    <a:pt x="4679" y="1010417"/>
                    <a:pt x="0" y="999121"/>
                    <a:pt x="0" y="987342"/>
                  </a:cubicBezTo>
                  <a:lnTo>
                    <a:pt x="0" y="44413"/>
                  </a:lnTo>
                  <a:cubicBezTo>
                    <a:pt x="0" y="32634"/>
                    <a:pt x="4679" y="21337"/>
                    <a:pt x="13008" y="13008"/>
                  </a:cubicBezTo>
                  <a:cubicBezTo>
                    <a:pt x="21337" y="4679"/>
                    <a:pt x="32634" y="0"/>
                    <a:pt x="44413" y="0"/>
                  </a:cubicBezTo>
                  <a:close/>
                </a:path>
              </a:pathLst>
            </a:custGeom>
            <a:solidFill>
              <a:srgbClr val="FFFFFF"/>
            </a:solidFill>
          </p:spPr>
        </p:sp>
        <p:sp>
          <p:nvSpPr>
            <p:cNvPr id="15" name="TextBox 15"/>
            <p:cNvSpPr txBox="1"/>
            <p:nvPr/>
          </p:nvSpPr>
          <p:spPr>
            <a:xfrm>
              <a:off x="0" y="-57150"/>
              <a:ext cx="2450399" cy="1088905"/>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2419"/>
                </a:lnSpc>
              </a:pPr>
              <a:endParaRPr sz="800"/>
            </a:p>
          </p:txBody>
        </p:sp>
      </p:grpSp>
      <p:grpSp>
        <p:nvGrpSpPr>
          <p:cNvPr id="16" name="Group 16"/>
          <p:cNvGrpSpPr/>
          <p:nvPr/>
        </p:nvGrpSpPr>
        <p:grpSpPr>
          <a:xfrm>
            <a:off x="779833" y="1686215"/>
            <a:ext cx="4576568" cy="1918402"/>
            <a:chOff x="0" y="0"/>
            <a:chExt cx="6350000" cy="2661787"/>
          </a:xfrm>
        </p:grpSpPr>
        <p:sp>
          <p:nvSpPr>
            <p:cNvPr id="17" name="Freeform 17"/>
            <p:cNvSpPr/>
            <p:nvPr/>
          </p:nvSpPr>
          <p:spPr>
            <a:xfrm>
              <a:off x="0" y="0"/>
              <a:ext cx="6350000" cy="2661787"/>
            </a:xfrm>
            <a:custGeom>
              <a:avLst/>
              <a:gdLst/>
              <a:ahLst/>
              <a:cxnLst/>
              <a:rect l="l" t="t" r="r" b="b"/>
              <a:pathLst>
                <a:path w="6350000" h="2661787">
                  <a:moveTo>
                    <a:pt x="0" y="2262519"/>
                  </a:moveTo>
                  <a:lnTo>
                    <a:pt x="0" y="399268"/>
                  </a:lnTo>
                  <a:cubicBezTo>
                    <a:pt x="0" y="178340"/>
                    <a:pt x="170180" y="0"/>
                    <a:pt x="381000" y="0"/>
                  </a:cubicBezTo>
                  <a:lnTo>
                    <a:pt x="5969000" y="0"/>
                  </a:lnTo>
                  <a:cubicBezTo>
                    <a:pt x="6179820" y="0"/>
                    <a:pt x="6350000" y="178340"/>
                    <a:pt x="6350000" y="399268"/>
                  </a:cubicBezTo>
                  <a:lnTo>
                    <a:pt x="6350000" y="2262519"/>
                  </a:lnTo>
                  <a:cubicBezTo>
                    <a:pt x="6350000" y="2483448"/>
                    <a:pt x="6179820" y="2661787"/>
                    <a:pt x="5969000" y="2661787"/>
                  </a:cubicBezTo>
                  <a:lnTo>
                    <a:pt x="381000" y="2661787"/>
                  </a:lnTo>
                  <a:cubicBezTo>
                    <a:pt x="170180" y="2661787"/>
                    <a:pt x="0" y="2483448"/>
                    <a:pt x="0" y="2262519"/>
                  </a:cubicBezTo>
                  <a:close/>
                </a:path>
              </a:pathLst>
            </a:custGeom>
            <a:blipFill>
              <a:blip r:embed="rId5"/>
              <a:stretch>
                <a:fillRect t="-29470" b="-29470"/>
              </a:stretch>
            </a:blipFill>
          </p:spPr>
        </p:sp>
      </p:grpSp>
      <p:grpSp>
        <p:nvGrpSpPr>
          <p:cNvPr id="18" name="Group 18"/>
          <p:cNvGrpSpPr/>
          <p:nvPr/>
        </p:nvGrpSpPr>
        <p:grpSpPr>
          <a:xfrm>
            <a:off x="813402" y="3962285"/>
            <a:ext cx="4509430" cy="1803772"/>
            <a:chOff x="0" y="0"/>
            <a:chExt cx="6350000" cy="2540000"/>
          </a:xfrm>
        </p:grpSpPr>
        <p:sp>
          <p:nvSpPr>
            <p:cNvPr id="19" name="Freeform 19"/>
            <p:cNvSpPr/>
            <p:nvPr/>
          </p:nvSpPr>
          <p:spPr>
            <a:xfrm>
              <a:off x="0" y="0"/>
              <a:ext cx="6350000" cy="2540000"/>
            </a:xfrm>
            <a:custGeom>
              <a:avLst/>
              <a:gdLst/>
              <a:ahLst/>
              <a:cxnLst/>
              <a:rect l="l" t="t" r="r" b="b"/>
              <a:pathLst>
                <a:path w="6350000" h="2540000">
                  <a:moveTo>
                    <a:pt x="0" y="2159000"/>
                  </a:moveTo>
                  <a:lnTo>
                    <a:pt x="0" y="381000"/>
                  </a:lnTo>
                  <a:cubicBezTo>
                    <a:pt x="0" y="170180"/>
                    <a:pt x="170180" y="0"/>
                    <a:pt x="381000" y="0"/>
                  </a:cubicBezTo>
                  <a:lnTo>
                    <a:pt x="5969000" y="0"/>
                  </a:lnTo>
                  <a:cubicBezTo>
                    <a:pt x="6179820" y="0"/>
                    <a:pt x="6350000" y="170180"/>
                    <a:pt x="6350000" y="381000"/>
                  </a:cubicBezTo>
                  <a:lnTo>
                    <a:pt x="6350000" y="2159000"/>
                  </a:lnTo>
                  <a:cubicBezTo>
                    <a:pt x="6350000" y="2369820"/>
                    <a:pt x="6179820" y="2540000"/>
                    <a:pt x="5969000" y="2540000"/>
                  </a:cubicBezTo>
                  <a:lnTo>
                    <a:pt x="381000" y="2540000"/>
                  </a:lnTo>
                  <a:cubicBezTo>
                    <a:pt x="170180" y="2540000"/>
                    <a:pt x="0" y="2369820"/>
                    <a:pt x="0" y="2159000"/>
                  </a:cubicBezTo>
                  <a:close/>
                </a:path>
              </a:pathLst>
            </a:custGeom>
            <a:blipFill>
              <a:blip r:embed="rId6"/>
              <a:stretch>
                <a:fillRect t="-20312" b="-20312"/>
              </a:stretch>
            </a:blipFill>
          </p:spPr>
        </p:sp>
      </p:grpSp>
      <p:sp>
        <p:nvSpPr>
          <p:cNvPr id="20" name="Freeform 20"/>
          <p:cNvSpPr/>
          <p:nvPr/>
        </p:nvSpPr>
        <p:spPr>
          <a:xfrm>
            <a:off x="11306896" y="723081"/>
            <a:ext cx="199304" cy="199304"/>
          </a:xfrm>
          <a:custGeom>
            <a:avLst/>
            <a:gdLst/>
            <a:ahLst/>
            <a:cxnLst/>
            <a:rect l="l" t="t" r="r" b="b"/>
            <a:pathLst>
              <a:path w="298956" h="298956">
                <a:moveTo>
                  <a:pt x="0" y="0"/>
                </a:moveTo>
                <a:lnTo>
                  <a:pt x="298956" y="0"/>
                </a:lnTo>
                <a:lnTo>
                  <a:pt x="298956" y="298955"/>
                </a:lnTo>
                <a:lnTo>
                  <a:pt x="0" y="298955"/>
                </a:lnTo>
                <a:lnTo>
                  <a:pt x="0" y="0"/>
                </a:lnTo>
                <a:close/>
              </a:path>
            </a:pathLst>
          </a:custGeom>
          <a:blipFill>
            <a:blip>
              <a:extLst>
                <a:ext uri="{96DAC541-7B7A-43D3-8B79-37D633B846F1}">
                  <asvg:svgBlip xmlns:asvg="http://schemas.microsoft.com/office/drawing/2016/SVG/main" r:embed="rId7"/>
                </a:ext>
              </a:extLst>
            </a:blip>
            <a:stretch>
              <a:fillRect/>
            </a:stretch>
          </a:blipFill>
        </p:spPr>
      </p:sp>
      <p:sp>
        <p:nvSpPr>
          <p:cNvPr id="21" name="Freeform 21"/>
          <p:cNvSpPr/>
          <p:nvPr/>
        </p:nvSpPr>
        <p:spPr>
          <a:xfrm>
            <a:off x="10896272" y="701485"/>
            <a:ext cx="224834" cy="204318"/>
          </a:xfrm>
          <a:custGeom>
            <a:avLst/>
            <a:gdLst/>
            <a:ahLst/>
            <a:cxnLst/>
            <a:rect l="l" t="t" r="r" b="b"/>
            <a:pathLst>
              <a:path w="337251" h="306477">
                <a:moveTo>
                  <a:pt x="0" y="0"/>
                </a:moveTo>
                <a:lnTo>
                  <a:pt x="337251" y="0"/>
                </a:lnTo>
                <a:lnTo>
                  <a:pt x="337251" y="306477"/>
                </a:lnTo>
                <a:lnTo>
                  <a:pt x="0" y="306477"/>
                </a:lnTo>
                <a:lnTo>
                  <a:pt x="0" y="0"/>
                </a:lnTo>
                <a:close/>
              </a:path>
            </a:pathLst>
          </a:custGeom>
          <a:blipFill>
            <a:blip>
              <a:extLst>
                <a:ext uri="{96DAC541-7B7A-43D3-8B79-37D633B846F1}">
                  <asvg:svgBlip xmlns:asvg="http://schemas.microsoft.com/office/drawing/2016/SVG/main" r:embed="rId8"/>
                </a:ext>
              </a:extLst>
            </a:blip>
            <a:stretch>
              <a:fillRect/>
            </a:stretch>
          </a:blipFill>
        </p:spPr>
      </p:sp>
      <p:sp>
        <p:nvSpPr>
          <p:cNvPr id="22" name="Freeform 22"/>
          <p:cNvSpPr/>
          <p:nvPr/>
        </p:nvSpPr>
        <p:spPr>
          <a:xfrm>
            <a:off x="4901350" y="224569"/>
            <a:ext cx="750421" cy="969849"/>
          </a:xfrm>
          <a:custGeom>
            <a:avLst/>
            <a:gdLst/>
            <a:ahLst/>
            <a:cxnLst/>
            <a:rect l="l" t="t" r="r" b="b"/>
            <a:pathLst>
              <a:path w="1125631" h="1454773">
                <a:moveTo>
                  <a:pt x="0" y="0"/>
                </a:moveTo>
                <a:lnTo>
                  <a:pt x="1125631" y="0"/>
                </a:lnTo>
                <a:lnTo>
                  <a:pt x="1125631" y="1454773"/>
                </a:lnTo>
                <a:lnTo>
                  <a:pt x="0" y="1454773"/>
                </a:lnTo>
                <a:lnTo>
                  <a:pt x="0" y="0"/>
                </a:lnTo>
                <a:close/>
              </a:path>
            </a:pathLst>
          </a:custGeom>
          <a:blipFill>
            <a:blip>
              <a:extLst>
                <a:ext uri="{96DAC541-7B7A-43D3-8B79-37D633B846F1}">
                  <asvg:svgBlip xmlns:asvg="http://schemas.microsoft.com/office/drawing/2016/SVG/main" r:embed="rId9"/>
                </a:ext>
              </a:extLst>
            </a:blip>
            <a:stretch>
              <a:fillRect/>
            </a:stretch>
          </a:blipFill>
        </p:spPr>
      </p:sp>
      <p:sp>
        <p:nvSpPr>
          <p:cNvPr id="23" name="Freeform 23"/>
          <p:cNvSpPr/>
          <p:nvPr/>
        </p:nvSpPr>
        <p:spPr>
          <a:xfrm flipH="1">
            <a:off x="10990537" y="5480791"/>
            <a:ext cx="441449" cy="570532"/>
          </a:xfrm>
          <a:custGeom>
            <a:avLst/>
            <a:gdLst/>
            <a:ahLst/>
            <a:cxnLst/>
            <a:rect l="l" t="t" r="r" b="b"/>
            <a:pathLst>
              <a:path w="662173" h="855798">
                <a:moveTo>
                  <a:pt x="662174" y="0"/>
                </a:moveTo>
                <a:lnTo>
                  <a:pt x="0" y="0"/>
                </a:lnTo>
                <a:lnTo>
                  <a:pt x="0" y="855798"/>
                </a:lnTo>
                <a:lnTo>
                  <a:pt x="662174" y="855798"/>
                </a:lnTo>
                <a:lnTo>
                  <a:pt x="662174" y="0"/>
                </a:lnTo>
                <a:close/>
              </a:path>
            </a:pathLst>
          </a:custGeom>
          <a:blipFill>
            <a:blip>
              <a:extLst>
                <a:ext uri="{96DAC541-7B7A-43D3-8B79-37D633B846F1}">
                  <asvg:svgBlip xmlns:asvg="http://schemas.microsoft.com/office/drawing/2016/SVG/main" r:embed="rId9"/>
                </a:ext>
              </a:extLst>
            </a:blip>
            <a:stretch>
              <a:fillRect/>
            </a:stretch>
          </a:blipFill>
        </p:spPr>
      </p:sp>
      <p:sp>
        <p:nvSpPr>
          <p:cNvPr id="24" name="TextBox 24"/>
          <p:cNvSpPr txBox="1"/>
          <p:nvPr/>
        </p:nvSpPr>
        <p:spPr>
          <a:xfrm>
            <a:off x="6479881" y="3613010"/>
            <a:ext cx="3974281" cy="22147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93"/>
              </a:lnSpc>
            </a:pPr>
            <a:r>
              <a:rPr lang="en-US" sz="1333" b="1">
                <a:solidFill>
                  <a:srgbClr val="1A3769"/>
                </a:solidFill>
                <a:latin typeface="Open Sans 2 Bold"/>
                <a:ea typeface="Open Sans 2 Bold"/>
                <a:cs typeface="Open Sans 2 Bold"/>
                <a:sym typeface="Open Sans 2 Bold"/>
              </a:rPr>
              <a:t>Daily attendance monitoring for illness patterns</a:t>
            </a:r>
          </a:p>
        </p:txBody>
      </p:sp>
      <p:sp>
        <p:nvSpPr>
          <p:cNvPr id="25" name="TextBox 25"/>
          <p:cNvSpPr txBox="1"/>
          <p:nvPr/>
        </p:nvSpPr>
        <p:spPr>
          <a:xfrm>
            <a:off x="5925354" y="2195248"/>
            <a:ext cx="5083335" cy="1102866"/>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254"/>
              </a:lnSpc>
              <a:spcBef>
                <a:spcPct val="0"/>
              </a:spcBef>
            </a:pPr>
            <a:r>
              <a:rPr lang="en-US" sz="3667" b="1">
                <a:solidFill>
                  <a:srgbClr val="1A3769"/>
                </a:solidFill>
                <a:latin typeface="Montserrat Ultra-Bold"/>
                <a:ea typeface="Montserrat Ultra-Bold"/>
                <a:cs typeface="Montserrat Ultra-Bold"/>
                <a:sym typeface="Montserrat Ultra-Bold"/>
              </a:rPr>
              <a:t>SCH</a:t>
            </a:r>
            <a:r>
              <a:rPr lang="en-US" sz="3667" b="1" u="none" strike="noStrike">
                <a:solidFill>
                  <a:srgbClr val="1A3769"/>
                </a:solidFill>
                <a:latin typeface="Montserrat Ultra-Bold"/>
                <a:ea typeface="Montserrat Ultra-Bold"/>
                <a:cs typeface="Montserrat Ultra-Bold"/>
                <a:sym typeface="Montserrat Ultra-Bold"/>
              </a:rPr>
              <a:t>OOL-BASED MONITORING</a:t>
            </a:r>
          </a:p>
        </p:txBody>
      </p:sp>
      <p:sp>
        <p:nvSpPr>
          <p:cNvPr id="26" name="Freeform 26"/>
          <p:cNvSpPr/>
          <p:nvPr/>
        </p:nvSpPr>
        <p:spPr>
          <a:xfrm>
            <a:off x="5925354" y="3648342"/>
            <a:ext cx="355221" cy="309930"/>
          </a:xfrm>
          <a:custGeom>
            <a:avLst/>
            <a:gdLst/>
            <a:ahLst/>
            <a:cxnLst/>
            <a:rect l="l" t="t" r="r" b="b"/>
            <a:pathLst>
              <a:path w="532831" h="464895">
                <a:moveTo>
                  <a:pt x="0" y="0"/>
                </a:moveTo>
                <a:lnTo>
                  <a:pt x="532831" y="0"/>
                </a:lnTo>
                <a:lnTo>
                  <a:pt x="532831" y="464895"/>
                </a:lnTo>
                <a:lnTo>
                  <a:pt x="0" y="464895"/>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27" name="TextBox 27"/>
          <p:cNvSpPr txBox="1"/>
          <p:nvPr/>
        </p:nvSpPr>
        <p:spPr>
          <a:xfrm>
            <a:off x="6479881" y="5348019"/>
            <a:ext cx="3974281" cy="22944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93"/>
              </a:lnSpc>
            </a:pPr>
            <a:r>
              <a:rPr lang="en-US" sz="1333" b="1">
                <a:solidFill>
                  <a:srgbClr val="1A3769"/>
                </a:solidFill>
                <a:latin typeface="Open Sans 2 Bold"/>
                <a:ea typeface="Open Sans 2 Bold"/>
                <a:cs typeface="Open Sans 2 Bold"/>
                <a:sym typeface="Open Sans 2 Bold"/>
              </a:rPr>
              <a:t>Contact tracing within affected classes</a:t>
            </a:r>
          </a:p>
        </p:txBody>
      </p:sp>
      <p:sp>
        <p:nvSpPr>
          <p:cNvPr id="28" name="TextBox 28"/>
          <p:cNvSpPr txBox="1"/>
          <p:nvPr/>
        </p:nvSpPr>
        <p:spPr>
          <a:xfrm>
            <a:off x="6479881" y="4230289"/>
            <a:ext cx="3974281" cy="22944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93"/>
              </a:lnSpc>
            </a:pPr>
            <a:r>
              <a:rPr lang="en-US" sz="1333" b="1">
                <a:solidFill>
                  <a:srgbClr val="1A3769"/>
                </a:solidFill>
                <a:latin typeface="Open Sans 2 Bold"/>
                <a:ea typeface="Open Sans 2 Bold"/>
                <a:cs typeface="Open Sans 2 Bold"/>
                <a:sym typeface="Open Sans 2 Bold"/>
              </a:rPr>
              <a:t>Reporting systems for notifiable diseases</a:t>
            </a:r>
          </a:p>
        </p:txBody>
      </p:sp>
      <p:sp>
        <p:nvSpPr>
          <p:cNvPr id="29" name="TextBox 29"/>
          <p:cNvSpPr txBox="1"/>
          <p:nvPr/>
        </p:nvSpPr>
        <p:spPr>
          <a:xfrm>
            <a:off x="6479881" y="4790439"/>
            <a:ext cx="3974281" cy="22944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893"/>
              </a:lnSpc>
            </a:pPr>
            <a:r>
              <a:rPr lang="en-US" sz="1333" b="1">
                <a:solidFill>
                  <a:srgbClr val="1A3769"/>
                </a:solidFill>
                <a:latin typeface="Open Sans 2 Bold"/>
                <a:ea typeface="Open Sans 2 Bold"/>
                <a:cs typeface="Open Sans 2 Bold"/>
                <a:sym typeface="Open Sans 2 Bold"/>
              </a:rPr>
              <a:t>Communication with parents about cases</a:t>
            </a:r>
          </a:p>
        </p:txBody>
      </p:sp>
      <p:sp>
        <p:nvSpPr>
          <p:cNvPr id="30" name="Freeform 30"/>
          <p:cNvSpPr/>
          <p:nvPr/>
        </p:nvSpPr>
        <p:spPr>
          <a:xfrm>
            <a:off x="5925354" y="5323652"/>
            <a:ext cx="355221" cy="309930"/>
          </a:xfrm>
          <a:custGeom>
            <a:avLst/>
            <a:gdLst/>
            <a:ahLst/>
            <a:cxnLst/>
            <a:rect l="l" t="t" r="r" b="b"/>
            <a:pathLst>
              <a:path w="532831" h="464895">
                <a:moveTo>
                  <a:pt x="0" y="0"/>
                </a:moveTo>
                <a:lnTo>
                  <a:pt x="532831" y="0"/>
                </a:lnTo>
                <a:lnTo>
                  <a:pt x="532831" y="464895"/>
                </a:lnTo>
                <a:lnTo>
                  <a:pt x="0" y="464895"/>
                </a:lnTo>
                <a:lnTo>
                  <a:pt x="0" y="0"/>
                </a:lnTo>
                <a:close/>
              </a:path>
            </a:pathLst>
          </a:custGeom>
          <a:blipFill>
            <a:blip>
              <a:extLst>
                <a:ext uri="{96DAC541-7B7A-43D3-8B79-37D633B846F1}">
                  <asvg:svgBlip xmlns:asvg="http://schemas.microsoft.com/office/drawing/2016/SVG/main" r:embed="rId2"/>
                </a:ext>
              </a:extLst>
            </a:blip>
            <a:stretch>
              <a:fillRect/>
            </a:stretch>
          </a:blipFill>
        </p:spPr>
      </p:sp>
      <p:sp>
        <p:nvSpPr>
          <p:cNvPr id="31" name="TextBox 31"/>
          <p:cNvSpPr txBox="1"/>
          <p:nvPr/>
        </p:nvSpPr>
        <p:spPr>
          <a:xfrm>
            <a:off x="6391824" y="6146800"/>
            <a:ext cx="3923605" cy="215477"/>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1773"/>
              </a:lnSpc>
              <a:spcBef>
                <a:spcPct val="0"/>
              </a:spcBef>
            </a:pPr>
            <a:r>
              <a:rPr lang="en-US" sz="1267">
                <a:solidFill>
                  <a:srgbClr val="1A3769"/>
                </a:solidFill>
                <a:latin typeface="Canva Sans"/>
                <a:ea typeface="Canva Sans"/>
                <a:cs typeface="Canva Sans"/>
                <a:sym typeface="Canva Sans"/>
              </a:rPr>
              <a:t>Source: UK Health Security Agency (UKHSA), 2022. </a:t>
            </a:r>
          </a:p>
        </p:txBody>
      </p:sp>
    </p:spTree>
    <p:extLst>
      <p:ext uri="{BB962C8B-B14F-4D97-AF65-F5344CB8AC3E}">
        <p14:creationId xmlns:p14="http://schemas.microsoft.com/office/powerpoint/2010/main" val="1897412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E0EFFA"/>
        </a:solidFill>
        <a:effectLst/>
      </p:bgPr>
    </p:bg>
    <p:spTree>
      <p:nvGrpSpPr>
        <p:cNvPr id="1" name=""/>
        <p:cNvGrpSpPr/>
        <p:nvPr/>
      </p:nvGrpSpPr>
      <p:grpSpPr>
        <a:xfrm>
          <a:off x="0" y="0"/>
          <a:ext cx="0" cy="0"/>
          <a:chOff x="0" y="0"/>
          <a:chExt cx="0" cy="0"/>
        </a:xfrm>
      </p:grpSpPr>
      <p:sp>
        <p:nvSpPr>
          <p:cNvPr id="2" name="TextBox 2"/>
          <p:cNvSpPr txBox="1"/>
          <p:nvPr/>
        </p:nvSpPr>
        <p:spPr>
          <a:xfrm>
            <a:off x="1963891" y="3285580"/>
            <a:ext cx="6361112" cy="493212"/>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1995"/>
              </a:lnSpc>
              <a:spcBef>
                <a:spcPct val="0"/>
              </a:spcBef>
            </a:pPr>
            <a:r>
              <a:rPr lang="en-US" sz="1330" b="1" spc="13">
                <a:solidFill>
                  <a:srgbClr val="1A3769"/>
                </a:solidFill>
                <a:latin typeface="Montserrat Semi-Bold"/>
                <a:ea typeface="Montserrat Semi-Bold"/>
                <a:cs typeface="Montserrat Semi-Bold"/>
                <a:sym typeface="Montserrat Semi-Bold"/>
              </a:rPr>
              <a:t>Worl</a:t>
            </a:r>
            <a:r>
              <a:rPr lang="en-US" sz="1330" b="1" u="none" strike="noStrike" spc="13">
                <a:solidFill>
                  <a:srgbClr val="1A3769"/>
                </a:solidFill>
                <a:latin typeface="Montserrat Semi-Bold"/>
                <a:ea typeface="Montserrat Semi-Bold"/>
                <a:cs typeface="Montserrat Semi-Bold"/>
                <a:sym typeface="Montserrat Semi-Bold"/>
              </a:rPr>
              <a:t>d Health Organization (WHO), 2022. </a:t>
            </a:r>
            <a:r>
              <a:rPr lang="en-US" sz="1330" b="1" i="1" u="none" strike="noStrike" spc="13">
                <a:solidFill>
                  <a:srgbClr val="1A3769"/>
                </a:solidFill>
                <a:latin typeface="Montserrat Semi-Bold Italics"/>
                <a:ea typeface="Montserrat Semi-Bold Italics"/>
                <a:cs typeface="Montserrat Semi-Bold Italics"/>
                <a:sym typeface="Montserrat Semi-Bold Italics"/>
              </a:rPr>
              <a:t>Surveillance in emergencies. Geneva: World Health Organization. </a:t>
            </a:r>
            <a:r>
              <a:rPr lang="en-US" sz="1330" b="1" u="none" strike="noStrike" spc="13">
                <a:solidFill>
                  <a:srgbClr val="1A3769"/>
                </a:solidFill>
                <a:latin typeface="Montserrat Semi-Bold"/>
                <a:ea typeface="Montserrat Semi-Bold"/>
                <a:cs typeface="Montserrat Semi-Bold"/>
                <a:sym typeface="Montserrat Semi-Bold"/>
              </a:rPr>
              <a:t>Available at: </a:t>
            </a:r>
            <a:r>
              <a:rPr lang="en-US" sz="1330" b="1" u="sng" strike="noStrike" spc="13">
                <a:solidFill>
                  <a:srgbClr val="1A3769"/>
                </a:solidFill>
                <a:latin typeface="Montserrat Semi-Bold"/>
                <a:ea typeface="Montserrat Semi-Bold"/>
                <a:cs typeface="Montserrat Semi-Bold"/>
                <a:sym typeface="Montserrat Semi-Bold"/>
                <a:hlinkClick r:id="rId2" tooltip="https://www.who.int/emergencies/surveillance"/>
              </a:rPr>
              <a:t>https://www.who.int/emergencies/surveillance</a:t>
            </a:r>
            <a:r>
              <a:rPr lang="en-US" sz="1330" strike="noStrike" spc="13">
                <a:solidFill>
                  <a:srgbClr val="1A3769"/>
                </a:solidFill>
                <a:latin typeface="Montserrat"/>
                <a:ea typeface="Montserrat"/>
                <a:cs typeface="Montserrat"/>
                <a:sym typeface="Montserrat"/>
              </a:rPr>
              <a:t>.</a:t>
            </a:r>
          </a:p>
        </p:txBody>
      </p:sp>
      <p:sp>
        <p:nvSpPr>
          <p:cNvPr id="3" name="TextBox 3"/>
          <p:cNvSpPr txBox="1"/>
          <p:nvPr/>
        </p:nvSpPr>
        <p:spPr>
          <a:xfrm>
            <a:off x="1067548" y="3444676"/>
            <a:ext cx="782195" cy="44958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3800"/>
              </a:lnSpc>
            </a:pPr>
            <a:r>
              <a:rPr lang="en-US" sz="2533" b="1" spc="25">
                <a:solidFill>
                  <a:srgbClr val="3779E1"/>
                </a:solidFill>
                <a:latin typeface="Montserrat Bold"/>
                <a:ea typeface="Montserrat Bold"/>
                <a:cs typeface="Montserrat Bold"/>
                <a:sym typeface="Montserrat Bold"/>
              </a:rPr>
              <a:t>01</a:t>
            </a:r>
          </a:p>
        </p:txBody>
      </p:sp>
      <p:sp>
        <p:nvSpPr>
          <p:cNvPr id="4" name="TextBox 4"/>
          <p:cNvSpPr txBox="1"/>
          <p:nvPr/>
        </p:nvSpPr>
        <p:spPr>
          <a:xfrm>
            <a:off x="1020145" y="4608197"/>
            <a:ext cx="877001" cy="449581"/>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ctr">
              <a:lnSpc>
                <a:spcPts val="3800"/>
              </a:lnSpc>
            </a:pPr>
            <a:r>
              <a:rPr lang="en-US" sz="2533" b="1" spc="25">
                <a:solidFill>
                  <a:srgbClr val="3779E1"/>
                </a:solidFill>
                <a:latin typeface="Montserrat Bold"/>
                <a:ea typeface="Montserrat Bold"/>
                <a:cs typeface="Montserrat Bold"/>
                <a:sym typeface="Montserrat Bold"/>
              </a:rPr>
              <a:t>02</a:t>
            </a:r>
          </a:p>
        </p:txBody>
      </p:sp>
      <p:sp>
        <p:nvSpPr>
          <p:cNvPr id="5" name="TextBox 5"/>
          <p:cNvSpPr txBox="1"/>
          <p:nvPr/>
        </p:nvSpPr>
        <p:spPr>
          <a:xfrm>
            <a:off x="1222984" y="2138375"/>
            <a:ext cx="4626329" cy="551433"/>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l">
              <a:lnSpc>
                <a:spcPts val="4254"/>
              </a:lnSpc>
              <a:spcBef>
                <a:spcPct val="0"/>
              </a:spcBef>
            </a:pPr>
            <a:r>
              <a:rPr lang="en-US" sz="3667" b="1">
                <a:solidFill>
                  <a:srgbClr val="1A3769"/>
                </a:solidFill>
                <a:latin typeface="Montserrat Ultra-Bold"/>
                <a:ea typeface="Montserrat Ultra-Bold"/>
                <a:cs typeface="Montserrat Ultra-Bold"/>
                <a:sym typeface="Montserrat Ultra-Bold"/>
              </a:rPr>
              <a:t>REFERENCE</a:t>
            </a:r>
          </a:p>
        </p:txBody>
      </p:sp>
      <p:grpSp>
        <p:nvGrpSpPr>
          <p:cNvPr id="6" name="Group 6"/>
          <p:cNvGrpSpPr/>
          <p:nvPr/>
        </p:nvGrpSpPr>
        <p:grpSpPr>
          <a:xfrm rot="4170193">
            <a:off x="8762745" y="1293080"/>
            <a:ext cx="5254780" cy="5254780"/>
            <a:chOff x="0" y="0"/>
            <a:chExt cx="812800" cy="812800"/>
          </a:xfrm>
        </p:grpSpPr>
        <p:sp>
          <p:nvSpPr>
            <p:cNvPr id="7" name="Freeform 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3376E0">
                    <a:alpha val="100000"/>
                  </a:srgbClr>
                </a:gs>
                <a:gs pos="100000">
                  <a:srgbClr val="DFEFFA">
                    <a:alpha val="100000"/>
                  </a:srgbClr>
                </a:gs>
              </a:gsLst>
              <a:lin ang="0"/>
            </a:gradFill>
            <a:ln cap="sq">
              <a:noFill/>
              <a:prstDash val="solid"/>
              <a:miter/>
            </a:ln>
          </p:spPr>
        </p:sp>
        <p:sp>
          <p:nvSpPr>
            <p:cNvPr id="8" name="TextBox 8"/>
            <p:cNvSpPr txBox="1"/>
            <p:nvPr/>
          </p:nvSpPr>
          <p:spPr>
            <a:xfrm>
              <a:off x="76200" y="38100"/>
              <a:ext cx="660400" cy="698500"/>
            </a:xfrm>
            <a:prstGeom prst="rect">
              <a:avLst/>
            </a:prstGeom>
          </p:spPr>
          <p:txBody>
            <a:bodyPr lIns="33867" tIns="33867" rIns="33867" bIns="33867" rtlCol="0" anchor="ct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marL="0" lvl="0" indent="0" algn="ctr">
                <a:lnSpc>
                  <a:spcPts val="1773"/>
                </a:lnSpc>
                <a:spcBef>
                  <a:spcPct val="0"/>
                </a:spcBef>
              </a:pPr>
              <a:endParaRPr sz="800"/>
            </a:p>
          </p:txBody>
        </p:sp>
      </p:grpSp>
      <p:sp>
        <p:nvSpPr>
          <p:cNvPr id="9" name="Freeform 9"/>
          <p:cNvSpPr/>
          <p:nvPr/>
        </p:nvSpPr>
        <p:spPr>
          <a:xfrm>
            <a:off x="685800" y="618415"/>
            <a:ext cx="774229" cy="532282"/>
          </a:xfrm>
          <a:custGeom>
            <a:avLst/>
            <a:gdLst/>
            <a:ahLst/>
            <a:cxnLst/>
            <a:rect l="l" t="t" r="r" b="b"/>
            <a:pathLst>
              <a:path w="1161343" h="798423">
                <a:moveTo>
                  <a:pt x="0" y="0"/>
                </a:moveTo>
                <a:lnTo>
                  <a:pt x="1161343" y="0"/>
                </a:lnTo>
                <a:lnTo>
                  <a:pt x="1161343" y="798423"/>
                </a:lnTo>
                <a:lnTo>
                  <a:pt x="0" y="798423"/>
                </a:lnTo>
                <a:lnTo>
                  <a:pt x="0" y="0"/>
                </a:lnTo>
                <a:close/>
              </a:path>
            </a:pathLst>
          </a:custGeom>
          <a:blipFill>
            <a:blip>
              <a:extLst>
                <a:ext uri="{96DAC541-7B7A-43D3-8B79-37D633B846F1}">
                  <asvg:svgBlip xmlns:asvg="http://schemas.microsoft.com/office/drawing/2016/SVG/main" r:embed="rId3"/>
                </a:ext>
              </a:extLst>
            </a:blip>
            <a:stretch>
              <a:fillRect/>
            </a:stretch>
          </a:blipFill>
        </p:spPr>
      </p:sp>
      <p:sp>
        <p:nvSpPr>
          <p:cNvPr id="10" name="Freeform 10"/>
          <p:cNvSpPr/>
          <p:nvPr/>
        </p:nvSpPr>
        <p:spPr>
          <a:xfrm>
            <a:off x="11306896" y="723081"/>
            <a:ext cx="199304" cy="199304"/>
          </a:xfrm>
          <a:custGeom>
            <a:avLst/>
            <a:gdLst/>
            <a:ahLst/>
            <a:cxnLst/>
            <a:rect l="l" t="t" r="r" b="b"/>
            <a:pathLst>
              <a:path w="298956" h="298956">
                <a:moveTo>
                  <a:pt x="0" y="0"/>
                </a:moveTo>
                <a:lnTo>
                  <a:pt x="298956" y="0"/>
                </a:lnTo>
                <a:lnTo>
                  <a:pt x="298956" y="298955"/>
                </a:lnTo>
                <a:lnTo>
                  <a:pt x="0" y="298955"/>
                </a:lnTo>
                <a:lnTo>
                  <a:pt x="0" y="0"/>
                </a:lnTo>
                <a:close/>
              </a:path>
            </a:pathLst>
          </a:custGeom>
          <a:blipFill>
            <a:blip>
              <a:extLst>
                <a:ext uri="{96DAC541-7B7A-43D3-8B79-37D633B846F1}">
                  <asvg:svgBlip xmlns:asvg="http://schemas.microsoft.com/office/drawing/2016/SVG/main" r:embed="rId4"/>
                </a:ext>
              </a:extLst>
            </a:blip>
            <a:stretch>
              <a:fillRect/>
            </a:stretch>
          </a:blipFill>
        </p:spPr>
      </p:sp>
      <p:sp>
        <p:nvSpPr>
          <p:cNvPr id="11" name="Freeform 11"/>
          <p:cNvSpPr/>
          <p:nvPr/>
        </p:nvSpPr>
        <p:spPr>
          <a:xfrm>
            <a:off x="10896272" y="701485"/>
            <a:ext cx="224834" cy="204318"/>
          </a:xfrm>
          <a:custGeom>
            <a:avLst/>
            <a:gdLst/>
            <a:ahLst/>
            <a:cxnLst/>
            <a:rect l="l" t="t" r="r" b="b"/>
            <a:pathLst>
              <a:path w="337251" h="306477">
                <a:moveTo>
                  <a:pt x="0" y="0"/>
                </a:moveTo>
                <a:lnTo>
                  <a:pt x="337251" y="0"/>
                </a:lnTo>
                <a:lnTo>
                  <a:pt x="337251" y="306477"/>
                </a:lnTo>
                <a:lnTo>
                  <a:pt x="0" y="306477"/>
                </a:lnTo>
                <a:lnTo>
                  <a:pt x="0" y="0"/>
                </a:lnTo>
                <a:close/>
              </a:path>
            </a:pathLst>
          </a:custGeom>
          <a:blipFill>
            <a:blip>
              <a:extLst>
                <a:ext uri="{96DAC541-7B7A-43D3-8B79-37D633B846F1}">
                  <asvg:svgBlip xmlns:asvg="http://schemas.microsoft.com/office/drawing/2016/SVG/main" r:embed="rId5"/>
                </a:ext>
              </a:extLst>
            </a:blip>
            <a:stretch>
              <a:fillRect/>
            </a:stretch>
          </a:blipFill>
        </p:spPr>
      </p:sp>
      <p:sp>
        <p:nvSpPr>
          <p:cNvPr id="12" name="Freeform 12"/>
          <p:cNvSpPr/>
          <p:nvPr/>
        </p:nvSpPr>
        <p:spPr>
          <a:xfrm>
            <a:off x="6902311" y="479372"/>
            <a:ext cx="685563" cy="886026"/>
          </a:xfrm>
          <a:custGeom>
            <a:avLst/>
            <a:gdLst/>
            <a:ahLst/>
            <a:cxnLst/>
            <a:rect l="l" t="t" r="r" b="b"/>
            <a:pathLst>
              <a:path w="1028344" h="1329039">
                <a:moveTo>
                  <a:pt x="0" y="0"/>
                </a:moveTo>
                <a:lnTo>
                  <a:pt x="1028344" y="0"/>
                </a:lnTo>
                <a:lnTo>
                  <a:pt x="1028344" y="1329039"/>
                </a:lnTo>
                <a:lnTo>
                  <a:pt x="0" y="1329039"/>
                </a:lnTo>
                <a:lnTo>
                  <a:pt x="0" y="0"/>
                </a:lnTo>
                <a:close/>
              </a:path>
            </a:pathLst>
          </a:custGeom>
          <a:blipFill>
            <a:blip>
              <a:extLst>
                <a:ext uri="{96DAC541-7B7A-43D3-8B79-37D633B846F1}">
                  <asvg:svgBlip xmlns:asvg="http://schemas.microsoft.com/office/drawing/2016/SVG/main" r:embed="rId6"/>
                </a:ext>
              </a:extLst>
            </a:blip>
            <a:stretch>
              <a:fillRect/>
            </a:stretch>
          </a:blipFill>
        </p:spPr>
      </p:sp>
      <p:sp>
        <p:nvSpPr>
          <p:cNvPr id="13" name="Freeform 13"/>
          <p:cNvSpPr/>
          <p:nvPr/>
        </p:nvSpPr>
        <p:spPr>
          <a:xfrm flipH="1">
            <a:off x="5407864" y="5834484"/>
            <a:ext cx="441449" cy="570532"/>
          </a:xfrm>
          <a:custGeom>
            <a:avLst/>
            <a:gdLst/>
            <a:ahLst/>
            <a:cxnLst/>
            <a:rect l="l" t="t" r="r" b="b"/>
            <a:pathLst>
              <a:path w="662173" h="855798">
                <a:moveTo>
                  <a:pt x="662174" y="0"/>
                </a:moveTo>
                <a:lnTo>
                  <a:pt x="0" y="0"/>
                </a:lnTo>
                <a:lnTo>
                  <a:pt x="0" y="855797"/>
                </a:lnTo>
                <a:lnTo>
                  <a:pt x="662174" y="855797"/>
                </a:lnTo>
                <a:lnTo>
                  <a:pt x="662174" y="0"/>
                </a:lnTo>
                <a:close/>
              </a:path>
            </a:pathLst>
          </a:custGeom>
          <a:blipFill>
            <a:blip>
              <a:extLst>
                <a:ext uri="{96DAC541-7B7A-43D3-8B79-37D633B846F1}">
                  <asvg:svgBlip xmlns:asvg="http://schemas.microsoft.com/office/drawing/2016/SVG/main" r:embed="rId6"/>
                </a:ext>
              </a:extLst>
            </a:blip>
            <a:stretch>
              <a:fillRect/>
            </a:stretch>
          </a:blipFill>
        </p:spPr>
      </p:sp>
      <p:sp>
        <p:nvSpPr>
          <p:cNvPr id="14" name="Freeform 14"/>
          <p:cNvSpPr/>
          <p:nvPr/>
        </p:nvSpPr>
        <p:spPr>
          <a:xfrm rot="5400000">
            <a:off x="5532953" y="2927122"/>
            <a:ext cx="191270" cy="191270"/>
          </a:xfrm>
          <a:custGeom>
            <a:avLst/>
            <a:gdLst/>
            <a:ahLst/>
            <a:cxnLst/>
            <a:rect l="l" t="t" r="r" b="b"/>
            <a:pathLst>
              <a:path w="286905" h="286905">
                <a:moveTo>
                  <a:pt x="0" y="0"/>
                </a:moveTo>
                <a:lnTo>
                  <a:pt x="286906" y="0"/>
                </a:lnTo>
                <a:lnTo>
                  <a:pt x="286906" y="286906"/>
                </a:lnTo>
                <a:lnTo>
                  <a:pt x="0" y="286906"/>
                </a:lnTo>
                <a:lnTo>
                  <a:pt x="0" y="0"/>
                </a:lnTo>
                <a:close/>
              </a:path>
            </a:pathLst>
          </a:custGeom>
          <a:blipFill>
            <a:blip>
              <a:alphaModFix amt="19999"/>
              <a:extLst>
                <a:ext uri="{96DAC541-7B7A-43D3-8B79-37D633B846F1}">
                  <asvg:svgBlip xmlns:asvg="http://schemas.microsoft.com/office/drawing/2016/SVG/main" r:embed="rId7"/>
                </a:ext>
              </a:extLst>
            </a:blip>
            <a:stretch>
              <a:fillRect/>
            </a:stretch>
          </a:blipFill>
          <a:ln cap="sq">
            <a:noFill/>
            <a:prstDash val="solid"/>
            <a:miter/>
          </a:ln>
        </p:spPr>
      </p:sp>
      <p:sp>
        <p:nvSpPr>
          <p:cNvPr id="15" name="Freeform 15"/>
          <p:cNvSpPr/>
          <p:nvPr/>
        </p:nvSpPr>
        <p:spPr>
          <a:xfrm rot="5400000">
            <a:off x="590165" y="5980930"/>
            <a:ext cx="191270" cy="191270"/>
          </a:xfrm>
          <a:custGeom>
            <a:avLst/>
            <a:gdLst/>
            <a:ahLst/>
            <a:cxnLst/>
            <a:rect l="l" t="t" r="r" b="b"/>
            <a:pathLst>
              <a:path w="286905" h="286905">
                <a:moveTo>
                  <a:pt x="0" y="0"/>
                </a:moveTo>
                <a:lnTo>
                  <a:pt x="286906" y="0"/>
                </a:lnTo>
                <a:lnTo>
                  <a:pt x="286906" y="286905"/>
                </a:lnTo>
                <a:lnTo>
                  <a:pt x="0" y="286905"/>
                </a:lnTo>
                <a:lnTo>
                  <a:pt x="0" y="0"/>
                </a:lnTo>
                <a:close/>
              </a:path>
            </a:pathLst>
          </a:custGeom>
          <a:blipFill>
            <a:blip>
              <a:alphaModFix amt="19999"/>
              <a:extLst>
                <a:ext uri="{96DAC541-7B7A-43D3-8B79-37D633B846F1}">
                  <asvg:svgBlip xmlns:asvg="http://schemas.microsoft.com/office/drawing/2016/SVG/main" r:embed="rId7"/>
                </a:ext>
              </a:extLst>
            </a:blip>
            <a:stretch>
              <a:fillRect/>
            </a:stretch>
          </a:blipFill>
        </p:spPr>
      </p:sp>
      <p:sp>
        <p:nvSpPr>
          <p:cNvPr id="16" name="TextBox 16"/>
          <p:cNvSpPr txBox="1"/>
          <p:nvPr/>
        </p:nvSpPr>
        <p:spPr>
          <a:xfrm>
            <a:off x="1963891" y="4490036"/>
            <a:ext cx="6361112" cy="747449"/>
          </a:xfrm>
          <a:prstGeom prst="rect">
            <a:avLst/>
          </a:prstGeom>
        </p:spPr>
        <p:txBody>
          <a:bodyPr wrap="square" lIns="0" tIns="0" rIns="0" bIns="0" rtlCol="0" anchor="t">
            <a:spAutoFit/>
          </a:bodyPr>
          <a:lstStyle>
            <a:defPPr>
              <a:defRPr lang="en-US"/>
            </a:defPPr>
            <a:lvl1pPr marL="0" algn="l" defTabSz="609539" rtl="0" eaLnBrk="1" latinLnBrk="0" hangingPunct="1">
              <a:defRPr sz="1200" kern="1200">
                <a:solidFill>
                  <a:schemeClr val="tx1"/>
                </a:solidFill>
                <a:latin typeface="+mn-lt"/>
                <a:ea typeface="+mn-ea"/>
                <a:cs typeface="+mn-cs"/>
              </a:defRPr>
            </a:lvl1pPr>
            <a:lvl2pPr marL="304770" algn="l" defTabSz="609539" rtl="0" eaLnBrk="1" latinLnBrk="0" hangingPunct="1">
              <a:defRPr sz="1200" kern="1200">
                <a:solidFill>
                  <a:schemeClr val="tx1"/>
                </a:solidFill>
                <a:latin typeface="+mn-lt"/>
                <a:ea typeface="+mn-ea"/>
                <a:cs typeface="+mn-cs"/>
              </a:defRPr>
            </a:lvl2pPr>
            <a:lvl3pPr marL="609539" algn="l" defTabSz="609539" rtl="0" eaLnBrk="1" latinLnBrk="0" hangingPunct="1">
              <a:defRPr sz="1200" kern="1200">
                <a:solidFill>
                  <a:schemeClr val="tx1"/>
                </a:solidFill>
                <a:latin typeface="+mn-lt"/>
                <a:ea typeface="+mn-ea"/>
                <a:cs typeface="+mn-cs"/>
              </a:defRPr>
            </a:lvl3pPr>
            <a:lvl4pPr marL="914309" algn="l" defTabSz="609539" rtl="0" eaLnBrk="1" latinLnBrk="0" hangingPunct="1">
              <a:defRPr sz="1200" kern="1200">
                <a:solidFill>
                  <a:schemeClr val="tx1"/>
                </a:solidFill>
                <a:latin typeface="+mn-lt"/>
                <a:ea typeface="+mn-ea"/>
                <a:cs typeface="+mn-cs"/>
              </a:defRPr>
            </a:lvl4pPr>
            <a:lvl5pPr marL="1219078" algn="l" defTabSz="609539" rtl="0" eaLnBrk="1" latinLnBrk="0" hangingPunct="1">
              <a:defRPr sz="1200" kern="1200">
                <a:solidFill>
                  <a:schemeClr val="tx1"/>
                </a:solidFill>
                <a:latin typeface="+mn-lt"/>
                <a:ea typeface="+mn-ea"/>
                <a:cs typeface="+mn-cs"/>
              </a:defRPr>
            </a:lvl5pPr>
            <a:lvl6pPr marL="1523848" algn="l" defTabSz="609539" rtl="0" eaLnBrk="1" latinLnBrk="0" hangingPunct="1">
              <a:defRPr sz="1200" kern="1200">
                <a:solidFill>
                  <a:schemeClr val="tx1"/>
                </a:solidFill>
                <a:latin typeface="+mn-lt"/>
                <a:ea typeface="+mn-ea"/>
                <a:cs typeface="+mn-cs"/>
              </a:defRPr>
            </a:lvl6pPr>
            <a:lvl7pPr marL="1828617" algn="l" defTabSz="609539" rtl="0" eaLnBrk="1" latinLnBrk="0" hangingPunct="1">
              <a:defRPr sz="1200" kern="1200">
                <a:solidFill>
                  <a:schemeClr val="tx1"/>
                </a:solidFill>
                <a:latin typeface="+mn-lt"/>
                <a:ea typeface="+mn-ea"/>
                <a:cs typeface="+mn-cs"/>
              </a:defRPr>
            </a:lvl7pPr>
            <a:lvl8pPr marL="2133387" algn="l" defTabSz="609539" rtl="0" eaLnBrk="1" latinLnBrk="0" hangingPunct="1">
              <a:defRPr sz="1200" kern="1200">
                <a:solidFill>
                  <a:schemeClr val="tx1"/>
                </a:solidFill>
                <a:latin typeface="+mn-lt"/>
                <a:ea typeface="+mn-ea"/>
                <a:cs typeface="+mn-cs"/>
              </a:defRPr>
            </a:lvl8pPr>
            <a:lvl9pPr marL="2438156" algn="l" defTabSz="609539" rtl="0" eaLnBrk="1" latinLnBrk="0" hangingPunct="1">
              <a:defRPr sz="1200" kern="1200">
                <a:solidFill>
                  <a:schemeClr val="tx1"/>
                </a:solidFill>
                <a:latin typeface="+mn-lt"/>
                <a:ea typeface="+mn-ea"/>
                <a:cs typeface="+mn-cs"/>
              </a:defRPr>
            </a:lvl9pPr>
          </a:lstStyle>
          <a:p>
            <a:pPr algn="l">
              <a:lnSpc>
                <a:spcPts val="1995"/>
              </a:lnSpc>
              <a:spcBef>
                <a:spcPct val="0"/>
              </a:spcBef>
            </a:pPr>
            <a:r>
              <a:rPr lang="en-US" sz="1330" b="1" spc="13">
                <a:solidFill>
                  <a:srgbClr val="1A3769"/>
                </a:solidFill>
                <a:latin typeface="Montserrat Bold"/>
                <a:ea typeface="Montserrat Bold"/>
                <a:cs typeface="Montserrat Bold"/>
                <a:sym typeface="Montserrat Bold"/>
              </a:rPr>
              <a:t>UK</a:t>
            </a:r>
            <a:r>
              <a:rPr lang="en-US" sz="1330" b="1" u="none" strike="noStrike" spc="13">
                <a:solidFill>
                  <a:srgbClr val="1A3769"/>
                </a:solidFill>
                <a:latin typeface="Montserrat Bold"/>
                <a:ea typeface="Montserrat Bold"/>
                <a:cs typeface="Montserrat Bold"/>
                <a:sym typeface="Montserrat Bold"/>
              </a:rPr>
              <a:t> Health Security Agency (UKHSA), 2022. </a:t>
            </a:r>
            <a:r>
              <a:rPr lang="en-US" sz="1330" b="1" i="1" u="none" strike="noStrike" spc="13">
                <a:solidFill>
                  <a:srgbClr val="1A3769"/>
                </a:solidFill>
                <a:latin typeface="Montserrat Bold Italics"/>
                <a:ea typeface="Montserrat Bold Italics"/>
                <a:cs typeface="Montserrat Bold Italics"/>
                <a:sym typeface="Montserrat Bold Italics"/>
              </a:rPr>
              <a:t>Health protection in schools and other childcare facilities: children and young people settin</a:t>
            </a:r>
            <a:r>
              <a:rPr lang="en-US" sz="1330" b="1" i="1" strike="noStrike" spc="13">
                <a:solidFill>
                  <a:srgbClr val="1A3769"/>
                </a:solidFill>
                <a:latin typeface="Montserrat Bold Italics"/>
                <a:ea typeface="Montserrat Bold Italics"/>
                <a:cs typeface="Montserrat Bold Italics"/>
                <a:sym typeface="Montserrat Bold Italics"/>
              </a:rPr>
              <a:t>gs, </a:t>
            </a:r>
            <a:r>
              <a:rPr lang="en-US" sz="1330" b="1" i="1" u="none" strike="noStrike" spc="13">
                <a:solidFill>
                  <a:srgbClr val="1A3769"/>
                </a:solidFill>
                <a:latin typeface="Montserrat Bold Italics"/>
                <a:ea typeface="Montserrat Bold Italics"/>
                <a:cs typeface="Montserrat Bold Italics"/>
                <a:sym typeface="Montserrat Bold Italics"/>
              </a:rPr>
              <a:t>t</a:t>
            </a:r>
            <a:r>
              <a:rPr lang="en-US" sz="1330" b="1" i="1" strike="noStrike" spc="13">
                <a:solidFill>
                  <a:srgbClr val="1A3769"/>
                </a:solidFill>
                <a:latin typeface="Montserrat Bold Italics"/>
                <a:ea typeface="Montserrat Bold Italics"/>
                <a:cs typeface="Montserrat Bold Italics"/>
                <a:sym typeface="Montserrat Bold Italics"/>
              </a:rPr>
              <a:t>ools and </a:t>
            </a:r>
            <a:r>
              <a:rPr lang="en-US" sz="1330" b="1" i="1" u="none" strike="noStrike" spc="13">
                <a:solidFill>
                  <a:srgbClr val="1A3769"/>
                </a:solidFill>
                <a:latin typeface="Montserrat Bold Italics"/>
                <a:ea typeface="Montserrat Bold Italics"/>
                <a:cs typeface="Montserrat Bold Italics"/>
                <a:sym typeface="Montserrat Bold Italics"/>
              </a:rPr>
              <a:t>res</a:t>
            </a:r>
            <a:r>
              <a:rPr lang="en-US" sz="1330" b="1" i="1" strike="noStrike" spc="13">
                <a:solidFill>
                  <a:srgbClr val="1A3769"/>
                </a:solidFill>
                <a:latin typeface="Montserrat Bold Italics"/>
                <a:ea typeface="Montserrat Bold Italics"/>
                <a:cs typeface="Montserrat Bold Italics"/>
                <a:sym typeface="Montserrat Bold Italics"/>
              </a:rPr>
              <a:t>o</a:t>
            </a:r>
            <a:r>
              <a:rPr lang="en-US" sz="1330" b="1" i="1" u="none" strike="noStrike" spc="13">
                <a:solidFill>
                  <a:srgbClr val="1A3769"/>
                </a:solidFill>
                <a:latin typeface="Montserrat Bold Italics"/>
                <a:ea typeface="Montserrat Bold Italics"/>
                <a:cs typeface="Montserrat Bold Italics"/>
                <a:sym typeface="Montserrat Bold Italics"/>
              </a:rPr>
              <a:t>ur</a:t>
            </a:r>
            <a:r>
              <a:rPr lang="en-US" sz="1330" b="1" i="1" strike="noStrike" spc="13">
                <a:solidFill>
                  <a:srgbClr val="1A3769"/>
                </a:solidFill>
                <a:latin typeface="Montserrat Bold Italics"/>
                <a:ea typeface="Montserrat Bold Italics"/>
                <a:cs typeface="Montserrat Bold Italics"/>
                <a:sym typeface="Montserrat Bold Italics"/>
              </a:rPr>
              <a:t>c</a:t>
            </a:r>
            <a:r>
              <a:rPr lang="en-US" sz="1330" b="1" i="1" u="none" strike="noStrike" spc="13">
                <a:solidFill>
                  <a:srgbClr val="1A3769"/>
                </a:solidFill>
                <a:latin typeface="Montserrat Bold Italics"/>
                <a:ea typeface="Montserrat Bold Italics"/>
                <a:cs typeface="Montserrat Bold Italics"/>
                <a:sym typeface="Montserrat Bold Italics"/>
              </a:rPr>
              <a:t>e</a:t>
            </a:r>
            <a:r>
              <a:rPr lang="en-US" sz="1330" b="1" i="1" strike="noStrike" spc="13">
                <a:solidFill>
                  <a:srgbClr val="1A3769"/>
                </a:solidFill>
                <a:latin typeface="Montserrat Bold Italics"/>
                <a:ea typeface="Montserrat Bold Italics"/>
                <a:cs typeface="Montserrat Bold Italics"/>
                <a:sym typeface="Montserrat Bold Italics"/>
              </a:rPr>
              <a:t>s</a:t>
            </a:r>
            <a:r>
              <a:rPr lang="en-US" sz="1330" b="1" strike="noStrike" spc="13">
                <a:solidFill>
                  <a:srgbClr val="1A3769"/>
                </a:solidFill>
                <a:latin typeface="Montserrat Bold"/>
                <a:ea typeface="Montserrat Bold"/>
                <a:cs typeface="Montserrat Bold"/>
                <a:sym typeface="Montserrat Bold"/>
              </a:rPr>
              <a:t>. Londo</a:t>
            </a:r>
            <a:r>
              <a:rPr lang="en-US" sz="1330" b="1" u="none" strike="noStrike" spc="13">
                <a:solidFill>
                  <a:srgbClr val="1A3769"/>
                </a:solidFill>
                <a:latin typeface="Montserrat Bold"/>
                <a:ea typeface="Montserrat Bold"/>
                <a:cs typeface="Montserrat Bold"/>
                <a:sym typeface="Montserrat Bold"/>
              </a:rPr>
              <a:t>n</a:t>
            </a:r>
            <a:r>
              <a:rPr lang="en-US" sz="1330" b="1" strike="noStrike" spc="13">
                <a:solidFill>
                  <a:srgbClr val="1A3769"/>
                </a:solidFill>
                <a:latin typeface="Montserrat Bold"/>
                <a:ea typeface="Montserrat Bold"/>
                <a:cs typeface="Montserrat Bold"/>
                <a:sym typeface="Montserrat Bold"/>
              </a:rPr>
              <a:t>: UKHSA.</a:t>
            </a:r>
          </a:p>
        </p:txBody>
      </p:sp>
    </p:spTree>
    <p:extLst>
      <p:ext uri="{BB962C8B-B14F-4D97-AF65-F5344CB8AC3E}">
        <p14:creationId xmlns:p14="http://schemas.microsoft.com/office/powerpoint/2010/main" val="196625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CBA8A5-F694-E70F-DAB6-1E23873B937D}"/>
              </a:ext>
            </a:extLst>
          </p:cNvPr>
          <p:cNvSpPr>
            <a:spLocks noGrp="1"/>
          </p:cNvSpPr>
          <p:nvPr>
            <p:ph type="title"/>
          </p:nvPr>
        </p:nvSpPr>
        <p:spPr>
          <a:xfrm>
            <a:off x="572493" y="238539"/>
            <a:ext cx="11018520" cy="1434415"/>
          </a:xfrm>
        </p:spPr>
        <p:txBody>
          <a:bodyPr anchor="b">
            <a:normAutofit/>
          </a:bodyPr>
          <a:lstStyle/>
          <a:p>
            <a:r>
              <a:rPr lang="en-US" sz="4200">
                <a:latin typeface="Arial"/>
                <a:cs typeface="Arial"/>
              </a:rPr>
              <a:t>What policy and strategies are available to the UK government to maintain public health? </a:t>
            </a:r>
            <a:endParaRPr lang="en-US" sz="4200"/>
          </a:p>
        </p:txBody>
      </p:sp>
      <p:sp>
        <p:nvSpPr>
          <p:cNvPr id="1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067A13E-4CCD-BD8A-1913-110BD280EC9A}"/>
              </a:ext>
            </a:extLst>
          </p:cNvPr>
          <p:cNvSpPr>
            <a:spLocks noGrp="1"/>
          </p:cNvSpPr>
          <p:nvPr>
            <p:ph idx="1"/>
          </p:nvPr>
        </p:nvSpPr>
        <p:spPr>
          <a:xfrm>
            <a:off x="572493" y="2071316"/>
            <a:ext cx="6713552" cy="4119172"/>
          </a:xfrm>
        </p:spPr>
        <p:txBody>
          <a:bodyPr vert="horz" lIns="91440" tIns="45720" rIns="91440" bIns="45720" rtlCol="0" anchor="t">
            <a:normAutofit/>
          </a:bodyPr>
          <a:lstStyle/>
          <a:p>
            <a:r>
              <a:rPr lang="en-US" sz="2200" b="1" dirty="0">
                <a:highlight>
                  <a:srgbClr val="F3F3F3"/>
                </a:highlight>
                <a:latin typeface="Goudy Old Style"/>
                <a:ea typeface="+mn-lt"/>
                <a:cs typeface="+mn-lt"/>
              </a:rPr>
              <a:t>The government encourages people to get vaccinated (</a:t>
            </a:r>
            <a:r>
              <a:rPr lang="en-US" sz="2200" b="1" dirty="0" err="1">
                <a:highlight>
                  <a:srgbClr val="F3F3F3"/>
                </a:highlight>
                <a:latin typeface="Goudy Old Style"/>
                <a:ea typeface="+mn-lt"/>
                <a:cs typeface="+mn-lt"/>
              </a:rPr>
              <a:t>Varilrix</a:t>
            </a:r>
            <a:r>
              <a:rPr lang="en-US" sz="2200" b="1" dirty="0">
                <a:highlight>
                  <a:srgbClr val="F3F3F3"/>
                </a:highlight>
                <a:latin typeface="Goudy Old Style"/>
                <a:ea typeface="+mn-lt"/>
                <a:cs typeface="+mn-lt"/>
              </a:rPr>
              <a:t>, </a:t>
            </a:r>
            <a:r>
              <a:rPr lang="en-US" sz="2200" b="1" dirty="0" err="1">
                <a:highlight>
                  <a:srgbClr val="F3F3F3"/>
                </a:highlight>
                <a:latin typeface="Goudy Old Style"/>
                <a:ea typeface="+mn-lt"/>
                <a:cs typeface="+mn-lt"/>
              </a:rPr>
              <a:t>Varivax</a:t>
            </a:r>
            <a:r>
              <a:rPr lang="en-US" sz="2200" b="1" dirty="0">
                <a:highlight>
                  <a:srgbClr val="F3F3F3"/>
                </a:highlight>
                <a:latin typeface="Goudy Old Style"/>
                <a:ea typeface="+mn-lt"/>
                <a:cs typeface="+mn-lt"/>
              </a:rPr>
              <a:t>) so fewer people get sick. (NHS, 2024)</a:t>
            </a:r>
          </a:p>
          <a:p>
            <a:r>
              <a:rPr lang="en-US" sz="2200" b="1">
                <a:highlight>
                  <a:srgbClr val="F3F3F3"/>
                </a:highlight>
                <a:latin typeface="Goudy Old Style"/>
                <a:ea typeface="+mn-lt"/>
                <a:cs typeface="+mn-lt"/>
              </a:rPr>
              <a:t>Health teams track chickenpox cases to spot outbreaks quickly and understand how it is spreading. </a:t>
            </a:r>
            <a:r>
              <a:rPr lang="en-US" sz="2000" b="1">
                <a:highlight>
                  <a:srgbClr val="F3F3F3"/>
                </a:highlight>
                <a:latin typeface="Goudy Old Style"/>
                <a:ea typeface="+mn-lt"/>
                <a:cs typeface="+mn-lt"/>
              </a:rPr>
              <a:t>(UKHSA, 2023)</a:t>
            </a:r>
            <a:endParaRPr lang="en-US" sz="2000" b="1">
              <a:latin typeface="Goudy Old Style"/>
              <a:ea typeface="+mn-lt"/>
              <a:cs typeface="+mn-lt"/>
            </a:endParaRPr>
          </a:p>
          <a:p>
            <a:r>
              <a:rPr lang="en-US" sz="2200" b="1" dirty="0">
                <a:highlight>
                  <a:srgbClr val="F3F3F3"/>
                </a:highlight>
                <a:latin typeface="Goudy Old Style"/>
                <a:ea typeface="+mn-lt"/>
                <a:cs typeface="+mn-lt"/>
              </a:rPr>
              <a:t>Clear advice helps healthcare workers treat patients </a:t>
            </a:r>
            <a:r>
              <a:rPr lang="en-US" sz="2200" b="1">
                <a:highlight>
                  <a:srgbClr val="F3F3F3"/>
                </a:highlight>
                <a:latin typeface="Goudy Old Style"/>
                <a:ea typeface="+mn-lt"/>
                <a:cs typeface="+mn-lt"/>
              </a:rPr>
              <a:t>safely and consistently. </a:t>
            </a:r>
            <a:r>
              <a:rPr lang="en-US" sz="2000" b="1">
                <a:highlight>
                  <a:srgbClr val="F3F3F3"/>
                </a:highlight>
                <a:latin typeface="Goudy Old Style"/>
                <a:ea typeface="+mn-lt"/>
                <a:cs typeface="+mn-lt"/>
              </a:rPr>
              <a:t>(UKHSA, 2023)</a:t>
            </a:r>
            <a:endParaRPr lang="en-US" sz="2000" b="1">
              <a:latin typeface="Goudy Old Style"/>
              <a:ea typeface="+mn-lt"/>
              <a:cs typeface="+mn-lt"/>
            </a:endParaRPr>
          </a:p>
          <a:p>
            <a:pPr marL="0" indent="0">
              <a:buNone/>
            </a:pPr>
            <a:endParaRPr lang="en-US" sz="2200">
              <a:highlight>
                <a:srgbClr val="F3F3F3"/>
              </a:highlight>
              <a:latin typeface="Aptos"/>
              <a:ea typeface="Lato"/>
              <a:cs typeface="Lato"/>
            </a:endParaRPr>
          </a:p>
        </p:txBody>
      </p:sp>
      <p:pic>
        <p:nvPicPr>
          <p:cNvPr id="4" name="Picture 3" descr="Clinical Features of Chickenpox (Varicella) | Chickenpox (Varicella) | CDC">
            <a:extLst>
              <a:ext uri="{FF2B5EF4-FFF2-40B4-BE49-F238E27FC236}">
                <a16:creationId xmlns:a16="http://schemas.microsoft.com/office/drawing/2014/main" id="{BFBF5AEF-0782-E65D-E0E5-97078A25E492}"/>
              </a:ext>
            </a:extLst>
          </p:cNvPr>
          <p:cNvPicPr>
            <a:picLocks noChangeAspect="1"/>
          </p:cNvPicPr>
          <p:nvPr/>
        </p:nvPicPr>
        <p:blipFill>
          <a:blip r:embed="rId2"/>
          <a:srcRect l="1563" r="2229" b="-3"/>
          <a:stretch>
            <a:fillRect/>
          </a:stretch>
        </p:blipFill>
        <p:spPr>
          <a:xfrm>
            <a:off x="7675658" y="2093976"/>
            <a:ext cx="3941064" cy="4096512"/>
          </a:xfrm>
          <a:prstGeom prst="rect">
            <a:avLst/>
          </a:prstGeom>
        </p:spPr>
      </p:pic>
      <p:sp>
        <p:nvSpPr>
          <p:cNvPr id="6" name="TextBox 5">
            <a:extLst>
              <a:ext uri="{FF2B5EF4-FFF2-40B4-BE49-F238E27FC236}">
                <a16:creationId xmlns:a16="http://schemas.microsoft.com/office/drawing/2014/main" id="{8F446D3A-1A34-7865-BE5F-49442384470C}"/>
              </a:ext>
            </a:extLst>
          </p:cNvPr>
          <p:cNvSpPr txBox="1"/>
          <p:nvPr/>
        </p:nvSpPr>
        <p:spPr>
          <a:xfrm>
            <a:off x="7289492" y="5889432"/>
            <a:ext cx="5636965"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3075"/>
              </a:lnSpc>
            </a:pPr>
            <a:br>
              <a:rPr lang="en-US" sz="2000" dirty="0">
                <a:latin typeface="Modern No. 20"/>
                <a:ea typeface="Segoe UI"/>
                <a:cs typeface="Segoe UI"/>
              </a:rPr>
            </a:br>
            <a:r>
              <a:rPr lang="en-US" sz="2000" cap="all">
                <a:latin typeface="Modern No. 20"/>
                <a:ea typeface="Segoe UI"/>
                <a:cs typeface="Segoe UI"/>
              </a:rPr>
              <a:t>Andrei nanu</a:t>
            </a:r>
            <a:r>
              <a:rPr lang="en-US" sz="2000" cap="all" baseline="0" dirty="0">
                <a:latin typeface="Modern No. 20"/>
                <a:ea typeface="Segoe UI"/>
                <a:cs typeface="Segoe UI"/>
              </a:rPr>
              <a:t> (</a:t>
            </a:r>
            <a:r>
              <a:rPr lang="en-US" sz="2000" cap="all" dirty="0">
                <a:latin typeface="Modern No. 20"/>
                <a:ea typeface="Segoe UI"/>
                <a:cs typeface="Segoe UI"/>
              </a:rPr>
              <a:t>2510727</a:t>
            </a:r>
            <a:r>
              <a:rPr lang="en-US" sz="2000" cap="all" baseline="0" dirty="0">
                <a:latin typeface="Modern No. 20"/>
                <a:ea typeface="Segoe UI"/>
                <a:cs typeface="Segoe UI"/>
              </a:rPr>
              <a:t>)</a:t>
            </a:r>
            <a:r>
              <a:rPr lang="en-US" sz="2000" dirty="0">
                <a:latin typeface="Modern No. 20"/>
                <a:ea typeface="Segoe UI"/>
                <a:cs typeface="Segoe UI"/>
              </a:rPr>
              <a:t>​</a:t>
            </a:r>
          </a:p>
          <a:p>
            <a:pPr algn="ctr" rtl="0">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extLst>
      <p:ext uri="{BB962C8B-B14F-4D97-AF65-F5344CB8AC3E}">
        <p14:creationId xmlns:p14="http://schemas.microsoft.com/office/powerpoint/2010/main" val="54374388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1" name="Arc 1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3" name="Freeform: Shape 1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Childhood Immunisations | Vaccinations | Campaign Resource Centre">
            <a:extLst>
              <a:ext uri="{FF2B5EF4-FFF2-40B4-BE49-F238E27FC236}">
                <a16:creationId xmlns:a16="http://schemas.microsoft.com/office/drawing/2014/main" id="{658BF44F-DE89-EB14-6C70-75ED9CAC9404}"/>
              </a:ext>
            </a:extLst>
          </p:cNvPr>
          <p:cNvPicPr>
            <a:picLocks noChangeAspect="1"/>
          </p:cNvPicPr>
          <p:nvPr/>
        </p:nvPicPr>
        <p:blipFill>
          <a:blip r:embed="rId2"/>
          <a:stretch>
            <a:fillRect/>
          </a:stretch>
        </p:blipFill>
        <p:spPr>
          <a:xfrm>
            <a:off x="1130135" y="511293"/>
            <a:ext cx="3923475"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546FD27C-DD5C-F83B-AA51-78E8CFAC46B9}"/>
              </a:ext>
            </a:extLst>
          </p:cNvPr>
          <p:cNvSpPr>
            <a:spLocks noGrp="1"/>
          </p:cNvSpPr>
          <p:nvPr>
            <p:ph idx="1"/>
          </p:nvPr>
        </p:nvSpPr>
        <p:spPr>
          <a:xfrm>
            <a:off x="5894962" y="1984443"/>
            <a:ext cx="5458838" cy="4192520"/>
          </a:xfrm>
        </p:spPr>
        <p:txBody>
          <a:bodyPr vert="horz" lIns="91440" tIns="45720" rIns="91440" bIns="45720" rtlCol="0" anchor="t">
            <a:normAutofit/>
          </a:bodyPr>
          <a:lstStyle/>
          <a:p>
            <a:r>
              <a:rPr lang="en-US" sz="2200" b="1">
                <a:latin typeface="Goudy Old Style"/>
                <a:ea typeface="+mn-lt"/>
                <a:cs typeface="+mn-lt"/>
              </a:rPr>
              <a:t>People at higher risk, like pregnant women or those with weak immune systems, can get medicine after being exposed to prevent serious illness. </a:t>
            </a:r>
            <a:r>
              <a:rPr lang="en-US" sz="2000" b="1">
                <a:highlight>
                  <a:srgbClr val="F3F3F3"/>
                </a:highlight>
                <a:latin typeface="Goudy Old Style"/>
                <a:ea typeface="+mn-lt"/>
                <a:cs typeface="+mn-lt"/>
              </a:rPr>
              <a:t>(UKHSA, 2023)</a:t>
            </a:r>
            <a:endParaRPr lang="en-US" sz="2200" b="1">
              <a:latin typeface="Goudy Old Style"/>
            </a:endParaRPr>
          </a:p>
          <a:p>
            <a:r>
              <a:rPr lang="en-US" sz="2200" b="1">
                <a:latin typeface="Goudy Old Style"/>
                <a:ea typeface="+mn-lt"/>
                <a:cs typeface="+mn-lt"/>
              </a:rPr>
              <a:t>Extra care is given to newborns and anyone more likely to get really sick. </a:t>
            </a:r>
            <a:r>
              <a:rPr lang="en-US" sz="2000" b="1">
                <a:highlight>
                  <a:srgbClr val="F3F3F3"/>
                </a:highlight>
                <a:latin typeface="Goudy Old Style"/>
                <a:ea typeface="+mn-lt"/>
                <a:cs typeface="+mn-lt"/>
              </a:rPr>
              <a:t>(UKHSA, 2023)</a:t>
            </a:r>
            <a:endParaRPr lang="en-US" sz="2200" b="1">
              <a:latin typeface="Goudy Old Style"/>
            </a:endParaRPr>
          </a:p>
          <a:p>
            <a:r>
              <a:rPr lang="en-US" sz="2200" b="1">
                <a:latin typeface="Goudy Old Style"/>
                <a:ea typeface="+mn-lt"/>
                <a:cs typeface="+mn-lt"/>
              </a:rPr>
              <a:t> Public health teams' step in to manage cases and prevent the disease from spreading in communities. </a:t>
            </a:r>
            <a:r>
              <a:rPr lang="en-US" sz="2000" b="1">
                <a:highlight>
                  <a:srgbClr val="F3F3F3"/>
                </a:highlight>
                <a:latin typeface="Goudy Old Style"/>
                <a:ea typeface="+mn-lt"/>
                <a:cs typeface="+mn-lt"/>
              </a:rPr>
              <a:t>(UKHSA, 2023)</a:t>
            </a:r>
            <a:endParaRPr lang="en-US" sz="2200" b="1" dirty="0">
              <a:latin typeface="Goudy Old Style"/>
            </a:endParaRPr>
          </a:p>
          <a:p>
            <a:endParaRPr lang="en-US" sz="2200" b="1" dirty="0">
              <a:latin typeface="Modern No. 20"/>
            </a:endParaRPr>
          </a:p>
        </p:txBody>
      </p:sp>
      <p:sp>
        <p:nvSpPr>
          <p:cNvPr id="7" name="TextBox 6">
            <a:extLst>
              <a:ext uri="{FF2B5EF4-FFF2-40B4-BE49-F238E27FC236}">
                <a16:creationId xmlns:a16="http://schemas.microsoft.com/office/drawing/2014/main" id="{B7AE7927-3B4E-431C-AA31-CFDA1FA1F36C}"/>
              </a:ext>
            </a:extLst>
          </p:cNvPr>
          <p:cNvSpPr txBox="1"/>
          <p:nvPr/>
        </p:nvSpPr>
        <p:spPr>
          <a:xfrm>
            <a:off x="7307853" y="5825167"/>
            <a:ext cx="5636965"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ts val="3075"/>
              </a:lnSpc>
            </a:pPr>
            <a:br>
              <a:rPr lang="en-US" sz="2000" dirty="0">
                <a:latin typeface="Modern No. 20"/>
                <a:ea typeface="Segoe UI"/>
                <a:cs typeface="Segoe UI"/>
              </a:rPr>
            </a:br>
            <a:r>
              <a:rPr lang="en-US" sz="2000" cap="all">
                <a:latin typeface="Modern No. 20"/>
                <a:ea typeface="Segoe UI"/>
                <a:cs typeface="Segoe UI"/>
              </a:rPr>
              <a:t>Andrei nanu</a:t>
            </a:r>
            <a:r>
              <a:rPr lang="en-US" sz="2000" cap="all" baseline="0" dirty="0">
                <a:latin typeface="Modern No. 20"/>
                <a:ea typeface="Segoe UI"/>
                <a:cs typeface="Segoe UI"/>
              </a:rPr>
              <a:t> (</a:t>
            </a:r>
            <a:r>
              <a:rPr lang="en-US" sz="2000" cap="all" dirty="0">
                <a:latin typeface="Modern No. 20"/>
                <a:ea typeface="Segoe UI"/>
                <a:cs typeface="Segoe UI"/>
              </a:rPr>
              <a:t>2510727</a:t>
            </a:r>
            <a:r>
              <a:rPr lang="en-US" sz="2000" cap="all" baseline="0" dirty="0">
                <a:latin typeface="Modern No. 20"/>
                <a:ea typeface="Segoe UI"/>
                <a:cs typeface="Segoe UI"/>
              </a:rPr>
              <a:t>)</a:t>
            </a:r>
            <a:r>
              <a:rPr lang="en-US" sz="2000" dirty="0">
                <a:latin typeface="Modern No. 20"/>
                <a:ea typeface="Segoe UI"/>
                <a:cs typeface="Segoe UI"/>
              </a:rPr>
              <a:t>​</a:t>
            </a:r>
          </a:p>
          <a:p>
            <a:pPr algn="ctr" rtl="0">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extLst>
      <p:ext uri="{BB962C8B-B14F-4D97-AF65-F5344CB8AC3E}">
        <p14:creationId xmlns:p14="http://schemas.microsoft.com/office/powerpoint/2010/main" val="42045075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C381AEC-10DA-9249-5A7E-76C5EED5CF6F}"/>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A99C77A-4D42-C470-5BB7-F2E5E0565C12}"/>
              </a:ext>
            </a:extLst>
          </p:cNvPr>
          <p:cNvSpPr>
            <a:spLocks noGrp="1"/>
          </p:cNvSpPr>
          <p:nvPr>
            <p:ph idx="1"/>
          </p:nvPr>
        </p:nvSpPr>
        <p:spPr>
          <a:xfrm>
            <a:off x="213911" y="115156"/>
            <a:ext cx="11617286" cy="6217186"/>
          </a:xfrm>
        </p:spPr>
        <p:txBody>
          <a:bodyPr vert="horz" lIns="91440" tIns="45720" rIns="91440" bIns="45720" rtlCol="0" anchor="t">
            <a:normAutofit/>
          </a:bodyPr>
          <a:lstStyle/>
          <a:p>
            <a:pPr algn="ctr">
              <a:buNone/>
            </a:pPr>
            <a:endParaRPr lang="en-US" sz="2000" dirty="0">
              <a:latin typeface="Modern No. 20"/>
            </a:endParaRPr>
          </a:p>
          <a:p>
            <a:pPr algn="ctr">
              <a:buNone/>
            </a:pPr>
            <a:r>
              <a:rPr lang="en-US" sz="2000">
                <a:latin typeface="Modern No. 20"/>
              </a:rPr>
              <a:t>References</a:t>
            </a:r>
            <a:endParaRPr lang="en-US"/>
          </a:p>
          <a:p>
            <a:pPr>
              <a:buNone/>
            </a:pPr>
            <a:endParaRPr lang="en-US" sz="2000" dirty="0">
              <a:latin typeface="Modern No. 20"/>
              <a:ea typeface="+mn-lt"/>
              <a:cs typeface="+mn-lt"/>
            </a:endParaRPr>
          </a:p>
          <a:p>
            <a:pPr>
              <a:buNone/>
            </a:pPr>
            <a:endParaRPr lang="en-US" sz="2000" dirty="0">
              <a:latin typeface="Modern No. 20"/>
              <a:ea typeface="+mn-lt"/>
              <a:cs typeface="+mn-lt"/>
            </a:endParaRPr>
          </a:p>
          <a:p>
            <a:pPr>
              <a:buFont typeface="Arial"/>
            </a:pPr>
            <a:r>
              <a:rPr lang="en-US" sz="2000" b="1">
                <a:latin typeface="Goudy Old Style"/>
                <a:ea typeface="+mn-lt"/>
                <a:cs typeface="+mn-lt"/>
              </a:rPr>
              <a:t>NHS (2024) Chickenpox vaccine. Available at: </a:t>
            </a:r>
            <a:r>
              <a:rPr lang="en-US" sz="2000" b="1" dirty="0">
                <a:latin typeface="Goudy Old Style"/>
                <a:ea typeface="+mn-lt"/>
                <a:cs typeface="+mn-lt"/>
                <a:hlinkClick r:id="rId2"/>
              </a:rPr>
              <a:t>https://www.nhs.uk/vaccinations/chickenpox-vaccine/</a:t>
            </a:r>
            <a:r>
              <a:rPr lang="en-US" sz="2000" b="1">
                <a:latin typeface="Goudy Old Style"/>
                <a:ea typeface="+mn-lt"/>
                <a:cs typeface="+mn-lt"/>
              </a:rPr>
              <a:t> (Accessed: 15 March 2026).</a:t>
            </a:r>
            <a:endParaRPr lang="en-US" sz="2000" b="1">
              <a:latin typeface="Goudy Old Style"/>
            </a:endParaRPr>
          </a:p>
          <a:p>
            <a:pPr>
              <a:buFont typeface="Arial"/>
              <a:buChar char="•"/>
            </a:pPr>
            <a:endParaRPr lang="en-US" sz="2000" b="1" dirty="0">
              <a:latin typeface="Goudy Old Style"/>
            </a:endParaRPr>
          </a:p>
          <a:p>
            <a:pPr marL="342900" indent="-342900"/>
            <a:r>
              <a:rPr lang="en-US" sz="2000" b="1" dirty="0">
                <a:latin typeface="Goudy Old Style"/>
                <a:ea typeface="+mn-lt"/>
                <a:cs typeface="+mn-lt"/>
              </a:rPr>
              <a:t>UK Health Security Agency (2023) Chickenpox and shingles: guidance, data and analysis. Available at: </a:t>
            </a:r>
            <a:r>
              <a:rPr lang="en-US" sz="2000" b="1" dirty="0">
                <a:latin typeface="Goudy Old Style"/>
                <a:ea typeface="+mn-lt"/>
                <a:cs typeface="+mn-lt"/>
                <a:hlinkClick r:id="rId3"/>
              </a:rPr>
              <a:t>https://www.gov.uk/government/collections/chickenpox-and-shingles-guidance-data-and-analysis</a:t>
            </a:r>
            <a:r>
              <a:rPr lang="en-US" sz="2000" b="1" dirty="0">
                <a:latin typeface="Goudy Old Style"/>
                <a:ea typeface="+mn-lt"/>
                <a:cs typeface="+mn-lt"/>
              </a:rPr>
              <a:t> (Accessed: 15 March 2026).</a:t>
            </a:r>
            <a:endParaRPr lang="en-US" dirty="0"/>
          </a:p>
        </p:txBody>
      </p:sp>
    </p:spTree>
    <p:extLst>
      <p:ext uri="{BB962C8B-B14F-4D97-AF65-F5344CB8AC3E}">
        <p14:creationId xmlns:p14="http://schemas.microsoft.com/office/powerpoint/2010/main" val="7903881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839675" y="1513840"/>
            <a:ext cx="5011201" cy="3099473"/>
          </a:xfrm>
        </p:spPr>
        <p:txBody>
          <a:bodyPr>
            <a:normAutofit/>
          </a:bodyPr>
          <a:lstStyle/>
          <a:p>
            <a:r>
              <a:rPr lang="en-US" sz="3000" cap="all">
                <a:latin typeface="Modern No. 20"/>
              </a:rPr>
              <a:t>Chicken pox outbreak </a:t>
            </a:r>
            <a:br>
              <a:rPr lang="en-US" sz="3000" cap="all">
                <a:latin typeface="Modern No. 20"/>
              </a:rPr>
            </a:br>
            <a:r>
              <a:rPr lang="en-US" sz="3000" cap="all">
                <a:latin typeface="Modern No. 20"/>
              </a:rPr>
              <a:t>(education health for teachers and parents)</a:t>
            </a:r>
            <a:br>
              <a:rPr lang="en-US" sz="3000" cap="all">
                <a:latin typeface="Modern No. 20"/>
              </a:rPr>
            </a:br>
            <a:br>
              <a:rPr lang="en-US" sz="3000" cap="all">
                <a:latin typeface="Modern No. 20"/>
              </a:rPr>
            </a:br>
            <a:r>
              <a:rPr lang="en-US" sz="3000" cap="all" err="1">
                <a:latin typeface="Modern No. 20"/>
              </a:rPr>
              <a:t>madalina</a:t>
            </a:r>
            <a:r>
              <a:rPr lang="en-US" sz="3000" cap="all">
                <a:latin typeface="Modern No. 20"/>
              </a:rPr>
              <a:t> </a:t>
            </a:r>
            <a:r>
              <a:rPr lang="en-US" sz="3000" cap="all" err="1">
                <a:latin typeface="Modern No. 20"/>
              </a:rPr>
              <a:t>catana</a:t>
            </a:r>
            <a:r>
              <a:rPr lang="en-US" sz="3000" cap="all">
                <a:latin typeface="Modern No. 20"/>
              </a:rPr>
              <a:t> (2510724)</a:t>
            </a:r>
          </a:p>
          <a:p>
            <a:endParaRPr lang="en-US" sz="3000" cap="all">
              <a:latin typeface="Modern No. 20"/>
            </a:endParaRPr>
          </a:p>
        </p:txBody>
      </p:sp>
      <p:pic>
        <p:nvPicPr>
          <p:cNvPr id="4" name="Picture 3">
            <a:extLst>
              <a:ext uri="{FF2B5EF4-FFF2-40B4-BE49-F238E27FC236}">
                <a16:creationId xmlns:a16="http://schemas.microsoft.com/office/drawing/2014/main" id="{E0C21671-7572-446C-426E-D635CE8C80C0}"/>
              </a:ext>
            </a:extLst>
          </p:cNvPr>
          <p:cNvPicPr>
            <a:picLocks noChangeAspect="1"/>
          </p:cNvPicPr>
          <p:nvPr/>
        </p:nvPicPr>
        <p:blipFill>
          <a:blip r:embed="rId2"/>
          <a:stretch>
            <a:fillRect/>
          </a:stretch>
        </p:blipFill>
        <p:spPr>
          <a:xfrm>
            <a:off x="226596" y="2251"/>
            <a:ext cx="4700190" cy="6853498"/>
          </a:xfrm>
          <a:prstGeom prst="rect">
            <a:avLst/>
          </a:prstGeom>
        </p:spPr>
      </p:pic>
    </p:spTree>
    <p:extLst>
      <p:ext uri="{BB962C8B-B14F-4D97-AF65-F5344CB8AC3E}">
        <p14:creationId xmlns:p14="http://schemas.microsoft.com/office/powerpoint/2010/main" val="209587062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68DAF2-B078-E294-A527-D7603B51D6A3}"/>
              </a:ext>
            </a:extLst>
          </p:cNvPr>
          <p:cNvSpPr>
            <a:spLocks noGrp="1"/>
          </p:cNvSpPr>
          <p:nvPr>
            <p:ph idx="1"/>
          </p:nvPr>
        </p:nvSpPr>
        <p:spPr>
          <a:xfrm>
            <a:off x="136358" y="-3221"/>
            <a:ext cx="7516939" cy="5568578"/>
          </a:xfrm>
        </p:spPr>
        <p:txBody>
          <a:bodyPr vert="horz" lIns="91440" tIns="45720" rIns="91440" bIns="45720" rtlCol="0" anchor="t">
            <a:noAutofit/>
          </a:bodyPr>
          <a:lstStyle/>
          <a:p>
            <a:pPr marL="0" indent="0">
              <a:lnSpc>
                <a:spcPct val="100000"/>
              </a:lnSpc>
              <a:buNone/>
            </a:pPr>
            <a:r>
              <a:rPr lang="en-US" sz="1800" b="1">
                <a:latin typeface="Goudy Old Style"/>
              </a:rPr>
              <a:t>EDUCATION HEALTH ADDRESSING A CHICKEN POX OUTBREAK IN SCHOOL REQUIRE A MIX OF ACTIONS FROM BOTH TEACHERS AND PARENTS.</a:t>
            </a:r>
          </a:p>
          <a:p>
            <a:pPr>
              <a:lnSpc>
                <a:spcPct val="100000"/>
              </a:lnSpc>
            </a:pPr>
            <a:r>
              <a:rPr lang="en-US" sz="1800" b="1">
                <a:latin typeface="Goudy Old Style"/>
              </a:rPr>
              <a:t>The goal for the school is minimizing the spread of the virus so they should have an education plan in place and encourage proper hygiene practices to prevents transmission. </a:t>
            </a:r>
            <a:r>
              <a:rPr lang="en-US" sz="1600">
                <a:latin typeface="Goudy Old Style"/>
                <a:ea typeface="+mn-lt"/>
                <a:cs typeface="+mn-lt"/>
              </a:rPr>
              <a:t>(UK Health Security Agency, 2024)</a:t>
            </a:r>
            <a:endParaRPr lang="en-US" sz="1600" b="1">
              <a:latin typeface="Goudy Old Style"/>
            </a:endParaRPr>
          </a:p>
          <a:p>
            <a:pPr>
              <a:lnSpc>
                <a:spcPct val="100000"/>
              </a:lnSpc>
            </a:pPr>
            <a:r>
              <a:rPr lang="en-US" sz="1800" b="1">
                <a:latin typeface="Goudy Old Style"/>
              </a:rPr>
              <a:t>The school should have a notification in place that should announce vulnerable stuff who have a weakened immune system and to also protect their families. </a:t>
            </a:r>
            <a:r>
              <a:rPr lang="en-US" sz="1600">
                <a:latin typeface="Goudy Old Style"/>
                <a:ea typeface="+mn-lt"/>
                <a:cs typeface="+mn-lt"/>
              </a:rPr>
              <a:t>(UK Health Security Agency, 2024)</a:t>
            </a:r>
            <a:endParaRPr lang="en-US" sz="1600" b="1">
              <a:latin typeface="Goudy Old Style"/>
            </a:endParaRPr>
          </a:p>
          <a:p>
            <a:pPr>
              <a:lnSpc>
                <a:spcPct val="100000"/>
              </a:lnSpc>
            </a:pPr>
            <a:r>
              <a:rPr lang="en-US" sz="1800" b="1">
                <a:latin typeface="Goudy Old Style"/>
              </a:rPr>
              <a:t>The school should reinforce immediate isolation of infected students and notify parents of the vulnerable students that could be more affected . </a:t>
            </a:r>
            <a:r>
              <a:rPr lang="en-US" sz="1600">
                <a:latin typeface="Goudy Old Style"/>
                <a:ea typeface="+mn-lt"/>
                <a:cs typeface="+mn-lt"/>
              </a:rPr>
              <a:t>(NHS, 2024)</a:t>
            </a:r>
            <a:endParaRPr lang="en-US" sz="1600" b="1" dirty="0">
              <a:latin typeface="Goudy Old Style"/>
            </a:endParaRPr>
          </a:p>
          <a:p>
            <a:pPr>
              <a:lnSpc>
                <a:spcPct val="100000"/>
              </a:lnSpc>
            </a:pPr>
            <a:r>
              <a:rPr lang="en-US" sz="1800" b="1" dirty="0">
                <a:latin typeface="Goudy Old Style"/>
              </a:rPr>
              <a:t>Parents should also be educated on how to react to chicken symptoms and how to isolate the infected individual(s). </a:t>
            </a:r>
            <a:r>
              <a:rPr lang="en-US" sz="1600" dirty="0">
                <a:latin typeface="Goudy Old Style"/>
              </a:rPr>
              <a:t>(University Hospitals Coventry and </a:t>
            </a:r>
            <a:r>
              <a:rPr lang="en-US" sz="1600">
                <a:latin typeface="Goudy Old Style"/>
              </a:rPr>
              <a:t>Warwickshire NHS</a:t>
            </a:r>
            <a:r>
              <a:rPr lang="en-US" sz="1600" dirty="0">
                <a:latin typeface="Goudy Old Style"/>
              </a:rPr>
              <a:t> Trust, 2024).</a:t>
            </a:r>
            <a:r>
              <a:rPr lang="en-US" sz="1800" dirty="0">
                <a:latin typeface="Goudy Old Style"/>
              </a:rPr>
              <a:t> </a:t>
            </a:r>
            <a:r>
              <a:rPr lang="en-US" sz="1800" b="1" dirty="0">
                <a:latin typeface="Goudy Old Style"/>
              </a:rPr>
              <a:t>Children should be kept home 5-7 days until the spots have crusted over and the symptoms are going </a:t>
            </a:r>
            <a:r>
              <a:rPr lang="en-US" sz="1800" b="1">
                <a:latin typeface="Goudy Old Style"/>
              </a:rPr>
              <a:t>down. </a:t>
            </a:r>
            <a:r>
              <a:rPr lang="en-US" sz="1600">
                <a:latin typeface="Goudy Old Style"/>
                <a:ea typeface="+mn-lt"/>
                <a:cs typeface="+mn-lt"/>
              </a:rPr>
              <a:t>(NHS, 2024)</a:t>
            </a:r>
            <a:endParaRPr lang="en-US" sz="1600" b="1" dirty="0">
              <a:latin typeface="Goudy Old Style"/>
            </a:endParaRPr>
          </a:p>
          <a:p>
            <a:pPr>
              <a:lnSpc>
                <a:spcPct val="100000"/>
              </a:lnSpc>
            </a:pPr>
            <a:r>
              <a:rPr lang="en-US" sz="1800" b="1" dirty="0">
                <a:latin typeface="Goudy Old Style"/>
              </a:rPr>
              <a:t>Both parents and teacher have a major impact on protecting each student and mostly the vulnerable ones who might need more assistance. </a:t>
            </a:r>
            <a:r>
              <a:rPr lang="en-US" sz="1600" dirty="0">
                <a:latin typeface="Goudy Old Style"/>
                <a:ea typeface="+mn-lt"/>
                <a:cs typeface="+mn-lt"/>
              </a:rPr>
              <a:t>(UK Health Security Agency, 2024)</a:t>
            </a:r>
          </a:p>
          <a:p>
            <a:pPr marL="0" indent="0">
              <a:lnSpc>
                <a:spcPct val="100000"/>
              </a:lnSpc>
              <a:buNone/>
            </a:pPr>
            <a:endParaRPr lang="en-US" sz="2000" b="1" dirty="0">
              <a:latin typeface="Goudy Old Style"/>
            </a:endParaRPr>
          </a:p>
          <a:p>
            <a:pPr marL="0" indent="0">
              <a:lnSpc>
                <a:spcPct val="100000"/>
              </a:lnSpc>
              <a:buNone/>
            </a:pPr>
            <a:endParaRPr lang="en-US" sz="2000" b="1" dirty="0">
              <a:latin typeface="Goudy Old Style"/>
            </a:endParaRPr>
          </a:p>
          <a:p>
            <a:pPr marL="0" indent="0">
              <a:lnSpc>
                <a:spcPct val="100000"/>
              </a:lnSpc>
              <a:buNone/>
            </a:pPr>
            <a:endParaRPr lang="en-US" sz="2000" b="1" dirty="0">
              <a:latin typeface="Goudy Old Style"/>
            </a:endParaRPr>
          </a:p>
        </p:txBody>
      </p:sp>
      <p:pic>
        <p:nvPicPr>
          <p:cNvPr id="4" name="Picture 3" descr="A group of children jumping&#10;&#10;AI-generated content may be incorrect.">
            <a:extLst>
              <a:ext uri="{FF2B5EF4-FFF2-40B4-BE49-F238E27FC236}">
                <a16:creationId xmlns:a16="http://schemas.microsoft.com/office/drawing/2014/main" id="{305AE74B-4C5E-297A-7327-DEC408C3CDF9}"/>
              </a:ext>
            </a:extLst>
          </p:cNvPr>
          <p:cNvPicPr>
            <a:picLocks noChangeAspect="1"/>
          </p:cNvPicPr>
          <p:nvPr/>
        </p:nvPicPr>
        <p:blipFill>
          <a:blip r:embed="rId2"/>
          <a:stretch>
            <a:fillRect/>
          </a:stretch>
        </p:blipFill>
        <p:spPr>
          <a:xfrm>
            <a:off x="7658347" y="1510883"/>
            <a:ext cx="4501588" cy="2767430"/>
          </a:xfrm>
          <a:prstGeom prst="rect">
            <a:avLst/>
          </a:prstGeom>
        </p:spPr>
      </p:pic>
      <p:sp>
        <p:nvSpPr>
          <p:cNvPr id="6" name="TextBox 5">
            <a:extLst>
              <a:ext uri="{FF2B5EF4-FFF2-40B4-BE49-F238E27FC236}">
                <a16:creationId xmlns:a16="http://schemas.microsoft.com/office/drawing/2014/main" id="{C0FE2252-3219-B5FE-2406-2A1D4B29EFC1}"/>
              </a:ext>
            </a:extLst>
          </p:cNvPr>
          <p:cNvSpPr txBox="1"/>
          <p:nvPr/>
        </p:nvSpPr>
        <p:spPr>
          <a:xfrm>
            <a:off x="7353757" y="5898614"/>
            <a:ext cx="5636965"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3075"/>
              </a:lnSpc>
            </a:pPr>
            <a:br>
              <a:rPr lang="en-US" sz="2000" dirty="0">
                <a:latin typeface="Modern No. 20"/>
                <a:ea typeface="Segoe UI"/>
                <a:cs typeface="Segoe UI"/>
              </a:rPr>
            </a:br>
            <a:r>
              <a:rPr lang="en-US" sz="2000" cap="all" baseline="0" dirty="0" err="1">
                <a:latin typeface="Modern No. 20"/>
                <a:ea typeface="Segoe UI"/>
                <a:cs typeface="Segoe UI"/>
              </a:rPr>
              <a:t>madalina</a:t>
            </a:r>
            <a:r>
              <a:rPr lang="en-US" sz="2000" cap="all" baseline="0" dirty="0">
                <a:latin typeface="Modern No. 20"/>
                <a:ea typeface="Segoe UI"/>
                <a:cs typeface="Segoe UI"/>
              </a:rPr>
              <a:t> </a:t>
            </a:r>
            <a:r>
              <a:rPr lang="en-US" sz="2000" cap="all" baseline="0" dirty="0" err="1">
                <a:latin typeface="Modern No. 20"/>
                <a:ea typeface="Segoe UI"/>
                <a:cs typeface="Segoe UI"/>
              </a:rPr>
              <a:t>catana</a:t>
            </a:r>
            <a:r>
              <a:rPr lang="en-US" sz="2000" cap="all" baseline="0" dirty="0">
                <a:latin typeface="Modern No. 20"/>
                <a:ea typeface="Segoe UI"/>
                <a:cs typeface="Segoe UI"/>
              </a:rPr>
              <a:t> (2510724)</a:t>
            </a:r>
            <a:r>
              <a:rPr lang="en-US" sz="2000" dirty="0">
                <a:latin typeface="Modern No. 20"/>
                <a:ea typeface="Segoe UI"/>
                <a:cs typeface="Segoe UI"/>
              </a:rPr>
              <a:t>​</a:t>
            </a:r>
          </a:p>
          <a:p>
            <a:pPr algn="ctr" rtl="0">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extLst>
      <p:ext uri="{BB962C8B-B14F-4D97-AF65-F5344CB8AC3E}">
        <p14:creationId xmlns:p14="http://schemas.microsoft.com/office/powerpoint/2010/main" val="273450159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643EAE-20EB-7559-C9FC-5E5B7F9D5BAF}"/>
              </a:ext>
            </a:extLst>
          </p:cNvPr>
          <p:cNvSpPr>
            <a:spLocks noGrp="1"/>
          </p:cNvSpPr>
          <p:nvPr>
            <p:ph idx="1"/>
          </p:nvPr>
        </p:nvSpPr>
        <p:spPr>
          <a:xfrm>
            <a:off x="213911" y="115156"/>
            <a:ext cx="11617286" cy="6217186"/>
          </a:xfrm>
        </p:spPr>
        <p:txBody>
          <a:bodyPr vert="horz" lIns="91440" tIns="45720" rIns="91440" bIns="45720" rtlCol="0" anchor="t">
            <a:normAutofit/>
          </a:bodyPr>
          <a:lstStyle/>
          <a:p>
            <a:pPr marL="0" indent="0">
              <a:buNone/>
            </a:pPr>
            <a:r>
              <a:rPr lang="en-US" sz="2400" b="1" dirty="0">
                <a:latin typeface="Goudy Old Style"/>
              </a:rPr>
              <a:t>MINIMAZING THE SPREAD IN THE </a:t>
            </a:r>
            <a:r>
              <a:rPr lang="en-US" sz="2400" b="1">
                <a:latin typeface="Goudy Old Style"/>
              </a:rPr>
              <a:t>COMMUNITY</a:t>
            </a:r>
            <a:endParaRPr lang="en-US" sz="2400" b="1" dirty="0">
              <a:latin typeface="Goudy Old Style"/>
            </a:endParaRPr>
          </a:p>
          <a:p>
            <a:pPr marL="342900" indent="-342900"/>
            <a:r>
              <a:rPr lang="en-US" sz="2400" b="1" dirty="0">
                <a:latin typeface="Goudy Old Style"/>
              </a:rPr>
              <a:t>Parents should be taking accountability for protecting the other groups of people the children have contact outside </a:t>
            </a:r>
            <a:r>
              <a:rPr lang="en-US" sz="2400" b="1">
                <a:latin typeface="Goudy Old Style"/>
              </a:rPr>
              <a:t>school. </a:t>
            </a:r>
            <a:r>
              <a:rPr lang="en-US" sz="2000">
                <a:latin typeface="Goudy Old Style"/>
                <a:ea typeface="+mn-lt"/>
                <a:cs typeface="+mn-lt"/>
              </a:rPr>
              <a:t>(University Hospitals Coventry and Warwickshire NHS Trust, 2024)</a:t>
            </a:r>
            <a:endParaRPr lang="en-US" sz="2000" b="1">
              <a:latin typeface="Goudy Old Style"/>
              <a:ea typeface="+mn-lt"/>
              <a:cs typeface="+mn-lt"/>
            </a:endParaRPr>
          </a:p>
          <a:p>
            <a:pPr marL="342900" indent="-342900"/>
            <a:r>
              <a:rPr lang="en-US" sz="2400" b="1" dirty="0">
                <a:latin typeface="Goudy Old Style"/>
              </a:rPr>
              <a:t>Parents should not take the infected child in public places of any sort until the symptoms go down to help spreading the virus among others. </a:t>
            </a:r>
            <a:r>
              <a:rPr lang="en-US" sz="2000" dirty="0">
                <a:latin typeface="Goudy Old Style"/>
                <a:ea typeface="+mn-lt"/>
                <a:cs typeface="+mn-lt"/>
              </a:rPr>
              <a:t>(NHS, 2024)</a:t>
            </a:r>
          </a:p>
          <a:p>
            <a:pPr marL="342900" indent="-342900"/>
            <a:r>
              <a:rPr lang="en-US" sz="2400" b="1">
                <a:latin typeface="Goudy Old Style"/>
              </a:rPr>
              <a:t>Children should be also made aware of the risks of sharing their personal hygiene products with others. </a:t>
            </a:r>
            <a:r>
              <a:rPr lang="en-US" sz="2000">
                <a:latin typeface="Goudy Old Style"/>
                <a:ea typeface="+mn-lt"/>
                <a:cs typeface="+mn-lt"/>
              </a:rPr>
              <a:t>(UK Health Security Agency, 2024)</a:t>
            </a:r>
            <a:endParaRPr lang="en-US" sz="2000" b="1" dirty="0">
              <a:latin typeface="Goudy Old Style"/>
            </a:endParaRPr>
          </a:p>
          <a:p>
            <a:pPr marL="342900" indent="-342900"/>
            <a:r>
              <a:rPr lang="en-US" sz="2400" b="1" dirty="0">
                <a:latin typeface="Goudy Old Style"/>
              </a:rPr>
              <a:t>Parents should check their children often for worsen symptoms and seek </a:t>
            </a:r>
            <a:r>
              <a:rPr lang="en-US" sz="2400" b="1">
                <a:latin typeface="Goudy Old Style"/>
              </a:rPr>
              <a:t>medical advice. </a:t>
            </a:r>
            <a:r>
              <a:rPr lang="en-US" sz="2000">
                <a:latin typeface="Goudy Old Style"/>
                <a:ea typeface="+mn-lt"/>
                <a:cs typeface="+mn-lt"/>
              </a:rPr>
              <a:t>(University Hospitals Coventry and Warwickshire NHS Trust, 2024)</a:t>
            </a:r>
            <a:endParaRPr lang="en-US" sz="2000" b="1" dirty="0">
              <a:latin typeface="Goudy Old Style"/>
            </a:endParaRPr>
          </a:p>
          <a:p>
            <a:pPr marL="342900" indent="-342900"/>
            <a:endParaRPr lang="en-US" sz="2400" b="1" dirty="0">
              <a:latin typeface="Goudy Old Style"/>
            </a:endParaRPr>
          </a:p>
        </p:txBody>
      </p:sp>
      <p:sp>
        <p:nvSpPr>
          <p:cNvPr id="2" name="TextBox 1">
            <a:extLst>
              <a:ext uri="{FF2B5EF4-FFF2-40B4-BE49-F238E27FC236}">
                <a16:creationId xmlns:a16="http://schemas.microsoft.com/office/drawing/2014/main" id="{558DAB39-C573-BC91-2E41-14C4800E0430}"/>
              </a:ext>
            </a:extLst>
          </p:cNvPr>
          <p:cNvSpPr txBox="1"/>
          <p:nvPr/>
        </p:nvSpPr>
        <p:spPr>
          <a:xfrm>
            <a:off x="6224530" y="5549747"/>
            <a:ext cx="6096000" cy="15619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3075"/>
              </a:lnSpc>
            </a:pPr>
            <a:br>
              <a:rPr lang="en-US" sz="3000" dirty="0">
                <a:latin typeface="Modern No. 20"/>
                <a:ea typeface="Segoe UI"/>
                <a:cs typeface="Segoe UI"/>
              </a:rPr>
            </a:br>
            <a:r>
              <a:rPr lang="en-US" sz="3000" cap="all" baseline="0" dirty="0" err="1">
                <a:latin typeface="Modern No. 20"/>
                <a:ea typeface="Segoe UI"/>
                <a:cs typeface="Segoe UI"/>
              </a:rPr>
              <a:t>madalina</a:t>
            </a:r>
            <a:r>
              <a:rPr lang="en-US" sz="3000" cap="all" baseline="0" dirty="0">
                <a:latin typeface="Modern No. 20"/>
                <a:ea typeface="Segoe UI"/>
                <a:cs typeface="Segoe UI"/>
              </a:rPr>
              <a:t> </a:t>
            </a:r>
            <a:r>
              <a:rPr lang="en-US" sz="3000" cap="all" baseline="0" dirty="0" err="1">
                <a:latin typeface="Modern No. 20"/>
                <a:ea typeface="Segoe UI"/>
                <a:cs typeface="Segoe UI"/>
              </a:rPr>
              <a:t>catana</a:t>
            </a:r>
            <a:r>
              <a:rPr lang="en-US" sz="3000" cap="all" baseline="0" dirty="0">
                <a:latin typeface="Modern No. 20"/>
                <a:ea typeface="Segoe UI"/>
                <a:cs typeface="Segoe UI"/>
              </a:rPr>
              <a:t> (2510724)</a:t>
            </a:r>
            <a:r>
              <a:rPr lang="en-US" sz="3000" dirty="0">
                <a:latin typeface="Modern No. 20"/>
                <a:ea typeface="Segoe UI"/>
                <a:cs typeface="Segoe UI"/>
              </a:rPr>
              <a:t>​</a:t>
            </a:r>
          </a:p>
          <a:p>
            <a:pPr algn="ctr" rtl="0">
              <a:lnSpc>
                <a:spcPts val="3075"/>
              </a:lnSpc>
            </a:pPr>
            <a:r>
              <a:rPr lang="en-US" sz="3000">
                <a:latin typeface="Modern No. 20"/>
                <a:ea typeface="Segoe UI"/>
                <a:cs typeface="Segoe UI"/>
              </a:rPr>
              <a:t>​</a:t>
            </a:r>
          </a:p>
          <a:p>
            <a:pPr algn="ctr"/>
            <a:endParaRPr lang="en-US"/>
          </a:p>
        </p:txBody>
      </p:sp>
    </p:spTree>
    <p:extLst>
      <p:ext uri="{BB962C8B-B14F-4D97-AF65-F5344CB8AC3E}">
        <p14:creationId xmlns:p14="http://schemas.microsoft.com/office/powerpoint/2010/main" val="27505587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pic>
        <p:nvPicPr>
          <p:cNvPr id="7" name="Image 0" descr="preencoded.png"/>
          <p:cNvPicPr>
            <a:picLocks noChangeAspect="1"/>
          </p:cNvPicPr>
          <p:nvPr/>
        </p:nvPicPr>
        <p:blipFill>
          <a:blip r:embed="rId3"/>
          <a:stretch>
            <a:fillRect/>
          </a:stretch>
        </p:blipFill>
        <p:spPr>
          <a:xfrm>
            <a:off x="8183671" y="1145679"/>
            <a:ext cx="4008330" cy="5597499"/>
          </a:xfrm>
          <a:prstGeom prst="rect">
            <a:avLst/>
          </a:prstGeom>
        </p:spPr>
      </p:pic>
      <p:sp>
        <p:nvSpPr>
          <p:cNvPr id="12" name="TextBox 11">
            <a:extLst>
              <a:ext uri="{FF2B5EF4-FFF2-40B4-BE49-F238E27FC236}">
                <a16:creationId xmlns:a16="http://schemas.microsoft.com/office/drawing/2014/main" id="{8A10E920-5B3F-4FFD-ACFA-D123705F58A7}"/>
              </a:ext>
            </a:extLst>
          </p:cNvPr>
          <p:cNvSpPr txBox="1"/>
          <p:nvPr/>
        </p:nvSpPr>
        <p:spPr>
          <a:xfrm>
            <a:off x="174609" y="229745"/>
            <a:ext cx="7865441" cy="5906745"/>
          </a:xfrm>
          <a:prstGeom prst="rect">
            <a:avLst/>
          </a:prstGeom>
          <a:noFill/>
        </p:spPr>
        <p:txBody>
          <a:bodyPr wrap="square" lIns="91440" tIns="45720" rIns="91440" bIns="45720" rtlCol="0" anchor="t">
            <a:spAutoFit/>
          </a:bodyPr>
          <a:lstStyle>
            <a:defPPr>
              <a:defRPr lang="en-US"/>
            </a:defPPr>
            <a:lvl1pPr marL="0" algn="l" defTabSz="761970" rtl="0" eaLnBrk="1" latinLnBrk="0" hangingPunct="1">
              <a:defRPr sz="1500" kern="1200">
                <a:solidFill>
                  <a:schemeClr val="tx1"/>
                </a:solidFill>
                <a:latin typeface="+mn-lt"/>
                <a:ea typeface="+mn-ea"/>
                <a:cs typeface="+mn-cs"/>
              </a:defRPr>
            </a:lvl1pPr>
            <a:lvl2pPr marL="380985" algn="l" defTabSz="761970" rtl="0" eaLnBrk="1" latinLnBrk="0" hangingPunct="1">
              <a:defRPr sz="1500" kern="1200">
                <a:solidFill>
                  <a:schemeClr val="tx1"/>
                </a:solidFill>
                <a:latin typeface="+mn-lt"/>
                <a:ea typeface="+mn-ea"/>
                <a:cs typeface="+mn-cs"/>
              </a:defRPr>
            </a:lvl2pPr>
            <a:lvl3pPr marL="761970" algn="l" defTabSz="761970" rtl="0" eaLnBrk="1" latinLnBrk="0" hangingPunct="1">
              <a:defRPr sz="1500" kern="1200">
                <a:solidFill>
                  <a:schemeClr val="tx1"/>
                </a:solidFill>
                <a:latin typeface="+mn-lt"/>
                <a:ea typeface="+mn-ea"/>
                <a:cs typeface="+mn-cs"/>
              </a:defRPr>
            </a:lvl3pPr>
            <a:lvl4pPr marL="1142954" algn="l" defTabSz="761970" rtl="0" eaLnBrk="1" latinLnBrk="0" hangingPunct="1">
              <a:defRPr sz="1500" kern="1200">
                <a:solidFill>
                  <a:schemeClr val="tx1"/>
                </a:solidFill>
                <a:latin typeface="+mn-lt"/>
                <a:ea typeface="+mn-ea"/>
                <a:cs typeface="+mn-cs"/>
              </a:defRPr>
            </a:lvl4pPr>
            <a:lvl5pPr marL="1523939" algn="l" defTabSz="761970" rtl="0" eaLnBrk="1" latinLnBrk="0" hangingPunct="1">
              <a:defRPr sz="1500" kern="1200">
                <a:solidFill>
                  <a:schemeClr val="tx1"/>
                </a:solidFill>
                <a:latin typeface="+mn-lt"/>
                <a:ea typeface="+mn-ea"/>
                <a:cs typeface="+mn-cs"/>
              </a:defRPr>
            </a:lvl5pPr>
            <a:lvl6pPr marL="1904924" algn="l" defTabSz="761970" rtl="0" eaLnBrk="1" latinLnBrk="0" hangingPunct="1">
              <a:defRPr sz="1500" kern="1200">
                <a:solidFill>
                  <a:schemeClr val="tx1"/>
                </a:solidFill>
                <a:latin typeface="+mn-lt"/>
                <a:ea typeface="+mn-ea"/>
                <a:cs typeface="+mn-cs"/>
              </a:defRPr>
            </a:lvl6pPr>
            <a:lvl7pPr marL="2285909" algn="l" defTabSz="761970" rtl="0" eaLnBrk="1" latinLnBrk="0" hangingPunct="1">
              <a:defRPr sz="1500" kern="1200">
                <a:solidFill>
                  <a:schemeClr val="tx1"/>
                </a:solidFill>
                <a:latin typeface="+mn-lt"/>
                <a:ea typeface="+mn-ea"/>
                <a:cs typeface="+mn-cs"/>
              </a:defRPr>
            </a:lvl7pPr>
            <a:lvl8pPr marL="2666893" algn="l" defTabSz="761970" rtl="0" eaLnBrk="1" latinLnBrk="0" hangingPunct="1">
              <a:defRPr sz="1500" kern="1200">
                <a:solidFill>
                  <a:schemeClr val="tx1"/>
                </a:solidFill>
                <a:latin typeface="+mn-lt"/>
                <a:ea typeface="+mn-ea"/>
                <a:cs typeface="+mn-cs"/>
              </a:defRPr>
            </a:lvl8pPr>
            <a:lvl9pPr marL="3047878" algn="l" defTabSz="761970" rtl="0" eaLnBrk="1" latinLnBrk="0" hangingPunct="1">
              <a:defRPr sz="1500" kern="1200">
                <a:solidFill>
                  <a:schemeClr val="tx1"/>
                </a:solidFill>
                <a:latin typeface="+mn-lt"/>
                <a:ea typeface="+mn-ea"/>
                <a:cs typeface="+mn-cs"/>
              </a:defRPr>
            </a:lvl9pPr>
          </a:lstStyle>
          <a:p>
            <a:pPr marL="0" marR="0" algn="just">
              <a:lnSpc>
                <a:spcPct val="150000"/>
              </a:lnSpc>
              <a:spcBef>
                <a:spcPts val="1000"/>
              </a:spcBef>
              <a:spcAft>
                <a:spcPts val="0"/>
              </a:spcAft>
            </a:pPr>
            <a:r>
              <a:rPr lang="en-GB" sz="3600" b="1" kern="0" dirty="0">
                <a:effectLst/>
                <a:latin typeface="Calibri Light"/>
                <a:ea typeface="Times New Roman" panose="02020603050405020304" pitchFamily="18" charset="0"/>
                <a:cs typeface="Times New Roman"/>
              </a:rPr>
              <a:t>Conclusion </a:t>
            </a:r>
          </a:p>
          <a:p>
            <a:pPr marL="0" marR="0" algn="just">
              <a:lnSpc>
                <a:spcPct val="150000"/>
              </a:lnSpc>
              <a:spcBef>
                <a:spcPts val="0"/>
              </a:spcBef>
              <a:spcAft>
                <a:spcPts val="667"/>
              </a:spcAft>
            </a:pPr>
            <a:r>
              <a:rPr lang="en-GB" sz="2000" dirty="0">
                <a:effectLst/>
                <a:latin typeface="Modern No. 20"/>
                <a:ea typeface="Calibri"/>
                <a:cs typeface="Times New Roman"/>
              </a:rPr>
              <a:t>Chickenpox is an infectious disease that has remained a source of concern in terms of the health of people. Incidence of the disease can be measured using healthcare reporting, lab testing, and epidemiological research, resulting in the determination of the extent of the infection. Surveillance helps in the early identification of an outbreak and leads to action by the health authorities. Vaccination, isolation, education and medical therapy are effective strategies in the control of the disease transmission. Interacting with the factors influencing health and well-being can also be useful in safeguarding people who can be vulnerable and boosting the overall health outcomes in the community.</a:t>
            </a:r>
          </a:p>
          <a:p>
            <a:endParaRPr lang="en-GB" sz="1200" dirty="0"/>
          </a:p>
        </p:txBody>
      </p:sp>
      <p:sp>
        <p:nvSpPr>
          <p:cNvPr id="4" name="TextBox 3">
            <a:extLst>
              <a:ext uri="{FF2B5EF4-FFF2-40B4-BE49-F238E27FC236}">
                <a16:creationId xmlns:a16="http://schemas.microsoft.com/office/drawing/2014/main" id="{F52A2241-5352-6399-479E-138C4E709116}"/>
              </a:ext>
            </a:extLst>
          </p:cNvPr>
          <p:cNvSpPr txBox="1"/>
          <p:nvPr/>
        </p:nvSpPr>
        <p:spPr>
          <a:xfrm>
            <a:off x="7372119" y="114758"/>
            <a:ext cx="5636965" cy="159274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rtl="0">
              <a:lnSpc>
                <a:spcPts val="3075"/>
              </a:lnSpc>
            </a:pPr>
            <a:br>
              <a:rPr lang="en-US" sz="2000" dirty="0">
                <a:latin typeface="Modern No. 20"/>
                <a:ea typeface="Segoe UI"/>
                <a:cs typeface="Segoe UI"/>
              </a:rPr>
            </a:br>
            <a:r>
              <a:rPr lang="en-US" sz="2000" cap="all" baseline="0" dirty="0" err="1">
                <a:latin typeface="Modern No. 20"/>
                <a:ea typeface="Segoe UI"/>
                <a:cs typeface="Segoe UI"/>
              </a:rPr>
              <a:t>madalina</a:t>
            </a:r>
            <a:r>
              <a:rPr lang="en-US" sz="2000" cap="all" baseline="0" dirty="0">
                <a:latin typeface="Modern No. 20"/>
                <a:ea typeface="Segoe UI"/>
                <a:cs typeface="Segoe UI"/>
              </a:rPr>
              <a:t> </a:t>
            </a:r>
            <a:r>
              <a:rPr lang="en-US" sz="2000" cap="all" baseline="0" dirty="0" err="1">
                <a:latin typeface="Modern No. 20"/>
                <a:ea typeface="Segoe UI"/>
                <a:cs typeface="Segoe UI"/>
              </a:rPr>
              <a:t>catana</a:t>
            </a:r>
            <a:r>
              <a:rPr lang="en-US" sz="2000" cap="all" baseline="0" dirty="0">
                <a:latin typeface="Modern No. 20"/>
                <a:ea typeface="Segoe UI"/>
                <a:cs typeface="Segoe UI"/>
              </a:rPr>
              <a:t> (2510724)</a:t>
            </a:r>
            <a:r>
              <a:rPr lang="en-US" sz="2000" dirty="0">
                <a:latin typeface="Modern No. 20"/>
                <a:ea typeface="Segoe UI"/>
                <a:cs typeface="Segoe UI"/>
              </a:rPr>
              <a:t>​</a:t>
            </a:r>
          </a:p>
          <a:p>
            <a:pPr algn="ctr" rtl="0">
              <a:lnSpc>
                <a:spcPts val="3075"/>
              </a:lnSpc>
            </a:pPr>
            <a:r>
              <a:rPr lang="en-US" sz="2000">
                <a:latin typeface="Modern No. 20"/>
                <a:ea typeface="Segoe UI"/>
                <a:cs typeface="Segoe UI"/>
              </a:rPr>
              <a:t>​</a:t>
            </a:r>
            <a:endParaRPr lang="en-US" sz="2000" dirty="0">
              <a:latin typeface="Modern No. 20"/>
              <a:ea typeface="Segoe UI"/>
              <a:cs typeface="Segoe UI"/>
            </a:endParaRPr>
          </a:p>
          <a:p>
            <a:pPr algn="ctr"/>
            <a:endParaRPr lang="en-US" sz="2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643EAE-20EB-7559-C9FC-5E5B7F9D5BAF}"/>
              </a:ext>
            </a:extLst>
          </p:cNvPr>
          <p:cNvSpPr>
            <a:spLocks noGrp="1"/>
          </p:cNvSpPr>
          <p:nvPr>
            <p:ph idx="1"/>
          </p:nvPr>
        </p:nvSpPr>
        <p:spPr>
          <a:xfrm>
            <a:off x="213911" y="115156"/>
            <a:ext cx="11617286" cy="6217186"/>
          </a:xfrm>
        </p:spPr>
        <p:txBody>
          <a:bodyPr vert="horz" lIns="91440" tIns="45720" rIns="91440" bIns="45720" rtlCol="0" anchor="t">
            <a:normAutofit/>
          </a:bodyPr>
          <a:lstStyle/>
          <a:p>
            <a:pPr>
              <a:buNone/>
            </a:pPr>
            <a:r>
              <a:rPr lang="en-US" sz="2000">
                <a:latin typeface="Modern No. 20"/>
              </a:rPr>
              <a:t>Reference List </a:t>
            </a:r>
            <a:endParaRPr lang="en-US"/>
          </a:p>
          <a:p>
            <a:pPr>
              <a:buNone/>
            </a:pPr>
            <a:endParaRPr lang="en-US" sz="2000" dirty="0">
              <a:latin typeface="Modern No. 20"/>
              <a:ea typeface="+mn-lt"/>
              <a:cs typeface="+mn-lt"/>
            </a:endParaRPr>
          </a:p>
          <a:p>
            <a:pPr>
              <a:buFont typeface="Arial"/>
            </a:pPr>
            <a:r>
              <a:rPr lang="en-US" sz="2000">
                <a:latin typeface="Modern No. 20"/>
                <a:ea typeface="+mn-lt"/>
                <a:cs typeface="+mn-lt"/>
              </a:rPr>
              <a:t>NHS (2024)</a:t>
            </a:r>
            <a:r>
              <a:rPr lang="en-US" sz="2000" dirty="0">
                <a:latin typeface="Modern No. 20"/>
                <a:ea typeface="+mn-lt"/>
                <a:cs typeface="+mn-lt"/>
              </a:rPr>
              <a:t> </a:t>
            </a:r>
            <a:r>
              <a:rPr lang="en-US" sz="2000" i="1">
                <a:latin typeface="Modern No. 20"/>
                <a:ea typeface="+mn-lt"/>
                <a:cs typeface="+mn-lt"/>
              </a:rPr>
              <a:t>Chickenpox</a:t>
            </a:r>
            <a:r>
              <a:rPr lang="en-US" sz="2000">
                <a:latin typeface="Modern No. 20"/>
                <a:ea typeface="+mn-lt"/>
                <a:cs typeface="+mn-lt"/>
              </a:rPr>
              <a:t>. Available at: </a:t>
            </a:r>
            <a:r>
              <a:rPr lang="en-US" sz="2000" dirty="0">
                <a:latin typeface="Modern No. 20"/>
                <a:ea typeface="+mn-lt"/>
                <a:cs typeface="+mn-lt"/>
                <a:hlinkClick r:id="rId2"/>
              </a:rPr>
              <a:t>https://www.nhs.uk/conditions/chickenpox/</a:t>
            </a:r>
            <a:r>
              <a:rPr lang="en-US" sz="2000" dirty="0">
                <a:latin typeface="Modern No. 20"/>
                <a:ea typeface="+mn-lt"/>
                <a:cs typeface="+mn-lt"/>
              </a:rPr>
              <a:t> </a:t>
            </a:r>
            <a:r>
              <a:rPr lang="en-US" sz="2000">
                <a:latin typeface="Modern No. 20"/>
                <a:ea typeface="+mn-lt"/>
                <a:cs typeface="+mn-lt"/>
              </a:rPr>
              <a:t>(Accessed: 15 March 2026).</a:t>
            </a:r>
            <a:endParaRPr lang="en-US" sz="2000">
              <a:latin typeface="Modern No. 20"/>
            </a:endParaRPr>
          </a:p>
          <a:p>
            <a:pPr>
              <a:buFont typeface="Arial"/>
            </a:pPr>
            <a:r>
              <a:rPr lang="en-US" sz="2000">
                <a:latin typeface="Modern No. 20"/>
                <a:ea typeface="+mn-lt"/>
                <a:cs typeface="+mn-lt"/>
              </a:rPr>
              <a:t>NHS England (2026)</a:t>
            </a:r>
            <a:r>
              <a:rPr lang="en-US" sz="2000" dirty="0">
                <a:latin typeface="Modern No. 20"/>
                <a:ea typeface="+mn-lt"/>
                <a:cs typeface="+mn-lt"/>
              </a:rPr>
              <a:t> </a:t>
            </a:r>
            <a:r>
              <a:rPr lang="en-US" sz="2000" i="1">
                <a:latin typeface="Modern No. 20"/>
                <a:ea typeface="+mn-lt"/>
                <a:cs typeface="+mn-lt"/>
              </a:rPr>
              <a:t>Hundreds of thousands of young children now to be protected against chickenpox</a:t>
            </a:r>
            <a:r>
              <a:rPr lang="en-US" sz="2000">
                <a:latin typeface="Modern No. 20"/>
                <a:ea typeface="+mn-lt"/>
                <a:cs typeface="+mn-lt"/>
              </a:rPr>
              <a:t>. Available at: </a:t>
            </a:r>
            <a:r>
              <a:rPr lang="en-US" sz="2000" dirty="0">
                <a:latin typeface="Modern No. 20"/>
                <a:ea typeface="+mn-lt"/>
                <a:cs typeface="+mn-lt"/>
                <a:hlinkClick r:id="rId3"/>
              </a:rPr>
              <a:t>https://www.england.nhs.uk/2026/01/hundreds-of-thousands-of-young-children-now-to-be-protected-against-chickenpox/</a:t>
            </a:r>
            <a:r>
              <a:rPr lang="en-US" sz="2000">
                <a:latin typeface="Modern No. 20"/>
                <a:ea typeface="+mn-lt"/>
                <a:cs typeface="+mn-lt"/>
              </a:rPr>
              <a:t> (Accessed: 15 March 2026).</a:t>
            </a:r>
            <a:endParaRPr lang="en-US" sz="2000">
              <a:latin typeface="Modern No. 20"/>
            </a:endParaRPr>
          </a:p>
          <a:p>
            <a:pPr>
              <a:buFont typeface="Arial"/>
            </a:pPr>
            <a:r>
              <a:rPr lang="en-US" sz="2000">
                <a:latin typeface="Modern No. 20"/>
                <a:ea typeface="+mn-lt"/>
                <a:cs typeface="+mn-lt"/>
              </a:rPr>
              <a:t>UK Health Security Agency (2024)</a:t>
            </a:r>
            <a:r>
              <a:rPr lang="en-US" sz="2000" dirty="0">
                <a:latin typeface="Modern No. 20"/>
                <a:ea typeface="+mn-lt"/>
                <a:cs typeface="+mn-lt"/>
              </a:rPr>
              <a:t> </a:t>
            </a:r>
            <a:r>
              <a:rPr lang="en-US" sz="2000" i="1">
                <a:latin typeface="Modern No. 20"/>
                <a:ea typeface="+mn-lt"/>
                <a:cs typeface="+mn-lt"/>
              </a:rPr>
              <a:t>Health protection in children and young people settings, including schools</a:t>
            </a:r>
            <a:r>
              <a:rPr lang="en-US" sz="2000">
                <a:latin typeface="Modern No. 20"/>
                <a:ea typeface="+mn-lt"/>
                <a:cs typeface="+mn-lt"/>
              </a:rPr>
              <a:t>. Available at: </a:t>
            </a:r>
            <a:r>
              <a:rPr lang="en-US" sz="2000" dirty="0">
                <a:latin typeface="Modern No. 20"/>
                <a:ea typeface="+mn-lt"/>
                <a:cs typeface="+mn-lt"/>
                <a:hlinkClick r:id="rId4"/>
              </a:rPr>
              <a:t>https://www.gov.uk/government/publications/health-protection-in-schools-and-other-childcare-facilities</a:t>
            </a:r>
            <a:r>
              <a:rPr lang="en-US" sz="2000">
                <a:latin typeface="Modern No. 20"/>
                <a:ea typeface="+mn-lt"/>
                <a:cs typeface="+mn-lt"/>
              </a:rPr>
              <a:t> (Accessed: 15 March 2026).</a:t>
            </a:r>
            <a:endParaRPr lang="en-US" sz="2000">
              <a:latin typeface="Modern No. 20"/>
            </a:endParaRPr>
          </a:p>
          <a:p>
            <a:pPr>
              <a:buFont typeface="Arial"/>
            </a:pPr>
            <a:r>
              <a:rPr lang="en-US" sz="2000">
                <a:latin typeface="Modern No. 20"/>
                <a:ea typeface="+mn-lt"/>
                <a:cs typeface="+mn-lt"/>
              </a:rPr>
              <a:t>University Hospitals Coventry and Warwickshire NHS Trust (2024)</a:t>
            </a:r>
            <a:r>
              <a:rPr lang="en-US" sz="2000" dirty="0">
                <a:latin typeface="Modern No. 20"/>
                <a:ea typeface="+mn-lt"/>
                <a:cs typeface="+mn-lt"/>
              </a:rPr>
              <a:t> </a:t>
            </a:r>
            <a:r>
              <a:rPr lang="en-US" sz="2000" i="1">
                <a:latin typeface="Modern No. 20"/>
                <a:ea typeface="+mn-lt"/>
                <a:cs typeface="+mn-lt"/>
              </a:rPr>
              <a:t>Children’s Emergency Department - Chickenpox - parent/carer discharge Information</a:t>
            </a:r>
            <a:r>
              <a:rPr lang="en-US" sz="2000">
                <a:latin typeface="Modern No. 20"/>
                <a:ea typeface="+mn-lt"/>
                <a:cs typeface="+mn-lt"/>
              </a:rPr>
              <a:t>. Available at: </a:t>
            </a:r>
            <a:r>
              <a:rPr lang="en-US" sz="2000" dirty="0">
                <a:latin typeface="Modern No. 20"/>
                <a:ea typeface="+mn-lt"/>
                <a:cs typeface="+mn-lt"/>
                <a:hlinkClick r:id="rId5"/>
              </a:rPr>
              <a:t>https://www.uhcw.nhs.uk/download/clientfiles/files/Patient%20Information%20Leaflets/Emergency%20Medicine/ED%20Childrens/Chickenpox.pdf</a:t>
            </a:r>
            <a:r>
              <a:rPr lang="en-US" sz="2000" dirty="0">
                <a:latin typeface="Modern No. 20"/>
                <a:ea typeface="+mn-lt"/>
                <a:cs typeface="+mn-lt"/>
              </a:rPr>
              <a:t> </a:t>
            </a:r>
            <a:r>
              <a:rPr lang="en-US" sz="2000">
                <a:latin typeface="Modern No. 20"/>
                <a:ea typeface="+mn-lt"/>
                <a:cs typeface="+mn-lt"/>
              </a:rPr>
              <a:t>(Accessed: 15 March 2026).</a:t>
            </a:r>
            <a:endParaRPr lang="en-US" sz="2000">
              <a:latin typeface="Modern No. 20"/>
            </a:endParaRPr>
          </a:p>
          <a:p>
            <a:pPr marL="0" indent="0">
              <a:buNone/>
            </a:pPr>
            <a:endParaRPr lang="en-US" sz="2000" dirty="0">
              <a:latin typeface="Modern No. 20"/>
            </a:endParaRPr>
          </a:p>
        </p:txBody>
      </p:sp>
    </p:spTree>
    <p:extLst>
      <p:ext uri="{BB962C8B-B14F-4D97-AF65-F5344CB8AC3E}">
        <p14:creationId xmlns:p14="http://schemas.microsoft.com/office/powerpoint/2010/main" val="25713557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22</Slides>
  <Notes>5</Notes>
  <HiddenSlides>0</HiddenSlides>
  <MMClips>0</MMClip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office theme</vt:lpstr>
      <vt:lpstr>PowerPoint Presentation</vt:lpstr>
      <vt:lpstr>PowerPoint Presentation</vt:lpstr>
      <vt:lpstr>Signs and symptoms of chicken pox</vt:lpstr>
      <vt:lpstr>PowerPoint Presentation</vt:lpstr>
      <vt:lpstr>PowerPoint Presentation</vt:lpstr>
      <vt:lpst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What policy and strategies are available to the UK government to maintain public health? </vt:lpstr>
      <vt:lpstr>PowerPoint Presentation</vt:lpstr>
      <vt:lpstr>PowerPoint Presentation</vt:lpstr>
      <vt:lpstr>Chicken pox outbreak  (education health for teachers and parents)  madalina catana (2510724) </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298</cp:revision>
  <dcterms:created xsi:type="dcterms:W3CDTF">2026-03-14T11:39:04Z</dcterms:created>
  <dcterms:modified xsi:type="dcterms:W3CDTF">2026-03-15T19:03:47Z</dcterms:modified>
</cp:coreProperties>
</file>